
<file path=[Content_Types].xml><?xml version="1.0" encoding="utf-8"?>
<Types xmlns="http://schemas.openxmlformats.org/package/2006/content-types">
  <Default Extension="xml" ContentType="application/xml"/>
  <Default Extension="tif" ContentType="image/tiff"/>
  <Default Extension="jpeg" ContentType="image/jpeg"/>
  <Default Extension="jpg" ContentType="image/jpeg"/>
  <Default Extension="tiff" ContentType="image/tiff"/>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6"/>
  </p:notesMasterIdLst>
  <p:handoutMasterIdLst>
    <p:handoutMasterId r:id="rId27"/>
  </p:handoutMasterIdLst>
  <p:sldIdLst>
    <p:sldId id="299" r:id="rId2"/>
    <p:sldId id="503" r:id="rId3"/>
    <p:sldId id="256" r:id="rId4"/>
    <p:sldId id="463" r:id="rId5"/>
    <p:sldId id="484" r:id="rId6"/>
    <p:sldId id="486" r:id="rId7"/>
    <p:sldId id="507" r:id="rId8"/>
    <p:sldId id="508" r:id="rId9"/>
    <p:sldId id="505" r:id="rId10"/>
    <p:sldId id="485" r:id="rId11"/>
    <p:sldId id="487" r:id="rId12"/>
    <p:sldId id="475" r:id="rId13"/>
    <p:sldId id="469" r:id="rId14"/>
    <p:sldId id="477" r:id="rId15"/>
    <p:sldId id="489" r:id="rId16"/>
    <p:sldId id="500" r:id="rId17"/>
    <p:sldId id="501" r:id="rId18"/>
    <p:sldId id="488" r:id="rId19"/>
    <p:sldId id="509" r:id="rId20"/>
    <p:sldId id="510" r:id="rId21"/>
    <p:sldId id="511" r:id="rId22"/>
    <p:sldId id="465" r:id="rId23"/>
    <p:sldId id="502" r:id="rId24"/>
    <p:sldId id="444" r:id="rId25"/>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DEE7A7"/>
    <a:srgbClr val="FFFFFF"/>
    <a:srgbClr val="6600CC"/>
    <a:srgbClr val="6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35" autoAdjust="0"/>
    <p:restoredTop sz="86410" autoAdjust="0"/>
  </p:normalViewPr>
  <p:slideViewPr>
    <p:cSldViewPr>
      <p:cViewPr>
        <p:scale>
          <a:sx n="75" d="100"/>
          <a:sy n="75" d="100"/>
        </p:scale>
        <p:origin x="-1696" y="-576"/>
      </p:cViewPr>
      <p:guideLst>
        <p:guide orient="horz" pos="2160"/>
        <p:guide pos="2880"/>
      </p:guideLst>
    </p:cSldViewPr>
  </p:slideViewPr>
  <p:outlineViewPr>
    <p:cViewPr>
      <p:scale>
        <a:sx n="33" d="100"/>
        <a:sy n="33" d="100"/>
      </p:scale>
      <p:origin x="0" y="3640"/>
    </p:cViewPr>
  </p:outlineViewPr>
  <p:notesTextViewPr>
    <p:cViewPr>
      <p:scale>
        <a:sx n="100" d="100"/>
        <a:sy n="100" d="100"/>
      </p:scale>
      <p:origin x="0" y="0"/>
    </p:cViewPr>
  </p:notesTextViewPr>
  <p:sorterViewPr>
    <p:cViewPr>
      <p:scale>
        <a:sx n="100" d="100"/>
        <a:sy n="100" d="100"/>
      </p:scale>
      <p:origin x="0" y="-942"/>
    </p:cViewPr>
  </p:sorterViewPr>
  <p:notesViewPr>
    <p:cSldViewPr>
      <p:cViewPr varScale="1">
        <p:scale>
          <a:sx n="82" d="100"/>
          <a:sy n="82" d="100"/>
        </p:scale>
        <p:origin x="-3180"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464725B2-8BF5-406E-950D-1418D841BA44}" type="datetimeFigureOut">
              <a:rPr lang="en-US"/>
              <a:pPr>
                <a:defRPr/>
              </a:pPr>
              <a:t>9/25/16</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A6675FD-6C6E-4FFB-95D8-2E8E2D0E4D3A}" type="slidenum">
              <a:rPr lang="en-US" altLang="en-US"/>
              <a:pPr>
                <a:defRPr/>
              </a:pPr>
              <a:t>‹#›</a:t>
            </a:fld>
            <a:endParaRPr lang="en-US" altLang="en-US"/>
          </a:p>
        </p:txBody>
      </p:sp>
    </p:spTree>
    <p:extLst>
      <p:ext uri="{BB962C8B-B14F-4D97-AF65-F5344CB8AC3E}">
        <p14:creationId xmlns:p14="http://schemas.microsoft.com/office/powerpoint/2010/main" val="31915507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632CECFD-AC77-486C-A8BF-8605B77AE382}" type="datetimeFigureOut">
              <a:rPr lang="en-US"/>
              <a:pPr>
                <a:defRPr/>
              </a:pPr>
              <a:t>9/25/16</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F3BD317-6AB8-4362-B5FD-5209E3624480}" type="slidenum">
              <a:rPr lang="en-US" altLang="en-US"/>
              <a:pPr>
                <a:defRPr/>
              </a:pPr>
              <a:t>‹#›</a:t>
            </a:fld>
            <a:endParaRPr lang="en-US" altLang="en-US"/>
          </a:p>
        </p:txBody>
      </p:sp>
    </p:spTree>
    <p:extLst>
      <p:ext uri="{BB962C8B-B14F-4D97-AF65-F5344CB8AC3E}">
        <p14:creationId xmlns:p14="http://schemas.microsoft.com/office/powerpoint/2010/main" val="152624890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B67888C-A744-4623-A404-5C39462172C4}" type="slidenum">
              <a:rPr lang="en-US" altLang="en-US" smtClean="0"/>
              <a:pPr/>
              <a:t>1</a:t>
            </a:fld>
            <a:endParaRPr lang="en-US" altLang="en-US" smtClean="0"/>
          </a:p>
        </p:txBody>
      </p:sp>
    </p:spTree>
    <p:extLst>
      <p:ext uri="{BB962C8B-B14F-4D97-AF65-F5344CB8AC3E}">
        <p14:creationId xmlns:p14="http://schemas.microsoft.com/office/powerpoint/2010/main" val="1358041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268"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94803D-F6ED-4637-B9CD-29AB4EE2A9A5}" type="slidenum">
              <a:rPr lang="en-US" altLang="en-US" smtClean="0"/>
              <a:pPr/>
              <a:t>3</a:t>
            </a:fld>
            <a:endParaRPr lang="en-US" altLang="en-US" smtClean="0"/>
          </a:p>
        </p:txBody>
      </p:sp>
    </p:spTree>
    <p:extLst>
      <p:ext uri="{BB962C8B-B14F-4D97-AF65-F5344CB8AC3E}">
        <p14:creationId xmlns:p14="http://schemas.microsoft.com/office/powerpoint/2010/main" val="4131951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28E39AB-DFD3-40C8-92BF-3DD10587CDB0}" type="slidenum">
              <a:rPr lang="en-US" altLang="en-US" smtClean="0"/>
              <a:pPr/>
              <a:t>4</a:t>
            </a:fld>
            <a:endParaRPr lang="en-US" altLang="en-US" smtClean="0"/>
          </a:p>
        </p:txBody>
      </p:sp>
    </p:spTree>
    <p:extLst>
      <p:ext uri="{BB962C8B-B14F-4D97-AF65-F5344CB8AC3E}">
        <p14:creationId xmlns:p14="http://schemas.microsoft.com/office/powerpoint/2010/main" val="2321676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426EED7-8DF5-4008-BD0E-23B45239BE4B}" type="slidenum">
              <a:rPr lang="en-US" altLang="en-US" smtClean="0"/>
              <a:pPr/>
              <a:t>15</a:t>
            </a:fld>
            <a:endParaRPr lang="en-US" altLang="en-US" smtClean="0"/>
          </a:p>
        </p:txBody>
      </p:sp>
    </p:spTree>
    <p:extLst>
      <p:ext uri="{BB962C8B-B14F-4D97-AF65-F5344CB8AC3E}">
        <p14:creationId xmlns:p14="http://schemas.microsoft.com/office/powerpoint/2010/main" val="3205987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3BD317-6AB8-4362-B5FD-5209E3624480}" type="slidenum">
              <a:rPr lang="en-US" altLang="en-US" smtClean="0"/>
              <a:pPr>
                <a:defRPr/>
              </a:pPr>
              <a:t>16</a:t>
            </a:fld>
            <a:endParaRPr lang="en-US" altLang="en-US"/>
          </a:p>
        </p:txBody>
      </p:sp>
    </p:spTree>
    <p:extLst>
      <p:ext uri="{BB962C8B-B14F-4D97-AF65-F5344CB8AC3E}">
        <p14:creationId xmlns:p14="http://schemas.microsoft.com/office/powerpoint/2010/main" val="2078718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8479D246-7D08-4211-8D5E-07CACAEF5FA1}" type="datetime1">
              <a:rPr lang="en-US"/>
              <a:pPr>
                <a:defRPr/>
              </a:pPr>
              <a:t>9/25/16</a:t>
            </a:fld>
            <a:endParaRPr lang="en-US" dirty="0"/>
          </a:p>
        </p:txBody>
      </p:sp>
      <p:sp>
        <p:nvSpPr>
          <p:cNvPr id="5" name="Footer Placeholder 18"/>
          <p:cNvSpPr>
            <a:spLocks noGrp="1"/>
          </p:cNvSpPr>
          <p:nvPr>
            <p:ph type="ftr" sz="quarter" idx="11"/>
          </p:nvPr>
        </p:nvSpPr>
        <p:spPr/>
        <p:txBody>
          <a:bodyPr/>
          <a:lstStyle>
            <a:lvl1pPr>
              <a:defRPr/>
            </a:lvl1pPr>
          </a:lstStyle>
          <a:p>
            <a:pPr>
              <a:defRPr/>
            </a:pPr>
            <a:r>
              <a:rPr lang="fr-FR"/>
              <a:t>Souhtern Illinois University Carbondale         SME 2011, Denver, CO</a:t>
            </a:r>
            <a:endParaRPr lang="en-US"/>
          </a:p>
        </p:txBody>
      </p:sp>
      <p:sp>
        <p:nvSpPr>
          <p:cNvPr id="6" name="Slide Number Placeholder 26"/>
          <p:cNvSpPr>
            <a:spLocks noGrp="1"/>
          </p:cNvSpPr>
          <p:nvPr>
            <p:ph type="sldNum" sz="quarter" idx="12"/>
          </p:nvPr>
        </p:nvSpPr>
        <p:spPr/>
        <p:txBody>
          <a:bodyPr/>
          <a:lstStyle>
            <a:lvl1pPr>
              <a:defRPr>
                <a:solidFill>
                  <a:srgbClr val="D1EAEE"/>
                </a:solidFill>
              </a:defRPr>
            </a:lvl1pPr>
          </a:lstStyle>
          <a:p>
            <a:pPr>
              <a:defRPr/>
            </a:pPr>
            <a:fld id="{A0626479-A19D-42F5-8030-AAE92E2EB997}" type="slidenum">
              <a:rPr lang="en-US" altLang="en-US"/>
              <a:pPr>
                <a:defRPr/>
              </a:pPr>
              <a:t>‹#›</a:t>
            </a:fld>
            <a:endParaRPr lang="en-US" altLang="en-US"/>
          </a:p>
        </p:txBody>
      </p:sp>
    </p:spTree>
    <p:extLst>
      <p:ext uri="{BB962C8B-B14F-4D97-AF65-F5344CB8AC3E}">
        <p14:creationId xmlns:p14="http://schemas.microsoft.com/office/powerpoint/2010/main" val="25507345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2CAB07C-4732-4074-8064-99BA6F4B3955}" type="datetime1">
              <a:rPr lang="en-US"/>
              <a:pPr>
                <a:defRPr/>
              </a:pPr>
              <a:t>9/25/16</a:t>
            </a:fld>
            <a:endParaRPr lang="en-US" dirty="0"/>
          </a:p>
        </p:txBody>
      </p:sp>
      <p:sp>
        <p:nvSpPr>
          <p:cNvPr id="5" name="Footer Placeholder 21"/>
          <p:cNvSpPr>
            <a:spLocks noGrp="1"/>
          </p:cNvSpPr>
          <p:nvPr>
            <p:ph type="ftr" sz="quarter" idx="11"/>
          </p:nvPr>
        </p:nvSpPr>
        <p:spPr/>
        <p:txBody>
          <a:bodyPr/>
          <a:lstStyle>
            <a:lvl1pPr>
              <a:defRPr/>
            </a:lvl1pPr>
          </a:lstStyle>
          <a:p>
            <a:pPr>
              <a:defRPr/>
            </a:pPr>
            <a:r>
              <a:rPr lang="fr-FR"/>
              <a:t>Souhtern Illinois University Carbondale         SME 2011, Denver, CO</a:t>
            </a:r>
            <a:endParaRPr lang="en-US"/>
          </a:p>
        </p:txBody>
      </p:sp>
      <p:sp>
        <p:nvSpPr>
          <p:cNvPr id="6" name="Slide Number Placeholder 17"/>
          <p:cNvSpPr>
            <a:spLocks noGrp="1"/>
          </p:cNvSpPr>
          <p:nvPr>
            <p:ph type="sldNum" sz="quarter" idx="12"/>
          </p:nvPr>
        </p:nvSpPr>
        <p:spPr/>
        <p:txBody>
          <a:bodyPr/>
          <a:lstStyle>
            <a:lvl1pPr>
              <a:defRPr/>
            </a:lvl1pPr>
          </a:lstStyle>
          <a:p>
            <a:pPr>
              <a:defRPr/>
            </a:pPr>
            <a:fld id="{7C4EF521-70E8-424A-865C-9556D7F22156}" type="slidenum">
              <a:rPr lang="en-US" altLang="en-US"/>
              <a:pPr>
                <a:defRPr/>
              </a:pPr>
              <a:t>‹#›</a:t>
            </a:fld>
            <a:endParaRPr lang="en-US" altLang="en-US"/>
          </a:p>
        </p:txBody>
      </p:sp>
    </p:spTree>
    <p:extLst>
      <p:ext uri="{BB962C8B-B14F-4D97-AF65-F5344CB8AC3E}">
        <p14:creationId xmlns:p14="http://schemas.microsoft.com/office/powerpoint/2010/main" val="2722049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F25CB54-96E7-41F4-9821-E98F4266ED1E}" type="datetime1">
              <a:rPr lang="en-US"/>
              <a:pPr>
                <a:defRPr/>
              </a:pPr>
              <a:t>9/25/16</a:t>
            </a:fld>
            <a:endParaRPr lang="en-US" dirty="0"/>
          </a:p>
        </p:txBody>
      </p:sp>
      <p:sp>
        <p:nvSpPr>
          <p:cNvPr id="5" name="Footer Placeholder 21"/>
          <p:cNvSpPr>
            <a:spLocks noGrp="1"/>
          </p:cNvSpPr>
          <p:nvPr>
            <p:ph type="ftr" sz="quarter" idx="11"/>
          </p:nvPr>
        </p:nvSpPr>
        <p:spPr/>
        <p:txBody>
          <a:bodyPr/>
          <a:lstStyle>
            <a:lvl1pPr>
              <a:defRPr/>
            </a:lvl1pPr>
          </a:lstStyle>
          <a:p>
            <a:pPr>
              <a:defRPr/>
            </a:pPr>
            <a:r>
              <a:rPr lang="fr-FR"/>
              <a:t>Souhtern Illinois University Carbondale         SME 2011, Denver, CO</a:t>
            </a:r>
            <a:endParaRPr lang="en-US"/>
          </a:p>
        </p:txBody>
      </p:sp>
      <p:sp>
        <p:nvSpPr>
          <p:cNvPr id="6" name="Slide Number Placeholder 17"/>
          <p:cNvSpPr>
            <a:spLocks noGrp="1"/>
          </p:cNvSpPr>
          <p:nvPr>
            <p:ph type="sldNum" sz="quarter" idx="12"/>
          </p:nvPr>
        </p:nvSpPr>
        <p:spPr/>
        <p:txBody>
          <a:bodyPr/>
          <a:lstStyle>
            <a:lvl1pPr>
              <a:defRPr/>
            </a:lvl1pPr>
          </a:lstStyle>
          <a:p>
            <a:pPr>
              <a:defRPr/>
            </a:pPr>
            <a:fld id="{7884F071-4C9C-44FF-AACA-F09C1F736B3B}" type="slidenum">
              <a:rPr lang="en-US" altLang="en-US"/>
              <a:pPr>
                <a:defRPr/>
              </a:pPr>
              <a:t>‹#›</a:t>
            </a:fld>
            <a:endParaRPr lang="en-US" altLang="en-US"/>
          </a:p>
        </p:txBody>
      </p:sp>
    </p:spTree>
    <p:extLst>
      <p:ext uri="{BB962C8B-B14F-4D97-AF65-F5344CB8AC3E}">
        <p14:creationId xmlns:p14="http://schemas.microsoft.com/office/powerpoint/2010/main" val="2118037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B93D2539-388E-4471-872B-8CCD8DDC6FEF}" type="datetime1">
              <a:rPr lang="en-US"/>
              <a:pPr>
                <a:defRPr/>
              </a:pPr>
              <a:t>9/25/16</a:t>
            </a:fld>
            <a:endParaRPr lang="en-US" dirty="0"/>
          </a:p>
        </p:txBody>
      </p:sp>
      <p:sp>
        <p:nvSpPr>
          <p:cNvPr id="4" name="Footer Placeholder 21"/>
          <p:cNvSpPr>
            <a:spLocks noGrp="1"/>
          </p:cNvSpPr>
          <p:nvPr>
            <p:ph type="ftr" sz="quarter" idx="11"/>
          </p:nvPr>
        </p:nvSpPr>
        <p:spPr/>
        <p:txBody>
          <a:bodyPr/>
          <a:lstStyle>
            <a:lvl1pPr>
              <a:defRPr/>
            </a:lvl1pPr>
          </a:lstStyle>
          <a:p>
            <a:pPr>
              <a:defRPr/>
            </a:pPr>
            <a:r>
              <a:rPr lang="fr-FR"/>
              <a:t>Souhtern Illinois University Carbondale         SME 2011, Denver, CO</a:t>
            </a:r>
            <a:endParaRPr lang="en-US"/>
          </a:p>
        </p:txBody>
      </p:sp>
      <p:sp>
        <p:nvSpPr>
          <p:cNvPr id="5" name="Slide Number Placeholder 17"/>
          <p:cNvSpPr>
            <a:spLocks noGrp="1"/>
          </p:cNvSpPr>
          <p:nvPr>
            <p:ph type="sldNum" sz="quarter" idx="12"/>
          </p:nvPr>
        </p:nvSpPr>
        <p:spPr/>
        <p:txBody>
          <a:bodyPr/>
          <a:lstStyle>
            <a:lvl1pPr>
              <a:defRPr/>
            </a:lvl1pPr>
          </a:lstStyle>
          <a:p>
            <a:pPr>
              <a:defRPr/>
            </a:pPr>
            <a:fld id="{F968FEC0-1683-4CCA-9CCE-576C360C5A70}" type="slidenum">
              <a:rPr lang="en-US" altLang="en-US"/>
              <a:pPr>
                <a:defRPr/>
              </a:pPr>
              <a:t>‹#›</a:t>
            </a:fld>
            <a:endParaRPr lang="en-US" altLang="en-US"/>
          </a:p>
        </p:txBody>
      </p:sp>
    </p:spTree>
    <p:extLst>
      <p:ext uri="{BB962C8B-B14F-4D97-AF65-F5344CB8AC3E}">
        <p14:creationId xmlns:p14="http://schemas.microsoft.com/office/powerpoint/2010/main" val="4217393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C2104AC-500B-4072-8B54-EC5A7E72B712}" type="datetime1">
              <a:rPr lang="en-US"/>
              <a:pPr>
                <a:defRPr/>
              </a:pPr>
              <a:t>9/25/16</a:t>
            </a:fld>
            <a:endParaRPr lang="en-US" dirty="0"/>
          </a:p>
        </p:txBody>
      </p:sp>
      <p:sp>
        <p:nvSpPr>
          <p:cNvPr id="5" name="Footer Placeholder 21"/>
          <p:cNvSpPr>
            <a:spLocks noGrp="1"/>
          </p:cNvSpPr>
          <p:nvPr>
            <p:ph type="ftr" sz="quarter" idx="11"/>
          </p:nvPr>
        </p:nvSpPr>
        <p:spPr/>
        <p:txBody>
          <a:bodyPr/>
          <a:lstStyle>
            <a:lvl1pPr>
              <a:defRPr/>
            </a:lvl1pPr>
          </a:lstStyle>
          <a:p>
            <a:pPr>
              <a:defRPr/>
            </a:pPr>
            <a:r>
              <a:rPr lang="fr-FR"/>
              <a:t>Souhtern Illinois University Carbondale         SME 2011, Denver, CO</a:t>
            </a:r>
            <a:endParaRPr lang="en-US"/>
          </a:p>
        </p:txBody>
      </p:sp>
      <p:sp>
        <p:nvSpPr>
          <p:cNvPr id="6" name="Slide Number Placeholder 17"/>
          <p:cNvSpPr>
            <a:spLocks noGrp="1"/>
          </p:cNvSpPr>
          <p:nvPr>
            <p:ph type="sldNum" sz="quarter" idx="12"/>
          </p:nvPr>
        </p:nvSpPr>
        <p:spPr/>
        <p:txBody>
          <a:bodyPr/>
          <a:lstStyle>
            <a:lvl1pPr>
              <a:defRPr/>
            </a:lvl1pPr>
          </a:lstStyle>
          <a:p>
            <a:pPr>
              <a:defRPr/>
            </a:pPr>
            <a:fld id="{E132B227-1612-44F8-A637-7BEE72D0E07F}" type="slidenum">
              <a:rPr lang="en-US" altLang="en-US"/>
              <a:pPr>
                <a:defRPr/>
              </a:pPr>
              <a:t>‹#›</a:t>
            </a:fld>
            <a:endParaRPr lang="en-US" altLang="en-US"/>
          </a:p>
        </p:txBody>
      </p:sp>
    </p:spTree>
    <p:extLst>
      <p:ext uri="{BB962C8B-B14F-4D97-AF65-F5344CB8AC3E}">
        <p14:creationId xmlns:p14="http://schemas.microsoft.com/office/powerpoint/2010/main" val="2219112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0D3BB87-CC2D-46F2-8B3E-D54582D86361}" type="datetime1">
              <a:rPr lang="en-US"/>
              <a:pPr>
                <a:defRPr/>
              </a:pPr>
              <a:t>9/25/16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fr-FR"/>
              <a:t>Souhtern Illinois University Carbondale         SME 2011, Denver, CO</a:t>
            </a:r>
            <a:endParaRPr lang="en-US"/>
          </a:p>
        </p:txBody>
      </p:sp>
      <p:sp>
        <p:nvSpPr>
          <p:cNvPr id="6" name="Slide Number Placeholder 5"/>
          <p:cNvSpPr>
            <a:spLocks noGrp="1"/>
          </p:cNvSpPr>
          <p:nvPr>
            <p:ph type="sldNum" sz="quarter" idx="12"/>
          </p:nvPr>
        </p:nvSpPr>
        <p:spPr/>
        <p:txBody>
          <a:bodyPr/>
          <a:lstStyle>
            <a:lvl1pPr>
              <a:defRPr>
                <a:solidFill>
                  <a:srgbClr val="D1EAEE"/>
                </a:solidFill>
              </a:defRPr>
            </a:lvl1pPr>
          </a:lstStyle>
          <a:p>
            <a:pPr>
              <a:defRPr/>
            </a:pPr>
            <a:fld id="{C00BEBD1-4F47-4272-860F-42E42AA48AFF}" type="slidenum">
              <a:rPr lang="en-US" altLang="en-US"/>
              <a:pPr>
                <a:defRPr/>
              </a:pPr>
              <a:t>‹#›</a:t>
            </a:fld>
            <a:endParaRPr lang="en-US" altLang="en-US"/>
          </a:p>
        </p:txBody>
      </p:sp>
    </p:spTree>
    <p:extLst>
      <p:ext uri="{BB962C8B-B14F-4D97-AF65-F5344CB8AC3E}">
        <p14:creationId xmlns:p14="http://schemas.microsoft.com/office/powerpoint/2010/main" val="73444176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87C583D2-F767-4015-974F-78EA27881B63}" type="datetime1">
              <a:rPr lang="en-US"/>
              <a:pPr>
                <a:defRPr/>
              </a:pPr>
              <a:t>9/25/16</a:t>
            </a:fld>
            <a:endParaRPr lang="en-US" dirty="0"/>
          </a:p>
        </p:txBody>
      </p:sp>
      <p:sp>
        <p:nvSpPr>
          <p:cNvPr id="6" name="Footer Placeholder 21"/>
          <p:cNvSpPr>
            <a:spLocks noGrp="1"/>
          </p:cNvSpPr>
          <p:nvPr>
            <p:ph type="ftr" sz="quarter" idx="11"/>
          </p:nvPr>
        </p:nvSpPr>
        <p:spPr/>
        <p:txBody>
          <a:bodyPr/>
          <a:lstStyle>
            <a:lvl1pPr>
              <a:defRPr/>
            </a:lvl1pPr>
          </a:lstStyle>
          <a:p>
            <a:pPr>
              <a:defRPr/>
            </a:pPr>
            <a:r>
              <a:rPr lang="fr-FR"/>
              <a:t>Souhtern Illinois University Carbondale         SME 2011, Denver, CO</a:t>
            </a:r>
            <a:endParaRPr lang="en-US"/>
          </a:p>
        </p:txBody>
      </p:sp>
      <p:sp>
        <p:nvSpPr>
          <p:cNvPr id="7" name="Slide Number Placeholder 17"/>
          <p:cNvSpPr>
            <a:spLocks noGrp="1"/>
          </p:cNvSpPr>
          <p:nvPr>
            <p:ph type="sldNum" sz="quarter" idx="12"/>
          </p:nvPr>
        </p:nvSpPr>
        <p:spPr/>
        <p:txBody>
          <a:bodyPr/>
          <a:lstStyle>
            <a:lvl1pPr>
              <a:defRPr/>
            </a:lvl1pPr>
          </a:lstStyle>
          <a:p>
            <a:pPr>
              <a:defRPr/>
            </a:pPr>
            <a:fld id="{1E8D4B3E-7011-4156-B661-17304808D698}" type="slidenum">
              <a:rPr lang="en-US" altLang="en-US"/>
              <a:pPr>
                <a:defRPr/>
              </a:pPr>
              <a:t>‹#›</a:t>
            </a:fld>
            <a:endParaRPr lang="en-US" altLang="en-US"/>
          </a:p>
        </p:txBody>
      </p:sp>
    </p:spTree>
    <p:extLst>
      <p:ext uri="{BB962C8B-B14F-4D97-AF65-F5344CB8AC3E}">
        <p14:creationId xmlns:p14="http://schemas.microsoft.com/office/powerpoint/2010/main" val="539319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4ABADB7F-9FAC-46E5-AA52-CFAC251A204C}" type="datetime1">
              <a:rPr lang="en-US"/>
              <a:pPr>
                <a:defRPr/>
              </a:pPr>
              <a:t>9/25/16</a:t>
            </a:fld>
            <a:endParaRPr lang="en-US" dirty="0"/>
          </a:p>
        </p:txBody>
      </p:sp>
      <p:sp>
        <p:nvSpPr>
          <p:cNvPr id="8" name="Footer Placeholder 21"/>
          <p:cNvSpPr>
            <a:spLocks noGrp="1"/>
          </p:cNvSpPr>
          <p:nvPr>
            <p:ph type="ftr" sz="quarter" idx="11"/>
          </p:nvPr>
        </p:nvSpPr>
        <p:spPr/>
        <p:txBody>
          <a:bodyPr/>
          <a:lstStyle>
            <a:lvl1pPr>
              <a:defRPr/>
            </a:lvl1pPr>
          </a:lstStyle>
          <a:p>
            <a:pPr>
              <a:defRPr/>
            </a:pPr>
            <a:r>
              <a:rPr lang="fr-FR"/>
              <a:t>Souhtern Illinois University Carbondale         SME 2011, Denver, CO</a:t>
            </a:r>
            <a:endParaRPr lang="en-US"/>
          </a:p>
        </p:txBody>
      </p:sp>
      <p:sp>
        <p:nvSpPr>
          <p:cNvPr id="9" name="Slide Number Placeholder 17"/>
          <p:cNvSpPr>
            <a:spLocks noGrp="1"/>
          </p:cNvSpPr>
          <p:nvPr>
            <p:ph type="sldNum" sz="quarter" idx="12"/>
          </p:nvPr>
        </p:nvSpPr>
        <p:spPr/>
        <p:txBody>
          <a:bodyPr/>
          <a:lstStyle>
            <a:lvl1pPr>
              <a:defRPr/>
            </a:lvl1pPr>
          </a:lstStyle>
          <a:p>
            <a:pPr>
              <a:defRPr/>
            </a:pPr>
            <a:fld id="{E9E9A298-CBE9-44D7-A6C4-65BAC9BD70F2}" type="slidenum">
              <a:rPr lang="en-US" altLang="en-US"/>
              <a:pPr>
                <a:defRPr/>
              </a:pPr>
              <a:t>‹#›</a:t>
            </a:fld>
            <a:endParaRPr lang="en-US" altLang="en-US"/>
          </a:p>
        </p:txBody>
      </p:sp>
    </p:spTree>
    <p:extLst>
      <p:ext uri="{BB962C8B-B14F-4D97-AF65-F5344CB8AC3E}">
        <p14:creationId xmlns:p14="http://schemas.microsoft.com/office/powerpoint/2010/main" val="3054269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34100"/>
            <a:ext cx="6381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609600" y="6337300"/>
            <a:ext cx="8534400" cy="368300"/>
          </a:xfrm>
          <a:prstGeom prst="rect">
            <a:avLst/>
          </a:prstGeom>
          <a:solidFill>
            <a:srgbClr val="6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mtClean="0">
                <a:solidFill>
                  <a:schemeClr val="bg1"/>
                </a:solidFill>
              </a:rPr>
              <a:t>Southern Illinois University Carbondale                        SME 2011; Denver, CO</a:t>
            </a:r>
          </a:p>
        </p:txBody>
      </p:sp>
    </p:spTree>
    <p:extLst>
      <p:ext uri="{BB962C8B-B14F-4D97-AF65-F5344CB8AC3E}">
        <p14:creationId xmlns:p14="http://schemas.microsoft.com/office/powerpoint/2010/main" val="2626445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408F339-697F-4192-9F8C-0666C82B0DF5}" type="datetime1">
              <a:rPr lang="en-US"/>
              <a:pPr>
                <a:defRPr/>
              </a:pPr>
              <a:t>9/25/16</a:t>
            </a:fld>
            <a:endParaRPr lang="en-US" dirty="0"/>
          </a:p>
        </p:txBody>
      </p:sp>
      <p:sp>
        <p:nvSpPr>
          <p:cNvPr id="3" name="Footer Placeholder 21"/>
          <p:cNvSpPr>
            <a:spLocks noGrp="1"/>
          </p:cNvSpPr>
          <p:nvPr>
            <p:ph type="ftr" sz="quarter" idx="11"/>
          </p:nvPr>
        </p:nvSpPr>
        <p:spPr/>
        <p:txBody>
          <a:bodyPr/>
          <a:lstStyle>
            <a:lvl1pPr>
              <a:defRPr/>
            </a:lvl1pPr>
          </a:lstStyle>
          <a:p>
            <a:pPr>
              <a:defRPr/>
            </a:pPr>
            <a:r>
              <a:rPr lang="fr-FR"/>
              <a:t>Souhtern Illinois University Carbondale         SME 2011, Denver, CO</a:t>
            </a:r>
            <a:endParaRPr lang="en-US"/>
          </a:p>
        </p:txBody>
      </p:sp>
      <p:sp>
        <p:nvSpPr>
          <p:cNvPr id="4" name="Slide Number Placeholder 17"/>
          <p:cNvSpPr>
            <a:spLocks noGrp="1"/>
          </p:cNvSpPr>
          <p:nvPr>
            <p:ph type="sldNum" sz="quarter" idx="12"/>
          </p:nvPr>
        </p:nvSpPr>
        <p:spPr/>
        <p:txBody>
          <a:bodyPr/>
          <a:lstStyle>
            <a:lvl1pPr>
              <a:defRPr/>
            </a:lvl1pPr>
          </a:lstStyle>
          <a:p>
            <a:pPr>
              <a:defRPr/>
            </a:pPr>
            <a:fld id="{A0FDE5E3-4AB3-484D-8584-6B802192B7EC}" type="slidenum">
              <a:rPr lang="en-US" altLang="en-US"/>
              <a:pPr>
                <a:defRPr/>
              </a:pPr>
              <a:t>‹#›</a:t>
            </a:fld>
            <a:endParaRPr lang="en-US" altLang="en-US"/>
          </a:p>
        </p:txBody>
      </p:sp>
    </p:spTree>
    <p:extLst>
      <p:ext uri="{BB962C8B-B14F-4D97-AF65-F5344CB8AC3E}">
        <p14:creationId xmlns:p14="http://schemas.microsoft.com/office/powerpoint/2010/main" val="3931626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C2F01308-CCA2-4DE3-A43E-F82987555E69}" type="datetime1">
              <a:rPr lang="en-US"/>
              <a:pPr>
                <a:defRPr/>
              </a:pPr>
              <a:t>9/25/16</a:t>
            </a:fld>
            <a:endParaRPr lang="en-US" dirty="0"/>
          </a:p>
        </p:txBody>
      </p:sp>
      <p:sp>
        <p:nvSpPr>
          <p:cNvPr id="6" name="Footer Placeholder 21"/>
          <p:cNvSpPr>
            <a:spLocks noGrp="1"/>
          </p:cNvSpPr>
          <p:nvPr>
            <p:ph type="ftr" sz="quarter" idx="11"/>
          </p:nvPr>
        </p:nvSpPr>
        <p:spPr/>
        <p:txBody>
          <a:bodyPr/>
          <a:lstStyle>
            <a:lvl1pPr>
              <a:defRPr/>
            </a:lvl1pPr>
          </a:lstStyle>
          <a:p>
            <a:pPr>
              <a:defRPr/>
            </a:pPr>
            <a:r>
              <a:rPr lang="fr-FR"/>
              <a:t>Souhtern Illinois University Carbondale         SME 2011, Denver, CO</a:t>
            </a:r>
            <a:endParaRPr lang="en-US"/>
          </a:p>
        </p:txBody>
      </p:sp>
      <p:sp>
        <p:nvSpPr>
          <p:cNvPr id="7" name="Slide Number Placeholder 17"/>
          <p:cNvSpPr>
            <a:spLocks noGrp="1"/>
          </p:cNvSpPr>
          <p:nvPr>
            <p:ph type="sldNum" sz="quarter" idx="12"/>
          </p:nvPr>
        </p:nvSpPr>
        <p:spPr/>
        <p:txBody>
          <a:bodyPr/>
          <a:lstStyle>
            <a:lvl1pPr>
              <a:defRPr/>
            </a:lvl1pPr>
          </a:lstStyle>
          <a:p>
            <a:pPr>
              <a:defRPr/>
            </a:pPr>
            <a:fld id="{D42F1CC4-2E83-43E0-9F70-A54EA812DB77}" type="slidenum">
              <a:rPr lang="en-US" altLang="en-US"/>
              <a:pPr>
                <a:defRPr/>
              </a:pPr>
              <a:t>‹#›</a:t>
            </a:fld>
            <a:endParaRPr lang="en-US" altLang="en-US"/>
          </a:p>
        </p:txBody>
      </p:sp>
    </p:spTree>
    <p:extLst>
      <p:ext uri="{BB962C8B-B14F-4D97-AF65-F5344CB8AC3E}">
        <p14:creationId xmlns:p14="http://schemas.microsoft.com/office/powerpoint/2010/main" val="497408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C313066A-0C66-4914-B6F8-D8E5A35CC14F}" type="datetime1">
              <a:rPr lang="en-US"/>
              <a:pPr>
                <a:defRPr/>
              </a:pPr>
              <a:t>9/25/16</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fr-FR"/>
              <a:t>Souhtern Illinois University Carbondale         SME 2011, Denver, CO</a:t>
            </a: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B35711B2-EB9C-457C-8AC5-A45A8657EE9D}" type="slidenum">
              <a:rPr lang="en-US" altLang="en-US"/>
              <a:pPr>
                <a:defRPr/>
              </a:pPr>
              <a:t>‹#›</a:t>
            </a:fld>
            <a:endParaRPr lang="en-US" altLang="en-US"/>
          </a:p>
        </p:txBody>
      </p:sp>
    </p:spTree>
    <p:extLst>
      <p:ext uri="{BB962C8B-B14F-4D97-AF65-F5344CB8AC3E}">
        <p14:creationId xmlns:p14="http://schemas.microsoft.com/office/powerpoint/2010/main" val="38695521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432C1C72-FCFB-4488-BE2A-C2BCD30F070B}" type="datetime1">
              <a:rPr lang="en-US"/>
              <a:pPr>
                <a:defRPr/>
              </a:pPr>
              <a:t>9/25/16</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r>
              <a:rPr lang="fr-FR"/>
              <a:t>Souhtern Illinois University Carbondale         SME 2011, Denver, CO</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latin typeface="Constantia" panose="02030602050306030303" pitchFamily="18" charset="0"/>
              </a:defRPr>
            </a:lvl1pPr>
          </a:lstStyle>
          <a:p>
            <a:pPr>
              <a:defRPr/>
            </a:pPr>
            <a:fld id="{524542FE-42E9-4259-99A6-CC9E9267D19E}" type="slidenum">
              <a:rPr lang="en-US" altLang="en-US"/>
              <a:pPr>
                <a:defRPr/>
              </a:pPr>
              <a:t>‹#›</a:t>
            </a:fld>
            <a:endParaRPr lang="en-US" alt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grpSp>
    </p:spTree>
  </p:cSld>
  <p:clrMap bg1="lt1" tx1="dk1" bg2="lt2" tx2="dk2" accent1="accent1" accent2="accent2" accent3="accent3" accent4="accent4" accent5="accent5" accent6="accent6" hlink="hlink" folHlink="folHlink"/>
  <p:sldLayoutIdLst>
    <p:sldLayoutId id="2147484383" r:id="rId1"/>
    <p:sldLayoutId id="2147484375" r:id="rId2"/>
    <p:sldLayoutId id="2147484384" r:id="rId3"/>
    <p:sldLayoutId id="2147484376" r:id="rId4"/>
    <p:sldLayoutId id="2147484377" r:id="rId5"/>
    <p:sldLayoutId id="2147484385" r:id="rId6"/>
    <p:sldLayoutId id="2147484378" r:id="rId7"/>
    <p:sldLayoutId id="2147484379" r:id="rId8"/>
    <p:sldLayoutId id="2147484386" r:id="rId9"/>
    <p:sldLayoutId id="2147484380" r:id="rId10"/>
    <p:sldLayoutId id="2147484381" r:id="rId11"/>
    <p:sldLayoutId id="2147484382" r:id="rId12"/>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gif"/><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tiff"/><Relationship Id="rId5" Type="http://schemas.openxmlformats.org/officeDocument/2006/relationships/image" Target="../media/image16.tiff"/><Relationship Id="rId1" Type="http://schemas.openxmlformats.org/officeDocument/2006/relationships/themeOverride" Target="../theme/themeOverride3.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tif"/><Relationship Id="rId4" Type="http://schemas.openxmlformats.org/officeDocument/2006/relationships/image" Target="../media/image19.tif"/><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png"/><Relationship Id="rId5" Type="http://schemas.openxmlformats.org/officeDocument/2006/relationships/image" Target="../media/image6.jpeg"/><Relationship Id="rId6"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21.tif"/><Relationship Id="rId4" Type="http://schemas.openxmlformats.org/officeDocument/2006/relationships/image" Target="../media/image22.tif"/><Relationship Id="rId1" Type="http://schemas.openxmlformats.org/officeDocument/2006/relationships/slideLayout" Target="../slideLayouts/slideLayout2.xml"/><Relationship Id="rId2" Type="http://schemas.openxmlformats.org/officeDocument/2006/relationships/image" Target="../media/image20.tiff"/></Relationships>
</file>

<file path=ppt/slides/_rels/slide21.xml.rels><?xml version="1.0" encoding="UTF-8" standalone="yes"?>
<Relationships xmlns="http://schemas.openxmlformats.org/package/2006/relationships"><Relationship Id="rId3" Type="http://schemas.openxmlformats.org/officeDocument/2006/relationships/image" Target="../media/image24.tif"/><Relationship Id="rId4" Type="http://schemas.openxmlformats.org/officeDocument/2006/relationships/image" Target="../media/image25.tif"/><Relationship Id="rId1" Type="http://schemas.openxmlformats.org/officeDocument/2006/relationships/slideLayout" Target="../slideLayouts/slideLayout2.xml"/><Relationship Id="rId2" Type="http://schemas.openxmlformats.org/officeDocument/2006/relationships/image" Target="../media/image23.tif"/></Relationships>
</file>

<file path=ppt/slides/_rels/slide22.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g"/><Relationship Id="rId5"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g"/><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2"/>
          </p:nvPr>
        </p:nvSpPr>
        <p:spPr bwMode="auto">
          <a:xfrm>
            <a:off x="8077200" y="579120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8D07D60-73A2-4D61-88F6-C23683C0B6BF}" type="slidenum">
              <a:rPr lang="en-US" altLang="en-US" smtClean="0">
                <a:solidFill>
                  <a:srgbClr val="FFC000"/>
                </a:solidFill>
                <a:latin typeface="Constantia" panose="02030602050306030303" pitchFamily="18" charset="0"/>
              </a:rPr>
              <a:pPr/>
              <a:t>1</a:t>
            </a:fld>
            <a:endParaRPr lang="en-US" altLang="en-US" smtClean="0">
              <a:solidFill>
                <a:srgbClr val="FFC000"/>
              </a:solidFill>
              <a:latin typeface="Constantia" panose="02030602050306030303" pitchFamily="18" charset="0"/>
            </a:endParaRPr>
          </a:p>
        </p:txBody>
      </p:sp>
      <p:sp>
        <p:nvSpPr>
          <p:cNvPr id="8196" name="Text Box 10"/>
          <p:cNvSpPr txBox="1">
            <a:spLocks noChangeArrowheads="1"/>
          </p:cNvSpPr>
          <p:nvPr/>
        </p:nvSpPr>
        <p:spPr bwMode="auto">
          <a:xfrm>
            <a:off x="4763" y="460375"/>
            <a:ext cx="9144000" cy="1355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608" tIns="31304" rIns="62608" bIns="31304">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800" b="1" cap="all" dirty="0" smtClean="0">
                <a:solidFill>
                  <a:srgbClr val="FFFF00"/>
                </a:solidFill>
              </a:rPr>
              <a:t>THE Characterization </a:t>
            </a:r>
            <a:r>
              <a:rPr lang="en-US" sz="2800" b="1" cap="all" dirty="0">
                <a:solidFill>
                  <a:srgbClr val="FFFF00"/>
                </a:solidFill>
              </a:rPr>
              <a:t>of Abandoned </a:t>
            </a:r>
            <a:r>
              <a:rPr lang="en-US" sz="2800" b="1" cap="all" dirty="0" smtClean="0">
                <a:solidFill>
                  <a:srgbClr val="FFFF00"/>
                </a:solidFill>
              </a:rPr>
              <a:t>Mines in </a:t>
            </a:r>
            <a:r>
              <a:rPr lang="en-US" sz="2800" b="1" cap="all" dirty="0">
                <a:solidFill>
                  <a:srgbClr val="FFFF00"/>
                </a:solidFill>
              </a:rPr>
              <a:t>New </a:t>
            </a:r>
            <a:r>
              <a:rPr lang="en-US" sz="2800" b="1" cap="all" dirty="0" smtClean="0">
                <a:solidFill>
                  <a:srgbClr val="FFFF00"/>
                </a:solidFill>
              </a:rPr>
              <a:t>Mexico</a:t>
            </a:r>
            <a:endParaRPr lang="en-US" altLang="en-US" sz="2800" b="1" cap="all" dirty="0" smtClean="0">
              <a:solidFill>
                <a:srgbClr val="FFFF00"/>
              </a:solidFill>
              <a:ea typeface="ＭＳ Ｐゴシック" panose="020B0600070205080204" pitchFamily="34" charset="-128"/>
            </a:endParaRPr>
          </a:p>
          <a:p>
            <a:pPr algn="ctr" eaLnBrk="1" hangingPunct="1"/>
            <a:endParaRPr lang="en-US" altLang="en-US" sz="2800" b="1" dirty="0">
              <a:solidFill>
                <a:srgbClr val="FFFF00"/>
              </a:solidFill>
              <a:ea typeface="ＭＳ Ｐゴシック" panose="020B0600070205080204" pitchFamily="34" charset="-128"/>
            </a:endParaRPr>
          </a:p>
        </p:txBody>
      </p:sp>
      <p:sp>
        <p:nvSpPr>
          <p:cNvPr id="8197" name="Rectangle 2"/>
          <p:cNvSpPr>
            <a:spLocks noChangeArrowheads="1"/>
          </p:cNvSpPr>
          <p:nvPr/>
        </p:nvSpPr>
        <p:spPr bwMode="auto">
          <a:xfrm>
            <a:off x="0" y="1968644"/>
            <a:ext cx="9144000"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dirty="0">
              <a:solidFill>
                <a:schemeClr val="bg1"/>
              </a:solidFill>
            </a:endParaRPr>
          </a:p>
          <a:p>
            <a:pPr algn="ctr" eaLnBrk="1" hangingPunct="1">
              <a:lnSpc>
                <a:spcPct val="150000"/>
              </a:lnSpc>
            </a:pPr>
            <a:r>
              <a:rPr lang="en-US" sz="1600" b="1" dirty="0">
                <a:solidFill>
                  <a:schemeClr val="bg1"/>
                </a:solidFill>
              </a:rPr>
              <a:t>John Asafo-</a:t>
            </a:r>
            <a:r>
              <a:rPr lang="en-US" sz="1600" b="1" dirty="0" smtClean="0">
                <a:solidFill>
                  <a:schemeClr val="bg1"/>
                </a:solidFill>
              </a:rPr>
              <a:t>Akowuah</a:t>
            </a:r>
            <a:r>
              <a:rPr lang="en-US" sz="1600" b="1" baseline="30000" dirty="0" smtClean="0">
                <a:solidFill>
                  <a:srgbClr val="FFFF00"/>
                </a:solidFill>
              </a:rPr>
              <a:t>1</a:t>
            </a:r>
            <a:r>
              <a:rPr lang="en-US" sz="1600" b="1" dirty="0">
                <a:solidFill>
                  <a:srgbClr val="FFFF00"/>
                </a:solidFill>
              </a:rPr>
              <a:t>,</a:t>
            </a:r>
            <a:r>
              <a:rPr lang="en-US" altLang="en-US" sz="1600" b="1" dirty="0" smtClean="0">
                <a:solidFill>
                  <a:schemeClr val="bg1"/>
                </a:solidFill>
              </a:rPr>
              <a:t> </a:t>
            </a:r>
            <a:r>
              <a:rPr lang="en-US" altLang="en-US" sz="1600" b="1" dirty="0">
                <a:solidFill>
                  <a:schemeClr val="bg1"/>
                </a:solidFill>
              </a:rPr>
              <a:t>Virginia T. McLemore</a:t>
            </a:r>
            <a:r>
              <a:rPr lang="en-US" altLang="en-US" sz="1600" b="1" baseline="30000" dirty="0">
                <a:solidFill>
                  <a:srgbClr val="FFFF00"/>
                </a:solidFill>
              </a:rPr>
              <a:t>2</a:t>
            </a:r>
            <a:r>
              <a:rPr lang="en-US" altLang="en-US" sz="1600" b="1" dirty="0">
                <a:solidFill>
                  <a:schemeClr val="bg1"/>
                </a:solidFill>
              </a:rPr>
              <a:t> </a:t>
            </a:r>
            <a:r>
              <a:rPr lang="en-US" altLang="en-US" sz="1600" b="1" dirty="0" smtClean="0">
                <a:solidFill>
                  <a:schemeClr val="bg1"/>
                </a:solidFill>
              </a:rPr>
              <a:t>&amp; </a:t>
            </a:r>
            <a:r>
              <a:rPr lang="en-US" sz="1600" b="1" dirty="0" err="1" smtClean="0">
                <a:solidFill>
                  <a:srgbClr val="FFFFFF"/>
                </a:solidFill>
              </a:rPr>
              <a:t>Ashlynne</a:t>
            </a:r>
            <a:r>
              <a:rPr lang="en-US" sz="1600" b="1" dirty="0" smtClean="0">
                <a:solidFill>
                  <a:srgbClr val="FFFFFF"/>
                </a:solidFill>
              </a:rPr>
              <a:t> Winton</a:t>
            </a:r>
            <a:r>
              <a:rPr lang="en-US" sz="1600" b="1" baseline="30000" dirty="0" smtClean="0">
                <a:solidFill>
                  <a:srgbClr val="FFFF00"/>
                </a:solidFill>
              </a:rPr>
              <a:t>1</a:t>
            </a:r>
            <a:endParaRPr lang="en-US" altLang="en-US" sz="1600" b="1" dirty="0">
              <a:solidFill>
                <a:srgbClr val="FFFF00"/>
              </a:solidFill>
            </a:endParaRPr>
          </a:p>
          <a:p>
            <a:pPr algn="ctr" eaLnBrk="1" hangingPunct="1">
              <a:lnSpc>
                <a:spcPct val="150000"/>
              </a:lnSpc>
            </a:pPr>
            <a:endParaRPr lang="en-US" altLang="en-US" sz="1400" b="1" dirty="0">
              <a:solidFill>
                <a:schemeClr val="bg1"/>
              </a:solidFill>
            </a:endParaRPr>
          </a:p>
          <a:p>
            <a:pPr algn="ctr" eaLnBrk="1" hangingPunct="1"/>
            <a:endParaRPr lang="en-US" altLang="en-US" b="1" dirty="0">
              <a:solidFill>
                <a:schemeClr val="bg1"/>
              </a:solidFill>
            </a:endParaRPr>
          </a:p>
          <a:p>
            <a:pPr algn="ctr"/>
            <a:r>
              <a:rPr lang="en-US" altLang="en-US" b="1" dirty="0">
                <a:solidFill>
                  <a:schemeClr val="bg1"/>
                </a:solidFill>
              </a:rPr>
              <a:t> </a:t>
            </a:r>
            <a:r>
              <a:rPr lang="en-US" altLang="en-US" b="1" baseline="30000" dirty="0" smtClean="0">
                <a:solidFill>
                  <a:srgbClr val="FFC000"/>
                </a:solidFill>
              </a:rPr>
              <a:t>1</a:t>
            </a:r>
            <a:r>
              <a:rPr lang="en-US" b="1" dirty="0">
                <a:solidFill>
                  <a:srgbClr val="FFFFFF"/>
                </a:solidFill>
              </a:rPr>
              <a:t>Department of Mineral Engineering, New Mexico Tech, Socorro, NM 87801</a:t>
            </a:r>
          </a:p>
          <a:p>
            <a:pPr algn="ctr" eaLnBrk="1" hangingPunct="1"/>
            <a:r>
              <a:rPr lang="en-US" altLang="en-US" b="1" dirty="0">
                <a:solidFill>
                  <a:schemeClr val="bg1"/>
                </a:solidFill>
              </a:rPr>
              <a:t>	</a:t>
            </a:r>
            <a:r>
              <a:rPr lang="en-US" altLang="en-US" b="1" baseline="30000" dirty="0" smtClean="0">
                <a:solidFill>
                  <a:srgbClr val="FFC000"/>
                </a:solidFill>
              </a:rPr>
              <a:t>2</a:t>
            </a:r>
            <a:r>
              <a:rPr lang="en-US" altLang="en-US" b="1" dirty="0" smtClean="0">
                <a:solidFill>
                  <a:schemeClr val="bg1"/>
                </a:solidFill>
              </a:rPr>
              <a:t>New Mexico Bureau of </a:t>
            </a:r>
            <a:r>
              <a:rPr lang="en-US" b="1" dirty="0">
                <a:solidFill>
                  <a:srgbClr val="FFFFFF"/>
                </a:solidFill>
              </a:rPr>
              <a:t>Geology and Mineral Resources (NMBGMR), New Mexico Tech, Socorro, NM 87801 </a:t>
            </a:r>
            <a:endParaRPr lang="en-US" altLang="en-US" b="1" dirty="0">
              <a:solidFill>
                <a:srgbClr val="FFFFFF"/>
              </a:solidFill>
            </a:endParaRPr>
          </a:p>
        </p:txBody>
      </p:sp>
      <p:sp>
        <p:nvSpPr>
          <p:cNvPr id="8198" name="Rectangle 3"/>
          <p:cNvSpPr>
            <a:spLocks noChangeArrowheads="1"/>
          </p:cNvSpPr>
          <p:nvPr/>
        </p:nvSpPr>
        <p:spPr bwMode="auto">
          <a:xfrm>
            <a:off x="2133600" y="5643563"/>
            <a:ext cx="5791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dirty="0" smtClean="0">
                <a:solidFill>
                  <a:schemeClr val="bg1"/>
                </a:solidFill>
              </a:rPr>
              <a:t>GSA  ANNUAL MEETING - </a:t>
            </a:r>
            <a:r>
              <a:rPr lang="en-US" altLang="en-US" b="1" dirty="0">
                <a:solidFill>
                  <a:schemeClr val="bg1"/>
                </a:solidFill>
              </a:rPr>
              <a:t>2016</a:t>
            </a:r>
          </a:p>
          <a:p>
            <a:pPr algn="ctr"/>
            <a:endParaRPr lang="en-US" altLang="en-US" b="1" dirty="0">
              <a:solidFill>
                <a:schemeClr val="bg1"/>
              </a:solidFill>
            </a:endParaRPr>
          </a:p>
          <a:p>
            <a:pPr algn="ctr"/>
            <a:r>
              <a:rPr lang="en-US" altLang="en-US" b="1" dirty="0" smtClean="0">
                <a:solidFill>
                  <a:schemeClr val="bg1"/>
                </a:solidFill>
              </a:rPr>
              <a:t>09/25/</a:t>
            </a:r>
            <a:r>
              <a:rPr lang="en-US" altLang="en-US" b="1" dirty="0">
                <a:solidFill>
                  <a:schemeClr val="bg1"/>
                </a:solidFill>
              </a:rPr>
              <a:t>2016</a:t>
            </a:r>
          </a:p>
        </p:txBody>
      </p:sp>
      <p:pic>
        <p:nvPicPr>
          <p:cNvPr id="2" name="Picture 1" descr="logo_small_blu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43600"/>
            <a:ext cx="2667000" cy="914400"/>
          </a:xfrm>
          <a:prstGeom prst="rect">
            <a:avLst/>
          </a:prstGeom>
        </p:spPr>
      </p:pic>
      <p:pic>
        <p:nvPicPr>
          <p:cNvPr id="3" name="Picture 2" descr="logo-sm.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5000" y="5232400"/>
            <a:ext cx="2159000" cy="1625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EFA23C5-5467-4DE6-AAC4-9F2A08DF1534}" type="slidenum">
              <a:rPr lang="en-US" altLang="en-US" smtClean="0">
                <a:solidFill>
                  <a:srgbClr val="045C75"/>
                </a:solidFill>
                <a:latin typeface="Constantia" panose="02030602050306030303" pitchFamily="18" charset="0"/>
              </a:rPr>
              <a:pPr/>
              <a:t>10</a:t>
            </a:fld>
            <a:endParaRPr lang="en-US" altLang="en-US" smtClean="0">
              <a:solidFill>
                <a:srgbClr val="045C75"/>
              </a:solidFill>
              <a:latin typeface="Constantia" panose="02030602050306030303" pitchFamily="18" charset="0"/>
            </a:endParaRPr>
          </a:p>
        </p:txBody>
      </p:sp>
      <p:sp>
        <p:nvSpPr>
          <p:cNvPr id="16387" name="Rectangle 3"/>
          <p:cNvSpPr>
            <a:spLocks noChangeArrowheads="1"/>
          </p:cNvSpPr>
          <p:nvPr/>
        </p:nvSpPr>
        <p:spPr bwMode="auto">
          <a:xfrm>
            <a:off x="0" y="-152400"/>
            <a:ext cx="9144000" cy="85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en-US" altLang="en-US" sz="3500" b="1" dirty="0">
                <a:solidFill>
                  <a:srgbClr val="FFFF00"/>
                </a:solidFill>
              </a:rPr>
              <a:t>PROBLEM IDENTIFICATION</a:t>
            </a:r>
          </a:p>
        </p:txBody>
      </p:sp>
      <p:sp>
        <p:nvSpPr>
          <p:cNvPr id="5" name="TextBox 4"/>
          <p:cNvSpPr txBox="1"/>
          <p:nvPr/>
        </p:nvSpPr>
        <p:spPr>
          <a:xfrm>
            <a:off x="0" y="457200"/>
            <a:ext cx="9144000" cy="6400800"/>
          </a:xfrm>
          <a:prstGeom prst="rect">
            <a:avLst/>
          </a:prstGeom>
          <a:ln>
            <a:miter lim="800000"/>
            <a:headEnd/>
            <a:tailEnd/>
          </a:ln>
        </p:spPr>
        <p:txBody>
          <a:bodyPr/>
          <a:lstStyle>
            <a:defPPr>
              <a:defRPr lang="en-US"/>
            </a:defPPr>
            <a:lvl1pPr marL="273050" indent="-273050">
              <a:spcBef>
                <a:spcPct val="20000"/>
              </a:spcBef>
              <a:buClr>
                <a:srgbClr val="0BD0D9"/>
              </a:buClr>
              <a:buSzPct val="95000"/>
              <a:buFont typeface="Wingdings 2" pitchFamily="18" charset="2"/>
              <a:buChar char=""/>
              <a:defRPr sz="2600">
                <a:latin typeface="+mn-lt"/>
                <a:cs typeface="+mn-cs"/>
              </a:defRPr>
            </a:lvl1pPr>
            <a:lvl2pPr marL="639763" indent="-246063">
              <a:spcBef>
                <a:spcPct val="20000"/>
              </a:spcBef>
              <a:buClr>
                <a:schemeClr val="accent1"/>
              </a:buClr>
              <a:buSzPct val="85000"/>
              <a:buFont typeface="Wingdings 2" pitchFamily="18" charset="2"/>
              <a:buChar char=""/>
              <a:defRPr sz="2400">
                <a:latin typeface="+mn-lt"/>
                <a:cs typeface="+mn-cs"/>
              </a:defRPr>
            </a:lvl2pPr>
            <a:lvl3pPr marL="342900" lvl="2" indent="-342900" algn="just">
              <a:spcBef>
                <a:spcPts val="0"/>
              </a:spcBef>
              <a:spcAft>
                <a:spcPts val="2700"/>
              </a:spcAft>
              <a:buClr>
                <a:srgbClr val="FFFF00"/>
              </a:buClr>
              <a:buSzPct val="70000"/>
              <a:buFont typeface="Wingdings" pitchFamily="2" charset="2"/>
              <a:buChar char="Ø"/>
              <a:defRPr sz="2100">
                <a:solidFill>
                  <a:schemeClr val="bg1"/>
                </a:solidFill>
              </a:defRPr>
            </a:lvl3pPr>
            <a:lvl4pPr marL="1187450" indent="-209550">
              <a:spcBef>
                <a:spcPct val="20000"/>
              </a:spcBef>
              <a:buClr>
                <a:srgbClr val="0BD0D9"/>
              </a:buClr>
              <a:buSzPct val="65000"/>
              <a:buFont typeface="Wingdings 2" pitchFamily="18" charset="2"/>
              <a:buChar char=""/>
              <a:defRPr sz="2000">
                <a:latin typeface="+mn-lt"/>
                <a:cs typeface="+mn-cs"/>
              </a:defRPr>
            </a:lvl4pPr>
            <a:lvl5pPr marL="1462088" lvl="4" indent="-209550" algn="just">
              <a:spcBef>
                <a:spcPts val="0"/>
              </a:spcBef>
              <a:spcAft>
                <a:spcPts val="2700"/>
              </a:spcAft>
              <a:buClr>
                <a:srgbClr val="FFFF00"/>
              </a:buClr>
              <a:buSzPct val="65000"/>
              <a:buFont typeface="Wingdings" pitchFamily="2" charset="2"/>
              <a:buChar char="ü"/>
              <a:defRPr sz="2100">
                <a:solidFill>
                  <a:schemeClr val="bg1"/>
                </a:solidFill>
              </a:defRPr>
            </a:lvl5pPr>
            <a:lvl6pPr marL="1737360" indent="-210312">
              <a:spcBef>
                <a:spcPct val="20000"/>
              </a:spcBef>
              <a:buClr>
                <a:schemeClr val="accent5"/>
              </a:buClr>
              <a:buSzPct val="80000"/>
              <a:buFont typeface="Wingdings 2"/>
              <a:buChar char=""/>
              <a:defRPr kumimoji="0" sz="1800">
                <a:latin typeface="+mn-lt"/>
                <a:cs typeface="+mn-cs"/>
              </a:defRPr>
            </a:lvl6pPr>
            <a:lvl7pPr marL="1920240" indent="-182880">
              <a:spcBef>
                <a:spcPct val="20000"/>
              </a:spcBef>
              <a:buClr>
                <a:schemeClr val="accent6"/>
              </a:buClr>
              <a:buSzPct val="80000"/>
              <a:buFont typeface="Wingdings 2"/>
              <a:buChar char=""/>
              <a:defRPr kumimoji="0" sz="1600" baseline="0">
                <a:latin typeface="+mn-lt"/>
                <a:cs typeface="+mn-cs"/>
              </a:defRPr>
            </a:lvl7pPr>
            <a:lvl8pPr marL="2194560" indent="-182880">
              <a:spcBef>
                <a:spcPct val="20000"/>
              </a:spcBef>
              <a:buClr>
                <a:schemeClr val="tx2"/>
              </a:buClr>
              <a:buChar char="•"/>
              <a:defRPr kumimoji="0" sz="1600">
                <a:latin typeface="+mn-lt"/>
                <a:cs typeface="+mn-cs"/>
              </a:defRPr>
            </a:lvl8pPr>
            <a:lvl9pPr marL="2468880" indent="-182880">
              <a:spcBef>
                <a:spcPct val="20000"/>
              </a:spcBef>
              <a:buClr>
                <a:schemeClr val="tx2"/>
              </a:buClr>
              <a:buFontTx/>
              <a:buChar char="•"/>
              <a:defRPr kumimoji="0" sz="1400" baseline="0">
                <a:latin typeface="+mn-lt"/>
                <a:cs typeface="+mn-cs"/>
              </a:defRPr>
            </a:lvl9pPr>
          </a:lstStyle>
          <a:p>
            <a:pPr>
              <a:lnSpc>
                <a:spcPct val="150000"/>
              </a:lnSpc>
              <a:buClr>
                <a:srgbClr val="FFC000"/>
              </a:buClr>
              <a:buFont typeface="Wingdings" panose="05000000000000000000" pitchFamily="2" charset="2"/>
              <a:buChar char="Ø"/>
              <a:defRPr/>
            </a:pPr>
            <a:r>
              <a:rPr lang="en-US" sz="2400" dirty="0">
                <a:solidFill>
                  <a:srgbClr val="FFFFFF"/>
                </a:solidFill>
                <a:latin typeface="Arial"/>
                <a:cs typeface="Arial"/>
              </a:rPr>
              <a:t>Reclamation efforts have not examined the long-term chemical effects from </a:t>
            </a:r>
            <a:r>
              <a:rPr lang="en-US" sz="2400" dirty="0" smtClean="0">
                <a:solidFill>
                  <a:srgbClr val="FFFFFF"/>
                </a:solidFill>
                <a:latin typeface="Arial"/>
                <a:cs typeface="Arial"/>
              </a:rPr>
              <a:t>these mines </a:t>
            </a:r>
          </a:p>
          <a:p>
            <a:pPr>
              <a:lnSpc>
                <a:spcPct val="150000"/>
              </a:lnSpc>
              <a:buClr>
                <a:srgbClr val="FFC000"/>
              </a:buClr>
              <a:buFont typeface="Wingdings" panose="05000000000000000000" pitchFamily="2" charset="2"/>
              <a:buChar char="Ø"/>
              <a:defRPr/>
            </a:pPr>
            <a:r>
              <a:rPr lang="en-US" sz="2400" dirty="0">
                <a:solidFill>
                  <a:srgbClr val="FFFFFF"/>
                </a:solidFill>
                <a:latin typeface="Arial"/>
                <a:cs typeface="Arial"/>
              </a:rPr>
              <a:t>There is still potential for environmental effects long after remediation of the physical hazards, as found in several areas </a:t>
            </a:r>
            <a:r>
              <a:rPr lang="en-US" sz="2400" dirty="0" smtClean="0">
                <a:solidFill>
                  <a:srgbClr val="FFFFFF"/>
                </a:solidFill>
                <a:latin typeface="Arial"/>
                <a:cs typeface="Arial"/>
              </a:rPr>
              <a:t>in NM including Jackpile mine, Laguna </a:t>
            </a:r>
          </a:p>
          <a:p>
            <a:pPr>
              <a:lnSpc>
                <a:spcPct val="150000"/>
              </a:lnSpc>
              <a:buClr>
                <a:srgbClr val="FFC000"/>
              </a:buClr>
              <a:buFont typeface="Wingdings" panose="05000000000000000000" pitchFamily="2" charset="2"/>
              <a:buChar char="Ø"/>
              <a:defRPr/>
            </a:pPr>
            <a:r>
              <a:rPr lang="en-US" sz="2400" dirty="0" smtClean="0">
                <a:solidFill>
                  <a:srgbClr val="FFFFFF"/>
                </a:solidFill>
                <a:latin typeface="Arial"/>
                <a:cs typeface="Arial"/>
              </a:rPr>
              <a:t>Some </a:t>
            </a:r>
            <a:r>
              <a:rPr lang="en-US" sz="2400" dirty="0">
                <a:solidFill>
                  <a:srgbClr val="FFFFFF"/>
                </a:solidFill>
                <a:latin typeface="Arial"/>
                <a:cs typeface="Arial"/>
              </a:rPr>
              <a:t>of these observations only come from detailed electron microprobe </a:t>
            </a:r>
            <a:r>
              <a:rPr lang="en-US" sz="2400" dirty="0" smtClean="0">
                <a:solidFill>
                  <a:srgbClr val="FFFFFF"/>
                </a:solidFill>
                <a:latin typeface="Arial"/>
                <a:cs typeface="Arial"/>
              </a:rPr>
              <a:t>studies</a:t>
            </a:r>
            <a:endParaRPr lang="en-US" sz="2400" dirty="0">
              <a:solidFill>
                <a:srgbClr val="FFFFFF"/>
              </a:solidFill>
              <a:latin typeface="Arial"/>
              <a:cs typeface="Arial"/>
            </a:endParaRPr>
          </a:p>
          <a:p>
            <a:pPr>
              <a:lnSpc>
                <a:spcPct val="150000"/>
              </a:lnSpc>
              <a:buClr>
                <a:srgbClr val="FFC000"/>
              </a:buClr>
              <a:buFont typeface="Wingdings" panose="05000000000000000000" pitchFamily="2" charset="2"/>
              <a:buChar char="Ø"/>
              <a:defRPr/>
            </a:pPr>
            <a:r>
              <a:rPr lang="en-US" sz="2400" dirty="0">
                <a:solidFill>
                  <a:srgbClr val="FFFFFF"/>
                </a:solidFill>
                <a:latin typeface="Arial"/>
                <a:cs typeface="Arial"/>
              </a:rPr>
              <a:t>Many more </a:t>
            </a:r>
            <a:r>
              <a:rPr lang="en-US" sz="2400" dirty="0" smtClean="0">
                <a:solidFill>
                  <a:srgbClr val="FFFFFF"/>
                </a:solidFill>
                <a:latin typeface="Arial"/>
                <a:cs typeface="Arial"/>
              </a:rPr>
              <a:t>legacy </a:t>
            </a:r>
            <a:r>
              <a:rPr lang="en-US" sz="2400" dirty="0">
                <a:solidFill>
                  <a:srgbClr val="FFFFFF"/>
                </a:solidFill>
                <a:latin typeface="Arial"/>
                <a:cs typeface="Arial"/>
              </a:rPr>
              <a:t>m</a:t>
            </a:r>
            <a:r>
              <a:rPr lang="en-US" sz="2400" dirty="0" smtClean="0">
                <a:solidFill>
                  <a:srgbClr val="FFFFFF"/>
                </a:solidFill>
                <a:latin typeface="Arial"/>
                <a:cs typeface="Arial"/>
              </a:rPr>
              <a:t>ines </a:t>
            </a:r>
            <a:r>
              <a:rPr lang="en-US" sz="2400" dirty="0">
                <a:solidFill>
                  <a:srgbClr val="FFFFFF"/>
                </a:solidFill>
                <a:latin typeface="Arial"/>
                <a:cs typeface="Arial"/>
              </a:rPr>
              <a:t>in NM, which either have not been safely remediated or closed or their status is </a:t>
            </a:r>
            <a:r>
              <a:rPr lang="en-US" sz="2400" dirty="0" smtClean="0">
                <a:solidFill>
                  <a:srgbClr val="FFFFFF"/>
                </a:solidFill>
                <a:latin typeface="Arial"/>
                <a:cs typeface="Arial"/>
              </a:rPr>
              <a:t>unknown</a:t>
            </a:r>
          </a:p>
          <a:p>
            <a:pPr marL="0" indent="0">
              <a:lnSpc>
                <a:spcPct val="150000"/>
              </a:lnSpc>
              <a:buClr>
                <a:srgbClr val="FFC000"/>
              </a:buClr>
              <a:buNone/>
              <a:defRPr/>
            </a:pPr>
            <a:endParaRPr lang="en-US" sz="2100" dirty="0">
              <a:solidFill>
                <a:schemeClr val="bg1"/>
              </a:solidFill>
              <a:latin typeface="Arial" pitchFamily="34" charset="0"/>
              <a:cs typeface="Arial" pitchFamily="34" charset="0"/>
            </a:endParaRPr>
          </a:p>
          <a:p>
            <a:pPr marL="0" indent="0">
              <a:buClr>
                <a:srgbClr val="FFC000"/>
              </a:buClr>
              <a:buFont typeface="Wingdings 2" pitchFamily="18" charset="2"/>
              <a:buNone/>
              <a:defRPr/>
            </a:pPr>
            <a:r>
              <a:rPr lang="en-US" dirty="0" smtClean="0"/>
              <a:t>                                                                                                                                                                                                                                                                                                                                                                                                                                                                                                                                                                                                                                                                                                                                                                                                                                                                                                                                                                                                                                                                                                                                                                                                                                                                                                                                                                                                                                                                                                                                                                                                                                                                                                                                                                                                                                                                                                                                                                                                                                                                                                                                                                                                                                                                                                                                                                                                                                                                                                                                                                                                                                                                                                                                                                                                                                                                                                                                                                                                                                                                                                                                                                                                                                                                                                                                                                                                                                                                                                                                                                                                                                                                                                                                                                                                                                                                                                                                                                                                                                                                                                                                                                                                                                                                                                                                                                                                                                                                                                                                                                                                                                                                                                                                                                                                                                                                                                                                                                                                                                                                                                             </a:t>
            </a:r>
            <a:endParaRPr lang="en-US" dirty="0"/>
          </a:p>
        </p:txBody>
      </p:sp>
    </p:spTree>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76200"/>
            <a:ext cx="9144000" cy="685800"/>
          </a:xfrm>
        </p:spPr>
        <p:txBody>
          <a:bodyPr/>
          <a:lstStyle/>
          <a:p>
            <a:pPr algn="ctr">
              <a:defRPr/>
            </a:pPr>
            <a:r>
              <a:rPr lang="en-US" altLang="en-US" sz="4000" b="1" dirty="0" smtClean="0">
                <a:solidFill>
                  <a:srgbClr val="FFFF00"/>
                </a:solidFill>
                <a:latin typeface="Arial" charset="0"/>
                <a:ea typeface="+mn-ea"/>
                <a:cs typeface="Arial" charset="0"/>
              </a:rPr>
              <a:t>OUR APPROACH</a:t>
            </a:r>
            <a:endParaRPr lang="en-US" altLang="en-US" sz="4000" b="1" dirty="0">
              <a:solidFill>
                <a:srgbClr val="FFFF00"/>
              </a:solidFill>
              <a:latin typeface="Arial" charset="0"/>
              <a:ea typeface="+mn-ea"/>
              <a:cs typeface="Arial" charset="0"/>
            </a:endParaRPr>
          </a:p>
        </p:txBody>
      </p:sp>
      <p:sp>
        <p:nvSpPr>
          <p:cNvPr id="17411" name="Content Placeholder 2"/>
          <p:cNvSpPr>
            <a:spLocks noGrp="1"/>
          </p:cNvSpPr>
          <p:nvPr>
            <p:ph idx="1"/>
          </p:nvPr>
        </p:nvSpPr>
        <p:spPr>
          <a:xfrm>
            <a:off x="0" y="228600"/>
            <a:ext cx="9135533" cy="6477000"/>
          </a:xfrm>
        </p:spPr>
        <p:txBody>
          <a:bodyPr/>
          <a:lstStyle/>
          <a:p>
            <a:pPr marL="0" indent="0">
              <a:lnSpc>
                <a:spcPct val="130000"/>
              </a:lnSpc>
              <a:buClr>
                <a:srgbClr val="FFC000"/>
              </a:buClr>
              <a:buNone/>
            </a:pPr>
            <a:endParaRPr lang="en-US" sz="2800" dirty="0" smtClean="0">
              <a:solidFill>
                <a:schemeClr val="bg1"/>
              </a:solidFill>
              <a:latin typeface="Arial"/>
              <a:cs typeface="Arial"/>
            </a:endParaRPr>
          </a:p>
          <a:p>
            <a:pPr>
              <a:lnSpc>
                <a:spcPct val="130000"/>
              </a:lnSpc>
              <a:buClr>
                <a:srgbClr val="FFC000"/>
              </a:buClr>
              <a:buFont typeface="Wingdings" panose="05000000000000000000" pitchFamily="2" charset="2"/>
              <a:buChar char="Ø"/>
            </a:pPr>
            <a:r>
              <a:rPr lang="en-US" sz="2400" dirty="0" smtClean="0">
                <a:solidFill>
                  <a:schemeClr val="bg1"/>
                </a:solidFill>
                <a:latin typeface="Arial"/>
                <a:cs typeface="Arial"/>
              </a:rPr>
              <a:t>Data </a:t>
            </a:r>
            <a:r>
              <a:rPr lang="en-US" sz="2400" dirty="0">
                <a:solidFill>
                  <a:schemeClr val="bg1"/>
                </a:solidFill>
                <a:latin typeface="Arial"/>
                <a:cs typeface="Arial"/>
              </a:rPr>
              <a:t>gathering following Bureau of Land Management (BLM) inventory </a:t>
            </a:r>
            <a:r>
              <a:rPr lang="en-US" sz="2400" dirty="0" smtClean="0">
                <a:solidFill>
                  <a:schemeClr val="bg1"/>
                </a:solidFill>
                <a:latin typeface="Arial"/>
                <a:cs typeface="Arial"/>
              </a:rPr>
              <a:t>procedure with modifications</a:t>
            </a:r>
            <a:endParaRPr lang="en-US" altLang="en-US" sz="2400" dirty="0" smtClean="0">
              <a:solidFill>
                <a:schemeClr val="bg1"/>
              </a:solidFill>
              <a:latin typeface="Arial"/>
              <a:cs typeface="Arial"/>
            </a:endParaRPr>
          </a:p>
          <a:p>
            <a:pPr>
              <a:lnSpc>
                <a:spcPct val="130000"/>
              </a:lnSpc>
              <a:buClr>
                <a:srgbClr val="FFC000"/>
              </a:buClr>
              <a:buFont typeface="Wingdings" panose="05000000000000000000" pitchFamily="2" charset="2"/>
              <a:buChar char="Ø"/>
            </a:pPr>
            <a:r>
              <a:rPr lang="en-US" sz="2400" dirty="0">
                <a:solidFill>
                  <a:srgbClr val="FFFFFF"/>
                </a:solidFill>
                <a:latin typeface="Arial"/>
                <a:cs typeface="Arial"/>
              </a:rPr>
              <a:t>Hazard </a:t>
            </a:r>
            <a:r>
              <a:rPr lang="en-US" sz="2400" dirty="0" smtClean="0">
                <a:solidFill>
                  <a:srgbClr val="FFFFFF"/>
                </a:solidFill>
                <a:latin typeface="Arial"/>
                <a:cs typeface="Arial"/>
              </a:rPr>
              <a:t>ranking of </a:t>
            </a:r>
            <a:r>
              <a:rPr lang="en-US" sz="2400" dirty="0">
                <a:solidFill>
                  <a:srgbClr val="FFFFFF"/>
                </a:solidFill>
                <a:latin typeface="Arial"/>
                <a:cs typeface="Arial"/>
              </a:rPr>
              <a:t>mine openings and features, using BLM ranking </a:t>
            </a:r>
            <a:r>
              <a:rPr lang="en-US" sz="2400" dirty="0" smtClean="0">
                <a:solidFill>
                  <a:srgbClr val="FFFFFF"/>
                </a:solidFill>
                <a:latin typeface="Arial"/>
                <a:cs typeface="Arial"/>
              </a:rPr>
              <a:t>methodology with modifications</a:t>
            </a:r>
          </a:p>
          <a:p>
            <a:pPr>
              <a:lnSpc>
                <a:spcPct val="130000"/>
              </a:lnSpc>
              <a:buClr>
                <a:srgbClr val="FFC000"/>
              </a:buClr>
              <a:buFont typeface="Wingdings" panose="05000000000000000000" pitchFamily="2" charset="2"/>
              <a:buChar char="Ø"/>
            </a:pPr>
            <a:r>
              <a:rPr lang="en-US" sz="2400" dirty="0">
                <a:solidFill>
                  <a:srgbClr val="FFFFFF"/>
                </a:solidFill>
                <a:latin typeface="Arial"/>
                <a:cs typeface="Arial"/>
              </a:rPr>
              <a:t>Sampling of waste and rock </a:t>
            </a:r>
            <a:r>
              <a:rPr lang="en-US" sz="2400" dirty="0" smtClean="0">
                <a:solidFill>
                  <a:srgbClr val="FFFFFF"/>
                </a:solidFill>
                <a:latin typeface="Arial"/>
                <a:cs typeface="Arial"/>
              </a:rPr>
              <a:t>piles</a:t>
            </a:r>
          </a:p>
          <a:p>
            <a:pPr>
              <a:lnSpc>
                <a:spcPct val="130000"/>
              </a:lnSpc>
              <a:buClr>
                <a:srgbClr val="FFC000"/>
              </a:buClr>
              <a:buFont typeface="Wingdings" panose="05000000000000000000" pitchFamily="2" charset="2"/>
              <a:buChar char="Ø"/>
            </a:pPr>
            <a:r>
              <a:rPr lang="en-US" sz="2400" dirty="0" smtClean="0">
                <a:solidFill>
                  <a:srgbClr val="FFFFFF"/>
                </a:solidFill>
                <a:latin typeface="Arial"/>
                <a:cs typeface="Arial"/>
              </a:rPr>
              <a:t>General </a:t>
            </a:r>
            <a:r>
              <a:rPr lang="en-US" sz="2400" dirty="0">
                <a:solidFill>
                  <a:srgbClr val="FFFFFF"/>
                </a:solidFill>
                <a:latin typeface="Arial"/>
                <a:cs typeface="Arial"/>
              </a:rPr>
              <a:t>stability analyses of </a:t>
            </a:r>
            <a:r>
              <a:rPr lang="en-US" sz="2400" dirty="0" smtClean="0">
                <a:solidFill>
                  <a:srgbClr val="FFFFFF"/>
                </a:solidFill>
                <a:latin typeface="Arial"/>
                <a:cs typeface="Arial"/>
              </a:rPr>
              <a:t>structures</a:t>
            </a:r>
          </a:p>
          <a:p>
            <a:pPr algn="just">
              <a:lnSpc>
                <a:spcPct val="130000"/>
              </a:lnSpc>
              <a:buClr>
                <a:srgbClr val="FFC000"/>
              </a:buClr>
              <a:buFont typeface="Wingdings" panose="05000000000000000000" pitchFamily="2" charset="2"/>
              <a:buChar char="Ø"/>
            </a:pPr>
            <a:r>
              <a:rPr lang="en-US" sz="2400" dirty="0">
                <a:solidFill>
                  <a:srgbClr val="FFFFFF"/>
                </a:solidFill>
                <a:latin typeface="Arial"/>
                <a:cs typeface="Arial"/>
              </a:rPr>
              <a:t>Determination of criteria for use of existing rock piles for backfill material, location of additional sources of backfill material if available, and estimates of how local weather would affect the remediation </a:t>
            </a:r>
            <a:endParaRPr lang="en-US" sz="2400" dirty="0" smtClean="0">
              <a:solidFill>
                <a:srgbClr val="FFFFFF"/>
              </a:solidFill>
              <a:latin typeface="Arial"/>
              <a:cs typeface="Arial"/>
            </a:endParaRPr>
          </a:p>
          <a:p>
            <a:pPr marL="0" indent="0">
              <a:lnSpc>
                <a:spcPct val="120000"/>
              </a:lnSpc>
              <a:buClr>
                <a:srgbClr val="FFC000"/>
              </a:buClr>
              <a:buNone/>
            </a:pPr>
            <a:endParaRPr lang="en-US" altLang="en-US" sz="2200" dirty="0" smtClean="0">
              <a:solidFill>
                <a:schemeClr val="bg1"/>
              </a:solidFill>
              <a:latin typeface="Arial" panose="020B0604020202020204" pitchFamily="34" charset="0"/>
              <a:cs typeface="Arial" panose="020B0604020202020204" pitchFamily="34" charset="0"/>
            </a:endParaRPr>
          </a:p>
        </p:txBody>
      </p:sp>
      <p:sp>
        <p:nvSpPr>
          <p:cNvPr id="174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219AD5-BBCC-461C-ACB0-AC0A0088CA10}" type="slidenum">
              <a:rPr lang="en-US" altLang="en-US" smtClean="0">
                <a:solidFill>
                  <a:srgbClr val="045C75"/>
                </a:solidFill>
                <a:latin typeface="Constantia" panose="02030602050306030303" pitchFamily="18" charset="0"/>
              </a:rPr>
              <a:pPr/>
              <a:t>11</a:t>
            </a:fld>
            <a:endParaRPr lang="en-US" altLang="en-US" smtClean="0">
              <a:solidFill>
                <a:srgbClr val="045C75"/>
              </a:solidFill>
              <a:latin typeface="Constantia" panose="02030602050306030303" pitchFamily="18" charset="0"/>
            </a:endParaRPr>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E22BC94-DAF0-4104-BBCE-42A9ECAFFD0A}" type="slidenum">
              <a:rPr lang="en-US" altLang="en-US" smtClean="0">
                <a:solidFill>
                  <a:srgbClr val="045C75"/>
                </a:solidFill>
                <a:latin typeface="Constantia" panose="02030602050306030303" pitchFamily="18" charset="0"/>
              </a:rPr>
              <a:pPr/>
              <a:t>12</a:t>
            </a:fld>
            <a:endParaRPr lang="en-US" altLang="en-US" dirty="0" smtClean="0">
              <a:solidFill>
                <a:srgbClr val="045C75"/>
              </a:solidFill>
              <a:latin typeface="Constantia" panose="02030602050306030303" pitchFamily="18" charset="0"/>
            </a:endParaRPr>
          </a:p>
        </p:txBody>
      </p:sp>
      <p:sp>
        <p:nvSpPr>
          <p:cNvPr id="6" name="TextBox 5"/>
          <p:cNvSpPr txBox="1"/>
          <p:nvPr/>
        </p:nvSpPr>
        <p:spPr>
          <a:xfrm>
            <a:off x="0" y="0"/>
            <a:ext cx="9144000" cy="4462760"/>
          </a:xfrm>
          <a:prstGeom prst="rect">
            <a:avLst/>
          </a:prstGeom>
          <a:noFill/>
        </p:spPr>
        <p:txBody>
          <a:bodyPr wrap="square" rtlCol="0">
            <a:spAutoFit/>
          </a:bodyPr>
          <a:lstStyle/>
          <a:p>
            <a:pPr>
              <a:buClr>
                <a:srgbClr val="FFC000"/>
              </a:buClr>
              <a:buFont typeface="Wingdings" panose="05000000000000000000" pitchFamily="2" charset="2"/>
              <a:buChar char="Ø"/>
            </a:pPr>
            <a:r>
              <a:rPr lang="en-US" sz="4000" dirty="0">
                <a:solidFill>
                  <a:srgbClr val="FFFF00"/>
                </a:solidFill>
                <a:latin typeface="Arial"/>
                <a:cs typeface="Arial"/>
              </a:rPr>
              <a:t>Laboratory </a:t>
            </a:r>
            <a:r>
              <a:rPr lang="en-US" sz="4000" dirty="0" smtClean="0">
                <a:solidFill>
                  <a:srgbClr val="FFFF00"/>
                </a:solidFill>
                <a:latin typeface="Arial"/>
                <a:cs typeface="Arial"/>
              </a:rPr>
              <a:t>analyses</a:t>
            </a:r>
            <a:endParaRPr lang="en-US" altLang="en-US" sz="4000" dirty="0" smtClean="0">
              <a:solidFill>
                <a:srgbClr val="FFC000"/>
              </a:solidFill>
            </a:endParaRPr>
          </a:p>
          <a:p>
            <a:pPr>
              <a:buClr>
                <a:srgbClr val="FFC000"/>
              </a:buClr>
            </a:pPr>
            <a:endParaRPr lang="en-US" altLang="en-US" sz="2000" dirty="0">
              <a:solidFill>
                <a:srgbClr val="FFC000"/>
              </a:solidFill>
            </a:endParaRPr>
          </a:p>
          <a:p>
            <a:pPr marL="457200" indent="-457200">
              <a:buClr>
                <a:srgbClr val="FFC000"/>
              </a:buClr>
              <a:buFont typeface="Wingdings" charset="2"/>
              <a:buChar char="v"/>
            </a:pPr>
            <a:r>
              <a:rPr lang="en-US" altLang="en-US" sz="3200" dirty="0">
                <a:solidFill>
                  <a:schemeClr val="bg1"/>
                </a:solidFill>
              </a:rPr>
              <a:t>   </a:t>
            </a:r>
            <a:r>
              <a:rPr lang="en-US" altLang="en-US" sz="3200" dirty="0" smtClean="0">
                <a:solidFill>
                  <a:schemeClr val="bg1"/>
                </a:solidFill>
              </a:rPr>
              <a:t>Paste pH</a:t>
            </a:r>
          </a:p>
          <a:p>
            <a:pPr marL="457200" indent="-457200">
              <a:buClr>
                <a:srgbClr val="FFC000"/>
              </a:buClr>
              <a:buFont typeface="Wingdings" charset="2"/>
              <a:buChar char="v"/>
            </a:pPr>
            <a:r>
              <a:rPr lang="en-US" altLang="en-US" sz="3200" dirty="0">
                <a:solidFill>
                  <a:schemeClr val="bg1"/>
                </a:solidFill>
                <a:latin typeface="Arial"/>
                <a:cs typeface="Arial"/>
              </a:rPr>
              <a:t> </a:t>
            </a:r>
            <a:r>
              <a:rPr lang="en-US" altLang="en-US" sz="3200" dirty="0" smtClean="0">
                <a:solidFill>
                  <a:schemeClr val="bg1"/>
                </a:solidFill>
                <a:latin typeface="Arial"/>
                <a:cs typeface="Arial"/>
              </a:rPr>
              <a:t> G</a:t>
            </a:r>
            <a:r>
              <a:rPr lang="en-US" sz="3200" dirty="0" smtClean="0">
                <a:solidFill>
                  <a:schemeClr val="bg1"/>
                </a:solidFill>
                <a:latin typeface="Arial"/>
                <a:cs typeface="Arial"/>
              </a:rPr>
              <a:t>eochemistry </a:t>
            </a:r>
            <a:r>
              <a:rPr lang="en-US" sz="3200" dirty="0">
                <a:solidFill>
                  <a:schemeClr val="bg1"/>
                </a:solidFill>
                <a:latin typeface="Arial"/>
                <a:cs typeface="Arial"/>
              </a:rPr>
              <a:t>and mineralogy of samples </a:t>
            </a:r>
            <a:endParaRPr lang="en-US" altLang="en-US" sz="3200" dirty="0">
              <a:solidFill>
                <a:schemeClr val="bg1"/>
              </a:solidFill>
              <a:latin typeface="Arial"/>
              <a:cs typeface="Arial"/>
            </a:endParaRPr>
          </a:p>
          <a:p>
            <a:pPr lvl="1">
              <a:buClr>
                <a:srgbClr val="FFC000"/>
              </a:buClr>
              <a:buFont typeface="Wingdings" panose="05000000000000000000" pitchFamily="2" charset="2"/>
              <a:buChar char="ü"/>
            </a:pPr>
            <a:r>
              <a:rPr lang="en-US" altLang="en-US" sz="3200" dirty="0" smtClean="0">
                <a:solidFill>
                  <a:srgbClr val="FFFFFF"/>
                </a:solidFill>
                <a:latin typeface="Arial"/>
                <a:cs typeface="Arial"/>
              </a:rPr>
              <a:t>P</a:t>
            </a:r>
            <a:r>
              <a:rPr lang="en-US" sz="3200" dirty="0" smtClean="0">
                <a:solidFill>
                  <a:srgbClr val="FFFFFF"/>
                </a:solidFill>
                <a:latin typeface="Arial"/>
                <a:cs typeface="Arial"/>
              </a:rPr>
              <a:t>etrography</a:t>
            </a:r>
            <a:endParaRPr lang="en-US" sz="3200" dirty="0">
              <a:solidFill>
                <a:srgbClr val="FFFFFF"/>
              </a:solidFill>
              <a:latin typeface="Arial"/>
              <a:cs typeface="Arial"/>
            </a:endParaRPr>
          </a:p>
          <a:p>
            <a:pPr lvl="1">
              <a:buClr>
                <a:srgbClr val="FFC000"/>
              </a:buClr>
              <a:buFont typeface="Wingdings" panose="05000000000000000000" pitchFamily="2" charset="2"/>
              <a:buChar char="ü"/>
            </a:pPr>
            <a:r>
              <a:rPr lang="en-US" altLang="en-US" sz="3200" dirty="0" smtClean="0">
                <a:solidFill>
                  <a:schemeClr val="bg1"/>
                </a:solidFill>
              </a:rPr>
              <a:t>Electron microprobe</a:t>
            </a:r>
          </a:p>
          <a:p>
            <a:pPr lvl="1">
              <a:buClr>
                <a:srgbClr val="FFC000"/>
              </a:buClr>
              <a:buFont typeface="Wingdings" panose="05000000000000000000" pitchFamily="2" charset="2"/>
              <a:buChar char="ü"/>
            </a:pPr>
            <a:r>
              <a:rPr lang="en-US" altLang="en-US" sz="3200" dirty="0" smtClean="0">
                <a:solidFill>
                  <a:schemeClr val="bg1"/>
                </a:solidFill>
              </a:rPr>
              <a:t>XRF</a:t>
            </a:r>
          </a:p>
          <a:p>
            <a:pPr lvl="1">
              <a:buClr>
                <a:srgbClr val="FFC000"/>
              </a:buClr>
              <a:buFont typeface="Wingdings" panose="05000000000000000000" pitchFamily="2" charset="2"/>
              <a:buChar char="ü"/>
            </a:pPr>
            <a:r>
              <a:rPr lang="en-US" altLang="en-US" sz="3200" dirty="0" smtClean="0">
                <a:solidFill>
                  <a:schemeClr val="bg1"/>
                </a:solidFill>
              </a:rPr>
              <a:t>XRD</a:t>
            </a:r>
            <a:endParaRPr lang="en-US" altLang="en-US" sz="3200" dirty="0">
              <a:solidFill>
                <a:schemeClr val="bg1"/>
              </a:solidFill>
            </a:endParaRPr>
          </a:p>
          <a:p>
            <a:pPr marL="457200" indent="-457200">
              <a:buClr>
                <a:srgbClr val="FFC000"/>
              </a:buClr>
              <a:buFont typeface="Wingdings" charset="2"/>
              <a:buChar char="v"/>
            </a:pPr>
            <a:r>
              <a:rPr lang="en-US" altLang="en-US" sz="3200" dirty="0">
                <a:solidFill>
                  <a:schemeClr val="bg1"/>
                </a:solidFill>
              </a:rPr>
              <a:t>   </a:t>
            </a:r>
            <a:r>
              <a:rPr lang="en-US" altLang="en-US" sz="3200" dirty="0">
                <a:solidFill>
                  <a:srgbClr val="FFFFFF"/>
                </a:solidFill>
                <a:latin typeface="Arial"/>
                <a:cs typeface="Arial"/>
              </a:rPr>
              <a:t>A</a:t>
            </a:r>
            <a:r>
              <a:rPr lang="en-US" sz="3200" dirty="0">
                <a:solidFill>
                  <a:srgbClr val="FFFFFF"/>
                </a:solidFill>
                <a:latin typeface="Arial"/>
                <a:cs typeface="Arial"/>
              </a:rPr>
              <a:t>cid-base accounting</a:t>
            </a:r>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B730DA-6F3A-406F-8E58-E433B8436F53}" type="slidenum">
              <a:rPr lang="en-US" altLang="en-US" smtClean="0">
                <a:solidFill>
                  <a:srgbClr val="045C75"/>
                </a:solidFill>
                <a:latin typeface="Constantia" panose="02030602050306030303" pitchFamily="18" charset="0"/>
              </a:rPr>
              <a:pPr/>
              <a:t>13</a:t>
            </a:fld>
            <a:endParaRPr lang="en-US" altLang="en-US" smtClean="0">
              <a:solidFill>
                <a:srgbClr val="045C75"/>
              </a:solidFill>
              <a:latin typeface="Constantia" panose="02030602050306030303" pitchFamily="18" charset="0"/>
            </a:endParaRPr>
          </a:p>
        </p:txBody>
      </p:sp>
      <p:sp>
        <p:nvSpPr>
          <p:cNvPr id="14339" name="Rectangle 5"/>
          <p:cNvSpPr>
            <a:spLocks noChangeArrowheads="1"/>
          </p:cNvSpPr>
          <p:nvPr/>
        </p:nvSpPr>
        <p:spPr bwMode="auto">
          <a:xfrm>
            <a:off x="0" y="1066800"/>
            <a:ext cx="9144000" cy="4002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342900" indent="-3429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dirty="0">
              <a:solidFill>
                <a:schemeClr val="bg1"/>
              </a:solidFill>
            </a:endParaRPr>
          </a:p>
          <a:p>
            <a:pPr lvl="2" algn="just" eaLnBrk="1" hangingPunct="1">
              <a:lnSpc>
                <a:spcPct val="150000"/>
              </a:lnSpc>
              <a:spcAft>
                <a:spcPts val="1800"/>
              </a:spcAft>
              <a:buClr>
                <a:srgbClr val="FFFF00"/>
              </a:buClr>
              <a:buFont typeface="Wingdings" panose="05000000000000000000" pitchFamily="2" charset="2"/>
              <a:buChar char="Ø"/>
            </a:pPr>
            <a:r>
              <a:rPr lang="en-US" sz="3200" dirty="0" smtClean="0">
                <a:solidFill>
                  <a:srgbClr val="FFFFFF"/>
                </a:solidFill>
              </a:rPr>
              <a:t>To develop </a:t>
            </a:r>
            <a:r>
              <a:rPr lang="en-US" sz="3200" dirty="0">
                <a:solidFill>
                  <a:srgbClr val="FFFFFF"/>
                </a:solidFill>
              </a:rPr>
              <a:t>a relatively quick and inexpensive procedure to inventory and characterize l</a:t>
            </a:r>
            <a:r>
              <a:rPr lang="en-US" sz="3200" dirty="0" smtClean="0">
                <a:solidFill>
                  <a:srgbClr val="FFFFFF"/>
                </a:solidFill>
              </a:rPr>
              <a:t>egacy </a:t>
            </a:r>
            <a:r>
              <a:rPr lang="en-US" sz="3200" dirty="0">
                <a:solidFill>
                  <a:srgbClr val="FFFFFF"/>
                </a:solidFill>
              </a:rPr>
              <a:t>m</a:t>
            </a:r>
            <a:r>
              <a:rPr lang="en-US" sz="3200" dirty="0" smtClean="0">
                <a:solidFill>
                  <a:srgbClr val="FFFFFF"/>
                </a:solidFill>
              </a:rPr>
              <a:t>ines in NM using Lucky Don, Little Davie and Jeter mines all in Socorro county as a case study and applying to other sites in NM</a:t>
            </a:r>
            <a:endParaRPr lang="en-US" altLang="en-US" sz="3200" dirty="0">
              <a:solidFill>
                <a:srgbClr val="FFFFFF"/>
              </a:solidFill>
            </a:endParaRPr>
          </a:p>
        </p:txBody>
      </p:sp>
      <p:sp>
        <p:nvSpPr>
          <p:cNvPr id="20484" name="Rectangle 4"/>
          <p:cNvSpPr>
            <a:spLocks noChangeArrowheads="1"/>
          </p:cNvSpPr>
          <p:nvPr/>
        </p:nvSpPr>
        <p:spPr bwMode="auto">
          <a:xfrm>
            <a:off x="-25791" y="0"/>
            <a:ext cx="9144000" cy="96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de-DE" altLang="en-US" sz="4000" b="1" dirty="0">
                <a:solidFill>
                  <a:srgbClr val="FFFF00"/>
                </a:solidFill>
              </a:rPr>
              <a:t>OBJECTIVES</a:t>
            </a:r>
          </a:p>
        </p:txBody>
      </p:sp>
    </p:spTree>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381000"/>
            <a:ext cx="8686800" cy="609600"/>
          </a:xfrm>
        </p:spPr>
        <p:txBody>
          <a:bodyPr/>
          <a:lstStyle/>
          <a:p>
            <a:pPr>
              <a:defRPr/>
            </a:pPr>
            <a:r>
              <a:rPr lang="en-US" altLang="en-US" sz="3200" b="1" dirty="0">
                <a:solidFill>
                  <a:srgbClr val="FFFF00"/>
                </a:solidFill>
                <a:latin typeface="Arial" charset="0"/>
                <a:cs typeface="Arial" charset="0"/>
              </a:rPr>
              <a:t/>
            </a:r>
            <a:br>
              <a:rPr lang="en-US" altLang="en-US" sz="3200" b="1" dirty="0">
                <a:solidFill>
                  <a:srgbClr val="FFFF00"/>
                </a:solidFill>
                <a:latin typeface="Arial" charset="0"/>
                <a:cs typeface="Arial" charset="0"/>
              </a:rPr>
            </a:br>
            <a:r>
              <a:rPr lang="en-US" altLang="en-US" sz="3200" b="1" dirty="0" smtClean="0">
                <a:solidFill>
                  <a:srgbClr val="FFFF00"/>
                </a:solidFill>
                <a:latin typeface="Arial" charset="0"/>
                <a:cs typeface="Arial" charset="0"/>
              </a:rPr>
              <a:t>METHODOLOGY</a:t>
            </a:r>
            <a:endParaRPr lang="en-US" altLang="en-US" sz="2400" b="1" dirty="0">
              <a:solidFill>
                <a:srgbClr val="FFFF00"/>
              </a:solidFill>
              <a:latin typeface="Arial" charset="0"/>
              <a:ea typeface="+mn-ea"/>
              <a:cs typeface="Arial" charset="0"/>
            </a:endParaRPr>
          </a:p>
        </p:txBody>
      </p:sp>
      <p:sp>
        <p:nvSpPr>
          <p:cNvPr id="3" name="Content Placeholder 2"/>
          <p:cNvSpPr>
            <a:spLocks noGrp="1"/>
          </p:cNvSpPr>
          <p:nvPr>
            <p:ph idx="1"/>
          </p:nvPr>
        </p:nvSpPr>
        <p:spPr>
          <a:xfrm>
            <a:off x="20638" y="1066800"/>
            <a:ext cx="9123362" cy="2133600"/>
          </a:xfrm>
        </p:spPr>
        <p:txBody>
          <a:bodyPr/>
          <a:lstStyle/>
          <a:p>
            <a:pPr>
              <a:buFont typeface="Wingdings" panose="05000000000000000000" pitchFamily="2" charset="2"/>
              <a:buChar char="Ø"/>
              <a:defRPr/>
            </a:pPr>
            <a:r>
              <a:rPr lang="en-US" sz="3200" dirty="0" smtClean="0">
                <a:solidFill>
                  <a:schemeClr val="bg1"/>
                </a:solidFill>
                <a:latin typeface="Arial" panose="020B0604020202020204" pitchFamily="34" charset="0"/>
                <a:cs typeface="Arial" panose="020B0604020202020204" pitchFamily="34" charset="0"/>
              </a:rPr>
              <a:t>Waste &amp; </a:t>
            </a:r>
            <a:r>
              <a:rPr lang="en-US" sz="3200" dirty="0">
                <a:solidFill>
                  <a:schemeClr val="bg1"/>
                </a:solidFill>
                <a:latin typeface="Arial" panose="020B0604020202020204" pitchFamily="34" charset="0"/>
                <a:cs typeface="Arial" panose="020B0604020202020204" pitchFamily="34" charset="0"/>
              </a:rPr>
              <a:t>r</a:t>
            </a:r>
            <a:r>
              <a:rPr lang="en-US" sz="3200" dirty="0" smtClean="0">
                <a:solidFill>
                  <a:schemeClr val="bg1"/>
                </a:solidFill>
                <a:latin typeface="Arial" panose="020B0604020202020204" pitchFamily="34" charset="0"/>
                <a:cs typeface="Arial" panose="020B0604020202020204" pitchFamily="34" charset="0"/>
              </a:rPr>
              <a:t>ock pile sampling</a:t>
            </a:r>
          </a:p>
          <a:p>
            <a:pPr>
              <a:buFont typeface="Wingdings" panose="05000000000000000000" pitchFamily="2" charset="2"/>
              <a:buChar char="Ø"/>
              <a:defRPr/>
            </a:pPr>
            <a:r>
              <a:rPr lang="en-US" sz="3200" dirty="0" smtClean="0">
                <a:solidFill>
                  <a:schemeClr val="bg1"/>
                </a:solidFill>
                <a:latin typeface="Arial" panose="020B0604020202020204" pitchFamily="34" charset="0"/>
                <a:cs typeface="Arial" panose="020B0604020202020204" pitchFamily="34" charset="0"/>
              </a:rPr>
              <a:t>Water sampling</a:t>
            </a:r>
          </a:p>
          <a:p>
            <a:pPr>
              <a:buFont typeface="Wingdings" panose="05000000000000000000" pitchFamily="2" charset="2"/>
              <a:buChar char="Ø"/>
              <a:defRPr/>
            </a:pPr>
            <a:r>
              <a:rPr lang="en-US" sz="3200" dirty="0" smtClean="0">
                <a:solidFill>
                  <a:schemeClr val="bg1"/>
                </a:solidFill>
                <a:latin typeface="Arial" panose="020B0604020202020204" pitchFamily="34" charset="0"/>
                <a:cs typeface="Arial" panose="020B0604020202020204" pitchFamily="34" charset="0"/>
              </a:rPr>
              <a:t>GPS</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s</a:t>
            </a:r>
            <a:r>
              <a:rPr lang="en-US" sz="3200" dirty="0" err="1" smtClean="0">
                <a:solidFill>
                  <a:schemeClr val="bg1"/>
                </a:solidFill>
                <a:latin typeface="Arial" panose="020B0604020202020204" pitchFamily="34" charset="0"/>
                <a:cs typeface="Arial" panose="020B0604020202020204" pitchFamily="34" charset="0"/>
              </a:rPr>
              <a:t>cintillometer</a:t>
            </a:r>
            <a:r>
              <a:rPr lang="en-US" sz="3200" dirty="0" smtClean="0">
                <a:solidFill>
                  <a:schemeClr val="bg1"/>
                </a:solidFill>
                <a:latin typeface="Arial" panose="020B0604020202020204" pitchFamily="34" charset="0"/>
                <a:cs typeface="Arial" panose="020B0604020202020204" pitchFamily="34" charset="0"/>
              </a:rPr>
              <a:t> </a:t>
            </a:r>
            <a:r>
              <a:rPr lang="en-US" sz="3200" dirty="0">
                <a:solidFill>
                  <a:schemeClr val="bg1"/>
                </a:solidFill>
                <a:latin typeface="Arial" panose="020B0604020202020204" pitchFamily="34" charset="0"/>
                <a:cs typeface="Arial" panose="020B0604020202020204" pitchFamily="34" charset="0"/>
              </a:rPr>
              <a:t>map</a:t>
            </a:r>
            <a:endParaRPr lang="en-US" sz="3200" dirty="0">
              <a:solidFill>
                <a:schemeClr val="accent1">
                  <a:lumMod val="60000"/>
                  <a:lumOff val="40000"/>
                </a:schemeClr>
              </a:solidFill>
              <a:latin typeface="Arial" panose="020B0604020202020204" pitchFamily="34" charset="0"/>
              <a:cs typeface="Arial" panose="020B0604020202020204" pitchFamily="34" charset="0"/>
            </a:endParaRPr>
          </a:p>
          <a:p>
            <a:pPr marL="0" indent="0">
              <a:buNone/>
              <a:defRPr/>
            </a:pPr>
            <a:endParaRPr lang="en-US" sz="2400" dirty="0" smtClean="0">
              <a:solidFill>
                <a:schemeClr val="bg1"/>
              </a:solidFill>
              <a:latin typeface="Arial" panose="020B0604020202020204" pitchFamily="34" charset="0"/>
              <a:cs typeface="Arial" panose="020B0604020202020204" pitchFamily="34" charset="0"/>
            </a:endParaRPr>
          </a:p>
          <a:p>
            <a:pPr marL="0" indent="0">
              <a:buNone/>
              <a:defRPr/>
            </a:pPr>
            <a:endParaRPr lang="en-US" sz="2400" dirty="0" smtClean="0">
              <a:solidFill>
                <a:schemeClr val="accent1">
                  <a:lumMod val="60000"/>
                  <a:lumOff val="40000"/>
                </a:schemeClr>
              </a:solidFill>
              <a:latin typeface="Arial" panose="020B0604020202020204" pitchFamily="34" charset="0"/>
              <a:cs typeface="Arial" panose="020B0604020202020204" pitchFamily="34" charset="0"/>
            </a:endParaRPr>
          </a:p>
          <a:p>
            <a:pPr marL="0" indent="0">
              <a:buFont typeface="Wingdings 2" panose="05020102010507070707" pitchFamily="18" charset="2"/>
              <a:buNone/>
              <a:defRPr/>
            </a:pPr>
            <a:endParaRPr lang="en-US" dirty="0" smtClean="0">
              <a:solidFill>
                <a:schemeClr val="accent1">
                  <a:lumMod val="60000"/>
                  <a:lumOff val="40000"/>
                </a:schemeClr>
              </a:solidFill>
              <a:latin typeface="Arial" panose="020B0604020202020204" pitchFamily="34" charset="0"/>
              <a:cs typeface="Arial" panose="020B0604020202020204" pitchFamily="34" charset="0"/>
            </a:endParaRPr>
          </a:p>
        </p:txBody>
      </p:sp>
      <p:sp>
        <p:nvSpPr>
          <p:cNvPr id="215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1DD636A-AE4E-4A5D-B0D3-C55F60988ECE}" type="slidenum">
              <a:rPr lang="en-US" altLang="en-US" smtClean="0">
                <a:solidFill>
                  <a:srgbClr val="045C75"/>
                </a:solidFill>
                <a:latin typeface="Constantia" panose="02030602050306030303" pitchFamily="18" charset="0"/>
              </a:rPr>
              <a:pPr/>
              <a:t>14</a:t>
            </a:fld>
            <a:endParaRPr lang="en-US" altLang="en-US" smtClean="0">
              <a:solidFill>
                <a:srgbClr val="045C75"/>
              </a:solidFill>
              <a:latin typeface="Constantia" panose="02030602050306030303" pitchFamily="18" charset="0"/>
            </a:endParaRPr>
          </a:p>
        </p:txBody>
      </p:sp>
      <p:sp>
        <p:nvSpPr>
          <p:cNvPr id="7" name="Content Placeholder 2"/>
          <p:cNvSpPr txBox="1">
            <a:spLocks/>
          </p:cNvSpPr>
          <p:nvPr/>
        </p:nvSpPr>
        <p:spPr bwMode="auto">
          <a:xfrm>
            <a:off x="0" y="3244850"/>
            <a:ext cx="4114800"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defRPr/>
            </a:pPr>
            <a:endParaRPr lang="en-US" sz="2200" dirty="0" smtClean="0">
              <a:solidFill>
                <a:srgbClr val="FFFFFF"/>
              </a:solidFill>
              <a:latin typeface="Arial" panose="020B0604020202020204" pitchFamily="34" charset="0"/>
              <a:cs typeface="Arial" panose="020B0604020202020204" pitchFamily="34" charset="0"/>
            </a:endParaRPr>
          </a:p>
          <a:p>
            <a:pPr marL="0" indent="0">
              <a:buFont typeface="Wingdings 2" panose="05020102010507070707" pitchFamily="18" charset="2"/>
              <a:buNone/>
              <a:defRPr/>
            </a:pPr>
            <a:endParaRPr lang="en-US" dirty="0" smtClean="0">
              <a:solidFill>
                <a:schemeClr val="accent1">
                  <a:lumMod val="60000"/>
                  <a:lumOff val="40000"/>
                </a:schemeClr>
              </a:solidFill>
              <a:latin typeface="Arial" panose="020B0604020202020204" pitchFamily="34" charset="0"/>
              <a:cs typeface="Arial" panose="020B0604020202020204" pitchFamily="34" charset="0"/>
            </a:endParaRPr>
          </a:p>
        </p:txBody>
      </p:sp>
    </p:spTree>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nodePh="1">
                                  <p:stCondLst>
                                    <p:cond delay="0"/>
                                  </p:stCondLst>
                                  <p:endCondLst>
                                    <p:cond evt="begin" delay="0">
                                      <p:tn val="17"/>
                                    </p:cond>
                                  </p:end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04800" y="400050"/>
            <a:ext cx="8839200" cy="590550"/>
          </a:xfrm>
        </p:spPr>
        <p:txBody>
          <a:bodyPr/>
          <a:lstStyle/>
          <a:p>
            <a:pPr algn="ctr">
              <a:defRPr/>
            </a:pPr>
            <a:r>
              <a:rPr lang="en-US" altLang="en-US" sz="3200" b="1" dirty="0" smtClean="0">
                <a:solidFill>
                  <a:srgbClr val="FFFF00"/>
                </a:solidFill>
                <a:latin typeface="Arial" charset="0"/>
                <a:ea typeface="+mn-ea"/>
                <a:cs typeface="Arial" charset="0"/>
              </a:rPr>
              <a:t>OBSERVATIONS (Scintillometer Readings) </a:t>
            </a:r>
            <a:endParaRPr lang="en-US" altLang="en-US" sz="3200" b="1" dirty="0">
              <a:solidFill>
                <a:srgbClr val="FFFF00"/>
              </a:solidFill>
              <a:latin typeface="Arial" charset="0"/>
              <a:ea typeface="+mn-ea"/>
              <a:cs typeface="Arial" charset="0"/>
            </a:endParaRPr>
          </a:p>
        </p:txBody>
      </p:sp>
      <p:sp>
        <p:nvSpPr>
          <p:cNvPr id="3" name="Content Placeholder 2"/>
          <p:cNvSpPr>
            <a:spLocks noGrp="1"/>
          </p:cNvSpPr>
          <p:nvPr>
            <p:ph idx="1"/>
          </p:nvPr>
        </p:nvSpPr>
        <p:spPr>
          <a:xfrm>
            <a:off x="304800" y="1066800"/>
            <a:ext cx="8382000" cy="914400"/>
          </a:xfrm>
        </p:spPr>
        <p:txBody>
          <a:bodyPr/>
          <a:lstStyle/>
          <a:p>
            <a:pPr>
              <a:buClr>
                <a:srgbClr val="FFC000"/>
              </a:buClr>
              <a:buFont typeface="Wingdings" panose="05000000000000000000" pitchFamily="2" charset="2"/>
              <a:buChar char="Ø"/>
              <a:defRPr/>
            </a:pPr>
            <a:r>
              <a:rPr lang="en-US" sz="2200" dirty="0" smtClean="0">
                <a:solidFill>
                  <a:srgbClr val="FFFFFF"/>
                </a:solidFill>
                <a:latin typeface="Arial" panose="020B0604020202020204" pitchFamily="34" charset="0"/>
                <a:cs typeface="Arial" panose="020B0604020202020204" pitchFamily="34" charset="0"/>
              </a:rPr>
              <a:t>Scintillometer readings from Adits and/ or mine face.</a:t>
            </a:r>
          </a:p>
          <a:p>
            <a:pPr>
              <a:lnSpc>
                <a:spcPct val="150000"/>
              </a:lnSpc>
              <a:buClr>
                <a:srgbClr val="FFC000"/>
              </a:buClr>
              <a:buFont typeface="Wingdings" panose="05000000000000000000" pitchFamily="2" charset="2"/>
              <a:buChar char="Ø"/>
              <a:defRPr/>
            </a:pPr>
            <a:endParaRPr lang="en-US" sz="2200" dirty="0" smtClean="0">
              <a:solidFill>
                <a:srgbClr val="FFFFFF"/>
              </a:solidFill>
              <a:latin typeface="Arial" panose="020B0604020202020204" pitchFamily="34" charset="0"/>
              <a:cs typeface="Arial" panose="020B0604020202020204" pitchFamily="34" charset="0"/>
            </a:endParaRPr>
          </a:p>
          <a:p>
            <a:pPr marL="0" indent="0">
              <a:buFont typeface="Wingdings 2" panose="05020102010507070707" pitchFamily="18" charset="2"/>
              <a:buNone/>
              <a:defRPr/>
            </a:pPr>
            <a:endParaRPr lang="en-US"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225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BF8F71-1233-4E80-86E4-AC1882E44CBF}" type="slidenum">
              <a:rPr lang="en-US" altLang="en-US" smtClean="0">
                <a:solidFill>
                  <a:srgbClr val="045C75"/>
                </a:solidFill>
                <a:latin typeface="Constantia" panose="02030602050306030303" pitchFamily="18" charset="0"/>
              </a:rPr>
              <a:pPr/>
              <a:t>15</a:t>
            </a:fld>
            <a:endParaRPr lang="en-US" altLang="en-US" smtClean="0">
              <a:solidFill>
                <a:srgbClr val="045C75"/>
              </a:solidFill>
              <a:latin typeface="Constantia" panose="02030602050306030303"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00135091"/>
              </p:ext>
            </p:extLst>
          </p:nvPr>
        </p:nvGraphicFramePr>
        <p:xfrm>
          <a:off x="381000" y="2012950"/>
          <a:ext cx="8458201" cy="3397250"/>
        </p:xfrm>
        <a:graphic>
          <a:graphicData uri="http://schemas.openxmlformats.org/drawingml/2006/table">
            <a:tbl>
              <a:tblPr firstRow="1" firstCol="1" bandRow="1">
                <a:tableStyleId>{5C22544A-7EE6-4342-B048-85BDC9FD1C3A}</a:tableStyleId>
              </a:tblPr>
              <a:tblGrid>
                <a:gridCol w="2429244"/>
                <a:gridCol w="2030510"/>
                <a:gridCol w="2020217"/>
                <a:gridCol w="1978230"/>
              </a:tblGrid>
              <a:tr h="1479332">
                <a:tc>
                  <a:txBody>
                    <a:bodyPr/>
                    <a:lstStyle/>
                    <a:p>
                      <a:pPr marL="0" marR="0" algn="ctr">
                        <a:lnSpc>
                          <a:spcPct val="115000"/>
                        </a:lnSpc>
                        <a:spcBef>
                          <a:spcPts val="0"/>
                        </a:spcBef>
                        <a:spcAft>
                          <a:spcPts val="1000"/>
                        </a:spcAft>
                      </a:pPr>
                      <a:r>
                        <a:rPr lang="en-US" sz="2000" dirty="0" smtClean="0">
                          <a:effectLst/>
                        </a:rPr>
                        <a:t>Abandoned Uranium Mine</a:t>
                      </a:r>
                    </a:p>
                  </a:txBody>
                  <a:tcPr marL="68580" marR="68580" marT="0" marB="0" anchor="ctr"/>
                </a:tc>
                <a:tc>
                  <a:txBody>
                    <a:bodyPr/>
                    <a:lstStyle/>
                    <a:p>
                      <a:pPr marL="0" marR="0" algn="ctr">
                        <a:lnSpc>
                          <a:spcPct val="115000"/>
                        </a:lnSpc>
                        <a:spcBef>
                          <a:spcPts val="0"/>
                        </a:spcBef>
                        <a:spcAft>
                          <a:spcPts val="1000"/>
                        </a:spcAft>
                      </a:pPr>
                      <a:r>
                        <a:rPr lang="en-US" sz="2000" dirty="0" smtClean="0">
                          <a:effectLst/>
                        </a:rPr>
                        <a:t>Background Radiation (cps)</a:t>
                      </a:r>
                      <a:endParaRPr lang="en-US" sz="2000" dirty="0">
                        <a:effectLst/>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1000"/>
                        </a:spcAft>
                      </a:pPr>
                      <a:r>
                        <a:rPr lang="en-US" sz="2000" dirty="0" smtClean="0">
                          <a:effectLst/>
                        </a:rPr>
                        <a:t>Min Radiation </a:t>
                      </a:r>
                    </a:p>
                    <a:p>
                      <a:pPr marL="0" marR="0" algn="ctr">
                        <a:lnSpc>
                          <a:spcPct val="115000"/>
                        </a:lnSpc>
                        <a:spcBef>
                          <a:spcPts val="0"/>
                        </a:spcBef>
                        <a:spcAft>
                          <a:spcPts val="1000"/>
                        </a:spcAft>
                      </a:pPr>
                      <a:r>
                        <a:rPr lang="en-US" sz="2000" dirty="0" smtClean="0">
                          <a:effectLst/>
                          <a:latin typeface="Calibri"/>
                          <a:ea typeface="SimSun"/>
                          <a:cs typeface="Times New Roman"/>
                        </a:rPr>
                        <a:t>(cps)</a:t>
                      </a:r>
                      <a:endParaRPr lang="en-US" sz="2000" dirty="0">
                        <a:effectLst/>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1000"/>
                        </a:spcAft>
                      </a:pPr>
                      <a:r>
                        <a:rPr lang="en-US" sz="2000" dirty="0" smtClean="0">
                          <a:effectLst/>
                        </a:rPr>
                        <a:t>Max Radiation</a:t>
                      </a:r>
                    </a:p>
                    <a:p>
                      <a:pPr marL="0" marR="0" algn="ctr">
                        <a:lnSpc>
                          <a:spcPct val="115000"/>
                        </a:lnSpc>
                        <a:spcBef>
                          <a:spcPts val="0"/>
                        </a:spcBef>
                        <a:spcAft>
                          <a:spcPts val="1000"/>
                        </a:spcAft>
                      </a:pPr>
                      <a:r>
                        <a:rPr lang="en-US" sz="2000" dirty="0" smtClean="0">
                          <a:effectLst/>
                          <a:latin typeface="Calibri"/>
                          <a:ea typeface="SimSun"/>
                          <a:cs typeface="Times New Roman"/>
                        </a:rPr>
                        <a:t>(cps)</a:t>
                      </a:r>
                      <a:r>
                        <a:rPr lang="en-US" sz="2000" dirty="0" smtClean="0">
                          <a:effectLst/>
                        </a:rPr>
                        <a:t> </a:t>
                      </a:r>
                      <a:endParaRPr lang="en-US" sz="2000" dirty="0">
                        <a:effectLst/>
                        <a:latin typeface="Calibri"/>
                        <a:ea typeface="SimSun"/>
                        <a:cs typeface="Times New Roman"/>
                      </a:endParaRPr>
                    </a:p>
                  </a:txBody>
                  <a:tcPr marL="68580" marR="68580" marT="0" marB="0" anchor="ctr"/>
                </a:tc>
              </a:tr>
              <a:tr h="639306">
                <a:tc>
                  <a:txBody>
                    <a:bodyPr/>
                    <a:lstStyle/>
                    <a:p>
                      <a:pPr marL="0" marR="0" algn="ctr">
                        <a:lnSpc>
                          <a:spcPct val="115000"/>
                        </a:lnSpc>
                        <a:spcBef>
                          <a:spcPts val="0"/>
                        </a:spcBef>
                        <a:spcAft>
                          <a:spcPts val="1000"/>
                        </a:spcAft>
                      </a:pPr>
                      <a:r>
                        <a:rPr lang="en-US" sz="2000" dirty="0" smtClean="0">
                          <a:effectLst/>
                        </a:rPr>
                        <a:t>Lucky</a:t>
                      </a:r>
                      <a:r>
                        <a:rPr lang="en-US" sz="2000" baseline="0" dirty="0" smtClean="0">
                          <a:effectLst/>
                        </a:rPr>
                        <a:t> Don</a:t>
                      </a:r>
                      <a:endParaRPr lang="en-US" sz="2000" dirty="0">
                        <a:effectLst/>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1000"/>
                        </a:spcAft>
                      </a:pPr>
                      <a:r>
                        <a:rPr lang="en-US" sz="2000" b="1" dirty="0" smtClean="0">
                          <a:effectLst/>
                          <a:latin typeface="Arial"/>
                          <a:ea typeface="SimSun"/>
                          <a:cs typeface="Arial"/>
                        </a:rPr>
                        <a:t>20-50</a:t>
                      </a:r>
                      <a:endParaRPr lang="en-US" sz="2000" b="1" dirty="0">
                        <a:effectLst/>
                        <a:latin typeface="Arial"/>
                        <a:ea typeface="SimSun"/>
                        <a:cs typeface="Arial"/>
                      </a:endParaRPr>
                    </a:p>
                  </a:txBody>
                  <a:tcPr marL="68580" marR="68580" marT="0" marB="0" anchor="ctr"/>
                </a:tc>
                <a:tc>
                  <a:txBody>
                    <a:bodyPr/>
                    <a:lstStyle/>
                    <a:p>
                      <a:pPr algn="ctr"/>
                      <a:r>
                        <a:rPr lang="en-US" sz="2000" b="1" dirty="0" smtClean="0">
                          <a:latin typeface="Arial"/>
                          <a:cs typeface="Arial"/>
                        </a:rPr>
                        <a:t>100</a:t>
                      </a:r>
                      <a:endParaRPr lang="en-US" sz="2000" b="1" dirty="0">
                        <a:latin typeface="Arial"/>
                        <a:cs typeface="Arial"/>
                      </a:endParaRPr>
                    </a:p>
                  </a:txBody>
                  <a:tcPr marL="68580" marR="68580" marT="0" marB="0" anchor="ctr"/>
                </a:tc>
                <a:tc>
                  <a:txBody>
                    <a:bodyPr/>
                    <a:lstStyle/>
                    <a:p>
                      <a:pPr algn="ctr"/>
                      <a:r>
                        <a:rPr lang="en-US" sz="2000" b="1" dirty="0" smtClean="0">
                          <a:latin typeface="Arial"/>
                          <a:cs typeface="Arial"/>
                        </a:rPr>
                        <a:t>4,435</a:t>
                      </a:r>
                      <a:endParaRPr lang="en-US" sz="2000" b="1" dirty="0">
                        <a:latin typeface="Arial"/>
                        <a:cs typeface="Arial"/>
                      </a:endParaRPr>
                    </a:p>
                  </a:txBody>
                  <a:tcPr marL="68580" marR="68580" marT="0" marB="0" anchor="ctr"/>
                </a:tc>
              </a:tr>
              <a:tr h="639306">
                <a:tc>
                  <a:txBody>
                    <a:bodyPr/>
                    <a:lstStyle/>
                    <a:p>
                      <a:pPr marL="0" marR="0" algn="ctr">
                        <a:lnSpc>
                          <a:spcPct val="115000"/>
                        </a:lnSpc>
                        <a:spcBef>
                          <a:spcPts val="0"/>
                        </a:spcBef>
                        <a:spcAft>
                          <a:spcPts val="1000"/>
                        </a:spcAft>
                      </a:pPr>
                      <a:r>
                        <a:rPr lang="en-US" sz="2000" dirty="0" smtClean="0">
                          <a:effectLst/>
                        </a:rPr>
                        <a:t>Little Davie</a:t>
                      </a:r>
                      <a:endParaRPr lang="en-US" sz="2000" dirty="0">
                        <a:effectLst/>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1000"/>
                        </a:spcAft>
                      </a:pPr>
                      <a:r>
                        <a:rPr lang="en-US" sz="2000" b="1" dirty="0" smtClean="0">
                          <a:effectLst/>
                          <a:latin typeface="Arial"/>
                          <a:ea typeface="SimSun"/>
                          <a:cs typeface="Arial"/>
                        </a:rPr>
                        <a:t>20</a:t>
                      </a:r>
                      <a:r>
                        <a:rPr lang="en-US" sz="2000" b="1" baseline="0" dirty="0" smtClean="0">
                          <a:effectLst/>
                          <a:latin typeface="Arial"/>
                          <a:ea typeface="SimSun"/>
                          <a:cs typeface="Arial"/>
                        </a:rPr>
                        <a:t>-50</a:t>
                      </a:r>
                      <a:endParaRPr lang="en-US" sz="2000" b="1" dirty="0">
                        <a:effectLst/>
                        <a:latin typeface="Arial"/>
                        <a:ea typeface="SimSun"/>
                        <a:cs typeface="Arial"/>
                      </a:endParaRPr>
                    </a:p>
                  </a:txBody>
                  <a:tcPr marL="68580" marR="68580" marT="0" marB="0" anchor="ctr"/>
                </a:tc>
                <a:tc>
                  <a:txBody>
                    <a:bodyPr/>
                    <a:lstStyle/>
                    <a:p>
                      <a:pPr algn="ctr"/>
                      <a:r>
                        <a:rPr lang="en-US" sz="2000" b="1" dirty="0" smtClean="0">
                          <a:latin typeface="Arial"/>
                          <a:cs typeface="Arial"/>
                        </a:rPr>
                        <a:t>120</a:t>
                      </a:r>
                      <a:endParaRPr lang="en-US" sz="2000" b="1" dirty="0">
                        <a:latin typeface="Arial"/>
                        <a:cs typeface="Arial"/>
                      </a:endParaRPr>
                    </a:p>
                  </a:txBody>
                  <a:tcPr marL="68580" marR="68580" marT="0" marB="0" anchor="ctr"/>
                </a:tc>
                <a:tc>
                  <a:txBody>
                    <a:bodyPr/>
                    <a:lstStyle/>
                    <a:p>
                      <a:pPr algn="ctr"/>
                      <a:r>
                        <a:rPr lang="en-US" sz="2000" b="1" dirty="0" smtClean="0">
                          <a:latin typeface="Arial"/>
                          <a:cs typeface="Arial"/>
                        </a:rPr>
                        <a:t>771</a:t>
                      </a:r>
                      <a:endParaRPr lang="en-US" sz="2000" b="1" dirty="0">
                        <a:latin typeface="Arial"/>
                        <a:cs typeface="Arial"/>
                      </a:endParaRPr>
                    </a:p>
                  </a:txBody>
                  <a:tcPr marL="68580" marR="68580" marT="0" marB="0" anchor="ctr"/>
                </a:tc>
              </a:tr>
              <a:tr h="639306">
                <a:tc>
                  <a:txBody>
                    <a:bodyPr/>
                    <a:lstStyle/>
                    <a:p>
                      <a:pPr marL="0" marR="0" algn="ctr">
                        <a:lnSpc>
                          <a:spcPct val="115000"/>
                        </a:lnSpc>
                        <a:spcBef>
                          <a:spcPts val="0"/>
                        </a:spcBef>
                        <a:spcAft>
                          <a:spcPts val="1000"/>
                        </a:spcAft>
                      </a:pPr>
                      <a:r>
                        <a:rPr lang="en-US" sz="2000" dirty="0" smtClean="0">
                          <a:effectLst/>
                        </a:rPr>
                        <a:t>Jeter</a:t>
                      </a:r>
                      <a:endParaRPr lang="en-US" sz="2000" dirty="0">
                        <a:effectLst/>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1000"/>
                        </a:spcAft>
                      </a:pPr>
                      <a:r>
                        <a:rPr lang="en-US" sz="2000" b="1" dirty="0" smtClean="0">
                          <a:effectLst/>
                          <a:latin typeface="Arial"/>
                          <a:ea typeface="SimSun"/>
                          <a:cs typeface="Arial"/>
                        </a:rPr>
                        <a:t>10</a:t>
                      </a:r>
                      <a:r>
                        <a:rPr lang="en-US" sz="2000" b="1" baseline="0" dirty="0" smtClean="0">
                          <a:effectLst/>
                          <a:latin typeface="Arial"/>
                          <a:ea typeface="SimSun"/>
                          <a:cs typeface="Arial"/>
                        </a:rPr>
                        <a:t>-30</a:t>
                      </a:r>
                      <a:endParaRPr lang="en-US" sz="2000" b="1" dirty="0">
                        <a:effectLst/>
                        <a:latin typeface="Arial"/>
                        <a:ea typeface="SimSun"/>
                        <a:cs typeface="Arial"/>
                      </a:endParaRPr>
                    </a:p>
                  </a:txBody>
                  <a:tcPr marL="68580" marR="68580" marT="0" marB="0" anchor="ctr"/>
                </a:tc>
                <a:tc>
                  <a:txBody>
                    <a:bodyPr/>
                    <a:lstStyle/>
                    <a:p>
                      <a:pPr algn="ctr"/>
                      <a:r>
                        <a:rPr lang="en-US" sz="2000" b="1" dirty="0" smtClean="0">
                          <a:latin typeface="Arial"/>
                          <a:cs typeface="Arial"/>
                        </a:rPr>
                        <a:t>80</a:t>
                      </a:r>
                      <a:endParaRPr lang="en-US" sz="2000" b="1" dirty="0">
                        <a:latin typeface="Arial"/>
                        <a:cs typeface="Arial"/>
                      </a:endParaRPr>
                    </a:p>
                  </a:txBody>
                  <a:tcPr marL="68580" marR="68580" marT="0" marB="0" anchor="ctr"/>
                </a:tc>
                <a:tc>
                  <a:txBody>
                    <a:bodyPr/>
                    <a:lstStyle/>
                    <a:p>
                      <a:pPr algn="ctr"/>
                      <a:r>
                        <a:rPr lang="en-US" sz="2000" b="1" dirty="0" smtClean="0">
                          <a:latin typeface="Arial"/>
                          <a:cs typeface="Arial"/>
                        </a:rPr>
                        <a:t>2,000</a:t>
                      </a:r>
                      <a:endParaRPr lang="en-US" sz="2000" b="1" dirty="0">
                        <a:latin typeface="Arial"/>
                        <a:cs typeface="Arial"/>
                      </a:endParaRPr>
                    </a:p>
                  </a:txBody>
                  <a:tcPr marL="68580" marR="68580" marT="0" marB="0" anchor="ctr"/>
                </a:tc>
              </a:tr>
            </a:tbl>
          </a:graphicData>
        </a:graphic>
      </p:graphicFrame>
      <p:sp>
        <p:nvSpPr>
          <p:cNvPr id="8" name="Content Placeholder 2"/>
          <p:cNvSpPr txBox="1">
            <a:spLocks/>
          </p:cNvSpPr>
          <p:nvPr/>
        </p:nvSpPr>
        <p:spPr bwMode="auto">
          <a:xfrm>
            <a:off x="228600" y="5943600"/>
            <a:ext cx="838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Clr>
                <a:srgbClr val="FFC000"/>
              </a:buClr>
              <a:buFont typeface="Wingdings" panose="05000000000000000000" pitchFamily="2" charset="2"/>
              <a:buChar char="Ø"/>
              <a:defRPr/>
            </a:pPr>
            <a:r>
              <a:rPr lang="en-US" sz="2400" dirty="0" smtClean="0">
                <a:solidFill>
                  <a:srgbClr val="FFFFFF"/>
                </a:solidFill>
                <a:latin typeface="Arial" panose="020B0604020202020204" pitchFamily="34" charset="0"/>
                <a:cs typeface="Arial" panose="020B0604020202020204" pitchFamily="34" charset="0"/>
              </a:rPr>
              <a:t>Radiation reading of 4,435 cps recorded in an adit at Lucky Don </a:t>
            </a:r>
          </a:p>
          <a:p>
            <a:pPr>
              <a:buFont typeface="Wingdings" panose="05000000000000000000" pitchFamily="2" charset="2"/>
              <a:buChar char="Ø"/>
              <a:defRPr/>
            </a:pPr>
            <a:endParaRPr lang="en-US" dirty="0" smtClean="0">
              <a:solidFill>
                <a:schemeClr val="accent1">
                  <a:lumMod val="60000"/>
                  <a:lumOff val="40000"/>
                </a:schemeClr>
              </a:solidFill>
              <a:latin typeface="Arial" panose="020B0604020202020204" pitchFamily="34" charset="0"/>
              <a:cs typeface="Arial" panose="020B0604020202020204" pitchFamily="34" charset="0"/>
            </a:endParaRPr>
          </a:p>
          <a:p>
            <a:pPr marL="0" indent="0">
              <a:buFont typeface="Wingdings 2" pitchFamily="18" charset="2"/>
              <a:buNone/>
              <a:defRPr/>
            </a:pPr>
            <a:endParaRPr lang="en-US" dirty="0">
              <a:solidFill>
                <a:schemeClr val="accent1">
                  <a:lumMod val="60000"/>
                  <a:lumOff val="40000"/>
                </a:schemeClr>
              </a:solidFill>
              <a:latin typeface="Arial" panose="020B0604020202020204" pitchFamily="34" charset="0"/>
              <a:cs typeface="Arial" panose="020B0604020202020204" pitchFamily="34" charset="0"/>
            </a:endParaRPr>
          </a:p>
        </p:txBody>
      </p:sp>
    </p:spTree>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80963"/>
            <a:ext cx="9144000" cy="590551"/>
          </a:xfrm>
        </p:spPr>
        <p:txBody>
          <a:bodyPr/>
          <a:lstStyle/>
          <a:p>
            <a:pPr algn="ctr">
              <a:defRPr/>
            </a:pPr>
            <a:r>
              <a:rPr lang="en-US" altLang="en-US" sz="2800" b="1" dirty="0" smtClean="0">
                <a:solidFill>
                  <a:srgbClr val="FFFF00"/>
                </a:solidFill>
                <a:latin typeface="Arial" charset="0"/>
                <a:ea typeface="+mn-ea"/>
                <a:cs typeface="Arial" charset="0"/>
              </a:rPr>
              <a:t>OBSERVATIONS (Field observation of mine features)</a:t>
            </a:r>
            <a:endParaRPr lang="en-US" altLang="en-US" sz="2800" b="1" dirty="0">
              <a:solidFill>
                <a:srgbClr val="FFFF00"/>
              </a:solidFill>
              <a:latin typeface="Arial" charset="0"/>
              <a:ea typeface="+mn-ea"/>
              <a:cs typeface="Arial" charset="0"/>
            </a:endParaRPr>
          </a:p>
        </p:txBody>
      </p:sp>
      <p:graphicFrame>
        <p:nvGraphicFramePr>
          <p:cNvPr id="19" name="Content Placeholder 18"/>
          <p:cNvGraphicFramePr>
            <a:graphicFrameLocks noGrp="1"/>
          </p:cNvGraphicFramePr>
          <p:nvPr>
            <p:ph idx="1"/>
            <p:extLst>
              <p:ext uri="{D42A27DB-BD31-4B8C-83A1-F6EECF244321}">
                <p14:modId xmlns:p14="http://schemas.microsoft.com/office/powerpoint/2010/main" val="624138154"/>
              </p:ext>
            </p:extLst>
          </p:nvPr>
        </p:nvGraphicFramePr>
        <p:xfrm>
          <a:off x="381000" y="838200"/>
          <a:ext cx="8534399" cy="4876800"/>
        </p:xfrm>
        <a:graphic>
          <a:graphicData uri="http://schemas.openxmlformats.org/drawingml/2006/table">
            <a:tbl>
              <a:tblPr firstRow="1" firstCol="1" bandRow="1">
                <a:tableStyleId>{5C22544A-7EE6-4342-B048-85BDC9FD1C3A}</a:tableStyleId>
              </a:tblPr>
              <a:tblGrid>
                <a:gridCol w="2451128"/>
                <a:gridCol w="2048803"/>
                <a:gridCol w="2038416"/>
                <a:gridCol w="1996052"/>
              </a:tblGrid>
              <a:tr h="969999">
                <a:tc>
                  <a:txBody>
                    <a:bodyPr/>
                    <a:lstStyle/>
                    <a:p>
                      <a:pPr marL="0" marR="0" algn="ctr">
                        <a:lnSpc>
                          <a:spcPct val="115000"/>
                        </a:lnSpc>
                        <a:spcBef>
                          <a:spcPts val="0"/>
                        </a:spcBef>
                        <a:spcAft>
                          <a:spcPts val="1000"/>
                        </a:spcAft>
                      </a:pPr>
                      <a:r>
                        <a:rPr lang="en-US" sz="2000" dirty="0" smtClean="0">
                          <a:effectLst/>
                        </a:rPr>
                        <a:t>Abandoned Uranium Mine </a:t>
                      </a:r>
                    </a:p>
                  </a:txBody>
                  <a:tcPr marL="68580" marR="68580" marT="0" marB="0" anchor="ctr"/>
                </a:tc>
                <a:tc>
                  <a:txBody>
                    <a:bodyPr/>
                    <a:lstStyle/>
                    <a:p>
                      <a:pPr marL="0" marR="0" algn="ctr">
                        <a:lnSpc>
                          <a:spcPct val="115000"/>
                        </a:lnSpc>
                        <a:spcBef>
                          <a:spcPts val="0"/>
                        </a:spcBef>
                        <a:spcAft>
                          <a:spcPts val="1000"/>
                        </a:spcAft>
                      </a:pPr>
                      <a:r>
                        <a:rPr lang="en-US" sz="2000" dirty="0" smtClean="0">
                          <a:effectLst/>
                          <a:latin typeface="+mn-lt"/>
                          <a:ea typeface="+mn-ea"/>
                          <a:cs typeface="+mn-cs"/>
                        </a:rPr>
                        <a:t>Mine</a:t>
                      </a:r>
                      <a:r>
                        <a:rPr lang="en-US" sz="2000" baseline="0" dirty="0" smtClean="0">
                          <a:effectLst/>
                          <a:latin typeface="+mn-lt"/>
                          <a:ea typeface="+mn-ea"/>
                          <a:cs typeface="+mn-cs"/>
                        </a:rPr>
                        <a:t> Feature</a:t>
                      </a:r>
                      <a:endParaRPr lang="en-US" sz="2000" dirty="0">
                        <a:effectLst/>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1000"/>
                        </a:spcAft>
                      </a:pPr>
                      <a:r>
                        <a:rPr lang="en-US" sz="2000" dirty="0" smtClean="0">
                          <a:effectLst/>
                          <a:latin typeface="Calibri"/>
                          <a:ea typeface="SimSun"/>
                          <a:cs typeface="Times New Roman"/>
                        </a:rPr>
                        <a:t>Depth</a:t>
                      </a:r>
                      <a:r>
                        <a:rPr lang="en-US" sz="2000" baseline="0" dirty="0" smtClean="0">
                          <a:effectLst/>
                          <a:latin typeface="Calibri"/>
                          <a:ea typeface="SimSun"/>
                          <a:cs typeface="Times New Roman"/>
                        </a:rPr>
                        <a:t> of Workings (</a:t>
                      </a:r>
                      <a:r>
                        <a:rPr lang="en-US" sz="2000" baseline="0" dirty="0" err="1" smtClean="0">
                          <a:effectLst/>
                          <a:latin typeface="Calibri"/>
                          <a:ea typeface="SimSun"/>
                          <a:cs typeface="Times New Roman"/>
                        </a:rPr>
                        <a:t>ft</a:t>
                      </a:r>
                      <a:r>
                        <a:rPr lang="en-US" sz="2000" baseline="0" dirty="0" smtClean="0">
                          <a:effectLst/>
                          <a:latin typeface="Calibri"/>
                          <a:ea typeface="SimSun"/>
                          <a:cs typeface="Times New Roman"/>
                        </a:rPr>
                        <a:t>)</a:t>
                      </a:r>
                      <a:endParaRPr lang="en-US" sz="2000" dirty="0">
                        <a:effectLst/>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1000"/>
                        </a:spcAft>
                      </a:pPr>
                      <a:r>
                        <a:rPr lang="en-US" sz="2000" dirty="0" smtClean="0">
                          <a:effectLst/>
                        </a:rPr>
                        <a:t>BLM Hazard Ranking</a:t>
                      </a:r>
                      <a:endParaRPr lang="en-US" sz="2000" dirty="0">
                        <a:effectLst/>
                        <a:latin typeface="Calibri"/>
                        <a:ea typeface="SimSun"/>
                        <a:cs typeface="Times New Roman"/>
                      </a:endParaRPr>
                    </a:p>
                  </a:txBody>
                  <a:tcPr marL="68580" marR="68580" marT="0" marB="0" anchor="ctr"/>
                </a:tc>
              </a:tr>
              <a:tr h="1549696">
                <a:tc>
                  <a:txBody>
                    <a:bodyPr/>
                    <a:lstStyle/>
                    <a:p>
                      <a:pPr marL="0" marR="0" algn="ctr">
                        <a:lnSpc>
                          <a:spcPct val="115000"/>
                        </a:lnSpc>
                        <a:spcBef>
                          <a:spcPts val="0"/>
                        </a:spcBef>
                        <a:spcAft>
                          <a:spcPts val="1000"/>
                        </a:spcAft>
                      </a:pPr>
                      <a:r>
                        <a:rPr lang="en-US" sz="2000" dirty="0" smtClean="0">
                          <a:effectLst/>
                        </a:rPr>
                        <a:t>Lucky</a:t>
                      </a:r>
                      <a:r>
                        <a:rPr lang="en-US" sz="2000" baseline="0" dirty="0" smtClean="0">
                          <a:effectLst/>
                        </a:rPr>
                        <a:t> Don</a:t>
                      </a:r>
                      <a:endParaRPr lang="en-US" sz="2000" dirty="0">
                        <a:effectLst/>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1000"/>
                        </a:spcAft>
                      </a:pPr>
                      <a:r>
                        <a:rPr lang="en-US" sz="2000" b="1" dirty="0" smtClean="0">
                          <a:effectLst/>
                          <a:latin typeface="Arial"/>
                          <a:ea typeface="SimSun"/>
                          <a:cs typeface="Arial"/>
                        </a:rPr>
                        <a:t>6</a:t>
                      </a:r>
                      <a:r>
                        <a:rPr lang="en-US" sz="2000" b="1" baseline="0" dirty="0" smtClean="0">
                          <a:effectLst/>
                          <a:latin typeface="Arial"/>
                          <a:ea typeface="SimSun"/>
                          <a:cs typeface="Arial"/>
                        </a:rPr>
                        <a:t> stub adits, loading bin, waste/ rock pile</a:t>
                      </a:r>
                      <a:endParaRPr lang="en-US" sz="2000" b="1" dirty="0">
                        <a:effectLst/>
                        <a:latin typeface="Arial"/>
                        <a:ea typeface="SimSun"/>
                        <a:cs typeface="Arial"/>
                      </a:endParaRPr>
                    </a:p>
                  </a:txBody>
                  <a:tcPr marL="68580" marR="68580" marT="0" marB="0" anchor="ctr"/>
                </a:tc>
                <a:tc>
                  <a:txBody>
                    <a:bodyPr/>
                    <a:lstStyle/>
                    <a:p>
                      <a:pPr algn="ctr"/>
                      <a:r>
                        <a:rPr lang="en-US" sz="2000" b="1" dirty="0" smtClean="0">
                          <a:latin typeface="Arial"/>
                          <a:cs typeface="Arial"/>
                        </a:rPr>
                        <a:t>0</a:t>
                      </a:r>
                      <a:r>
                        <a:rPr lang="en-US" sz="2000" b="1" baseline="0" dirty="0" smtClean="0">
                          <a:latin typeface="Arial"/>
                          <a:cs typeface="Arial"/>
                        </a:rPr>
                        <a:t>–40</a:t>
                      </a:r>
                      <a:endParaRPr lang="en-US" sz="2000" b="1" dirty="0">
                        <a:latin typeface="Arial"/>
                        <a:cs typeface="Arial"/>
                      </a:endParaRPr>
                    </a:p>
                  </a:txBody>
                  <a:tcPr marL="68580" marR="68580" marT="0" marB="0" anchor="ctr"/>
                </a:tc>
                <a:tc>
                  <a:txBody>
                    <a:bodyPr/>
                    <a:lstStyle/>
                    <a:p>
                      <a:pPr algn="ctr"/>
                      <a:r>
                        <a:rPr lang="en-US" sz="2000" b="1" smtClean="0">
                          <a:latin typeface="Arial"/>
                          <a:cs typeface="Arial"/>
                        </a:rPr>
                        <a:t>1</a:t>
                      </a:r>
                      <a:endParaRPr lang="en-US" sz="2000" b="1" dirty="0">
                        <a:latin typeface="Arial"/>
                        <a:cs typeface="Arial"/>
                      </a:endParaRPr>
                    </a:p>
                  </a:txBody>
                  <a:tcPr marL="68580" marR="68580" marT="0" marB="0" anchor="ctr"/>
                </a:tc>
              </a:tr>
              <a:tr h="1162272">
                <a:tc>
                  <a:txBody>
                    <a:bodyPr/>
                    <a:lstStyle/>
                    <a:p>
                      <a:pPr marL="0" marR="0" algn="ctr">
                        <a:lnSpc>
                          <a:spcPct val="115000"/>
                        </a:lnSpc>
                        <a:spcBef>
                          <a:spcPts val="0"/>
                        </a:spcBef>
                        <a:spcAft>
                          <a:spcPts val="1000"/>
                        </a:spcAft>
                      </a:pPr>
                      <a:r>
                        <a:rPr lang="en-US" sz="2000" dirty="0" smtClean="0">
                          <a:effectLst/>
                        </a:rPr>
                        <a:t>Little Davie</a:t>
                      </a:r>
                      <a:endParaRPr lang="en-US" sz="2000" dirty="0">
                        <a:effectLst/>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1000"/>
                        </a:spcAft>
                      </a:pPr>
                      <a:r>
                        <a:rPr lang="en-US" sz="2000" b="1" dirty="0" smtClean="0">
                          <a:effectLst/>
                          <a:latin typeface="Arial"/>
                          <a:ea typeface="SimSun"/>
                          <a:cs typeface="Arial"/>
                        </a:rPr>
                        <a:t>Pit,</a:t>
                      </a:r>
                      <a:r>
                        <a:rPr lang="en-US" sz="2000" b="1" baseline="0" dirty="0" smtClean="0">
                          <a:effectLst/>
                          <a:latin typeface="Arial"/>
                          <a:ea typeface="SimSun"/>
                          <a:cs typeface="Arial"/>
                        </a:rPr>
                        <a:t> short adit, waste/ rock pile</a:t>
                      </a:r>
                      <a:endParaRPr lang="en-US" sz="2000" b="1" dirty="0">
                        <a:effectLst/>
                        <a:latin typeface="Arial"/>
                        <a:ea typeface="SimSun"/>
                        <a:cs typeface="Arial"/>
                      </a:endParaRPr>
                    </a:p>
                  </a:txBody>
                  <a:tcPr marL="68580" marR="68580" marT="0" marB="0" anchor="ctr"/>
                </a:tc>
                <a:tc>
                  <a:txBody>
                    <a:bodyPr/>
                    <a:lstStyle/>
                    <a:p>
                      <a:pPr algn="ctr"/>
                      <a:r>
                        <a:rPr lang="en-US" sz="2000" b="1" dirty="0" smtClean="0">
                          <a:latin typeface="Arial"/>
                          <a:cs typeface="Arial"/>
                        </a:rPr>
                        <a:t>5</a:t>
                      </a:r>
                      <a:r>
                        <a:rPr lang="en-US" sz="2000" b="1" baseline="0" dirty="0" smtClean="0">
                          <a:latin typeface="Arial"/>
                          <a:cs typeface="Arial"/>
                        </a:rPr>
                        <a:t>–10</a:t>
                      </a:r>
                      <a:endParaRPr lang="en-US" sz="2000" b="1" dirty="0">
                        <a:latin typeface="Arial"/>
                        <a:cs typeface="Arial"/>
                      </a:endParaRPr>
                    </a:p>
                  </a:txBody>
                  <a:tcPr marL="68580" marR="68580" marT="0" marB="0" anchor="ctr"/>
                </a:tc>
                <a:tc>
                  <a:txBody>
                    <a:bodyPr/>
                    <a:lstStyle/>
                    <a:p>
                      <a:pPr algn="ctr"/>
                      <a:r>
                        <a:rPr lang="en-US" sz="2000" b="1" dirty="0" smtClean="0">
                          <a:latin typeface="Arial"/>
                          <a:cs typeface="Arial"/>
                        </a:rPr>
                        <a:t>1</a:t>
                      </a:r>
                      <a:endParaRPr lang="en-US" sz="2000" b="1" dirty="0">
                        <a:latin typeface="Arial"/>
                        <a:cs typeface="Arial"/>
                      </a:endParaRPr>
                    </a:p>
                  </a:txBody>
                  <a:tcPr marL="68580" marR="68580" marT="0" marB="0" anchor="ctr"/>
                </a:tc>
              </a:tr>
              <a:tr h="1194833">
                <a:tc>
                  <a:txBody>
                    <a:bodyPr/>
                    <a:lstStyle/>
                    <a:p>
                      <a:pPr marL="0" marR="0" algn="ctr">
                        <a:lnSpc>
                          <a:spcPct val="115000"/>
                        </a:lnSpc>
                        <a:spcBef>
                          <a:spcPts val="0"/>
                        </a:spcBef>
                        <a:spcAft>
                          <a:spcPts val="1000"/>
                        </a:spcAft>
                      </a:pPr>
                      <a:r>
                        <a:rPr lang="en-US" sz="2000" dirty="0" smtClean="0">
                          <a:effectLst/>
                        </a:rPr>
                        <a:t>Jeter</a:t>
                      </a:r>
                      <a:endParaRPr lang="en-US" sz="2000" dirty="0">
                        <a:effectLst/>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1000"/>
                        </a:spcAft>
                      </a:pPr>
                      <a:r>
                        <a:rPr lang="en-US" sz="2000" b="1" dirty="0" smtClean="0">
                          <a:effectLst/>
                          <a:latin typeface="Arial"/>
                          <a:ea typeface="SimSun"/>
                          <a:cs typeface="Arial"/>
                        </a:rPr>
                        <a:t>Concrete platform, 3 waste pile</a:t>
                      </a:r>
                      <a:r>
                        <a:rPr lang="en-US" sz="2000" b="1" baseline="0" dirty="0" smtClean="0">
                          <a:effectLst/>
                          <a:latin typeface="Arial"/>
                          <a:ea typeface="SimSun"/>
                          <a:cs typeface="Arial"/>
                        </a:rPr>
                        <a:t> </a:t>
                      </a:r>
                      <a:endParaRPr lang="en-US" sz="2000" b="1" dirty="0">
                        <a:effectLst/>
                        <a:latin typeface="Arial"/>
                        <a:ea typeface="SimSun"/>
                        <a:cs typeface="Arial"/>
                      </a:endParaRPr>
                    </a:p>
                  </a:txBody>
                  <a:tcPr marL="68580" marR="68580" marT="0" marB="0" anchor="ctr"/>
                </a:tc>
                <a:tc>
                  <a:txBody>
                    <a:bodyPr/>
                    <a:lstStyle/>
                    <a:p>
                      <a:pPr algn="ctr"/>
                      <a:r>
                        <a:rPr lang="en-US" sz="2000" b="1" dirty="0" smtClean="0">
                          <a:latin typeface="Arial"/>
                          <a:cs typeface="Arial"/>
                        </a:rPr>
                        <a:t>300</a:t>
                      </a:r>
                      <a:endParaRPr lang="en-US" sz="2000" b="1" dirty="0">
                        <a:latin typeface="Arial"/>
                        <a:cs typeface="Arial"/>
                      </a:endParaRPr>
                    </a:p>
                  </a:txBody>
                  <a:tcPr marL="68580" marR="68580" marT="0" marB="0" anchor="ctr"/>
                </a:tc>
                <a:tc>
                  <a:txBody>
                    <a:bodyPr/>
                    <a:lstStyle/>
                    <a:p>
                      <a:pPr algn="ctr"/>
                      <a:r>
                        <a:rPr lang="en-US" sz="2000" b="1" dirty="0" smtClean="0">
                          <a:latin typeface="Arial"/>
                          <a:cs typeface="Arial"/>
                        </a:rPr>
                        <a:t>1</a:t>
                      </a:r>
                      <a:endParaRPr lang="en-US" sz="2000" b="1" dirty="0">
                        <a:latin typeface="Arial"/>
                        <a:cs typeface="Arial"/>
                      </a:endParaRPr>
                    </a:p>
                  </a:txBody>
                  <a:tcPr marL="68580" marR="68580" marT="0" marB="0" anchor="ctr"/>
                </a:tc>
              </a:tr>
            </a:tbl>
          </a:graphicData>
        </a:graphic>
      </p:graphicFrame>
      <p:sp>
        <p:nvSpPr>
          <p:cNvPr id="2" name="TextBox 1"/>
          <p:cNvSpPr txBox="1"/>
          <p:nvPr/>
        </p:nvSpPr>
        <p:spPr>
          <a:xfrm>
            <a:off x="0" y="6396335"/>
            <a:ext cx="9144000" cy="461665"/>
          </a:xfrm>
          <a:prstGeom prst="rect">
            <a:avLst/>
          </a:prstGeom>
          <a:noFill/>
        </p:spPr>
        <p:txBody>
          <a:bodyPr wrap="square" rtlCol="0">
            <a:spAutoFit/>
          </a:bodyPr>
          <a:lstStyle/>
          <a:p>
            <a:pPr marL="285750" indent="-285750">
              <a:buFont typeface="Wingdings" charset="2"/>
              <a:buChar char="Ø"/>
            </a:pPr>
            <a:r>
              <a:rPr lang="en-US" sz="2400" dirty="0" smtClean="0">
                <a:solidFill>
                  <a:srgbClr val="FFFFFF"/>
                </a:solidFill>
              </a:rPr>
              <a:t>Hazard ranking on a scale of 0 – 4 </a:t>
            </a:r>
            <a:endParaRPr lang="en-US" sz="2400" dirty="0">
              <a:solidFill>
                <a:srgbClr val="FFFFFF"/>
              </a:solidFill>
            </a:endParaRPr>
          </a:p>
        </p:txBody>
      </p:sp>
    </p:spTree>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119063"/>
            <a:ext cx="8229600" cy="590551"/>
          </a:xfrm>
        </p:spPr>
        <p:txBody>
          <a:bodyPr/>
          <a:lstStyle/>
          <a:p>
            <a:pPr algn="ctr">
              <a:defRPr/>
            </a:pPr>
            <a:r>
              <a:rPr lang="en-US" altLang="en-US" sz="2800" dirty="0" smtClean="0"/>
              <a:t> </a:t>
            </a:r>
            <a:r>
              <a:rPr lang="en-US" altLang="en-US" sz="2800" b="1" dirty="0" smtClean="0">
                <a:solidFill>
                  <a:srgbClr val="FFFF00"/>
                </a:solidFill>
                <a:latin typeface="Arial" charset="0"/>
                <a:ea typeface="+mn-ea"/>
                <a:cs typeface="Arial" charset="0"/>
              </a:rPr>
              <a:t>OBSERVATIONS (Ore minerals &amp; Paste pH)</a:t>
            </a:r>
            <a:endParaRPr lang="en-US" altLang="en-US" sz="2800" b="1" dirty="0">
              <a:solidFill>
                <a:srgbClr val="FFFF00"/>
              </a:solidFill>
              <a:latin typeface="Arial" charset="0"/>
              <a:ea typeface="+mn-ea"/>
              <a:cs typeface="Arial" charset="0"/>
            </a:endParaRPr>
          </a:p>
        </p:txBody>
      </p:sp>
      <p:sp>
        <p:nvSpPr>
          <p:cNvPr id="2560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B785D1B-F0B9-4441-A93E-A880E2D5BCAB}" type="slidenum">
              <a:rPr lang="en-US" altLang="en-US" smtClean="0">
                <a:solidFill>
                  <a:srgbClr val="045C75"/>
                </a:solidFill>
                <a:latin typeface="Constantia" panose="02030602050306030303" pitchFamily="18" charset="0"/>
              </a:rPr>
              <a:pPr/>
              <a:t>17</a:t>
            </a:fld>
            <a:endParaRPr lang="en-US" altLang="en-US" smtClean="0">
              <a:solidFill>
                <a:srgbClr val="045C75"/>
              </a:solidFill>
              <a:latin typeface="Constantia" panose="02030602050306030303" pitchFamily="18"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2842792516"/>
              </p:ext>
            </p:extLst>
          </p:nvPr>
        </p:nvGraphicFramePr>
        <p:xfrm>
          <a:off x="152400" y="533400"/>
          <a:ext cx="8839199" cy="6461760"/>
        </p:xfrm>
        <a:graphic>
          <a:graphicData uri="http://schemas.openxmlformats.org/drawingml/2006/table">
            <a:tbl>
              <a:tblPr firstRow="1" firstCol="1" bandRow="1">
                <a:tableStyleId>{5C22544A-7EE6-4342-B048-85BDC9FD1C3A}</a:tableStyleId>
              </a:tblPr>
              <a:tblGrid>
                <a:gridCol w="2538669"/>
                <a:gridCol w="2691190"/>
                <a:gridCol w="1542001"/>
                <a:gridCol w="2067339"/>
              </a:tblGrid>
              <a:tr h="948690">
                <a:tc>
                  <a:txBody>
                    <a:bodyPr/>
                    <a:lstStyle/>
                    <a:p>
                      <a:pPr marL="0" marR="0" algn="ctr">
                        <a:lnSpc>
                          <a:spcPct val="115000"/>
                        </a:lnSpc>
                        <a:spcBef>
                          <a:spcPts val="0"/>
                        </a:spcBef>
                        <a:spcAft>
                          <a:spcPts val="1000"/>
                        </a:spcAft>
                      </a:pPr>
                      <a:r>
                        <a:rPr lang="en-US" sz="2000" dirty="0" smtClean="0">
                          <a:effectLst/>
                        </a:rPr>
                        <a:t>Abandoned Uranium Mine</a:t>
                      </a:r>
                    </a:p>
                  </a:txBody>
                  <a:tcPr marL="68580" marR="68580" marT="0" marB="0" anchor="ctr"/>
                </a:tc>
                <a:tc>
                  <a:txBody>
                    <a:bodyPr/>
                    <a:lstStyle/>
                    <a:p>
                      <a:pPr marL="0" marR="0" algn="ctr">
                        <a:lnSpc>
                          <a:spcPct val="115000"/>
                        </a:lnSpc>
                        <a:spcBef>
                          <a:spcPts val="0"/>
                        </a:spcBef>
                        <a:spcAft>
                          <a:spcPts val="1000"/>
                        </a:spcAft>
                      </a:pPr>
                      <a:r>
                        <a:rPr lang="en-US" sz="2000" dirty="0" smtClean="0">
                          <a:effectLst/>
                        </a:rPr>
                        <a:t>Ore Minerals</a:t>
                      </a:r>
                      <a:endParaRPr lang="en-US" sz="2000" dirty="0">
                        <a:effectLst/>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1000"/>
                        </a:spcAft>
                      </a:pPr>
                      <a:r>
                        <a:rPr lang="en-US" sz="2000" dirty="0" smtClean="0">
                          <a:effectLst/>
                          <a:latin typeface="Calibri"/>
                          <a:ea typeface="SimSun"/>
                          <a:cs typeface="Times New Roman"/>
                        </a:rPr>
                        <a:t>Paste</a:t>
                      </a:r>
                      <a:r>
                        <a:rPr lang="en-US" sz="2000" baseline="0" dirty="0" smtClean="0">
                          <a:effectLst/>
                          <a:latin typeface="Calibri"/>
                          <a:ea typeface="SimSun"/>
                          <a:cs typeface="Times New Roman"/>
                        </a:rPr>
                        <a:t> pH</a:t>
                      </a:r>
                      <a:endParaRPr lang="en-US" sz="2000" dirty="0">
                        <a:effectLst/>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1000"/>
                        </a:spcAft>
                      </a:pPr>
                      <a:r>
                        <a:rPr lang="en-US" sz="2000" dirty="0" smtClean="0">
                          <a:effectLst/>
                        </a:rPr>
                        <a:t>Field evidence of potential acid drainage  </a:t>
                      </a:r>
                      <a:endParaRPr lang="en-US" sz="2000" dirty="0">
                        <a:effectLst/>
                        <a:latin typeface="Calibri"/>
                        <a:ea typeface="SimSun"/>
                        <a:cs typeface="Times New Roman"/>
                      </a:endParaRPr>
                    </a:p>
                  </a:txBody>
                  <a:tcPr marL="68580" marR="68580" marT="0" marB="0" anchor="ctr"/>
                </a:tc>
              </a:tr>
              <a:tr h="1264920">
                <a:tc>
                  <a:txBody>
                    <a:bodyPr/>
                    <a:lstStyle/>
                    <a:p>
                      <a:pPr marL="0" marR="0" algn="ctr">
                        <a:lnSpc>
                          <a:spcPct val="115000"/>
                        </a:lnSpc>
                        <a:spcBef>
                          <a:spcPts val="0"/>
                        </a:spcBef>
                        <a:spcAft>
                          <a:spcPts val="1000"/>
                        </a:spcAft>
                      </a:pPr>
                      <a:r>
                        <a:rPr lang="en-US" sz="2000" dirty="0" smtClean="0">
                          <a:effectLst/>
                        </a:rPr>
                        <a:t>Lucky</a:t>
                      </a:r>
                      <a:r>
                        <a:rPr lang="en-US" sz="2000" baseline="0" dirty="0" smtClean="0">
                          <a:effectLst/>
                        </a:rPr>
                        <a:t> Don</a:t>
                      </a:r>
                      <a:endParaRPr lang="en-US" sz="2000" dirty="0">
                        <a:effectLst/>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1000"/>
                        </a:spcAft>
                      </a:pPr>
                      <a:r>
                        <a:rPr lang="en-US" sz="2000" b="0" dirty="0" err="1" smtClean="0">
                          <a:solidFill>
                            <a:schemeClr val="tx1"/>
                          </a:solidFill>
                          <a:effectLst/>
                          <a:latin typeface="Arial"/>
                          <a:ea typeface="SimSun"/>
                          <a:cs typeface="Arial"/>
                        </a:rPr>
                        <a:t>tyuyamunite</a:t>
                      </a:r>
                      <a:r>
                        <a:rPr lang="en-US" sz="2000" b="0" dirty="0" smtClean="0">
                          <a:solidFill>
                            <a:schemeClr val="tx1"/>
                          </a:solidFill>
                          <a:effectLst/>
                          <a:latin typeface="Arial"/>
                          <a:ea typeface="SimSun"/>
                          <a:cs typeface="Arial"/>
                        </a:rPr>
                        <a:t>,</a:t>
                      </a:r>
                      <a:r>
                        <a:rPr lang="en-US" sz="2000" b="0" baseline="0" dirty="0" smtClean="0">
                          <a:solidFill>
                            <a:schemeClr val="tx1"/>
                          </a:solidFill>
                          <a:effectLst/>
                          <a:latin typeface="Arial"/>
                          <a:ea typeface="SimSun"/>
                          <a:cs typeface="Arial"/>
                        </a:rPr>
                        <a:t> carnotite, </a:t>
                      </a:r>
                      <a:r>
                        <a:rPr lang="en-US" sz="2000" b="0" baseline="0" dirty="0" err="1" smtClean="0">
                          <a:solidFill>
                            <a:schemeClr val="tx1"/>
                          </a:solidFill>
                          <a:effectLst/>
                          <a:latin typeface="Arial"/>
                          <a:ea typeface="+mn-ea"/>
                          <a:cs typeface="Arial"/>
                        </a:rPr>
                        <a:t>u</a:t>
                      </a:r>
                      <a:r>
                        <a:rPr lang="en-US" sz="2000" dirty="0" err="1" smtClean="0">
                          <a:solidFill>
                            <a:schemeClr val="tx1"/>
                          </a:solidFill>
                          <a:latin typeface="Arial"/>
                          <a:cs typeface="Arial"/>
                        </a:rPr>
                        <a:t>raninite</a:t>
                      </a:r>
                      <a:r>
                        <a:rPr lang="en-US" sz="2000" b="0" baseline="0" dirty="0" smtClean="0">
                          <a:solidFill>
                            <a:schemeClr val="tx1"/>
                          </a:solidFill>
                          <a:effectLst/>
                          <a:latin typeface="Arial"/>
                          <a:ea typeface="SimSun"/>
                          <a:cs typeface="Arial"/>
                        </a:rPr>
                        <a:t>, Cu minerals, </a:t>
                      </a:r>
                      <a:r>
                        <a:rPr lang="en-US" sz="2000" b="0" baseline="0" dirty="0" err="1" smtClean="0">
                          <a:solidFill>
                            <a:schemeClr val="tx1"/>
                          </a:solidFill>
                          <a:effectLst/>
                          <a:latin typeface="Arial"/>
                          <a:ea typeface="SimSun"/>
                          <a:cs typeface="Arial"/>
                        </a:rPr>
                        <a:t>uranophane</a:t>
                      </a:r>
                      <a:endParaRPr lang="en-US" sz="2000" b="0" dirty="0">
                        <a:solidFill>
                          <a:schemeClr val="tx1"/>
                        </a:solidFill>
                        <a:effectLst/>
                        <a:latin typeface="Arial"/>
                        <a:ea typeface="SimSun"/>
                        <a:cs typeface="Arial"/>
                      </a:endParaRPr>
                    </a:p>
                  </a:txBody>
                  <a:tcPr marL="68580" marR="68580" marT="0" marB="0" anchor="ctr"/>
                </a:tc>
                <a:tc>
                  <a:txBody>
                    <a:bodyPr/>
                    <a:lstStyle/>
                    <a:p>
                      <a:pPr algn="ctr"/>
                      <a:r>
                        <a:rPr lang="en-US" sz="2000" b="1" dirty="0" smtClean="0">
                          <a:latin typeface="Arial"/>
                          <a:cs typeface="Arial"/>
                        </a:rPr>
                        <a:t>~8.18</a:t>
                      </a:r>
                      <a:endParaRPr lang="en-US" sz="2000" b="1" dirty="0">
                        <a:latin typeface="Arial"/>
                        <a:cs typeface="Arial"/>
                      </a:endParaRPr>
                    </a:p>
                  </a:txBody>
                  <a:tcPr marL="68580" marR="68580" marT="0" marB="0" anchor="ctr"/>
                </a:tc>
                <a:tc>
                  <a:txBody>
                    <a:bodyPr/>
                    <a:lstStyle/>
                    <a:p>
                      <a:pPr algn="ctr"/>
                      <a:r>
                        <a:rPr lang="en-US" sz="2000" b="1" dirty="0" smtClean="0">
                          <a:latin typeface="Arial"/>
                          <a:cs typeface="Arial"/>
                        </a:rPr>
                        <a:t>No</a:t>
                      </a:r>
                      <a:endParaRPr lang="en-US" sz="2000" b="1" dirty="0">
                        <a:latin typeface="Arial"/>
                        <a:cs typeface="Arial"/>
                      </a:endParaRPr>
                    </a:p>
                  </a:txBody>
                  <a:tcPr marL="68580" marR="68580" marT="0" marB="0" anchor="ctr"/>
                </a:tc>
              </a:tr>
              <a:tr h="1264920">
                <a:tc>
                  <a:txBody>
                    <a:bodyPr/>
                    <a:lstStyle/>
                    <a:p>
                      <a:pPr marL="0" marR="0" algn="ctr">
                        <a:lnSpc>
                          <a:spcPct val="115000"/>
                        </a:lnSpc>
                        <a:spcBef>
                          <a:spcPts val="0"/>
                        </a:spcBef>
                        <a:spcAft>
                          <a:spcPts val="1000"/>
                        </a:spcAft>
                      </a:pPr>
                      <a:r>
                        <a:rPr lang="en-US" sz="2000" dirty="0" smtClean="0">
                          <a:effectLst/>
                        </a:rPr>
                        <a:t>Little Davie</a:t>
                      </a:r>
                      <a:endParaRPr lang="en-US" sz="2000" dirty="0">
                        <a:effectLst/>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1000"/>
                        </a:spcAft>
                      </a:pPr>
                      <a:r>
                        <a:rPr lang="en-US" sz="2000" b="0" dirty="0" err="1" smtClean="0">
                          <a:solidFill>
                            <a:schemeClr val="tx1"/>
                          </a:solidFill>
                          <a:effectLst/>
                          <a:latin typeface="Arial"/>
                          <a:ea typeface="SimSun"/>
                          <a:cs typeface="Arial"/>
                        </a:rPr>
                        <a:t>tyuyamunite</a:t>
                      </a:r>
                      <a:r>
                        <a:rPr lang="en-US" sz="2000" b="0" dirty="0" smtClean="0">
                          <a:solidFill>
                            <a:schemeClr val="tx1"/>
                          </a:solidFill>
                          <a:effectLst/>
                          <a:latin typeface="Arial"/>
                          <a:ea typeface="SimSun"/>
                          <a:cs typeface="Arial"/>
                        </a:rPr>
                        <a:t>,</a:t>
                      </a:r>
                      <a:r>
                        <a:rPr lang="en-US" sz="2000" b="0" baseline="0" dirty="0" smtClean="0">
                          <a:solidFill>
                            <a:schemeClr val="tx1"/>
                          </a:solidFill>
                          <a:effectLst/>
                          <a:latin typeface="Arial"/>
                          <a:ea typeface="SimSun"/>
                          <a:cs typeface="Arial"/>
                        </a:rPr>
                        <a:t> carnotite, </a:t>
                      </a:r>
                      <a:r>
                        <a:rPr lang="en-US" sz="2000" b="0" baseline="0" dirty="0" err="1" smtClean="0">
                          <a:solidFill>
                            <a:schemeClr val="tx1"/>
                          </a:solidFill>
                          <a:effectLst/>
                          <a:latin typeface="Arial"/>
                          <a:ea typeface="+mn-ea"/>
                          <a:cs typeface="Arial"/>
                        </a:rPr>
                        <a:t>u</a:t>
                      </a:r>
                      <a:r>
                        <a:rPr lang="en-US" sz="2000" dirty="0" err="1" smtClean="0">
                          <a:solidFill>
                            <a:schemeClr val="tx1"/>
                          </a:solidFill>
                          <a:latin typeface="Arial"/>
                          <a:cs typeface="Arial"/>
                        </a:rPr>
                        <a:t>raninite</a:t>
                      </a:r>
                      <a:r>
                        <a:rPr lang="en-US" sz="2000" b="0" baseline="0" dirty="0" smtClean="0">
                          <a:solidFill>
                            <a:schemeClr val="tx1"/>
                          </a:solidFill>
                          <a:effectLst/>
                          <a:latin typeface="Arial"/>
                          <a:ea typeface="SimSun"/>
                          <a:cs typeface="Arial"/>
                        </a:rPr>
                        <a:t>, Cu minerals, </a:t>
                      </a:r>
                      <a:r>
                        <a:rPr lang="en-US" sz="2000" b="0" baseline="0" dirty="0" err="1" smtClean="0">
                          <a:solidFill>
                            <a:schemeClr val="tx1"/>
                          </a:solidFill>
                          <a:effectLst/>
                          <a:latin typeface="Arial"/>
                          <a:ea typeface="SimSun"/>
                          <a:cs typeface="Arial"/>
                        </a:rPr>
                        <a:t>uranophane</a:t>
                      </a:r>
                      <a:endParaRPr lang="en-US" sz="2000" b="0" dirty="0">
                        <a:solidFill>
                          <a:schemeClr val="tx1"/>
                        </a:solidFill>
                        <a:effectLst/>
                        <a:latin typeface="Arial"/>
                        <a:ea typeface="SimSun"/>
                        <a:cs typeface="Arial"/>
                      </a:endParaRPr>
                    </a:p>
                  </a:txBody>
                  <a:tcPr marL="68580" marR="68580" marT="0" marB="0" anchor="ctr"/>
                </a:tc>
                <a:tc>
                  <a:txBody>
                    <a:bodyPr/>
                    <a:lstStyle/>
                    <a:p>
                      <a:pPr algn="ctr"/>
                      <a:r>
                        <a:rPr lang="en-US" sz="2000" b="1" dirty="0" smtClean="0">
                          <a:latin typeface="Arial"/>
                          <a:cs typeface="Arial"/>
                        </a:rPr>
                        <a:t>~7.39</a:t>
                      </a:r>
                      <a:endParaRPr lang="en-US" sz="2000" b="1" dirty="0">
                        <a:latin typeface="Arial"/>
                        <a:cs typeface="Arial"/>
                      </a:endParaRPr>
                    </a:p>
                  </a:txBody>
                  <a:tcPr marL="68580" marR="68580" marT="0" marB="0" anchor="ctr"/>
                </a:tc>
                <a:tc>
                  <a:txBody>
                    <a:bodyPr/>
                    <a:lstStyle/>
                    <a:p>
                      <a:pPr algn="ctr"/>
                      <a:r>
                        <a:rPr lang="en-US" sz="2000" b="1" dirty="0" smtClean="0">
                          <a:latin typeface="Arial"/>
                          <a:cs typeface="Arial"/>
                        </a:rPr>
                        <a:t>No</a:t>
                      </a:r>
                      <a:endParaRPr lang="en-US" sz="2000" b="1" dirty="0">
                        <a:latin typeface="Arial"/>
                        <a:cs typeface="Arial"/>
                      </a:endParaRPr>
                    </a:p>
                  </a:txBody>
                  <a:tcPr marL="68580" marR="68580" marT="0" marB="0" anchor="ctr"/>
                </a:tc>
              </a:tr>
              <a:tr h="1897380">
                <a:tc>
                  <a:txBody>
                    <a:bodyPr/>
                    <a:lstStyle/>
                    <a:p>
                      <a:pPr marL="0" marR="0" algn="ctr">
                        <a:lnSpc>
                          <a:spcPct val="115000"/>
                        </a:lnSpc>
                        <a:spcBef>
                          <a:spcPts val="0"/>
                        </a:spcBef>
                        <a:spcAft>
                          <a:spcPts val="1000"/>
                        </a:spcAft>
                      </a:pPr>
                      <a:r>
                        <a:rPr lang="en-US" sz="2000" dirty="0" smtClean="0">
                          <a:effectLst/>
                        </a:rPr>
                        <a:t>Jeter</a:t>
                      </a:r>
                      <a:endParaRPr lang="en-US" sz="2000" dirty="0">
                        <a:effectLst/>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1000"/>
                        </a:spcAft>
                      </a:pPr>
                      <a:r>
                        <a:rPr lang="en-US" sz="2000" b="0" dirty="0" err="1" smtClean="0">
                          <a:effectLst/>
                          <a:latin typeface="Arial"/>
                          <a:ea typeface="SimSun"/>
                          <a:cs typeface="Arial"/>
                        </a:rPr>
                        <a:t>carnotite</a:t>
                      </a:r>
                      <a:r>
                        <a:rPr lang="en-US" sz="2000" b="0" dirty="0" smtClean="0">
                          <a:effectLst/>
                          <a:latin typeface="Arial"/>
                          <a:ea typeface="SimSun"/>
                          <a:cs typeface="Arial"/>
                        </a:rPr>
                        <a:t>,</a:t>
                      </a:r>
                      <a:r>
                        <a:rPr lang="en-US" sz="2000" b="1" dirty="0" smtClean="0">
                          <a:effectLst/>
                          <a:latin typeface="Arial"/>
                          <a:ea typeface="SimSun"/>
                          <a:cs typeface="Arial"/>
                        </a:rPr>
                        <a:t> </a:t>
                      </a:r>
                      <a:r>
                        <a:rPr lang="en-US" sz="2000" b="0" dirty="0" err="1" smtClean="0">
                          <a:effectLst/>
                          <a:latin typeface="Arial"/>
                          <a:ea typeface="SimSun"/>
                          <a:cs typeface="Arial"/>
                        </a:rPr>
                        <a:t>tyuyamunite</a:t>
                      </a:r>
                      <a:r>
                        <a:rPr lang="en-US" sz="2000" b="0" dirty="0" smtClean="0">
                          <a:effectLst/>
                          <a:latin typeface="Arial"/>
                          <a:ea typeface="SimSun"/>
                          <a:cs typeface="Arial"/>
                        </a:rPr>
                        <a:t> </a:t>
                      </a:r>
                      <a:r>
                        <a:rPr lang="en-US" sz="2000" b="0" dirty="0" err="1" smtClean="0">
                          <a:effectLst/>
                          <a:latin typeface="Arial"/>
                          <a:ea typeface="SimSun"/>
                          <a:cs typeface="Arial"/>
                        </a:rPr>
                        <a:t>alunite</a:t>
                      </a:r>
                      <a:r>
                        <a:rPr lang="en-US" sz="2000" b="0" dirty="0" smtClean="0">
                          <a:effectLst/>
                          <a:latin typeface="Arial"/>
                          <a:ea typeface="SimSun"/>
                          <a:cs typeface="Arial"/>
                        </a:rPr>
                        <a:t>, pitchblende, malachite, Fe-Mn oxides, clay, </a:t>
                      </a:r>
                      <a:r>
                        <a:rPr lang="en-US" sz="2000" b="0" dirty="0" err="1" smtClean="0">
                          <a:effectLst/>
                          <a:latin typeface="Arial"/>
                          <a:ea typeface="SimSun"/>
                          <a:cs typeface="Arial"/>
                        </a:rPr>
                        <a:t>azuritite</a:t>
                      </a:r>
                      <a:r>
                        <a:rPr lang="en-US" sz="2000" b="0" dirty="0" smtClean="0">
                          <a:effectLst/>
                          <a:latin typeface="Arial"/>
                          <a:ea typeface="SimSun"/>
                          <a:cs typeface="Arial"/>
                        </a:rPr>
                        <a:t>,</a:t>
                      </a:r>
                      <a:r>
                        <a:rPr lang="en-US" sz="2000" b="0" baseline="0" dirty="0" smtClean="0">
                          <a:effectLst/>
                          <a:latin typeface="Arial"/>
                          <a:ea typeface="SimSun"/>
                          <a:cs typeface="Arial"/>
                        </a:rPr>
                        <a:t> barite, calcite</a:t>
                      </a:r>
                      <a:endParaRPr lang="en-US" sz="2000" b="0" dirty="0">
                        <a:effectLst/>
                        <a:latin typeface="Arial"/>
                        <a:ea typeface="SimSun"/>
                        <a:cs typeface="Arial"/>
                      </a:endParaRPr>
                    </a:p>
                  </a:txBody>
                  <a:tcPr marL="68580" marR="68580" marT="0" marB="0" anchor="ctr"/>
                </a:tc>
                <a:tc>
                  <a:txBody>
                    <a:bodyPr/>
                    <a:lstStyle/>
                    <a:p>
                      <a:pPr algn="ctr"/>
                      <a:r>
                        <a:rPr lang="en-US" sz="2000" b="1" dirty="0" smtClean="0">
                          <a:latin typeface="Arial"/>
                          <a:cs typeface="Arial"/>
                        </a:rPr>
                        <a:t>~6.72</a:t>
                      </a:r>
                      <a:endParaRPr lang="en-US" sz="2000" b="1" dirty="0">
                        <a:latin typeface="Arial"/>
                        <a:cs typeface="Arial"/>
                      </a:endParaRPr>
                    </a:p>
                  </a:txBody>
                  <a:tcPr marL="68580" marR="68580" marT="0" marB="0" anchor="ctr"/>
                </a:tc>
                <a:tc>
                  <a:txBody>
                    <a:bodyPr/>
                    <a:lstStyle/>
                    <a:p>
                      <a:pPr algn="ctr"/>
                      <a:r>
                        <a:rPr lang="en-US" sz="2000" b="1" dirty="0" smtClean="0">
                          <a:latin typeface="Arial"/>
                          <a:cs typeface="Arial"/>
                        </a:rPr>
                        <a:t>No</a:t>
                      </a:r>
                      <a:endParaRPr lang="en-US" sz="2000" b="1" dirty="0">
                        <a:latin typeface="Arial"/>
                        <a:cs typeface="Arial"/>
                      </a:endParaRPr>
                    </a:p>
                  </a:txBody>
                  <a:tcPr marL="68580" marR="68580" marT="0" marB="0" anchor="ctr"/>
                </a:tc>
              </a:tr>
              <a:tr h="316230">
                <a:tc>
                  <a:txBody>
                    <a:bodyPr/>
                    <a:lstStyle/>
                    <a:p>
                      <a:pPr marL="0" marR="0" algn="ctr">
                        <a:lnSpc>
                          <a:spcPct val="115000"/>
                        </a:lnSpc>
                        <a:spcBef>
                          <a:spcPts val="0"/>
                        </a:spcBef>
                        <a:spcAft>
                          <a:spcPts val="1000"/>
                        </a:spcAft>
                      </a:pPr>
                      <a:endParaRPr lang="en-US" sz="2000" dirty="0">
                        <a:effectLst/>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2000" dirty="0">
                        <a:effectLst/>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2000" dirty="0">
                        <a:effectLst/>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2000" dirty="0">
                        <a:effectLst/>
                        <a:latin typeface="Calibri"/>
                        <a:ea typeface="SimSun"/>
                        <a:cs typeface="Times New Roman"/>
                      </a:endParaRPr>
                    </a:p>
                  </a:txBody>
                  <a:tcPr marL="68580" marR="68580" marT="0" marB="0" anchor="ctr"/>
                </a:tc>
              </a:tr>
              <a:tr h="632460">
                <a:tc>
                  <a:txBody>
                    <a:bodyPr/>
                    <a:lstStyle/>
                    <a:p>
                      <a:pPr marL="0" marR="0" algn="ctr">
                        <a:lnSpc>
                          <a:spcPct val="115000"/>
                        </a:lnSpc>
                        <a:spcBef>
                          <a:spcPts val="0"/>
                        </a:spcBef>
                        <a:spcAft>
                          <a:spcPts val="1000"/>
                        </a:spcAft>
                      </a:pPr>
                      <a:endParaRPr lang="en-US" sz="2000" dirty="0">
                        <a:effectLst/>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2000" dirty="0">
                        <a:effectLst/>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2000" dirty="0">
                        <a:effectLst/>
                        <a:latin typeface="Calibri"/>
                        <a:ea typeface="SimSun"/>
                        <a:cs typeface="Times New Roman"/>
                      </a:endParaRPr>
                    </a:p>
                  </a:txBody>
                  <a:tcPr marL="68580" marR="68580" marT="0" marB="0" anchor="ctr">
                    <a:lnB w="12700" cmpd="sng">
                      <a:noFill/>
                    </a:lnB>
                  </a:tcPr>
                </a:tc>
                <a:tc>
                  <a:txBody>
                    <a:bodyPr/>
                    <a:lstStyle/>
                    <a:p>
                      <a:pPr marL="0" marR="0" algn="ctr">
                        <a:lnSpc>
                          <a:spcPct val="115000"/>
                        </a:lnSpc>
                        <a:spcBef>
                          <a:spcPts val="0"/>
                        </a:spcBef>
                        <a:spcAft>
                          <a:spcPts val="1000"/>
                        </a:spcAft>
                      </a:pPr>
                      <a:endParaRPr lang="en-US" sz="2000" dirty="0">
                        <a:effectLst/>
                        <a:latin typeface="Calibri"/>
                        <a:ea typeface="SimSun"/>
                        <a:cs typeface="Times New Roman"/>
                      </a:endParaRPr>
                    </a:p>
                  </a:txBody>
                  <a:tcPr marL="68580" marR="68580" marT="0" marB="0" anchor="ctr">
                    <a:lnB w="12700" cmpd="sng">
                      <a:noFill/>
                    </a:lnB>
                  </a:tcPr>
                </a:tc>
              </a:tr>
            </a:tbl>
          </a:graphicData>
        </a:graphic>
      </p:graphicFrame>
      <p:sp>
        <p:nvSpPr>
          <p:cNvPr id="3" name="TextBox 2"/>
          <p:cNvSpPr txBox="1"/>
          <p:nvPr/>
        </p:nvSpPr>
        <p:spPr>
          <a:xfrm>
            <a:off x="152401" y="6248400"/>
            <a:ext cx="8763000" cy="446276"/>
          </a:xfrm>
          <a:prstGeom prst="rect">
            <a:avLst/>
          </a:prstGeom>
          <a:solidFill>
            <a:srgbClr val="115964"/>
          </a:solidFill>
        </p:spPr>
        <p:txBody>
          <a:bodyPr wrap="square" rtlCol="0">
            <a:spAutoFit/>
          </a:bodyPr>
          <a:lstStyle/>
          <a:p>
            <a:pPr marL="285750" indent="-285750">
              <a:buFont typeface="Wingdings" charset="2"/>
              <a:buChar char="Ø"/>
            </a:pPr>
            <a:r>
              <a:rPr lang="en-US" sz="2300" dirty="0" smtClean="0">
                <a:solidFill>
                  <a:srgbClr val="FFFFFF"/>
                </a:solidFill>
              </a:rPr>
              <a:t>No evidence of potential acid drainage from field observation</a:t>
            </a:r>
            <a:endParaRPr lang="en-US" sz="2300" dirty="0">
              <a:solidFill>
                <a:srgbClr val="FFFFFF"/>
              </a:solidFill>
            </a:endParaRPr>
          </a:p>
        </p:txBody>
      </p:sp>
    </p:spTree>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E6B5A70-3D39-4F62-A062-DD7D1057BCDF}" type="slidenum">
              <a:rPr lang="en-US" altLang="en-US" smtClean="0">
                <a:solidFill>
                  <a:srgbClr val="045C75"/>
                </a:solidFill>
                <a:latin typeface="Constantia" panose="02030602050306030303" pitchFamily="18" charset="0"/>
              </a:rPr>
              <a:pPr/>
              <a:t>18</a:t>
            </a:fld>
            <a:endParaRPr lang="en-US" altLang="en-US" smtClean="0">
              <a:solidFill>
                <a:srgbClr val="045C75"/>
              </a:solidFill>
              <a:latin typeface="Constantia" panose="02030602050306030303" pitchFamily="18" charset="0"/>
            </a:endParaRPr>
          </a:p>
        </p:txBody>
      </p:sp>
      <p:sp>
        <p:nvSpPr>
          <p:cNvPr id="10" name="Title 1"/>
          <p:cNvSpPr>
            <a:spLocks noGrp="1"/>
          </p:cNvSpPr>
          <p:nvPr>
            <p:ph type="title"/>
          </p:nvPr>
        </p:nvSpPr>
        <p:spPr>
          <a:xfrm>
            <a:off x="0" y="0"/>
            <a:ext cx="9144000" cy="762000"/>
          </a:xfrm>
          <a:solidFill>
            <a:srgbClr val="115964"/>
          </a:solidFill>
        </p:spPr>
        <p:style>
          <a:lnRef idx="2">
            <a:schemeClr val="accent6">
              <a:shade val="50000"/>
            </a:schemeClr>
          </a:lnRef>
          <a:fillRef idx="1">
            <a:schemeClr val="accent6"/>
          </a:fillRef>
          <a:effectRef idx="0">
            <a:schemeClr val="accent6"/>
          </a:effectRef>
          <a:fontRef idx="minor">
            <a:schemeClr val="lt1"/>
          </a:fontRef>
        </p:style>
        <p:txBody>
          <a:bodyPr/>
          <a:lstStyle/>
          <a:p>
            <a:pPr algn="ctr">
              <a:defRPr/>
            </a:pPr>
            <a:r>
              <a:rPr lang="en-US" altLang="en-US" sz="3200" dirty="0" smtClean="0">
                <a:latin typeface="Arial"/>
                <a:cs typeface="Arial"/>
              </a:rPr>
              <a:t> </a:t>
            </a:r>
            <a:r>
              <a:rPr lang="en-US" altLang="en-US" sz="3200" b="1" dirty="0" smtClean="0">
                <a:solidFill>
                  <a:srgbClr val="FFFF00"/>
                </a:solidFill>
                <a:latin typeface="Arial"/>
                <a:cs typeface="Arial"/>
              </a:rPr>
              <a:t>OBSERVATIONS (Mineralized samples)</a:t>
            </a:r>
            <a:endParaRPr lang="en-US" altLang="en-US" sz="3200" b="1" dirty="0">
              <a:solidFill>
                <a:srgbClr val="FFFF00"/>
              </a:solidFill>
              <a:latin typeface="Arial"/>
              <a:cs typeface="Arial"/>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5782310" y="762000"/>
            <a:ext cx="3361690" cy="2620010"/>
          </a:xfrm>
          <a:prstGeom prst="rect">
            <a:avLst/>
          </a:prstGeom>
        </p:spPr>
      </p:pic>
      <p:pic>
        <p:nvPicPr>
          <p:cNvPr id="2" name="Picture 1" descr="SL01002.t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762000"/>
            <a:ext cx="3678936" cy="3842004"/>
          </a:xfrm>
          <a:prstGeom prst="rect">
            <a:avLst/>
          </a:prstGeom>
        </p:spPr>
      </p:pic>
      <p:sp>
        <p:nvSpPr>
          <p:cNvPr id="11" name="Oval 10"/>
          <p:cNvSpPr/>
          <p:nvPr/>
        </p:nvSpPr>
        <p:spPr>
          <a:xfrm rot="2221771">
            <a:off x="8094376" y="944826"/>
            <a:ext cx="1085850" cy="673735"/>
          </a:xfrm>
          <a:prstGeom prst="ellipse">
            <a:avLst/>
          </a:prstGeom>
          <a:noFill/>
          <a:ln w="285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Oval 11"/>
          <p:cNvSpPr/>
          <p:nvPr/>
        </p:nvSpPr>
        <p:spPr>
          <a:xfrm>
            <a:off x="7010400" y="2286000"/>
            <a:ext cx="1352550" cy="923925"/>
          </a:xfrm>
          <a:prstGeom prst="ellipse">
            <a:avLst/>
          </a:prstGeom>
          <a:noFill/>
          <a:ln w="285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Oval 12"/>
          <p:cNvSpPr/>
          <p:nvPr/>
        </p:nvSpPr>
        <p:spPr>
          <a:xfrm rot="1065531">
            <a:off x="5937061" y="1716672"/>
            <a:ext cx="1016000" cy="1614805"/>
          </a:xfrm>
          <a:prstGeom prst="ellipse">
            <a:avLst/>
          </a:prstGeom>
          <a:noFill/>
          <a:ln w="285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Oval 13"/>
          <p:cNvSpPr/>
          <p:nvPr/>
        </p:nvSpPr>
        <p:spPr>
          <a:xfrm rot="4739681">
            <a:off x="1399032" y="214287"/>
            <a:ext cx="326136" cy="2314627"/>
          </a:xfrm>
          <a:prstGeom prst="ellipse">
            <a:avLst/>
          </a:prstGeom>
          <a:noFill/>
          <a:ln w="285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Oval 14"/>
          <p:cNvSpPr/>
          <p:nvPr/>
        </p:nvSpPr>
        <p:spPr>
          <a:xfrm rot="4902061">
            <a:off x="1974173" y="2773666"/>
            <a:ext cx="670312" cy="2568636"/>
          </a:xfrm>
          <a:prstGeom prst="ellipse">
            <a:avLst/>
          </a:prstGeom>
          <a:noFill/>
          <a:ln w="285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Oval 15"/>
          <p:cNvSpPr/>
          <p:nvPr/>
        </p:nvSpPr>
        <p:spPr>
          <a:xfrm rot="20443188">
            <a:off x="1030868" y="2945687"/>
            <a:ext cx="2168454" cy="6976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rot="19298918">
            <a:off x="390685" y="2439840"/>
            <a:ext cx="1694065" cy="6203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rot="19720369">
            <a:off x="302610" y="1648043"/>
            <a:ext cx="822163" cy="6301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 name="Picture 2" descr="LD01003.t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0800" y="4191000"/>
            <a:ext cx="2743200" cy="2057400"/>
          </a:xfrm>
          <a:prstGeom prst="rect">
            <a:avLst/>
          </a:prstGeom>
        </p:spPr>
      </p:pic>
      <p:cxnSp>
        <p:nvCxnSpPr>
          <p:cNvPr id="19" name="Straight Arrow Connector 18"/>
          <p:cNvCxnSpPr/>
          <p:nvPr/>
        </p:nvCxnSpPr>
        <p:spPr>
          <a:xfrm flipH="1">
            <a:off x="3124200" y="2667000"/>
            <a:ext cx="1143000" cy="304800"/>
          </a:xfrm>
          <a:prstGeom prst="straightConnector1">
            <a:avLst/>
          </a:prstGeom>
          <a:ln w="76200">
            <a:solidFill>
              <a:srgbClr val="008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2667000" y="1219200"/>
            <a:ext cx="1447800" cy="304800"/>
          </a:xfrm>
          <a:prstGeom prst="straightConnector1">
            <a:avLst/>
          </a:prstGeom>
          <a:ln w="76200">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114800" y="1371600"/>
            <a:ext cx="1447800" cy="400110"/>
          </a:xfrm>
          <a:prstGeom prst="rect">
            <a:avLst/>
          </a:prstGeom>
          <a:solidFill>
            <a:srgbClr val="6600CC"/>
          </a:solidFill>
        </p:spPr>
        <p:txBody>
          <a:bodyPr wrap="square">
            <a:spAutoFit/>
          </a:bodyPr>
          <a:lstStyle/>
          <a:p>
            <a:r>
              <a:rPr lang="en-US" sz="2000" dirty="0">
                <a:solidFill>
                  <a:schemeClr val="bg1"/>
                </a:solidFill>
              </a:rPr>
              <a:t>Carnotite </a:t>
            </a:r>
          </a:p>
        </p:txBody>
      </p:sp>
      <p:sp>
        <p:nvSpPr>
          <p:cNvPr id="27" name="Rectangle 26"/>
          <p:cNvSpPr/>
          <p:nvPr/>
        </p:nvSpPr>
        <p:spPr>
          <a:xfrm>
            <a:off x="3873500" y="2329059"/>
            <a:ext cx="1866900" cy="707886"/>
          </a:xfrm>
          <a:prstGeom prst="rect">
            <a:avLst/>
          </a:prstGeom>
          <a:solidFill>
            <a:srgbClr val="6600CC"/>
          </a:solidFill>
        </p:spPr>
        <p:txBody>
          <a:bodyPr wrap="square">
            <a:spAutoFit/>
          </a:bodyPr>
          <a:lstStyle/>
          <a:p>
            <a:r>
              <a:rPr lang="en-US" sz="2000" dirty="0" smtClean="0">
                <a:solidFill>
                  <a:srgbClr val="FFFFFF"/>
                </a:solidFill>
              </a:rPr>
              <a:t>U,V </a:t>
            </a:r>
          </a:p>
          <a:p>
            <a:r>
              <a:rPr lang="en-US" sz="2000" dirty="0" smtClean="0">
                <a:solidFill>
                  <a:srgbClr val="FFFFFF"/>
                </a:solidFill>
              </a:rPr>
              <a:t>(</a:t>
            </a:r>
            <a:r>
              <a:rPr lang="en-US" sz="2000" dirty="0" err="1" smtClean="0">
                <a:solidFill>
                  <a:srgbClr val="FFFFFF"/>
                </a:solidFill>
              </a:rPr>
              <a:t>uraninite</a:t>
            </a:r>
            <a:r>
              <a:rPr lang="en-US" sz="2000" dirty="0" smtClean="0">
                <a:solidFill>
                  <a:srgbClr val="FFFFFF"/>
                </a:solidFill>
              </a:rPr>
              <a:t> ?)</a:t>
            </a:r>
            <a:r>
              <a:rPr lang="en-US" sz="2000" dirty="0" smtClean="0"/>
              <a:t> </a:t>
            </a:r>
            <a:r>
              <a:rPr lang="en-US" sz="2000" dirty="0" smtClean="0">
                <a:solidFill>
                  <a:schemeClr val="bg1"/>
                </a:solidFill>
              </a:rPr>
              <a:t> </a:t>
            </a:r>
            <a:endParaRPr lang="en-US" sz="2000" dirty="0">
              <a:solidFill>
                <a:schemeClr val="bg1"/>
              </a:solidFill>
            </a:endParaRPr>
          </a:p>
        </p:txBody>
      </p:sp>
      <p:sp>
        <p:nvSpPr>
          <p:cNvPr id="28" name="Rectangle 27"/>
          <p:cNvSpPr/>
          <p:nvPr/>
        </p:nvSpPr>
        <p:spPr>
          <a:xfrm>
            <a:off x="0" y="4648200"/>
            <a:ext cx="4572000" cy="646331"/>
          </a:xfrm>
          <a:prstGeom prst="rect">
            <a:avLst/>
          </a:prstGeom>
          <a:solidFill>
            <a:srgbClr val="6600CC"/>
          </a:solidFill>
        </p:spPr>
        <p:txBody>
          <a:bodyPr>
            <a:spAutoFit/>
          </a:bodyPr>
          <a:lstStyle/>
          <a:p>
            <a:r>
              <a:rPr lang="en-US" dirty="0" smtClean="0">
                <a:solidFill>
                  <a:srgbClr val="FFFFFF"/>
                </a:solidFill>
              </a:rPr>
              <a:t> </a:t>
            </a:r>
            <a:r>
              <a:rPr lang="en-US" dirty="0">
                <a:solidFill>
                  <a:srgbClr val="FFFFFF"/>
                </a:solidFill>
              </a:rPr>
              <a:t>A </a:t>
            </a:r>
            <a:r>
              <a:rPr lang="en-US" dirty="0" smtClean="0">
                <a:solidFill>
                  <a:srgbClr val="FFFFFF"/>
                </a:solidFill>
              </a:rPr>
              <a:t> mineralized sample </a:t>
            </a:r>
            <a:r>
              <a:rPr lang="en-US" dirty="0">
                <a:solidFill>
                  <a:srgbClr val="FFFFFF"/>
                </a:solidFill>
              </a:rPr>
              <a:t>of host rock </a:t>
            </a:r>
            <a:r>
              <a:rPr lang="en-US" dirty="0" smtClean="0">
                <a:solidFill>
                  <a:srgbClr val="FFFFFF"/>
                </a:solidFill>
              </a:rPr>
              <a:t>from </a:t>
            </a:r>
            <a:r>
              <a:rPr lang="en-US" dirty="0">
                <a:solidFill>
                  <a:srgbClr val="FFFFFF"/>
                </a:solidFill>
              </a:rPr>
              <a:t>Lucky Don </a:t>
            </a:r>
            <a:r>
              <a:rPr lang="en-US" dirty="0" smtClean="0">
                <a:solidFill>
                  <a:srgbClr val="FFFFFF"/>
                </a:solidFill>
              </a:rPr>
              <a:t>mine ( 4,435 cps)</a:t>
            </a:r>
            <a:endParaRPr lang="en-US" dirty="0">
              <a:solidFill>
                <a:srgbClr val="FFFFFF"/>
              </a:solidFill>
            </a:endParaRPr>
          </a:p>
        </p:txBody>
      </p:sp>
      <p:sp>
        <p:nvSpPr>
          <p:cNvPr id="30" name="Rectangle 29"/>
          <p:cNvSpPr/>
          <p:nvPr/>
        </p:nvSpPr>
        <p:spPr>
          <a:xfrm>
            <a:off x="4572000" y="6211669"/>
            <a:ext cx="4572000" cy="646331"/>
          </a:xfrm>
          <a:prstGeom prst="rect">
            <a:avLst/>
          </a:prstGeom>
          <a:solidFill>
            <a:srgbClr val="6600CC"/>
          </a:solidFill>
        </p:spPr>
        <p:txBody>
          <a:bodyPr>
            <a:spAutoFit/>
          </a:bodyPr>
          <a:lstStyle/>
          <a:p>
            <a:r>
              <a:rPr lang="en-US" dirty="0" smtClean="0">
                <a:solidFill>
                  <a:srgbClr val="FFFFFF"/>
                </a:solidFill>
              </a:rPr>
              <a:t>A  mineralized sample </a:t>
            </a:r>
            <a:r>
              <a:rPr lang="en-US" dirty="0">
                <a:solidFill>
                  <a:srgbClr val="FFFFFF"/>
                </a:solidFill>
              </a:rPr>
              <a:t>of host rock </a:t>
            </a:r>
            <a:r>
              <a:rPr lang="en-US" dirty="0" smtClean="0">
                <a:solidFill>
                  <a:srgbClr val="FFFFFF"/>
                </a:solidFill>
              </a:rPr>
              <a:t>from Little Davie mine (771 cps)</a:t>
            </a:r>
            <a:endParaRPr lang="en-US" dirty="0">
              <a:solidFill>
                <a:srgbClr val="FFFFFF"/>
              </a:solidFill>
            </a:endParaRPr>
          </a:p>
        </p:txBody>
      </p:sp>
      <p:sp>
        <p:nvSpPr>
          <p:cNvPr id="29" name="Rectangle 28"/>
          <p:cNvSpPr/>
          <p:nvPr/>
        </p:nvSpPr>
        <p:spPr>
          <a:xfrm>
            <a:off x="4572000" y="3429000"/>
            <a:ext cx="4572000" cy="646331"/>
          </a:xfrm>
          <a:prstGeom prst="rect">
            <a:avLst/>
          </a:prstGeom>
          <a:solidFill>
            <a:srgbClr val="6600CC"/>
          </a:solidFill>
        </p:spPr>
        <p:txBody>
          <a:bodyPr>
            <a:spAutoFit/>
          </a:bodyPr>
          <a:lstStyle/>
          <a:p>
            <a:r>
              <a:rPr lang="en-US" dirty="0" smtClean="0">
                <a:solidFill>
                  <a:srgbClr val="FFFFFF"/>
                </a:solidFill>
              </a:rPr>
              <a:t>Samples </a:t>
            </a:r>
            <a:r>
              <a:rPr lang="en-US" dirty="0">
                <a:solidFill>
                  <a:srgbClr val="FFFFFF"/>
                </a:solidFill>
              </a:rPr>
              <a:t>of waste pile rocks with disseminated </a:t>
            </a:r>
            <a:r>
              <a:rPr lang="en-US" dirty="0" err="1" smtClean="0">
                <a:solidFill>
                  <a:srgbClr val="FFFFFF"/>
                </a:solidFill>
              </a:rPr>
              <a:t>carnotite</a:t>
            </a:r>
            <a:r>
              <a:rPr lang="en-US" dirty="0" smtClean="0">
                <a:solidFill>
                  <a:srgbClr val="FFFFFF"/>
                </a:solidFill>
              </a:rPr>
              <a:t> </a:t>
            </a:r>
            <a:r>
              <a:rPr lang="en-US" dirty="0">
                <a:solidFill>
                  <a:srgbClr val="FFFFFF"/>
                </a:solidFill>
              </a:rPr>
              <a:t>from Lucky Don </a:t>
            </a: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50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1500"/>
                                  </p:stCondLst>
                                  <p:childTnLst>
                                    <p:set>
                                      <p:cBhvr>
                                        <p:cTn id="9" dur="1" fill="hold">
                                          <p:stCondLst>
                                            <p:cond delay="0"/>
                                          </p:stCondLst>
                                        </p:cTn>
                                        <p:tgtEl>
                                          <p:spTgt spid="17"/>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grpId="0" nodeType="afterEffect">
                                  <p:stCondLst>
                                    <p:cond delay="1500"/>
                                  </p:stCondLst>
                                  <p:childTnLst>
                                    <p:set>
                                      <p:cBhvr>
                                        <p:cTn id="12" dur="1" fill="hold">
                                          <p:stCondLst>
                                            <p:cond delay="0"/>
                                          </p:stCondLst>
                                        </p:cTn>
                                        <p:tgtEl>
                                          <p:spTgt spid="18"/>
                                        </p:tgtEl>
                                        <p:attrNameLst>
                                          <p:attrName>style.visibility</p:attrName>
                                        </p:attrNameLst>
                                      </p:cBhvr>
                                      <p:to>
                                        <p:strVal val="visible"/>
                                      </p:to>
                                    </p:set>
                                  </p:childTnLst>
                                </p:cTn>
                              </p:par>
                            </p:childTnLst>
                          </p:cTn>
                        </p:par>
                        <p:par>
                          <p:cTn id="13" fill="hold">
                            <p:stCondLst>
                              <p:cond delay="4500"/>
                            </p:stCondLst>
                            <p:childTnLst>
                              <p:par>
                                <p:cTn id="14" presetID="10" presetClass="entr" presetSubtype="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par>
                          <p:cTn id="17" fill="hold">
                            <p:stCondLst>
                              <p:cond delay="5000"/>
                            </p:stCondLst>
                            <p:childTnLst>
                              <p:par>
                                <p:cTn id="18" presetID="10" presetClass="entr" presetSubtype="0"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132B227-1612-44F8-A637-7BEE72D0E07F}" type="slidenum">
              <a:rPr lang="en-US" altLang="en-US" smtClean="0"/>
              <a:pPr>
                <a:defRPr/>
              </a:pPr>
              <a:t>19</a:t>
            </a:fld>
            <a:endParaRPr lang="en-US" altLang="en-US"/>
          </a:p>
        </p:txBody>
      </p:sp>
      <p:sp>
        <p:nvSpPr>
          <p:cNvPr id="5" name="Title 1"/>
          <p:cNvSpPr>
            <a:spLocks noGrp="1"/>
          </p:cNvSpPr>
          <p:nvPr>
            <p:ph type="title"/>
          </p:nvPr>
        </p:nvSpPr>
        <p:spPr>
          <a:xfrm>
            <a:off x="0" y="0"/>
            <a:ext cx="9144000" cy="762000"/>
          </a:xfrm>
          <a:solidFill>
            <a:srgbClr val="115964"/>
          </a:solidFill>
        </p:spPr>
        <p:style>
          <a:lnRef idx="2">
            <a:schemeClr val="accent6">
              <a:shade val="50000"/>
            </a:schemeClr>
          </a:lnRef>
          <a:fillRef idx="1">
            <a:schemeClr val="accent6"/>
          </a:fillRef>
          <a:effectRef idx="0">
            <a:schemeClr val="accent6"/>
          </a:effectRef>
          <a:fontRef idx="minor">
            <a:schemeClr val="lt1"/>
          </a:fontRef>
        </p:style>
        <p:txBody>
          <a:bodyPr/>
          <a:lstStyle/>
          <a:p>
            <a:pPr algn="ctr">
              <a:defRPr/>
            </a:pPr>
            <a:r>
              <a:rPr lang="en-US" altLang="en-US" sz="3200" dirty="0" smtClean="0">
                <a:latin typeface="Arial"/>
                <a:cs typeface="Arial"/>
              </a:rPr>
              <a:t> </a:t>
            </a:r>
            <a:r>
              <a:rPr lang="en-US" altLang="en-US" sz="3200" b="1" dirty="0" smtClean="0">
                <a:solidFill>
                  <a:srgbClr val="FFFF00"/>
                </a:solidFill>
                <a:latin typeface="Arial"/>
                <a:cs typeface="Arial"/>
              </a:rPr>
              <a:t>OBSERVATIONS (Electron microprobe)</a:t>
            </a:r>
            <a:endParaRPr lang="en-US" altLang="en-US" sz="3200" b="1" dirty="0">
              <a:solidFill>
                <a:srgbClr val="FFFF00"/>
              </a:solidFill>
              <a:latin typeface="Arial"/>
              <a:cs typeface="Arial"/>
            </a:endParaRPr>
          </a:p>
        </p:txBody>
      </p:sp>
      <p:pic>
        <p:nvPicPr>
          <p:cNvPr id="12" name="Content Placeholder 11" descr="SL01002.tif"/>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764" r="-1603"/>
          <a:stretch/>
        </p:blipFill>
        <p:spPr>
          <a:xfrm>
            <a:off x="0" y="2133600"/>
            <a:ext cx="2819400" cy="2971800"/>
          </a:xfrm>
        </p:spPr>
      </p:pic>
      <p:pic>
        <p:nvPicPr>
          <p:cNvPr id="14" name="Picture 13" descr="SL01-03_ds1_BSE_it1.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761999"/>
            <a:ext cx="5105400" cy="3048001"/>
          </a:xfrm>
          <a:prstGeom prst="rect">
            <a:avLst/>
          </a:prstGeom>
        </p:spPr>
      </p:pic>
      <p:pic>
        <p:nvPicPr>
          <p:cNvPr id="15" name="Picture 14" descr="SL01-09_ds1_BSE_it1.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0" y="3962400"/>
            <a:ext cx="5105399" cy="2895600"/>
          </a:xfrm>
          <a:prstGeom prst="rect">
            <a:avLst/>
          </a:prstGeom>
        </p:spPr>
      </p:pic>
      <p:sp>
        <p:nvSpPr>
          <p:cNvPr id="16" name="Rectangle 15"/>
          <p:cNvSpPr/>
          <p:nvPr/>
        </p:nvSpPr>
        <p:spPr>
          <a:xfrm>
            <a:off x="1219200" y="2514600"/>
            <a:ext cx="381000" cy="228600"/>
          </a:xfrm>
          <a:prstGeom prst="rect">
            <a:avLst/>
          </a:prstGeom>
          <a:gradFill flip="none" rotWithShape="1">
            <a:gsLst>
              <a:gs pos="0">
                <a:schemeClr val="accent1">
                  <a:tint val="98000"/>
                  <a:shade val="25000"/>
                  <a:satMod val="250000"/>
                  <a:alpha val="0"/>
                </a:schemeClr>
              </a:gs>
              <a:gs pos="68000">
                <a:schemeClr val="accent1">
                  <a:tint val="86000"/>
                  <a:satMod val="115000"/>
                  <a:alpha val="0"/>
                </a:schemeClr>
              </a:gs>
              <a:gs pos="100000">
                <a:schemeClr val="accent1">
                  <a:tint val="50000"/>
                  <a:satMod val="150000"/>
                  <a:alpha val="0"/>
                </a:schemeClr>
              </a:gs>
            </a:gsLst>
            <a:path path="circle">
              <a:fillToRect l="50000" t="130000" r="50000" b="-30000"/>
            </a:path>
            <a:tileRect/>
          </a:gra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1981200" y="3810000"/>
            <a:ext cx="228600" cy="228600"/>
          </a:xfrm>
          <a:prstGeom prst="rect">
            <a:avLst/>
          </a:prstGeom>
          <a:gradFill flip="none" rotWithShape="1">
            <a:gsLst>
              <a:gs pos="0">
                <a:schemeClr val="accent1">
                  <a:tint val="98000"/>
                  <a:shade val="25000"/>
                  <a:satMod val="250000"/>
                  <a:alpha val="0"/>
                </a:schemeClr>
              </a:gs>
              <a:gs pos="68000">
                <a:schemeClr val="accent1">
                  <a:tint val="86000"/>
                  <a:satMod val="115000"/>
                  <a:alpha val="0"/>
                </a:schemeClr>
              </a:gs>
              <a:gs pos="100000">
                <a:schemeClr val="accent1">
                  <a:tint val="50000"/>
                  <a:satMod val="150000"/>
                  <a:alpha val="0"/>
                </a:schemeClr>
              </a:gs>
            </a:gsLst>
            <a:path path="circle">
              <a:fillToRect l="50000" t="130000" r="50000" b="-30000"/>
            </a:path>
            <a:tileRect/>
          </a:gra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0" y="5221069"/>
            <a:ext cx="3962400" cy="646331"/>
          </a:xfrm>
          <a:prstGeom prst="rect">
            <a:avLst/>
          </a:prstGeom>
          <a:solidFill>
            <a:srgbClr val="6600CC"/>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solidFill>
                  <a:schemeClr val="bg1"/>
                </a:solidFill>
                <a:latin typeface="Arial"/>
                <a:cs typeface="Arial"/>
              </a:rPr>
              <a:t>Backscattered electron (BSE) image of marked area</a:t>
            </a:r>
            <a:endParaRPr lang="en-US" dirty="0">
              <a:solidFill>
                <a:schemeClr val="bg1"/>
              </a:solidFill>
              <a:latin typeface="Arial"/>
              <a:cs typeface="Arial"/>
            </a:endParaRPr>
          </a:p>
        </p:txBody>
      </p:sp>
      <p:sp>
        <p:nvSpPr>
          <p:cNvPr id="31" name="TextBox 30"/>
          <p:cNvSpPr txBox="1"/>
          <p:nvPr/>
        </p:nvSpPr>
        <p:spPr>
          <a:xfrm>
            <a:off x="5715000" y="1447800"/>
            <a:ext cx="685800" cy="369332"/>
          </a:xfrm>
          <a:prstGeom prst="rect">
            <a:avLst/>
          </a:prstGeom>
          <a:noFill/>
        </p:spPr>
        <p:txBody>
          <a:bodyPr wrap="square" rtlCol="0">
            <a:spAutoFit/>
          </a:bodyPr>
          <a:lstStyle/>
          <a:p>
            <a:r>
              <a:rPr lang="en-US" b="1" dirty="0" smtClean="0">
                <a:solidFill>
                  <a:srgbClr val="FF0000"/>
                </a:solidFill>
              </a:rPr>
              <a:t>U,V</a:t>
            </a:r>
            <a:endParaRPr lang="en-US" b="1" dirty="0">
              <a:solidFill>
                <a:srgbClr val="FF0000"/>
              </a:solidFill>
            </a:endParaRPr>
          </a:p>
        </p:txBody>
      </p:sp>
      <p:sp>
        <p:nvSpPr>
          <p:cNvPr id="32" name="TextBox 31"/>
          <p:cNvSpPr txBox="1"/>
          <p:nvPr/>
        </p:nvSpPr>
        <p:spPr>
          <a:xfrm>
            <a:off x="5867400" y="5486400"/>
            <a:ext cx="685800" cy="369332"/>
          </a:xfrm>
          <a:prstGeom prst="rect">
            <a:avLst/>
          </a:prstGeom>
          <a:noFill/>
        </p:spPr>
        <p:txBody>
          <a:bodyPr wrap="square" rtlCol="0">
            <a:spAutoFit/>
          </a:bodyPr>
          <a:lstStyle/>
          <a:p>
            <a:r>
              <a:rPr lang="en-US" b="1" dirty="0" smtClean="0">
                <a:solidFill>
                  <a:srgbClr val="FF0000"/>
                </a:solidFill>
              </a:rPr>
              <a:t>U,V</a:t>
            </a:r>
            <a:endParaRPr lang="en-US" b="1" dirty="0">
              <a:solidFill>
                <a:srgbClr val="FF0000"/>
              </a:solidFill>
            </a:endParaRPr>
          </a:p>
        </p:txBody>
      </p:sp>
      <p:cxnSp>
        <p:nvCxnSpPr>
          <p:cNvPr id="56" name="Straight Connector 55"/>
          <p:cNvCxnSpPr>
            <a:stCxn id="16" idx="3"/>
          </p:cNvCxnSpPr>
          <p:nvPr/>
        </p:nvCxnSpPr>
        <p:spPr>
          <a:xfrm flipV="1">
            <a:off x="1600200" y="1752600"/>
            <a:ext cx="2438400" cy="876300"/>
          </a:xfrm>
          <a:prstGeom prst="line">
            <a:avLst/>
          </a:prstGeom>
          <a:ln w="76200" cmpd="sng">
            <a:solidFill>
              <a:srgbClr val="FFFF00"/>
            </a:solidFill>
            <a:headEnd type="none"/>
            <a:tailEnd type="triangle"/>
          </a:ln>
        </p:spPr>
        <p:style>
          <a:lnRef idx="3">
            <a:schemeClr val="accent2"/>
          </a:lnRef>
          <a:fillRef idx="0">
            <a:schemeClr val="accent2"/>
          </a:fillRef>
          <a:effectRef idx="2">
            <a:schemeClr val="accent2"/>
          </a:effectRef>
          <a:fontRef idx="minor">
            <a:schemeClr val="tx1"/>
          </a:fontRef>
        </p:style>
      </p:cxnSp>
      <p:cxnSp>
        <p:nvCxnSpPr>
          <p:cNvPr id="57" name="Straight Connector 56"/>
          <p:cNvCxnSpPr/>
          <p:nvPr/>
        </p:nvCxnSpPr>
        <p:spPr>
          <a:xfrm>
            <a:off x="2209800" y="3962400"/>
            <a:ext cx="1828800" cy="914400"/>
          </a:xfrm>
          <a:prstGeom prst="line">
            <a:avLst/>
          </a:prstGeom>
          <a:ln w="76200" cmpd="sng">
            <a:solidFill>
              <a:srgbClr val="FFFF00"/>
            </a:solidFill>
            <a:headEnd type="none"/>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9898838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C5D00B2-AC73-4459-A9A3-4D5518B8041A}" type="slidenum">
              <a:rPr lang="en-US" altLang="en-US" smtClean="0">
                <a:solidFill>
                  <a:srgbClr val="045C75"/>
                </a:solidFill>
                <a:latin typeface="Constantia" panose="02030602050306030303" pitchFamily="18" charset="0"/>
              </a:rPr>
              <a:pPr/>
              <a:t>2</a:t>
            </a:fld>
            <a:endParaRPr lang="en-US" altLang="en-US" smtClean="0">
              <a:solidFill>
                <a:srgbClr val="045C75"/>
              </a:solidFill>
              <a:latin typeface="Constantia" panose="02030602050306030303" pitchFamily="18" charset="0"/>
            </a:endParaRPr>
          </a:p>
        </p:txBody>
      </p:sp>
      <p:sp>
        <p:nvSpPr>
          <p:cNvPr id="35843" name="Rectangle 3"/>
          <p:cNvSpPr>
            <a:spLocks noChangeArrowheads="1"/>
          </p:cNvSpPr>
          <p:nvPr/>
        </p:nvSpPr>
        <p:spPr bwMode="auto">
          <a:xfrm>
            <a:off x="127000" y="76200"/>
            <a:ext cx="8929688" cy="85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en-US" altLang="en-US" sz="3500" b="1" dirty="0" smtClean="0">
                <a:solidFill>
                  <a:srgbClr val="FFFF00"/>
                </a:solidFill>
              </a:rPr>
              <a:t>ACKNOWLEDGEMENTS</a:t>
            </a:r>
            <a:endParaRPr lang="en-US" altLang="en-US" sz="3500" b="1" dirty="0">
              <a:solidFill>
                <a:srgbClr val="FFFF00"/>
              </a:solidFill>
            </a:endParaRPr>
          </a:p>
        </p:txBody>
      </p:sp>
      <p:sp>
        <p:nvSpPr>
          <p:cNvPr id="5" name="TextBox 4"/>
          <p:cNvSpPr txBox="1"/>
          <p:nvPr/>
        </p:nvSpPr>
        <p:spPr>
          <a:xfrm>
            <a:off x="2514600" y="990600"/>
            <a:ext cx="6629400" cy="1295400"/>
          </a:xfrm>
          <a:prstGeom prst="rect">
            <a:avLst/>
          </a:prstGeom>
          <a:ln>
            <a:miter lim="800000"/>
            <a:headEnd/>
            <a:tailEnd/>
          </a:ln>
        </p:spPr>
        <p:txBody>
          <a:bodyPr/>
          <a:lstStyle>
            <a:defPPr>
              <a:defRPr lang="en-US"/>
            </a:defPPr>
            <a:lvl1pPr marL="273050" indent="-273050">
              <a:spcBef>
                <a:spcPct val="20000"/>
              </a:spcBef>
              <a:buClr>
                <a:srgbClr val="0BD0D9"/>
              </a:buClr>
              <a:buSzPct val="95000"/>
              <a:buFont typeface="Wingdings 2" pitchFamily="18" charset="2"/>
              <a:buChar char=""/>
              <a:defRPr sz="2600">
                <a:latin typeface="+mn-lt"/>
                <a:cs typeface="+mn-cs"/>
              </a:defRPr>
            </a:lvl1pPr>
            <a:lvl2pPr marL="639763" indent="-246063">
              <a:spcBef>
                <a:spcPct val="20000"/>
              </a:spcBef>
              <a:buClr>
                <a:schemeClr val="accent1"/>
              </a:buClr>
              <a:buSzPct val="85000"/>
              <a:buFont typeface="Wingdings 2" pitchFamily="18" charset="2"/>
              <a:buChar char=""/>
              <a:defRPr sz="2400">
                <a:latin typeface="+mn-lt"/>
                <a:cs typeface="+mn-cs"/>
              </a:defRPr>
            </a:lvl2pPr>
            <a:lvl3pPr marL="342900" lvl="2" indent="-342900" algn="just">
              <a:spcBef>
                <a:spcPts val="0"/>
              </a:spcBef>
              <a:spcAft>
                <a:spcPts val="2700"/>
              </a:spcAft>
              <a:buClr>
                <a:srgbClr val="FFFF00"/>
              </a:buClr>
              <a:buSzPct val="70000"/>
              <a:buFont typeface="Wingdings" pitchFamily="2" charset="2"/>
              <a:buChar char="Ø"/>
              <a:defRPr sz="2100">
                <a:solidFill>
                  <a:schemeClr val="bg1"/>
                </a:solidFill>
              </a:defRPr>
            </a:lvl3pPr>
            <a:lvl4pPr marL="1187450" indent="-209550">
              <a:spcBef>
                <a:spcPct val="20000"/>
              </a:spcBef>
              <a:buClr>
                <a:srgbClr val="0BD0D9"/>
              </a:buClr>
              <a:buSzPct val="65000"/>
              <a:buFont typeface="Wingdings 2" pitchFamily="18" charset="2"/>
              <a:buChar char=""/>
              <a:defRPr sz="2000">
                <a:latin typeface="+mn-lt"/>
                <a:cs typeface="+mn-cs"/>
              </a:defRPr>
            </a:lvl4pPr>
            <a:lvl5pPr marL="1462088" lvl="4" indent="-209550" algn="just">
              <a:spcBef>
                <a:spcPts val="0"/>
              </a:spcBef>
              <a:spcAft>
                <a:spcPts val="2700"/>
              </a:spcAft>
              <a:buClr>
                <a:srgbClr val="FFFF00"/>
              </a:buClr>
              <a:buSzPct val="65000"/>
              <a:buFont typeface="Wingdings" pitchFamily="2" charset="2"/>
              <a:buChar char="ü"/>
              <a:defRPr sz="2100">
                <a:solidFill>
                  <a:schemeClr val="bg1"/>
                </a:solidFill>
              </a:defRPr>
            </a:lvl5pPr>
            <a:lvl6pPr marL="1737360" indent="-210312">
              <a:spcBef>
                <a:spcPct val="20000"/>
              </a:spcBef>
              <a:buClr>
                <a:schemeClr val="accent5"/>
              </a:buClr>
              <a:buSzPct val="80000"/>
              <a:buFont typeface="Wingdings 2"/>
              <a:buChar char=""/>
              <a:defRPr kumimoji="0" sz="1800">
                <a:latin typeface="+mn-lt"/>
                <a:cs typeface="+mn-cs"/>
              </a:defRPr>
            </a:lvl6pPr>
            <a:lvl7pPr marL="1920240" indent="-182880">
              <a:spcBef>
                <a:spcPct val="20000"/>
              </a:spcBef>
              <a:buClr>
                <a:schemeClr val="accent6"/>
              </a:buClr>
              <a:buSzPct val="80000"/>
              <a:buFont typeface="Wingdings 2"/>
              <a:buChar char=""/>
              <a:defRPr kumimoji="0" sz="1600" baseline="0">
                <a:latin typeface="+mn-lt"/>
                <a:cs typeface="+mn-cs"/>
              </a:defRPr>
            </a:lvl7pPr>
            <a:lvl8pPr marL="2194560" indent="-182880">
              <a:spcBef>
                <a:spcPct val="20000"/>
              </a:spcBef>
              <a:buClr>
                <a:schemeClr val="tx2"/>
              </a:buClr>
              <a:buChar char="•"/>
              <a:defRPr kumimoji="0" sz="1600">
                <a:latin typeface="+mn-lt"/>
                <a:cs typeface="+mn-cs"/>
              </a:defRPr>
            </a:lvl8pPr>
            <a:lvl9pPr marL="2468880" indent="-182880">
              <a:spcBef>
                <a:spcPct val="20000"/>
              </a:spcBef>
              <a:buClr>
                <a:schemeClr val="tx2"/>
              </a:buClr>
              <a:buFontTx/>
              <a:buChar char="•"/>
              <a:defRPr kumimoji="0" sz="1400" baseline="0">
                <a:latin typeface="+mn-lt"/>
                <a:cs typeface="+mn-cs"/>
              </a:defRPr>
            </a:lvl9pPr>
          </a:lstStyle>
          <a:p>
            <a:pPr marL="0" indent="0">
              <a:lnSpc>
                <a:spcPct val="150000"/>
              </a:lnSpc>
              <a:buClr>
                <a:srgbClr val="FFC000"/>
              </a:buClr>
              <a:buNone/>
              <a:defRPr/>
            </a:pPr>
            <a:endParaRPr lang="en-US" sz="1800" dirty="0">
              <a:solidFill>
                <a:schemeClr val="bg1"/>
              </a:solidFill>
              <a:latin typeface="Arial" pitchFamily="34" charset="0"/>
              <a:cs typeface="Arial" pitchFamily="34" charset="0"/>
            </a:endParaRPr>
          </a:p>
          <a:p>
            <a:pPr>
              <a:lnSpc>
                <a:spcPct val="150000"/>
              </a:lnSpc>
              <a:buClr>
                <a:srgbClr val="FFC000"/>
              </a:buClr>
              <a:buFont typeface="Wingdings" panose="05000000000000000000" pitchFamily="2" charset="2"/>
              <a:buChar char="Ø"/>
              <a:defRPr/>
            </a:pPr>
            <a:endParaRPr lang="en-US" sz="1800" dirty="0">
              <a:solidFill>
                <a:schemeClr val="bg1"/>
              </a:solidFill>
              <a:latin typeface="Arial" pitchFamily="34" charset="0"/>
              <a:cs typeface="Arial" pitchFamily="34" charset="0"/>
            </a:endParaRPr>
          </a:p>
          <a:p>
            <a:pPr>
              <a:lnSpc>
                <a:spcPct val="150000"/>
              </a:lnSpc>
              <a:buClr>
                <a:srgbClr val="FFC000"/>
              </a:buClr>
              <a:buFont typeface="Wingdings" panose="05000000000000000000" pitchFamily="2" charset="2"/>
              <a:buChar char="Ø"/>
              <a:defRPr/>
            </a:pPr>
            <a:endParaRPr lang="en-US" sz="1800" dirty="0">
              <a:solidFill>
                <a:schemeClr val="bg1"/>
              </a:solidFill>
              <a:latin typeface="Arial" pitchFamily="34" charset="0"/>
              <a:cs typeface="Arial" pitchFamily="34" charset="0"/>
            </a:endParaRPr>
          </a:p>
          <a:p>
            <a:pPr marL="0" indent="0">
              <a:buClr>
                <a:srgbClr val="FFC000"/>
              </a:buClr>
              <a:buFont typeface="Wingdings 2" pitchFamily="18" charset="2"/>
              <a:buNone/>
              <a:defRPr/>
            </a:pPr>
            <a:r>
              <a:rPr lang="en-US" sz="1800" dirty="0" smtClean="0"/>
              <a:t>                                                                                                                                                                                                                                                                                                                                                                                                                                                                                                                                                                                                                                                                                                                                                                                                                                                                                                                                                                                                                                                                                                                                                                                                                                                                                                                                                                                                                                                                                                                                                                                                                                                                                                                                                                                                                                                                                                                                                                                                                                                                                                                                                                                                                                                                                                                                                                                                                                                                                                                                                                                                                                                                                                                                                                                                                                                                                                                                                                                                                                                                                                                                                                                                                                                                                                                                                                                                                                                                                                                                                                                                                                                                                                                                                                                                                                                                                                                                                                                                                                                                                                                                                                                                                                                                                                                                                                                                                                                                                                                                                                                                                                                                                                                                                                                                                                                                                                                                                                                                                                                                                                             </a:t>
            </a:r>
            <a:endParaRPr lang="en-US" sz="1800" dirty="0"/>
          </a:p>
        </p:txBody>
      </p:sp>
      <p:sp>
        <p:nvSpPr>
          <p:cNvPr id="35848"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pic>
        <p:nvPicPr>
          <p:cNvPr id="12" name="Picture 11" descr="logo-sm.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6533" y="5232400"/>
            <a:ext cx="2159000" cy="1625600"/>
          </a:xfrm>
          <a:prstGeom prst="rect">
            <a:avLst/>
          </a:prstGeom>
        </p:spPr>
      </p:pic>
      <p:pic>
        <p:nvPicPr>
          <p:cNvPr id="15" name="Picture 14" descr="logo_small_blu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00" y="5943600"/>
            <a:ext cx="2667000" cy="914400"/>
          </a:xfrm>
          <a:prstGeom prst="rect">
            <a:avLst/>
          </a:prstGeom>
        </p:spPr>
      </p:pic>
      <p:pic>
        <p:nvPicPr>
          <p:cNvPr id="2" name="Picture 1" descr="nmepscor_logo_22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6096000"/>
            <a:ext cx="2138947" cy="609600"/>
          </a:xfrm>
          <a:prstGeom prst="rect">
            <a:avLst/>
          </a:prstGeom>
        </p:spPr>
      </p:pic>
      <p:sp>
        <p:nvSpPr>
          <p:cNvPr id="3" name="TextBox 2"/>
          <p:cNvSpPr txBox="1"/>
          <p:nvPr/>
        </p:nvSpPr>
        <p:spPr>
          <a:xfrm>
            <a:off x="0" y="914400"/>
            <a:ext cx="9144000" cy="4585871"/>
          </a:xfrm>
          <a:prstGeom prst="rect">
            <a:avLst/>
          </a:prstGeom>
          <a:noFill/>
        </p:spPr>
        <p:txBody>
          <a:bodyPr wrap="square" rtlCol="0">
            <a:spAutoFit/>
          </a:bodyPr>
          <a:lstStyle/>
          <a:p>
            <a:pPr marL="285750" indent="-285750">
              <a:buFont typeface="Wingdings" charset="2"/>
              <a:buChar char="²"/>
            </a:pPr>
            <a:r>
              <a:rPr lang="en-US" sz="2400" dirty="0" smtClean="0">
                <a:solidFill>
                  <a:srgbClr val="FFFFFF"/>
                </a:solidFill>
                <a:latin typeface="Arial"/>
                <a:cs typeface="Arial"/>
              </a:rPr>
              <a:t>Funding Sources</a:t>
            </a:r>
          </a:p>
          <a:p>
            <a:pPr marL="800100" lvl="1" indent="-342900">
              <a:buFont typeface="Wingdings" charset="2"/>
              <a:buChar char="v"/>
            </a:pPr>
            <a:r>
              <a:rPr lang="en-US" sz="2400" dirty="0" smtClean="0">
                <a:solidFill>
                  <a:srgbClr val="FFFFFF"/>
                </a:solidFill>
                <a:latin typeface="Arial"/>
                <a:cs typeface="Arial"/>
              </a:rPr>
              <a:t>NMBGMR</a:t>
            </a:r>
            <a:endParaRPr lang="en-US" sz="2400" dirty="0">
              <a:solidFill>
                <a:srgbClr val="FFFFFF"/>
              </a:solidFill>
              <a:latin typeface="Arial"/>
              <a:cs typeface="Arial"/>
            </a:endParaRPr>
          </a:p>
          <a:p>
            <a:pPr marL="800100" lvl="1" indent="-342900">
              <a:buFont typeface="Wingdings" charset="2"/>
              <a:buChar char="v"/>
            </a:pPr>
            <a:r>
              <a:rPr lang="en-US" sz="2400" dirty="0" smtClean="0">
                <a:solidFill>
                  <a:srgbClr val="FFFFFF"/>
                </a:solidFill>
                <a:latin typeface="Arial"/>
                <a:cs typeface="Arial"/>
              </a:rPr>
              <a:t>NEW MEXICO TECH</a:t>
            </a:r>
          </a:p>
          <a:p>
            <a:pPr marL="800100" lvl="1" indent="-342900">
              <a:buFont typeface="Wingdings" charset="2"/>
              <a:buChar char="v"/>
            </a:pPr>
            <a:r>
              <a:rPr lang="en-US" sz="2400" dirty="0" smtClean="0">
                <a:solidFill>
                  <a:srgbClr val="FFFFFF"/>
                </a:solidFill>
                <a:latin typeface="Arial"/>
                <a:cs typeface="Arial"/>
              </a:rPr>
              <a:t>NM Geological Society</a:t>
            </a:r>
          </a:p>
          <a:p>
            <a:pPr marL="800100" lvl="1" indent="-342900">
              <a:buFont typeface="Wingdings" charset="2"/>
              <a:buChar char="v"/>
            </a:pPr>
            <a:r>
              <a:rPr lang="en-US" sz="2400" dirty="0" smtClean="0">
                <a:solidFill>
                  <a:srgbClr val="FFFFFF"/>
                </a:solidFill>
                <a:latin typeface="Arial"/>
                <a:cs typeface="Arial"/>
              </a:rPr>
              <a:t>NEW MEXICO EPSCoR (funded </a:t>
            </a:r>
            <a:r>
              <a:rPr lang="en-US" sz="2400" dirty="0">
                <a:solidFill>
                  <a:srgbClr val="FFFFFF"/>
                </a:solidFill>
                <a:latin typeface="Arial"/>
                <a:cs typeface="Arial"/>
              </a:rPr>
              <a:t>by the National Science Foundation (NSF) award #IIA-</a:t>
            </a:r>
            <a:r>
              <a:rPr lang="en-US" sz="2400" dirty="0" smtClean="0">
                <a:solidFill>
                  <a:srgbClr val="FFFFFF"/>
                </a:solidFill>
                <a:latin typeface="Arial"/>
                <a:cs typeface="Arial"/>
              </a:rPr>
              <a:t>1301346)</a:t>
            </a:r>
            <a:endParaRPr lang="en-US" sz="2400" dirty="0">
              <a:solidFill>
                <a:srgbClr val="FFFFFF"/>
              </a:solidFill>
              <a:latin typeface="Arial"/>
              <a:cs typeface="Arial"/>
            </a:endParaRPr>
          </a:p>
          <a:p>
            <a:pPr marL="285750" indent="-285750">
              <a:lnSpc>
                <a:spcPct val="150000"/>
              </a:lnSpc>
              <a:buFont typeface="Wingdings" charset="2"/>
              <a:buChar char="²"/>
            </a:pPr>
            <a:r>
              <a:rPr lang="en-US" sz="2400" dirty="0" smtClean="0">
                <a:solidFill>
                  <a:srgbClr val="FFFFFF"/>
                </a:solidFill>
                <a:latin typeface="Arial"/>
                <a:cs typeface="Arial"/>
              </a:rPr>
              <a:t>Appreciation</a:t>
            </a:r>
          </a:p>
          <a:p>
            <a:pPr marL="800100" lvl="1" indent="-342900" algn="just" eaLnBrk="1" hangingPunct="1">
              <a:buFont typeface="Wingdings" charset="2"/>
              <a:buChar char="v"/>
            </a:pPr>
            <a:r>
              <a:rPr lang="en-US" altLang="en-US" sz="2400" dirty="0" err="1" smtClean="0">
                <a:solidFill>
                  <a:schemeClr val="bg1"/>
                </a:solidFill>
                <a:latin typeface="Arial"/>
                <a:cs typeface="Arial"/>
              </a:rPr>
              <a:t>Navid</a:t>
            </a:r>
            <a:r>
              <a:rPr lang="en-US" altLang="en-US" sz="2400" dirty="0" smtClean="0">
                <a:solidFill>
                  <a:schemeClr val="bg1"/>
                </a:solidFill>
                <a:latin typeface="Arial"/>
                <a:cs typeface="Arial"/>
              </a:rPr>
              <a:t> </a:t>
            </a:r>
            <a:r>
              <a:rPr lang="en-US" altLang="en-US" sz="2400" dirty="0" err="1">
                <a:solidFill>
                  <a:schemeClr val="bg1"/>
                </a:solidFill>
                <a:latin typeface="Arial"/>
                <a:cs typeface="Arial"/>
              </a:rPr>
              <a:t>Mojtabai</a:t>
            </a:r>
            <a:r>
              <a:rPr lang="en-US" altLang="en-US" sz="2400" dirty="0">
                <a:solidFill>
                  <a:schemeClr val="bg1"/>
                </a:solidFill>
                <a:latin typeface="Arial"/>
                <a:cs typeface="Arial"/>
              </a:rPr>
              <a:t> </a:t>
            </a:r>
          </a:p>
          <a:p>
            <a:pPr marL="800100" lvl="1" indent="-342900" algn="just" eaLnBrk="1" hangingPunct="1">
              <a:buFont typeface="Wingdings" charset="2"/>
              <a:buChar char="v"/>
            </a:pPr>
            <a:r>
              <a:rPr lang="en-US" altLang="en-US" sz="2400" dirty="0" err="1" smtClean="0">
                <a:solidFill>
                  <a:schemeClr val="bg1"/>
                </a:solidFill>
                <a:latin typeface="Arial"/>
                <a:cs typeface="Arial"/>
              </a:rPr>
              <a:t>Ingar</a:t>
            </a:r>
            <a:r>
              <a:rPr lang="en-US" altLang="en-US" sz="2400" dirty="0" smtClean="0">
                <a:solidFill>
                  <a:schemeClr val="bg1"/>
                </a:solidFill>
                <a:latin typeface="Arial"/>
                <a:cs typeface="Arial"/>
              </a:rPr>
              <a:t> </a:t>
            </a:r>
            <a:r>
              <a:rPr lang="en-US" altLang="en-US" sz="2400" dirty="0" err="1" smtClean="0">
                <a:solidFill>
                  <a:schemeClr val="bg1"/>
                </a:solidFill>
                <a:latin typeface="Arial"/>
                <a:cs typeface="Arial"/>
              </a:rPr>
              <a:t>Walder</a:t>
            </a:r>
            <a:endParaRPr lang="en-US" altLang="en-US" sz="2400" dirty="0" smtClean="0">
              <a:solidFill>
                <a:schemeClr val="bg1"/>
              </a:solidFill>
              <a:latin typeface="Arial"/>
              <a:cs typeface="Arial"/>
            </a:endParaRPr>
          </a:p>
          <a:p>
            <a:pPr marL="800100" lvl="1" indent="-342900" algn="just" eaLnBrk="1" hangingPunct="1">
              <a:buFont typeface="Wingdings" charset="2"/>
              <a:buChar char="v"/>
            </a:pPr>
            <a:r>
              <a:rPr lang="en-US" altLang="en-US" sz="2400" dirty="0" smtClean="0">
                <a:solidFill>
                  <a:schemeClr val="bg1"/>
                </a:solidFill>
                <a:latin typeface="Arial"/>
                <a:cs typeface="Arial"/>
              </a:rPr>
              <a:t>Lynn </a:t>
            </a:r>
            <a:r>
              <a:rPr lang="en-US" altLang="en-US" sz="2400" dirty="0" err="1" smtClean="0">
                <a:solidFill>
                  <a:schemeClr val="bg1"/>
                </a:solidFill>
                <a:latin typeface="Arial"/>
                <a:cs typeface="Arial"/>
              </a:rPr>
              <a:t>Heizler</a:t>
            </a:r>
            <a:endParaRPr lang="en-US" altLang="en-US" sz="2400" dirty="0" smtClean="0">
              <a:solidFill>
                <a:schemeClr val="bg1"/>
              </a:solidFill>
              <a:latin typeface="Arial"/>
              <a:cs typeface="Arial"/>
            </a:endParaRPr>
          </a:p>
          <a:p>
            <a:pPr marL="800100" lvl="1" indent="-342900" algn="just" eaLnBrk="1" hangingPunct="1">
              <a:buFont typeface="Wingdings" charset="2"/>
              <a:buChar char="v"/>
            </a:pPr>
            <a:r>
              <a:rPr lang="en-US" altLang="en-US" sz="2400" dirty="0" smtClean="0">
                <a:solidFill>
                  <a:schemeClr val="bg1"/>
                </a:solidFill>
                <a:latin typeface="Arial"/>
                <a:cs typeface="Arial"/>
              </a:rPr>
              <a:t>Tiffany </a:t>
            </a:r>
            <a:r>
              <a:rPr lang="en-US" altLang="en-US" sz="2400" dirty="0" err="1" smtClean="0">
                <a:solidFill>
                  <a:schemeClr val="bg1"/>
                </a:solidFill>
                <a:latin typeface="Arial"/>
                <a:cs typeface="Arial"/>
              </a:rPr>
              <a:t>Lutherback</a:t>
            </a:r>
            <a:endParaRPr lang="en-US" altLang="en-US" sz="2400" dirty="0" smtClean="0">
              <a:solidFill>
                <a:schemeClr val="bg1"/>
              </a:solidFill>
              <a:latin typeface="Arial"/>
              <a:cs typeface="Arial"/>
            </a:endParaRPr>
          </a:p>
          <a:p>
            <a:pPr algn="just" eaLnBrk="1" hangingPunct="1"/>
            <a:endParaRPr lang="en-US" altLang="en-US" sz="2400" baseline="30000" dirty="0">
              <a:solidFill>
                <a:srgbClr val="FFC000"/>
              </a:solidFill>
            </a:endParaRPr>
          </a:p>
        </p:txBody>
      </p:sp>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artisticPencilGrayscale/>
                    </a14:imgEffect>
                  </a14:imgLayer>
                </a14:imgProps>
              </a:ext>
            </a:extLst>
          </a:blip>
          <a:stretch>
            <a:fillRect/>
          </a:stretch>
        </p:blipFill>
        <p:spPr>
          <a:xfrm>
            <a:off x="5105400" y="5644987"/>
            <a:ext cx="1828800" cy="1204546"/>
          </a:xfrm>
          <a:prstGeom prst="rect">
            <a:avLst/>
          </a:prstGeom>
        </p:spPr>
      </p:pic>
    </p:spTree>
  </p:cSld>
  <p:clrMapOvr>
    <a:masterClrMapping/>
  </p:clrMapOvr>
  <p:transition xmlns:p14="http://schemas.microsoft.com/office/powerpoint/2010/main" spd="med">
    <p:pull/>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132B227-1612-44F8-A637-7BEE72D0E07F}" type="slidenum">
              <a:rPr lang="en-US" altLang="en-US" smtClean="0"/>
              <a:pPr>
                <a:defRPr/>
              </a:pPr>
              <a:t>20</a:t>
            </a:fld>
            <a:endParaRPr lang="en-US" altLang="en-US"/>
          </a:p>
        </p:txBody>
      </p:sp>
      <p:sp>
        <p:nvSpPr>
          <p:cNvPr id="5" name="Title 1"/>
          <p:cNvSpPr>
            <a:spLocks noGrp="1"/>
          </p:cNvSpPr>
          <p:nvPr>
            <p:ph type="title"/>
          </p:nvPr>
        </p:nvSpPr>
        <p:spPr>
          <a:xfrm>
            <a:off x="0" y="0"/>
            <a:ext cx="9144000" cy="762000"/>
          </a:xfrm>
          <a:solidFill>
            <a:srgbClr val="115964"/>
          </a:solidFill>
        </p:spPr>
        <p:style>
          <a:lnRef idx="2">
            <a:schemeClr val="accent6">
              <a:shade val="50000"/>
            </a:schemeClr>
          </a:lnRef>
          <a:fillRef idx="1">
            <a:schemeClr val="accent6"/>
          </a:fillRef>
          <a:effectRef idx="0">
            <a:schemeClr val="accent6"/>
          </a:effectRef>
          <a:fontRef idx="minor">
            <a:schemeClr val="lt1"/>
          </a:fontRef>
        </p:style>
        <p:txBody>
          <a:bodyPr/>
          <a:lstStyle/>
          <a:p>
            <a:pPr algn="ctr">
              <a:defRPr/>
            </a:pPr>
            <a:r>
              <a:rPr lang="en-US" altLang="en-US" sz="3200" dirty="0" smtClean="0">
                <a:latin typeface="Arial"/>
                <a:cs typeface="Arial"/>
              </a:rPr>
              <a:t> </a:t>
            </a:r>
            <a:r>
              <a:rPr lang="en-US" altLang="en-US" sz="3200" b="1" dirty="0" smtClean="0">
                <a:solidFill>
                  <a:srgbClr val="FFFF00"/>
                </a:solidFill>
                <a:latin typeface="Arial"/>
                <a:cs typeface="Arial"/>
              </a:rPr>
              <a:t>OBSERVATIONS (Electron microprobe)</a:t>
            </a:r>
            <a:endParaRPr lang="en-US" altLang="en-US" sz="3200" b="1" dirty="0">
              <a:solidFill>
                <a:srgbClr val="FFFF00"/>
              </a:solidFill>
              <a:latin typeface="Arial"/>
              <a:cs typeface="Arial"/>
            </a:endParaRPr>
          </a:p>
        </p:txBody>
      </p:sp>
      <p:pic>
        <p:nvPicPr>
          <p:cNvPr id="9" name="Picture 8" descr="SL02004.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2133600"/>
            <a:ext cx="2819400" cy="2971800"/>
          </a:xfrm>
          <a:prstGeom prst="rect">
            <a:avLst/>
          </a:prstGeom>
        </p:spPr>
      </p:pic>
      <p:pic>
        <p:nvPicPr>
          <p:cNvPr id="11" name="Picture 10" descr="SL02-03_ds1_BSE_it1.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762000"/>
            <a:ext cx="5105400" cy="3124200"/>
          </a:xfrm>
          <a:prstGeom prst="rect">
            <a:avLst/>
          </a:prstGeom>
        </p:spPr>
      </p:pic>
      <p:pic>
        <p:nvPicPr>
          <p:cNvPr id="17" name="Picture 16" descr="SL02-05_ds1_BSE_it1.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0" y="3979333"/>
            <a:ext cx="5105400" cy="2878667"/>
          </a:xfrm>
          <a:prstGeom prst="rect">
            <a:avLst/>
          </a:prstGeom>
        </p:spPr>
      </p:pic>
      <p:sp>
        <p:nvSpPr>
          <p:cNvPr id="18" name="Rectangle 17"/>
          <p:cNvSpPr/>
          <p:nvPr/>
        </p:nvSpPr>
        <p:spPr>
          <a:xfrm>
            <a:off x="914400" y="3352800"/>
            <a:ext cx="304800" cy="304800"/>
          </a:xfrm>
          <a:prstGeom prst="rect">
            <a:avLst/>
          </a:prstGeom>
          <a:gradFill flip="none" rotWithShape="1">
            <a:gsLst>
              <a:gs pos="0">
                <a:schemeClr val="accent1">
                  <a:tint val="98000"/>
                  <a:shade val="25000"/>
                  <a:satMod val="250000"/>
                  <a:alpha val="0"/>
                </a:schemeClr>
              </a:gs>
              <a:gs pos="68000">
                <a:schemeClr val="accent1">
                  <a:tint val="86000"/>
                  <a:satMod val="115000"/>
                  <a:alpha val="0"/>
                </a:schemeClr>
              </a:gs>
              <a:gs pos="100000">
                <a:schemeClr val="accent1">
                  <a:tint val="50000"/>
                  <a:satMod val="150000"/>
                  <a:alpha val="0"/>
                </a:schemeClr>
              </a:gs>
            </a:gsLst>
            <a:path path="circle">
              <a:fillToRect l="50000" t="130000" r="50000" b="-30000"/>
            </a:path>
            <a:tileRect/>
          </a:gra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1600200" y="3276600"/>
            <a:ext cx="304800" cy="228600"/>
          </a:xfrm>
          <a:prstGeom prst="rect">
            <a:avLst/>
          </a:prstGeom>
          <a:gradFill flip="none" rotWithShape="1">
            <a:gsLst>
              <a:gs pos="0">
                <a:schemeClr val="accent1">
                  <a:tint val="98000"/>
                  <a:shade val="25000"/>
                  <a:satMod val="250000"/>
                  <a:alpha val="0"/>
                </a:schemeClr>
              </a:gs>
              <a:gs pos="68000">
                <a:schemeClr val="accent1">
                  <a:tint val="86000"/>
                  <a:satMod val="115000"/>
                  <a:alpha val="0"/>
                </a:schemeClr>
              </a:gs>
              <a:gs pos="100000">
                <a:schemeClr val="accent1">
                  <a:tint val="50000"/>
                  <a:satMod val="150000"/>
                  <a:alpha val="0"/>
                </a:schemeClr>
              </a:gs>
            </a:gsLst>
            <a:path path="circle">
              <a:fillToRect l="50000" t="130000" r="50000" b="-30000"/>
            </a:path>
            <a:tileRect/>
          </a:gra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a:stCxn id="18" idx="0"/>
          </p:cNvCxnSpPr>
          <p:nvPr/>
        </p:nvCxnSpPr>
        <p:spPr>
          <a:xfrm flipV="1">
            <a:off x="1066800" y="1905000"/>
            <a:ext cx="2971800" cy="1447800"/>
          </a:xfrm>
          <a:prstGeom prst="line">
            <a:avLst/>
          </a:prstGeom>
          <a:ln w="76200" cmpd="sng">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19" idx="2"/>
          </p:cNvCxnSpPr>
          <p:nvPr/>
        </p:nvCxnSpPr>
        <p:spPr>
          <a:xfrm>
            <a:off x="1752600" y="3505200"/>
            <a:ext cx="2286000" cy="1447800"/>
          </a:xfrm>
          <a:prstGeom prst="line">
            <a:avLst/>
          </a:prstGeom>
          <a:ln w="76200" cmpd="sng">
            <a:solidFill>
              <a:srgbClr val="FFFF00"/>
            </a:solidFill>
            <a:tailEnd type="triangle"/>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5029200" y="1066800"/>
            <a:ext cx="914400" cy="369332"/>
          </a:xfrm>
          <a:prstGeom prst="rect">
            <a:avLst/>
          </a:prstGeom>
          <a:noFill/>
        </p:spPr>
        <p:txBody>
          <a:bodyPr wrap="square" rtlCol="0">
            <a:spAutoFit/>
          </a:bodyPr>
          <a:lstStyle/>
          <a:p>
            <a:r>
              <a:rPr lang="en-US" b="1" dirty="0" smtClean="0">
                <a:solidFill>
                  <a:srgbClr val="FF0000"/>
                </a:solidFill>
              </a:rPr>
              <a:t>CaCO</a:t>
            </a:r>
            <a:r>
              <a:rPr lang="en-US" b="1" baseline="-25000" dirty="0" smtClean="0">
                <a:solidFill>
                  <a:srgbClr val="FF0000"/>
                </a:solidFill>
              </a:rPr>
              <a:t>3</a:t>
            </a:r>
            <a:endParaRPr lang="en-US" b="1" baseline="-25000" dirty="0">
              <a:solidFill>
                <a:srgbClr val="FF0000"/>
              </a:solidFill>
            </a:endParaRPr>
          </a:p>
        </p:txBody>
      </p:sp>
      <p:sp>
        <p:nvSpPr>
          <p:cNvPr id="33" name="TextBox 32"/>
          <p:cNvSpPr txBox="1"/>
          <p:nvPr/>
        </p:nvSpPr>
        <p:spPr>
          <a:xfrm>
            <a:off x="5943600" y="4724400"/>
            <a:ext cx="457200" cy="369332"/>
          </a:xfrm>
          <a:prstGeom prst="rect">
            <a:avLst/>
          </a:prstGeom>
          <a:noFill/>
        </p:spPr>
        <p:txBody>
          <a:bodyPr wrap="square" rtlCol="0">
            <a:spAutoFit/>
          </a:bodyPr>
          <a:lstStyle/>
          <a:p>
            <a:r>
              <a:rPr lang="en-US" b="1" dirty="0" smtClean="0">
                <a:solidFill>
                  <a:srgbClr val="FF0000"/>
                </a:solidFill>
              </a:rPr>
              <a:t>Fe</a:t>
            </a:r>
            <a:endParaRPr lang="en-US" b="1" dirty="0">
              <a:solidFill>
                <a:srgbClr val="FF0000"/>
              </a:solidFill>
            </a:endParaRPr>
          </a:p>
        </p:txBody>
      </p:sp>
      <p:sp>
        <p:nvSpPr>
          <p:cNvPr id="13" name="TextBox 12"/>
          <p:cNvSpPr txBox="1"/>
          <p:nvPr/>
        </p:nvSpPr>
        <p:spPr>
          <a:xfrm>
            <a:off x="0" y="5181600"/>
            <a:ext cx="3962400" cy="646331"/>
          </a:xfrm>
          <a:prstGeom prst="rect">
            <a:avLst/>
          </a:prstGeom>
          <a:solidFill>
            <a:srgbClr val="6600CC"/>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solidFill>
                  <a:schemeClr val="bg1"/>
                </a:solidFill>
                <a:latin typeface="Arial"/>
                <a:cs typeface="Arial"/>
              </a:rPr>
              <a:t>Backscattered electron (BSE) image of marked area</a:t>
            </a:r>
            <a:endParaRPr lang="en-US" dirty="0">
              <a:solidFill>
                <a:schemeClr val="bg1"/>
              </a:solidFill>
              <a:latin typeface="Arial"/>
              <a:cs typeface="Arial"/>
            </a:endParaRPr>
          </a:p>
        </p:txBody>
      </p:sp>
    </p:spTree>
    <p:extLst>
      <p:ext uri="{BB962C8B-B14F-4D97-AF65-F5344CB8AC3E}">
        <p14:creationId xmlns:p14="http://schemas.microsoft.com/office/powerpoint/2010/main" val="72350771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132B227-1612-44F8-A637-7BEE72D0E07F}" type="slidenum">
              <a:rPr lang="en-US" altLang="en-US" smtClean="0"/>
              <a:pPr>
                <a:defRPr/>
              </a:pPr>
              <a:t>21</a:t>
            </a:fld>
            <a:endParaRPr lang="en-US" altLang="en-US"/>
          </a:p>
        </p:txBody>
      </p:sp>
      <p:sp>
        <p:nvSpPr>
          <p:cNvPr id="5" name="Title 1"/>
          <p:cNvSpPr>
            <a:spLocks noGrp="1"/>
          </p:cNvSpPr>
          <p:nvPr>
            <p:ph type="title"/>
          </p:nvPr>
        </p:nvSpPr>
        <p:spPr>
          <a:xfrm>
            <a:off x="0" y="0"/>
            <a:ext cx="9144000" cy="762000"/>
          </a:xfrm>
          <a:solidFill>
            <a:srgbClr val="115964"/>
          </a:solidFill>
        </p:spPr>
        <p:style>
          <a:lnRef idx="2">
            <a:schemeClr val="accent6">
              <a:shade val="50000"/>
            </a:schemeClr>
          </a:lnRef>
          <a:fillRef idx="1">
            <a:schemeClr val="accent6"/>
          </a:fillRef>
          <a:effectRef idx="0">
            <a:schemeClr val="accent6"/>
          </a:effectRef>
          <a:fontRef idx="minor">
            <a:schemeClr val="lt1"/>
          </a:fontRef>
        </p:style>
        <p:txBody>
          <a:bodyPr/>
          <a:lstStyle/>
          <a:p>
            <a:pPr algn="ctr">
              <a:defRPr/>
            </a:pPr>
            <a:r>
              <a:rPr lang="en-US" altLang="en-US" sz="3200" dirty="0" smtClean="0">
                <a:latin typeface="Arial"/>
                <a:cs typeface="Arial"/>
              </a:rPr>
              <a:t> </a:t>
            </a:r>
            <a:r>
              <a:rPr lang="en-US" altLang="en-US" sz="3200" b="1" dirty="0" smtClean="0">
                <a:solidFill>
                  <a:srgbClr val="FFFF00"/>
                </a:solidFill>
                <a:latin typeface="Arial"/>
                <a:cs typeface="Arial"/>
              </a:rPr>
              <a:t>OBSERVATIONS (Electron microprobe)</a:t>
            </a:r>
            <a:endParaRPr lang="en-US" altLang="en-US" sz="3200" b="1" dirty="0">
              <a:solidFill>
                <a:srgbClr val="FFFF00"/>
              </a:solidFill>
              <a:latin typeface="Arial"/>
              <a:cs typeface="Arial"/>
            </a:endParaRPr>
          </a:p>
        </p:txBody>
      </p:sp>
      <p:pic>
        <p:nvPicPr>
          <p:cNvPr id="3" name="Content Placeholder 2" descr="LD01003.tif"/>
          <p:cNvPicPr>
            <a:picLocks noGrp="1"/>
          </p:cNvPicPr>
          <p:nvPr>
            <p:ph idx="1"/>
          </p:nvPr>
        </p:nvPicPr>
        <p:blipFill rotWithShape="1">
          <a:blip r:embed="rId2">
            <a:extLst>
              <a:ext uri="{28A0092B-C50C-407E-A947-70E740481C1C}">
                <a14:useLocalDpi xmlns:a14="http://schemas.microsoft.com/office/drawing/2010/main" val="0"/>
              </a:ext>
            </a:extLst>
          </a:blip>
          <a:srcRect l="-648" r="572"/>
          <a:stretch/>
        </p:blipFill>
        <p:spPr>
          <a:xfrm>
            <a:off x="0" y="2209800"/>
            <a:ext cx="2825496" cy="2971800"/>
          </a:xfrm>
        </p:spPr>
      </p:pic>
      <p:pic>
        <p:nvPicPr>
          <p:cNvPr id="6" name="Picture 5" descr="LD01-05_ds1_BSE_it1.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3869267"/>
            <a:ext cx="5105400" cy="2971800"/>
          </a:xfrm>
          <a:prstGeom prst="rect">
            <a:avLst/>
          </a:prstGeom>
        </p:spPr>
      </p:pic>
      <p:pic>
        <p:nvPicPr>
          <p:cNvPr id="7" name="Picture 6" descr="LD01-03_ds1_BSE_it1.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0" y="838200"/>
            <a:ext cx="5105400" cy="2823633"/>
          </a:xfrm>
          <a:prstGeom prst="rect">
            <a:avLst/>
          </a:prstGeom>
        </p:spPr>
      </p:pic>
      <p:sp>
        <p:nvSpPr>
          <p:cNvPr id="8" name="Rectangle 7"/>
          <p:cNvSpPr/>
          <p:nvPr/>
        </p:nvSpPr>
        <p:spPr>
          <a:xfrm>
            <a:off x="1066800" y="4343400"/>
            <a:ext cx="381000" cy="381000"/>
          </a:xfrm>
          <a:prstGeom prst="rect">
            <a:avLst/>
          </a:prstGeom>
          <a:gradFill flip="none" rotWithShape="1">
            <a:gsLst>
              <a:gs pos="0">
                <a:schemeClr val="accent1">
                  <a:tint val="98000"/>
                  <a:shade val="25000"/>
                  <a:satMod val="250000"/>
                  <a:alpha val="0"/>
                </a:schemeClr>
              </a:gs>
              <a:gs pos="68000">
                <a:schemeClr val="accent1">
                  <a:tint val="86000"/>
                  <a:satMod val="115000"/>
                  <a:alpha val="0"/>
                </a:schemeClr>
              </a:gs>
              <a:gs pos="100000">
                <a:schemeClr val="accent1">
                  <a:tint val="50000"/>
                  <a:satMod val="150000"/>
                  <a:alpha val="0"/>
                </a:schemeClr>
              </a:gs>
            </a:gsLst>
            <a:path path="circle">
              <a:fillToRect l="50000" t="130000" r="50000" b="-30000"/>
            </a:path>
            <a:tileRect/>
          </a:gra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371600" y="3048000"/>
            <a:ext cx="381000" cy="381000"/>
          </a:xfrm>
          <a:prstGeom prst="rect">
            <a:avLst/>
          </a:prstGeom>
          <a:gradFill flip="none" rotWithShape="1">
            <a:gsLst>
              <a:gs pos="0">
                <a:schemeClr val="accent1">
                  <a:tint val="98000"/>
                  <a:shade val="25000"/>
                  <a:satMod val="250000"/>
                  <a:alpha val="0"/>
                </a:schemeClr>
              </a:gs>
              <a:gs pos="68000">
                <a:schemeClr val="accent1">
                  <a:tint val="86000"/>
                  <a:satMod val="115000"/>
                  <a:alpha val="0"/>
                </a:schemeClr>
              </a:gs>
              <a:gs pos="100000">
                <a:schemeClr val="accent1">
                  <a:tint val="50000"/>
                  <a:satMod val="150000"/>
                  <a:alpha val="0"/>
                </a:schemeClr>
              </a:gs>
            </a:gsLst>
            <a:path path="circle">
              <a:fillToRect l="50000" t="130000" r="50000" b="-30000"/>
            </a:path>
            <a:tileRect/>
          </a:gra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1752600" y="1981200"/>
            <a:ext cx="2286000" cy="1066800"/>
          </a:xfrm>
          <a:prstGeom prst="line">
            <a:avLst/>
          </a:prstGeom>
          <a:ln w="76200" cmpd="sng">
            <a:solidFill>
              <a:srgbClr val="FFFF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447800" y="4478868"/>
            <a:ext cx="2590800" cy="626532"/>
          </a:xfrm>
          <a:prstGeom prst="line">
            <a:avLst/>
          </a:prstGeom>
          <a:ln w="76200" cmpd="sng">
            <a:solidFill>
              <a:srgbClr val="FFFF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096000" y="4191000"/>
            <a:ext cx="762000" cy="369332"/>
          </a:xfrm>
          <a:prstGeom prst="rect">
            <a:avLst/>
          </a:prstGeom>
          <a:noFill/>
        </p:spPr>
        <p:txBody>
          <a:bodyPr wrap="square" rtlCol="0">
            <a:spAutoFit/>
          </a:bodyPr>
          <a:lstStyle/>
          <a:p>
            <a:r>
              <a:rPr lang="en-US" b="1" dirty="0" smtClean="0">
                <a:solidFill>
                  <a:srgbClr val="FF0000"/>
                </a:solidFill>
              </a:rPr>
              <a:t>U,V</a:t>
            </a:r>
            <a:endParaRPr lang="en-US" b="1" dirty="0">
              <a:solidFill>
                <a:srgbClr val="FF0000"/>
              </a:solidFill>
            </a:endParaRPr>
          </a:p>
        </p:txBody>
      </p:sp>
      <p:sp>
        <p:nvSpPr>
          <p:cNvPr id="14" name="TextBox 13"/>
          <p:cNvSpPr txBox="1"/>
          <p:nvPr/>
        </p:nvSpPr>
        <p:spPr>
          <a:xfrm>
            <a:off x="5867400" y="1828800"/>
            <a:ext cx="762000" cy="369332"/>
          </a:xfrm>
          <a:prstGeom prst="rect">
            <a:avLst/>
          </a:prstGeom>
          <a:noFill/>
        </p:spPr>
        <p:txBody>
          <a:bodyPr wrap="square" rtlCol="0">
            <a:spAutoFit/>
          </a:bodyPr>
          <a:lstStyle/>
          <a:p>
            <a:r>
              <a:rPr lang="en-US" b="1" dirty="0" smtClean="0">
                <a:solidFill>
                  <a:srgbClr val="FF0000"/>
                </a:solidFill>
              </a:rPr>
              <a:t>U,V</a:t>
            </a:r>
            <a:endParaRPr lang="en-US" b="1" dirty="0">
              <a:solidFill>
                <a:srgbClr val="FF0000"/>
              </a:solidFill>
            </a:endParaRPr>
          </a:p>
        </p:txBody>
      </p:sp>
      <p:sp>
        <p:nvSpPr>
          <p:cNvPr id="15" name="TextBox 14"/>
          <p:cNvSpPr txBox="1"/>
          <p:nvPr/>
        </p:nvSpPr>
        <p:spPr>
          <a:xfrm>
            <a:off x="-16933" y="5562600"/>
            <a:ext cx="3962400" cy="646331"/>
          </a:xfrm>
          <a:prstGeom prst="rect">
            <a:avLst/>
          </a:prstGeom>
          <a:solidFill>
            <a:srgbClr val="6600CC"/>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solidFill>
                  <a:schemeClr val="bg1"/>
                </a:solidFill>
                <a:latin typeface="Arial"/>
                <a:cs typeface="Arial"/>
              </a:rPr>
              <a:t>Backscattered electron (BSE) image of marked area</a:t>
            </a:r>
            <a:endParaRPr lang="en-US" dirty="0">
              <a:solidFill>
                <a:schemeClr val="bg1"/>
              </a:solidFill>
              <a:latin typeface="Arial"/>
              <a:cs typeface="Arial"/>
            </a:endParaRPr>
          </a:p>
        </p:txBody>
      </p:sp>
    </p:spTree>
    <p:extLst>
      <p:ext uri="{BB962C8B-B14F-4D97-AF65-F5344CB8AC3E}">
        <p14:creationId xmlns:p14="http://schemas.microsoft.com/office/powerpoint/2010/main" val="145314222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7778C84-A64B-4E80-A06F-D6F3BDB7CD8F}" type="slidenum">
              <a:rPr lang="en-US" altLang="en-US" smtClean="0">
                <a:solidFill>
                  <a:srgbClr val="045C75"/>
                </a:solidFill>
                <a:latin typeface="Constantia" panose="02030602050306030303" pitchFamily="18" charset="0"/>
              </a:rPr>
              <a:pPr/>
              <a:t>22</a:t>
            </a:fld>
            <a:endParaRPr lang="en-US" altLang="en-US" smtClean="0">
              <a:solidFill>
                <a:srgbClr val="045C75"/>
              </a:solidFill>
              <a:latin typeface="Constantia" panose="02030602050306030303" pitchFamily="18" charset="0"/>
            </a:endParaRPr>
          </a:p>
        </p:txBody>
      </p:sp>
      <p:sp>
        <p:nvSpPr>
          <p:cNvPr id="32771" name="Rectangle 1"/>
          <p:cNvSpPr>
            <a:spLocks noChangeArrowheads="1"/>
          </p:cNvSpPr>
          <p:nvPr/>
        </p:nvSpPr>
        <p:spPr bwMode="auto">
          <a:xfrm>
            <a:off x="685800" y="152400"/>
            <a:ext cx="7391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800" b="1" dirty="0">
                <a:solidFill>
                  <a:srgbClr val="FFFF00"/>
                </a:solidFill>
              </a:rPr>
              <a:t>PRELIMINARY CONCLUSIONS</a:t>
            </a:r>
          </a:p>
        </p:txBody>
      </p:sp>
      <p:sp>
        <p:nvSpPr>
          <p:cNvPr id="32772" name="Rectangle 6"/>
          <p:cNvSpPr>
            <a:spLocks noChangeArrowheads="1"/>
          </p:cNvSpPr>
          <p:nvPr/>
        </p:nvSpPr>
        <p:spPr bwMode="auto">
          <a:xfrm>
            <a:off x="0" y="984598"/>
            <a:ext cx="9144000" cy="5873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buClr>
                <a:srgbClr val="FFFF00"/>
              </a:buClr>
              <a:buFont typeface="Wingdings" panose="05000000000000000000" pitchFamily="2" charset="2"/>
              <a:buChar char="Ø"/>
            </a:pPr>
            <a:r>
              <a:rPr lang="en-US" sz="2800" dirty="0">
                <a:solidFill>
                  <a:srgbClr val="FFFFFF"/>
                </a:solidFill>
              </a:rPr>
              <a:t>No evidence of potential acid drainage from field </a:t>
            </a:r>
            <a:r>
              <a:rPr lang="en-US" sz="2800" dirty="0" smtClean="0">
                <a:solidFill>
                  <a:srgbClr val="FFFFFF"/>
                </a:solidFill>
              </a:rPr>
              <a:t>observations</a:t>
            </a:r>
          </a:p>
          <a:p>
            <a:pPr algn="just" eaLnBrk="1" hangingPunct="1">
              <a:lnSpc>
                <a:spcPct val="150000"/>
              </a:lnSpc>
              <a:buClr>
                <a:srgbClr val="FFFF00"/>
              </a:buClr>
              <a:buFont typeface="Wingdings" panose="05000000000000000000" pitchFamily="2" charset="2"/>
              <a:buChar char="Ø"/>
            </a:pPr>
            <a:r>
              <a:rPr lang="en-US" altLang="en-US" sz="2800" dirty="0" smtClean="0">
                <a:solidFill>
                  <a:srgbClr val="FFFFFF"/>
                </a:solidFill>
              </a:rPr>
              <a:t>No pyrite observed in Electron microprobe</a:t>
            </a:r>
            <a:endParaRPr lang="en-US" altLang="en-US" sz="2800" dirty="0">
              <a:solidFill>
                <a:srgbClr val="FFFFFF"/>
              </a:solidFill>
            </a:endParaRPr>
          </a:p>
          <a:p>
            <a:pPr algn="just" eaLnBrk="1" hangingPunct="1">
              <a:lnSpc>
                <a:spcPct val="150000"/>
              </a:lnSpc>
              <a:buClr>
                <a:srgbClr val="FFFF00"/>
              </a:buClr>
              <a:buFont typeface="Wingdings" panose="05000000000000000000" pitchFamily="2" charset="2"/>
              <a:buChar char="Ø"/>
            </a:pPr>
            <a:r>
              <a:rPr lang="en-US" altLang="en-US" sz="2800" dirty="0" smtClean="0">
                <a:solidFill>
                  <a:schemeClr val="bg1"/>
                </a:solidFill>
              </a:rPr>
              <a:t>No acid drainage inference from paste pH measurements</a:t>
            </a:r>
          </a:p>
          <a:p>
            <a:pPr marL="800100" lvl="1" indent="-342900" algn="just" eaLnBrk="1" hangingPunct="1">
              <a:lnSpc>
                <a:spcPct val="150000"/>
              </a:lnSpc>
              <a:buClr>
                <a:srgbClr val="FFFF00"/>
              </a:buClr>
              <a:buFont typeface="Wingdings" charset="2"/>
              <a:buChar char="ü"/>
            </a:pPr>
            <a:r>
              <a:rPr lang="en-US" altLang="en-US" sz="2800" dirty="0" smtClean="0">
                <a:solidFill>
                  <a:schemeClr val="bg1"/>
                </a:solidFill>
              </a:rPr>
              <a:t>~6.72 indicate neutral, 7.39 and 8.18 indicate moderately alkaline</a:t>
            </a:r>
          </a:p>
          <a:p>
            <a:pPr algn="just" eaLnBrk="1" hangingPunct="1">
              <a:lnSpc>
                <a:spcPct val="150000"/>
              </a:lnSpc>
              <a:buClr>
                <a:srgbClr val="FFFF00"/>
              </a:buClr>
              <a:buFont typeface="Wingdings" panose="05000000000000000000" pitchFamily="2" charset="2"/>
              <a:buChar char="Ø"/>
            </a:pPr>
            <a:r>
              <a:rPr lang="en-US" altLang="en-US" sz="2800" dirty="0" smtClean="0">
                <a:solidFill>
                  <a:schemeClr val="bg1"/>
                </a:solidFill>
              </a:rPr>
              <a:t>A hazard ranking of 1 on a scale of 0–4 is low</a:t>
            </a:r>
          </a:p>
          <a:p>
            <a:pPr algn="just" eaLnBrk="1" hangingPunct="1">
              <a:lnSpc>
                <a:spcPct val="150000"/>
              </a:lnSpc>
              <a:buClr>
                <a:srgbClr val="FFFF00"/>
              </a:buClr>
              <a:buFont typeface="Wingdings" panose="05000000000000000000" pitchFamily="2" charset="2"/>
              <a:buChar char="Ø"/>
            </a:pPr>
            <a:r>
              <a:rPr lang="en-US" altLang="en-US" sz="2800" dirty="0" smtClean="0">
                <a:solidFill>
                  <a:schemeClr val="bg1"/>
                </a:solidFill>
              </a:rPr>
              <a:t>All 3 mine sites are remote</a:t>
            </a: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8AAEE48-74A9-4471-92DC-4BE0ECE5B09A}" type="slidenum">
              <a:rPr lang="en-US" altLang="en-US" smtClean="0">
                <a:solidFill>
                  <a:srgbClr val="045C75"/>
                </a:solidFill>
                <a:latin typeface="Constantia" panose="02030602050306030303" pitchFamily="18" charset="0"/>
              </a:rPr>
              <a:pPr/>
              <a:t>23</a:t>
            </a:fld>
            <a:endParaRPr lang="en-US" altLang="en-US" smtClean="0">
              <a:solidFill>
                <a:srgbClr val="045C75"/>
              </a:solidFill>
              <a:latin typeface="Constantia" panose="02030602050306030303" pitchFamily="18" charset="0"/>
            </a:endParaRPr>
          </a:p>
        </p:txBody>
      </p:sp>
      <p:sp>
        <p:nvSpPr>
          <p:cNvPr id="33795" name="Rectangle 1"/>
          <p:cNvSpPr>
            <a:spLocks noChangeArrowheads="1"/>
          </p:cNvSpPr>
          <p:nvPr/>
        </p:nvSpPr>
        <p:spPr bwMode="auto">
          <a:xfrm>
            <a:off x="685800" y="457200"/>
            <a:ext cx="7391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800" b="1" dirty="0">
                <a:solidFill>
                  <a:srgbClr val="FFFF00"/>
                </a:solidFill>
              </a:rPr>
              <a:t>FUTURE WORK</a:t>
            </a:r>
          </a:p>
        </p:txBody>
      </p:sp>
      <p:sp>
        <p:nvSpPr>
          <p:cNvPr id="33796" name="Rectangle 6"/>
          <p:cNvSpPr>
            <a:spLocks noChangeArrowheads="1"/>
          </p:cNvSpPr>
          <p:nvPr/>
        </p:nvSpPr>
        <p:spPr bwMode="auto">
          <a:xfrm>
            <a:off x="0" y="1219200"/>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buClr>
                <a:srgbClr val="FFFF00"/>
              </a:buClr>
              <a:buFont typeface="Wingdings" panose="05000000000000000000" pitchFamily="2" charset="2"/>
              <a:buChar char="Ø"/>
            </a:pPr>
            <a:endParaRPr lang="en-US" altLang="en-US" sz="2400" dirty="0">
              <a:solidFill>
                <a:srgbClr val="FFFFFF"/>
              </a:solidFill>
            </a:endParaRPr>
          </a:p>
        </p:txBody>
      </p:sp>
      <p:sp>
        <p:nvSpPr>
          <p:cNvPr id="5" name="TextBox 4"/>
          <p:cNvSpPr txBox="1"/>
          <p:nvPr/>
        </p:nvSpPr>
        <p:spPr>
          <a:xfrm>
            <a:off x="0" y="1143000"/>
            <a:ext cx="9144000" cy="4585870"/>
          </a:xfrm>
          <a:prstGeom prst="rect">
            <a:avLst/>
          </a:prstGeom>
          <a:noFill/>
        </p:spPr>
        <p:txBody>
          <a:bodyPr wrap="square" rtlCol="0">
            <a:spAutoFit/>
          </a:bodyPr>
          <a:lstStyle/>
          <a:p>
            <a:pPr marL="457200" indent="-457200">
              <a:buClr>
                <a:srgbClr val="FFC000"/>
              </a:buClr>
              <a:buFont typeface="Wingdings" charset="2"/>
              <a:buChar char="v"/>
            </a:pPr>
            <a:r>
              <a:rPr lang="en-US" sz="3200" dirty="0">
                <a:solidFill>
                  <a:srgbClr val="FFFFFF"/>
                </a:solidFill>
                <a:latin typeface="Arial"/>
                <a:cs typeface="Arial"/>
              </a:rPr>
              <a:t>General stability analyses of </a:t>
            </a:r>
            <a:r>
              <a:rPr lang="en-US" sz="3200" dirty="0" smtClean="0">
                <a:solidFill>
                  <a:srgbClr val="FFFFFF"/>
                </a:solidFill>
                <a:latin typeface="Arial"/>
                <a:cs typeface="Arial"/>
              </a:rPr>
              <a:t>structures</a:t>
            </a:r>
          </a:p>
          <a:p>
            <a:pPr>
              <a:buClr>
                <a:srgbClr val="FFC000"/>
              </a:buClr>
            </a:pPr>
            <a:endParaRPr lang="en-US" sz="2000" dirty="0" smtClean="0">
              <a:solidFill>
                <a:srgbClr val="FFFF00"/>
              </a:solidFill>
              <a:latin typeface="Arial"/>
              <a:cs typeface="Arial"/>
            </a:endParaRPr>
          </a:p>
          <a:p>
            <a:pPr marL="571500" indent="-571500">
              <a:buClr>
                <a:srgbClr val="FFC000"/>
              </a:buClr>
              <a:buFont typeface="Wingdings" charset="2"/>
              <a:buChar char="v"/>
            </a:pPr>
            <a:r>
              <a:rPr lang="en-US" sz="3200" dirty="0" smtClean="0">
                <a:solidFill>
                  <a:srgbClr val="FFFFFF"/>
                </a:solidFill>
                <a:latin typeface="Arial"/>
                <a:cs typeface="Arial"/>
              </a:rPr>
              <a:t>Laboratory analyses</a:t>
            </a:r>
            <a:endParaRPr lang="en-US" altLang="en-US" sz="3200" dirty="0">
              <a:solidFill>
                <a:srgbClr val="FFFFFF"/>
              </a:solidFill>
            </a:endParaRPr>
          </a:p>
          <a:p>
            <a:pPr>
              <a:buClr>
                <a:srgbClr val="FFC000"/>
              </a:buClr>
            </a:pPr>
            <a:endParaRPr lang="en-US" altLang="en-US" sz="2000" dirty="0" smtClean="0">
              <a:solidFill>
                <a:schemeClr val="bg1"/>
              </a:solidFill>
              <a:latin typeface="Arial"/>
              <a:cs typeface="Arial"/>
            </a:endParaRPr>
          </a:p>
          <a:p>
            <a:pPr marL="914400" lvl="1" indent="-457200">
              <a:buClr>
                <a:srgbClr val="FFC000"/>
              </a:buClr>
              <a:buFont typeface="Wingdings" charset="2"/>
              <a:buChar char="²"/>
            </a:pPr>
            <a:r>
              <a:rPr lang="en-US" altLang="en-US" sz="3200" dirty="0" smtClean="0">
                <a:solidFill>
                  <a:schemeClr val="bg1"/>
                </a:solidFill>
                <a:latin typeface="Arial"/>
                <a:cs typeface="Arial"/>
              </a:rPr>
              <a:t>G</a:t>
            </a:r>
            <a:r>
              <a:rPr lang="en-US" sz="3200" dirty="0" smtClean="0">
                <a:solidFill>
                  <a:schemeClr val="bg1"/>
                </a:solidFill>
                <a:latin typeface="Arial"/>
                <a:cs typeface="Arial"/>
              </a:rPr>
              <a:t>eochemistry and mineralogy of samples </a:t>
            </a:r>
            <a:endParaRPr lang="en-US" altLang="en-US" sz="3200" dirty="0" smtClean="0">
              <a:solidFill>
                <a:schemeClr val="bg1"/>
              </a:solidFill>
              <a:latin typeface="Arial"/>
              <a:cs typeface="Arial"/>
            </a:endParaRPr>
          </a:p>
          <a:p>
            <a:pPr lvl="2">
              <a:buClr>
                <a:srgbClr val="FFC000"/>
              </a:buClr>
              <a:buFont typeface="Wingdings" panose="05000000000000000000" pitchFamily="2" charset="2"/>
              <a:buChar char="ü"/>
            </a:pPr>
            <a:r>
              <a:rPr lang="en-US" altLang="en-US" sz="3200" dirty="0" smtClean="0">
                <a:solidFill>
                  <a:srgbClr val="FFFFFF"/>
                </a:solidFill>
                <a:latin typeface="Arial"/>
                <a:cs typeface="Arial"/>
              </a:rPr>
              <a:t>P</a:t>
            </a:r>
            <a:r>
              <a:rPr lang="en-US" sz="3200" dirty="0" smtClean="0">
                <a:solidFill>
                  <a:srgbClr val="FFFFFF"/>
                </a:solidFill>
                <a:latin typeface="Arial"/>
                <a:cs typeface="Arial"/>
              </a:rPr>
              <a:t>etrography</a:t>
            </a:r>
          </a:p>
          <a:p>
            <a:pPr lvl="2">
              <a:buClr>
                <a:srgbClr val="FFC000"/>
              </a:buClr>
              <a:buFont typeface="Wingdings" panose="05000000000000000000" pitchFamily="2" charset="2"/>
              <a:buChar char="ü"/>
            </a:pPr>
            <a:r>
              <a:rPr lang="en-US" altLang="en-US" sz="3200" dirty="0" smtClean="0">
                <a:solidFill>
                  <a:schemeClr val="bg1"/>
                </a:solidFill>
              </a:rPr>
              <a:t>XRF</a:t>
            </a:r>
            <a:endParaRPr lang="en-US" altLang="en-US" sz="3200" dirty="0">
              <a:solidFill>
                <a:schemeClr val="bg1"/>
              </a:solidFill>
            </a:endParaRPr>
          </a:p>
          <a:p>
            <a:pPr lvl="2">
              <a:buClr>
                <a:srgbClr val="FFC000"/>
              </a:buClr>
              <a:buFont typeface="Wingdings" panose="05000000000000000000" pitchFamily="2" charset="2"/>
              <a:buChar char="ü"/>
            </a:pPr>
            <a:r>
              <a:rPr lang="en-US" altLang="en-US" sz="3200" dirty="0" smtClean="0">
                <a:solidFill>
                  <a:schemeClr val="bg1"/>
                </a:solidFill>
              </a:rPr>
              <a:t>XRD</a:t>
            </a:r>
          </a:p>
          <a:p>
            <a:pPr lvl="1">
              <a:buClr>
                <a:srgbClr val="FFC000"/>
              </a:buClr>
            </a:pPr>
            <a:endParaRPr lang="en-US" altLang="en-US" sz="2000" dirty="0">
              <a:solidFill>
                <a:schemeClr val="bg1"/>
              </a:solidFill>
            </a:endParaRPr>
          </a:p>
          <a:p>
            <a:pPr marL="457200" indent="-457200">
              <a:buClr>
                <a:srgbClr val="FFC000"/>
              </a:buClr>
              <a:buFont typeface="Wingdings" charset="2"/>
              <a:buChar char="v"/>
            </a:pPr>
            <a:r>
              <a:rPr lang="en-US" altLang="en-US" sz="3200" dirty="0">
                <a:solidFill>
                  <a:schemeClr val="bg1"/>
                </a:solidFill>
              </a:rPr>
              <a:t>   </a:t>
            </a:r>
            <a:r>
              <a:rPr lang="en-US" altLang="en-US" sz="3200" dirty="0">
                <a:solidFill>
                  <a:srgbClr val="FFFFFF"/>
                </a:solidFill>
                <a:latin typeface="Arial"/>
                <a:cs typeface="Arial"/>
              </a:rPr>
              <a:t>A</a:t>
            </a:r>
            <a:r>
              <a:rPr lang="en-US" sz="3200" dirty="0">
                <a:solidFill>
                  <a:srgbClr val="FFFFFF"/>
                </a:solidFill>
                <a:latin typeface="Arial"/>
                <a:cs typeface="Arial"/>
              </a:rPr>
              <a:t>cid-base accounting</a:t>
            </a: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25F7C10-E548-4F22-BFE4-4DE1F5D87C21}" type="slidenum">
              <a:rPr lang="en-US" altLang="en-US" smtClean="0">
                <a:solidFill>
                  <a:srgbClr val="045C75"/>
                </a:solidFill>
                <a:latin typeface="Constantia" panose="02030602050306030303" pitchFamily="18" charset="0"/>
              </a:rPr>
              <a:pPr/>
              <a:t>24</a:t>
            </a:fld>
            <a:endParaRPr lang="en-US" altLang="en-US" smtClean="0">
              <a:solidFill>
                <a:srgbClr val="045C75"/>
              </a:solidFill>
              <a:latin typeface="Constantia" panose="02030602050306030303" pitchFamily="18" charset="0"/>
            </a:endParaRPr>
          </a:p>
        </p:txBody>
      </p:sp>
      <p:sp>
        <p:nvSpPr>
          <p:cNvPr id="9" name="Text Box 6"/>
          <p:cNvSpPr txBox="1">
            <a:spLocks noChangeArrowheads="1"/>
          </p:cNvSpPr>
          <p:nvPr/>
        </p:nvSpPr>
        <p:spPr bwMode="auto">
          <a:xfrm>
            <a:off x="2362200" y="1828800"/>
            <a:ext cx="3733800" cy="677863"/>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r>
              <a:rPr lang="en-US" sz="3800" b="1" dirty="0">
                <a:solidFill>
                  <a:srgbClr val="FFFF00"/>
                </a:solidFill>
                <a:effectLst>
                  <a:outerShdw blurRad="38100" dist="38100" dir="2700000" algn="tl">
                    <a:srgbClr val="000000"/>
                  </a:outerShdw>
                </a:effectLst>
              </a:rPr>
              <a:t>THANK YOU</a:t>
            </a:r>
          </a:p>
        </p:txBody>
      </p:sp>
      <p:sp>
        <p:nvSpPr>
          <p:cNvPr id="4" name="Text Box 6"/>
          <p:cNvSpPr txBox="1">
            <a:spLocks noChangeArrowheads="1"/>
          </p:cNvSpPr>
          <p:nvPr/>
        </p:nvSpPr>
        <p:spPr bwMode="auto">
          <a:xfrm>
            <a:off x="1219200" y="2971800"/>
            <a:ext cx="6553200" cy="923925"/>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r>
              <a:rPr lang="en-US" sz="5400" b="1" dirty="0">
                <a:solidFill>
                  <a:srgbClr val="FFFF00"/>
                </a:solidFill>
                <a:effectLst>
                  <a:outerShdw blurRad="38100" dist="38100" dir="2700000" algn="tl">
                    <a:srgbClr val="000000"/>
                  </a:outerShdw>
                </a:effectLst>
              </a:rPr>
              <a:t>QUESTIONS</a:t>
            </a: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nodeType="afterGroup">
                            <p:stCondLst>
                              <p:cond delay="500"/>
                            </p:stCondLst>
                            <p:childTnLst>
                              <p:par>
                                <p:cTn id="9" presetID="14" presetClass="entr" presetSubtype="10" fill="hold" grpId="0" nodeType="afterEffect">
                                  <p:stCondLst>
                                    <p:cond delay="500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0" y="266700"/>
            <a:ext cx="9144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de-DE" altLang="en-US" sz="3500" b="1">
                <a:solidFill>
                  <a:srgbClr val="FFFF00"/>
                </a:solidFill>
              </a:rPr>
              <a:t>OUTLINE</a:t>
            </a:r>
          </a:p>
        </p:txBody>
      </p:sp>
      <p:sp>
        <p:nvSpPr>
          <p:cNvPr id="7171" name="Content Placeholder 1"/>
          <p:cNvSpPr txBox="1">
            <a:spLocks/>
          </p:cNvSpPr>
          <p:nvPr/>
        </p:nvSpPr>
        <p:spPr bwMode="auto">
          <a:xfrm>
            <a:off x="914400" y="1143000"/>
            <a:ext cx="7467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20000"/>
              </a:spcBef>
              <a:spcAft>
                <a:spcPts val="1200"/>
              </a:spcAft>
              <a:buClr>
                <a:srgbClr val="FFC000"/>
              </a:buClr>
              <a:buSzPct val="95000"/>
              <a:buFont typeface="Wingdings" panose="05000000000000000000" pitchFamily="2" charset="2"/>
              <a:buChar char="Ø"/>
              <a:defRPr/>
            </a:pPr>
            <a:r>
              <a:rPr lang="en-US" altLang="en-US" sz="2400" b="1" dirty="0" smtClean="0">
                <a:solidFill>
                  <a:schemeClr val="bg1"/>
                </a:solidFill>
              </a:rPr>
              <a:t>Background</a:t>
            </a:r>
          </a:p>
          <a:p>
            <a:pPr eaLnBrk="1" hangingPunct="1">
              <a:lnSpc>
                <a:spcPct val="150000"/>
              </a:lnSpc>
              <a:spcBef>
                <a:spcPct val="20000"/>
              </a:spcBef>
              <a:spcAft>
                <a:spcPts val="1200"/>
              </a:spcAft>
              <a:buClr>
                <a:srgbClr val="FFC000"/>
              </a:buClr>
              <a:buSzPct val="95000"/>
              <a:buFont typeface="Wingdings" panose="05000000000000000000" pitchFamily="2" charset="2"/>
              <a:buChar char="Ø"/>
              <a:defRPr/>
            </a:pPr>
            <a:r>
              <a:rPr lang="en-US" altLang="en-US" sz="2400" b="1" dirty="0" smtClean="0">
                <a:solidFill>
                  <a:schemeClr val="bg1"/>
                </a:solidFill>
              </a:rPr>
              <a:t>Study Area</a:t>
            </a:r>
            <a:endParaRPr lang="en-US" altLang="en-US" sz="2400" b="1" dirty="0">
              <a:solidFill>
                <a:schemeClr val="bg1"/>
              </a:solidFill>
            </a:endParaRPr>
          </a:p>
          <a:p>
            <a:pPr eaLnBrk="1" hangingPunct="1">
              <a:lnSpc>
                <a:spcPct val="150000"/>
              </a:lnSpc>
              <a:spcBef>
                <a:spcPct val="20000"/>
              </a:spcBef>
              <a:spcAft>
                <a:spcPts val="1200"/>
              </a:spcAft>
              <a:buClr>
                <a:srgbClr val="FFC000"/>
              </a:buClr>
              <a:buSzPct val="95000"/>
              <a:buFont typeface="Wingdings" panose="05000000000000000000" pitchFamily="2" charset="2"/>
              <a:buChar char="Ø"/>
              <a:defRPr/>
            </a:pPr>
            <a:r>
              <a:rPr lang="en-US" altLang="en-US" sz="2400" b="1" dirty="0" smtClean="0">
                <a:solidFill>
                  <a:schemeClr val="bg1"/>
                </a:solidFill>
              </a:rPr>
              <a:t>Problem Identification</a:t>
            </a:r>
            <a:endParaRPr lang="en-US" altLang="en-US" sz="2400" b="1" dirty="0">
              <a:solidFill>
                <a:schemeClr val="bg1"/>
              </a:solidFill>
            </a:endParaRPr>
          </a:p>
          <a:p>
            <a:pPr eaLnBrk="1" hangingPunct="1">
              <a:lnSpc>
                <a:spcPct val="150000"/>
              </a:lnSpc>
              <a:spcBef>
                <a:spcPct val="20000"/>
              </a:spcBef>
              <a:spcAft>
                <a:spcPts val="1200"/>
              </a:spcAft>
              <a:buClr>
                <a:srgbClr val="FFC000"/>
              </a:buClr>
              <a:buSzPct val="95000"/>
              <a:buFont typeface="Wingdings" panose="05000000000000000000" pitchFamily="2" charset="2"/>
              <a:buChar char="Ø"/>
              <a:defRPr/>
            </a:pPr>
            <a:r>
              <a:rPr lang="en-US" altLang="en-US" sz="2400" b="1" dirty="0" smtClean="0">
                <a:solidFill>
                  <a:schemeClr val="bg1"/>
                </a:solidFill>
              </a:rPr>
              <a:t>Objectives</a:t>
            </a:r>
          </a:p>
          <a:p>
            <a:pPr eaLnBrk="1" hangingPunct="1">
              <a:lnSpc>
                <a:spcPct val="150000"/>
              </a:lnSpc>
              <a:spcBef>
                <a:spcPct val="20000"/>
              </a:spcBef>
              <a:spcAft>
                <a:spcPts val="1200"/>
              </a:spcAft>
              <a:buClr>
                <a:srgbClr val="FFC000"/>
              </a:buClr>
              <a:buSzPct val="95000"/>
              <a:buFont typeface="Wingdings" panose="05000000000000000000" pitchFamily="2" charset="2"/>
              <a:buChar char="Ø"/>
              <a:defRPr/>
            </a:pPr>
            <a:r>
              <a:rPr lang="en-US" altLang="en-US" sz="2400" b="1" dirty="0" smtClean="0">
                <a:solidFill>
                  <a:schemeClr val="bg1"/>
                </a:solidFill>
              </a:rPr>
              <a:t>Methodology</a:t>
            </a:r>
          </a:p>
          <a:p>
            <a:pPr eaLnBrk="1" hangingPunct="1">
              <a:lnSpc>
                <a:spcPct val="150000"/>
              </a:lnSpc>
              <a:spcBef>
                <a:spcPct val="20000"/>
              </a:spcBef>
              <a:spcAft>
                <a:spcPts val="1200"/>
              </a:spcAft>
              <a:buClr>
                <a:srgbClr val="FFC000"/>
              </a:buClr>
              <a:buSzPct val="95000"/>
              <a:buFont typeface="Wingdings" panose="05000000000000000000" pitchFamily="2" charset="2"/>
              <a:buChar char="Ø"/>
              <a:defRPr/>
            </a:pPr>
            <a:r>
              <a:rPr lang="en-US" altLang="en-US" sz="2400" b="1" dirty="0">
                <a:solidFill>
                  <a:schemeClr val="bg1"/>
                </a:solidFill>
              </a:rPr>
              <a:t>O</a:t>
            </a:r>
            <a:r>
              <a:rPr lang="en-US" altLang="en-US" sz="2400" b="1" dirty="0" smtClean="0">
                <a:solidFill>
                  <a:schemeClr val="bg1"/>
                </a:solidFill>
              </a:rPr>
              <a:t>bservations</a:t>
            </a:r>
          </a:p>
          <a:p>
            <a:pPr eaLnBrk="1" hangingPunct="1">
              <a:lnSpc>
                <a:spcPct val="150000"/>
              </a:lnSpc>
              <a:spcBef>
                <a:spcPct val="20000"/>
              </a:spcBef>
              <a:spcAft>
                <a:spcPts val="1200"/>
              </a:spcAft>
              <a:buClr>
                <a:srgbClr val="FFC000"/>
              </a:buClr>
              <a:buSzPct val="95000"/>
              <a:buFont typeface="Wingdings" panose="05000000000000000000" pitchFamily="2" charset="2"/>
              <a:buChar char="Ø"/>
              <a:defRPr/>
            </a:pPr>
            <a:r>
              <a:rPr lang="en-US" altLang="en-US" sz="2400" b="1" dirty="0" smtClean="0">
                <a:solidFill>
                  <a:schemeClr val="bg1"/>
                </a:solidFill>
              </a:rPr>
              <a:t>Conclusions</a:t>
            </a:r>
          </a:p>
          <a:p>
            <a:pPr marL="0" indent="0" eaLnBrk="1" hangingPunct="1">
              <a:lnSpc>
                <a:spcPct val="150000"/>
              </a:lnSpc>
              <a:spcBef>
                <a:spcPct val="20000"/>
              </a:spcBef>
              <a:spcAft>
                <a:spcPts val="1200"/>
              </a:spcAft>
              <a:buClr>
                <a:srgbClr val="FFC000"/>
              </a:buClr>
              <a:buSzPct val="95000"/>
              <a:defRPr/>
            </a:pPr>
            <a:endParaRPr lang="en-US" altLang="en-US" sz="2400" b="1" dirty="0" smtClean="0">
              <a:solidFill>
                <a:schemeClr val="bg1"/>
              </a:solidFill>
            </a:endParaRPr>
          </a:p>
        </p:txBody>
      </p:sp>
      <p:sp>
        <p:nvSpPr>
          <p:cNvPr id="102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AC74931-3DA8-4FD4-90B2-C1117BD0DEAF}" type="slidenum">
              <a:rPr lang="en-US" altLang="en-US" smtClean="0">
                <a:solidFill>
                  <a:srgbClr val="045C75"/>
                </a:solidFill>
                <a:latin typeface="Constantia" panose="02030602050306030303" pitchFamily="18" charset="0"/>
              </a:rPr>
              <a:pPr/>
              <a:t>3</a:t>
            </a:fld>
            <a:endParaRPr lang="en-US" altLang="en-US" smtClean="0">
              <a:solidFill>
                <a:srgbClr val="045C75"/>
              </a:solidFill>
              <a:latin typeface="Constantia" panose="02030602050306030303" pitchFamily="18" charset="0"/>
            </a:endParaRPr>
          </a:p>
        </p:txBody>
      </p:sp>
    </p:spTree>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461CBAA-7A20-4F5F-9AA8-12E3CA4412AF}" type="slidenum">
              <a:rPr lang="en-US" altLang="en-US" smtClean="0">
                <a:solidFill>
                  <a:srgbClr val="045C75"/>
                </a:solidFill>
                <a:latin typeface="Constantia" panose="02030602050306030303" pitchFamily="18" charset="0"/>
              </a:rPr>
              <a:pPr/>
              <a:t>4</a:t>
            </a:fld>
            <a:endParaRPr lang="en-US" altLang="en-US" smtClean="0">
              <a:solidFill>
                <a:srgbClr val="045C75"/>
              </a:solidFill>
              <a:latin typeface="Constantia" panose="02030602050306030303" pitchFamily="18" charset="0"/>
            </a:endParaRPr>
          </a:p>
        </p:txBody>
      </p:sp>
      <p:sp>
        <p:nvSpPr>
          <p:cNvPr id="12291" name="Rectangle 3"/>
          <p:cNvSpPr>
            <a:spLocks noChangeArrowheads="1"/>
          </p:cNvSpPr>
          <p:nvPr/>
        </p:nvSpPr>
        <p:spPr bwMode="auto">
          <a:xfrm>
            <a:off x="0" y="-228600"/>
            <a:ext cx="89296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en-US" altLang="en-US" sz="3500" b="1" dirty="0">
                <a:solidFill>
                  <a:srgbClr val="FFFF00"/>
                </a:solidFill>
              </a:rPr>
              <a:t>BACKGROUND</a:t>
            </a:r>
            <a:endParaRPr lang="en-US" altLang="en-US" sz="2000" b="1" dirty="0">
              <a:solidFill>
                <a:srgbClr val="FFFF00"/>
              </a:solidFill>
            </a:endParaRPr>
          </a:p>
        </p:txBody>
      </p:sp>
      <p:sp>
        <p:nvSpPr>
          <p:cNvPr id="5" name="TextBox 4"/>
          <p:cNvSpPr txBox="1"/>
          <p:nvPr/>
        </p:nvSpPr>
        <p:spPr>
          <a:xfrm>
            <a:off x="0" y="381000"/>
            <a:ext cx="9144000" cy="6477000"/>
          </a:xfrm>
          <a:prstGeom prst="rect">
            <a:avLst/>
          </a:prstGeom>
          <a:ln>
            <a:miter lim="800000"/>
            <a:headEnd/>
            <a:tailEnd/>
          </a:ln>
        </p:spPr>
        <p:txBody>
          <a:bodyPr/>
          <a:lstStyle>
            <a:defPPr>
              <a:defRPr lang="en-US"/>
            </a:defPPr>
            <a:lvl1pPr marL="273050" indent="-273050">
              <a:spcBef>
                <a:spcPct val="20000"/>
              </a:spcBef>
              <a:buClr>
                <a:srgbClr val="0BD0D9"/>
              </a:buClr>
              <a:buSzPct val="95000"/>
              <a:buFont typeface="Wingdings 2" pitchFamily="18" charset="2"/>
              <a:buChar char=""/>
              <a:defRPr sz="2600">
                <a:latin typeface="+mn-lt"/>
                <a:cs typeface="+mn-cs"/>
              </a:defRPr>
            </a:lvl1pPr>
            <a:lvl2pPr marL="639763" indent="-246063">
              <a:spcBef>
                <a:spcPct val="20000"/>
              </a:spcBef>
              <a:buClr>
                <a:schemeClr val="accent1"/>
              </a:buClr>
              <a:buSzPct val="85000"/>
              <a:buFont typeface="Wingdings 2" pitchFamily="18" charset="2"/>
              <a:buChar char=""/>
              <a:defRPr sz="2400">
                <a:latin typeface="+mn-lt"/>
                <a:cs typeface="+mn-cs"/>
              </a:defRPr>
            </a:lvl2pPr>
            <a:lvl3pPr marL="342900" lvl="2" indent="-342900" algn="just">
              <a:spcBef>
                <a:spcPts val="0"/>
              </a:spcBef>
              <a:spcAft>
                <a:spcPts val="2700"/>
              </a:spcAft>
              <a:buClr>
                <a:srgbClr val="FFFF00"/>
              </a:buClr>
              <a:buSzPct val="70000"/>
              <a:buFont typeface="Wingdings" pitchFamily="2" charset="2"/>
              <a:buChar char="Ø"/>
              <a:defRPr sz="2100">
                <a:solidFill>
                  <a:schemeClr val="bg1"/>
                </a:solidFill>
              </a:defRPr>
            </a:lvl3pPr>
            <a:lvl4pPr marL="1187450" indent="-209550">
              <a:spcBef>
                <a:spcPct val="20000"/>
              </a:spcBef>
              <a:buClr>
                <a:srgbClr val="0BD0D9"/>
              </a:buClr>
              <a:buSzPct val="65000"/>
              <a:buFont typeface="Wingdings 2" pitchFamily="18" charset="2"/>
              <a:buChar char=""/>
              <a:defRPr sz="2000">
                <a:latin typeface="+mn-lt"/>
                <a:cs typeface="+mn-cs"/>
              </a:defRPr>
            </a:lvl4pPr>
            <a:lvl5pPr marL="1462088" lvl="4" indent="-209550" algn="just">
              <a:spcBef>
                <a:spcPts val="0"/>
              </a:spcBef>
              <a:spcAft>
                <a:spcPts val="2700"/>
              </a:spcAft>
              <a:buClr>
                <a:srgbClr val="FFFF00"/>
              </a:buClr>
              <a:buSzPct val="65000"/>
              <a:buFont typeface="Wingdings" pitchFamily="2" charset="2"/>
              <a:buChar char="ü"/>
              <a:defRPr sz="2100">
                <a:solidFill>
                  <a:schemeClr val="bg1"/>
                </a:solidFill>
              </a:defRPr>
            </a:lvl5pPr>
            <a:lvl6pPr marL="1737360" indent="-210312">
              <a:spcBef>
                <a:spcPct val="20000"/>
              </a:spcBef>
              <a:buClr>
                <a:schemeClr val="accent5"/>
              </a:buClr>
              <a:buSzPct val="80000"/>
              <a:buFont typeface="Wingdings 2"/>
              <a:buChar char=""/>
              <a:defRPr kumimoji="0" sz="1800">
                <a:latin typeface="+mn-lt"/>
                <a:cs typeface="+mn-cs"/>
              </a:defRPr>
            </a:lvl6pPr>
            <a:lvl7pPr marL="1920240" indent="-182880">
              <a:spcBef>
                <a:spcPct val="20000"/>
              </a:spcBef>
              <a:buClr>
                <a:schemeClr val="accent6"/>
              </a:buClr>
              <a:buSzPct val="80000"/>
              <a:buFont typeface="Wingdings 2"/>
              <a:buChar char=""/>
              <a:defRPr kumimoji="0" sz="1600" baseline="0">
                <a:latin typeface="+mn-lt"/>
                <a:cs typeface="+mn-cs"/>
              </a:defRPr>
            </a:lvl7pPr>
            <a:lvl8pPr marL="2194560" indent="-182880">
              <a:spcBef>
                <a:spcPct val="20000"/>
              </a:spcBef>
              <a:buClr>
                <a:schemeClr val="tx2"/>
              </a:buClr>
              <a:buChar char="•"/>
              <a:defRPr kumimoji="0" sz="1600">
                <a:latin typeface="+mn-lt"/>
                <a:cs typeface="+mn-cs"/>
              </a:defRPr>
            </a:lvl8pPr>
            <a:lvl9pPr marL="2468880" indent="-182880">
              <a:spcBef>
                <a:spcPct val="20000"/>
              </a:spcBef>
              <a:buClr>
                <a:schemeClr val="tx2"/>
              </a:buClr>
              <a:buFontTx/>
              <a:buChar char="•"/>
              <a:defRPr kumimoji="0" sz="1400" baseline="0">
                <a:latin typeface="+mn-lt"/>
                <a:cs typeface="+mn-cs"/>
              </a:defRPr>
            </a:lvl9pPr>
          </a:lstStyle>
          <a:p>
            <a:pPr>
              <a:lnSpc>
                <a:spcPct val="150000"/>
              </a:lnSpc>
              <a:spcBef>
                <a:spcPts val="0"/>
              </a:spcBef>
              <a:spcAft>
                <a:spcPts val="600"/>
              </a:spcAft>
              <a:buClr>
                <a:srgbClr val="FFC000"/>
              </a:buClr>
              <a:buFont typeface="Wingdings" panose="05000000000000000000" pitchFamily="2" charset="2"/>
              <a:buChar char="Ø"/>
              <a:defRPr/>
            </a:pPr>
            <a:r>
              <a:rPr lang="en-US" sz="2400" dirty="0">
                <a:solidFill>
                  <a:schemeClr val="bg1"/>
                </a:solidFill>
                <a:latin typeface="Arial"/>
                <a:cs typeface="Arial"/>
              </a:rPr>
              <a:t>1948 – </a:t>
            </a:r>
            <a:r>
              <a:rPr lang="en-US" sz="2400" dirty="0" smtClean="0">
                <a:solidFill>
                  <a:schemeClr val="bg1"/>
                </a:solidFill>
                <a:latin typeface="Arial"/>
                <a:cs typeface="Arial"/>
              </a:rPr>
              <a:t>2002,  &gt;347 million pounds of U was produced in NM cumulatively amounting &gt;$ 4.7billion</a:t>
            </a:r>
          </a:p>
          <a:p>
            <a:pPr>
              <a:lnSpc>
                <a:spcPct val="150000"/>
              </a:lnSpc>
              <a:spcBef>
                <a:spcPts val="0"/>
              </a:spcBef>
              <a:spcAft>
                <a:spcPts val="600"/>
              </a:spcAft>
              <a:buClr>
                <a:srgbClr val="FFC000"/>
              </a:buClr>
              <a:buFont typeface="Wingdings" panose="05000000000000000000" pitchFamily="2" charset="2"/>
              <a:buChar char="Ø"/>
              <a:defRPr/>
            </a:pPr>
            <a:r>
              <a:rPr lang="en-US" sz="2400" dirty="0" smtClean="0">
                <a:solidFill>
                  <a:schemeClr val="bg1"/>
                </a:solidFill>
                <a:latin typeface="Arial"/>
                <a:cs typeface="Arial"/>
              </a:rPr>
              <a:t>After effects of Mining &amp; Exploration in NM has </a:t>
            </a:r>
            <a:r>
              <a:rPr lang="en-US" sz="2400" dirty="0">
                <a:solidFill>
                  <a:schemeClr val="bg1"/>
                </a:solidFill>
                <a:latin typeface="Arial"/>
                <a:cs typeface="Arial"/>
              </a:rPr>
              <a:t>resulted in </a:t>
            </a:r>
            <a:r>
              <a:rPr lang="en-US" sz="2400" dirty="0" smtClean="0">
                <a:solidFill>
                  <a:schemeClr val="bg1"/>
                </a:solidFill>
                <a:latin typeface="Arial"/>
                <a:cs typeface="Arial"/>
              </a:rPr>
              <a:t>about 300 legacy mines</a:t>
            </a:r>
            <a:endParaRPr lang="en-US" sz="2400" dirty="0" smtClean="0">
              <a:solidFill>
                <a:schemeClr val="bg1"/>
              </a:solidFill>
              <a:latin typeface="Arial" pitchFamily="34" charset="0"/>
              <a:cs typeface="Arial" pitchFamily="34" charset="0"/>
            </a:endParaRPr>
          </a:p>
          <a:p>
            <a:pPr>
              <a:lnSpc>
                <a:spcPct val="150000"/>
              </a:lnSpc>
              <a:spcBef>
                <a:spcPts val="0"/>
              </a:spcBef>
              <a:spcAft>
                <a:spcPts val="600"/>
              </a:spcAft>
              <a:buClr>
                <a:srgbClr val="FFC000"/>
              </a:buClr>
              <a:buFont typeface="Wingdings" panose="05000000000000000000" pitchFamily="2" charset="2"/>
              <a:buChar char="Ø"/>
              <a:defRPr/>
            </a:pPr>
            <a:r>
              <a:rPr lang="en-US" sz="2400" dirty="0" smtClean="0">
                <a:solidFill>
                  <a:srgbClr val="FFFFFF"/>
                </a:solidFill>
                <a:latin typeface="Arial" pitchFamily="34" charset="0"/>
                <a:cs typeface="Arial" pitchFamily="34" charset="0"/>
              </a:rPr>
              <a:t>&gt;1000</a:t>
            </a:r>
            <a:r>
              <a:rPr lang="en-US" sz="2400" dirty="0" smtClean="0">
                <a:solidFill>
                  <a:schemeClr val="bg1"/>
                </a:solidFill>
                <a:latin typeface="Arial" pitchFamily="34" charset="0"/>
                <a:cs typeface="Arial" pitchFamily="34" charset="0"/>
              </a:rPr>
              <a:t> uranium occurrences in NM (&gt;100 ppm U, U minerals)</a:t>
            </a:r>
          </a:p>
          <a:p>
            <a:pPr>
              <a:lnSpc>
                <a:spcPct val="150000"/>
              </a:lnSpc>
              <a:spcBef>
                <a:spcPts val="0"/>
              </a:spcBef>
              <a:spcAft>
                <a:spcPts val="600"/>
              </a:spcAft>
              <a:buClr>
                <a:srgbClr val="FFC000"/>
              </a:buClr>
              <a:buFont typeface="Wingdings" panose="05000000000000000000" pitchFamily="2" charset="2"/>
              <a:buChar char="Ø"/>
              <a:defRPr/>
            </a:pPr>
            <a:r>
              <a:rPr lang="en-US" sz="2400" dirty="0" smtClean="0">
                <a:solidFill>
                  <a:srgbClr val="FFFFFF"/>
                </a:solidFill>
                <a:latin typeface="Arial"/>
                <a:cs typeface="Arial"/>
              </a:rPr>
              <a:t>These </a:t>
            </a:r>
            <a:r>
              <a:rPr lang="en-US" sz="2400" dirty="0">
                <a:solidFill>
                  <a:srgbClr val="FFFFFF"/>
                </a:solidFill>
                <a:latin typeface="Arial"/>
                <a:cs typeface="Arial"/>
              </a:rPr>
              <a:t>mines typically include two or more actual mine </a:t>
            </a:r>
            <a:r>
              <a:rPr lang="en-US" sz="2400" dirty="0" smtClean="0">
                <a:solidFill>
                  <a:srgbClr val="FFFFFF"/>
                </a:solidFill>
                <a:latin typeface="Arial"/>
                <a:cs typeface="Arial"/>
              </a:rPr>
              <a:t>features</a:t>
            </a:r>
            <a:endParaRPr lang="en-US" sz="2400" dirty="0" smtClean="0">
              <a:solidFill>
                <a:schemeClr val="bg1"/>
              </a:solidFill>
              <a:latin typeface="Arial" pitchFamily="34" charset="0"/>
              <a:cs typeface="Arial" pitchFamily="34" charset="0"/>
            </a:endParaRPr>
          </a:p>
          <a:p>
            <a:pPr>
              <a:lnSpc>
                <a:spcPct val="150000"/>
              </a:lnSpc>
              <a:spcBef>
                <a:spcPts val="0"/>
              </a:spcBef>
              <a:spcAft>
                <a:spcPts val="600"/>
              </a:spcAft>
              <a:buClr>
                <a:srgbClr val="FFC000"/>
              </a:buClr>
              <a:buFont typeface="Wingdings" panose="05000000000000000000" pitchFamily="2" charset="2"/>
              <a:buChar char="Ø"/>
              <a:defRPr/>
            </a:pPr>
            <a:r>
              <a:rPr lang="en-US" sz="2400" dirty="0">
                <a:solidFill>
                  <a:srgbClr val="FFFFFF"/>
                </a:solidFill>
                <a:latin typeface="Arial"/>
                <a:cs typeface="Arial"/>
              </a:rPr>
              <a:t>Most of these legacy mines pose little or no environmental or stability threat to the public and </a:t>
            </a:r>
            <a:r>
              <a:rPr lang="en-US" sz="2400" dirty="0" smtClean="0">
                <a:solidFill>
                  <a:srgbClr val="FFFFFF"/>
                </a:solidFill>
                <a:latin typeface="Arial"/>
                <a:cs typeface="Arial"/>
              </a:rPr>
              <a:t>environment</a:t>
            </a:r>
            <a:endParaRPr lang="en-US" sz="2400" dirty="0" smtClean="0">
              <a:solidFill>
                <a:schemeClr val="bg1"/>
              </a:solidFill>
              <a:latin typeface="Arial" pitchFamily="34" charset="0"/>
              <a:cs typeface="Arial" pitchFamily="34" charset="0"/>
            </a:endParaRPr>
          </a:p>
          <a:p>
            <a:pPr>
              <a:lnSpc>
                <a:spcPct val="150000"/>
              </a:lnSpc>
              <a:spcBef>
                <a:spcPts val="0"/>
              </a:spcBef>
              <a:spcAft>
                <a:spcPts val="600"/>
              </a:spcAft>
              <a:buClr>
                <a:srgbClr val="FFC000"/>
              </a:buClr>
              <a:buFont typeface="Wingdings" panose="05000000000000000000" pitchFamily="2" charset="2"/>
              <a:buChar char="Ø"/>
              <a:defRPr/>
            </a:pPr>
            <a:r>
              <a:rPr lang="en-US" sz="2400" dirty="0" smtClean="0">
                <a:solidFill>
                  <a:schemeClr val="bg1"/>
                </a:solidFill>
                <a:latin typeface="Arial" pitchFamily="34" charset="0"/>
                <a:cs typeface="Arial" pitchFamily="34" charset="0"/>
              </a:rPr>
              <a:t>New Mexico Mining and Minerals Division (NMMD) has assessed approximately 57 AUM (Abandoned Uranium Mine)</a:t>
            </a:r>
            <a:endParaRPr lang="en-US" sz="2400" dirty="0">
              <a:solidFill>
                <a:schemeClr val="bg1"/>
              </a:solidFill>
              <a:latin typeface="Arial" pitchFamily="34" charset="0"/>
              <a:cs typeface="Arial" pitchFamily="34" charset="0"/>
            </a:endParaRPr>
          </a:p>
          <a:p>
            <a:pPr>
              <a:spcBef>
                <a:spcPts val="0"/>
              </a:spcBef>
              <a:spcAft>
                <a:spcPts val="600"/>
              </a:spcAft>
              <a:buClr>
                <a:srgbClr val="FFC000"/>
              </a:buClr>
              <a:buFont typeface="Wingdings" panose="05000000000000000000" pitchFamily="2" charset="2"/>
              <a:buChar char="Ø"/>
              <a:defRPr/>
            </a:pPr>
            <a:endParaRPr lang="en-US" sz="2400" dirty="0">
              <a:solidFill>
                <a:schemeClr val="bg1"/>
              </a:solidFill>
              <a:latin typeface="Arial" pitchFamily="34" charset="0"/>
              <a:cs typeface="Arial" pitchFamily="34" charset="0"/>
            </a:endParaRPr>
          </a:p>
          <a:p>
            <a:pPr>
              <a:spcBef>
                <a:spcPts val="0"/>
              </a:spcBef>
              <a:spcAft>
                <a:spcPts val="600"/>
              </a:spcAft>
              <a:buClr>
                <a:srgbClr val="FFC000"/>
              </a:buClr>
              <a:buFont typeface="Wingdings" panose="05000000000000000000" pitchFamily="2" charset="2"/>
              <a:buChar char="Ø"/>
              <a:defRPr/>
            </a:pPr>
            <a:endParaRPr lang="en-US" sz="2400" dirty="0" smtClean="0">
              <a:solidFill>
                <a:schemeClr val="bg1"/>
              </a:solidFill>
              <a:latin typeface="Arial" pitchFamily="34" charset="0"/>
              <a:cs typeface="Arial" pitchFamily="34" charset="0"/>
            </a:endParaRPr>
          </a:p>
          <a:p>
            <a:pPr marL="0" indent="0">
              <a:spcBef>
                <a:spcPts val="0"/>
              </a:spcBef>
              <a:spcAft>
                <a:spcPts val="600"/>
              </a:spcAft>
              <a:buClr>
                <a:srgbClr val="FFC000"/>
              </a:buClr>
              <a:buFont typeface="Wingdings 2" pitchFamily="18" charset="2"/>
              <a:buNone/>
              <a:defRPr/>
            </a:pPr>
            <a:r>
              <a:rPr lang="en-US" sz="2400" dirty="0" smtClean="0"/>
              <a:t>                                                                                                                                                                                                                                                                                                                                                                                                                                                                                                                                                                                                                                                                                                                                                                                                                                                                                                                                                                                                                                                                                                                                                                                                                                                                                                                                                                                                                                                                                                                                                                                                                                                                                                                                                                                                                                                                                                                                                                                                                                                                                                                                                                                                                                                                                                                                                                                                                                                                                                                                                                                                                                                                                                                                                                                                                                                                                                                                                                                                                                                                                                                                                                                                                                                                                                                                                                                                                                                                                                                                                                                                                                                                                                                                                                                                                                                                                                                                                                                                                                                                                                                                                                                                                                                                                                                                                                                                                                                                                                                                                                                                                                                                                                                                                                                                                                                                                                                                                                                                                                                                                                             </a:t>
            </a:r>
            <a:endParaRPr lang="en-US" sz="2400" dirty="0"/>
          </a:p>
        </p:txBody>
      </p:sp>
    </p:spTree>
  </p:cSld>
  <p:clrMapOvr>
    <a:masterClrMapping/>
  </p:clrMapOvr>
  <p:transition xmlns:p14="http://schemas.microsoft.com/office/powerpoint/2010/main" spd="slow">
    <p:split orient="ver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A252BDD-A619-4E3F-AFCE-831C6AF31289}" type="slidenum">
              <a:rPr lang="en-US" altLang="en-US" smtClean="0">
                <a:solidFill>
                  <a:srgbClr val="045C75"/>
                </a:solidFill>
                <a:latin typeface="Constantia" panose="02030602050306030303" pitchFamily="18" charset="0"/>
              </a:rPr>
              <a:pPr/>
              <a:t>5</a:t>
            </a:fld>
            <a:endParaRPr lang="en-US" altLang="en-US" smtClean="0">
              <a:solidFill>
                <a:srgbClr val="045C75"/>
              </a:solidFill>
              <a:latin typeface="Constantia" panose="02030602050306030303" pitchFamily="18" charset="0"/>
            </a:endParaRPr>
          </a:p>
        </p:txBody>
      </p:sp>
      <p:sp>
        <p:nvSpPr>
          <p:cNvPr id="5" name="TextBox 4"/>
          <p:cNvSpPr txBox="1"/>
          <p:nvPr/>
        </p:nvSpPr>
        <p:spPr>
          <a:xfrm>
            <a:off x="0" y="1143000"/>
            <a:ext cx="9144000" cy="5973763"/>
          </a:xfrm>
          <a:prstGeom prst="rect">
            <a:avLst/>
          </a:prstGeom>
          <a:ln>
            <a:miter lim="800000"/>
            <a:headEnd/>
            <a:tailEnd/>
          </a:ln>
        </p:spPr>
        <p:txBody>
          <a:bodyPr/>
          <a:lstStyle>
            <a:defPPr>
              <a:defRPr lang="en-US"/>
            </a:defPPr>
            <a:lvl1pPr marL="273050" indent="-273050">
              <a:spcBef>
                <a:spcPct val="20000"/>
              </a:spcBef>
              <a:buClr>
                <a:srgbClr val="0BD0D9"/>
              </a:buClr>
              <a:buSzPct val="95000"/>
              <a:buFont typeface="Wingdings 2" pitchFamily="18" charset="2"/>
              <a:buChar char=""/>
              <a:defRPr sz="2600">
                <a:latin typeface="+mn-lt"/>
                <a:cs typeface="+mn-cs"/>
              </a:defRPr>
            </a:lvl1pPr>
            <a:lvl2pPr marL="639763" indent="-246063">
              <a:spcBef>
                <a:spcPct val="20000"/>
              </a:spcBef>
              <a:buClr>
                <a:schemeClr val="accent1"/>
              </a:buClr>
              <a:buSzPct val="85000"/>
              <a:buFont typeface="Wingdings 2" pitchFamily="18" charset="2"/>
              <a:buChar char=""/>
              <a:defRPr sz="2400">
                <a:latin typeface="+mn-lt"/>
                <a:cs typeface="+mn-cs"/>
              </a:defRPr>
            </a:lvl2pPr>
            <a:lvl3pPr marL="342900" lvl="2" indent="-342900" algn="just">
              <a:spcBef>
                <a:spcPts val="0"/>
              </a:spcBef>
              <a:spcAft>
                <a:spcPts val="2700"/>
              </a:spcAft>
              <a:buClr>
                <a:srgbClr val="FFFF00"/>
              </a:buClr>
              <a:buSzPct val="70000"/>
              <a:buFont typeface="Wingdings" pitchFamily="2" charset="2"/>
              <a:buChar char="Ø"/>
              <a:defRPr sz="2100">
                <a:solidFill>
                  <a:schemeClr val="bg1"/>
                </a:solidFill>
              </a:defRPr>
            </a:lvl3pPr>
            <a:lvl4pPr marL="1187450" indent="-209550">
              <a:spcBef>
                <a:spcPct val="20000"/>
              </a:spcBef>
              <a:buClr>
                <a:srgbClr val="0BD0D9"/>
              </a:buClr>
              <a:buSzPct val="65000"/>
              <a:buFont typeface="Wingdings 2" pitchFamily="18" charset="2"/>
              <a:buChar char=""/>
              <a:defRPr sz="2000">
                <a:latin typeface="+mn-lt"/>
                <a:cs typeface="+mn-cs"/>
              </a:defRPr>
            </a:lvl4pPr>
            <a:lvl5pPr marL="1462088" lvl="4" indent="-209550" algn="just">
              <a:spcBef>
                <a:spcPts val="0"/>
              </a:spcBef>
              <a:spcAft>
                <a:spcPts val="2700"/>
              </a:spcAft>
              <a:buClr>
                <a:srgbClr val="FFFF00"/>
              </a:buClr>
              <a:buSzPct val="65000"/>
              <a:buFont typeface="Wingdings" pitchFamily="2" charset="2"/>
              <a:buChar char="ü"/>
              <a:defRPr sz="2100">
                <a:solidFill>
                  <a:schemeClr val="bg1"/>
                </a:solidFill>
              </a:defRPr>
            </a:lvl5pPr>
            <a:lvl6pPr marL="1737360" indent="-210312">
              <a:spcBef>
                <a:spcPct val="20000"/>
              </a:spcBef>
              <a:buClr>
                <a:schemeClr val="accent5"/>
              </a:buClr>
              <a:buSzPct val="80000"/>
              <a:buFont typeface="Wingdings 2"/>
              <a:buChar char=""/>
              <a:defRPr kumimoji="0" sz="1800">
                <a:latin typeface="+mn-lt"/>
                <a:cs typeface="+mn-cs"/>
              </a:defRPr>
            </a:lvl6pPr>
            <a:lvl7pPr marL="1920240" indent="-182880">
              <a:spcBef>
                <a:spcPct val="20000"/>
              </a:spcBef>
              <a:buClr>
                <a:schemeClr val="accent6"/>
              </a:buClr>
              <a:buSzPct val="80000"/>
              <a:buFont typeface="Wingdings 2"/>
              <a:buChar char=""/>
              <a:defRPr kumimoji="0" sz="1600" baseline="0">
                <a:latin typeface="+mn-lt"/>
                <a:cs typeface="+mn-cs"/>
              </a:defRPr>
            </a:lvl7pPr>
            <a:lvl8pPr marL="2194560" indent="-182880">
              <a:spcBef>
                <a:spcPct val="20000"/>
              </a:spcBef>
              <a:buClr>
                <a:schemeClr val="tx2"/>
              </a:buClr>
              <a:buChar char="•"/>
              <a:defRPr kumimoji="0" sz="1600">
                <a:latin typeface="+mn-lt"/>
                <a:cs typeface="+mn-cs"/>
              </a:defRPr>
            </a:lvl8pPr>
            <a:lvl9pPr marL="2468880" indent="-182880">
              <a:spcBef>
                <a:spcPct val="20000"/>
              </a:spcBef>
              <a:buClr>
                <a:schemeClr val="tx2"/>
              </a:buClr>
              <a:buFontTx/>
              <a:buChar char="•"/>
              <a:defRPr kumimoji="0" sz="1400" baseline="0">
                <a:latin typeface="+mn-lt"/>
                <a:cs typeface="+mn-cs"/>
              </a:defRPr>
            </a:lvl9pPr>
          </a:lstStyle>
          <a:p>
            <a:pPr marL="0" indent="0">
              <a:lnSpc>
                <a:spcPct val="150000"/>
              </a:lnSpc>
              <a:buClr>
                <a:srgbClr val="FFC000"/>
              </a:buClr>
              <a:buFont typeface="Wingdings 2" pitchFamily="18" charset="2"/>
              <a:buNone/>
              <a:defRPr/>
            </a:pPr>
            <a:endParaRPr lang="en-US" sz="2400" dirty="0">
              <a:solidFill>
                <a:schemeClr val="bg1"/>
              </a:solidFill>
              <a:latin typeface="Arial" pitchFamily="34" charset="0"/>
              <a:cs typeface="Arial" pitchFamily="34" charset="0"/>
            </a:endParaRPr>
          </a:p>
          <a:p>
            <a:pPr marL="0" indent="0">
              <a:buClr>
                <a:srgbClr val="FFC000"/>
              </a:buClr>
              <a:buFont typeface="Wingdings 2" pitchFamily="18" charset="2"/>
              <a:buNone/>
              <a:defRPr/>
            </a:pPr>
            <a:r>
              <a:rPr lang="en-US" sz="2400" dirty="0" smtClean="0"/>
              <a:t>                                                                                                                                                                                                                                                                                                                                                                                                                                                                                                                                                                                                                                                                                                                                                                                                                                                                                                                                                                                                                                                                                                                                                                                                                                                                                                                                                                                                                                                                                                                                                                                                                                                                                                                                                                                                                                                                                                                                                                                                                                                                                                                                                                                                                                                                                                                                                                                                                                                                                                                                                                                                                                                                                                                                                                                                                                                                                                                                                                                                                                                                                                                                                                                                                                                                                                                                                                                                                                                                                                                                                                                                                                                                                                                                                                                                                                                                                                                                                                                                                                                                                                                                                                                                                                                                                                                                                                                                                                                                                                                                                                                                                                                                                                                                                                                                                                                                                                                                                                                                                                                                                                             </a:t>
            </a:r>
            <a:endParaRPr lang="en-US" sz="2400" dirty="0"/>
          </a:p>
        </p:txBody>
      </p:sp>
      <p:pic>
        <p:nvPicPr>
          <p:cNvPr id="3" name="Picture 2" descr="P101056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857750" cy="4800600"/>
          </a:xfrm>
          <a:prstGeom prst="rect">
            <a:avLst/>
          </a:prstGeom>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4800600" y="0"/>
            <a:ext cx="4343400" cy="4724400"/>
          </a:xfrm>
          <a:prstGeom prst="rect">
            <a:avLst/>
          </a:prstGeom>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0" y="4572000"/>
            <a:ext cx="9144000" cy="2286000"/>
          </a:xfrm>
          <a:prstGeom prst="rect">
            <a:avLst/>
          </a:prstGeom>
        </p:spPr>
      </p:pic>
      <p:sp>
        <p:nvSpPr>
          <p:cNvPr id="9" name="Rectangle 8"/>
          <p:cNvSpPr/>
          <p:nvPr/>
        </p:nvSpPr>
        <p:spPr>
          <a:xfrm>
            <a:off x="2209800" y="4267200"/>
            <a:ext cx="2625069" cy="369332"/>
          </a:xfrm>
          <a:prstGeom prst="rect">
            <a:avLst/>
          </a:prstGeom>
          <a:solidFill>
            <a:srgbClr val="115964"/>
          </a:solidFill>
        </p:spPr>
        <p:style>
          <a:lnRef idx="3">
            <a:schemeClr val="lt1"/>
          </a:lnRef>
          <a:fillRef idx="1">
            <a:schemeClr val="accent6"/>
          </a:fillRef>
          <a:effectRef idx="1">
            <a:schemeClr val="accent6"/>
          </a:effectRef>
          <a:fontRef idx="minor">
            <a:schemeClr val="lt1"/>
          </a:fontRef>
        </p:style>
        <p:txBody>
          <a:bodyPr wrap="square">
            <a:spAutoFit/>
          </a:bodyPr>
          <a:lstStyle/>
          <a:p>
            <a:r>
              <a:rPr lang="en-US" dirty="0" smtClean="0">
                <a:solidFill>
                  <a:srgbClr val="FFFFFF"/>
                </a:solidFill>
                <a:latin typeface="Arial"/>
                <a:cs typeface="Arial"/>
              </a:rPr>
              <a:t>Loading bin, Lucky Don </a:t>
            </a:r>
            <a:endParaRPr lang="en-US" dirty="0">
              <a:solidFill>
                <a:srgbClr val="FFFFFF"/>
              </a:solidFill>
              <a:latin typeface="Arial"/>
              <a:cs typeface="Arial"/>
            </a:endParaRPr>
          </a:p>
        </p:txBody>
      </p:sp>
      <p:sp>
        <p:nvSpPr>
          <p:cNvPr id="11" name="Rectangle 10"/>
          <p:cNvSpPr/>
          <p:nvPr/>
        </p:nvSpPr>
        <p:spPr>
          <a:xfrm>
            <a:off x="6832600" y="4343400"/>
            <a:ext cx="2286000" cy="381000"/>
          </a:xfrm>
          <a:prstGeom prst="rect">
            <a:avLst/>
          </a:prstGeom>
          <a:solidFill>
            <a:srgbClr val="115964"/>
          </a:solidFill>
        </p:spPr>
        <p:style>
          <a:lnRef idx="3">
            <a:schemeClr val="lt1"/>
          </a:lnRef>
          <a:fillRef idx="1">
            <a:schemeClr val="accent6"/>
          </a:fillRef>
          <a:effectRef idx="1">
            <a:schemeClr val="accent6"/>
          </a:effectRef>
          <a:fontRef idx="minor">
            <a:schemeClr val="lt1"/>
          </a:fontRef>
        </p:style>
        <p:txBody>
          <a:bodyPr wrap="square">
            <a:spAutoFit/>
          </a:bodyPr>
          <a:lstStyle/>
          <a:p>
            <a:r>
              <a:rPr lang="en-US" dirty="0" smtClean="0">
                <a:solidFill>
                  <a:srgbClr val="FFFFFF"/>
                </a:solidFill>
                <a:latin typeface="Arial"/>
                <a:cs typeface="Arial"/>
              </a:rPr>
              <a:t>Waste pile </a:t>
            </a:r>
            <a:endParaRPr lang="en-US" dirty="0">
              <a:solidFill>
                <a:srgbClr val="FFFFFF"/>
              </a:solidFill>
              <a:latin typeface="Arial"/>
              <a:cs typeface="Arial"/>
            </a:endParaRPr>
          </a:p>
        </p:txBody>
      </p:sp>
      <p:sp>
        <p:nvSpPr>
          <p:cNvPr id="10" name="TextBox 9"/>
          <p:cNvSpPr txBox="1"/>
          <p:nvPr/>
        </p:nvSpPr>
        <p:spPr>
          <a:xfrm>
            <a:off x="2514600" y="26724"/>
            <a:ext cx="4267200" cy="369332"/>
          </a:xfrm>
          <a:prstGeom prst="rect">
            <a:avLst/>
          </a:prstGeom>
          <a:solidFill>
            <a:srgbClr val="115964"/>
          </a:soli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b="1" dirty="0" smtClean="0">
                <a:solidFill>
                  <a:schemeClr val="bg1"/>
                </a:solidFill>
              </a:rPr>
              <a:t>Examples of Legacy mine features</a:t>
            </a:r>
            <a:endParaRPr lang="en-US" b="1" dirty="0">
              <a:solidFill>
                <a:schemeClr val="bg1"/>
              </a:solidFill>
            </a:endParaRPr>
          </a:p>
        </p:txBody>
      </p:sp>
      <p:sp>
        <p:nvSpPr>
          <p:cNvPr id="12" name="Oval 11"/>
          <p:cNvSpPr/>
          <p:nvPr/>
        </p:nvSpPr>
        <p:spPr>
          <a:xfrm rot="16200000">
            <a:off x="1328499" y="2362638"/>
            <a:ext cx="1694065" cy="826083"/>
          </a:xfrm>
          <a:prstGeom prst="ellipse">
            <a:avLst/>
          </a:prstGeom>
          <a:noFill/>
          <a:ln w="3810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4" name="Straight Arrow Connector 13"/>
          <p:cNvCxnSpPr/>
          <p:nvPr/>
        </p:nvCxnSpPr>
        <p:spPr>
          <a:xfrm flipH="1" flipV="1">
            <a:off x="2590800" y="2971800"/>
            <a:ext cx="762000" cy="12192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2" name="Picture 1" descr="Mine Fac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724400"/>
            <a:ext cx="9144000" cy="2133600"/>
          </a:xfrm>
          <a:prstGeom prst="rect">
            <a:avLst/>
          </a:prstGeom>
        </p:spPr>
      </p:pic>
      <p:sp>
        <p:nvSpPr>
          <p:cNvPr id="4" name="TextBox 3"/>
          <p:cNvSpPr txBox="1"/>
          <p:nvPr/>
        </p:nvSpPr>
        <p:spPr>
          <a:xfrm>
            <a:off x="6858000" y="6454801"/>
            <a:ext cx="2286000" cy="369332"/>
          </a:xfrm>
          <a:prstGeom prst="rect">
            <a:avLst/>
          </a:prstGeom>
          <a:solidFill>
            <a:srgbClr val="115964"/>
          </a:solidFill>
          <a:ln w="28575" cmpd="sng">
            <a:solidFill>
              <a:schemeClr val="bg1"/>
            </a:solidFill>
          </a:ln>
        </p:spPr>
        <p:txBody>
          <a:bodyPr wrap="square" rtlCol="0">
            <a:spAutoFit/>
          </a:bodyPr>
          <a:lstStyle/>
          <a:p>
            <a:r>
              <a:rPr lang="en-US" dirty="0" smtClean="0">
                <a:solidFill>
                  <a:schemeClr val="bg1"/>
                </a:solidFill>
              </a:rPr>
              <a:t>Mine face</a:t>
            </a:r>
            <a:endParaRPr lang="en-US" dirty="0">
              <a:solidFill>
                <a:schemeClr val="bg1"/>
              </a:solidFill>
            </a:endParaRPr>
          </a:p>
        </p:txBody>
      </p:sp>
    </p:spTree>
  </p:cSld>
  <p:clrMapOvr>
    <a:masterClrMapping/>
  </p:clrMapOvr>
  <p:transition xmlns:p14="http://schemas.microsoft.com/office/powerpoint/2010/main" spd="slow">
    <p:split orient="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50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1500"/>
                            </p:stCondLst>
                            <p:childTnLst>
                              <p:par>
                                <p:cTn id="8" presetID="10" presetClass="entr" presetSubtype="0"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A8654E-5377-43EB-B0C1-16F25EFCAA56}" type="slidenum">
              <a:rPr lang="en-US" altLang="en-US" smtClean="0">
                <a:solidFill>
                  <a:srgbClr val="045C75"/>
                </a:solidFill>
                <a:latin typeface="Constantia" panose="02030602050306030303" pitchFamily="18" charset="0"/>
              </a:rPr>
              <a:pPr/>
              <a:t>6</a:t>
            </a:fld>
            <a:endParaRPr lang="en-US" altLang="en-US" smtClean="0">
              <a:solidFill>
                <a:srgbClr val="045C75"/>
              </a:solidFill>
              <a:latin typeface="Constantia" panose="02030602050306030303" pitchFamily="18" charset="0"/>
            </a:endParaRPr>
          </a:p>
        </p:txBody>
      </p:sp>
      <p:sp>
        <p:nvSpPr>
          <p:cNvPr id="15363" name="Rectangle 3"/>
          <p:cNvSpPr>
            <a:spLocks noChangeArrowheads="1"/>
          </p:cNvSpPr>
          <p:nvPr/>
        </p:nvSpPr>
        <p:spPr bwMode="auto">
          <a:xfrm>
            <a:off x="127000" y="-152400"/>
            <a:ext cx="90170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500" b="1" dirty="0">
                <a:solidFill>
                  <a:srgbClr val="FFFF00"/>
                </a:solidFill>
              </a:rPr>
              <a:t>STUDY AREA</a:t>
            </a:r>
          </a:p>
        </p:txBody>
      </p:sp>
      <p:sp>
        <p:nvSpPr>
          <p:cNvPr id="14" name="TextBox 13"/>
          <p:cNvSpPr txBox="1">
            <a:spLocks noChangeArrowheads="1"/>
          </p:cNvSpPr>
          <p:nvPr/>
        </p:nvSpPr>
        <p:spPr bwMode="auto">
          <a:xfrm>
            <a:off x="1257300" y="5743575"/>
            <a:ext cx="75946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342900" indent="-3429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nSpc>
                <a:spcPct val="150000"/>
              </a:lnSpc>
              <a:buClr>
                <a:srgbClr val="FFC000"/>
              </a:buClr>
              <a:buFont typeface="Wingdings 2" panose="05020102010507070707" pitchFamily="18" charset="2"/>
              <a:buNone/>
            </a:pPr>
            <a:endParaRPr lang="en-US" altLang="en-US" sz="1800" dirty="0">
              <a:solidFill>
                <a:schemeClr val="bg1"/>
              </a:solidFill>
              <a:latin typeface="Arial" panose="020B0604020202020204" pitchFamily="34" charset="0"/>
            </a:endParaRPr>
          </a:p>
          <a:p>
            <a:pPr>
              <a:buClr>
                <a:srgbClr val="FFC000"/>
              </a:buClr>
              <a:buFont typeface="Wingdings 2" panose="05020102010507070707" pitchFamily="18" charset="2"/>
              <a:buNone/>
            </a:pPr>
            <a:r>
              <a:rPr lang="en-US" altLang="en-US" sz="1800" dirty="0"/>
              <a:t>                                                                                                                                                                                                                                                                                                                                                                                                                                                                                                                                                                                                                                                                                                                                                                                                                                                                                                                                                                                                                                                                                                                                                                                                                                                                                                                                                                                                                                                                                                                                                                                                                                                                                                                                                                                                                                                                                                                                                                                                                                                                                                                                                                                                                                                                                                                                                                                                                                                                                                                                                                                                                                                                                                                                                                                                                                                                                                                                                                                                                                                                                                                                                                                                                                                                                                                                                                                                                                                                                                                                                                                                                                                                                                                                                                                                                                                                                                                                                                                                                                                                                                                                                                                                                                                                                                                                                                                                                                                                                                                                                                                                                                                                                                                                                                                                                                                                                                                                                                                                                                                                                                             </a:t>
            </a:r>
          </a:p>
        </p:txBody>
      </p:sp>
      <p:sp>
        <p:nvSpPr>
          <p:cNvPr id="4" name="Rectangle 3"/>
          <p:cNvSpPr/>
          <p:nvPr/>
        </p:nvSpPr>
        <p:spPr>
          <a:xfrm>
            <a:off x="0" y="533400"/>
            <a:ext cx="9144000" cy="5645134"/>
          </a:xfrm>
          <a:prstGeom prst="rect">
            <a:avLst/>
          </a:prstGeom>
        </p:spPr>
        <p:txBody>
          <a:bodyPr wrap="square">
            <a:spAutoFit/>
          </a:bodyPr>
          <a:lstStyle/>
          <a:p>
            <a:pPr>
              <a:lnSpc>
                <a:spcPct val="150000"/>
              </a:lnSpc>
              <a:buClr>
                <a:srgbClr val="FFC000"/>
              </a:buClr>
              <a:buFont typeface="Wingdings" panose="05000000000000000000" pitchFamily="2" charset="2"/>
              <a:buChar char="Ø"/>
              <a:defRPr/>
            </a:pPr>
            <a:r>
              <a:rPr lang="en-US" sz="2400" dirty="0" smtClean="0">
                <a:solidFill>
                  <a:srgbClr val="FFFFFF"/>
                </a:solidFill>
                <a:latin typeface="Arial"/>
                <a:cs typeface="Arial"/>
              </a:rPr>
              <a:t>Lucky Don &amp; Little Davie </a:t>
            </a:r>
            <a:r>
              <a:rPr lang="en-US" sz="2400" dirty="0">
                <a:solidFill>
                  <a:srgbClr val="FFFFFF"/>
                </a:solidFill>
                <a:latin typeface="Arial"/>
                <a:cs typeface="Arial"/>
              </a:rPr>
              <a:t>l</a:t>
            </a:r>
            <a:r>
              <a:rPr lang="en-US" sz="2400" dirty="0" smtClean="0">
                <a:solidFill>
                  <a:srgbClr val="FFFFFF"/>
                </a:solidFill>
                <a:latin typeface="Arial"/>
                <a:cs typeface="Arial"/>
              </a:rPr>
              <a:t>egacy </a:t>
            </a:r>
            <a:r>
              <a:rPr lang="en-US" sz="2400" dirty="0">
                <a:solidFill>
                  <a:srgbClr val="FFFFFF"/>
                </a:solidFill>
                <a:latin typeface="Arial"/>
                <a:cs typeface="Arial"/>
              </a:rPr>
              <a:t>u</a:t>
            </a:r>
            <a:r>
              <a:rPr lang="en-US" sz="2400" dirty="0" smtClean="0">
                <a:solidFill>
                  <a:srgbClr val="FFFFFF"/>
                </a:solidFill>
                <a:latin typeface="Arial"/>
                <a:cs typeface="Arial"/>
              </a:rPr>
              <a:t>ranium </a:t>
            </a:r>
            <a:r>
              <a:rPr lang="en-US" sz="2400" dirty="0">
                <a:solidFill>
                  <a:srgbClr val="FFFFFF"/>
                </a:solidFill>
                <a:latin typeface="Arial"/>
                <a:cs typeface="Arial"/>
              </a:rPr>
              <a:t>m</a:t>
            </a:r>
            <a:r>
              <a:rPr lang="en-US" sz="2400" dirty="0" smtClean="0">
                <a:solidFill>
                  <a:srgbClr val="FFFFFF"/>
                </a:solidFill>
                <a:latin typeface="Arial"/>
                <a:cs typeface="Arial"/>
              </a:rPr>
              <a:t>ines</a:t>
            </a:r>
          </a:p>
          <a:p>
            <a:pPr marL="800100" lvl="1" indent="-342900">
              <a:lnSpc>
                <a:spcPct val="150000"/>
              </a:lnSpc>
              <a:buClr>
                <a:srgbClr val="FFC000"/>
              </a:buClr>
              <a:buFont typeface="Wingdings" charset="2"/>
              <a:buChar char="ü"/>
              <a:defRPr/>
            </a:pPr>
            <a:r>
              <a:rPr lang="en-US" sz="2400" dirty="0" smtClean="0">
                <a:solidFill>
                  <a:srgbClr val="FFFFFF"/>
                </a:solidFill>
                <a:latin typeface="Arial"/>
                <a:cs typeface="Arial"/>
              </a:rPr>
              <a:t>Rio Grande Rift Cu-Ag (U) vein deposit type, Permian San Andres Formation</a:t>
            </a:r>
          </a:p>
          <a:p>
            <a:pPr marL="800100" lvl="1" indent="-342900">
              <a:lnSpc>
                <a:spcPct val="150000"/>
              </a:lnSpc>
              <a:buClr>
                <a:srgbClr val="FFC000"/>
              </a:buClr>
              <a:buFont typeface="Wingdings" charset="2"/>
              <a:buChar char="ü"/>
              <a:defRPr/>
            </a:pPr>
            <a:r>
              <a:rPr lang="en-US" sz="2400" dirty="0" smtClean="0">
                <a:solidFill>
                  <a:srgbClr val="FFFFFF"/>
                </a:solidFill>
                <a:latin typeface="Arial"/>
                <a:cs typeface="Arial"/>
              </a:rPr>
              <a:t>Lucky Don: 1955–1963 U, V mined from limestone by surface &amp; underground method</a:t>
            </a:r>
          </a:p>
          <a:p>
            <a:pPr marL="800100" lvl="1" indent="-342900">
              <a:lnSpc>
                <a:spcPct val="150000"/>
              </a:lnSpc>
              <a:buClr>
                <a:srgbClr val="FFC000"/>
              </a:buClr>
              <a:buFont typeface="Wingdings" charset="2"/>
              <a:buChar char="ü"/>
              <a:defRPr/>
            </a:pPr>
            <a:r>
              <a:rPr lang="en-US" sz="2400" dirty="0" smtClean="0">
                <a:solidFill>
                  <a:srgbClr val="FFFFFF"/>
                </a:solidFill>
                <a:latin typeface="Arial"/>
                <a:cs typeface="Arial"/>
              </a:rPr>
              <a:t>Little Davie: U</a:t>
            </a:r>
            <a:r>
              <a:rPr lang="en-US" sz="2400" dirty="0">
                <a:solidFill>
                  <a:srgbClr val="FFFFFF"/>
                </a:solidFill>
                <a:latin typeface="Arial"/>
                <a:cs typeface="Arial"/>
              </a:rPr>
              <a:t>, V mined from limestone by surface &amp; underground method in </a:t>
            </a:r>
            <a:r>
              <a:rPr lang="en-US" sz="2400" dirty="0" smtClean="0">
                <a:solidFill>
                  <a:srgbClr val="FFFFFF"/>
                </a:solidFill>
                <a:latin typeface="Arial"/>
                <a:cs typeface="Arial"/>
              </a:rPr>
              <a:t>1955</a:t>
            </a:r>
          </a:p>
          <a:p>
            <a:pPr marL="800100" lvl="1" indent="-342900">
              <a:lnSpc>
                <a:spcPct val="150000"/>
              </a:lnSpc>
              <a:buClr>
                <a:srgbClr val="FFC000"/>
              </a:buClr>
              <a:buFont typeface="Wingdings" charset="2"/>
              <a:buChar char="ü"/>
              <a:defRPr/>
            </a:pPr>
            <a:r>
              <a:rPr lang="en-US" sz="2400" dirty="0" smtClean="0">
                <a:solidFill>
                  <a:srgbClr val="FFFFFF"/>
                </a:solidFill>
                <a:latin typeface="Arial"/>
                <a:cs typeface="Arial"/>
              </a:rPr>
              <a:t>Estimated </a:t>
            </a:r>
            <a:r>
              <a:rPr lang="en-US" sz="2400" dirty="0">
                <a:solidFill>
                  <a:srgbClr val="FFFFFF"/>
                </a:solidFill>
                <a:latin typeface="Arial"/>
                <a:cs typeface="Arial"/>
              </a:rPr>
              <a:t>value of U produced by Lucky Don &amp; Little </a:t>
            </a:r>
            <a:r>
              <a:rPr lang="en-US" sz="2400" dirty="0" smtClean="0">
                <a:solidFill>
                  <a:srgbClr val="FFFFFF"/>
                </a:solidFill>
                <a:latin typeface="Arial"/>
                <a:cs typeface="Arial"/>
              </a:rPr>
              <a:t>Davie $70,000</a:t>
            </a:r>
            <a:endParaRPr lang="en-US" sz="2000" dirty="0">
              <a:solidFill>
                <a:srgbClr val="FFFFFF"/>
              </a:solidFill>
              <a:latin typeface="Arial"/>
              <a:cs typeface="Arial"/>
            </a:endParaRPr>
          </a:p>
          <a:p>
            <a:pPr>
              <a:lnSpc>
                <a:spcPct val="150000"/>
              </a:lnSpc>
              <a:buClr>
                <a:srgbClr val="FFC000"/>
              </a:buClr>
              <a:defRPr/>
            </a:pPr>
            <a:endParaRPr lang="en-US" sz="2600" dirty="0">
              <a:solidFill>
                <a:srgbClr val="FFFFFF"/>
              </a:solidFill>
              <a:latin typeface="Arial"/>
              <a:cs typeface="Arial"/>
            </a:endParaRPr>
          </a:p>
        </p:txBody>
      </p:sp>
    </p:spTree>
  </p:cSld>
  <p:clrMapOvr>
    <a:masterClrMapping/>
  </p:clrMapOvr>
  <p:transition xmlns:p14="http://schemas.microsoft.com/office/powerpoint/2010/main" spd="med">
    <p:pull/>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0FDE5E3-4AB3-484D-8584-6B802192B7EC}" type="slidenum">
              <a:rPr lang="en-US" altLang="en-US" smtClean="0"/>
              <a:pPr>
                <a:defRPr/>
              </a:pPr>
              <a:t>7</a:t>
            </a:fld>
            <a:endParaRPr lang="en-US" altLang="en-US"/>
          </a:p>
        </p:txBody>
      </p:sp>
      <p:sp>
        <p:nvSpPr>
          <p:cNvPr id="3" name="Rectangle 3"/>
          <p:cNvSpPr>
            <a:spLocks noChangeArrowheads="1"/>
          </p:cNvSpPr>
          <p:nvPr/>
        </p:nvSpPr>
        <p:spPr bwMode="auto">
          <a:xfrm>
            <a:off x="127000" y="44450"/>
            <a:ext cx="8929688"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500" b="1" dirty="0">
                <a:solidFill>
                  <a:srgbClr val="FFFF00"/>
                </a:solidFill>
              </a:rPr>
              <a:t>STUDY </a:t>
            </a:r>
            <a:r>
              <a:rPr lang="en-US" altLang="en-US" sz="3500" b="1" dirty="0" smtClean="0">
                <a:solidFill>
                  <a:srgbClr val="FFFF00"/>
                </a:solidFill>
              </a:rPr>
              <a:t>AREA</a:t>
            </a:r>
            <a:endParaRPr lang="en-US" altLang="en-US" sz="3500" b="1" dirty="0">
              <a:solidFill>
                <a:srgbClr val="FFFF00"/>
              </a:solidFill>
            </a:endParaRPr>
          </a:p>
        </p:txBody>
      </p:sp>
      <p:sp>
        <p:nvSpPr>
          <p:cNvPr id="5" name="TextBox 4"/>
          <p:cNvSpPr txBox="1"/>
          <p:nvPr/>
        </p:nvSpPr>
        <p:spPr>
          <a:xfrm>
            <a:off x="0" y="228600"/>
            <a:ext cx="9144000" cy="5216813"/>
          </a:xfrm>
          <a:prstGeom prst="rect">
            <a:avLst/>
          </a:prstGeom>
          <a:noFill/>
        </p:spPr>
        <p:txBody>
          <a:bodyPr wrap="square" rtlCol="0">
            <a:spAutoFit/>
          </a:bodyPr>
          <a:lstStyle/>
          <a:p>
            <a:pPr>
              <a:lnSpc>
                <a:spcPct val="150000"/>
              </a:lnSpc>
              <a:buClr>
                <a:srgbClr val="FFC000"/>
              </a:buClr>
              <a:defRPr/>
            </a:pPr>
            <a:endParaRPr lang="en-US" dirty="0">
              <a:solidFill>
                <a:srgbClr val="FFFFFF"/>
              </a:solidFill>
              <a:latin typeface="Arial"/>
              <a:cs typeface="Arial"/>
            </a:endParaRPr>
          </a:p>
          <a:p>
            <a:pPr>
              <a:lnSpc>
                <a:spcPct val="150000"/>
              </a:lnSpc>
              <a:buClr>
                <a:srgbClr val="FFC000"/>
              </a:buClr>
              <a:buFont typeface="Wingdings" panose="05000000000000000000" pitchFamily="2" charset="2"/>
              <a:buChar char="Ø"/>
              <a:defRPr/>
            </a:pPr>
            <a:r>
              <a:rPr lang="en-US" sz="2400" b="1" dirty="0" smtClean="0">
                <a:solidFill>
                  <a:srgbClr val="FFFFFF"/>
                </a:solidFill>
                <a:latin typeface="Arial"/>
                <a:cs typeface="Arial"/>
              </a:rPr>
              <a:t>Jeter legacy uranium mine</a:t>
            </a:r>
            <a:endParaRPr lang="en-US" sz="2400" b="1" dirty="0">
              <a:solidFill>
                <a:srgbClr val="FFFFFF"/>
              </a:solidFill>
              <a:latin typeface="Arial"/>
              <a:cs typeface="Arial"/>
            </a:endParaRPr>
          </a:p>
          <a:p>
            <a:pPr marL="800100" lvl="1" indent="-342900">
              <a:lnSpc>
                <a:spcPct val="150000"/>
              </a:lnSpc>
              <a:buClr>
                <a:srgbClr val="FFC000"/>
              </a:buClr>
              <a:buFont typeface="Wingdings" charset="2"/>
              <a:buChar char="ü"/>
              <a:defRPr/>
            </a:pPr>
            <a:r>
              <a:rPr lang="en-US" sz="2400" dirty="0">
                <a:solidFill>
                  <a:srgbClr val="FFFFFF"/>
                </a:solidFill>
                <a:latin typeface="Arial"/>
                <a:cs typeface="Arial"/>
              </a:rPr>
              <a:t>Rio Grande Rift Cu-Ag (U) vein deposit type, </a:t>
            </a:r>
            <a:r>
              <a:rPr lang="en-US" sz="2400" dirty="0" smtClean="0">
                <a:solidFill>
                  <a:srgbClr val="FFFFFF"/>
                </a:solidFill>
                <a:latin typeface="Arial"/>
                <a:cs typeface="Arial"/>
              </a:rPr>
              <a:t>fault between Proterozoic </a:t>
            </a:r>
            <a:r>
              <a:rPr lang="en-US" sz="2400" dirty="0" err="1" smtClean="0">
                <a:solidFill>
                  <a:srgbClr val="FFFFFF"/>
                </a:solidFill>
                <a:latin typeface="Arial"/>
                <a:cs typeface="Arial"/>
              </a:rPr>
              <a:t>Capirote</a:t>
            </a:r>
            <a:r>
              <a:rPr lang="en-US" sz="2400" dirty="0" smtClean="0">
                <a:solidFill>
                  <a:srgbClr val="FFFFFF"/>
                </a:solidFill>
                <a:latin typeface="Arial"/>
                <a:cs typeface="Arial"/>
              </a:rPr>
              <a:t> granite and the Miocene (?) sediments </a:t>
            </a:r>
          </a:p>
          <a:p>
            <a:pPr marL="800100" lvl="1" indent="-342900">
              <a:lnSpc>
                <a:spcPct val="150000"/>
              </a:lnSpc>
              <a:buClr>
                <a:srgbClr val="FFC000"/>
              </a:buClr>
              <a:buFont typeface="Wingdings" charset="2"/>
              <a:buChar char="ü"/>
              <a:defRPr/>
            </a:pPr>
            <a:r>
              <a:rPr lang="en-US" sz="2400" dirty="0" smtClean="0">
                <a:solidFill>
                  <a:srgbClr val="FFFFFF"/>
                </a:solidFill>
                <a:latin typeface="Arial"/>
                <a:cs typeface="Arial"/>
              </a:rPr>
              <a:t>1954–1958 U, V were mined from disseminated U minerals in the clay </a:t>
            </a:r>
            <a:r>
              <a:rPr lang="en-US" sz="2400" dirty="0">
                <a:solidFill>
                  <a:srgbClr val="FFFFFF"/>
                </a:solidFill>
                <a:latin typeface="Arial"/>
                <a:cs typeface="Arial"/>
              </a:rPr>
              <a:t>zone in fault gouge </a:t>
            </a:r>
            <a:r>
              <a:rPr lang="en-US" sz="2400" dirty="0" smtClean="0">
                <a:solidFill>
                  <a:srgbClr val="FFFFFF"/>
                </a:solidFill>
                <a:latin typeface="Arial"/>
                <a:cs typeface="Arial"/>
              </a:rPr>
              <a:t>along the Jeter </a:t>
            </a:r>
            <a:r>
              <a:rPr lang="en-US" sz="2400" dirty="0">
                <a:solidFill>
                  <a:srgbClr val="FFFFFF"/>
                </a:solidFill>
                <a:latin typeface="Arial"/>
                <a:cs typeface="Arial"/>
              </a:rPr>
              <a:t>f</a:t>
            </a:r>
            <a:r>
              <a:rPr lang="en-US" sz="2400" dirty="0" smtClean="0">
                <a:solidFill>
                  <a:srgbClr val="FFFFFF"/>
                </a:solidFill>
                <a:latin typeface="Arial"/>
                <a:cs typeface="Arial"/>
              </a:rPr>
              <a:t>ault </a:t>
            </a:r>
            <a:r>
              <a:rPr lang="en-US" sz="2400" dirty="0">
                <a:solidFill>
                  <a:srgbClr val="FFFFFF"/>
                </a:solidFill>
                <a:latin typeface="Arial"/>
                <a:cs typeface="Arial"/>
              </a:rPr>
              <a:t>by surface &amp; underground </a:t>
            </a:r>
            <a:r>
              <a:rPr lang="en-US" sz="2400" dirty="0" smtClean="0">
                <a:solidFill>
                  <a:srgbClr val="FFFFFF"/>
                </a:solidFill>
                <a:latin typeface="Arial"/>
                <a:cs typeface="Arial"/>
              </a:rPr>
              <a:t>mining methods</a:t>
            </a:r>
          </a:p>
          <a:p>
            <a:pPr marL="800100" lvl="1" indent="-342900">
              <a:lnSpc>
                <a:spcPct val="150000"/>
              </a:lnSpc>
              <a:buClr>
                <a:srgbClr val="FFC000"/>
              </a:buClr>
              <a:buFont typeface="Wingdings" charset="2"/>
              <a:buChar char="ü"/>
              <a:defRPr/>
            </a:pPr>
            <a:r>
              <a:rPr lang="en-US" sz="2400" dirty="0" smtClean="0">
                <a:solidFill>
                  <a:srgbClr val="FFFFFF"/>
                </a:solidFill>
                <a:latin typeface="Arial"/>
                <a:cs typeface="Arial"/>
              </a:rPr>
              <a:t>Total U produced from Jeter mine amounts to 58,562 pounds worth ~$500,000</a:t>
            </a:r>
            <a:endParaRPr lang="en-US" sz="2400" dirty="0">
              <a:solidFill>
                <a:srgbClr val="FFFFFF"/>
              </a:solidFill>
              <a:latin typeface="Arial"/>
              <a:cs typeface="Arial"/>
            </a:endParaRPr>
          </a:p>
          <a:p>
            <a:endParaRPr lang="en-US" dirty="0"/>
          </a:p>
        </p:txBody>
      </p:sp>
    </p:spTree>
    <p:extLst>
      <p:ext uri="{BB962C8B-B14F-4D97-AF65-F5344CB8AC3E}">
        <p14:creationId xmlns:p14="http://schemas.microsoft.com/office/powerpoint/2010/main" val="403281324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0FDE5E3-4AB3-484D-8584-6B802192B7EC}" type="slidenum">
              <a:rPr lang="en-US" altLang="en-US" smtClean="0"/>
              <a:pPr>
                <a:defRPr/>
              </a:pPr>
              <a:t>8</a:t>
            </a:fld>
            <a:endParaRPr lang="en-US" altLang="en-US"/>
          </a:p>
        </p:txBody>
      </p:sp>
      <p:sp>
        <p:nvSpPr>
          <p:cNvPr id="3" name="TextBox 2"/>
          <p:cNvSpPr txBox="1"/>
          <p:nvPr/>
        </p:nvSpPr>
        <p:spPr>
          <a:xfrm>
            <a:off x="762000" y="0"/>
            <a:ext cx="7509178" cy="630942"/>
          </a:xfrm>
          <a:prstGeom prst="rect">
            <a:avLst/>
          </a:prstGeom>
          <a:noFill/>
        </p:spPr>
        <p:txBody>
          <a:bodyPr wrap="square" rtlCol="0">
            <a:spAutoFit/>
          </a:bodyPr>
          <a:lstStyle/>
          <a:p>
            <a:pPr algn="ctr"/>
            <a:r>
              <a:rPr lang="en-US" altLang="en-US" sz="3500" b="1" dirty="0" smtClean="0">
                <a:solidFill>
                  <a:srgbClr val="FFFF00"/>
                </a:solidFill>
              </a:rPr>
              <a:t>MAP OF STUDY AREA</a:t>
            </a:r>
            <a:endParaRPr lang="en-US" dirty="0"/>
          </a:p>
        </p:txBody>
      </p:sp>
      <p:pic>
        <p:nvPicPr>
          <p:cNvPr id="4" name="Picture 3" descr="SocorroU.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0"/>
            <a:ext cx="4648200" cy="6324600"/>
          </a:xfrm>
          <a:prstGeom prst="rect">
            <a:avLst/>
          </a:prstGeom>
        </p:spPr>
      </p:pic>
      <p:pic>
        <p:nvPicPr>
          <p:cNvPr id="6" name="Picture 5" descr="SocorroDi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6916" y="533400"/>
            <a:ext cx="4627084" cy="6324600"/>
          </a:xfrm>
          <a:prstGeom prst="rect">
            <a:avLst/>
          </a:prstGeom>
        </p:spPr>
      </p:pic>
      <p:sp>
        <p:nvSpPr>
          <p:cNvPr id="7" name="TextBox 6"/>
          <p:cNvSpPr txBox="1"/>
          <p:nvPr/>
        </p:nvSpPr>
        <p:spPr>
          <a:xfrm>
            <a:off x="228600" y="6550223"/>
            <a:ext cx="4038600" cy="307777"/>
          </a:xfrm>
          <a:prstGeom prst="rect">
            <a:avLst/>
          </a:prstGeom>
          <a:solidFill>
            <a:schemeClr val="bg2">
              <a:lumMod val="25000"/>
            </a:schemeClr>
          </a:solidFill>
        </p:spPr>
        <p:txBody>
          <a:bodyPr wrap="square" rtlCol="0">
            <a:spAutoFit/>
          </a:bodyPr>
          <a:lstStyle/>
          <a:p>
            <a:r>
              <a:rPr lang="en-US" sz="1400" dirty="0" smtClean="0">
                <a:solidFill>
                  <a:srgbClr val="FFFFFF"/>
                </a:solidFill>
              </a:rPr>
              <a:t>Fig1. Mining districts within Socorro County</a:t>
            </a:r>
            <a:endParaRPr lang="en-US" sz="1400" dirty="0">
              <a:solidFill>
                <a:srgbClr val="FFFFFF"/>
              </a:solidFill>
            </a:endParaRPr>
          </a:p>
        </p:txBody>
      </p:sp>
      <p:sp>
        <p:nvSpPr>
          <p:cNvPr id="8" name="TextBox 7"/>
          <p:cNvSpPr txBox="1"/>
          <p:nvPr/>
        </p:nvSpPr>
        <p:spPr>
          <a:xfrm>
            <a:off x="6096001" y="6550223"/>
            <a:ext cx="3048000" cy="307777"/>
          </a:xfrm>
          <a:prstGeom prst="rect">
            <a:avLst/>
          </a:prstGeom>
          <a:solidFill>
            <a:srgbClr val="115964"/>
          </a:solidFill>
        </p:spPr>
        <p:txBody>
          <a:bodyPr wrap="square" rtlCol="0">
            <a:spAutoFit/>
          </a:bodyPr>
          <a:lstStyle/>
          <a:p>
            <a:r>
              <a:rPr lang="en-US" sz="1400" dirty="0" smtClean="0">
                <a:solidFill>
                  <a:schemeClr val="bg1"/>
                </a:solidFill>
              </a:rPr>
              <a:t>Fig2. Lucky Don &amp; Little Davie AUM</a:t>
            </a:r>
            <a:endParaRPr lang="en-US" sz="1400" dirty="0">
              <a:solidFill>
                <a:schemeClr val="bg1"/>
              </a:solidFill>
            </a:endParaRPr>
          </a:p>
        </p:txBody>
      </p:sp>
      <p:sp>
        <p:nvSpPr>
          <p:cNvPr id="5" name="Rectangle 4"/>
          <p:cNvSpPr/>
          <p:nvPr/>
        </p:nvSpPr>
        <p:spPr>
          <a:xfrm>
            <a:off x="6705600" y="5029200"/>
            <a:ext cx="609600" cy="609600"/>
          </a:xfrm>
          <a:prstGeom prst="rect">
            <a:avLst/>
          </a:prstGeom>
          <a:gradFill flip="none" rotWithShape="1">
            <a:gsLst>
              <a:gs pos="0">
                <a:schemeClr val="accent1">
                  <a:tint val="98000"/>
                  <a:shade val="25000"/>
                  <a:satMod val="250000"/>
                  <a:alpha val="0"/>
                </a:schemeClr>
              </a:gs>
              <a:gs pos="68000">
                <a:schemeClr val="accent1">
                  <a:tint val="86000"/>
                  <a:satMod val="115000"/>
                  <a:alpha val="0"/>
                </a:schemeClr>
              </a:gs>
              <a:gs pos="100000">
                <a:schemeClr val="accent1">
                  <a:tint val="50000"/>
                  <a:satMod val="150000"/>
                  <a:alpha val="0"/>
                </a:schemeClr>
              </a:gs>
            </a:gsLst>
            <a:path path="circle">
              <a:fillToRect l="50000" t="130000" r="50000" b="-30000"/>
            </a:path>
            <a:tileRec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rot="2299203">
            <a:off x="492630" y="819881"/>
            <a:ext cx="833751" cy="1416480"/>
          </a:xfrm>
          <a:prstGeom prst="ellipse">
            <a:avLst/>
          </a:prstGeom>
          <a:gradFill flip="none" rotWithShape="1">
            <a:gsLst>
              <a:gs pos="0">
                <a:schemeClr val="accent1">
                  <a:tint val="98000"/>
                  <a:shade val="25000"/>
                  <a:satMod val="250000"/>
                  <a:alpha val="0"/>
                </a:schemeClr>
              </a:gs>
              <a:gs pos="68000">
                <a:schemeClr val="accent1">
                  <a:tint val="86000"/>
                  <a:satMod val="115000"/>
                  <a:alpha val="0"/>
                </a:schemeClr>
              </a:gs>
              <a:gs pos="100000">
                <a:schemeClr val="accent1">
                  <a:tint val="50000"/>
                  <a:satMod val="150000"/>
                  <a:alpha val="0"/>
                </a:schemeClr>
              </a:gs>
            </a:gsLst>
            <a:path path="circle">
              <a:fillToRect l="50000" t="130000" r="50000" b="-30000"/>
            </a:path>
            <a:tileRec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3276600" y="2743200"/>
            <a:ext cx="914400" cy="2362199"/>
          </a:xfrm>
          <a:prstGeom prst="ellipse">
            <a:avLst/>
          </a:prstGeom>
          <a:gradFill flip="none" rotWithShape="1">
            <a:gsLst>
              <a:gs pos="0">
                <a:schemeClr val="accent1">
                  <a:tint val="98000"/>
                  <a:shade val="25000"/>
                  <a:satMod val="250000"/>
                  <a:alpha val="0"/>
                </a:schemeClr>
              </a:gs>
              <a:gs pos="68000">
                <a:schemeClr val="accent1">
                  <a:tint val="86000"/>
                  <a:satMod val="115000"/>
                  <a:alpha val="0"/>
                </a:schemeClr>
              </a:gs>
              <a:gs pos="100000">
                <a:schemeClr val="accent1">
                  <a:tint val="50000"/>
                  <a:satMod val="150000"/>
                  <a:alpha val="0"/>
                </a:schemeClr>
              </a:gs>
            </a:gsLst>
            <a:path path="circle">
              <a:fillToRect l="50000" t="130000" r="50000" b="-30000"/>
            </a:path>
            <a:tileRec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2133600" y="4953000"/>
            <a:ext cx="152400" cy="152400"/>
          </a:xfrm>
          <a:prstGeom prst="ellipse">
            <a:avLst/>
          </a:prstGeom>
          <a:gradFill flip="none" rotWithShape="1">
            <a:gsLst>
              <a:gs pos="0">
                <a:schemeClr val="accent1">
                  <a:tint val="98000"/>
                  <a:shade val="25000"/>
                  <a:satMod val="250000"/>
                  <a:alpha val="0"/>
                </a:schemeClr>
              </a:gs>
              <a:gs pos="68000">
                <a:schemeClr val="accent1">
                  <a:tint val="86000"/>
                  <a:satMod val="115000"/>
                  <a:alpha val="0"/>
                </a:schemeClr>
              </a:gs>
              <a:gs pos="100000">
                <a:schemeClr val="accent1">
                  <a:tint val="50000"/>
                  <a:satMod val="150000"/>
                  <a:alpha val="0"/>
                </a:schemeClr>
              </a:gs>
            </a:gsLst>
            <a:path path="circle">
              <a:fillToRect l="50000" t="130000" r="50000" b="-30000"/>
            </a:path>
            <a:tileRect/>
          </a:gradFill>
          <a:ln w="762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752600" y="5029200"/>
            <a:ext cx="1066800" cy="369332"/>
          </a:xfrm>
          <a:prstGeom prst="rect">
            <a:avLst/>
          </a:prstGeom>
          <a:noFill/>
        </p:spPr>
        <p:txBody>
          <a:bodyPr wrap="square" rtlCol="0">
            <a:spAutoFit/>
          </a:bodyPr>
          <a:lstStyle/>
          <a:p>
            <a:r>
              <a:rPr lang="en-US" b="1" dirty="0" smtClean="0"/>
              <a:t>Socorro</a:t>
            </a:r>
            <a:endParaRPr lang="en-US" b="1" dirty="0"/>
          </a:p>
        </p:txBody>
      </p:sp>
    </p:spTree>
    <p:extLst>
      <p:ext uri="{BB962C8B-B14F-4D97-AF65-F5344CB8AC3E}">
        <p14:creationId xmlns:p14="http://schemas.microsoft.com/office/powerpoint/2010/main" val="265928075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0FDE5E3-4AB3-484D-8584-6B802192B7EC}" type="slidenum">
              <a:rPr lang="en-US" altLang="en-US" smtClean="0"/>
              <a:pPr>
                <a:defRPr/>
              </a:pPr>
              <a:t>9</a:t>
            </a:fld>
            <a:endParaRPr lang="en-US" altLang="en-US"/>
          </a:p>
        </p:txBody>
      </p:sp>
      <p:sp>
        <p:nvSpPr>
          <p:cNvPr id="3" name="TextBox 2"/>
          <p:cNvSpPr txBox="1"/>
          <p:nvPr/>
        </p:nvSpPr>
        <p:spPr>
          <a:xfrm>
            <a:off x="762000" y="0"/>
            <a:ext cx="7509178" cy="630942"/>
          </a:xfrm>
          <a:prstGeom prst="rect">
            <a:avLst/>
          </a:prstGeom>
          <a:noFill/>
        </p:spPr>
        <p:txBody>
          <a:bodyPr wrap="square" rtlCol="0">
            <a:spAutoFit/>
          </a:bodyPr>
          <a:lstStyle/>
          <a:p>
            <a:pPr algn="ctr"/>
            <a:r>
              <a:rPr lang="en-US" altLang="en-US" sz="3500" b="1" dirty="0" smtClean="0">
                <a:solidFill>
                  <a:srgbClr val="FFFF00"/>
                </a:solidFill>
              </a:rPr>
              <a:t>MAP OF STUDY AREA</a:t>
            </a:r>
            <a:endParaRPr lang="en-US" dirty="0"/>
          </a:p>
        </p:txBody>
      </p:sp>
      <p:pic>
        <p:nvPicPr>
          <p:cNvPr id="5" name="Picture 4" descr="Ladr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533400"/>
            <a:ext cx="4572000" cy="6324600"/>
          </a:xfrm>
          <a:prstGeom prst="rect">
            <a:avLst/>
          </a:prstGeom>
        </p:spPr>
      </p:pic>
      <p:sp>
        <p:nvSpPr>
          <p:cNvPr id="6" name="TextBox 5"/>
          <p:cNvSpPr txBox="1"/>
          <p:nvPr/>
        </p:nvSpPr>
        <p:spPr>
          <a:xfrm>
            <a:off x="3657600" y="6541756"/>
            <a:ext cx="1676400" cy="307777"/>
          </a:xfrm>
          <a:prstGeom prst="rect">
            <a:avLst/>
          </a:prstGeom>
          <a:solidFill>
            <a:srgbClr val="115964"/>
          </a:solidFill>
        </p:spPr>
        <p:txBody>
          <a:bodyPr wrap="square" rtlCol="0">
            <a:spAutoFit/>
          </a:bodyPr>
          <a:lstStyle/>
          <a:p>
            <a:r>
              <a:rPr lang="en-US" sz="1400" dirty="0" smtClean="0">
                <a:solidFill>
                  <a:schemeClr val="bg1"/>
                </a:solidFill>
              </a:rPr>
              <a:t>Fig3. Jeter AUM</a:t>
            </a:r>
            <a:endParaRPr lang="en-US" sz="1400" dirty="0">
              <a:solidFill>
                <a:schemeClr val="bg1"/>
              </a:solidFill>
            </a:endParaRPr>
          </a:p>
        </p:txBody>
      </p:sp>
      <p:sp>
        <p:nvSpPr>
          <p:cNvPr id="4" name="Rectangle 3"/>
          <p:cNvSpPr/>
          <p:nvPr/>
        </p:nvSpPr>
        <p:spPr>
          <a:xfrm>
            <a:off x="5867400" y="2362200"/>
            <a:ext cx="457200" cy="457200"/>
          </a:xfrm>
          <a:prstGeom prst="rect">
            <a:avLst/>
          </a:prstGeom>
          <a:gradFill flip="none" rotWithShape="1">
            <a:gsLst>
              <a:gs pos="0">
                <a:schemeClr val="accent1">
                  <a:tint val="98000"/>
                  <a:shade val="25000"/>
                  <a:satMod val="250000"/>
                  <a:alpha val="0"/>
                </a:schemeClr>
              </a:gs>
              <a:gs pos="68000">
                <a:schemeClr val="accent1">
                  <a:tint val="86000"/>
                  <a:satMod val="115000"/>
                  <a:alpha val="0"/>
                </a:schemeClr>
              </a:gs>
              <a:gs pos="100000">
                <a:schemeClr val="accent1">
                  <a:tint val="50000"/>
                  <a:satMod val="150000"/>
                  <a:alpha val="0"/>
                </a:schemeClr>
              </a:gs>
            </a:gsLst>
            <a:path path="circle">
              <a:fillToRect l="50000" t="130000" r="50000" b="-30000"/>
            </a:path>
            <a:tileRec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088983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38362</TotalTime>
  <Words>1022</Words>
  <Application>Microsoft Macintosh PowerPoint</Application>
  <PresentationFormat>On-screen Show (4:3)</PresentationFormat>
  <Paragraphs>224</Paragraphs>
  <Slides>24</Slides>
  <Notes>5</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APPROACH</vt:lpstr>
      <vt:lpstr>PowerPoint Presentation</vt:lpstr>
      <vt:lpstr>PowerPoint Presentation</vt:lpstr>
      <vt:lpstr> METHODOLOGY</vt:lpstr>
      <vt:lpstr>OBSERVATIONS (Scintillometer Readings) </vt:lpstr>
      <vt:lpstr>OBSERVATIONS (Field observation of mine features)</vt:lpstr>
      <vt:lpstr> OBSERVATIONS (Ore minerals &amp; Paste pH)</vt:lpstr>
      <vt:lpstr> OBSERVATIONS (Mineralized samples)</vt:lpstr>
      <vt:lpstr> OBSERVATIONS (Electron microprobe)</vt:lpstr>
      <vt:lpstr> OBSERVATIONS (Electron microprobe)</vt:lpstr>
      <vt:lpstr> OBSERVATIONS (Electron microprobe)</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John Asafo-Akowuah</dc:creator>
  <cp:keywords/>
  <dc:description/>
  <cp:lastModifiedBy>John Asafo-Akowuah</cp:lastModifiedBy>
  <cp:revision>1928</cp:revision>
  <cp:lastPrinted>2016-09-06T22:52:41Z</cp:lastPrinted>
  <dcterms:created xsi:type="dcterms:W3CDTF">2010-04-12T22:53:40Z</dcterms:created>
  <dcterms:modified xsi:type="dcterms:W3CDTF">2016-09-25T15:20:45Z</dcterms:modified>
  <cp:category/>
</cp:coreProperties>
</file>