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260" r:id="rId3"/>
    <p:sldId id="319" r:id="rId4"/>
    <p:sldId id="299" r:id="rId5"/>
    <p:sldId id="328" r:id="rId6"/>
    <p:sldId id="326" r:id="rId7"/>
    <p:sldId id="327" r:id="rId8"/>
    <p:sldId id="296" r:id="rId9"/>
    <p:sldId id="329" r:id="rId10"/>
    <p:sldId id="321" r:id="rId11"/>
    <p:sldId id="302" r:id="rId12"/>
    <p:sldId id="322" r:id="rId13"/>
    <p:sldId id="325" r:id="rId14"/>
    <p:sldId id="303" r:id="rId15"/>
    <p:sldId id="289" r:id="rId16"/>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66FF99"/>
    <a:srgbClr val="FF33CC"/>
    <a:srgbClr val="907E5C"/>
    <a:srgbClr val="6C654C"/>
    <a:srgbClr val="CCFFFF"/>
    <a:srgbClr val="CC99FF"/>
    <a:srgbClr val="CC0099"/>
    <a:srgbClr val="0066FF"/>
    <a:srgbClr val="FD0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33" autoAdjust="0"/>
    <p:restoredTop sz="54091" autoAdjust="0"/>
  </p:normalViewPr>
  <p:slideViewPr>
    <p:cSldViewPr>
      <p:cViewPr>
        <p:scale>
          <a:sx n="52" d="100"/>
          <a:sy n="52" d="100"/>
        </p:scale>
        <p:origin x="1572" y="36"/>
      </p:cViewPr>
      <p:guideLst>
        <p:guide orient="horz" pos="2160"/>
        <p:guide pos="2880"/>
      </p:guideLst>
    </p:cSldViewPr>
  </p:slideViewPr>
  <p:outlineViewPr>
    <p:cViewPr>
      <p:scale>
        <a:sx n="33" d="100"/>
        <a:sy n="33" d="100"/>
      </p:scale>
      <p:origin x="0" y="-4092"/>
    </p:cViewPr>
  </p:outlineViewPr>
  <p:notesTextViewPr>
    <p:cViewPr>
      <p:scale>
        <a:sx n="100" d="100"/>
        <a:sy n="100" d="100"/>
      </p:scale>
      <p:origin x="0" y="0"/>
    </p:cViewPr>
  </p:notesTextViewPr>
  <p:sorterViewPr>
    <p:cViewPr>
      <p:scale>
        <a:sx n="63" d="100"/>
        <a:sy n="6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0BE4B9ED-8785-4095-B3B7-DE9DB883C630}" type="datetimeFigureOut">
              <a:rPr lang="en-US" smtClean="0"/>
              <a:pPr/>
              <a:t>9/25/2016</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626B9E38-5651-4BCA-BD28-0BF7FCE8D49A}" type="slidenum">
              <a:rPr lang="en-US" smtClean="0"/>
              <a:pPr/>
              <a:t>‹#›</a:t>
            </a:fld>
            <a:endParaRPr lang="en-US"/>
          </a:p>
        </p:txBody>
      </p:sp>
    </p:spTree>
    <p:extLst>
      <p:ext uri="{BB962C8B-B14F-4D97-AF65-F5344CB8AC3E}">
        <p14:creationId xmlns:p14="http://schemas.microsoft.com/office/powerpoint/2010/main" val="119598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8F45A07-06B8-446B-8B06-C531B164A49E}" type="datetimeFigureOut">
              <a:rPr lang="en-US" smtClean="0"/>
              <a:pPr/>
              <a:t>9/25/2016</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A442C736-1DFE-4826-920C-781F5A4ACDF4}" type="slidenum">
              <a:rPr lang="en-US" smtClean="0"/>
              <a:pPr/>
              <a:t>‹#›</a:t>
            </a:fld>
            <a:endParaRPr lang="en-US"/>
          </a:p>
        </p:txBody>
      </p:sp>
    </p:spTree>
    <p:extLst>
      <p:ext uri="{BB962C8B-B14F-4D97-AF65-F5344CB8AC3E}">
        <p14:creationId xmlns:p14="http://schemas.microsoft.com/office/powerpoint/2010/main" val="547568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95239" lvl="1" defTabSz="990478">
              <a:defRPr/>
            </a:pPr>
            <a:endParaRPr lang="en-US" dirty="0"/>
          </a:p>
          <a:p>
            <a:pPr lvl="1"/>
            <a:endParaRPr lang="en-US" dirty="0"/>
          </a:p>
          <a:p>
            <a:endParaRPr lang="en-US" dirty="0"/>
          </a:p>
        </p:txBody>
      </p:sp>
      <p:sp>
        <p:nvSpPr>
          <p:cNvPr id="4" name="Slide Number Placeholder 3"/>
          <p:cNvSpPr>
            <a:spLocks noGrp="1"/>
          </p:cNvSpPr>
          <p:nvPr>
            <p:ph type="sldNum" sz="quarter" idx="10"/>
          </p:nvPr>
        </p:nvSpPr>
        <p:spPr/>
        <p:txBody>
          <a:bodyPr/>
          <a:lstStyle/>
          <a:p>
            <a:fld id="{A442C736-1DFE-4826-920C-781F5A4ACDF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*To form all the talc</a:t>
            </a:r>
            <a:r>
              <a:rPr lang="en-US" sz="1200" baseline="0" dirty="0"/>
              <a:t> in the previous slides, here is a standard metamorphic facies diagram. (click)</a:t>
            </a:r>
            <a:endParaRPr lang="en-US" sz="1200" dirty="0"/>
          </a:p>
          <a:p>
            <a:pPr marL="0" marR="0" lvl="0" indent="0" algn="l" defTabSz="990478"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90478" rtl="0" eaLnBrk="1" fontAlgn="auto" latinLnBrk="0" hangingPunct="1">
              <a:lnSpc>
                <a:spcPct val="100000"/>
              </a:lnSpc>
              <a:spcBef>
                <a:spcPts val="0"/>
              </a:spcBef>
              <a:spcAft>
                <a:spcPts val="0"/>
              </a:spcAft>
              <a:buClrTx/>
              <a:buSzTx/>
              <a:buFontTx/>
              <a:buNone/>
              <a:tabLst/>
              <a:defRPr/>
            </a:pPr>
            <a:r>
              <a:rPr lang="en-US" sz="1200" dirty="0">
                <a:solidFill>
                  <a:prstClr val="black"/>
                </a:solidFill>
              </a:rPr>
              <a:t>*</a:t>
            </a:r>
            <a:r>
              <a:rPr lang="en-US" sz="1200" baseline="0" dirty="0">
                <a:solidFill>
                  <a:schemeClr val="tx1"/>
                </a:solidFill>
              </a:rPr>
              <a:t>H</a:t>
            </a:r>
            <a:r>
              <a:rPr lang="en-US" sz="1200" baseline="0" dirty="0"/>
              <a:t>ydrothermal conditions for </a:t>
            </a:r>
            <a:r>
              <a:rPr lang="en-US" sz="1200" baseline="0" dirty="0">
                <a:solidFill>
                  <a:prstClr val="black"/>
                </a:solidFill>
              </a:rPr>
              <a:t>b</a:t>
            </a:r>
            <a:r>
              <a:rPr lang="en-US" sz="1200" dirty="0">
                <a:solidFill>
                  <a:prstClr val="black"/>
                </a:solidFill>
              </a:rPr>
              <a:t>urial/diagenetic metamorphism beneath basin</a:t>
            </a:r>
            <a:r>
              <a:rPr lang="en-US" sz="1200" baseline="0" dirty="0">
                <a:solidFill>
                  <a:prstClr val="black"/>
                </a:solidFill>
              </a:rPr>
              <a:t> </a:t>
            </a:r>
            <a:r>
              <a:rPr lang="en-US" sz="1200" dirty="0">
                <a:solidFill>
                  <a:prstClr val="black"/>
                </a:solidFill>
              </a:rPr>
              <a:t>brine-saturated</a:t>
            </a:r>
            <a:r>
              <a:rPr lang="en-US" sz="1200" baseline="0" dirty="0">
                <a:solidFill>
                  <a:prstClr val="black"/>
                </a:solidFill>
              </a:rPr>
              <a:t> </a:t>
            </a:r>
            <a:r>
              <a:rPr lang="en-US" sz="1200" dirty="0">
                <a:solidFill>
                  <a:prstClr val="black"/>
                </a:solidFill>
              </a:rPr>
              <a:t>sediments is proposed for talc formation. </a:t>
            </a:r>
            <a:r>
              <a:rPr lang="en-US" sz="1200" dirty="0"/>
              <a:t> Pressures and</a:t>
            </a:r>
            <a:r>
              <a:rPr lang="en-US" sz="1200" baseline="0" dirty="0"/>
              <a:t> temperatures </a:t>
            </a:r>
            <a:r>
              <a:rPr lang="en-US" sz="1200" dirty="0"/>
              <a:t>are guided by fluid inclusion results at</a:t>
            </a:r>
            <a:r>
              <a:rPr lang="en-US" sz="1200" baseline="0" dirty="0"/>
              <a:t> a closed mine adjacent to Yellowstone Mine by Gammons and Matt (2002). </a:t>
            </a:r>
          </a:p>
          <a:p>
            <a:pPr defTabSz="990478">
              <a:defRPr/>
            </a:pPr>
            <a:endParaRPr lang="en-US" sz="1200" dirty="0">
              <a:solidFill>
                <a:prstClr val="black"/>
              </a:solidFill>
            </a:endParaRPr>
          </a:p>
          <a:p>
            <a:pPr defTabSz="990478">
              <a:defRPr/>
            </a:pPr>
            <a:r>
              <a:rPr lang="en-US" sz="1200" dirty="0">
                <a:solidFill>
                  <a:prstClr val="black"/>
                </a:solidFill>
              </a:rPr>
              <a:t>*The box encompasses both the normal continental and elevated geothermal gradients. </a:t>
            </a:r>
          </a:p>
          <a:p>
            <a:pPr defTabSz="990478">
              <a:defRPr/>
            </a:pPr>
            <a:endParaRPr lang="en-US" sz="1200" dirty="0"/>
          </a:p>
          <a:p>
            <a:endParaRPr lang="en-US" sz="1200" dirty="0"/>
          </a:p>
          <a:p>
            <a:endParaRPr lang="en-US" sz="1200" dirty="0"/>
          </a:p>
          <a:p>
            <a:r>
              <a:rPr lang="en-US" sz="900" dirty="0"/>
              <a:t>The Belt sediment cover that blanketed the basement has been eroded away with the aid of various</a:t>
            </a:r>
            <a:r>
              <a:rPr lang="en-US" sz="900" baseline="0" dirty="0"/>
              <a:t> episodes of uplift.</a:t>
            </a:r>
            <a:r>
              <a:rPr lang="en-US" sz="900" dirty="0"/>
              <a:t> </a:t>
            </a:r>
          </a:p>
          <a:p>
            <a:endParaRPr lang="en-US" sz="900" baseline="0" dirty="0"/>
          </a:p>
          <a:p>
            <a:pPr marL="0" lvl="1" defTabSz="990478">
              <a:defRPr/>
            </a:pPr>
            <a:r>
              <a:rPr lang="en-US" sz="900" dirty="0"/>
              <a:t>We would need to keep the Ar dates from sericites and micas in mind for this, so possibly 350 °C is an upper limit.</a:t>
            </a:r>
            <a:r>
              <a:rPr lang="en-US" sz="900" dirty="0">
                <a:solidFill>
                  <a:prstClr val="black"/>
                </a:solidFill>
              </a:rPr>
              <a:t> </a:t>
            </a:r>
          </a:p>
          <a:p>
            <a:pPr marL="0" lvl="1" defTabSz="990478">
              <a:defRPr/>
            </a:pPr>
            <a:endParaRPr lang="en-US" sz="900" dirty="0">
              <a:solidFill>
                <a:prstClr val="black"/>
              </a:solidFill>
            </a:endParaRPr>
          </a:p>
          <a:p>
            <a:pPr marL="0" marR="0" lvl="0" indent="0" algn="l" defTabSz="990478" rtl="0" eaLnBrk="1" fontAlgn="auto" latinLnBrk="0" hangingPunct="1">
              <a:lnSpc>
                <a:spcPct val="100000"/>
              </a:lnSpc>
              <a:spcBef>
                <a:spcPts val="0"/>
              </a:spcBef>
              <a:spcAft>
                <a:spcPts val="0"/>
              </a:spcAft>
              <a:buClrTx/>
              <a:buSzTx/>
              <a:buFontTx/>
              <a:buNone/>
              <a:tabLst/>
              <a:defRPr/>
            </a:pPr>
            <a:r>
              <a:rPr lang="en-US" sz="900" i="0" baseline="0" dirty="0" err="1"/>
              <a:t>Geothermometers</a:t>
            </a:r>
            <a:r>
              <a:rPr lang="en-US" sz="900" i="0" baseline="0" dirty="0"/>
              <a:t> applied to Ruby Range talc ores are centered in this box </a:t>
            </a:r>
          </a:p>
          <a:p>
            <a:pPr defTabSz="990478">
              <a:defRPr/>
            </a:pPr>
            <a:endParaRPr lang="en-US" sz="2400" dirty="0">
              <a:solidFill>
                <a:prstClr val="black"/>
              </a:solidFill>
            </a:endParaRPr>
          </a:p>
        </p:txBody>
      </p:sp>
      <p:sp>
        <p:nvSpPr>
          <p:cNvPr id="4" name="Slide Number Placeholder 3"/>
          <p:cNvSpPr>
            <a:spLocks noGrp="1"/>
          </p:cNvSpPr>
          <p:nvPr>
            <p:ph type="sldNum" sz="quarter" idx="10"/>
          </p:nvPr>
        </p:nvSpPr>
        <p:spPr/>
        <p:txBody>
          <a:bodyPr/>
          <a:lstStyle/>
          <a:p>
            <a:fld id="{A442C736-1DFE-4826-920C-781F5A4ACDF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principle talc formation reaction is dolomite + silica + water forming talc, calcite and carbon dioxide. This reaction, in the talc-forming direction, has a net volume loss.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*Research on petroleum reservoir mechanics shows that hydraulic fracturing of marble may be possible in the region bounded by the 5.5 km (~18,000 ft) and 10 km (32,800 ft) red lines and for K (tensile strength in English units) for the range 7 – 20 </a:t>
            </a:r>
            <a:r>
              <a:rPr lang="en-US" baseline="0" dirty="0" err="1"/>
              <a:t>MPa</a:t>
            </a:r>
            <a:r>
              <a:rPr lang="en-US" baseline="0" dirty="0"/>
              <a:t> appropriate for marbles.  →Hydrofracturing opens marble and talc is formed via reaction of hot brine with a fresh carbonate surface.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*Here’s a schematic image showing both Coulomb and tensile failure envelopes for a rock. A hydrostatic pressure (internal pore pressure) increase moves the Mohr’s circle toward the tensile failure envelope. A tensile failure results in an increase in the lithostatic pressure on the single crack, but transfers the increase in hydrostatic pressure to nearby sites.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*However, the talc, chlorite, and graphite have low coefficients of sliding friction, so the simple diagram must be replaced by a diagram that illustrates the mechanical response by sheared carbonates further weakened by these disseminated minerals. (click) Now an increase in hydrostatic pressure increases to the point where hydraulic extension fracture forms, but catastrophically drops, and the differential stress decays in an </a:t>
            </a:r>
            <a:r>
              <a:rPr lang="en-US" baseline="0"/>
              <a:t>oscillatory fashion.</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type of mechanical-chemical response is recognized in hydraulically overpressured Au-mineralization systems, where multiple ruptures and mineral growth lead to genesis of multistage ore deposits.</a:t>
            </a:r>
          </a:p>
          <a:p>
            <a:endParaRPr lang="en-US" sz="900" baseline="0" dirty="0"/>
          </a:p>
          <a:p>
            <a:r>
              <a:rPr lang="en-US" sz="900" baseline="0" dirty="0"/>
              <a:t>Stress diagram, where the greatest principle stress (</a:t>
            </a:r>
            <a:r>
              <a:rPr lang="el-GR" sz="900" baseline="0" dirty="0"/>
              <a:t>σ</a:t>
            </a:r>
            <a:r>
              <a:rPr lang="en-US" sz="900" baseline="-25000" dirty="0"/>
              <a:t>1</a:t>
            </a:r>
            <a:r>
              <a:rPr lang="en-US" sz="900" baseline="0" dirty="0"/>
              <a:t>) and the least principle stress (</a:t>
            </a:r>
            <a:r>
              <a:rPr lang="el-GR" sz="900" baseline="0" dirty="0"/>
              <a:t>σ</a:t>
            </a:r>
            <a:r>
              <a:rPr lang="en-US" sz="900" baseline="-25000" dirty="0"/>
              <a:t>3</a:t>
            </a:r>
            <a:r>
              <a:rPr lang="en-US" sz="900" baseline="0" dirty="0"/>
              <a:t>) delineate the diameter of the example Mohr circle. </a:t>
            </a:r>
          </a:p>
        </p:txBody>
      </p:sp>
      <p:sp>
        <p:nvSpPr>
          <p:cNvPr id="4" name="Slide Number Placeholder 3"/>
          <p:cNvSpPr>
            <a:spLocks noGrp="1"/>
          </p:cNvSpPr>
          <p:nvPr>
            <p:ph type="sldNum" sz="quarter" idx="10"/>
          </p:nvPr>
        </p:nvSpPr>
        <p:spPr/>
        <p:txBody>
          <a:bodyPr/>
          <a:lstStyle/>
          <a:p>
            <a:fld id="{A442C736-1DFE-4826-920C-781F5A4ACDF4}" type="slidenum">
              <a:rPr lang="en-US" smtClean="0"/>
              <a:pPr/>
              <a:t>11</a:t>
            </a:fld>
            <a:endParaRPr lang="en-US" dirty="0"/>
          </a:p>
        </p:txBody>
      </p:sp>
    </p:spTree>
    <p:extLst>
      <p:ext uri="{BB962C8B-B14F-4D97-AF65-F5344CB8AC3E}">
        <p14:creationId xmlns:p14="http://schemas.microsoft.com/office/powerpoint/2010/main" val="793828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*Oscillating dissipation</a:t>
            </a:r>
            <a:r>
              <a:rPr lang="en-US" sz="1200" baseline="0" dirty="0"/>
              <a:t> of p</a:t>
            </a:r>
            <a:r>
              <a:rPr lang="en-US" sz="1200" dirty="0"/>
              <a:t>ore fluid overpressure and induced ruptures</a:t>
            </a:r>
            <a:r>
              <a:rPr lang="en-US" sz="1200" baseline="0" dirty="0"/>
              <a:t> in recurring </a:t>
            </a:r>
            <a:r>
              <a:rPr lang="en-US" sz="1200" baseline="0" dirty="0" err="1"/>
              <a:t>m</a:t>
            </a:r>
            <a:r>
              <a:rPr lang="en-US" sz="1200" dirty="0" err="1"/>
              <a:t>icroseismic</a:t>
            </a:r>
            <a:r>
              <a:rPr lang="en-US" sz="1200" dirty="0"/>
              <a:t> swarms</a:t>
            </a:r>
            <a:r>
              <a:rPr lang="en-US" sz="1200" baseline="0" dirty="0"/>
              <a:t> could be correlated (</a:t>
            </a:r>
            <a:r>
              <a:rPr lang="en-US" sz="1200" dirty="0"/>
              <a:t>Cox</a:t>
            </a:r>
            <a:r>
              <a:rPr lang="en-US" sz="1200" baseline="0" dirty="0"/>
              <a:t> 2016). </a:t>
            </a:r>
            <a:r>
              <a:rPr lang="en-US" sz="1200" dirty="0"/>
              <a:t>(</a:t>
            </a:r>
            <a:r>
              <a:rPr lang="en-US" sz="1200" baseline="0" dirty="0"/>
              <a:t>Point to area of small displacement with overpressured and slip-prone system.)</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*Periodic slip along master faults may rejuvenate the process subject to new conditions</a:t>
            </a:r>
            <a:r>
              <a:rPr lang="en-US" sz="1200" baseline="0" dirty="0"/>
              <a:t>, and over time, the frequent microseismicity swarms may yield a lot of talc, but with little overall displacement. (Click)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*Example fine veins of calcite by crack-seal process in limestone.  Compare this to the </a:t>
            </a:r>
            <a:r>
              <a:rPr lang="en-US" baseline="0" dirty="0"/>
              <a:t>sketch of the talc exposed at the Willow Creek (surface) mine. Note the talc pods and stringers (from crack-seal </a:t>
            </a:r>
            <a:r>
              <a:rPr lang="en-US" baseline="0" dirty="0" err="1"/>
              <a:t>hydrofrac</a:t>
            </a:r>
            <a:r>
              <a:rPr lang="en-US" baseline="0" dirty="0"/>
              <a:t> stage) in dolomitic marble with minor serpentine below the irregular talc.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t>layer likely variably affected by late-stage transport of hydrothermal talc.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err="1"/>
              <a:t>Coseismic</a:t>
            </a:r>
            <a:r>
              <a:rPr lang="en-US" sz="900" baseline="0" dirty="0"/>
              <a:t> stress drop = blue lines &amp; </a:t>
            </a:r>
            <a:r>
              <a:rPr lang="en-US" sz="900" baseline="0" dirty="0" err="1"/>
              <a:t>coseismic</a:t>
            </a:r>
            <a:r>
              <a:rPr lang="en-US" sz="900" baseline="0" dirty="0"/>
              <a:t> slip = red dashed 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t>The formation of talc (and chlorite) may introduce a type of feedback important for forming voluminous talc deposits in carbonates.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t>Replacement mineralization could be late stage. </a:t>
            </a:r>
          </a:p>
        </p:txBody>
      </p:sp>
      <p:sp>
        <p:nvSpPr>
          <p:cNvPr id="4" name="Slide Number Placeholder 3"/>
          <p:cNvSpPr>
            <a:spLocks noGrp="1"/>
          </p:cNvSpPr>
          <p:nvPr>
            <p:ph type="sldNum" sz="quarter" idx="10"/>
          </p:nvPr>
        </p:nvSpPr>
        <p:spPr/>
        <p:txBody>
          <a:bodyPr/>
          <a:lstStyle/>
          <a:p>
            <a:fld id="{A442C736-1DFE-4826-920C-781F5A4ACDF4}" type="slidenum">
              <a:rPr lang="en-US" smtClean="0"/>
              <a:pPr/>
              <a:t>12</a:t>
            </a:fld>
            <a:endParaRPr lang="en-US" dirty="0"/>
          </a:p>
        </p:txBody>
      </p:sp>
    </p:spTree>
    <p:extLst>
      <p:ext uri="{BB962C8B-B14F-4D97-AF65-F5344CB8AC3E}">
        <p14:creationId xmlns:p14="http://schemas.microsoft.com/office/powerpoint/2010/main" val="437772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r>
              <a:rPr lang="en-US" dirty="0"/>
              <a:t>*In conclusion,</a:t>
            </a:r>
            <a:r>
              <a:rPr lang="en-US" baseline="0" dirty="0"/>
              <a:t> this work started as a project to aid talc exploration efforts, but has implications for the evolution and structure of the Mesoproterozoic Belt Basin/Lemhi subbasin.  </a:t>
            </a:r>
          </a:p>
          <a:p>
            <a:pPr marL="0" lvl="1"/>
            <a:endParaRPr lang="en-US" baseline="0" dirty="0"/>
          </a:p>
          <a:p>
            <a:pPr marL="0" lvl="1"/>
            <a:r>
              <a:rPr lang="en-US" baseline="0" dirty="0"/>
              <a:t>*Although the rocks that may have filled this ancient basin are long gone, basement (non-metacarbonate) rocks near the marbles and proximal to fluid channels/fault/shear zones near the large talc deposits might have minerals or overgrowth/rims that contain geochemical clues to timing constraints and stages of talc mineralization for these hydrothermal environments.</a:t>
            </a:r>
          </a:p>
          <a:p>
            <a:pPr marL="0" lvl="1"/>
            <a:endParaRPr lang="en-US" baseline="0" dirty="0"/>
          </a:p>
          <a:p>
            <a:pPr marL="0" lvl="1"/>
            <a:endParaRPr lang="en-US" dirty="0"/>
          </a:p>
          <a:p>
            <a:pPr marL="0" lvl="1" indent="0">
              <a:buNone/>
            </a:pPr>
            <a:r>
              <a:rPr lang="en-US" sz="900" dirty="0"/>
              <a:t>1. Stable isotopes support a circulating hydrothermal basin fluids that form cells around faults. </a:t>
            </a:r>
          </a:p>
          <a:p>
            <a:pPr marL="0" lvl="1" indent="0">
              <a:buNone/>
            </a:pPr>
            <a:r>
              <a:rPr lang="en-US" sz="900" dirty="0"/>
              <a:t>2. Talc forming reactions may be slow, but where the reactions and transport mechanisms persist for long</a:t>
            </a:r>
            <a:r>
              <a:rPr lang="en-US" sz="900" baseline="0" dirty="0"/>
              <a:t> (geologic) times, large deposits of talc may form.</a:t>
            </a:r>
            <a:endParaRPr lang="en-US" sz="900" dirty="0"/>
          </a:p>
          <a:p>
            <a:pPr marL="0" lvl="1" indent="0">
              <a:buNone/>
            </a:pPr>
            <a:endParaRPr lang="en-US" sz="900" dirty="0"/>
          </a:p>
          <a:p>
            <a:pPr marL="0" lvl="1" defTabSz="990478">
              <a:defRPr/>
            </a:pPr>
            <a:r>
              <a:rPr lang="en-US" sz="900" dirty="0"/>
              <a:t>Localities with voluminous talc deposits had an earlier stage of talc formation by crack-seal and swarm seismicity mechanisms followed by volume enhancement in hydrothermal systems via dissolution and precipitation.</a:t>
            </a:r>
          </a:p>
          <a:p>
            <a:pPr marL="0" lvl="1" defTabSz="990478">
              <a:defRPr/>
            </a:pPr>
            <a:endParaRPr lang="en-US" sz="900" dirty="0"/>
          </a:p>
          <a:p>
            <a:pPr marL="0" marR="0" lvl="1" indent="0" algn="l" defTabSz="990478" rtl="0" eaLnBrk="1" fontAlgn="auto" latinLnBrk="0" hangingPunct="1">
              <a:lnSpc>
                <a:spcPct val="100000"/>
              </a:lnSpc>
              <a:spcBef>
                <a:spcPts val="0"/>
              </a:spcBef>
              <a:spcAft>
                <a:spcPts val="0"/>
              </a:spcAft>
              <a:buClrTx/>
              <a:buSzTx/>
              <a:buFontTx/>
              <a:buNone/>
              <a:tabLst/>
              <a:defRPr/>
            </a:pPr>
            <a:r>
              <a:rPr lang="en-US" sz="900" baseline="0" dirty="0"/>
              <a:t>*Hydrothermal overgrowth on zircon, apatite, and ____ in QFGN layers? </a:t>
            </a:r>
            <a:r>
              <a:rPr lang="en-US" sz="900" dirty="0"/>
              <a:t>The proximity of the pre-Cambrian unconformity might be visible using</a:t>
            </a:r>
            <a:r>
              <a:rPr lang="en-US" sz="900" baseline="0" dirty="0"/>
              <a:t> selected trace elements.</a:t>
            </a:r>
          </a:p>
          <a:p>
            <a:pPr marL="0" marR="0" lvl="1" indent="0" algn="l" defTabSz="990478" rtl="0" eaLnBrk="1" fontAlgn="auto" latinLnBrk="0" hangingPunct="1">
              <a:lnSpc>
                <a:spcPct val="100000"/>
              </a:lnSpc>
              <a:spcBef>
                <a:spcPts val="0"/>
              </a:spcBef>
              <a:spcAft>
                <a:spcPts val="0"/>
              </a:spcAft>
              <a:buClrTx/>
              <a:buSzTx/>
              <a:buFontTx/>
              <a:buNone/>
              <a:tabLst/>
              <a:defRPr/>
            </a:pPr>
            <a:r>
              <a:rPr lang="en-US" sz="900" baseline="0" dirty="0"/>
              <a:t>*The importance of extensive hydrothermal plumbing to concentrating large amounts of talc….</a:t>
            </a:r>
          </a:p>
        </p:txBody>
      </p:sp>
      <p:sp>
        <p:nvSpPr>
          <p:cNvPr id="4" name="Slide Number Placeholder 3"/>
          <p:cNvSpPr>
            <a:spLocks noGrp="1"/>
          </p:cNvSpPr>
          <p:nvPr>
            <p:ph type="sldNum" sz="quarter" idx="10"/>
          </p:nvPr>
        </p:nvSpPr>
        <p:spPr/>
        <p:txBody>
          <a:bodyPr/>
          <a:lstStyle/>
          <a:p>
            <a:fld id="{A442C736-1DFE-4826-920C-781F5A4ACDF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42C736-1DFE-4826-920C-781F5A4ACDF4}"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 first part of this presentation, I’ll share my motivation for suggesting a tie between talc formation and the Belt</a:t>
            </a:r>
            <a:r>
              <a:rPr lang="en-US" baseline="0" dirty="0"/>
              <a:t> Basin and Lemhi Subbasin, and then -&gt;</a:t>
            </a:r>
          </a:p>
          <a:p>
            <a:endParaRPr lang="en-US" baseline="0" dirty="0"/>
          </a:p>
          <a:p>
            <a:r>
              <a:rPr lang="en-US" baseline="0" dirty="0"/>
              <a:t>*I’ll emphasize an important talc formation mechanism that is part of the mineralization story</a:t>
            </a:r>
          </a:p>
          <a:p>
            <a:endParaRPr lang="en-US" baseline="0" dirty="0"/>
          </a:p>
          <a:p>
            <a:endParaRPr lang="en-US" baseline="0" dirty="0"/>
          </a:p>
          <a:p>
            <a:endParaRPr lang="en-US" baseline="0" dirty="0"/>
          </a:p>
          <a:p>
            <a:endParaRPr lang="en-US" baseline="0" dirty="0"/>
          </a:p>
          <a:p>
            <a:r>
              <a:rPr lang="en-US" sz="900" baseline="0" dirty="0"/>
              <a:t>For later talc transport via hydrolysis reaction:</a:t>
            </a:r>
          </a:p>
          <a:p>
            <a:pPr algn="ctr"/>
            <a:r>
              <a:rPr lang="en-US" sz="900" dirty="0"/>
              <a:t>Mg</a:t>
            </a:r>
            <a:r>
              <a:rPr lang="en-US" sz="900" baseline="-25000" dirty="0"/>
              <a:t>3</a:t>
            </a:r>
            <a:r>
              <a:rPr lang="en-US" sz="900" dirty="0"/>
              <a:t>Si</a:t>
            </a:r>
            <a:r>
              <a:rPr lang="en-US" sz="900" baseline="-25000" dirty="0"/>
              <a:t>4</a:t>
            </a:r>
            <a:r>
              <a:rPr lang="en-US" sz="900" dirty="0"/>
              <a:t>O</a:t>
            </a:r>
            <a:r>
              <a:rPr lang="en-US" sz="900" baseline="-25000" dirty="0"/>
              <a:t>10</a:t>
            </a:r>
            <a:r>
              <a:rPr lang="en-US" sz="900" dirty="0"/>
              <a:t>(OH)</a:t>
            </a:r>
            <a:r>
              <a:rPr lang="en-US" sz="900" baseline="-25000" dirty="0"/>
              <a:t>2</a:t>
            </a:r>
            <a:r>
              <a:rPr lang="en-US" sz="900" dirty="0"/>
              <a:t> + 6H</a:t>
            </a:r>
            <a:r>
              <a:rPr lang="en-US" sz="900" baseline="30000" dirty="0"/>
              <a:t>+</a:t>
            </a:r>
            <a:r>
              <a:rPr lang="en-US" sz="900" dirty="0"/>
              <a:t> = </a:t>
            </a:r>
          </a:p>
          <a:p>
            <a:pPr algn="ctr"/>
            <a:r>
              <a:rPr lang="en-US" sz="900" dirty="0"/>
              <a:t>3Mg</a:t>
            </a:r>
            <a:r>
              <a:rPr lang="en-US" sz="900" baseline="30000" dirty="0"/>
              <a:t>2+</a:t>
            </a:r>
            <a:r>
              <a:rPr lang="en-US" sz="900" dirty="0"/>
              <a:t> + 4SiO</a:t>
            </a:r>
            <a:r>
              <a:rPr lang="en-US" sz="900" baseline="-25000" dirty="0"/>
              <a:t>2</a:t>
            </a:r>
            <a:r>
              <a:rPr lang="en-US" sz="900" dirty="0"/>
              <a:t>(</a:t>
            </a:r>
            <a:r>
              <a:rPr lang="en-US" sz="900" dirty="0" err="1"/>
              <a:t>aq</a:t>
            </a:r>
            <a:r>
              <a:rPr lang="en-US" sz="900" dirty="0"/>
              <a:t>) + 4H</a:t>
            </a:r>
            <a:r>
              <a:rPr lang="en-US" sz="900" baseline="-25000" dirty="0"/>
              <a:t>2</a:t>
            </a:r>
            <a:r>
              <a:rPr lang="en-US" sz="900" dirty="0"/>
              <a:t>O </a:t>
            </a:r>
          </a:p>
          <a:p>
            <a:endParaRPr lang="en-US" dirty="0"/>
          </a:p>
        </p:txBody>
      </p:sp>
      <p:sp>
        <p:nvSpPr>
          <p:cNvPr id="4" name="Slide Number Placeholder 3"/>
          <p:cNvSpPr>
            <a:spLocks noGrp="1"/>
          </p:cNvSpPr>
          <p:nvPr>
            <p:ph type="sldNum" sz="quarter" idx="10"/>
          </p:nvPr>
        </p:nvSpPr>
        <p:spPr/>
        <p:txBody>
          <a:bodyPr/>
          <a:lstStyle/>
          <a:p>
            <a:pPr defTabSz="990478">
              <a:defRPr/>
            </a:pPr>
            <a:fld id="{A442C736-1DFE-4826-920C-781F5A4ACDF4}" type="slidenum">
              <a:rPr lang="en-US" sz="1900" kern="0">
                <a:solidFill>
                  <a:sysClr val="windowText" lastClr="000000"/>
                </a:solidFill>
              </a:rPr>
              <a:pPr defTabSz="990478">
                <a:defRPr/>
              </a:pPr>
              <a:t>2</a:t>
            </a:fld>
            <a:endParaRPr lang="en-US" sz="1900" kern="0" dirty="0">
              <a:solidFill>
                <a:sysClr val="windowText" lastClr="000000"/>
              </a:solidFill>
            </a:endParaRPr>
          </a:p>
        </p:txBody>
      </p:sp>
    </p:spTree>
    <p:extLst>
      <p:ext uri="{BB962C8B-B14F-4D97-AF65-F5344CB8AC3E}">
        <p14:creationId xmlns:p14="http://schemas.microsoft.com/office/powerpoint/2010/main" val="842285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 motivation for invoking the Belt Basin and Lemhi Subbasin </a:t>
            </a:r>
            <a:r>
              <a:rPr lang="en-US" baseline="0" dirty="0"/>
              <a:t>is a result of the stable isotope (</a:t>
            </a:r>
            <a:r>
              <a:rPr lang="en-US" baseline="30000" dirty="0"/>
              <a:t>18</a:t>
            </a:r>
            <a:r>
              <a:rPr lang="en-US" baseline="0" dirty="0"/>
              <a:t>O and </a:t>
            </a:r>
            <a:r>
              <a:rPr lang="en-US" baseline="30000" dirty="0"/>
              <a:t>2</a:t>
            </a:r>
            <a:r>
              <a:rPr lang="en-US" baseline="0" dirty="0"/>
              <a:t>H) data from large talc bodies (SU and Brady et al. 1998). This general </a:t>
            </a:r>
            <a:r>
              <a:rPr lang="en-US" sz="1200" baseline="0" dirty="0"/>
              <a:t>i</a:t>
            </a:r>
            <a:r>
              <a:rPr lang="en-US" sz="1200" dirty="0"/>
              <a:t>dea has been suggested several</a:t>
            </a:r>
            <a:r>
              <a:rPr lang="en-US" sz="1200" baseline="0" dirty="0"/>
              <a:t> times, </a:t>
            </a:r>
            <a:r>
              <a:rPr lang="en-US" sz="1200" dirty="0"/>
              <a:t>but not previously developed.</a:t>
            </a:r>
          </a:p>
          <a:p>
            <a:pPr defTabSz="990478">
              <a:defRPr/>
            </a:pPr>
            <a:endParaRPr lang="en-US" sz="1200" dirty="0"/>
          </a:p>
          <a:p>
            <a:pPr defTabSz="990478">
              <a:defRPr/>
            </a:pPr>
            <a:r>
              <a:rPr lang="en-US" sz="1200" dirty="0"/>
              <a:t>*Limit of Belt Basin/Lemhi Subbasin outcrops are outlined</a:t>
            </a:r>
            <a:r>
              <a:rPr lang="en-US" sz="1200" baseline="0" dirty="0"/>
              <a:t> in red, and (click) the </a:t>
            </a:r>
            <a:r>
              <a:rPr lang="en-US" sz="1200" dirty="0"/>
              <a:t>area of focus is the blue</a:t>
            </a:r>
            <a:r>
              <a:rPr lang="en-US" sz="1200" baseline="0" dirty="0"/>
              <a:t> polygon</a:t>
            </a:r>
            <a:r>
              <a:rPr lang="en-US" sz="1200" dirty="0"/>
              <a:t> on the Dillon Block. The Archean Wyoming province is</a:t>
            </a:r>
            <a:r>
              <a:rPr lang="en-US" sz="1200" baseline="0" dirty="0"/>
              <a:t> to the southeast (off slide). (click)</a:t>
            </a:r>
            <a:endParaRPr lang="en-US" sz="1200" dirty="0"/>
          </a:p>
          <a:p>
            <a:endParaRPr lang="en-US" sz="1200" dirty="0"/>
          </a:p>
          <a:p>
            <a:r>
              <a:rPr lang="en-US" sz="1200" dirty="0"/>
              <a:t>*A</a:t>
            </a:r>
            <a:r>
              <a:rPr lang="en-US" sz="1200" baseline="0" dirty="0"/>
              <a:t> </a:t>
            </a:r>
            <a:r>
              <a:rPr lang="en-US" sz="1200" dirty="0"/>
              <a:t>paleogeothermometry investigation using</a:t>
            </a:r>
            <a:r>
              <a:rPr lang="en-US" sz="1200" baseline="0" dirty="0"/>
              <a:t> oxygen isotope ratios (quartz-illite pairs) in</a:t>
            </a:r>
            <a:r>
              <a:rPr lang="en-US" sz="1200" dirty="0"/>
              <a:t> ~5.5 km thick Missoula group sediments yielded a temperature range of 225 – 310 °C. So,</a:t>
            </a:r>
            <a:r>
              <a:rPr lang="en-US" sz="1200" baseline="0" dirty="0"/>
              <a:t> a</a:t>
            </a:r>
            <a:r>
              <a:rPr lang="en-US" sz="1200" dirty="0"/>
              <a:t> shallow graben</a:t>
            </a:r>
            <a:r>
              <a:rPr lang="en-US" sz="1200" baseline="0" dirty="0"/>
              <a:t> or off-set series of wrench basins or some combination filled with the youngest Belt Basin/Lemhi Subbasin sediments could provide the conditions for talc formation by burial metamorphism. (click)  The area bounded by the square is explored in the following map sequence.</a:t>
            </a:r>
            <a:endParaRPr lang="en-US" sz="1200" dirty="0"/>
          </a:p>
          <a:p>
            <a:endParaRPr lang="en-US" dirty="0"/>
          </a:p>
          <a:p>
            <a:endParaRPr lang="en-US" dirty="0"/>
          </a:p>
          <a:p>
            <a:r>
              <a:rPr lang="en-US" sz="900" i="1" dirty="0"/>
              <a:t>Age of seds in Missoula Group spans _____ and Lemhi Subbasin seds spans</a:t>
            </a:r>
            <a:r>
              <a:rPr lang="en-US" sz="900" i="1" baseline="0" dirty="0"/>
              <a:t> ____ Ga </a:t>
            </a:r>
          </a:p>
          <a:p>
            <a:endParaRPr lang="en-US" sz="900" i="1" dirty="0"/>
          </a:p>
          <a:p>
            <a:pPr marL="0" lvl="1" defTabSz="990478">
              <a:defRPr/>
            </a:pPr>
            <a:r>
              <a:rPr lang="en-US" sz="900" dirty="0"/>
              <a:t>Xenotime overgrowths on zircon grains in other Belt sediments in Neoproterozoic. Some overgrowth of xenotime on zircons in Belt sediments has been interpreted (Aleinikoff et al. 2015) as resulting from greenschist facies and/or hydrothermal conditions.</a:t>
            </a:r>
          </a:p>
          <a:p>
            <a:pPr defTabSz="990478">
              <a:defRPr/>
            </a:pPr>
            <a:endParaRPr lang="en-US" sz="900" baseline="0" dirty="0"/>
          </a:p>
          <a:p>
            <a:pPr marL="0" lvl="1" defTabSz="990478">
              <a:defRPr/>
            </a:pPr>
            <a:r>
              <a:rPr lang="en-US" sz="900" baseline="0" dirty="0"/>
              <a:t>Crustal subsidence/extension along reactivated basement faults and subsequent sediment deposition. </a:t>
            </a:r>
          </a:p>
          <a:p>
            <a:pPr marL="0" lvl="1" defTabSz="990478">
              <a:defRPr/>
            </a:pPr>
            <a:endParaRPr lang="en-US" sz="900" dirty="0"/>
          </a:p>
          <a:p>
            <a:pPr marL="0" lvl="1" defTabSz="990478">
              <a:defRPr/>
            </a:pPr>
            <a:r>
              <a:rPr lang="en-US" sz="900" dirty="0"/>
              <a:t>Need to maintain detrital zircon sources from TRM on Dillon Block. </a:t>
            </a:r>
            <a:r>
              <a:rPr lang="en-US" sz="900" i="1" dirty="0"/>
              <a:t>Carbonate clasts</a:t>
            </a:r>
            <a:r>
              <a:rPr lang="en-US" sz="900" i="1" baseline="0" dirty="0"/>
              <a:t> in LaHood formation with talc. Can some of those be analyzed for phase assemblies (see if a relative provenance can be identified)?</a:t>
            </a:r>
            <a:endParaRPr lang="en-US" sz="900" dirty="0"/>
          </a:p>
          <a:p>
            <a:pPr defTabSz="990478">
              <a:defRPr/>
            </a:pPr>
            <a:endParaRPr lang="en-US" sz="900" dirty="0"/>
          </a:p>
          <a:p>
            <a:pPr defTabSz="990478">
              <a:defRPr/>
            </a:pPr>
            <a:r>
              <a:rPr lang="en-US" sz="900" dirty="0"/>
              <a:t>*References:</a:t>
            </a:r>
          </a:p>
          <a:p>
            <a:pPr defTabSz="990478">
              <a:defRPr/>
            </a:pPr>
            <a:endParaRPr lang="en-US" sz="900" dirty="0"/>
          </a:p>
          <a:p>
            <a:pPr defTabSz="990478">
              <a:defRPr/>
            </a:pPr>
            <a:r>
              <a:rPr lang="en-US" sz="900" u="none" dirty="0"/>
              <a:t>Link, P.K., Fanning, C.M., Lund, K.I.,</a:t>
            </a:r>
            <a:r>
              <a:rPr lang="en-US" sz="900" u="none" baseline="0" dirty="0"/>
              <a:t> and</a:t>
            </a:r>
            <a:r>
              <a:rPr lang="en-US" sz="900" u="none" dirty="0"/>
              <a:t> Aleinikoff, J.N. 2007,</a:t>
            </a:r>
            <a:r>
              <a:rPr lang="en-US" sz="900" b="0" u="none" baseline="0" dirty="0"/>
              <a:t> </a:t>
            </a:r>
            <a:r>
              <a:rPr lang="en-US" sz="900" dirty="0"/>
              <a:t>Detrital zircon populations and provenance of Mesoproterozoic strata of east-central Idaho, U. S. A.; correlation with Belt Supergroup of southwest Montana:</a:t>
            </a:r>
            <a:r>
              <a:rPr lang="en-US" sz="900" b="0" baseline="0" dirty="0"/>
              <a:t> </a:t>
            </a:r>
            <a:r>
              <a:rPr lang="en-US" sz="900" b="0" i="1" baseline="0" dirty="0"/>
              <a:t>in</a:t>
            </a:r>
            <a:r>
              <a:rPr lang="en-US" sz="900" b="0" baseline="0" dirty="0"/>
              <a:t> Proterozoic geology of western North America and Siberia, Link, P.K., and Lewis, R.S., eds.: SEPM Special Publication 86, p. </a:t>
            </a:r>
            <a:r>
              <a:rPr lang="en-US" sz="900" dirty="0"/>
              <a:t>101-128</a:t>
            </a:r>
            <a:r>
              <a:rPr lang="en-US" sz="900" b="0" baseline="0" dirty="0"/>
              <a:t>.</a:t>
            </a:r>
            <a:endParaRPr lang="en-US" sz="900" b="0" dirty="0"/>
          </a:p>
          <a:p>
            <a:pPr defTabSz="990478">
              <a:defRPr/>
            </a:pPr>
            <a:endParaRPr lang="en-US" sz="1000" dirty="0"/>
          </a:p>
        </p:txBody>
      </p:sp>
      <p:sp>
        <p:nvSpPr>
          <p:cNvPr id="4" name="Slide Number Placeholder 3"/>
          <p:cNvSpPr>
            <a:spLocks noGrp="1"/>
          </p:cNvSpPr>
          <p:nvPr>
            <p:ph type="sldNum" sz="quarter" idx="10"/>
          </p:nvPr>
        </p:nvSpPr>
        <p:spPr/>
        <p:txBody>
          <a:bodyPr/>
          <a:lstStyle/>
          <a:p>
            <a:fld id="{A442C736-1DFE-4826-920C-781F5A4ACDF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US" baseline="0" dirty="0"/>
              <a:t>Here is a s</a:t>
            </a:r>
            <a:r>
              <a:rPr lang="en-US" dirty="0"/>
              <a:t>implified regional surface geology map: </a:t>
            </a:r>
            <a:r>
              <a:rPr lang="en-US" baseline="0" dirty="0"/>
              <a:t>brick-red colored areas are outcrops of </a:t>
            </a:r>
            <a:r>
              <a:rPr lang="en-US" dirty="0"/>
              <a:t>Archean</a:t>
            </a:r>
            <a:r>
              <a:rPr lang="en-US" baseline="0" dirty="0"/>
              <a:t> and Proterozoic rocks with blue metacarbonates. Green patch is Mesoproterozoic Belt sedimentary rocks (point to). </a:t>
            </a:r>
          </a:p>
          <a:p>
            <a:pPr defTabSz="990478">
              <a:defRPr/>
            </a:pPr>
            <a:endParaRPr lang="en-US" baseline="0" dirty="0"/>
          </a:p>
          <a:p>
            <a:pPr defTabSz="990478">
              <a:defRPr/>
            </a:pPr>
            <a:r>
              <a:rPr lang="en-US" baseline="0" dirty="0"/>
              <a:t>The communities of Dillon, Ennis and Cameron (click) and modern mountain ranges are labeled.</a:t>
            </a:r>
          </a:p>
          <a:p>
            <a:endParaRPr lang="en-US" dirty="0"/>
          </a:p>
          <a:p>
            <a:r>
              <a:rPr lang="en-US" baseline="0" dirty="0"/>
              <a:t>The next slides will show exactly the same area with only the blue pre-Belt metacarbonates and green outcrops of Belt sediments in the Highland Mtns.</a:t>
            </a:r>
          </a:p>
          <a:p>
            <a:endParaRPr lang="en-US" sz="1000" baseline="0" dirty="0"/>
          </a:p>
          <a:p>
            <a:endParaRPr lang="en-US" sz="1000" dirty="0"/>
          </a:p>
          <a:p>
            <a:r>
              <a:rPr lang="en-US" sz="900" dirty="0"/>
              <a:t>Auxillary Info.:</a:t>
            </a:r>
          </a:p>
          <a:p>
            <a:r>
              <a:rPr lang="en-US" sz="900" dirty="0"/>
              <a:t>Berg (1979) compiled talc localities but placing talc formation in context of current tectonic understanding has not been done</a:t>
            </a:r>
          </a:p>
          <a:p>
            <a:endParaRPr lang="en-US" dirty="0"/>
          </a:p>
        </p:txBody>
      </p:sp>
      <p:sp>
        <p:nvSpPr>
          <p:cNvPr id="4" name="Slide Number Placeholder 3"/>
          <p:cNvSpPr>
            <a:spLocks noGrp="1"/>
          </p:cNvSpPr>
          <p:nvPr>
            <p:ph type="sldNum" sz="quarter" idx="10"/>
          </p:nvPr>
        </p:nvSpPr>
        <p:spPr/>
        <p:txBody>
          <a:bodyPr/>
          <a:lstStyle/>
          <a:p>
            <a:fld id="{A442C736-1DFE-4826-920C-781F5A4ACDF4}" type="slidenum">
              <a:rPr lang="en-US" smtClean="0"/>
              <a:pPr/>
              <a:t>4</a:t>
            </a:fld>
            <a:endParaRPr lang="en-US" dirty="0"/>
          </a:p>
        </p:txBody>
      </p:sp>
    </p:spTree>
    <p:extLst>
      <p:ext uri="{BB962C8B-B14F-4D97-AF65-F5344CB8AC3E}">
        <p14:creationId xmlns:p14="http://schemas.microsoft.com/office/powerpoint/2010/main" val="1289208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US" dirty="0"/>
              <a:t>Talc mineralization localities in SW MT are commonly hosted in pre-Belt meta-carbonates (purple</a:t>
            </a:r>
            <a:r>
              <a:rPr lang="en-US" baseline="0" dirty="0"/>
              <a:t> dots from a talc selection in the USGS </a:t>
            </a:r>
            <a:r>
              <a:rPr lang="en-US" dirty="0"/>
              <a:t>MRDS database</a:t>
            </a:r>
            <a:r>
              <a:rPr lang="en-US" baseline="0" dirty="0"/>
              <a:t>)</a:t>
            </a:r>
            <a:r>
              <a:rPr lang="en-US" dirty="0"/>
              <a:t>.</a:t>
            </a:r>
            <a:r>
              <a:rPr lang="en-US" baseline="0" dirty="0"/>
              <a:t> T</a:t>
            </a:r>
            <a:r>
              <a:rPr lang="en-US" dirty="0"/>
              <a:t>hey vary in size from decimeter-scale pods and stringers to economic deposits capable of supporting a mining</a:t>
            </a:r>
            <a:r>
              <a:rPr lang="en-US" baseline="0" dirty="0"/>
              <a:t> operation</a:t>
            </a:r>
            <a:r>
              <a:rPr lang="en-US" dirty="0"/>
              <a:t>.</a:t>
            </a:r>
          </a:p>
          <a:p>
            <a:pPr defTabSz="990478">
              <a:defRPr/>
            </a:pPr>
            <a:endParaRPr lang="en-US" dirty="0"/>
          </a:p>
          <a:p>
            <a:pPr marL="0" marR="0" lvl="0" indent="0" algn="l" defTabSz="990478"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90478" rtl="0" eaLnBrk="1" fontAlgn="auto" latinLnBrk="0" hangingPunct="1">
              <a:lnSpc>
                <a:spcPct val="100000"/>
              </a:lnSpc>
              <a:spcBef>
                <a:spcPts val="0"/>
              </a:spcBef>
              <a:spcAft>
                <a:spcPts val="0"/>
              </a:spcAft>
              <a:buClrTx/>
              <a:buSzTx/>
              <a:buFontTx/>
              <a:buNone/>
              <a:tabLst/>
              <a:defRPr/>
            </a:pPr>
            <a:r>
              <a:rPr lang="en-US" sz="900" dirty="0"/>
              <a:t>Antler Chlorite Mine – primarily clinochlore, but talc listed as a secondary commodity.</a:t>
            </a:r>
          </a:p>
          <a:p>
            <a:pPr defTabSz="990478">
              <a:defRPr/>
            </a:pPr>
            <a:endParaRPr lang="en-US" dirty="0"/>
          </a:p>
        </p:txBody>
      </p:sp>
      <p:sp>
        <p:nvSpPr>
          <p:cNvPr id="4" name="Slide Number Placeholder 3"/>
          <p:cNvSpPr>
            <a:spLocks noGrp="1"/>
          </p:cNvSpPr>
          <p:nvPr>
            <p:ph type="sldNum" sz="quarter" idx="10"/>
          </p:nvPr>
        </p:nvSpPr>
        <p:spPr/>
        <p:txBody>
          <a:bodyPr/>
          <a:lstStyle/>
          <a:p>
            <a:fld id="{A442C736-1DFE-4826-920C-781F5A4ACDF4}" type="slidenum">
              <a:rPr lang="en-US" smtClean="0"/>
              <a:pPr/>
              <a:t>5</a:t>
            </a:fld>
            <a:endParaRPr lang="en-US" dirty="0"/>
          </a:p>
        </p:txBody>
      </p:sp>
    </p:spTree>
    <p:extLst>
      <p:ext uri="{BB962C8B-B14F-4D97-AF65-F5344CB8AC3E}">
        <p14:creationId xmlns:p14="http://schemas.microsoft.com/office/powerpoint/2010/main" val="2236432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US" baseline="0" dirty="0"/>
              <a:t>Here, the active and past producing talc mines are shown as yellow dots. Tonnage produced is not indicated, but many are 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1" defTabSz="990478">
              <a:defRPr/>
            </a:pPr>
            <a:endParaRPr lang="en-US" baseline="0" dirty="0"/>
          </a:p>
          <a:p>
            <a:pPr marL="0" lvl="1" defTabSz="990478">
              <a:defRPr/>
            </a:pPr>
            <a:r>
              <a:rPr lang="en-US" sz="900" baseline="0" dirty="0"/>
              <a:t>Gravelly Range: 2 general types of marbles, which might include probable allocthonous detachment of dolomitized (?) limestone (from paleohighland over TRM sheath fold). (</a:t>
            </a:r>
            <a:r>
              <a:rPr lang="en-US" sz="900" dirty="0"/>
              <a:t>The large Johnny Gulch ore body (Yellowstone Mine) formed in a thick stack of </a:t>
            </a:r>
            <a:r>
              <a:rPr lang="en-US" sz="900" baseline="0" dirty="0"/>
              <a:t>contorted carbonates (</a:t>
            </a:r>
            <a:r>
              <a:rPr lang="en-US" sz="900" dirty="0"/>
              <a:t>multiple fold generations) with </a:t>
            </a:r>
            <a:r>
              <a:rPr lang="en-US" sz="900" baseline="0" dirty="0"/>
              <a:t>brecciated zones and</a:t>
            </a:r>
            <a:r>
              <a:rPr lang="en-US" sz="900" dirty="0"/>
              <a:t> a complex network of intersecting faults with multiple generations of talc mineralization (Cerino, 2002). The adjacent Cadillac deposit (closed/reclaimed Burlington Mine) had geometry and features (e.g. botryoidal talc) consistent with hydrothermal ‘plumbing system’ (Berg, 1979). Mullions @ base of carbonates (now covered by reclamation) and purported</a:t>
            </a:r>
            <a:r>
              <a:rPr lang="en-US" sz="900" baseline="0" dirty="0"/>
              <a:t> quartz rods within stack. </a:t>
            </a:r>
          </a:p>
          <a:p>
            <a:pPr marL="0" lvl="1" defTabSz="990478">
              <a:defRPr/>
            </a:pPr>
            <a:endParaRPr lang="en-US" sz="900" baseline="0" dirty="0"/>
          </a:p>
          <a:p>
            <a:pPr marL="0" lvl="1" defTabSz="990478">
              <a:defRPr/>
            </a:pPr>
            <a:r>
              <a:rPr lang="en-US" sz="900" baseline="0" dirty="0"/>
              <a:t>Gravelly: 2</a:t>
            </a:r>
            <a:r>
              <a:rPr lang="en-US" sz="900" baseline="30000" dirty="0"/>
              <a:t>nd</a:t>
            </a:r>
            <a:r>
              <a:rPr lang="en-US" sz="900" baseline="0" dirty="0"/>
              <a:t> type of metacarbonate is underlying possibly slightly higher grade Paleoproterozoic(?) marbles and meta-sediments. Apron of siliclastic and carbonaceous mantle surrounding Wyoming craton?</a:t>
            </a:r>
          </a:p>
          <a:p>
            <a:endParaRPr lang="en-US" sz="900" dirty="0"/>
          </a:p>
          <a:p>
            <a:r>
              <a:rPr lang="en-US" sz="900" dirty="0"/>
              <a:t>Greenhorn Ranges – mixed bag of detachments, reactivated faults,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endParaRPr lang="en-US" dirty="0"/>
          </a:p>
        </p:txBody>
      </p:sp>
      <p:sp>
        <p:nvSpPr>
          <p:cNvPr id="4" name="Slide Number Placeholder 3"/>
          <p:cNvSpPr>
            <a:spLocks noGrp="1"/>
          </p:cNvSpPr>
          <p:nvPr>
            <p:ph type="sldNum" sz="quarter" idx="10"/>
          </p:nvPr>
        </p:nvSpPr>
        <p:spPr/>
        <p:txBody>
          <a:bodyPr/>
          <a:lstStyle/>
          <a:p>
            <a:fld id="{A442C736-1DFE-4826-920C-781F5A4ACDF4}" type="slidenum">
              <a:rPr lang="en-US" smtClean="0"/>
              <a:pPr/>
              <a:t>6</a:t>
            </a:fld>
            <a:endParaRPr lang="en-US" dirty="0"/>
          </a:p>
        </p:txBody>
      </p:sp>
    </p:spTree>
    <p:extLst>
      <p:ext uri="{BB962C8B-B14F-4D97-AF65-F5344CB8AC3E}">
        <p14:creationId xmlns:p14="http://schemas.microsoft.com/office/powerpoint/2010/main" val="1899329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0478">
              <a:defRPr/>
            </a:pPr>
            <a:r>
              <a:rPr lang="en-US" sz="1200" baseline="0" dirty="0"/>
              <a:t>The faults shown are a selection of [probably] long-lived structures with a history of periodic reactivation. Mines on commercial-scale deposits are operated by Barretts Minerals (Ruby Range) and Imerys Talc (Gravelly Range)     (click)</a:t>
            </a:r>
          </a:p>
          <a:p>
            <a:pPr defTabSz="990478">
              <a:defRPr/>
            </a:pPr>
            <a:endParaRPr lang="en-US" sz="1200" dirty="0"/>
          </a:p>
          <a:p>
            <a:r>
              <a:rPr lang="en-US" sz="1200" dirty="0"/>
              <a:t>Age dates:</a:t>
            </a:r>
          </a:p>
          <a:p>
            <a:pPr marL="247620" indent="-247620" defTabSz="990478">
              <a:buFontTx/>
              <a:buAutoNum type="arabicPeriod"/>
              <a:defRPr/>
            </a:pPr>
            <a:r>
              <a:rPr lang="en-US" sz="1200" dirty="0"/>
              <a:t>American Chemet Mine: </a:t>
            </a:r>
            <a:r>
              <a:rPr lang="en-US" sz="1200" baseline="0" dirty="0"/>
              <a:t>Sericite date for Ruby Range talc ~1.36 Ga </a:t>
            </a:r>
            <a:r>
              <a:rPr lang="en-US" sz="1200" baseline="0" dirty="0" err="1"/>
              <a:t>Ar-Ar</a:t>
            </a:r>
            <a:r>
              <a:rPr lang="en-US" sz="1200" baseline="0" dirty="0"/>
              <a:t> by Brady et al.</a:t>
            </a:r>
            <a:endParaRPr lang="en-US" baseline="0" dirty="0"/>
          </a:p>
          <a:p>
            <a:pPr marL="247620" indent="-247620" defTabSz="990478">
              <a:buFontTx/>
              <a:buAutoNum type="arabicPeriod"/>
              <a:defRPr/>
            </a:pPr>
            <a:endParaRPr lang="en-US" baseline="0" dirty="0"/>
          </a:p>
          <a:p>
            <a:pPr marL="247620" indent="-247620" defTabSz="990478">
              <a:buFontTx/>
              <a:buAutoNum type="arabicPeriod"/>
              <a:defRPr/>
            </a:pPr>
            <a:endParaRPr lang="en-US" baseline="0" dirty="0"/>
          </a:p>
          <a:p>
            <a:pPr marL="247620" indent="-247620" defTabSz="990478">
              <a:buFontTx/>
              <a:buAutoNum type="arabicPeriod"/>
              <a:defRPr/>
            </a:pPr>
            <a:r>
              <a:rPr lang="en-US" sz="900" baseline="0" dirty="0"/>
              <a:t>Altered gneisses(?) near the Treasure Mine 1.1 – 1.0 Ga, but these are K-Ar dates. If valid, may reflect younger talc growth episodes (see </a:t>
            </a:r>
            <a:r>
              <a:rPr lang="en-US" sz="900" dirty="0"/>
              <a:t>Aleinikoff et al. 2015)</a:t>
            </a:r>
            <a:r>
              <a:rPr lang="en-US" sz="900" baseline="0" dirty="0"/>
              <a:t>. </a:t>
            </a:r>
          </a:p>
          <a:p>
            <a:endParaRPr lang="en-US" sz="900" baseline="0" dirty="0"/>
          </a:p>
          <a:p>
            <a:r>
              <a:rPr lang="en-US" sz="900" baseline="0" dirty="0"/>
              <a:t>Tobacco Root Mtns: Sheath fold geometry reflecting a thick, complexly folded stack of supracrustal rocks with a peak pressure of ~1.2 GPa in thickest part of future TRM (Harms et al., 2004). </a:t>
            </a:r>
            <a:endParaRPr lang="en-US" sz="900" baseline="0" dirty="0">
              <a:solidFill>
                <a:srgbClr val="92D050"/>
              </a:solidFill>
            </a:endParaRPr>
          </a:p>
          <a:p>
            <a:pPr defTabSz="990478">
              <a:defRPr/>
            </a:pPr>
            <a:endParaRPr lang="en-US" sz="900" baseline="0" dirty="0"/>
          </a:p>
          <a:p>
            <a:pPr defTabSz="990478">
              <a:defRPr/>
            </a:pPr>
            <a:r>
              <a:rPr lang="en-US" sz="900" dirty="0"/>
              <a:t>Big Sky</a:t>
            </a:r>
            <a:r>
              <a:rPr lang="en-US" sz="900" baseline="0" dirty="0"/>
              <a:t> Orogeny (continent-continent collision) spans ~ 1.78 to 1.72 Ga in the Tobacco Root Mountains (Harms et al., 2006). Correlative event in Ruby Range 1.79 – 1.723 Ga (Baldwin, 2014). ~SW Ruby Range: Dahl (&amp; others) state peak P/T conditions in amphibolite facies. More calcic marbles w/localized dolomitic marbles.</a:t>
            </a:r>
            <a:r>
              <a:rPr lang="en-US" sz="900" dirty="0"/>
              <a:t> </a:t>
            </a:r>
            <a:endParaRPr lang="en-US" sz="900" baseline="0" dirty="0"/>
          </a:p>
          <a:p>
            <a:pPr defTabSz="990478">
              <a:defRPr/>
            </a:pPr>
            <a:endParaRPr lang="en-US"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1450</a:t>
            </a:r>
            <a:r>
              <a:rPr lang="en-US" sz="900" baseline="0" dirty="0"/>
              <a:t> Ma and 780 Ma mafic dike swarms </a:t>
            </a:r>
            <a:r>
              <a:rPr lang="en-US" sz="900" baseline="0" dirty="0">
                <a:sym typeface="Wingdings" panose="05000000000000000000" pitchFamily="2" charset="2"/>
              </a:rPr>
              <a:t> ?</a:t>
            </a:r>
            <a:endParaRPr lang="en-US" sz="900" dirty="0"/>
          </a:p>
          <a:p>
            <a:endParaRPr lang="en-US" baseline="0" dirty="0"/>
          </a:p>
          <a:p>
            <a:endParaRPr lang="en-US" baseline="0" dirty="0"/>
          </a:p>
          <a:p>
            <a:endParaRPr lang="en-US" sz="1300" dirty="0"/>
          </a:p>
          <a:p>
            <a:endParaRPr lang="en-US" baseline="0" dirty="0"/>
          </a:p>
        </p:txBody>
      </p:sp>
      <p:sp>
        <p:nvSpPr>
          <p:cNvPr id="4" name="Slide Number Placeholder 3"/>
          <p:cNvSpPr>
            <a:spLocks noGrp="1"/>
          </p:cNvSpPr>
          <p:nvPr>
            <p:ph type="sldNum" sz="quarter" idx="10"/>
          </p:nvPr>
        </p:nvSpPr>
        <p:spPr/>
        <p:txBody>
          <a:bodyPr/>
          <a:lstStyle/>
          <a:p>
            <a:fld id="{A442C736-1DFE-4826-920C-781F5A4ACDF4}"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US" baseline="0" dirty="0"/>
              <a:t>Deciphering talc mineralization sequences from talc habits and textures exhibited at all scales is challenging. (click)</a:t>
            </a:r>
          </a:p>
          <a:p>
            <a:pPr defTabSz="990478">
              <a:defRPr/>
            </a:pPr>
            <a:endParaRPr lang="en-US" baseline="0" dirty="0"/>
          </a:p>
          <a:p>
            <a:pPr defTabSz="990478">
              <a:defRPr/>
            </a:pPr>
            <a:r>
              <a:rPr lang="en-US" baseline="0" dirty="0"/>
              <a:t>Exposures in pits and excavations often have very complex cross-cutting relationships.</a:t>
            </a:r>
            <a:endParaRPr lang="en-US" dirty="0"/>
          </a:p>
          <a:p>
            <a:endParaRPr lang="en-US" dirty="0"/>
          </a:p>
          <a:p>
            <a:r>
              <a:rPr lang="en-US" dirty="0"/>
              <a:t>Botryoidal precipitation in </a:t>
            </a:r>
            <a:r>
              <a:rPr lang="en-US" dirty="0" err="1"/>
              <a:t>vugs</a:t>
            </a:r>
            <a:r>
              <a:rPr lang="en-US" dirty="0"/>
              <a:t>.</a:t>
            </a:r>
          </a:p>
          <a:p>
            <a:endParaRPr lang="en-US" dirty="0"/>
          </a:p>
          <a:p>
            <a:r>
              <a:rPr lang="en-US" dirty="0"/>
              <a:t>Replacement</a:t>
            </a:r>
            <a:r>
              <a:rPr lang="en-US" baseline="0" dirty="0"/>
              <a:t> of original mineral (e.g. dolomite, quartz or diopside) might be a result of infiltration by a talc-saturated solution</a:t>
            </a:r>
          </a:p>
          <a:p>
            <a:endParaRPr lang="en-US" baseline="0" dirty="0"/>
          </a:p>
          <a:p>
            <a:r>
              <a:rPr lang="en-US" baseline="0" dirty="0"/>
              <a:t>Chlorite rosettes indicate Al</a:t>
            </a:r>
            <a:r>
              <a:rPr lang="en-US" baseline="30000" dirty="0"/>
              <a:t>3+</a:t>
            </a:r>
            <a:r>
              <a:rPr lang="en-US" baseline="0" dirty="0"/>
              <a:t> in solution</a:t>
            </a:r>
          </a:p>
          <a:p>
            <a:endParaRPr lang="en-US" dirty="0"/>
          </a:p>
          <a:p>
            <a:r>
              <a:rPr lang="en-US" dirty="0"/>
              <a:t>Veins of coarser-grained</a:t>
            </a:r>
            <a:r>
              <a:rPr lang="en-US" baseline="0" dirty="0"/>
              <a:t> </a:t>
            </a:r>
            <a:r>
              <a:rPr lang="en-US" dirty="0"/>
              <a:t>talc </a:t>
            </a:r>
            <a:r>
              <a:rPr lang="en-US" baseline="0" dirty="0"/>
              <a:t>cutting fine-grained </a:t>
            </a:r>
            <a:r>
              <a:rPr lang="en-US" dirty="0"/>
              <a:t>talc</a:t>
            </a:r>
            <a:r>
              <a:rPr lang="en-US" baseline="0" dirty="0"/>
              <a:t> →late-stage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Background image = Regal mine talc (xp photomicrograph) adjacent</a:t>
            </a:r>
            <a:r>
              <a:rPr lang="en-US" sz="900" baseline="0" dirty="0"/>
              <a:t> to a</a:t>
            </a:r>
            <a:r>
              <a:rPr lang="en-US" sz="900" dirty="0"/>
              <a:t> vug zone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aseline="0" dirty="0"/>
          </a:p>
          <a:p>
            <a:endParaRPr lang="en-US" sz="900" i="1" dirty="0"/>
          </a:p>
          <a:p>
            <a:endParaRPr lang="en-US" sz="900" dirty="0"/>
          </a:p>
          <a:p>
            <a:endParaRPr lang="en-US" baseline="0" dirty="0"/>
          </a:p>
        </p:txBody>
      </p:sp>
      <p:sp>
        <p:nvSpPr>
          <p:cNvPr id="4" name="Slide Number Placeholder 3"/>
          <p:cNvSpPr>
            <a:spLocks noGrp="1"/>
          </p:cNvSpPr>
          <p:nvPr>
            <p:ph type="sldNum" sz="quarter" idx="10"/>
          </p:nvPr>
        </p:nvSpPr>
        <p:spPr/>
        <p:txBody>
          <a:bodyPr/>
          <a:lstStyle/>
          <a:p>
            <a:fld id="{A442C736-1DFE-4826-920C-781F5A4ACDF4}" type="slidenum">
              <a:rPr lang="en-US" smtClean="0"/>
              <a:pPr/>
              <a:t>8</a:t>
            </a:fld>
            <a:endParaRPr lang="en-US" dirty="0"/>
          </a:p>
        </p:txBody>
      </p:sp>
    </p:spTree>
    <p:extLst>
      <p:ext uri="{BB962C8B-B14F-4D97-AF65-F5344CB8AC3E}">
        <p14:creationId xmlns:p14="http://schemas.microsoft.com/office/powerpoint/2010/main" val="2243236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90478" rtl="0" eaLnBrk="1" fontAlgn="auto" latinLnBrk="0" hangingPunct="1">
              <a:lnSpc>
                <a:spcPct val="100000"/>
              </a:lnSpc>
              <a:spcBef>
                <a:spcPts val="0"/>
              </a:spcBef>
              <a:spcAft>
                <a:spcPts val="0"/>
              </a:spcAft>
              <a:buClrTx/>
              <a:buSzTx/>
              <a:buFontTx/>
              <a:buNone/>
              <a:tabLst/>
              <a:defRPr/>
            </a:pPr>
            <a:r>
              <a:rPr lang="en-US" dirty="0"/>
              <a:t>*Talc deposit genesis</a:t>
            </a:r>
            <a:r>
              <a:rPr lang="en-US" baseline="0" dirty="0"/>
              <a:t> is divided into </a:t>
            </a:r>
            <a:r>
              <a:rPr lang="en-US" dirty="0"/>
              <a:t>4 periods.</a:t>
            </a:r>
            <a:r>
              <a:rPr lang="en-US" baseline="0" dirty="0"/>
              <a:t> The first 2 are “prepatory” and the last 2 are </a:t>
            </a:r>
            <a:r>
              <a:rPr lang="en-US" baseline="0" dirty="0">
                <a:sym typeface="Wingdings" panose="05000000000000000000" pitchFamily="2" charset="2"/>
              </a:rPr>
              <a:t>where most of the talc formation and migration occurred. </a:t>
            </a:r>
          </a:p>
          <a:p>
            <a:pPr marL="0" marR="0" lvl="0" indent="0" algn="l" defTabSz="990478" rtl="0" eaLnBrk="1" fontAlgn="auto" latinLnBrk="0" hangingPunct="1">
              <a:lnSpc>
                <a:spcPct val="100000"/>
              </a:lnSpc>
              <a:spcBef>
                <a:spcPts val="0"/>
              </a:spcBef>
              <a:spcAft>
                <a:spcPts val="0"/>
              </a:spcAft>
              <a:buClrTx/>
              <a:buSzTx/>
              <a:buFontTx/>
              <a:buNone/>
              <a:tabLst/>
              <a:defRPr/>
            </a:pPr>
            <a:r>
              <a:rPr lang="en-US" baseline="0" dirty="0">
                <a:sym typeface="Wingdings" panose="05000000000000000000" pitchFamily="2" charset="2"/>
              </a:rPr>
              <a:t>* </a:t>
            </a:r>
            <a:r>
              <a:rPr lang="en-US" dirty="0"/>
              <a:t>BS Orogeny: </a:t>
            </a:r>
            <a:r>
              <a:rPr lang="en-US" sz="1200" dirty="0"/>
              <a:t>NW margin of Archean Wyoming craton overrun by converging Selway</a:t>
            </a:r>
            <a:r>
              <a:rPr lang="en-US" sz="1200" baseline="0" dirty="0"/>
              <a:t> </a:t>
            </a:r>
            <a:r>
              <a:rPr lang="en-US" sz="1200" dirty="0"/>
              <a:t>Terrane. </a:t>
            </a:r>
            <a:r>
              <a:rPr lang="en-US" dirty="0"/>
              <a:t>T</a:t>
            </a:r>
            <a:r>
              <a:rPr lang="en-US" baseline="0" dirty="0"/>
              <a:t>his was a pre-talc mineralization / “ground preparation” event.</a:t>
            </a:r>
            <a:r>
              <a:rPr lang="en-US" dirty="0"/>
              <a:t> Marble deformation (folds and ‘ruptures’) established a framework for subsequent talc formation processes. Small</a:t>
            </a:r>
            <a:r>
              <a:rPr lang="en-US" baseline="0" dirty="0"/>
              <a:t> amounts of</a:t>
            </a:r>
            <a:r>
              <a:rPr lang="en-US" dirty="0"/>
              <a:t> talc formed. </a:t>
            </a:r>
          </a:p>
          <a:p>
            <a:pPr marL="0" marR="0" lvl="0" indent="0" algn="l" defTabSz="9904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following 260 Myr period culminated in regional tholeiitic basaltic dike swarm. Some intrude faults. Many small talc occurrences reported today originate</a:t>
            </a:r>
            <a:r>
              <a:rPr lang="en-US" baseline="0" dirty="0"/>
              <a:t> from</a:t>
            </a:r>
            <a:r>
              <a:rPr lang="en-US" dirty="0"/>
              <a:t> these</a:t>
            </a:r>
            <a:r>
              <a:rPr lang="en-US" baseline="0" dirty="0"/>
              <a:t> 2 periods</a:t>
            </a:r>
            <a:r>
              <a:rPr lang="en-US" dirty="0"/>
              <a:t>. </a:t>
            </a:r>
          </a:p>
          <a:p>
            <a:pPr marL="0" marR="0" lvl="0" indent="0" algn="l" defTabSz="9904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Wingdings" panose="05000000000000000000" pitchFamily="2" charset="2"/>
              </a:rPr>
              <a:t>* The primary</a:t>
            </a:r>
            <a:r>
              <a:rPr lang="en-US" baseline="0" dirty="0">
                <a:sym typeface="Wingdings" panose="05000000000000000000" pitchFamily="2" charset="2"/>
              </a:rPr>
              <a:t> </a:t>
            </a:r>
            <a:r>
              <a:rPr lang="en-US" dirty="0"/>
              <a:t>focus of this</a:t>
            </a:r>
            <a:r>
              <a:rPr lang="en-US" baseline="0" dirty="0"/>
              <a:t> talk </a:t>
            </a:r>
            <a:r>
              <a:rPr lang="en-US" baseline="0" dirty="0">
                <a:sym typeface="Wingdings" panose="05000000000000000000" pitchFamily="2" charset="2"/>
              </a:rPr>
              <a:t>is the </a:t>
            </a:r>
            <a:r>
              <a:rPr lang="en-US" baseline="0" dirty="0" err="1">
                <a:sym typeface="Wingdings" panose="05000000000000000000" pitchFamily="2" charset="2"/>
              </a:rPr>
              <a:t>metacarbonate</a:t>
            </a:r>
            <a:r>
              <a:rPr lang="en-US" baseline="0" dirty="0">
                <a:sym typeface="Wingdings" panose="05000000000000000000" pitchFamily="2" charset="2"/>
              </a:rPr>
              <a:t> burial to a “sweet spot” depth, then regional talc formation began</a:t>
            </a:r>
          </a:p>
          <a:p>
            <a:pPr marL="0" marR="0" lvl="0" indent="0" algn="l" defTabSz="9904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sym typeface="Wingdings" panose="05000000000000000000" pitchFamily="2" charset="2"/>
              </a:rPr>
              <a:t>* In the last 730 Mya period talc formation likely continued, but talc dissolution and precipitation after transport amplified some deposits. No time to discuss this today.</a:t>
            </a:r>
          </a:p>
          <a:p>
            <a:pPr marL="0" marR="0" lvl="0" indent="0" algn="l" defTabSz="990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228600" indent="-228600" defTabSz="990478">
              <a:buAutoNum type="arabicPeriod"/>
              <a:defRPr/>
            </a:pPr>
            <a:r>
              <a:rPr lang="en-US" sz="900" dirty="0"/>
              <a:t>Result of midcrustal T/P with low H</a:t>
            </a:r>
            <a:r>
              <a:rPr lang="en-US" sz="900" baseline="-25000" dirty="0"/>
              <a:t>2</a:t>
            </a:r>
            <a:r>
              <a:rPr lang="en-US" sz="900" dirty="0"/>
              <a:t>O and some decarbonation in carbonates; establish fracture network and grow porphyroblasts of forsterite, diopside, phlogopite. Localized tremolite.</a:t>
            </a:r>
          </a:p>
          <a:p>
            <a:pPr marL="228600" indent="-228600" defTabSz="990478">
              <a:buAutoNum type="arabicPeriod"/>
              <a:defRPr/>
            </a:pPr>
            <a:r>
              <a:rPr lang="en-US" sz="900" dirty="0"/>
              <a:t>For talc, importance of probable overlying volcanic field is possibly more important to future reservoir formation and maybe Mg</a:t>
            </a:r>
            <a:r>
              <a:rPr lang="en-US" sz="900" baseline="30000" dirty="0"/>
              <a:t>+2</a:t>
            </a:r>
            <a:r>
              <a:rPr lang="en-US" sz="900" dirty="0"/>
              <a:t> for talc and other hydrous minerals. Movement along regional fracture/shear network. Some hydrous fluids may locally allow fluid infiltration for pseudomorph processes of original minerals, and minor chlorite.</a:t>
            </a:r>
          </a:p>
          <a:p>
            <a:pPr marL="228600" marR="0" lvl="0" indent="-228600" algn="l" defTabSz="990478" rtl="0" eaLnBrk="1" fontAlgn="auto" latinLnBrk="0" hangingPunct="1">
              <a:lnSpc>
                <a:spcPct val="100000"/>
              </a:lnSpc>
              <a:spcBef>
                <a:spcPts val="0"/>
              </a:spcBef>
              <a:spcAft>
                <a:spcPts val="0"/>
              </a:spcAft>
              <a:buClrTx/>
              <a:buSzTx/>
              <a:buFontTx/>
              <a:buAutoNum type="arabicPeriod"/>
              <a:tabLst/>
              <a:defRPr/>
            </a:pPr>
            <a:r>
              <a:rPr lang="en-US" sz="900" dirty="0"/>
              <a:t>Talc-bearing carbonate clasts found</a:t>
            </a:r>
            <a:r>
              <a:rPr lang="en-US" sz="900" baseline="0" dirty="0"/>
              <a:t> in ~1.5 Ga LaHood conglomerates could be taken as evidence of this. </a:t>
            </a:r>
          </a:p>
          <a:p>
            <a:pPr marL="228600" marR="0" lvl="0" indent="-228600" algn="l" defTabSz="990478" rtl="0" eaLnBrk="1" fontAlgn="auto" latinLnBrk="0" hangingPunct="1">
              <a:lnSpc>
                <a:spcPct val="100000"/>
              </a:lnSpc>
              <a:spcBef>
                <a:spcPts val="0"/>
              </a:spcBef>
              <a:spcAft>
                <a:spcPts val="0"/>
              </a:spcAft>
              <a:buClrTx/>
              <a:buSzTx/>
              <a:buFontTx/>
              <a:buAutoNum type="arabicPeriod"/>
              <a:tabLst/>
              <a:defRPr/>
            </a:pPr>
            <a:r>
              <a:rPr lang="en-US" sz="900" dirty="0"/>
              <a:t>Subsidence of Belt Basin and Lemhi </a:t>
            </a:r>
            <a:r>
              <a:rPr lang="en-US" sz="900" dirty="0" err="1"/>
              <a:t>Subbasin</a:t>
            </a:r>
            <a:r>
              <a:rPr lang="en-US" sz="900" dirty="0"/>
              <a:t> with late-stage sedimentation in “lows” on Dillon Block.</a:t>
            </a:r>
            <a:r>
              <a:rPr lang="en-US" sz="900" baseline="0" dirty="0"/>
              <a:t> </a:t>
            </a:r>
            <a:r>
              <a:rPr lang="en-US" sz="900" dirty="0"/>
              <a:t>Burial/diagenesis on extending crust leads </a:t>
            </a:r>
            <a:r>
              <a:rPr lang="en-US" sz="900" dirty="0" err="1"/>
              <a:t>prehnite-pumpellyite</a:t>
            </a:r>
            <a:r>
              <a:rPr lang="en-US" sz="900" dirty="0"/>
              <a:t> P/T conditions @ elevated </a:t>
            </a:r>
            <a:r>
              <a:rPr lang="en-US" sz="900" dirty="0" err="1"/>
              <a:t>geotherm</a:t>
            </a:r>
            <a:r>
              <a:rPr lang="en-US" sz="900" dirty="0"/>
              <a:t>? Now large hydrothermal circulation cells bring </a:t>
            </a:r>
            <a:r>
              <a:rPr lang="en-US" sz="900" dirty="0" err="1"/>
              <a:t>basinal</a:t>
            </a:r>
            <a:r>
              <a:rPr lang="en-US" sz="900" dirty="0"/>
              <a:t> brines into contact with carbonate layers at depth. Large volumes of water circulating through the</a:t>
            </a:r>
            <a:r>
              <a:rPr lang="en-US" sz="900" baseline="0" dirty="0"/>
              <a:t> sediments will satisfy the 600:1 </a:t>
            </a:r>
            <a:r>
              <a:rPr lang="en-US" sz="900" baseline="0" dirty="0" err="1"/>
              <a:t>fluid:rock</a:t>
            </a:r>
            <a:r>
              <a:rPr lang="en-US" sz="900" baseline="0" dirty="0"/>
              <a:t> ratio</a:t>
            </a:r>
            <a:r>
              <a:rPr lang="en-US" sz="900" dirty="0"/>
              <a:t>. </a:t>
            </a:r>
          </a:p>
          <a:p>
            <a:pPr marL="0" marR="0" lvl="0" indent="0" algn="l" defTabSz="990478" rtl="0" eaLnBrk="1" fontAlgn="auto" latinLnBrk="0" hangingPunct="1">
              <a:lnSpc>
                <a:spcPct val="100000"/>
              </a:lnSpc>
              <a:spcBef>
                <a:spcPts val="0"/>
              </a:spcBef>
              <a:spcAft>
                <a:spcPts val="0"/>
              </a:spcAft>
              <a:buClrTx/>
              <a:buSzTx/>
              <a:buFontTx/>
              <a:buNone/>
              <a:tabLst/>
              <a:defRPr/>
            </a:pPr>
            <a:endParaRPr lang="en-US" sz="900" dirty="0"/>
          </a:p>
        </p:txBody>
      </p:sp>
      <p:sp>
        <p:nvSpPr>
          <p:cNvPr id="4" name="Slide Number Placeholder 3"/>
          <p:cNvSpPr>
            <a:spLocks noGrp="1"/>
          </p:cNvSpPr>
          <p:nvPr>
            <p:ph type="sldNum" sz="quarter" idx="10"/>
          </p:nvPr>
        </p:nvSpPr>
        <p:spPr/>
        <p:txBody>
          <a:bodyPr/>
          <a:lstStyle/>
          <a:p>
            <a:fld id="{A442C736-1DFE-4826-920C-781F5A4ACDF4}" type="slidenum">
              <a:rPr lang="en-US" smtClean="0"/>
              <a:pPr/>
              <a:t>9</a:t>
            </a:fld>
            <a:endParaRPr lang="en-US" dirty="0"/>
          </a:p>
        </p:txBody>
      </p:sp>
    </p:spTree>
    <p:extLst>
      <p:ext uri="{BB962C8B-B14F-4D97-AF65-F5344CB8AC3E}">
        <p14:creationId xmlns:p14="http://schemas.microsoft.com/office/powerpoint/2010/main" val="1346626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DBAF87-7027-4B5B-82CB-DBC30E7EDAFD}" type="datetime1">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5B4B7-7A3B-49AC-A6C6-AFC229A067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F0304E-D0B9-4917-A489-0C721E337C62}" type="datetime1">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5B4B7-7A3B-49AC-A6C6-AFC229A067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54EC6B-17C8-4873-966C-DEBAFBC130F3}" type="datetime1">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5B4B7-7A3B-49AC-A6C6-AFC229A067D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8624CE-0045-42D2-AB97-579E4C440575}" type="datetime1">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5B4B7-7A3B-49AC-A6C6-AFC229A067D9}" type="slidenum">
              <a:rPr lang="en-US" smtClean="0"/>
              <a:pPr/>
              <a:t>‹#›</a:t>
            </a:fld>
            <a:endParaRPr lang="en-US"/>
          </a:p>
        </p:txBody>
      </p:sp>
    </p:spTree>
    <p:extLst>
      <p:ext uri="{BB962C8B-B14F-4D97-AF65-F5344CB8AC3E}">
        <p14:creationId xmlns:p14="http://schemas.microsoft.com/office/powerpoint/2010/main" val="487269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E6F70F-146B-40F6-969D-8B7963CAF3A4}" type="datetime1">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5B4B7-7A3B-49AC-A6C6-AFC229A067D9}" type="slidenum">
              <a:rPr lang="en-US" smtClean="0"/>
              <a:pPr/>
              <a:t>‹#›</a:t>
            </a:fld>
            <a:endParaRPr lang="en-US"/>
          </a:p>
        </p:txBody>
      </p:sp>
    </p:spTree>
    <p:extLst>
      <p:ext uri="{BB962C8B-B14F-4D97-AF65-F5344CB8AC3E}">
        <p14:creationId xmlns:p14="http://schemas.microsoft.com/office/powerpoint/2010/main" val="740892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D18932-6B34-4647-9A8D-E8BEA6094B3E}" type="datetime1">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5B4B7-7A3B-49AC-A6C6-AFC229A067D9}" type="slidenum">
              <a:rPr lang="en-US" smtClean="0"/>
              <a:pPr/>
              <a:t>‹#›</a:t>
            </a:fld>
            <a:endParaRPr lang="en-US"/>
          </a:p>
        </p:txBody>
      </p:sp>
    </p:spTree>
    <p:extLst>
      <p:ext uri="{BB962C8B-B14F-4D97-AF65-F5344CB8AC3E}">
        <p14:creationId xmlns:p14="http://schemas.microsoft.com/office/powerpoint/2010/main" val="651728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D1C3B3-B9B9-445F-9FA0-B8455C11365D}" type="datetime1">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5B4B7-7A3B-49AC-A6C6-AFC229A067D9}" type="slidenum">
              <a:rPr lang="en-US" smtClean="0"/>
              <a:pPr/>
              <a:t>‹#›</a:t>
            </a:fld>
            <a:endParaRPr lang="en-US"/>
          </a:p>
        </p:txBody>
      </p:sp>
    </p:spTree>
    <p:extLst>
      <p:ext uri="{BB962C8B-B14F-4D97-AF65-F5344CB8AC3E}">
        <p14:creationId xmlns:p14="http://schemas.microsoft.com/office/powerpoint/2010/main" val="147260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FCF2CC-737B-4421-816A-0917F0CBD8E4}" type="datetime1">
              <a:rPr lang="en-US" smtClean="0"/>
              <a:t>9/25/2016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35B4B7-7A3B-49AC-A6C6-AFC229A067D9}" type="slidenum">
              <a:rPr lang="en-US" smtClean="0"/>
              <a:pPr/>
              <a:t>‹#›</a:t>
            </a:fld>
            <a:endParaRPr lang="en-US"/>
          </a:p>
        </p:txBody>
      </p:sp>
    </p:spTree>
    <p:extLst>
      <p:ext uri="{BB962C8B-B14F-4D97-AF65-F5344CB8AC3E}">
        <p14:creationId xmlns:p14="http://schemas.microsoft.com/office/powerpoint/2010/main" val="4060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8FB7F1-223A-4D6D-ACCB-DB7D19EA50F4}" type="datetime1">
              <a:rPr lang="en-US" smtClean="0"/>
              <a:t>9/25/2016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35B4B7-7A3B-49AC-A6C6-AFC229A067D9}" type="slidenum">
              <a:rPr lang="en-US" smtClean="0"/>
              <a:pPr/>
              <a:t>‹#›</a:t>
            </a:fld>
            <a:endParaRPr lang="en-US"/>
          </a:p>
        </p:txBody>
      </p:sp>
    </p:spTree>
    <p:extLst>
      <p:ext uri="{BB962C8B-B14F-4D97-AF65-F5344CB8AC3E}">
        <p14:creationId xmlns:p14="http://schemas.microsoft.com/office/powerpoint/2010/main" val="3786635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A482-9865-43CB-811E-E4108E93A5ED}" type="datetime1">
              <a:rPr lang="en-US" smtClean="0"/>
              <a:t>9/25/2016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35B4B7-7A3B-49AC-A6C6-AFC229A067D9}" type="slidenum">
              <a:rPr lang="en-US" smtClean="0"/>
              <a:pPr/>
              <a:t>‹#›</a:t>
            </a:fld>
            <a:endParaRPr lang="en-US"/>
          </a:p>
        </p:txBody>
      </p:sp>
    </p:spTree>
    <p:extLst>
      <p:ext uri="{BB962C8B-B14F-4D97-AF65-F5344CB8AC3E}">
        <p14:creationId xmlns:p14="http://schemas.microsoft.com/office/powerpoint/2010/main" val="1939304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23ADFC-2153-4A9E-AFCB-271B092667BF}" type="datetime1">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5B4B7-7A3B-49AC-A6C6-AFC229A067D9}" type="slidenum">
              <a:rPr lang="en-US" smtClean="0"/>
              <a:pPr/>
              <a:t>‹#›</a:t>
            </a:fld>
            <a:endParaRPr lang="en-US"/>
          </a:p>
        </p:txBody>
      </p:sp>
    </p:spTree>
    <p:extLst>
      <p:ext uri="{BB962C8B-B14F-4D97-AF65-F5344CB8AC3E}">
        <p14:creationId xmlns:p14="http://schemas.microsoft.com/office/powerpoint/2010/main" val="4154401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9F1331-8974-4C44-A2C0-EFA20060DA73}" type="datetime1">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5B4B7-7A3B-49AC-A6C6-AFC229A067D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748020-D623-4309-9F63-52D8C0F23FB7}" type="datetime1">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5B4B7-7A3B-49AC-A6C6-AFC229A067D9}" type="slidenum">
              <a:rPr lang="en-US" smtClean="0"/>
              <a:pPr/>
              <a:t>‹#›</a:t>
            </a:fld>
            <a:endParaRPr lang="en-US"/>
          </a:p>
        </p:txBody>
      </p:sp>
    </p:spTree>
    <p:extLst>
      <p:ext uri="{BB962C8B-B14F-4D97-AF65-F5344CB8AC3E}">
        <p14:creationId xmlns:p14="http://schemas.microsoft.com/office/powerpoint/2010/main" val="1720808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7DEF14-44FB-4A74-B624-A6F37AAC86AB}" type="datetime1">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5B4B7-7A3B-49AC-A6C6-AFC229A067D9}" type="slidenum">
              <a:rPr lang="en-US" smtClean="0"/>
              <a:pPr/>
              <a:t>‹#›</a:t>
            </a:fld>
            <a:endParaRPr lang="en-US"/>
          </a:p>
        </p:txBody>
      </p:sp>
    </p:spTree>
    <p:extLst>
      <p:ext uri="{BB962C8B-B14F-4D97-AF65-F5344CB8AC3E}">
        <p14:creationId xmlns:p14="http://schemas.microsoft.com/office/powerpoint/2010/main" val="3871004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980608-4520-44F0-A6B2-3002A3C89897}" type="datetime1">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5B4B7-7A3B-49AC-A6C6-AFC229A067D9}" type="slidenum">
              <a:rPr lang="en-US" smtClean="0"/>
              <a:pPr/>
              <a:t>‹#›</a:t>
            </a:fld>
            <a:endParaRPr lang="en-US"/>
          </a:p>
        </p:txBody>
      </p:sp>
    </p:spTree>
    <p:extLst>
      <p:ext uri="{BB962C8B-B14F-4D97-AF65-F5344CB8AC3E}">
        <p14:creationId xmlns:p14="http://schemas.microsoft.com/office/powerpoint/2010/main" val="167331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8AEA75-A09B-4EB5-90FE-F3102701B9FA}" type="datetime1">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5B4B7-7A3B-49AC-A6C6-AFC229A067D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A8F795-A75E-4FDB-BCA0-2163903D7D94}" type="datetime1">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5B4B7-7A3B-49AC-A6C6-AFC229A067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F46495-CF04-45E4-84DF-D0EA4A6FB2A6}" type="datetime1">
              <a:rPr lang="en-US" smtClean="0"/>
              <a:t>9/25/2016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35B4B7-7A3B-49AC-A6C6-AFC229A067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DCE5E-6239-4994-AA79-5D5482005E27}" type="datetime1">
              <a:rPr lang="en-US" smtClean="0"/>
              <a:t>9/25/2016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35B4B7-7A3B-49AC-A6C6-AFC229A067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AEF22-9250-4D6E-8B8A-16D8EBDDDC54}" type="datetime1">
              <a:rPr lang="en-US" smtClean="0"/>
              <a:t>9/25/2016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35B4B7-7A3B-49AC-A6C6-AFC229A067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94F083-C4B5-4EDA-8A23-007AC96F96D2}" type="datetime1">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5B4B7-7A3B-49AC-A6C6-AFC229A067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9A4346-F56B-4776-B0C6-2DAFFBBED9CE}" type="datetime1">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5B4B7-7A3B-49AC-A6C6-AFC229A067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9FFCC">
                <a:alpha val="80000"/>
              </a:srgb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FDE1A-AA76-4C2C-8975-8B17E9776096}" type="datetime1">
              <a:rPr lang="en-US" smtClean="0"/>
              <a:t>9/25/2016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5B4B7-7A3B-49AC-A6C6-AFC229A067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6FF99">
                <a:alpha val="80000"/>
              </a:srgb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AD988-D7C7-4CA8-9546-A1ED6CF2C082}" type="datetime1">
              <a:rPr lang="en-US" smtClean="0"/>
              <a:t>9/25/2016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5B4B7-7A3B-49AC-A6C6-AFC229A067D9}" type="slidenum">
              <a:rPr lang="en-US" smtClean="0"/>
              <a:pPr/>
              <a:t>‹#›</a:t>
            </a:fld>
            <a:endParaRPr lang="en-US"/>
          </a:p>
        </p:txBody>
      </p:sp>
    </p:spTree>
    <p:extLst>
      <p:ext uri="{BB962C8B-B14F-4D97-AF65-F5344CB8AC3E}">
        <p14:creationId xmlns:p14="http://schemas.microsoft.com/office/powerpoint/2010/main" val="247069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9FFCC"/>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09600"/>
            <a:ext cx="8686800" cy="2438400"/>
          </a:xfrm>
        </p:spPr>
        <p:txBody>
          <a:bodyPr>
            <a:noAutofit/>
          </a:bodyPr>
          <a:lstStyle/>
          <a:p>
            <a:r>
              <a:rPr lang="en-US" sz="3600" b="1" spc="50" dirty="0">
                <a:ln w="28575" cmpd="sng">
                  <a:solidFill>
                    <a:schemeClr val="tx1">
                      <a:alpha val="99000"/>
                    </a:schemeClr>
                  </a:solidFill>
                  <a:prstDash val="solid"/>
                </a:ln>
                <a:solidFill>
                  <a:srgbClr val="99FFCC"/>
                </a:solidFill>
                <a:effectLst>
                  <a:glow rad="53100">
                    <a:schemeClr val="accent6">
                      <a:satMod val="180000"/>
                      <a:alpha val="30000"/>
                    </a:schemeClr>
                  </a:glow>
                </a:effectLst>
              </a:rPr>
              <a:t>SW Montana talc deposits: Growth enhancement by crack-sealing processes</a:t>
            </a:r>
            <a:br>
              <a:rPr lang="en-US" sz="3600" b="1" spc="50" dirty="0">
                <a:ln w="28575" cmpd="sng">
                  <a:solidFill>
                    <a:schemeClr val="tx1">
                      <a:alpha val="99000"/>
                    </a:schemeClr>
                  </a:solidFill>
                  <a:prstDash val="solid"/>
                </a:ln>
                <a:solidFill>
                  <a:srgbClr val="99FFCC"/>
                </a:solidFill>
                <a:effectLst>
                  <a:glow rad="53100">
                    <a:schemeClr val="accent6">
                      <a:satMod val="180000"/>
                      <a:alpha val="30000"/>
                    </a:schemeClr>
                  </a:glow>
                </a:effectLst>
              </a:rPr>
            </a:br>
            <a:r>
              <a:rPr lang="en-US" sz="3600" b="1" spc="50" dirty="0">
                <a:ln w="28575" cmpd="sng">
                  <a:solidFill>
                    <a:schemeClr val="tx1">
                      <a:alpha val="99000"/>
                    </a:schemeClr>
                  </a:solidFill>
                  <a:prstDash val="solid"/>
                </a:ln>
                <a:solidFill>
                  <a:srgbClr val="99FFCC"/>
                </a:solidFill>
                <a:effectLst>
                  <a:glow rad="53100">
                    <a:schemeClr val="accent6">
                      <a:satMod val="180000"/>
                      <a:alpha val="30000"/>
                    </a:schemeClr>
                  </a:glow>
                </a:effectLst>
              </a:rPr>
              <a:t> in basement carbonates under the Proterozoic Belt Basin?</a:t>
            </a:r>
          </a:p>
        </p:txBody>
      </p:sp>
      <p:sp>
        <p:nvSpPr>
          <p:cNvPr id="3" name="Subtitle 2"/>
          <p:cNvSpPr>
            <a:spLocks noGrp="1"/>
          </p:cNvSpPr>
          <p:nvPr>
            <p:ph type="subTitle" idx="1"/>
          </p:nvPr>
        </p:nvSpPr>
        <p:spPr>
          <a:xfrm>
            <a:off x="2133600" y="3733800"/>
            <a:ext cx="4724400" cy="838200"/>
          </a:xfrm>
        </p:spPr>
        <p:txBody>
          <a:bodyPr>
            <a:normAutofit fontScale="85000" lnSpcReduction="20000"/>
          </a:bodyPr>
          <a:lstStyle/>
          <a:p>
            <a:r>
              <a:rPr lang="en-US" b="1" spc="50" dirty="0">
                <a:ln w="25400" cmpd="sng">
                  <a:solidFill>
                    <a:schemeClr val="tx1"/>
                  </a:solidFill>
                  <a:prstDash val="solid"/>
                </a:ln>
                <a:solidFill>
                  <a:srgbClr val="99FFCC"/>
                </a:solidFill>
                <a:effectLst>
                  <a:glow rad="53100">
                    <a:schemeClr val="accent6">
                      <a:satMod val="180000"/>
                      <a:alpha val="30000"/>
                    </a:schemeClr>
                  </a:glow>
                </a:effectLst>
              </a:rPr>
              <a:t>S. J. Underwood</a:t>
            </a:r>
          </a:p>
          <a:p>
            <a:r>
              <a:rPr lang="en-US" b="1" spc="50" dirty="0">
                <a:ln w="25400" cmpd="sng">
                  <a:solidFill>
                    <a:schemeClr val="tx1"/>
                  </a:solidFill>
                  <a:prstDash val="solid"/>
                </a:ln>
                <a:solidFill>
                  <a:srgbClr val="99FFCC"/>
                </a:solidFill>
                <a:effectLst>
                  <a:glow rad="53100">
                    <a:schemeClr val="accent6">
                      <a:satMod val="180000"/>
                      <a:alpha val="30000"/>
                    </a:schemeClr>
                  </a:glow>
                </a:effectLst>
              </a:rPr>
              <a:t>Childs Geoscience Inc.</a:t>
            </a:r>
          </a:p>
        </p:txBody>
      </p:sp>
      <p:sp>
        <p:nvSpPr>
          <p:cNvPr id="4" name="TextBox 3"/>
          <p:cNvSpPr txBox="1"/>
          <p:nvPr/>
        </p:nvSpPr>
        <p:spPr>
          <a:xfrm>
            <a:off x="192110" y="6096000"/>
            <a:ext cx="5380768" cy="646331"/>
          </a:xfrm>
          <a:prstGeom prst="rect">
            <a:avLst/>
          </a:prstGeom>
          <a:noFill/>
        </p:spPr>
        <p:txBody>
          <a:bodyPr wrap="none" rtlCol="0">
            <a:spAutoFit/>
          </a:bodyPr>
          <a:lstStyle/>
          <a:p>
            <a:r>
              <a:rPr lang="en-US" dirty="0"/>
              <a:t>GSA 2016 Annual Meeting, Denver, CO</a:t>
            </a:r>
          </a:p>
          <a:p>
            <a:r>
              <a:rPr lang="en-US" i="1" dirty="0"/>
              <a:t>T213 Structure and Tectonics of Mesoproterozoic Basins</a:t>
            </a:r>
          </a:p>
        </p:txBody>
      </p:sp>
      <p:sp>
        <p:nvSpPr>
          <p:cNvPr id="5" name="TextBox 4"/>
          <p:cNvSpPr txBox="1"/>
          <p:nvPr/>
        </p:nvSpPr>
        <p:spPr>
          <a:xfrm>
            <a:off x="6857144" y="6096000"/>
            <a:ext cx="2058256" cy="369332"/>
          </a:xfrm>
          <a:prstGeom prst="rect">
            <a:avLst/>
          </a:prstGeom>
          <a:noFill/>
        </p:spPr>
        <p:txBody>
          <a:bodyPr wrap="none" rtlCol="0">
            <a:spAutoFit/>
          </a:bodyPr>
          <a:lstStyle/>
          <a:p>
            <a:r>
              <a:rPr lang="en-US" dirty="0">
                <a:ln w="3175">
                  <a:solidFill>
                    <a:schemeClr val="tx1"/>
                  </a:solidFill>
                </a:ln>
                <a:latin typeface="Calibri Light" panose="020F0302020204030204" pitchFamily="34" charset="0"/>
              </a:rPr>
              <a:t>September 26,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25-2.jpg"/>
          <p:cNvPicPr>
            <a:picLocks noChangeAspect="1"/>
          </p:cNvPicPr>
          <p:nvPr/>
        </p:nvPicPr>
        <p:blipFill>
          <a:blip r:embed="rId3" cstate="print">
            <a:grayscl/>
          </a:blip>
          <a:srcRect/>
          <a:stretch>
            <a:fillRect/>
          </a:stretch>
        </p:blipFill>
        <p:spPr bwMode="auto">
          <a:xfrm>
            <a:off x="1905000" y="304800"/>
            <a:ext cx="6968821" cy="6258001"/>
          </a:xfrm>
          <a:prstGeom prst="rect">
            <a:avLst/>
          </a:prstGeom>
          <a:noFill/>
          <a:ln w="9525">
            <a:solidFill>
              <a:schemeClr val="tx1"/>
            </a:solidFill>
            <a:miter lim="800000"/>
            <a:headEnd/>
            <a:tailEnd/>
          </a:ln>
        </p:spPr>
      </p:pic>
      <p:sp>
        <p:nvSpPr>
          <p:cNvPr id="6" name="TextBox 5"/>
          <p:cNvSpPr txBox="1"/>
          <p:nvPr/>
        </p:nvSpPr>
        <p:spPr>
          <a:xfrm>
            <a:off x="7547153" y="6550223"/>
            <a:ext cx="1596847" cy="307777"/>
          </a:xfrm>
          <a:prstGeom prst="rect">
            <a:avLst/>
          </a:prstGeom>
          <a:noFill/>
        </p:spPr>
        <p:txBody>
          <a:bodyPr wrap="none" rtlCol="0">
            <a:spAutoFit/>
          </a:bodyPr>
          <a:lstStyle/>
          <a:p>
            <a:r>
              <a:rPr lang="en-US" sz="1400" dirty="0"/>
              <a:t>from Winter (2010)</a:t>
            </a:r>
          </a:p>
        </p:txBody>
      </p:sp>
      <p:sp>
        <p:nvSpPr>
          <p:cNvPr id="7" name="TextBox 6"/>
          <p:cNvSpPr txBox="1"/>
          <p:nvPr/>
        </p:nvSpPr>
        <p:spPr>
          <a:xfrm>
            <a:off x="0" y="0"/>
            <a:ext cx="842090" cy="6858000"/>
          </a:xfrm>
          <a:prstGeom prst="rect">
            <a:avLst/>
          </a:prstGeom>
          <a:noFill/>
        </p:spPr>
        <p:txBody>
          <a:bodyPr vert="wordArtVert" wrap="none" rtlCol="0">
            <a:normAutofit/>
          </a:bodyPr>
          <a:lstStyle/>
          <a:p>
            <a:r>
              <a:rPr lang="en-US" sz="3600" b="1" spc="-300" dirty="0">
                <a:ln>
                  <a:solidFill>
                    <a:schemeClr val="tx1"/>
                  </a:solidFill>
                </a:ln>
              </a:rPr>
              <a:t>METAMORPHIC</a:t>
            </a:r>
          </a:p>
        </p:txBody>
      </p:sp>
      <p:sp>
        <p:nvSpPr>
          <p:cNvPr id="9" name="TextBox 8"/>
          <p:cNvSpPr txBox="1"/>
          <p:nvPr/>
        </p:nvSpPr>
        <p:spPr>
          <a:xfrm>
            <a:off x="838200" y="1447800"/>
            <a:ext cx="842090" cy="3770006"/>
          </a:xfrm>
          <a:prstGeom prst="rect">
            <a:avLst/>
          </a:prstGeom>
          <a:noFill/>
        </p:spPr>
        <p:txBody>
          <a:bodyPr vert="wordArtVert" wrap="none" rtlCol="0">
            <a:spAutoFit/>
          </a:bodyPr>
          <a:lstStyle/>
          <a:p>
            <a:r>
              <a:rPr lang="en-US" sz="3600" b="1" spc="-300" dirty="0">
                <a:ln>
                  <a:solidFill>
                    <a:schemeClr val="tx1"/>
                  </a:solidFill>
                </a:ln>
              </a:rPr>
              <a:t>FACIES</a:t>
            </a:r>
          </a:p>
        </p:txBody>
      </p:sp>
      <p:grpSp>
        <p:nvGrpSpPr>
          <p:cNvPr id="3" name="Group 2"/>
          <p:cNvGrpSpPr/>
          <p:nvPr/>
        </p:nvGrpSpPr>
        <p:grpSpPr>
          <a:xfrm>
            <a:off x="2514600" y="533400"/>
            <a:ext cx="6096000" cy="5410200"/>
            <a:chOff x="2514600" y="533400"/>
            <a:chExt cx="6096000" cy="5410200"/>
          </a:xfrm>
        </p:grpSpPr>
        <p:cxnSp>
          <p:nvCxnSpPr>
            <p:cNvPr id="4" name="Straight Connector 3"/>
            <p:cNvCxnSpPr/>
            <p:nvPr/>
          </p:nvCxnSpPr>
          <p:spPr>
            <a:xfrm>
              <a:off x="2514600" y="4800600"/>
              <a:ext cx="609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14600" y="5410200"/>
              <a:ext cx="609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124200" y="533400"/>
              <a:ext cx="0" cy="5410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038600" y="533400"/>
              <a:ext cx="0" cy="5410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11616" y="243118"/>
            <a:ext cx="8534400" cy="639762"/>
          </a:xfrm>
        </p:spPr>
        <p:txBody>
          <a:bodyPr>
            <a:normAutofit fontScale="90000"/>
          </a:bodyPr>
          <a:lstStyle/>
          <a:p>
            <a:r>
              <a:rPr lang="en-US" dirty="0"/>
              <a:t>Hydrofracturing of carbonate basement </a:t>
            </a:r>
          </a:p>
        </p:txBody>
      </p:sp>
      <p:grpSp>
        <p:nvGrpSpPr>
          <p:cNvPr id="18" name="Group 17"/>
          <p:cNvGrpSpPr/>
          <p:nvPr/>
        </p:nvGrpSpPr>
        <p:grpSpPr>
          <a:xfrm>
            <a:off x="4422421" y="3919689"/>
            <a:ext cx="4359360" cy="2807377"/>
            <a:chOff x="533400" y="4138855"/>
            <a:chExt cx="4359360" cy="2807377"/>
          </a:xfrm>
        </p:grpSpPr>
        <p:sp>
          <p:nvSpPr>
            <p:cNvPr id="13" name="Rectangle 12"/>
            <p:cNvSpPr/>
            <p:nvPr/>
          </p:nvSpPr>
          <p:spPr>
            <a:xfrm>
              <a:off x="3791048" y="6638455"/>
              <a:ext cx="1101712" cy="307777"/>
            </a:xfrm>
            <a:prstGeom prst="rect">
              <a:avLst/>
            </a:prstGeom>
          </p:spPr>
          <p:txBody>
            <a:bodyPr wrap="none">
              <a:spAutoFit/>
            </a:bodyPr>
            <a:lstStyle/>
            <a:p>
              <a:r>
                <a:rPr lang="en-US" sz="1400" dirty="0"/>
                <a:t>Secor (1965)</a:t>
              </a:r>
            </a:p>
          </p:txBody>
        </p:sp>
        <p:grpSp>
          <p:nvGrpSpPr>
            <p:cNvPr id="29" name="Group 28"/>
            <p:cNvGrpSpPr/>
            <p:nvPr/>
          </p:nvGrpSpPr>
          <p:grpSpPr>
            <a:xfrm>
              <a:off x="533400" y="4138855"/>
              <a:ext cx="4222920" cy="2514600"/>
              <a:chOff x="4191000" y="1066800"/>
              <a:chExt cx="4724400" cy="2895600"/>
            </a:xfrm>
          </p:grpSpPr>
          <p:pic>
            <p:nvPicPr>
              <p:cNvPr id="9" name="Picture 2"/>
              <p:cNvPicPr>
                <a:picLocks noChangeAspect="1" noChangeArrowheads="1"/>
              </p:cNvPicPr>
              <p:nvPr/>
            </p:nvPicPr>
            <p:blipFill>
              <a:blip r:embed="rId3" cstate="print"/>
              <a:srcRect l="4348" r="5797" b="14322"/>
              <a:stretch>
                <a:fillRect/>
              </a:stretch>
            </p:blipFill>
            <p:spPr bwMode="auto">
              <a:xfrm>
                <a:off x="4191000" y="1066800"/>
                <a:ext cx="4724400" cy="2895600"/>
              </a:xfrm>
              <a:prstGeom prst="rect">
                <a:avLst/>
              </a:prstGeom>
              <a:noFill/>
              <a:ln w="9525">
                <a:solidFill>
                  <a:schemeClr val="tx1"/>
                </a:solidFill>
                <a:miter lim="800000"/>
                <a:headEnd/>
                <a:tailEnd/>
              </a:ln>
            </p:spPr>
          </p:pic>
          <p:sp>
            <p:nvSpPr>
              <p:cNvPr id="14" name="Rectangle 13"/>
              <p:cNvSpPr/>
              <p:nvPr/>
            </p:nvSpPr>
            <p:spPr>
              <a:xfrm>
                <a:off x="6858000" y="1524000"/>
                <a:ext cx="1371600" cy="1066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p:cNvSpPr/>
            <p:nvPr/>
          </p:nvSpPr>
          <p:spPr>
            <a:xfrm>
              <a:off x="2554242" y="5625170"/>
              <a:ext cx="1865358" cy="400110"/>
            </a:xfrm>
            <a:prstGeom prst="rect">
              <a:avLst/>
            </a:prstGeom>
          </p:spPr>
          <p:txBody>
            <a:bodyPr wrap="square">
              <a:spAutoFit/>
            </a:bodyPr>
            <a:lstStyle/>
            <a:p>
              <a:pPr algn="ctr"/>
              <a:r>
                <a:rPr lang="en-US" sz="1000" dirty="0"/>
                <a:t>Hydraulic fracturing of marble likely between K = 1.46 and 4.18 </a:t>
              </a:r>
            </a:p>
          </p:txBody>
        </p:sp>
      </p:grpSp>
      <p:sp>
        <p:nvSpPr>
          <p:cNvPr id="30" name="TextBox 29"/>
          <p:cNvSpPr txBox="1"/>
          <p:nvPr/>
        </p:nvSpPr>
        <p:spPr>
          <a:xfrm>
            <a:off x="281799" y="4447932"/>
            <a:ext cx="396240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Brines react with siliceous carbonates to produce talc </a:t>
            </a:r>
          </a:p>
          <a:p>
            <a:pPr marL="342900" indent="-342900">
              <a:buFont typeface="Arial" panose="020B0604020202020204" pitchFamily="34" charset="0"/>
              <a:buChar char="•"/>
            </a:pPr>
            <a:r>
              <a:rPr lang="en-US" sz="2400" dirty="0"/>
              <a:t>Talc, chlorite &amp; graphite reduce friction and facilitate slip</a:t>
            </a:r>
          </a:p>
        </p:txBody>
      </p:sp>
      <p:grpSp>
        <p:nvGrpSpPr>
          <p:cNvPr id="19" name="Group 18"/>
          <p:cNvGrpSpPr/>
          <p:nvPr/>
        </p:nvGrpSpPr>
        <p:grpSpPr>
          <a:xfrm>
            <a:off x="457200" y="966593"/>
            <a:ext cx="3124200" cy="2822377"/>
            <a:chOff x="457200" y="1143000"/>
            <a:chExt cx="3124200" cy="2822377"/>
          </a:xfrm>
        </p:grpSpPr>
        <p:grpSp>
          <p:nvGrpSpPr>
            <p:cNvPr id="6" name="Group 5"/>
            <p:cNvGrpSpPr/>
            <p:nvPr/>
          </p:nvGrpSpPr>
          <p:grpSpPr>
            <a:xfrm>
              <a:off x="533400" y="1143000"/>
              <a:ext cx="3048000" cy="2438401"/>
              <a:chOff x="609600" y="1600199"/>
              <a:chExt cx="6019800" cy="4868707"/>
            </a:xfrm>
          </p:grpSpPr>
          <p:pic>
            <p:nvPicPr>
              <p:cNvPr id="3" name="Picture 2"/>
              <p:cNvPicPr>
                <a:picLocks noChangeAspect="1" noChangeArrowheads="1"/>
              </p:cNvPicPr>
              <p:nvPr/>
            </p:nvPicPr>
            <p:blipFill>
              <a:blip r:embed="rId4" cstate="print"/>
              <a:srcRect l="2703" r="5405"/>
              <a:stretch>
                <a:fillRect/>
              </a:stretch>
            </p:blipFill>
            <p:spPr bwMode="auto">
              <a:xfrm>
                <a:off x="609600" y="1600199"/>
                <a:ext cx="6019800" cy="4868707"/>
              </a:xfrm>
              <a:prstGeom prst="rect">
                <a:avLst/>
              </a:prstGeom>
              <a:noFill/>
              <a:ln w="9525">
                <a:solidFill>
                  <a:schemeClr val="tx1"/>
                </a:solidFill>
                <a:miter lim="800000"/>
                <a:headEnd/>
                <a:tailEnd/>
              </a:ln>
            </p:spPr>
          </p:pic>
          <p:sp>
            <p:nvSpPr>
              <p:cNvPr id="4" name="TextBox 3"/>
              <p:cNvSpPr txBox="1"/>
              <p:nvPr/>
            </p:nvSpPr>
            <p:spPr>
              <a:xfrm>
                <a:off x="2867025" y="4490995"/>
                <a:ext cx="3574969" cy="491625"/>
              </a:xfrm>
              <a:prstGeom prst="rect">
                <a:avLst/>
              </a:prstGeom>
              <a:noFill/>
            </p:spPr>
            <p:txBody>
              <a:bodyPr wrap="none" rtlCol="0">
                <a:spAutoFit/>
              </a:bodyPr>
              <a:lstStyle/>
              <a:p>
                <a:r>
                  <a:rPr lang="en-US" sz="1000" dirty="0"/>
                  <a:t>Increasing hydrostatic pressure</a:t>
                </a:r>
              </a:p>
            </p:txBody>
          </p:sp>
          <p:sp>
            <p:nvSpPr>
              <p:cNvPr id="5" name="TextBox 4"/>
              <p:cNvSpPr txBox="1"/>
              <p:nvPr/>
            </p:nvSpPr>
            <p:spPr>
              <a:xfrm>
                <a:off x="2867025" y="2969524"/>
                <a:ext cx="3438834" cy="491625"/>
              </a:xfrm>
              <a:prstGeom prst="rect">
                <a:avLst/>
              </a:prstGeom>
              <a:solidFill>
                <a:schemeClr val="bg1"/>
              </a:solidFill>
            </p:spPr>
            <p:txBody>
              <a:bodyPr wrap="square" rtlCol="0">
                <a:spAutoFit/>
              </a:bodyPr>
              <a:lstStyle/>
              <a:p>
                <a:r>
                  <a:rPr lang="en-US" sz="1000" dirty="0"/>
                  <a:t>Increasing lithostatic pressure</a:t>
                </a:r>
              </a:p>
            </p:txBody>
          </p:sp>
        </p:grpSp>
        <p:sp>
          <p:nvSpPr>
            <p:cNvPr id="10" name="TextBox 9"/>
            <p:cNvSpPr txBox="1"/>
            <p:nvPr/>
          </p:nvSpPr>
          <p:spPr>
            <a:xfrm>
              <a:off x="457200" y="3657600"/>
              <a:ext cx="2635080" cy="307777"/>
            </a:xfrm>
            <a:prstGeom prst="rect">
              <a:avLst/>
            </a:prstGeom>
            <a:noFill/>
          </p:spPr>
          <p:txBody>
            <a:bodyPr wrap="none" rtlCol="0">
              <a:spAutoFit/>
            </a:bodyPr>
            <a:lstStyle/>
            <a:p>
              <a:r>
                <a:rPr lang="en-US" sz="1400" dirty="0"/>
                <a:t>Fig. after Davis &amp; Reynolds (1996)</a:t>
              </a:r>
            </a:p>
          </p:txBody>
        </p:sp>
        <p:sp>
          <p:nvSpPr>
            <p:cNvPr id="2" name="Rectangle 1"/>
            <p:cNvSpPr/>
            <p:nvPr/>
          </p:nvSpPr>
          <p:spPr>
            <a:xfrm>
              <a:off x="609600" y="12192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flipH="1">
            <a:off x="3791048" y="1030665"/>
            <a:ext cx="4990733" cy="1692771"/>
          </a:xfrm>
          <a:prstGeom prst="rect">
            <a:avLst/>
          </a:prstGeom>
          <a:noFill/>
        </p:spPr>
        <p:txBody>
          <a:bodyPr wrap="square" rtlCol="0">
            <a:spAutoFit/>
          </a:bodyPr>
          <a:lstStyle/>
          <a:p>
            <a:r>
              <a:rPr lang="en-US" sz="2400" dirty="0"/>
              <a:t>Primary chemical reaction responsible for SW MT talc is:</a:t>
            </a:r>
          </a:p>
          <a:p>
            <a:pPr algn="ctr"/>
            <a:r>
              <a:rPr lang="en-US" sz="2800" dirty="0"/>
              <a:t>3MgCa(CO</a:t>
            </a:r>
            <a:r>
              <a:rPr lang="en-US" sz="2800" baseline="-25000" dirty="0"/>
              <a:t>3</a:t>
            </a:r>
            <a:r>
              <a:rPr lang="en-US" sz="2800" dirty="0"/>
              <a:t>)</a:t>
            </a:r>
            <a:r>
              <a:rPr lang="en-US" sz="2800" baseline="-25000" dirty="0"/>
              <a:t>2</a:t>
            </a:r>
            <a:r>
              <a:rPr lang="en-US" sz="2800" dirty="0"/>
              <a:t> + 4SiO</a:t>
            </a:r>
            <a:r>
              <a:rPr lang="en-US" sz="2800" baseline="-25000" dirty="0"/>
              <a:t>2</a:t>
            </a:r>
            <a:r>
              <a:rPr lang="en-US" sz="2800" dirty="0"/>
              <a:t> + H</a:t>
            </a:r>
            <a:r>
              <a:rPr lang="en-US" sz="2800" baseline="-25000" dirty="0"/>
              <a:t>2</a:t>
            </a:r>
            <a:r>
              <a:rPr lang="en-US" sz="2800" dirty="0"/>
              <a:t>O = </a:t>
            </a:r>
          </a:p>
          <a:p>
            <a:pPr algn="ctr"/>
            <a:r>
              <a:rPr lang="en-US" sz="2800" dirty="0"/>
              <a:t>Mg</a:t>
            </a:r>
            <a:r>
              <a:rPr lang="en-US" sz="2800" baseline="-25000" dirty="0"/>
              <a:t>3</a:t>
            </a:r>
            <a:r>
              <a:rPr lang="en-US" sz="2800" dirty="0"/>
              <a:t>Si</a:t>
            </a:r>
            <a:r>
              <a:rPr lang="en-US" sz="2800" baseline="-25000" dirty="0"/>
              <a:t>4</a:t>
            </a:r>
            <a:r>
              <a:rPr lang="en-US" sz="2800" dirty="0"/>
              <a:t>O</a:t>
            </a:r>
            <a:r>
              <a:rPr lang="en-US" sz="2800" baseline="-25000" dirty="0"/>
              <a:t>10</a:t>
            </a:r>
            <a:r>
              <a:rPr lang="en-US" sz="2800" dirty="0"/>
              <a:t>(OH)</a:t>
            </a:r>
            <a:r>
              <a:rPr lang="en-US" sz="2800" baseline="-25000" dirty="0"/>
              <a:t>2</a:t>
            </a:r>
            <a:r>
              <a:rPr lang="en-US" sz="2800" dirty="0"/>
              <a:t> + 3CaCO</a:t>
            </a:r>
            <a:r>
              <a:rPr lang="en-US" sz="2800" baseline="-25000" dirty="0"/>
              <a:t>3</a:t>
            </a:r>
            <a:r>
              <a:rPr lang="en-US" sz="2800" dirty="0"/>
              <a:t> + 3CO</a:t>
            </a:r>
            <a:r>
              <a:rPr lang="en-US" sz="2800" baseline="-25000" dirty="0"/>
              <a:t>2</a:t>
            </a:r>
            <a:endParaRPr lang="en-US" sz="2800" dirty="0"/>
          </a:p>
        </p:txBody>
      </p:sp>
      <p:sp>
        <p:nvSpPr>
          <p:cNvPr id="8" name="TextBox 7"/>
          <p:cNvSpPr txBox="1"/>
          <p:nvPr/>
        </p:nvSpPr>
        <p:spPr>
          <a:xfrm>
            <a:off x="3858596" y="2857559"/>
            <a:ext cx="4990733" cy="830997"/>
          </a:xfrm>
          <a:prstGeom prst="rect">
            <a:avLst/>
          </a:prstGeom>
          <a:noFill/>
        </p:spPr>
        <p:txBody>
          <a:bodyPr wrap="square" rtlCol="0">
            <a:spAutoFit/>
          </a:bodyPr>
          <a:lstStyle/>
          <a:p>
            <a:r>
              <a:rPr lang="en-US" sz="2400" dirty="0"/>
              <a:t>Adjacent to faults, pore fluid pressure likely approaches lithostatic pressure</a:t>
            </a:r>
          </a:p>
        </p:txBody>
      </p:sp>
      <p:grpSp>
        <p:nvGrpSpPr>
          <p:cNvPr id="17" name="Group 16"/>
          <p:cNvGrpSpPr/>
          <p:nvPr/>
        </p:nvGrpSpPr>
        <p:grpSpPr>
          <a:xfrm>
            <a:off x="281799" y="3833738"/>
            <a:ext cx="3764560" cy="3017121"/>
            <a:chOff x="281799" y="3833738"/>
            <a:chExt cx="3764560" cy="3017121"/>
          </a:xfrm>
        </p:grpSpPr>
        <p:pic>
          <p:nvPicPr>
            <p:cNvPr id="22" name="Picture 21"/>
            <p:cNvPicPr>
              <a:picLocks noChangeAspect="1"/>
            </p:cNvPicPr>
            <p:nvPr/>
          </p:nvPicPr>
          <p:blipFill>
            <a:blip r:embed="rId5" cstate="print"/>
            <a:stretch>
              <a:fillRect/>
            </a:stretch>
          </p:blipFill>
          <p:spPr>
            <a:xfrm>
              <a:off x="281799" y="3833738"/>
              <a:ext cx="3764560" cy="2709344"/>
            </a:xfrm>
            <a:prstGeom prst="rect">
              <a:avLst/>
            </a:prstGeom>
            <a:noFill/>
            <a:ln w="12700">
              <a:solidFill>
                <a:schemeClr val="tx1"/>
              </a:solidFill>
            </a:ln>
          </p:spPr>
        </p:pic>
        <p:sp>
          <p:nvSpPr>
            <p:cNvPr id="23" name="Rectangle 22"/>
            <p:cNvSpPr/>
            <p:nvPr/>
          </p:nvSpPr>
          <p:spPr>
            <a:xfrm>
              <a:off x="533400" y="6543082"/>
              <a:ext cx="988304" cy="307777"/>
            </a:xfrm>
            <a:prstGeom prst="rect">
              <a:avLst/>
            </a:prstGeom>
            <a:noFill/>
            <a:ln>
              <a:noFill/>
            </a:ln>
          </p:spPr>
          <p:txBody>
            <a:bodyPr wrap="square">
              <a:spAutoFit/>
            </a:bodyPr>
            <a:lstStyle/>
            <a:p>
              <a:r>
                <a:rPr lang="en-US" sz="1400" dirty="0"/>
                <a:t>Cox (2016)</a:t>
              </a:r>
            </a:p>
          </p:txBody>
        </p:sp>
      </p:grpSp>
    </p:spTree>
    <p:extLst>
      <p:ext uri="{BB962C8B-B14F-4D97-AF65-F5344CB8AC3E}">
        <p14:creationId xmlns:p14="http://schemas.microsoft.com/office/powerpoint/2010/main" val="219882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61695" y="204113"/>
            <a:ext cx="8229600" cy="639762"/>
          </a:xfrm>
        </p:spPr>
        <p:txBody>
          <a:bodyPr>
            <a:normAutofit fontScale="90000"/>
          </a:bodyPr>
          <a:lstStyle/>
          <a:p>
            <a:r>
              <a:rPr lang="en-US" dirty="0"/>
              <a:t>Crack-seal Talc &amp; Swarm Seismicity</a:t>
            </a:r>
          </a:p>
        </p:txBody>
      </p:sp>
      <p:sp>
        <p:nvSpPr>
          <p:cNvPr id="30" name="Rectangle 29"/>
          <p:cNvSpPr/>
          <p:nvPr/>
        </p:nvSpPr>
        <p:spPr>
          <a:xfrm>
            <a:off x="7924560" y="3839544"/>
            <a:ext cx="979711" cy="307777"/>
          </a:xfrm>
          <a:prstGeom prst="rect">
            <a:avLst/>
          </a:prstGeom>
        </p:spPr>
        <p:txBody>
          <a:bodyPr wrap="square">
            <a:spAutoFit/>
          </a:bodyPr>
          <a:lstStyle/>
          <a:p>
            <a:r>
              <a:rPr lang="en-US" sz="1400" dirty="0"/>
              <a:t>Cox (2016)</a:t>
            </a:r>
          </a:p>
        </p:txBody>
      </p:sp>
      <p:grpSp>
        <p:nvGrpSpPr>
          <p:cNvPr id="10" name="Group 9"/>
          <p:cNvGrpSpPr/>
          <p:nvPr/>
        </p:nvGrpSpPr>
        <p:grpSpPr>
          <a:xfrm>
            <a:off x="3482562" y="923268"/>
            <a:ext cx="4046030" cy="3106386"/>
            <a:chOff x="738079" y="1010157"/>
            <a:chExt cx="4046030" cy="3106386"/>
          </a:xfrm>
        </p:grpSpPr>
        <p:pic>
          <p:nvPicPr>
            <p:cNvPr id="7" name="Picture 6"/>
            <p:cNvPicPr>
              <a:picLocks noChangeAspect="1"/>
            </p:cNvPicPr>
            <p:nvPr/>
          </p:nvPicPr>
          <p:blipFill rotWithShape="1">
            <a:blip r:embed="rId3"/>
            <a:srcRect t="912"/>
            <a:stretch/>
          </p:blipFill>
          <p:spPr>
            <a:xfrm>
              <a:off x="738079" y="1010157"/>
              <a:ext cx="4046030" cy="3106386"/>
            </a:xfrm>
            <a:prstGeom prst="rect">
              <a:avLst/>
            </a:prstGeom>
            <a:ln w="12700">
              <a:solidFill>
                <a:schemeClr val="tx1"/>
              </a:solidFill>
            </a:ln>
          </p:spPr>
        </p:pic>
        <p:sp>
          <p:nvSpPr>
            <p:cNvPr id="4" name="Rectangle 3"/>
            <p:cNvSpPr/>
            <p:nvPr/>
          </p:nvSpPr>
          <p:spPr>
            <a:xfrm>
              <a:off x="1283963" y="1828800"/>
              <a:ext cx="289706" cy="173988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3048001" y="2590800"/>
              <a:ext cx="670706" cy="562388"/>
              <a:chOff x="7018819" y="2134057"/>
              <a:chExt cx="579413" cy="496030"/>
            </a:xfrm>
          </p:grpSpPr>
          <p:sp>
            <p:nvSpPr>
              <p:cNvPr id="6" name="Rectangle 5"/>
              <p:cNvSpPr/>
              <p:nvPr/>
            </p:nvSpPr>
            <p:spPr>
              <a:xfrm>
                <a:off x="7091245" y="2134057"/>
                <a:ext cx="458155" cy="496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7018819" y="2444076"/>
                <a:ext cx="579413"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pic>
        <p:nvPicPr>
          <p:cNvPr id="9" name="Picture 8"/>
          <p:cNvPicPr>
            <a:picLocks noChangeAspect="1"/>
          </p:cNvPicPr>
          <p:nvPr/>
        </p:nvPicPr>
        <p:blipFill rotWithShape="1">
          <a:blip r:embed="rId4"/>
          <a:srcRect l="2481"/>
          <a:stretch/>
        </p:blipFill>
        <p:spPr>
          <a:xfrm>
            <a:off x="1279940" y="917816"/>
            <a:ext cx="6611603" cy="4309470"/>
          </a:xfrm>
          <a:prstGeom prst="rect">
            <a:avLst/>
          </a:prstGeom>
          <a:ln w="12700">
            <a:solidFill>
              <a:schemeClr val="tx1"/>
            </a:solidFill>
          </a:ln>
        </p:spPr>
      </p:pic>
      <p:grpSp>
        <p:nvGrpSpPr>
          <p:cNvPr id="3" name="Group 2"/>
          <p:cNvGrpSpPr/>
          <p:nvPr/>
        </p:nvGrpSpPr>
        <p:grpSpPr>
          <a:xfrm>
            <a:off x="3176647" y="4177285"/>
            <a:ext cx="5470346" cy="2472155"/>
            <a:chOff x="3356269" y="4190999"/>
            <a:chExt cx="5470346" cy="2472155"/>
          </a:xfrm>
        </p:grpSpPr>
        <p:pic>
          <p:nvPicPr>
            <p:cNvPr id="49" name="Picture 2"/>
            <p:cNvPicPr>
              <a:picLocks noChangeAspect="1" noChangeArrowheads="1"/>
            </p:cNvPicPr>
            <p:nvPr/>
          </p:nvPicPr>
          <p:blipFill>
            <a:blip r:embed="rId5" cstate="print"/>
            <a:srcRect l="6977" t="17839" r="40698" b="37564"/>
            <a:stretch>
              <a:fillRect/>
            </a:stretch>
          </p:blipFill>
          <p:spPr bwMode="auto">
            <a:xfrm>
              <a:off x="3429001" y="4470399"/>
              <a:ext cx="5334000" cy="1778000"/>
            </a:xfrm>
            <a:prstGeom prst="rect">
              <a:avLst/>
            </a:prstGeom>
            <a:noFill/>
            <a:ln w="9525">
              <a:solidFill>
                <a:schemeClr val="tx1"/>
              </a:solidFill>
              <a:miter lim="800000"/>
              <a:headEnd/>
              <a:tailEnd/>
            </a:ln>
          </p:spPr>
        </p:pic>
        <p:grpSp>
          <p:nvGrpSpPr>
            <p:cNvPr id="26" name="Group 25"/>
            <p:cNvGrpSpPr/>
            <p:nvPr/>
          </p:nvGrpSpPr>
          <p:grpSpPr>
            <a:xfrm>
              <a:off x="3356269" y="4190999"/>
              <a:ext cx="5470346" cy="2472155"/>
              <a:chOff x="3356269" y="4190999"/>
              <a:chExt cx="5470346" cy="2472155"/>
            </a:xfrm>
          </p:grpSpPr>
          <p:sp>
            <p:nvSpPr>
              <p:cNvPr id="53" name="TextBox 52"/>
              <p:cNvSpPr txBox="1"/>
              <p:nvPr/>
            </p:nvSpPr>
            <p:spPr>
              <a:xfrm rot="19360349">
                <a:off x="5044209" y="4848505"/>
                <a:ext cx="764633" cy="307777"/>
              </a:xfrm>
              <a:prstGeom prst="rect">
                <a:avLst/>
              </a:prstGeom>
              <a:noFill/>
            </p:spPr>
            <p:txBody>
              <a:bodyPr wrap="none" rtlCol="0">
                <a:spAutoFit/>
              </a:bodyPr>
              <a:lstStyle/>
              <a:p>
                <a:r>
                  <a:rPr lang="en-US" sz="1400" dirty="0"/>
                  <a:t>Chlorite</a:t>
                </a:r>
              </a:p>
            </p:txBody>
          </p:sp>
          <p:grpSp>
            <p:nvGrpSpPr>
              <p:cNvPr id="24" name="Group 23"/>
              <p:cNvGrpSpPr/>
              <p:nvPr/>
            </p:nvGrpSpPr>
            <p:grpSpPr>
              <a:xfrm>
                <a:off x="3356269" y="4879750"/>
                <a:ext cx="2576988" cy="489177"/>
                <a:chOff x="3356269" y="4879750"/>
                <a:chExt cx="2576988" cy="489177"/>
              </a:xfrm>
            </p:grpSpPr>
            <p:sp>
              <p:nvSpPr>
                <p:cNvPr id="51" name="TextBox 50"/>
                <p:cNvSpPr txBox="1"/>
                <p:nvPr/>
              </p:nvSpPr>
              <p:spPr>
                <a:xfrm rot="19476715">
                  <a:off x="3356269" y="5061150"/>
                  <a:ext cx="2576988" cy="307777"/>
                </a:xfrm>
                <a:prstGeom prst="rect">
                  <a:avLst/>
                </a:prstGeom>
                <a:noFill/>
              </p:spPr>
              <p:txBody>
                <a:bodyPr wrap="none" rtlCol="0">
                  <a:spAutoFit/>
                </a:bodyPr>
                <a:lstStyle/>
                <a:p>
                  <a:r>
                    <a:rPr lang="en-US" sz="1400" dirty="0"/>
                    <a:t>Ser &amp; Chl alteration of pC Bt QFG</a:t>
                  </a:r>
                </a:p>
              </p:txBody>
            </p:sp>
            <p:cxnSp>
              <p:nvCxnSpPr>
                <p:cNvPr id="59" name="Straight Connector 58"/>
                <p:cNvCxnSpPr/>
                <p:nvPr/>
              </p:nvCxnSpPr>
              <p:spPr>
                <a:xfrm rot="480000" flipV="1">
                  <a:off x="5079796" y="4879750"/>
                  <a:ext cx="45751" cy="479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Arc 51"/>
              <p:cNvSpPr/>
              <p:nvPr/>
            </p:nvSpPr>
            <p:spPr>
              <a:xfrm rot="13580786">
                <a:off x="3587491" y="5872254"/>
                <a:ext cx="393527" cy="395918"/>
              </a:xfrm>
              <a:prstGeom prst="arc">
                <a:avLst>
                  <a:gd name="adj1" fmla="val 16200000"/>
                  <a:gd name="adj2" fmla="val 0"/>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4" name="Arc 53"/>
              <p:cNvSpPr/>
              <p:nvPr/>
            </p:nvSpPr>
            <p:spPr>
              <a:xfrm rot="8092489" flipH="1">
                <a:off x="7016550" y="4272148"/>
                <a:ext cx="393527" cy="395918"/>
              </a:xfrm>
              <a:prstGeom prst="arc">
                <a:avLst>
                  <a:gd name="adj1" fmla="val 16200000"/>
                  <a:gd name="adj2" fmla="val 0"/>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3" name="Group 22"/>
              <p:cNvGrpSpPr/>
              <p:nvPr/>
            </p:nvGrpSpPr>
            <p:grpSpPr>
              <a:xfrm>
                <a:off x="7464201" y="5367887"/>
                <a:ext cx="926729" cy="307777"/>
                <a:chOff x="7464201" y="5367887"/>
                <a:chExt cx="926729" cy="307777"/>
              </a:xfrm>
            </p:grpSpPr>
            <p:sp>
              <p:nvSpPr>
                <p:cNvPr id="16" name="Rectangle 15"/>
                <p:cNvSpPr/>
                <p:nvPr/>
              </p:nvSpPr>
              <p:spPr>
                <a:xfrm>
                  <a:off x="7464201" y="5367887"/>
                  <a:ext cx="926729" cy="307777"/>
                </a:xfrm>
                <a:prstGeom prst="rect">
                  <a:avLst/>
                </a:prstGeom>
              </p:spPr>
              <p:txBody>
                <a:bodyPr wrap="none">
                  <a:spAutoFit/>
                </a:bodyPr>
                <a:lstStyle/>
                <a:p>
                  <a:r>
                    <a:rPr lang="en-US" sz="1400" dirty="0"/>
                    <a:t>pC Bt QFG</a:t>
                  </a:r>
                </a:p>
              </p:txBody>
            </p:sp>
            <p:cxnSp>
              <p:nvCxnSpPr>
                <p:cNvPr id="58" name="Straight Connector 57"/>
                <p:cNvCxnSpPr/>
                <p:nvPr/>
              </p:nvCxnSpPr>
              <p:spPr>
                <a:xfrm>
                  <a:off x="7623322" y="5527477"/>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594781" y="4733831"/>
                <a:ext cx="926729" cy="307777"/>
                <a:chOff x="3601005" y="4694616"/>
                <a:chExt cx="926729" cy="307777"/>
              </a:xfrm>
            </p:grpSpPr>
            <p:sp>
              <p:nvSpPr>
                <p:cNvPr id="50" name="TextBox 49"/>
                <p:cNvSpPr txBox="1"/>
                <p:nvPr/>
              </p:nvSpPr>
              <p:spPr>
                <a:xfrm>
                  <a:off x="3601005" y="4694616"/>
                  <a:ext cx="926729" cy="307777"/>
                </a:xfrm>
                <a:prstGeom prst="rect">
                  <a:avLst/>
                </a:prstGeom>
                <a:noFill/>
              </p:spPr>
              <p:txBody>
                <a:bodyPr wrap="none" rtlCol="0">
                  <a:spAutoFit/>
                </a:bodyPr>
                <a:lstStyle/>
                <a:p>
                  <a:r>
                    <a:rPr lang="en-US" sz="1400" dirty="0"/>
                    <a:t>pC Bt QFG</a:t>
                  </a:r>
                </a:p>
              </p:txBody>
            </p:sp>
            <p:cxnSp>
              <p:nvCxnSpPr>
                <p:cNvPr id="55" name="Straight Connector 54"/>
                <p:cNvCxnSpPr/>
                <p:nvPr/>
              </p:nvCxnSpPr>
              <p:spPr>
                <a:xfrm>
                  <a:off x="3784254" y="4848504"/>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5791201" y="4190999"/>
                <a:ext cx="1626343" cy="307777"/>
              </a:xfrm>
              <a:prstGeom prst="rect">
                <a:avLst/>
              </a:prstGeom>
              <a:noFill/>
            </p:spPr>
            <p:txBody>
              <a:bodyPr wrap="none" rtlCol="0">
                <a:spAutoFit/>
              </a:bodyPr>
              <a:lstStyle/>
              <a:p>
                <a:r>
                  <a:rPr lang="en-US" sz="1400" dirty="0"/>
                  <a:t>Gradational contact</a:t>
                </a:r>
              </a:p>
            </p:txBody>
          </p:sp>
          <p:sp>
            <p:nvSpPr>
              <p:cNvPr id="45" name="TextBox 44"/>
              <p:cNvSpPr txBox="1"/>
              <p:nvPr/>
            </p:nvSpPr>
            <p:spPr>
              <a:xfrm rot="19384542">
                <a:off x="4084682" y="5899220"/>
                <a:ext cx="462371" cy="307777"/>
              </a:xfrm>
              <a:prstGeom prst="rect">
                <a:avLst/>
              </a:prstGeom>
              <a:noFill/>
            </p:spPr>
            <p:txBody>
              <a:bodyPr wrap="none" rtlCol="0">
                <a:spAutoFit/>
              </a:bodyPr>
              <a:lstStyle/>
              <a:p>
                <a:r>
                  <a:rPr lang="en-US" sz="1400" dirty="0">
                    <a:solidFill>
                      <a:schemeClr val="bg1"/>
                    </a:solidFill>
                  </a:rPr>
                  <a:t>Talc</a:t>
                </a:r>
              </a:p>
            </p:txBody>
          </p:sp>
          <p:sp>
            <p:nvSpPr>
              <p:cNvPr id="17" name="Rectangle 16"/>
              <p:cNvSpPr/>
              <p:nvPr/>
            </p:nvSpPr>
            <p:spPr>
              <a:xfrm>
                <a:off x="7794794" y="6264883"/>
                <a:ext cx="1031821" cy="307777"/>
              </a:xfrm>
              <a:prstGeom prst="rect">
                <a:avLst/>
              </a:prstGeom>
            </p:spPr>
            <p:txBody>
              <a:bodyPr wrap="none">
                <a:spAutoFit/>
              </a:bodyPr>
              <a:lstStyle/>
              <a:p>
                <a:r>
                  <a:rPr lang="en-US" sz="1400" dirty="0"/>
                  <a:t>Berg (1979)</a:t>
                </a:r>
              </a:p>
            </p:txBody>
          </p:sp>
          <p:sp>
            <p:nvSpPr>
              <p:cNvPr id="48" name="TextBox 47"/>
              <p:cNvSpPr txBox="1"/>
              <p:nvPr/>
            </p:nvSpPr>
            <p:spPr>
              <a:xfrm>
                <a:off x="3429000" y="6324600"/>
                <a:ext cx="3832396" cy="338554"/>
              </a:xfrm>
              <a:prstGeom prst="rect">
                <a:avLst/>
              </a:prstGeom>
              <a:noFill/>
            </p:spPr>
            <p:txBody>
              <a:bodyPr wrap="none" rtlCol="0">
                <a:spAutoFit/>
              </a:bodyPr>
              <a:lstStyle/>
              <a:p>
                <a:r>
                  <a:rPr lang="en-US" sz="1600" dirty="0"/>
                  <a:t>Willow Creek talc deposit, Greenhorn Mtns.</a:t>
                </a:r>
              </a:p>
            </p:txBody>
          </p:sp>
          <p:cxnSp>
            <p:nvCxnSpPr>
              <p:cNvPr id="78" name="Straight Arrow Connector 77"/>
              <p:cNvCxnSpPr/>
              <p:nvPr/>
            </p:nvCxnSpPr>
            <p:spPr>
              <a:xfrm>
                <a:off x="6629400" y="6096000"/>
                <a:ext cx="1524000" cy="0"/>
              </a:xfrm>
              <a:prstGeom prst="straightConnector1">
                <a:avLst/>
              </a:prstGeom>
              <a:ln w="2540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086600" y="5943601"/>
                <a:ext cx="550151" cy="304800"/>
              </a:xfrm>
              <a:prstGeom prst="rect">
                <a:avLst/>
              </a:prstGeom>
              <a:solidFill>
                <a:schemeClr val="bg1"/>
              </a:solidFill>
            </p:spPr>
            <p:txBody>
              <a:bodyPr wrap="square" rtlCol="0">
                <a:spAutoFit/>
              </a:bodyPr>
              <a:lstStyle/>
              <a:p>
                <a:r>
                  <a:rPr lang="en-US" sz="1400" dirty="0"/>
                  <a:t>50 m</a:t>
                </a:r>
              </a:p>
            </p:txBody>
          </p:sp>
        </p:grpSp>
      </p:grpSp>
      <p:grpSp>
        <p:nvGrpSpPr>
          <p:cNvPr id="34" name="Group 33"/>
          <p:cNvGrpSpPr/>
          <p:nvPr/>
        </p:nvGrpSpPr>
        <p:grpSpPr>
          <a:xfrm>
            <a:off x="327208" y="3624826"/>
            <a:ext cx="2705612" cy="3024614"/>
            <a:chOff x="-1475791" y="4254302"/>
            <a:chExt cx="2705612" cy="3024614"/>
          </a:xfrm>
        </p:grpSpPr>
        <p:sp>
          <p:nvSpPr>
            <p:cNvPr id="35" name="TextBox 34"/>
            <p:cNvSpPr txBox="1"/>
            <p:nvPr/>
          </p:nvSpPr>
          <p:spPr>
            <a:xfrm>
              <a:off x="-1475791" y="6971139"/>
              <a:ext cx="2705612" cy="307777"/>
            </a:xfrm>
            <a:prstGeom prst="rect">
              <a:avLst/>
            </a:prstGeom>
            <a:noFill/>
          </p:spPr>
          <p:txBody>
            <a:bodyPr wrap="none" rtlCol="0">
              <a:spAutoFit/>
            </a:bodyPr>
            <a:lstStyle/>
            <a:p>
              <a:r>
                <a:rPr lang="en-US" sz="1400" dirty="0"/>
                <a:t>Fig. after Davis &amp; Reynolds (1996)</a:t>
              </a:r>
            </a:p>
          </p:txBody>
        </p:sp>
        <p:grpSp>
          <p:nvGrpSpPr>
            <p:cNvPr id="36" name="Group 35"/>
            <p:cNvGrpSpPr/>
            <p:nvPr/>
          </p:nvGrpSpPr>
          <p:grpSpPr>
            <a:xfrm>
              <a:off x="-1151685" y="4254302"/>
              <a:ext cx="2040835" cy="2537254"/>
              <a:chOff x="685800" y="4114800"/>
              <a:chExt cx="2040835" cy="2537254"/>
            </a:xfrm>
          </p:grpSpPr>
          <p:pic>
            <p:nvPicPr>
              <p:cNvPr id="37" name="Picture 2"/>
              <p:cNvPicPr>
                <a:picLocks noChangeAspect="1" noChangeArrowheads="1"/>
              </p:cNvPicPr>
              <p:nvPr/>
            </p:nvPicPr>
            <p:blipFill>
              <a:blip r:embed="rId6" cstate="print"/>
              <a:srcRect l="62386" t="3940" r="3669" b="35644"/>
              <a:stretch>
                <a:fillRect/>
              </a:stretch>
            </p:blipFill>
            <p:spPr bwMode="auto">
              <a:xfrm rot="10800000">
                <a:off x="685800" y="4114800"/>
                <a:ext cx="2040835" cy="2537254"/>
              </a:xfrm>
              <a:prstGeom prst="rect">
                <a:avLst/>
              </a:prstGeom>
              <a:ln w="88900" cap="sq" cmpd="thickThin">
                <a:solidFill>
                  <a:srgbClr val="000000"/>
                </a:solidFill>
                <a:prstDash val="solid"/>
                <a:miter lim="800000"/>
              </a:ln>
              <a:effectLst>
                <a:innerShdw blurRad="76200">
                  <a:srgbClr val="000000"/>
                </a:innerShdw>
              </a:effectLst>
            </p:spPr>
          </p:pic>
          <p:sp>
            <p:nvSpPr>
              <p:cNvPr id="38" name="Oval 37"/>
              <p:cNvSpPr/>
              <p:nvPr/>
            </p:nvSpPr>
            <p:spPr>
              <a:xfrm rot="18960772">
                <a:off x="1311245" y="5283060"/>
                <a:ext cx="1263712" cy="7754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066800" y="4343400"/>
                <a:ext cx="1050096" cy="738664"/>
              </a:xfrm>
              <a:prstGeom prst="rect">
                <a:avLst/>
              </a:prstGeom>
              <a:noFill/>
            </p:spPr>
            <p:txBody>
              <a:bodyPr wrap="none" rtlCol="0">
                <a:spAutoFit/>
              </a:bodyPr>
              <a:lstStyle/>
              <a:p>
                <a:pPr algn="ctr"/>
                <a:r>
                  <a:rPr lang="en-US" sz="1400" b="1" dirty="0"/>
                  <a:t>Calcite Vein</a:t>
                </a:r>
              </a:p>
              <a:p>
                <a:pPr algn="ctr"/>
                <a:r>
                  <a:rPr lang="en-US" sz="1400" b="1" dirty="0"/>
                  <a:t>cutting </a:t>
                </a:r>
              </a:p>
              <a:p>
                <a:pPr algn="ctr"/>
                <a:r>
                  <a:rPr lang="en-US" sz="1400" b="1" dirty="0"/>
                  <a:t>Limestone</a:t>
                </a:r>
              </a:p>
            </p:txBody>
          </p:sp>
          <p:cxnSp>
            <p:nvCxnSpPr>
              <p:cNvPr id="40" name="Straight Arrow Connector 39"/>
              <p:cNvCxnSpPr/>
              <p:nvPr/>
            </p:nvCxnSpPr>
            <p:spPr>
              <a:xfrm flipH="1" flipV="1">
                <a:off x="914400" y="4343400"/>
                <a:ext cx="228600" cy="533400"/>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62000" y="6400800"/>
                <a:ext cx="1905000" cy="0"/>
              </a:xfrm>
              <a:prstGeom prst="straightConnector1">
                <a:avLst/>
              </a:prstGeom>
              <a:ln w="3175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133600" y="6096000"/>
                <a:ext cx="534121" cy="307777"/>
              </a:xfrm>
              <a:prstGeom prst="rect">
                <a:avLst/>
              </a:prstGeom>
              <a:noFill/>
            </p:spPr>
            <p:txBody>
              <a:bodyPr wrap="none" rtlCol="0">
                <a:spAutoFit/>
              </a:bodyPr>
              <a:lstStyle/>
              <a:p>
                <a:r>
                  <a:rPr lang="en-US" sz="1400" dirty="0"/>
                  <a:t>7 cm</a:t>
                </a:r>
              </a:p>
            </p:txBody>
          </p:sp>
        </p:grpSp>
      </p:grpSp>
    </p:spTree>
    <p:extLst>
      <p:ext uri="{BB962C8B-B14F-4D97-AF65-F5344CB8AC3E}">
        <p14:creationId xmlns:p14="http://schemas.microsoft.com/office/powerpoint/2010/main" val="217806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Summary for SW MT talc deposits</a:t>
            </a:r>
          </a:p>
        </p:txBody>
      </p:sp>
      <p:sp>
        <p:nvSpPr>
          <p:cNvPr id="3" name="Content Placeholder 2"/>
          <p:cNvSpPr>
            <a:spLocks noGrp="1"/>
          </p:cNvSpPr>
          <p:nvPr>
            <p:ph idx="1"/>
          </p:nvPr>
        </p:nvSpPr>
        <p:spPr>
          <a:xfrm>
            <a:off x="457200" y="1295400"/>
            <a:ext cx="8229600" cy="5181600"/>
          </a:xfrm>
        </p:spPr>
        <p:txBody>
          <a:bodyPr>
            <a:normAutofit fontScale="92500" lnSpcReduction="20000"/>
          </a:bodyPr>
          <a:lstStyle/>
          <a:p>
            <a:r>
              <a:rPr lang="en-US" dirty="0"/>
              <a:t>Hot brines circulating through pre-Belt carbonate basement rocks beneath overlying sediment package correlative with ~youngest Belt Basin/Lemhi Subbasin might “be” the regional retrograde greenschist facies event (speculations by previous workers in area)</a:t>
            </a:r>
          </a:p>
          <a:p>
            <a:r>
              <a:rPr lang="en-US" dirty="0"/>
              <a:t>Hydrothermal talc deposit formation by burial diagenetic metamorphic conditions with crack-seal processes </a:t>
            </a:r>
            <a:r>
              <a:rPr lang="en-US"/>
              <a:t>and (later consolidation by </a:t>
            </a:r>
            <a:r>
              <a:rPr lang="en-US" dirty="0"/>
              <a:t>dissolution and precipitation focused </a:t>
            </a:r>
            <a:r>
              <a:rPr lang="en-US"/>
              <a:t>near faults)</a:t>
            </a:r>
            <a:endParaRPr lang="en-US" dirty="0"/>
          </a:p>
          <a:p>
            <a:r>
              <a:rPr lang="en-US" dirty="0"/>
              <a:t>Multistage mineralization could have been episodic over millions to tens of millions of years in Meso/Neoproterozoic eras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252"/>
            <a:ext cx="8229600" cy="884238"/>
          </a:xfrm>
        </p:spPr>
        <p:txBody>
          <a:bodyPr/>
          <a:lstStyle/>
          <a:p>
            <a:r>
              <a:rPr lang="en-US" dirty="0"/>
              <a:t>Thanks to:</a:t>
            </a:r>
          </a:p>
        </p:txBody>
      </p:sp>
      <p:sp>
        <p:nvSpPr>
          <p:cNvPr id="3" name="Content Placeholder 2"/>
          <p:cNvSpPr>
            <a:spLocks noGrp="1"/>
          </p:cNvSpPr>
          <p:nvPr>
            <p:ph idx="1"/>
          </p:nvPr>
        </p:nvSpPr>
        <p:spPr>
          <a:xfrm>
            <a:off x="457200" y="1066800"/>
            <a:ext cx="8229600" cy="5684000"/>
          </a:xfrm>
        </p:spPr>
        <p:txBody>
          <a:bodyPr/>
          <a:lstStyle/>
          <a:p>
            <a:pPr marL="457200" lvl="1" indent="-457200">
              <a:buFont typeface="Wingdings" panose="05000000000000000000" pitchFamily="2" charset="2"/>
              <a:buChar char="Ø"/>
            </a:pPr>
            <a:r>
              <a:rPr lang="en-US" dirty="0"/>
              <a:t>J.F. Childs and C. Walby at Childs Geoscience Inc. and R.B. Berg at Montana Bureau of Mines and Geology for stimulating talc discussions.</a:t>
            </a:r>
          </a:p>
          <a:p>
            <a:pPr marL="457200" lvl="1" indent="-457200">
              <a:buFont typeface="Wingdings" panose="05000000000000000000" pitchFamily="2" charset="2"/>
              <a:buChar char="Ø"/>
            </a:pPr>
            <a:r>
              <a:rPr lang="en-US" dirty="0"/>
              <a:t>R. Lewis and R. Burmester (Idaho Geological Survey) and J. Lonn (MBMG) for Belt Basin and Lemhi Subbasin education.</a:t>
            </a:r>
          </a:p>
          <a:p>
            <a:pPr marL="457200" lvl="1" indent="-457200">
              <a:buFont typeface="Wingdings" panose="05000000000000000000" pitchFamily="2" charset="2"/>
              <a:buChar char="Ø"/>
            </a:pPr>
            <a:r>
              <a:rPr lang="en-US" dirty="0"/>
              <a:t>M. Cerino (Barretts Minerals Inc.) for insightful field geology comments and detailed talc observations.</a:t>
            </a:r>
          </a:p>
          <a:p>
            <a:pPr marL="457200" lvl="1" indent="-457200">
              <a:buFont typeface="Wingdings" panose="05000000000000000000" pitchFamily="2" charset="2"/>
              <a:buChar char="Ø"/>
            </a:pPr>
            <a:r>
              <a:rPr lang="en-US" dirty="0"/>
              <a:t>D. Crouse and E. Bartlett (Imerys Talc) for piquing my interest in the structural nuances at the Yellowstone Mine.</a:t>
            </a: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r="27778" b="35612"/>
          <a:stretch/>
        </p:blipFill>
        <p:spPr bwMode="auto">
          <a:xfrm>
            <a:off x="6858000" y="5708517"/>
            <a:ext cx="2152650" cy="104228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9FFCC"/>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Outline</a:t>
            </a:r>
          </a:p>
        </p:txBody>
      </p:sp>
      <p:sp>
        <p:nvSpPr>
          <p:cNvPr id="3" name="Content Placeholder 2"/>
          <p:cNvSpPr>
            <a:spLocks noGrp="1"/>
          </p:cNvSpPr>
          <p:nvPr>
            <p:ph idx="1"/>
          </p:nvPr>
        </p:nvSpPr>
        <p:spPr>
          <a:xfrm>
            <a:off x="457200" y="1143000"/>
            <a:ext cx="8229600" cy="5257800"/>
          </a:xfrm>
        </p:spPr>
        <p:txBody>
          <a:bodyPr>
            <a:normAutofit fontScale="92500"/>
          </a:bodyPr>
          <a:lstStyle/>
          <a:p>
            <a:r>
              <a:rPr lang="en-US" dirty="0"/>
              <a:t>Overview of Belt Basin &amp; Lemhi Subbasin: Spatial relationship relative to talc occurrences</a:t>
            </a:r>
          </a:p>
          <a:p>
            <a:r>
              <a:rPr lang="en-US" dirty="0"/>
              <a:t>Proposed association of tectonic setting to multistage talc mineralization events </a:t>
            </a:r>
          </a:p>
          <a:p>
            <a:r>
              <a:rPr lang="en-US" dirty="0"/>
              <a:t>Focus on the first of two key hydrothermal fluid processes </a:t>
            </a:r>
          </a:p>
          <a:p>
            <a:pPr lvl="1"/>
            <a:r>
              <a:rPr lang="en-US" dirty="0"/>
              <a:t>Stage with metamorphic reactions @ low </a:t>
            </a:r>
            <a:r>
              <a:rPr lang="en-US" dirty="0" err="1"/>
              <a:t>greenschist</a:t>
            </a:r>
            <a:r>
              <a:rPr lang="en-US" dirty="0"/>
              <a:t> facies and into </a:t>
            </a:r>
            <a:r>
              <a:rPr lang="en-US" dirty="0" err="1"/>
              <a:t>prehnite-pumpellyite</a:t>
            </a:r>
            <a:r>
              <a:rPr lang="en-US" dirty="0"/>
              <a:t> facies in pre-Belt </a:t>
            </a:r>
            <a:r>
              <a:rPr lang="en-US" dirty="0" err="1"/>
              <a:t>metacarbonate</a:t>
            </a:r>
            <a:r>
              <a:rPr lang="en-US" dirty="0"/>
              <a:t> with crack-seal talc formation in concert with recurring microseismic swarms </a:t>
            </a:r>
          </a:p>
          <a:p>
            <a:r>
              <a:rPr lang="en-US" dirty="0"/>
              <a:t>Summary </a:t>
            </a:r>
          </a:p>
          <a:p>
            <a:pPr lvl="1"/>
            <a:endParaRPr lang="en-US" dirty="0"/>
          </a:p>
        </p:txBody>
      </p:sp>
    </p:spTree>
    <p:extLst>
      <p:ext uri="{BB962C8B-B14F-4D97-AF65-F5344CB8AC3E}">
        <p14:creationId xmlns:p14="http://schemas.microsoft.com/office/powerpoint/2010/main" val="3568180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Yh-is-Ys_Fig.1_LocMap.cs2-revised_HPedt_noStippledZone.png"/>
          <p:cNvPicPr>
            <a:picLocks noChangeAspect="1"/>
          </p:cNvPicPr>
          <p:nvPr/>
        </p:nvPicPr>
        <p:blipFill>
          <a:blip r:embed="rId3" cstate="print"/>
          <a:srcRect l="9753" t="4444" r="12628" b="17778"/>
          <a:stretch>
            <a:fillRect/>
          </a:stretch>
        </p:blipFill>
        <p:spPr>
          <a:xfrm>
            <a:off x="685800" y="1143000"/>
            <a:ext cx="3962400" cy="51364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228600" y="228600"/>
            <a:ext cx="8839200" cy="646331"/>
          </a:xfrm>
          <a:prstGeom prst="rect">
            <a:avLst/>
          </a:prstGeom>
        </p:spPr>
        <p:txBody>
          <a:bodyPr wrap="square">
            <a:spAutoFit/>
          </a:bodyPr>
          <a:lstStyle/>
          <a:p>
            <a:r>
              <a:rPr lang="en-US" sz="3600" dirty="0"/>
              <a:t>Mesoproterozoic Belt Basin &amp; Lemhi Subbasin </a:t>
            </a:r>
          </a:p>
        </p:txBody>
      </p:sp>
      <p:sp>
        <p:nvSpPr>
          <p:cNvPr id="7" name="TextBox 6"/>
          <p:cNvSpPr txBox="1"/>
          <p:nvPr/>
        </p:nvSpPr>
        <p:spPr>
          <a:xfrm>
            <a:off x="1066800" y="6324600"/>
            <a:ext cx="2196627" cy="307777"/>
          </a:xfrm>
          <a:prstGeom prst="rect">
            <a:avLst/>
          </a:prstGeom>
          <a:noFill/>
        </p:spPr>
        <p:txBody>
          <a:bodyPr wrap="none" rtlCol="0">
            <a:spAutoFit/>
          </a:bodyPr>
          <a:lstStyle/>
          <a:p>
            <a:r>
              <a:rPr lang="en-US" sz="1400" dirty="0"/>
              <a:t>after Burmester et al., 2015</a:t>
            </a:r>
          </a:p>
        </p:txBody>
      </p:sp>
      <p:grpSp>
        <p:nvGrpSpPr>
          <p:cNvPr id="25" name="Group 24"/>
          <p:cNvGrpSpPr/>
          <p:nvPr/>
        </p:nvGrpSpPr>
        <p:grpSpPr>
          <a:xfrm>
            <a:off x="3182112" y="4811407"/>
            <a:ext cx="1373263" cy="1409838"/>
            <a:chOff x="3182112" y="4811407"/>
            <a:chExt cx="1373263" cy="1409838"/>
          </a:xfrm>
        </p:grpSpPr>
        <p:sp>
          <p:nvSpPr>
            <p:cNvPr id="23" name="Freeform 22"/>
            <p:cNvSpPr/>
            <p:nvPr/>
          </p:nvSpPr>
          <p:spPr>
            <a:xfrm>
              <a:off x="3182112" y="4811407"/>
              <a:ext cx="1373263" cy="1409838"/>
            </a:xfrm>
            <a:custGeom>
              <a:avLst/>
              <a:gdLst>
                <a:gd name="connsiteX0" fmla="*/ 944326 w 1373263"/>
                <a:gd name="connsiteY0" fmla="*/ 0 h 1409838"/>
                <a:gd name="connsiteX1" fmla="*/ 814647 w 1373263"/>
                <a:gd name="connsiteY1" fmla="*/ 3325 h 1409838"/>
                <a:gd name="connsiteX2" fmla="*/ 694944 w 1373263"/>
                <a:gd name="connsiteY2" fmla="*/ 23275 h 1409838"/>
                <a:gd name="connsiteX3" fmla="*/ 508739 w 1373263"/>
                <a:gd name="connsiteY3" fmla="*/ 49876 h 1409838"/>
                <a:gd name="connsiteX4" fmla="*/ 408986 w 1373263"/>
                <a:gd name="connsiteY4" fmla="*/ 69826 h 1409838"/>
                <a:gd name="connsiteX5" fmla="*/ 275983 w 1373263"/>
                <a:gd name="connsiteY5" fmla="*/ 76477 h 1409838"/>
                <a:gd name="connsiteX6" fmla="*/ 152954 w 1373263"/>
                <a:gd name="connsiteY6" fmla="*/ 76477 h 1409838"/>
                <a:gd name="connsiteX7" fmla="*/ 89777 w 1373263"/>
                <a:gd name="connsiteY7" fmla="*/ 119703 h 1409838"/>
                <a:gd name="connsiteX8" fmla="*/ 26601 w 1373263"/>
                <a:gd name="connsiteY8" fmla="*/ 252706 h 1409838"/>
                <a:gd name="connsiteX9" fmla="*/ 9975 w 1373263"/>
                <a:gd name="connsiteY9" fmla="*/ 375735 h 1409838"/>
                <a:gd name="connsiteX10" fmla="*/ 0 w 1373263"/>
                <a:gd name="connsiteY10" fmla="*/ 485463 h 1409838"/>
                <a:gd name="connsiteX11" fmla="*/ 53201 w 1373263"/>
                <a:gd name="connsiteY11" fmla="*/ 611816 h 1409838"/>
                <a:gd name="connsiteX12" fmla="*/ 93103 w 1373263"/>
                <a:gd name="connsiteY12" fmla="*/ 731520 h 1409838"/>
                <a:gd name="connsiteX13" fmla="*/ 169580 w 1373263"/>
                <a:gd name="connsiteY13" fmla="*/ 907749 h 1409838"/>
                <a:gd name="connsiteX14" fmla="*/ 179555 w 1373263"/>
                <a:gd name="connsiteY14" fmla="*/ 941000 h 1409838"/>
                <a:gd name="connsiteX15" fmla="*/ 342484 w 1373263"/>
                <a:gd name="connsiteY15" fmla="*/ 1090629 h 1409838"/>
                <a:gd name="connsiteX16" fmla="*/ 571916 w 1373263"/>
                <a:gd name="connsiteY16" fmla="*/ 1207008 h 1409838"/>
                <a:gd name="connsiteX17" fmla="*/ 874499 w 1373263"/>
                <a:gd name="connsiteY17" fmla="*/ 1340011 h 1409838"/>
                <a:gd name="connsiteX18" fmla="*/ 1054054 w 1373263"/>
                <a:gd name="connsiteY18" fmla="*/ 1409838 h 1409838"/>
                <a:gd name="connsiteX19" fmla="*/ 1366612 w 1373263"/>
                <a:gd name="connsiteY19" fmla="*/ 1406513 h 1409838"/>
                <a:gd name="connsiteX20" fmla="*/ 1373263 w 1373263"/>
                <a:gd name="connsiteY20" fmla="*/ 694944 h 1409838"/>
                <a:gd name="connsiteX21" fmla="*/ 1369937 w 1373263"/>
                <a:gd name="connsiteY21" fmla="*/ 16625 h 1409838"/>
                <a:gd name="connsiteX22" fmla="*/ 944326 w 1373263"/>
                <a:gd name="connsiteY22" fmla="*/ 0 h 140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3263" h="1409838">
                  <a:moveTo>
                    <a:pt x="944326" y="0"/>
                  </a:moveTo>
                  <a:lnTo>
                    <a:pt x="814647" y="3325"/>
                  </a:lnTo>
                  <a:lnTo>
                    <a:pt x="694944" y="23275"/>
                  </a:lnTo>
                  <a:lnTo>
                    <a:pt x="508739" y="49876"/>
                  </a:lnTo>
                  <a:lnTo>
                    <a:pt x="408986" y="69826"/>
                  </a:lnTo>
                  <a:lnTo>
                    <a:pt x="275983" y="76477"/>
                  </a:lnTo>
                  <a:lnTo>
                    <a:pt x="152954" y="76477"/>
                  </a:lnTo>
                  <a:lnTo>
                    <a:pt x="89777" y="119703"/>
                  </a:lnTo>
                  <a:lnTo>
                    <a:pt x="26601" y="252706"/>
                  </a:lnTo>
                  <a:lnTo>
                    <a:pt x="9975" y="375735"/>
                  </a:lnTo>
                  <a:lnTo>
                    <a:pt x="0" y="485463"/>
                  </a:lnTo>
                  <a:lnTo>
                    <a:pt x="53201" y="611816"/>
                  </a:lnTo>
                  <a:lnTo>
                    <a:pt x="93103" y="731520"/>
                  </a:lnTo>
                  <a:lnTo>
                    <a:pt x="169580" y="907749"/>
                  </a:lnTo>
                  <a:lnTo>
                    <a:pt x="179555" y="941000"/>
                  </a:lnTo>
                  <a:lnTo>
                    <a:pt x="342484" y="1090629"/>
                  </a:lnTo>
                  <a:lnTo>
                    <a:pt x="571916" y="1207008"/>
                  </a:lnTo>
                  <a:lnTo>
                    <a:pt x="874499" y="1340011"/>
                  </a:lnTo>
                  <a:lnTo>
                    <a:pt x="1054054" y="1409838"/>
                  </a:lnTo>
                  <a:lnTo>
                    <a:pt x="1366612" y="1406513"/>
                  </a:lnTo>
                  <a:lnTo>
                    <a:pt x="1373263" y="694944"/>
                  </a:lnTo>
                  <a:cubicBezTo>
                    <a:pt x="1372154" y="468838"/>
                    <a:pt x="1371046" y="242731"/>
                    <a:pt x="1369937" y="16625"/>
                  </a:cubicBezTo>
                  <a:lnTo>
                    <a:pt x="944326" y="0"/>
                  </a:lnTo>
                  <a:close/>
                </a:path>
              </a:pathLst>
            </a:custGeom>
            <a:gradFill>
              <a:gsLst>
                <a:gs pos="0">
                  <a:srgbClr val="FFFF00"/>
                </a:gs>
                <a:gs pos="0">
                  <a:srgbClr val="FFFF00"/>
                </a:gs>
                <a:gs pos="50000">
                  <a:schemeClr val="bg1">
                    <a:alpha val="21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263427" y="4933434"/>
              <a:ext cx="918841" cy="276999"/>
            </a:xfrm>
            <a:prstGeom prst="rect">
              <a:avLst/>
            </a:prstGeom>
            <a:noFill/>
          </p:spPr>
          <p:txBody>
            <a:bodyPr wrap="none" rtlCol="0">
              <a:spAutoFit/>
            </a:bodyPr>
            <a:lstStyle/>
            <a:p>
              <a:r>
                <a:rPr lang="en-US" sz="1200" dirty="0"/>
                <a:t>Dillon Block</a:t>
              </a:r>
            </a:p>
          </p:txBody>
        </p:sp>
      </p:grpSp>
      <p:sp>
        <p:nvSpPr>
          <p:cNvPr id="12" name="Content Placeholder 4"/>
          <p:cNvSpPr txBox="1">
            <a:spLocks/>
          </p:cNvSpPr>
          <p:nvPr/>
        </p:nvSpPr>
        <p:spPr>
          <a:xfrm>
            <a:off x="4870554" y="983784"/>
            <a:ext cx="4038600" cy="1938010"/>
          </a:xfrm>
          <a:prstGeom prst="rect">
            <a:avLst/>
          </a:prstGeom>
        </p:spPr>
        <p:txBody>
          <a:bodyPr>
            <a:noAutofit/>
          </a:bodyPr>
          <a:lstStyle/>
          <a:p>
            <a:pPr marL="0" lvl="1">
              <a:spcBef>
                <a:spcPct val="20000"/>
              </a:spcBef>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lang="en-US" sz="2400" dirty="0"/>
              <a:t>Circulating b</a:t>
            </a:r>
            <a:r>
              <a:rPr lang="en-US" sz="2400" noProof="0" dirty="0" err="1"/>
              <a:t>asinal</a:t>
            </a:r>
            <a:r>
              <a:rPr lang="en-US" sz="2400" noProof="0" dirty="0"/>
              <a:t> fluids are plausible water </a:t>
            </a:r>
            <a:r>
              <a:rPr lang="en-US" sz="2400" dirty="0"/>
              <a:t>sources for talc ‘formation’ based on </a:t>
            </a:r>
            <a:r>
              <a:rPr lang="en-US" sz="2400" noProof="0" dirty="0"/>
              <a:t>s</a:t>
            </a:r>
            <a:r>
              <a:rPr lang="en-US" sz="2400" dirty="0"/>
              <a:t>table isotope analyses (</a:t>
            </a:r>
            <a:r>
              <a:rPr lang="en-US" sz="2400" baseline="30000" dirty="0"/>
              <a:t>18</a:t>
            </a:r>
            <a:r>
              <a:rPr lang="en-US" sz="2400" dirty="0"/>
              <a:t>O and D) from bulk talc ore samples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Rectangle 16"/>
          <p:cNvSpPr/>
          <p:nvPr/>
        </p:nvSpPr>
        <p:spPr>
          <a:xfrm>
            <a:off x="4946754" y="3096016"/>
            <a:ext cx="3962400" cy="3046988"/>
          </a:xfrm>
          <a:prstGeom prst="rect">
            <a:avLst/>
          </a:prstGeom>
        </p:spPr>
        <p:txBody>
          <a:bodyPr wrap="square">
            <a:spAutoFit/>
          </a:bodyPr>
          <a:lstStyle/>
          <a:p>
            <a:pPr marL="0" lvl="1">
              <a:spcBef>
                <a:spcPct val="20000"/>
              </a:spcBef>
              <a:defRPr/>
            </a:pPr>
            <a:r>
              <a:rPr lang="en-US" sz="2400" dirty="0"/>
              <a:t>- Paleogeothermometry study using oxygen isotope analyses of quartz-</a:t>
            </a:r>
            <a:r>
              <a:rPr lang="en-US" sz="2400" dirty="0" err="1"/>
              <a:t>illite</a:t>
            </a:r>
            <a:r>
              <a:rPr lang="en-US" sz="2400" dirty="0"/>
              <a:t> pairs yielded a temperature range of 225 – 310 °C through a 5.5 km package of Missoula Group sediments near Glacier Park (</a:t>
            </a:r>
            <a:r>
              <a:rPr lang="en-US" sz="2400" dirty="0" err="1"/>
              <a:t>Erslinger</a:t>
            </a:r>
            <a:r>
              <a:rPr lang="en-US" sz="2400" dirty="0"/>
              <a:t> &amp; </a:t>
            </a:r>
            <a:r>
              <a:rPr lang="en-US" sz="2400" dirty="0" err="1"/>
              <a:t>Savin</a:t>
            </a:r>
            <a:r>
              <a:rPr lang="en-US" sz="2400" dirty="0"/>
              <a:t>, 1973)</a:t>
            </a:r>
          </a:p>
        </p:txBody>
      </p:sp>
      <p:grpSp>
        <p:nvGrpSpPr>
          <p:cNvPr id="22" name="Group 21"/>
          <p:cNvGrpSpPr/>
          <p:nvPr/>
        </p:nvGrpSpPr>
        <p:grpSpPr>
          <a:xfrm>
            <a:off x="2695575" y="2731294"/>
            <a:ext cx="1708822" cy="535126"/>
            <a:chOff x="2695575" y="2731294"/>
            <a:chExt cx="1708822" cy="535126"/>
          </a:xfrm>
        </p:grpSpPr>
        <p:sp>
          <p:nvSpPr>
            <p:cNvPr id="11" name="TextBox 10"/>
            <p:cNvSpPr txBox="1"/>
            <p:nvPr/>
          </p:nvSpPr>
          <p:spPr>
            <a:xfrm>
              <a:off x="3048000" y="2743200"/>
              <a:ext cx="1356397" cy="523220"/>
            </a:xfrm>
            <a:prstGeom prst="rect">
              <a:avLst/>
            </a:prstGeom>
            <a:noFill/>
          </p:spPr>
          <p:txBody>
            <a:bodyPr wrap="none" rtlCol="0">
              <a:spAutoFit/>
            </a:bodyPr>
            <a:lstStyle/>
            <a:p>
              <a:pPr algn="ctr"/>
              <a:r>
                <a:rPr lang="en-US" sz="1400" dirty="0"/>
                <a:t>Glacier National</a:t>
              </a:r>
            </a:p>
            <a:p>
              <a:pPr algn="ctr"/>
              <a:r>
                <a:rPr lang="en-US" sz="1400" dirty="0"/>
                <a:t>Park</a:t>
              </a:r>
            </a:p>
          </p:txBody>
        </p:sp>
        <p:sp>
          <p:nvSpPr>
            <p:cNvPr id="21" name="Freeform 20"/>
            <p:cNvSpPr/>
            <p:nvPr/>
          </p:nvSpPr>
          <p:spPr>
            <a:xfrm>
              <a:off x="2695575" y="2731294"/>
              <a:ext cx="392906" cy="381000"/>
            </a:xfrm>
            <a:custGeom>
              <a:avLst/>
              <a:gdLst>
                <a:gd name="connsiteX0" fmla="*/ 0 w 392906"/>
                <a:gd name="connsiteY0" fmla="*/ 4762 h 381000"/>
                <a:gd name="connsiteX1" fmla="*/ 121444 w 392906"/>
                <a:gd name="connsiteY1" fmla="*/ 4762 h 381000"/>
                <a:gd name="connsiteX2" fmla="*/ 204788 w 392906"/>
                <a:gd name="connsiteY2" fmla="*/ 0 h 381000"/>
                <a:gd name="connsiteX3" fmla="*/ 278606 w 392906"/>
                <a:gd name="connsiteY3" fmla="*/ 69056 h 381000"/>
                <a:gd name="connsiteX4" fmla="*/ 319088 w 392906"/>
                <a:gd name="connsiteY4" fmla="*/ 150019 h 381000"/>
                <a:gd name="connsiteX5" fmla="*/ 340519 w 392906"/>
                <a:gd name="connsiteY5" fmla="*/ 192881 h 381000"/>
                <a:gd name="connsiteX6" fmla="*/ 364331 w 392906"/>
                <a:gd name="connsiteY6" fmla="*/ 259556 h 381000"/>
                <a:gd name="connsiteX7" fmla="*/ 392906 w 392906"/>
                <a:gd name="connsiteY7" fmla="*/ 319087 h 381000"/>
                <a:gd name="connsiteX8" fmla="*/ 364331 w 392906"/>
                <a:gd name="connsiteY8" fmla="*/ 359569 h 381000"/>
                <a:gd name="connsiteX9" fmla="*/ 276225 w 392906"/>
                <a:gd name="connsiteY9" fmla="*/ 381000 h 381000"/>
                <a:gd name="connsiteX10" fmla="*/ 219075 w 392906"/>
                <a:gd name="connsiteY10" fmla="*/ 376237 h 381000"/>
                <a:gd name="connsiteX11" fmla="*/ 116681 w 392906"/>
                <a:gd name="connsiteY11" fmla="*/ 230981 h 381000"/>
                <a:gd name="connsiteX12" fmla="*/ 50006 w 392906"/>
                <a:gd name="connsiteY12" fmla="*/ 121444 h 381000"/>
                <a:gd name="connsiteX13" fmla="*/ 0 w 392906"/>
                <a:gd name="connsiteY13" fmla="*/ 476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2906" h="381000">
                  <a:moveTo>
                    <a:pt x="0" y="4762"/>
                  </a:moveTo>
                  <a:lnTo>
                    <a:pt x="121444" y="4762"/>
                  </a:lnTo>
                  <a:lnTo>
                    <a:pt x="204788" y="0"/>
                  </a:lnTo>
                  <a:lnTo>
                    <a:pt x="278606" y="69056"/>
                  </a:lnTo>
                  <a:lnTo>
                    <a:pt x="319088" y="150019"/>
                  </a:lnTo>
                  <a:lnTo>
                    <a:pt x="340519" y="192881"/>
                  </a:lnTo>
                  <a:lnTo>
                    <a:pt x="364331" y="259556"/>
                  </a:lnTo>
                  <a:lnTo>
                    <a:pt x="392906" y="319087"/>
                  </a:lnTo>
                  <a:lnTo>
                    <a:pt x="364331" y="359569"/>
                  </a:lnTo>
                  <a:lnTo>
                    <a:pt x="276225" y="381000"/>
                  </a:lnTo>
                  <a:lnTo>
                    <a:pt x="219075" y="376237"/>
                  </a:lnTo>
                  <a:lnTo>
                    <a:pt x="116681" y="230981"/>
                  </a:lnTo>
                  <a:lnTo>
                    <a:pt x="50006" y="121444"/>
                  </a:lnTo>
                  <a:lnTo>
                    <a:pt x="0" y="4762"/>
                  </a:lnTo>
                  <a:close/>
                </a:path>
              </a:pathLst>
            </a:cu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276600" y="4953000"/>
            <a:ext cx="609600" cy="457200"/>
          </a:xfrm>
          <a:prstGeom prst="rect">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rapezoid 2"/>
          <p:cNvSpPr/>
          <p:nvPr/>
        </p:nvSpPr>
        <p:spPr>
          <a:xfrm rot="6380518">
            <a:off x="3521039" y="5113889"/>
            <a:ext cx="104016" cy="316908"/>
          </a:xfrm>
          <a:prstGeom prst="trapezoid">
            <a:avLst>
              <a:gd name="adj" fmla="val 211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43"/>
            <a:ext cx="8229600" cy="931595"/>
          </a:xfrm>
        </p:spPr>
        <p:txBody>
          <a:bodyPr/>
          <a:lstStyle/>
          <a:p>
            <a:r>
              <a:rPr lang="en-US" dirty="0"/>
              <a:t>SW MT talc &amp; host marble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212" t="2147" r="6212" b="2222"/>
          <a:stretch/>
        </p:blipFill>
        <p:spPr>
          <a:xfrm>
            <a:off x="1133536" y="790167"/>
            <a:ext cx="6876929" cy="5802810"/>
          </a:xfrm>
          <a:prstGeom prst="rect">
            <a:avLst/>
          </a:prstGeom>
          <a:ln w="12700">
            <a:solidFill>
              <a:schemeClr val="tx1"/>
            </a:solidFill>
          </a:ln>
        </p:spPr>
      </p:pic>
      <p:grpSp>
        <p:nvGrpSpPr>
          <p:cNvPr id="9" name="Group 8"/>
          <p:cNvGrpSpPr/>
          <p:nvPr/>
        </p:nvGrpSpPr>
        <p:grpSpPr>
          <a:xfrm>
            <a:off x="1701359" y="1032758"/>
            <a:ext cx="4313563" cy="5544068"/>
            <a:chOff x="1472759" y="1184331"/>
            <a:chExt cx="4313563" cy="5420060"/>
          </a:xfrm>
        </p:grpSpPr>
        <p:sp>
          <p:nvSpPr>
            <p:cNvPr id="4" name="TextBox 3"/>
            <p:cNvSpPr txBox="1"/>
            <p:nvPr/>
          </p:nvSpPr>
          <p:spPr>
            <a:xfrm>
              <a:off x="1472759" y="1184331"/>
              <a:ext cx="1367682" cy="707886"/>
            </a:xfrm>
            <a:prstGeom prst="rect">
              <a:avLst/>
            </a:prstGeom>
            <a:noFill/>
          </p:spPr>
          <p:txBody>
            <a:bodyPr wrap="none" rtlCol="0">
              <a:spAutoFit/>
            </a:bodyPr>
            <a:lstStyle/>
            <a:p>
              <a:pPr algn="ctr"/>
              <a:r>
                <a:rPr lang="en-US" sz="2000" dirty="0">
                  <a:latin typeface="Arial" panose="020B0604020202020204" pitchFamily="34" charset="0"/>
                  <a:cs typeface="Arial" panose="020B0604020202020204" pitchFamily="34" charset="0"/>
                </a:rPr>
                <a:t>Highland</a:t>
              </a:r>
            </a:p>
            <a:p>
              <a:pPr algn="ctr"/>
              <a:r>
                <a:rPr lang="en-US" sz="2000" dirty="0">
                  <a:latin typeface="Arial" panose="020B0604020202020204" pitchFamily="34" charset="0"/>
                  <a:cs typeface="Arial" panose="020B0604020202020204" pitchFamily="34" charset="0"/>
                </a:rPr>
                <a:t>Mountains</a:t>
              </a:r>
            </a:p>
          </p:txBody>
        </p:sp>
        <p:sp>
          <p:nvSpPr>
            <p:cNvPr id="5" name="TextBox 4"/>
            <p:cNvSpPr txBox="1"/>
            <p:nvPr/>
          </p:nvSpPr>
          <p:spPr>
            <a:xfrm>
              <a:off x="4138710" y="1867385"/>
              <a:ext cx="1367682" cy="1015663"/>
            </a:xfrm>
            <a:prstGeom prst="rect">
              <a:avLst/>
            </a:prstGeom>
            <a:noFill/>
          </p:spPr>
          <p:txBody>
            <a:bodyPr wrap="none" rtlCol="0">
              <a:spAutoFit/>
            </a:bodyPr>
            <a:lstStyle/>
            <a:p>
              <a:pPr algn="ctr"/>
              <a:r>
                <a:rPr lang="en-US" sz="2000" dirty="0">
                  <a:latin typeface="Arial" panose="020B0604020202020204" pitchFamily="34" charset="0"/>
                  <a:cs typeface="Arial" panose="020B0604020202020204" pitchFamily="34" charset="0"/>
                </a:rPr>
                <a:t>Tobacco </a:t>
              </a:r>
            </a:p>
            <a:p>
              <a:pPr algn="ctr"/>
              <a:r>
                <a:rPr lang="en-US" sz="2000" dirty="0">
                  <a:latin typeface="Arial" panose="020B0604020202020204" pitchFamily="34" charset="0"/>
                  <a:cs typeface="Arial" panose="020B0604020202020204" pitchFamily="34" charset="0"/>
                </a:rPr>
                <a:t>Root</a:t>
              </a:r>
            </a:p>
            <a:p>
              <a:pPr algn="ctr"/>
              <a:r>
                <a:rPr lang="en-US" sz="2000" dirty="0">
                  <a:latin typeface="Arial" panose="020B0604020202020204" pitchFamily="34" charset="0"/>
                  <a:cs typeface="Arial" panose="020B0604020202020204" pitchFamily="34" charset="0"/>
                </a:rPr>
                <a:t>Mountains</a:t>
              </a:r>
            </a:p>
          </p:txBody>
        </p:sp>
        <p:sp>
          <p:nvSpPr>
            <p:cNvPr id="6" name="TextBox 5"/>
            <p:cNvSpPr txBox="1"/>
            <p:nvPr/>
          </p:nvSpPr>
          <p:spPr>
            <a:xfrm rot="18607645">
              <a:off x="2047472" y="4894113"/>
              <a:ext cx="1611339"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Ruby Range</a:t>
              </a:r>
            </a:p>
          </p:txBody>
        </p:sp>
        <p:sp>
          <p:nvSpPr>
            <p:cNvPr id="7" name="TextBox 6"/>
            <p:cNvSpPr txBox="1"/>
            <p:nvPr/>
          </p:nvSpPr>
          <p:spPr>
            <a:xfrm rot="16952340">
              <a:off x="3537293" y="5286081"/>
              <a:ext cx="223651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Greenhorn Range</a:t>
              </a:r>
            </a:p>
          </p:txBody>
        </p:sp>
        <p:sp>
          <p:nvSpPr>
            <p:cNvPr id="8" name="TextBox 7"/>
            <p:cNvSpPr txBox="1"/>
            <p:nvPr/>
          </p:nvSpPr>
          <p:spPr>
            <a:xfrm rot="15948756">
              <a:off x="4631717" y="5286081"/>
              <a:ext cx="190910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Gravelly Range</a:t>
              </a:r>
            </a:p>
          </p:txBody>
        </p:sp>
      </p:grpSp>
    </p:spTree>
    <p:extLst>
      <p:ext uri="{BB962C8B-B14F-4D97-AF65-F5344CB8AC3E}">
        <p14:creationId xmlns:p14="http://schemas.microsoft.com/office/powerpoint/2010/main" val="399297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a:t>Talc occurrences &amp; host marble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353" t="2222" r="6213" b="2222"/>
          <a:stretch/>
        </p:blipFill>
        <p:spPr>
          <a:xfrm>
            <a:off x="1143000" y="979502"/>
            <a:ext cx="6858001" cy="5726097"/>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7610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156"/>
            <a:ext cx="8229600" cy="715962"/>
          </a:xfrm>
        </p:spPr>
        <p:txBody>
          <a:bodyPr>
            <a:normAutofit fontScale="90000"/>
          </a:bodyPr>
          <a:lstStyle/>
          <a:p>
            <a:r>
              <a:rPr lang="en-US" dirty="0"/>
              <a:t>Talc occurrences vs. talc mines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646" t="2222" r="2778" b="2222"/>
          <a:stretch/>
        </p:blipFill>
        <p:spPr>
          <a:xfrm>
            <a:off x="1104900" y="859118"/>
            <a:ext cx="6934200" cy="5846482"/>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5372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646" t="1666" r="2778" b="2222"/>
          <a:stretch/>
        </p:blipFill>
        <p:spPr>
          <a:xfrm>
            <a:off x="1165904" y="814294"/>
            <a:ext cx="6812193" cy="5777006"/>
          </a:xfrm>
          <a:prstGeom prst="rect">
            <a:avLst/>
          </a:prstGeom>
          <a:ln w="12700">
            <a:solidFill>
              <a:schemeClr val="tx1"/>
            </a:solidFill>
          </a:ln>
          <a:effectLst>
            <a:outerShdw blurRad="50800" dist="38100" dir="2700000" algn="tl" rotWithShape="0">
              <a:prstClr val="black">
                <a:alpha val="40000"/>
              </a:prstClr>
            </a:outerShdw>
          </a:effectLst>
        </p:spPr>
      </p:pic>
      <p:grpSp>
        <p:nvGrpSpPr>
          <p:cNvPr id="28" name="Group 27"/>
          <p:cNvGrpSpPr/>
          <p:nvPr/>
        </p:nvGrpSpPr>
        <p:grpSpPr>
          <a:xfrm>
            <a:off x="2667000" y="5105400"/>
            <a:ext cx="798616" cy="468987"/>
            <a:chOff x="2133600" y="4419600"/>
            <a:chExt cx="798616" cy="468987"/>
          </a:xfrm>
        </p:grpSpPr>
        <p:sp>
          <p:nvSpPr>
            <p:cNvPr id="22" name="TextBox 21"/>
            <p:cNvSpPr txBox="1"/>
            <p:nvPr/>
          </p:nvSpPr>
          <p:spPr>
            <a:xfrm>
              <a:off x="2133600" y="4457700"/>
              <a:ext cx="798616" cy="430887"/>
            </a:xfrm>
            <a:prstGeom prst="rect">
              <a:avLst/>
            </a:prstGeom>
            <a:noFill/>
          </p:spPr>
          <p:txBody>
            <a:bodyPr wrap="none" rtlCol="0">
              <a:spAutoFit/>
            </a:bodyPr>
            <a:lstStyle/>
            <a:p>
              <a:pPr algn="ctr"/>
              <a:r>
                <a:rPr lang="en-US" sz="1100" i="1" dirty="0">
                  <a:ln>
                    <a:solidFill>
                      <a:schemeClr val="tx1"/>
                    </a:solidFill>
                  </a:ln>
                  <a:solidFill>
                    <a:schemeClr val="bg1"/>
                  </a:solidFill>
                  <a:latin typeface="Comic Sans MS" pitchFamily="66" charset="0"/>
                </a:rPr>
                <a:t>American</a:t>
              </a:r>
            </a:p>
            <a:p>
              <a:pPr algn="ctr"/>
              <a:r>
                <a:rPr lang="en-US" sz="1100" i="1" dirty="0">
                  <a:ln>
                    <a:solidFill>
                      <a:schemeClr val="tx1"/>
                    </a:solidFill>
                  </a:ln>
                  <a:solidFill>
                    <a:schemeClr val="bg1"/>
                  </a:solidFill>
                  <a:latin typeface="Comic Sans MS" pitchFamily="66" charset="0"/>
                </a:rPr>
                <a:t>Chemet</a:t>
              </a:r>
            </a:p>
          </p:txBody>
        </p:sp>
        <p:sp>
          <p:nvSpPr>
            <p:cNvPr id="18" name="Flowchart: Connector 17"/>
            <p:cNvSpPr/>
            <p:nvPr/>
          </p:nvSpPr>
          <p:spPr>
            <a:xfrm>
              <a:off x="2133600" y="4419600"/>
              <a:ext cx="76200" cy="76200"/>
            </a:xfrm>
            <a:prstGeom prst="flowChartConnector">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4"/>
          <p:cNvSpPr>
            <a:spLocks noGrp="1"/>
          </p:cNvSpPr>
          <p:nvPr>
            <p:ph type="title"/>
          </p:nvPr>
        </p:nvSpPr>
        <p:spPr>
          <a:xfrm>
            <a:off x="228600" y="114300"/>
            <a:ext cx="8686800" cy="609600"/>
          </a:xfrm>
        </p:spPr>
        <p:txBody>
          <a:bodyPr>
            <a:normAutofit fontScale="90000"/>
          </a:bodyPr>
          <a:lstStyle/>
          <a:p>
            <a:r>
              <a:rPr lang="en-US" dirty="0"/>
              <a:t>SW MT Proterozoic fluid pathways</a:t>
            </a:r>
          </a:p>
        </p:txBody>
      </p:sp>
    </p:spTree>
    <p:extLst>
      <p:ext uri="{BB962C8B-B14F-4D97-AF65-F5344CB8AC3E}">
        <p14:creationId xmlns:p14="http://schemas.microsoft.com/office/powerpoint/2010/main" val="237630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a:noFill/>
          <a:ln w="22225">
            <a:noFill/>
          </a:ln>
        </p:spPr>
        <p:txBody>
          <a:bodyPr>
            <a:noAutofit/>
          </a:bodyPr>
          <a:lstStyle/>
          <a:p>
            <a:r>
              <a:rPr lang="en-US" dirty="0">
                <a:ln w="28575">
                  <a:solidFill>
                    <a:srgbClr val="FF0000"/>
                  </a:solidFill>
                </a:ln>
                <a:solidFill>
                  <a:srgbClr val="FFFF00"/>
                </a:solidFill>
              </a:rPr>
              <a:t>Common talc habits &amp; textures in SW MT talc deposit ores</a:t>
            </a:r>
          </a:p>
        </p:txBody>
      </p:sp>
      <p:sp>
        <p:nvSpPr>
          <p:cNvPr id="3" name="Rectangle 2"/>
          <p:cNvSpPr/>
          <p:nvPr/>
        </p:nvSpPr>
        <p:spPr>
          <a:xfrm>
            <a:off x="533400" y="1828800"/>
            <a:ext cx="8077200" cy="3970318"/>
          </a:xfrm>
          <a:prstGeom prst="rect">
            <a:avLst/>
          </a:prstGeom>
        </p:spPr>
        <p:txBody>
          <a:bodyPr wrap="square">
            <a:spAutoFit/>
          </a:bodyPr>
          <a:lstStyle/>
          <a:p>
            <a:pPr marL="914400" lvl="1" indent="-457200">
              <a:buFont typeface="Arial" panose="020B0604020202020204" pitchFamily="34" charset="0"/>
              <a:buChar char="•"/>
            </a:pPr>
            <a:r>
              <a:rPr lang="en-US" sz="3600" dirty="0">
                <a:ln w="28575">
                  <a:solidFill>
                    <a:srgbClr val="FF0000"/>
                  </a:solidFill>
                </a:ln>
                <a:solidFill>
                  <a:srgbClr val="FFFF00"/>
                </a:solidFill>
              </a:rPr>
              <a:t>Microcrystalline talc </a:t>
            </a:r>
          </a:p>
          <a:p>
            <a:pPr lvl="2"/>
            <a:r>
              <a:rPr lang="en-US" sz="3600" dirty="0">
                <a:ln w="28575">
                  <a:solidFill>
                    <a:srgbClr val="FF0000"/>
                  </a:solidFill>
                </a:ln>
                <a:solidFill>
                  <a:srgbClr val="FFFF00"/>
                </a:solidFill>
              </a:rPr>
              <a:t>   Fine to coarser grained</a:t>
            </a:r>
          </a:p>
          <a:p>
            <a:pPr marL="914400" lvl="1" indent="-457200">
              <a:buFont typeface="Arial" panose="020B0604020202020204" pitchFamily="34" charset="0"/>
              <a:buChar char="•"/>
            </a:pPr>
            <a:r>
              <a:rPr lang="en-US" sz="3600" dirty="0">
                <a:ln w="28575">
                  <a:solidFill>
                    <a:srgbClr val="FF0000"/>
                  </a:solidFill>
                </a:ln>
                <a:solidFill>
                  <a:srgbClr val="FFFF00"/>
                </a:solidFill>
              </a:rPr>
              <a:t>Botryoidal</a:t>
            </a:r>
          </a:p>
          <a:p>
            <a:pPr marL="914400" lvl="1" indent="-457200">
              <a:buFont typeface="Arial" panose="020B0604020202020204" pitchFamily="34" charset="0"/>
              <a:buChar char="•"/>
            </a:pPr>
            <a:r>
              <a:rPr lang="en-US" sz="3600" dirty="0">
                <a:ln w="28575">
                  <a:solidFill>
                    <a:srgbClr val="FF0000"/>
                  </a:solidFill>
                </a:ln>
                <a:solidFill>
                  <a:srgbClr val="FFFF00"/>
                </a:solidFill>
              </a:rPr>
              <a:t>Pseudomorphic replacement </a:t>
            </a:r>
          </a:p>
          <a:p>
            <a:pPr marL="914400" lvl="1" indent="-457200">
              <a:buFont typeface="Arial" panose="020B0604020202020204" pitchFamily="34" charset="0"/>
              <a:buChar char="•"/>
            </a:pPr>
            <a:r>
              <a:rPr lang="en-US" sz="3600" dirty="0">
                <a:ln w="28575">
                  <a:solidFill>
                    <a:srgbClr val="FF0000"/>
                  </a:solidFill>
                </a:ln>
                <a:solidFill>
                  <a:srgbClr val="FFFF00"/>
                </a:solidFill>
              </a:rPr>
              <a:t>Minor chlorite (clinochlore) </a:t>
            </a:r>
          </a:p>
          <a:p>
            <a:pPr marL="914400" lvl="1" indent="-457200">
              <a:buFont typeface="Arial" panose="020B0604020202020204" pitchFamily="34" charset="0"/>
              <a:buChar char="•"/>
            </a:pPr>
            <a:r>
              <a:rPr lang="en-US" sz="3600" dirty="0">
                <a:ln w="28575">
                  <a:solidFill>
                    <a:srgbClr val="FF0000"/>
                  </a:solidFill>
                </a:ln>
                <a:solidFill>
                  <a:srgbClr val="FFFF00"/>
                </a:solidFill>
              </a:rPr>
              <a:t>Talc vein filling (&amp; some late-stage Mn-dendrites)</a:t>
            </a:r>
          </a:p>
        </p:txBody>
      </p:sp>
    </p:spTree>
    <p:extLst>
      <p:ext uri="{BB962C8B-B14F-4D97-AF65-F5344CB8AC3E}">
        <p14:creationId xmlns:p14="http://schemas.microsoft.com/office/powerpoint/2010/main" val="8525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FF99"/>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Proposed sequence for generation of economic-sized talc deposit</a:t>
            </a:r>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r>
              <a:rPr lang="en-US" dirty="0"/>
              <a:t>Big Sky Orogeny in Ruby Range: 1.79 → 1.723 Ga (Baldwin, 2014).  </a:t>
            </a:r>
            <a:r>
              <a:rPr lang="en-US" i="1" dirty="0"/>
              <a:t>        Peak T: ~650 – 700 </a:t>
            </a:r>
            <a:r>
              <a:rPr lang="en-US" i="1" baseline="30000" dirty="0"/>
              <a:t>o</a:t>
            </a:r>
            <a:r>
              <a:rPr lang="en-US" i="1" dirty="0"/>
              <a:t>C  &amp; Peak P: 0.6 – 0.7 GPa (Dahl, 1979)</a:t>
            </a:r>
          </a:p>
          <a:p>
            <a:pPr lvl="1"/>
            <a:r>
              <a:rPr lang="en-US" i="1" dirty="0"/>
              <a:t>Folding of rocks &amp; shear zones established. These will become pathways for fluids. Minor talc formation.</a:t>
            </a:r>
          </a:p>
          <a:p>
            <a:r>
              <a:rPr lang="en-US" dirty="0"/>
              <a:t>Uplift &amp; subsidence =&gt; Regional extension:  ~1.72 → ~1.45 Ga</a:t>
            </a:r>
          </a:p>
          <a:p>
            <a:pPr lvl="1">
              <a:spcAft>
                <a:spcPts val="600"/>
              </a:spcAft>
            </a:pPr>
            <a:r>
              <a:rPr lang="en-US" i="1" dirty="0"/>
              <a:t>Sporadic regional uplift with minor talc along selected faults. Some fluid infiltration and replacement of minerals along fractures. Diabase dikes emplaced during extension. Minor talc formation.</a:t>
            </a:r>
          </a:p>
          <a:p>
            <a:pPr>
              <a:buFont typeface="Wingdings" panose="05000000000000000000" pitchFamily="2" charset="2"/>
              <a:buChar char="Ø"/>
            </a:pPr>
            <a:r>
              <a:rPr lang="en-US" dirty="0"/>
              <a:t>Regional extension/subsidence in Belt Basin or Lemhi Subbasin: ~1.45 → </a:t>
            </a:r>
            <a:r>
              <a:rPr lang="en-US" i="1" dirty="0"/>
              <a:t>1.38 Ga</a:t>
            </a:r>
          </a:p>
          <a:p>
            <a:pPr lvl="1">
              <a:spcAft>
                <a:spcPts val="600"/>
              </a:spcAft>
              <a:buFont typeface="Wingdings" panose="05000000000000000000" pitchFamily="2" charset="2"/>
              <a:buChar char="Ø"/>
            </a:pPr>
            <a:r>
              <a:rPr lang="en-US" dirty="0"/>
              <a:t>Sedimentation in basins. Burial/diagenesis develops at high geothermal gradient P/T conditions that sustain circulation of hot fluids and reactions in basement metacarbonates. </a:t>
            </a:r>
          </a:p>
          <a:p>
            <a:r>
              <a:rPr lang="en-US" dirty="0"/>
              <a:t>Continued tectonism w/erosion of cover ‘Belt sediments’: </a:t>
            </a:r>
            <a:r>
              <a:rPr lang="en-US" i="1" dirty="0"/>
              <a:t>1.38 </a:t>
            </a:r>
            <a:r>
              <a:rPr lang="en-US" dirty="0"/>
              <a:t>→</a:t>
            </a:r>
            <a:r>
              <a:rPr lang="en-US" i="1" dirty="0"/>
              <a:t> 0.65 Ga</a:t>
            </a:r>
            <a:endParaRPr lang="en-US" dirty="0"/>
          </a:p>
          <a:p>
            <a:pPr lvl="1">
              <a:buFont typeface="Arial" panose="020B0604020202020204" pitchFamily="34" charset="0"/>
              <a:buChar char="•"/>
            </a:pPr>
            <a:r>
              <a:rPr lang="en-US" dirty="0"/>
              <a:t>Dissolution of shallow talc and precipitation as botryoidal talc in fluid channels associated with major fault zones. (780 Ma Gunbarrel mafic dikes for Rodinia break-up (Rogers et al. 2014; Harlan et al. 2008)).</a:t>
            </a:r>
          </a:p>
        </p:txBody>
      </p:sp>
    </p:spTree>
    <p:extLst>
      <p:ext uri="{BB962C8B-B14F-4D97-AF65-F5344CB8AC3E}">
        <p14:creationId xmlns:p14="http://schemas.microsoft.com/office/powerpoint/2010/main" val="2479168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7708</TotalTime>
  <Words>3037</Words>
  <Application>Microsoft Office PowerPoint</Application>
  <PresentationFormat>On-screen Show (4:3)</PresentationFormat>
  <Paragraphs>238</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Comic Sans MS</vt:lpstr>
      <vt:lpstr>Wingdings</vt:lpstr>
      <vt:lpstr>Office Theme</vt:lpstr>
      <vt:lpstr>1_Office Theme</vt:lpstr>
      <vt:lpstr>SW Montana talc deposits: Growth enhancement by crack-sealing processes  in basement carbonates under the Proterozoic Belt Basin?</vt:lpstr>
      <vt:lpstr>Outline</vt:lpstr>
      <vt:lpstr>PowerPoint Presentation</vt:lpstr>
      <vt:lpstr>SW MT talc &amp; host marble</vt:lpstr>
      <vt:lpstr>Talc occurrences &amp; host marble</vt:lpstr>
      <vt:lpstr>Talc occurrences vs. talc mines</vt:lpstr>
      <vt:lpstr>SW MT Proterozoic fluid pathways</vt:lpstr>
      <vt:lpstr>Common talc habits &amp; textures in SW MT talc deposit ores</vt:lpstr>
      <vt:lpstr>Proposed sequence for generation of economic-sized talc deposit</vt:lpstr>
      <vt:lpstr>PowerPoint Presentation</vt:lpstr>
      <vt:lpstr>Hydrofracturing of carbonate basement </vt:lpstr>
      <vt:lpstr>Crack-seal Talc &amp; Swarm Seismicity</vt:lpstr>
      <vt:lpstr>Summary for SW MT talc deposits</vt:lpstr>
      <vt:lpstr>Thanks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 Montana talc deposits: Growth enhancement by crack-sealing processes in basement carbonates under the Proterozoic Belt Basin?</dc:title>
  <dc:creator>Underwood</dc:creator>
  <cp:lastModifiedBy>Sandy</cp:lastModifiedBy>
  <cp:revision>865</cp:revision>
  <cp:lastPrinted>2016-09-16T23:53:30Z</cp:lastPrinted>
  <dcterms:created xsi:type="dcterms:W3CDTF">2015-04-06T22:43:51Z</dcterms:created>
  <dcterms:modified xsi:type="dcterms:W3CDTF">2016-09-25T14:23:49Z</dcterms:modified>
</cp:coreProperties>
</file>