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media/image1.jpeg" ContentType="image/jpeg"/>
  <Override PartName="/ppt/notesSlides/notesSlide1.xml" ContentType="application/vnd.openxmlformats-officedocument.presentationml.notesSlide+xml"/>
  <Override PartName="/ppt/media/image2.jpeg" ContentType="image/jpeg"/>
  <Override PartName="/ppt/notesSlides/notesSlide2.xml" ContentType="application/vnd.openxmlformats-officedocument.presentationml.notesSlide+xml"/>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notesSlides/notesSlide3.xml" ContentType="application/vnd.openxmlformats-officedocument.presentationml.notesSlide+xml"/>
  <Override PartName="/ppt/media/image10.jpeg" ContentType="image/jpeg"/>
  <Override PartName="/ppt/media/image11.jpeg" ContentType="image/jpeg"/>
  <Override PartName="/ppt/notesSlides/notesSlide4.xml" ContentType="application/vnd.openxmlformats-officedocument.presentationml.notesSlide+xml"/>
  <Override PartName="/ppt/media/image12.jpeg" ContentType="image/jpeg"/>
  <Override PartName="/ppt/notesSlides/notesSlide5.xml" ContentType="application/vnd.openxmlformats-officedocument.presentationml.notesSlide+xml"/>
  <Override PartName="/ppt/media/image13.jpeg" ContentType="image/jpeg"/>
  <Override PartName="/ppt/notesSlides/notesSlide6.xml" ContentType="application/vnd.openxmlformats-officedocument.presentationml.notesSlide+xml"/>
  <Override PartName="/ppt/media/image14.jpeg" ContentType="image/jpeg"/>
  <Override PartName="/ppt/notesSlides/notesSlide7.xml" ContentType="application/vnd.openxmlformats-officedocument.presentationml.notesSlide+xml"/>
  <Override PartName="/ppt/media/image15.jpeg" ContentType="image/jpeg"/>
  <Override PartName="/ppt/media/image16.jpeg" ContentType="image/jpeg"/>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17.jpeg" ContentType="image/jpeg"/>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image18.jpeg" ContentType="image/jpeg"/>
  <Override PartName="/ppt/notesSlides/notesSlide12.xml" ContentType="application/vnd.openxmlformats-officedocument.presentationml.notesSlide+xml"/>
  <Override PartName="/ppt/media/image19.jpeg" ContentType="image/jpeg"/>
  <Override PartName="/ppt/media/image20.jpeg" ContentType="image/jpeg"/>
  <Override PartName="/ppt/media/image21.jpeg" ContentType="image/jpeg"/>
  <Override PartName="/ppt/notesSlides/notesSlide13.xml" ContentType="application/vnd.openxmlformats-officedocument.presentationml.notesSlide+xml"/>
  <Override PartName="/ppt/media/image22.jpeg" ContentType="image/jpeg"/>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media/image23.jpeg" ContentType="image/jpeg"/>
  <Override PartName="/ppt/notesSlides/notesSlide18.xml" ContentType="application/vnd.openxmlformats-officedocument.presentationml.notesSlide+xml"/>
  <Override PartName="/ppt/media/image24.jpeg" ContentType="image/jpeg"/>
  <Override PartName="/ppt/notesSlides/notesSlide19.xml" ContentType="application/vnd.openxmlformats-officedocument.presentationml.notesSlide+xml"/>
  <Override PartName="/ppt/notesSlides/notesSlide20.xml" ContentType="application/vnd.openxmlformats-officedocument.presentationml.notesSlide+xml"/>
  <Override PartName="/ppt/media/image25.jpeg" ContentType="image/jpeg"/>
  <Override PartName="/ppt/notesSlides/notesSlide21.xml" ContentType="application/vnd.openxmlformats-officedocument.presentationml.notesSlide+xml"/>
  <Override PartName="/ppt/notesSlides/notesSlide22.xml" ContentType="application/vnd.openxmlformats-officedocument.presentationml.notesSlide+xml"/>
  <Override PartName="/ppt/media/image26.jpeg" ContentType="image/jpeg"/>
  <Override PartName="/ppt/notesSlides/notesSlide23.xml" ContentType="application/vnd.openxmlformats-officedocument.presentationml.notesSlide+xml"/>
  <Override PartName="/ppt/media/image27.jpeg" ContentType="image/jpeg"/>
  <Override PartName="/ppt/notesSlides/notesSlide24.xml" ContentType="application/vnd.openxmlformats-officedocument.presentationml.notesSlide+xml"/>
  <Override PartName="/ppt/media/image28.jpeg" ContentType="image/jpeg"/>
  <Override PartName="/ppt/media/image29.jpeg" ContentType="image/jpeg"/>
  <Override PartName="/ppt/media/image30.jpeg" ContentType="image/jpeg"/>
  <Override PartName="/ppt/notesSlides/notesSlide25.xml" ContentType="application/vnd.openxmlformats-officedocument.presentationml.notesSlide+xml"/>
  <Override PartName="/ppt/notesSlides/notesSlide26.xml" ContentType="application/vnd.openxmlformats-officedocument.presentationml.notesSlide+xml"/>
  <Override PartName="/ppt/media/image31.jpeg" ContentType="image/jpeg"/>
  <Override PartName="/ppt/notesSlides/notesSlide27.xml" ContentType="application/vnd.openxmlformats-officedocument.presentationml.notesSlide+xml"/>
  <Override PartName="/ppt/media/image32.jpeg" ContentType="image/jpeg"/>
  <Override PartName="/ppt/media/image33.jpeg" ContentType="image/jpeg"/>
  <Override PartName="/ppt/notesSlides/notesSlide28.xml" ContentType="application/vnd.openxmlformats-officedocument.presentationml.notesSlide+xml"/>
  <Override PartName="/ppt/media/image34.jpeg" ContentType="image/jpeg"/>
  <Override PartName="/ppt/notesSlides/notesSlide29.xml" ContentType="application/vnd.openxmlformats-officedocument.presentationml.notesSlide+xml"/>
  <Override PartName="/ppt/media/image35.jpeg" ContentType="image/jpeg"/>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media/image36.jpeg" ContentType="image/jpeg"/>
  <Override PartName="/ppt/notesSlides/notesSlide33.xml" ContentType="application/vnd.openxmlformats-officedocument.presentationml.notesSlide+xml"/>
  <Override PartName="/ppt/media/image37.jpeg" ContentType="image/jpeg"/>
  <Override PartName="/ppt/notesSlides/notesSlide34.xml" ContentType="application/vnd.openxmlformats-officedocument.presentationml.notesSlide+xml"/>
  <Override PartName="/ppt/media/image38.jpeg" ContentType="image/jpeg"/>
  <Override PartName="/ppt/notesSlides/notesSlide35.xml" ContentType="application/vnd.openxmlformats-officedocument.presentationml.notesSlide+xml"/>
  <Override PartName="/ppt/notesSlides/notesSlide36.xml" ContentType="application/vnd.openxmlformats-officedocument.presentationml.notesSlide+xml"/>
  <Override PartName="/ppt/media/image39.jpeg" ContentType="image/jpeg"/>
  <Override PartName="/ppt/notesSlides/notesSlide37.xml" ContentType="application/vnd.openxmlformats-officedocument.presentationml.notesSlide+xml"/>
  <Override PartName="/ppt/notesSlides/notesSlide38.xml" ContentType="application/vnd.openxmlformats-officedocument.presentationml.notesSlide+xml"/>
  <Override PartName="/ppt/media/image40.jpeg" ContentType="image/jpeg"/>
  <Override PartName="/ppt/notesSlides/notesSlide39.xml" ContentType="application/vnd.openxmlformats-officedocument.presentationml.notesSlide+xml"/>
  <Override PartName="/ppt/media/image41.jpeg" ContentType="image/jpeg"/>
  <Override PartName="/ppt/notesSlides/notesSlide40.xml" ContentType="application/vnd.openxmlformats-officedocument.presentationml.notesSlide+xml"/>
  <Override PartName="/ppt/media/image42.jpeg" ContentType="image/jpeg"/>
  <Override PartName="/ppt/media/image43.jpeg" ContentType="image/jpeg"/>
  <Override PartName="/ppt/notesSlides/notesSlide41.xml" ContentType="application/vnd.openxmlformats-officedocument.presentationml.notesSlide+xml"/>
  <Override PartName="/ppt/media/image44.jpeg" ContentType="image/jpeg"/>
  <Override PartName="/ppt/media/image45.jpeg" ContentType="image/jpeg"/>
  <Override PartName="/ppt/notesSlides/notesSlide42.xml" ContentType="application/vnd.openxmlformats-officedocument.presentationml.notesSlide+xml"/>
  <Override PartName="/ppt/media/image46.jpeg" ContentType="image/jpeg"/>
  <Override PartName="/ppt/media/image47.jpeg" ContentType="image/jpeg"/>
  <Override PartName="/ppt/media/image48.jpeg" ContentType="image/jpeg"/>
  <Override PartName="/ppt/media/image49.jpeg" ContentType="image/jpeg"/>
  <Override PartName="/ppt/notesSlides/notesSlide43.xml" ContentType="application/vnd.openxmlformats-officedocument.presentationml.notesSlide+xml"/>
  <Override PartName="/ppt/media/image50.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Helvetica Light"/>
        <a:ea typeface="Helvetica Light"/>
        <a:cs typeface="Helvetica Light"/>
        <a:sym typeface="Helvetica Light"/>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Helvetica Light"/>
        <a:ea typeface="Helvetica Light"/>
        <a:cs typeface="Helvetica Light"/>
        <a:sym typeface="Helvetica Light"/>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Helvetica Light"/>
        <a:ea typeface="Helvetica Light"/>
        <a:cs typeface="Helvetica Light"/>
        <a:sym typeface="Helvetica Light"/>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Helvetica Light"/>
        <a:ea typeface="Helvetica Light"/>
        <a:cs typeface="Helvetica Light"/>
        <a:sym typeface="Helvetica Light"/>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Helvetica Light"/>
        <a:ea typeface="Helvetica Light"/>
        <a:cs typeface="Helvetica Light"/>
        <a:sym typeface="Helvetica Light"/>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Helvetica Light"/>
        <a:ea typeface="Helvetica Light"/>
        <a:cs typeface="Helvetica Light"/>
        <a:sym typeface="Helvetica Light"/>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Helvetica Light"/>
        <a:ea typeface="Helvetica Light"/>
        <a:cs typeface="Helvetica Light"/>
        <a:sym typeface="Helvetica Light"/>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Helvetica Light"/>
        <a:ea typeface="Helvetica Light"/>
        <a:cs typeface="Helvetica Light"/>
        <a:sym typeface="Helvetica Light"/>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Helvetica Light"/>
        <a:ea typeface="Helvetica Light"/>
        <a:cs typeface="Helvetica Light"/>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2E9"/>
          </a:solidFill>
        </a:fill>
      </a:tcStyle>
    </a:wholeTbl>
    <a:band2H>
      <a:tcTxStyle b="def" i="def"/>
      <a:tcStyle>
        <a:tcBdr/>
        <a:fill>
          <a:solidFill>
            <a:srgbClr val="E6EA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CDACA"/>
          </a:solidFill>
        </a:fill>
      </a:tcStyle>
    </a:wholeTbl>
    <a:band2H>
      <a:tcTxStyle b="def" i="def"/>
      <a:tcStyle>
        <a:tcBdr/>
        <a:fill>
          <a:solidFill>
            <a:srgbClr val="E7ED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CEE9"/>
          </a:solidFill>
        </a:fill>
      </a:tcStyle>
    </a:wholeTbl>
    <a:band2H>
      <a:tcTxStyle b="def" i="def"/>
      <a:tcStyle>
        <a:tcBdr/>
        <a:fill>
          <a:solidFill>
            <a:srgbClr val="E9E8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Helvetica Light"/>
          <a:ea typeface="Helvetica Light"/>
          <a:cs typeface="Helvetica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254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p:cNvSpPr/>
          <p:nvPr>
            <p:ph type="sldImg"/>
          </p:nvPr>
        </p:nvSpPr>
        <p:spPr>
          <a:xfrm>
            <a:off x="1143000" y="685800"/>
            <a:ext cx="4572000" cy="3429000"/>
          </a:xfrm>
          <a:prstGeom prst="rect">
            <a:avLst/>
          </a:prstGeom>
        </p:spPr>
        <p:txBody>
          <a:bodyPr/>
          <a:lstStyle/>
          <a:p>
            <a:pPr/>
          </a:p>
        </p:txBody>
      </p:sp>
      <p:sp>
        <p:nvSpPr>
          <p:cNvPr id="187" name="Shape 18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584200" latinLnBrk="0">
      <a:defRPr sz="2000">
        <a:latin typeface="+mn-lt"/>
        <a:ea typeface="+mn-ea"/>
        <a:cs typeface="+mn-cs"/>
        <a:sym typeface="Helvetica"/>
      </a:defRPr>
    </a:lvl1pPr>
    <a:lvl2pPr indent="228600" defTabSz="584200" latinLnBrk="0">
      <a:defRPr sz="2000">
        <a:latin typeface="+mn-lt"/>
        <a:ea typeface="+mn-ea"/>
        <a:cs typeface="+mn-cs"/>
        <a:sym typeface="Helvetica"/>
      </a:defRPr>
    </a:lvl2pPr>
    <a:lvl3pPr indent="457200" defTabSz="584200" latinLnBrk="0">
      <a:defRPr sz="2000">
        <a:latin typeface="+mn-lt"/>
        <a:ea typeface="+mn-ea"/>
        <a:cs typeface="+mn-cs"/>
        <a:sym typeface="Helvetica"/>
      </a:defRPr>
    </a:lvl3pPr>
    <a:lvl4pPr indent="685800" defTabSz="584200" latinLnBrk="0">
      <a:defRPr sz="2000">
        <a:latin typeface="+mn-lt"/>
        <a:ea typeface="+mn-ea"/>
        <a:cs typeface="+mn-cs"/>
        <a:sym typeface="Helvetica"/>
      </a:defRPr>
    </a:lvl4pPr>
    <a:lvl5pPr indent="914400" defTabSz="584200" latinLnBrk="0">
      <a:defRPr sz="2000">
        <a:latin typeface="+mn-lt"/>
        <a:ea typeface="+mn-ea"/>
        <a:cs typeface="+mn-cs"/>
        <a:sym typeface="Helvetica"/>
      </a:defRPr>
    </a:lvl5pPr>
    <a:lvl6pPr indent="1143000" defTabSz="584200" latinLnBrk="0">
      <a:defRPr sz="2000">
        <a:latin typeface="+mn-lt"/>
        <a:ea typeface="+mn-ea"/>
        <a:cs typeface="+mn-cs"/>
        <a:sym typeface="Helvetica"/>
      </a:defRPr>
    </a:lvl6pPr>
    <a:lvl7pPr indent="1371600" defTabSz="584200" latinLnBrk="0">
      <a:defRPr sz="2000">
        <a:latin typeface="+mn-lt"/>
        <a:ea typeface="+mn-ea"/>
        <a:cs typeface="+mn-cs"/>
        <a:sym typeface="Helvetica"/>
      </a:defRPr>
    </a:lvl7pPr>
    <a:lvl8pPr indent="1600200" defTabSz="584200" latinLnBrk="0">
      <a:defRPr sz="2000">
        <a:latin typeface="+mn-lt"/>
        <a:ea typeface="+mn-ea"/>
        <a:cs typeface="+mn-cs"/>
        <a:sym typeface="Helvetica"/>
      </a:defRPr>
    </a:lvl8pPr>
    <a:lvl9pPr indent="1828800" defTabSz="584200" latinLnBrk="0">
      <a:defRPr sz="2000">
        <a:latin typeface="+mn-lt"/>
        <a:ea typeface="+mn-ea"/>
        <a:cs typeface="+mn-cs"/>
        <a:sym typeface="Helvetica"/>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10.xml.rels><?xml version="1.0" encoding="UTF-8" standalone="yes"?><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1.xml.rels><?xml version="1.0" encoding="UTF-8" standalone="yes"?><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2.xml.rels><?xml version="1.0" encoding="UTF-8" standalone="yes"?><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3.xml.rels><?xml version="1.0" encoding="UTF-8" standalone="yes"?><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4.xml.rels><?xml version="1.0" encoding="UTF-8" standalone="yes"?><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5.xml.rels><?xml version="1.0" encoding="UTF-8" standalone="yes"?><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6.xml.rels><?xml version="1.0" encoding="UTF-8" standalone="yes"?><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7.xml.rels><?xml version="1.0" encoding="UTF-8" standalone="yes"?><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8.xml.rels><?xml version="1.0" encoding="UTF-8" standalone="yes"?><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9.xml.rels><?xml version="1.0" encoding="UTF-8" standalone="yes"?><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20.xml.rels><?xml version="1.0" encoding="UTF-8" standalone="yes"?><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1.xml.rels><?xml version="1.0" encoding="UTF-8" standalone="yes"?><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2.xml.rels><?xml version="1.0" encoding="UTF-8" standalone="yes"?><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3.xml.rels><?xml version="1.0" encoding="UTF-8" standalone="yes"?><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4.xml.rels><?xml version="1.0" encoding="UTF-8" standalone="yes"?><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5.xml.rels><?xml version="1.0" encoding="UTF-8" standalone="yes"?><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6.xml.rels><?xml version="1.0" encoding="UTF-8" standalone="yes"?><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7.xml.rels><?xml version="1.0" encoding="UTF-8" standalone="yes"?><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8.xml.rels><?xml version="1.0" encoding="UTF-8" standalone="yes"?><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29.xml.rels><?xml version="1.0" encoding="UTF-8" standalone="yes"?><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30.xml.rels><?xml version="1.0" encoding="UTF-8" standalone="yes"?><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31.xml.rels><?xml version="1.0" encoding="UTF-8" standalone="yes"?><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32.xml.rels><?xml version="1.0" encoding="UTF-8" standalone="yes"?><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33.xml.rels><?xml version="1.0" encoding="UTF-8" standalone="yes"?><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34.xml.rels><?xml version="1.0" encoding="UTF-8" standalone="yes"?><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35.xml.rels><?xml version="1.0" encoding="UTF-8" standalone="yes"?><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36.xml.rels><?xml version="1.0" encoding="UTF-8" standalone="yes"?><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37.xml.rels><?xml version="1.0" encoding="UTF-8" standalone="yes"?><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38.xml.rels><?xml version="1.0" encoding="UTF-8" standalone="yes"?><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39.xml.rels><?xml version="1.0" encoding="UTF-8" standalone="yes"?><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40.xml.rels><?xml version="1.0" encoding="UTF-8" standalone="yes"?><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41.xml.rels><?xml version="1.0" encoding="UTF-8" standalone="yes"?><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42.xml.rels><?xml version="1.0" encoding="UTF-8" standalone="yes"?><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43.xml.rels><?xml version="1.0" encoding="UTF-8" standalone="yes"?><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7.xml.rels><?xml version="1.0" encoding="UTF-8" standalone="yes"?><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8.xml.rels><?xml version="1.0" encoding="UTF-8" standalone="yes"?><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9.xml.rels><?xml version="1.0" encoding="UTF-8" standalone="yes"?><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6" name="Shape 196"/>
          <p:cNvSpPr/>
          <p:nvPr>
            <p:ph type="sldImg"/>
          </p:nvPr>
        </p:nvSpPr>
        <p:spPr>
          <a:prstGeom prst="rect">
            <a:avLst/>
          </a:prstGeom>
        </p:spPr>
        <p:txBody>
          <a:bodyPr/>
          <a:lstStyle/>
          <a:p>
            <a:pPr/>
          </a:p>
        </p:txBody>
      </p:sp>
      <p:sp>
        <p:nvSpPr>
          <p:cNvPr id="197" name="Shape 197"/>
          <p:cNvSpPr/>
          <p:nvPr>
            <p:ph type="body" sz="quarter" idx="1"/>
          </p:nvPr>
        </p:nvSpPr>
        <p:spPr>
          <a:prstGeom prst="rect">
            <a:avLst/>
          </a:prstGeom>
        </p:spPr>
        <p:txBody>
          <a:bodyPr/>
          <a:lstStyle/>
          <a:p>
            <a:pPr/>
            <a:r>
              <a:t>When we use the term “duplex”, we are usually thinking of a fault zone, consisting of several imbricate slices . . . </a:t>
            </a:r>
          </a:p>
          <a:p>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6" name="Shape 256"/>
          <p:cNvSpPr/>
          <p:nvPr>
            <p:ph type="sldImg"/>
          </p:nvPr>
        </p:nvSpPr>
        <p:spPr>
          <a:prstGeom prst="rect">
            <a:avLst/>
          </a:prstGeom>
        </p:spPr>
        <p:txBody>
          <a:bodyPr/>
          <a:lstStyle/>
          <a:p>
            <a:pPr/>
          </a:p>
        </p:txBody>
      </p:sp>
      <p:sp>
        <p:nvSpPr>
          <p:cNvPr id="257" name="Shape 257"/>
          <p:cNvSpPr/>
          <p:nvPr>
            <p:ph type="body" sz="quarter" idx="1"/>
          </p:nvPr>
        </p:nvSpPr>
        <p:spPr>
          <a:prstGeom prst="rect">
            <a:avLst/>
          </a:prstGeom>
        </p:spPr>
        <p:txBody>
          <a:bodyPr/>
          <a:lstStyle/>
          <a:p>
            <a:pPr/>
            <a:r>
              <a:t>Layer-parallel-shortening (LPS) by cleavage formation, tectonic compaction, &amp; other sub-resolution strain, is yet another mechanism for displacement transfer within a duplex.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1" name="Shape 261"/>
          <p:cNvSpPr/>
          <p:nvPr>
            <p:ph type="sldImg"/>
          </p:nvPr>
        </p:nvSpPr>
        <p:spPr>
          <a:prstGeom prst="rect">
            <a:avLst/>
          </a:prstGeom>
        </p:spPr>
        <p:txBody>
          <a:bodyPr/>
          <a:lstStyle/>
          <a:p>
            <a:pPr/>
          </a:p>
        </p:txBody>
      </p:sp>
      <p:sp>
        <p:nvSpPr>
          <p:cNvPr id="262" name="Shape 262"/>
          <p:cNvSpPr/>
          <p:nvPr>
            <p:ph type="body" sz="quarter" idx="1"/>
          </p:nvPr>
        </p:nvSpPr>
        <p:spPr>
          <a:prstGeom prst="rect">
            <a:avLst/>
          </a:prstGeom>
        </p:spPr>
        <p:txBody>
          <a:bodyPr/>
          <a:lstStyle/>
          <a:p>
            <a:pPr defTabSz="457200">
              <a:lnSpc>
                <a:spcPct val="117999"/>
              </a:lnSpc>
              <a:defRPr>
                <a:latin typeface="Helvetica Neue"/>
                <a:ea typeface="Helvetica Neue"/>
                <a:cs typeface="Helvetica Neue"/>
                <a:sym typeface="Helvetica Neue"/>
              </a:defRPr>
            </a:pPr>
            <a:r>
              <a:t>Richard Nickelsen introduced the term </a:t>
            </a:r>
            <a:r>
              <a:rPr i="1"/>
              <a:t>cleavage duplex </a:t>
            </a:r>
            <a:r>
              <a:t>to explain these structures he observed in the Devonian Marcellus Shale of central PA. In the two sections, the areas the shales highlighted in blue shortened by crenulation cleavage. The crenulation cleavage was enhanced by pressure solution removal of calcite in the limbs of the crenulations. These zones constitute what Nickelsen termed</a:t>
            </a:r>
            <a:r>
              <a:rPr i="1"/>
              <a:t> cleavage duplexes </a:t>
            </a:r>
            <a:r>
              <a:t>and they are bounded above &amp; below by bedding-parallel detachments. </a:t>
            </a:r>
          </a:p>
          <a:p>
            <a:pPr defTabSz="457200">
              <a:lnSpc>
                <a:spcPct val="117999"/>
              </a:lnSpc>
              <a:defRPr i="1">
                <a:latin typeface="Helvetica Neue"/>
                <a:ea typeface="Helvetica Neue"/>
                <a:cs typeface="Helvetica Neue"/>
                <a:sym typeface="Helvetica Neue"/>
              </a:defRPr>
            </a:pPr>
          </a:p>
          <a:p>
            <a:pPr defTabSz="457200">
              <a:lnSpc>
                <a:spcPct val="117999"/>
              </a:lnSpc>
              <a:defRPr i="1">
                <a:latin typeface="Helvetica Neue"/>
                <a:ea typeface="Helvetica Neue"/>
                <a:cs typeface="Helvetica Neue"/>
                <a:sym typeface="Helvetica Neue"/>
              </a:defRPr>
            </a:pPr>
            <a:r>
              <a:t>Nickelsen, R. P., 1986. Cleavage duplexes in the Marcellus Shale of the Appalachian foreland: Journal of Structural Geology 8, 361-371.</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7" name="Shape 267"/>
          <p:cNvSpPr/>
          <p:nvPr>
            <p:ph type="sldImg"/>
          </p:nvPr>
        </p:nvSpPr>
        <p:spPr>
          <a:prstGeom prst="rect">
            <a:avLst/>
          </a:prstGeom>
        </p:spPr>
        <p:txBody>
          <a:bodyPr/>
          <a:lstStyle/>
          <a:p>
            <a:pPr/>
          </a:p>
        </p:txBody>
      </p:sp>
      <p:sp>
        <p:nvSpPr>
          <p:cNvPr id="268" name="Shape 268"/>
          <p:cNvSpPr/>
          <p:nvPr>
            <p:ph type="body" sz="quarter" idx="1"/>
          </p:nvPr>
        </p:nvSpPr>
        <p:spPr>
          <a:prstGeom prst="rect">
            <a:avLst/>
          </a:prstGeom>
        </p:spPr>
        <p:txBody>
          <a:bodyPr/>
          <a:lstStyle/>
          <a:p>
            <a:pPr/>
            <a:r>
              <a:t>So, there are at least three mechanisms for transfering slip within duplexes: imbrication, folding, &amp; layer-parallel-shortening by the formation of cleavages &amp; other microscopic, grain-scale deformation.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1" name="Shape 271"/>
          <p:cNvSpPr/>
          <p:nvPr>
            <p:ph type="sldImg"/>
          </p:nvPr>
        </p:nvSpPr>
        <p:spPr>
          <a:prstGeom prst="rect">
            <a:avLst/>
          </a:prstGeom>
        </p:spPr>
        <p:txBody>
          <a:bodyPr/>
          <a:lstStyle/>
          <a:p>
            <a:pPr/>
          </a:p>
        </p:txBody>
      </p:sp>
      <p:sp>
        <p:nvSpPr>
          <p:cNvPr id="272" name="Shape 272"/>
          <p:cNvSpPr/>
          <p:nvPr>
            <p:ph type="body" sz="quarter" idx="1"/>
          </p:nvPr>
        </p:nvSpPr>
        <p:spPr>
          <a:prstGeom prst="rect">
            <a:avLst/>
          </a:prstGeom>
        </p:spPr>
        <p:txBody>
          <a:bodyPr/>
          <a:lstStyle/>
          <a:p>
            <a:pPr/>
            <a:r>
              <a:t>These three types of duplexes can be plotted on a ternary diagram.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8" name="Shape 278"/>
          <p:cNvSpPr/>
          <p:nvPr>
            <p:ph type="sldImg"/>
          </p:nvPr>
        </p:nvSpPr>
        <p:spPr>
          <a:prstGeom prst="rect">
            <a:avLst/>
          </a:prstGeom>
        </p:spPr>
        <p:txBody>
          <a:bodyPr/>
          <a:lstStyle/>
          <a:p>
            <a:pPr/>
          </a:p>
        </p:txBody>
      </p:sp>
      <p:sp>
        <p:nvSpPr>
          <p:cNvPr id="279" name="Shape 279"/>
          <p:cNvSpPr/>
          <p:nvPr>
            <p:ph type="body" sz="quarter" idx="1"/>
          </p:nvPr>
        </p:nvSpPr>
        <p:spPr>
          <a:prstGeom prst="rect">
            <a:avLst/>
          </a:prstGeom>
        </p:spPr>
        <p:txBody>
          <a:bodyPr/>
          <a:lstStyle/>
          <a:p>
            <a:pPr/>
            <a:r>
              <a:t>And located on the sides of the triangle would plot hybrid forms, duplexes that contain two deformation mechanisms. </a:t>
            </a:r>
          </a:p>
          <a:p>
            <a:p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5" name="Shape 285"/>
          <p:cNvSpPr/>
          <p:nvPr>
            <p:ph type="sldImg"/>
          </p:nvPr>
        </p:nvSpPr>
        <p:spPr>
          <a:prstGeom prst="rect">
            <a:avLst/>
          </a:prstGeom>
        </p:spPr>
        <p:txBody>
          <a:bodyPr/>
          <a:lstStyle/>
          <a:p>
            <a:pPr/>
          </a:p>
        </p:txBody>
      </p:sp>
      <p:sp>
        <p:nvSpPr>
          <p:cNvPr id="286" name="Shape 286"/>
          <p:cNvSpPr/>
          <p:nvPr>
            <p:ph type="body" sz="quarter" idx="1"/>
          </p:nvPr>
        </p:nvSpPr>
        <p:spPr>
          <a:prstGeom prst="rect">
            <a:avLst/>
          </a:prstGeom>
        </p:spPr>
        <p:txBody>
          <a:bodyPr/>
          <a:lstStyle/>
          <a:p>
            <a:pPr/>
            <a:r>
              <a:t>I’ll take you on a traverse around the diagram to discuss the various duplex styles in a bit more detail. We’ve already adequately discussed fault duplexes, so let’s move on to cleavage-fault duplexes.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2" name="Shape 292"/>
          <p:cNvSpPr/>
          <p:nvPr>
            <p:ph type="sldImg"/>
          </p:nvPr>
        </p:nvSpPr>
        <p:spPr>
          <a:prstGeom prst="rect">
            <a:avLst/>
          </a:prstGeom>
        </p:spPr>
        <p:txBody>
          <a:bodyPr/>
          <a:lstStyle/>
          <a:p>
            <a:pPr/>
          </a:p>
        </p:txBody>
      </p:sp>
      <p:sp>
        <p:nvSpPr>
          <p:cNvPr id="293" name="Shape 293"/>
          <p:cNvSpPr/>
          <p:nvPr>
            <p:ph type="body" sz="quarter" idx="1"/>
          </p:nvPr>
        </p:nvSpPr>
        <p:spPr>
          <a:prstGeom prst="rect">
            <a:avLst/>
          </a:prstGeom>
        </p:spPr>
        <p:txBody>
          <a:bodyPr/>
          <a:lstStyle/>
          <a:p>
            <a:pPr/>
            <a:r>
              <a:t>In cleavage-fault duplexes, deformation initiates with pressure-solution or crenulation cleavages, and is followed by faulting.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0" name="Shape 300"/>
          <p:cNvSpPr/>
          <p:nvPr>
            <p:ph type="sldImg"/>
          </p:nvPr>
        </p:nvSpPr>
        <p:spPr>
          <a:prstGeom prst="rect">
            <a:avLst/>
          </a:prstGeom>
        </p:spPr>
        <p:txBody>
          <a:bodyPr/>
          <a:lstStyle/>
          <a:p>
            <a:pPr/>
          </a:p>
        </p:txBody>
      </p:sp>
      <p:sp>
        <p:nvSpPr>
          <p:cNvPr id="301" name="Shape 301"/>
          <p:cNvSpPr/>
          <p:nvPr>
            <p:ph type="body" sz="quarter" idx="1"/>
          </p:nvPr>
        </p:nvSpPr>
        <p:spPr>
          <a:prstGeom prst="rect">
            <a:avLst/>
          </a:prstGeom>
        </p:spPr>
        <p:txBody>
          <a:bodyPr/>
          <a:lstStyle/>
          <a:p>
            <a:pPr defTabSz="457200">
              <a:lnSpc>
                <a:spcPct val="117999"/>
              </a:lnSpc>
            </a:pPr>
            <a:r>
              <a:t>Nickelsen suggested this mechanism for the formation of a cleavage-fault duplex. A concretion or other mechanism initiates the formation of cleavage. As the cleavage front migrates it changes the material properties of the rock, leading to more brittle behavior, fracturing and the formation of imbricate faults. The vertical lines are the cleavage planes &amp; the lavender color indicates the portion of rock that has been rendered brittle by the formation of cleavage. </a:t>
            </a:r>
          </a:p>
          <a:p>
            <a:pPr defTabSz="457200">
              <a:lnSpc>
                <a:spcPct val="117999"/>
              </a:lnSpc>
            </a:pPr>
          </a:p>
          <a:p>
            <a:pPr defTabSz="457200">
              <a:lnSpc>
                <a:spcPct val="117999"/>
              </a:lnSpc>
              <a:defRPr i="1"/>
            </a:pPr>
            <a:r>
              <a:t>Nickelsen, R. P., 1986, Cleavage duplexes in the Marcellus Shale of the Appalachian foreland: Journal of Structural Geology, v. 8, p. 361-371.</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6" name="Shape 306"/>
          <p:cNvSpPr/>
          <p:nvPr>
            <p:ph type="sldImg"/>
          </p:nvPr>
        </p:nvSpPr>
        <p:spPr>
          <a:prstGeom prst="rect">
            <a:avLst/>
          </a:prstGeom>
        </p:spPr>
        <p:txBody>
          <a:bodyPr/>
          <a:lstStyle/>
          <a:p>
            <a:pPr/>
          </a:p>
        </p:txBody>
      </p:sp>
      <p:sp>
        <p:nvSpPr>
          <p:cNvPr id="307" name="Shape 307"/>
          <p:cNvSpPr/>
          <p:nvPr>
            <p:ph type="body" sz="quarter" idx="1"/>
          </p:nvPr>
        </p:nvSpPr>
        <p:spPr>
          <a:prstGeom prst="rect">
            <a:avLst/>
          </a:prstGeom>
        </p:spPr>
        <p:txBody>
          <a:bodyPr/>
          <a:lstStyle/>
          <a:p>
            <a:pPr/>
            <a:r>
              <a:t>Thus, through time, there is a migrating front of cleavage followed by the propagation of faults to form a hybrid duplex.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3" name="Shape 313"/>
          <p:cNvSpPr/>
          <p:nvPr>
            <p:ph type="sldImg"/>
          </p:nvPr>
        </p:nvSpPr>
        <p:spPr>
          <a:prstGeom prst="rect">
            <a:avLst/>
          </a:prstGeom>
        </p:spPr>
        <p:txBody>
          <a:bodyPr/>
          <a:lstStyle/>
          <a:p>
            <a:pPr/>
          </a:p>
        </p:txBody>
      </p:sp>
      <p:sp>
        <p:nvSpPr>
          <p:cNvPr id="314" name="Shape 314"/>
          <p:cNvSpPr/>
          <p:nvPr>
            <p:ph type="body" sz="quarter" idx="1"/>
          </p:nvPr>
        </p:nvSpPr>
        <p:spPr>
          <a:prstGeom prst="rect">
            <a:avLst/>
          </a:prstGeom>
        </p:spPr>
        <p:txBody>
          <a:bodyPr/>
          <a:lstStyle/>
          <a:p>
            <a:pPr/>
            <a:r>
              <a:t>A cleavage duplex would consist entirely of cleavage shortening, produced by tectonic compaction and / or pressure solution.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2" name="Shape 202"/>
          <p:cNvSpPr/>
          <p:nvPr>
            <p:ph type="sldImg"/>
          </p:nvPr>
        </p:nvSpPr>
        <p:spPr>
          <a:prstGeom prst="rect">
            <a:avLst/>
          </a:prstGeom>
        </p:spPr>
        <p:txBody>
          <a:bodyPr/>
          <a:lstStyle/>
          <a:p>
            <a:pPr/>
          </a:p>
        </p:txBody>
      </p:sp>
      <p:sp>
        <p:nvSpPr>
          <p:cNvPr id="203" name="Shape 203"/>
          <p:cNvSpPr/>
          <p:nvPr>
            <p:ph type="body" sz="quarter" idx="1"/>
          </p:nvPr>
        </p:nvSpPr>
        <p:spPr>
          <a:prstGeom prst="rect">
            <a:avLst/>
          </a:prstGeom>
        </p:spPr>
        <p:txBody>
          <a:bodyPr/>
          <a:lstStyle/>
          <a:p>
            <a:pPr/>
            <a:r>
              <a:t>. . . sandwiched between a roof thrust and a floor thrust.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0" name="Shape 320"/>
          <p:cNvSpPr/>
          <p:nvPr>
            <p:ph type="sldImg"/>
          </p:nvPr>
        </p:nvSpPr>
        <p:spPr>
          <a:prstGeom prst="rect">
            <a:avLst/>
          </a:prstGeom>
        </p:spPr>
        <p:txBody>
          <a:bodyPr/>
          <a:lstStyle/>
          <a:p>
            <a:pPr/>
          </a:p>
        </p:txBody>
      </p:sp>
      <p:sp>
        <p:nvSpPr>
          <p:cNvPr id="321" name="Shape 321"/>
          <p:cNvSpPr/>
          <p:nvPr>
            <p:ph type="body" sz="quarter" idx="1"/>
          </p:nvPr>
        </p:nvSpPr>
        <p:spPr>
          <a:prstGeom prst="rect">
            <a:avLst/>
          </a:prstGeom>
        </p:spPr>
        <p:txBody>
          <a:bodyPr/>
          <a:lstStyle/>
          <a:p>
            <a:pPr defTabSz="457200">
              <a:lnSpc>
                <a:spcPct val="117999"/>
              </a:lnSpc>
              <a:defRPr>
                <a:latin typeface="Helvetica Neue"/>
                <a:ea typeface="Helvetica Neue"/>
                <a:cs typeface="Helvetica Neue"/>
                <a:sym typeface="Helvetica Neue"/>
              </a:defRPr>
            </a:pPr>
            <a:r>
              <a:t>We’ve previously discussed Nickelsen’s Marcellus cleavage duplex. Here is another example described by Steve Kiorpes in a University of Washington masters thesis. This is a sketch from photos. All the rocks are Cretaceous carbonates of SW Montana. </a:t>
            </a:r>
          </a:p>
          <a:p>
            <a:pPr defTabSz="457200">
              <a:lnSpc>
                <a:spcPct val="117999"/>
              </a:lnSpc>
              <a:defRPr>
                <a:latin typeface="Helvetica Neue"/>
                <a:ea typeface="Helvetica Neue"/>
                <a:cs typeface="Helvetica Neue"/>
                <a:sym typeface="Helvetica Neue"/>
              </a:defRPr>
            </a:pPr>
          </a:p>
          <a:p>
            <a:pPr defTabSz="457200">
              <a:lnSpc>
                <a:spcPct val="117999"/>
              </a:lnSpc>
              <a:defRPr>
                <a:latin typeface="Helvetica Neue"/>
                <a:ea typeface="Helvetica Neue"/>
                <a:cs typeface="Helvetica Neue"/>
                <a:sym typeface="Helvetica Neue"/>
              </a:defRPr>
            </a:pPr>
            <a:r>
              <a:t>The upper fossiliferous limestone, brown, has shortened by thrust imbrication. The upper sequence may be a fault duplex, although the roof has been eroded away. The underlying blue unit, a clay rich, micritic limestone with few fossils, deformed by the formation of pressure-solution cleavage to form a cleavage duplex. Note that there also is a minor component of late faulting in the duplex, so it is transitional to a cleavage-fault duplex.</a:t>
            </a:r>
          </a:p>
          <a:p>
            <a:pPr defTabSz="457200">
              <a:lnSpc>
                <a:spcPct val="117999"/>
              </a:lnSpc>
              <a:defRPr i="1">
                <a:latin typeface="Helvetica Neue"/>
                <a:ea typeface="Helvetica Neue"/>
                <a:cs typeface="Helvetica Neue"/>
                <a:sym typeface="Helvetica Neue"/>
              </a:defRPr>
            </a:pPr>
          </a:p>
          <a:p>
            <a:pPr defTabSz="457200">
              <a:lnSpc>
                <a:spcPct val="117999"/>
              </a:lnSpc>
              <a:defRPr i="1">
                <a:latin typeface="Helvetica Neue"/>
                <a:ea typeface="Helvetica Neue"/>
                <a:cs typeface="Helvetica Neue"/>
                <a:sym typeface="Helvetica Neue"/>
              </a:defRPr>
            </a:pPr>
            <a:r>
              <a:t>Kiorpes, S.T., 1990. Pressure solution leading to unbalanceable cross-sections: Analysis of an outcrop-scale example from the Southwestern Montana fold-and-thrust belt near Dillon, Montana. MS thesis, University of Washington.</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7" name="Shape 327"/>
          <p:cNvSpPr/>
          <p:nvPr>
            <p:ph type="sldImg"/>
          </p:nvPr>
        </p:nvSpPr>
        <p:spPr>
          <a:prstGeom prst="rect">
            <a:avLst/>
          </a:prstGeom>
        </p:spPr>
        <p:txBody>
          <a:bodyPr/>
          <a:lstStyle/>
          <a:p>
            <a:pPr/>
          </a:p>
        </p:txBody>
      </p:sp>
      <p:sp>
        <p:nvSpPr>
          <p:cNvPr id="328" name="Shape 328"/>
          <p:cNvSpPr/>
          <p:nvPr>
            <p:ph type="body" sz="quarter" idx="1"/>
          </p:nvPr>
        </p:nvSpPr>
        <p:spPr>
          <a:prstGeom prst="rect">
            <a:avLst/>
          </a:prstGeom>
        </p:spPr>
        <p:txBody>
          <a:bodyPr/>
          <a:lstStyle/>
          <a:p>
            <a:pPr/>
            <a:r>
              <a:t>There can also be cleavage fold hybrids. LPS shortening by cleavage formation was followed by folding.</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2" name="Shape 332"/>
          <p:cNvSpPr/>
          <p:nvPr>
            <p:ph type="sldImg"/>
          </p:nvPr>
        </p:nvSpPr>
        <p:spPr>
          <a:prstGeom prst="rect">
            <a:avLst/>
          </a:prstGeom>
        </p:spPr>
        <p:txBody>
          <a:bodyPr/>
          <a:lstStyle/>
          <a:p>
            <a:pPr/>
          </a:p>
        </p:txBody>
      </p:sp>
      <p:sp>
        <p:nvSpPr>
          <p:cNvPr id="333" name="Shape 333"/>
          <p:cNvSpPr/>
          <p:nvPr>
            <p:ph type="body" sz="quarter" idx="1"/>
          </p:nvPr>
        </p:nvSpPr>
        <p:spPr>
          <a:prstGeom prst="rect">
            <a:avLst/>
          </a:prstGeom>
        </p:spPr>
        <p:txBody>
          <a:bodyPr/>
          <a:lstStyle/>
          <a:p>
            <a:pPr/>
            <a:r>
              <a:t>A cleavage-fold hybrid duplex lies in the footwall of the Meade thrust in the Ut-Wy-Id thrust belt. The Meade thrust sheet of Paleozoic &amp; Mesozoic strata is shown in brown. Underlying the thrust are Jurassic Twin Creek limestones in blue. This generalized cross-section is based on the mapping &amp; analysis of Jim Coogan, Adoph Yonkee, Gretchen Protzman, &amp; Gautam Mitra. </a:t>
            </a:r>
          </a:p>
          <a:p>
            <a:pPr/>
          </a:p>
          <a:p>
            <a:pPr>
              <a:defRPr i="1"/>
            </a:pPr>
            <a:r>
              <a:t>Coogan, J.C., and Royse, F.R., Jr., 1990, Overview of recent developments in thrust belt interpretation: in S. Roberts (ed.), Geologic Field Tours of Western Wyoming and parts of adjacent Idaho, Montana, and Utah: Public Information Circular No. 29,  p. 89 - 124.</a:t>
            </a:r>
          </a:p>
          <a:p>
            <a:pPr>
              <a:defRPr i="1"/>
            </a:pPr>
          </a:p>
          <a:p>
            <a:pPr>
              <a:defRPr i="1"/>
            </a:pPr>
            <a:r>
              <a:t>Coogan, J.C., and Yonkee, W.A., 1985, Salt detachments in the Jurassic Preuss redbeds within the Meade and Crawford thrust systems, Idaho and Wyoming: Utah Geological Association publication 14, Orogenic Patterns and Stratigraphy of North-central Utah and southeastern Idaho, p. 75 - 82.</a:t>
            </a:r>
          </a:p>
          <a:p>
            <a:pPr>
              <a:defRPr i="1"/>
            </a:pPr>
          </a:p>
          <a:p>
            <a:pPr>
              <a:defRPr i="1"/>
            </a:pPr>
            <a:r>
              <a:t>Mitra, G., and Yonkee, W.A., 1985, Relationship of Spaced Cleavage to folds and thrusts in the Idaho-Utah-Wyoming thrust belt.  Journal of Structural Geology 7, 361-373.</a:t>
            </a:r>
          </a:p>
          <a:p>
            <a:pPr>
              <a:defRPr i="1"/>
            </a:pPr>
          </a:p>
          <a:p>
            <a:pPr>
              <a:defRPr i="1"/>
            </a:pPr>
            <a:r>
              <a:t>Protzman, G. M., and Mitra, G., 1990, Strain fabric associated with the Meade thrust implications for cross-section balancing.  Journal of Structural Geology 12, 403-417.</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7" name="Shape 337"/>
          <p:cNvSpPr/>
          <p:nvPr>
            <p:ph type="sldImg"/>
          </p:nvPr>
        </p:nvSpPr>
        <p:spPr>
          <a:prstGeom prst="rect">
            <a:avLst/>
          </a:prstGeom>
        </p:spPr>
        <p:txBody>
          <a:bodyPr/>
          <a:lstStyle/>
          <a:p>
            <a:pPr/>
          </a:p>
        </p:txBody>
      </p:sp>
      <p:sp>
        <p:nvSpPr>
          <p:cNvPr id="338" name="Shape 338"/>
          <p:cNvSpPr/>
          <p:nvPr>
            <p:ph type="body" sz="quarter" idx="1"/>
          </p:nvPr>
        </p:nvSpPr>
        <p:spPr>
          <a:prstGeom prst="rect">
            <a:avLst/>
          </a:prstGeom>
        </p:spPr>
        <p:txBody>
          <a:bodyPr/>
          <a:lstStyle/>
          <a:p>
            <a:pPr/>
            <a:r>
              <a:t>During the emplacement of the Meade thrust sheet, the footwall sequence of Jurassic Twin Creek limestones deformed by the formation of pressure-solution cleavage &amp; folding. As the shortening in the Twin Creek was taken up by cleavage formation and folding, the underlying Paleozoic and lower Mesozoic sequence deformed by imbricate faulting, essentially a fault duplex whose roof was at the base of the Twin Creek.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9" name="Shape 349"/>
          <p:cNvSpPr/>
          <p:nvPr>
            <p:ph type="sldImg"/>
          </p:nvPr>
        </p:nvSpPr>
        <p:spPr>
          <a:prstGeom prst="rect">
            <a:avLst/>
          </a:prstGeom>
        </p:spPr>
        <p:txBody>
          <a:bodyPr/>
          <a:lstStyle/>
          <a:p>
            <a:pPr/>
          </a:p>
        </p:txBody>
      </p:sp>
      <p:sp>
        <p:nvSpPr>
          <p:cNvPr id="350" name="Shape 350"/>
          <p:cNvSpPr/>
          <p:nvPr>
            <p:ph type="body" sz="quarter" idx="1"/>
          </p:nvPr>
        </p:nvSpPr>
        <p:spPr>
          <a:prstGeom prst="rect">
            <a:avLst/>
          </a:prstGeom>
        </p:spPr>
        <p:txBody>
          <a:bodyPr/>
          <a:lstStyle/>
          <a:p>
            <a:pPr>
              <a:defRPr sz="1800"/>
            </a:pPr>
            <a:r>
              <a:t>Gretchen Protzman, Adoph Yonkee, Jim Coogan, and my co-author Gautam measured strain &amp; studied cleavage-bedding relations in the Twin Creek. As indicated by the photos, they observed that cleavage is at right angles to bedding regardless of structural position. Doesn’t matter whether you are looking at the west limb, the east limb, or the crest of a fold. This suggests that the rocks deformed by the formation of pressure-solution cleavage and then by folding. </a:t>
            </a:r>
          </a:p>
          <a:p>
            <a:pPr>
              <a:defRPr sz="1800"/>
            </a:pPr>
          </a:p>
          <a:p>
            <a:pPr>
              <a:defRPr sz="1800"/>
            </a:pPr>
            <a:r>
              <a:t>So the deformed sequence of Jurassic carbonates constitutes cleavage-fold duplex. The Meade thrust is the roof, and a detachment in the Gypsum Springs member the Twin Creek formation is the floor.</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6" name="Shape 356"/>
          <p:cNvSpPr/>
          <p:nvPr>
            <p:ph type="sldImg"/>
          </p:nvPr>
        </p:nvSpPr>
        <p:spPr>
          <a:prstGeom prst="rect">
            <a:avLst/>
          </a:prstGeom>
        </p:spPr>
        <p:txBody>
          <a:bodyPr/>
          <a:lstStyle/>
          <a:p>
            <a:pPr/>
          </a:p>
        </p:txBody>
      </p:sp>
      <p:sp>
        <p:nvSpPr>
          <p:cNvPr id="357" name="Shape 357"/>
          <p:cNvSpPr/>
          <p:nvPr>
            <p:ph type="body" sz="quarter" idx="1"/>
          </p:nvPr>
        </p:nvSpPr>
        <p:spPr>
          <a:prstGeom prst="rect">
            <a:avLst/>
          </a:prstGeom>
        </p:spPr>
        <p:txBody>
          <a:bodyPr/>
          <a:lstStyle/>
          <a:p>
            <a:pPr/>
            <a:r>
              <a:t>There can also be fold duplexes, . . .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3" name="Shape 363"/>
          <p:cNvSpPr/>
          <p:nvPr>
            <p:ph type="sldImg"/>
          </p:nvPr>
        </p:nvSpPr>
        <p:spPr>
          <a:prstGeom prst="rect">
            <a:avLst/>
          </a:prstGeom>
        </p:spPr>
        <p:txBody>
          <a:bodyPr/>
          <a:lstStyle/>
          <a:p>
            <a:pPr/>
          </a:p>
        </p:txBody>
      </p:sp>
      <p:sp>
        <p:nvSpPr>
          <p:cNvPr id="364" name="Shape 364"/>
          <p:cNvSpPr/>
          <p:nvPr>
            <p:ph type="body" sz="quarter" idx="1"/>
          </p:nvPr>
        </p:nvSpPr>
        <p:spPr>
          <a:prstGeom prst="rect">
            <a:avLst/>
          </a:prstGeom>
        </p:spPr>
        <p:txBody>
          <a:bodyPr/>
          <a:lstStyle/>
          <a:p>
            <a:pPr/>
            <a:r>
              <a:t>. . . and Gates of the Mountains, transected by the Missouri River, provides excellent exposures of such a fold duplex. On a boat traverse I took numerous photos of the canyon walls.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0" name="Shape 370"/>
          <p:cNvSpPr/>
          <p:nvPr>
            <p:ph type="sldImg"/>
          </p:nvPr>
        </p:nvSpPr>
        <p:spPr>
          <a:prstGeom prst="rect">
            <a:avLst/>
          </a:prstGeom>
        </p:spPr>
        <p:txBody>
          <a:bodyPr/>
          <a:lstStyle/>
          <a:p>
            <a:pPr/>
          </a:p>
        </p:txBody>
      </p:sp>
      <p:sp>
        <p:nvSpPr>
          <p:cNvPr id="371" name="Shape 371"/>
          <p:cNvSpPr/>
          <p:nvPr>
            <p:ph type="body" sz="quarter" idx="1"/>
          </p:nvPr>
        </p:nvSpPr>
        <p:spPr>
          <a:prstGeom prst="rect">
            <a:avLst/>
          </a:prstGeom>
        </p:spPr>
        <p:txBody>
          <a:bodyPr/>
          <a:lstStyle/>
          <a:p>
            <a:pPr/>
            <a:r>
              <a:t>The photo at upper left shows one of the recumbent isoclinal folds exposed in the canyon. The schematic cross section is based on these photos. Throughout the length of the canyon Mississippian Madison Group carbonates are repeated isoclinal folds stacked one upon the other much like the fault imbricates of a duplex. </a:t>
            </a:r>
          </a:p>
          <a:p>
            <a:pPr/>
          </a:p>
          <a:p>
            <a:pPr/>
            <a:r>
              <a:t>The blue-gray rocks are the Mississippian carbonates. Floor thrust at base separates the fold duplex from underlying Cambrian &amp; Devonian clastics &amp; carbonates. The duplex would have formed in the footwall of the overriding Eldorado thrust sheet of Precambrian Belt metasediments. The river level is shown by the yellow line. .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5" name="Shape 375"/>
          <p:cNvSpPr/>
          <p:nvPr>
            <p:ph type="sldImg"/>
          </p:nvPr>
        </p:nvSpPr>
        <p:spPr>
          <a:prstGeom prst="rect">
            <a:avLst/>
          </a:prstGeom>
        </p:spPr>
        <p:txBody>
          <a:bodyPr/>
          <a:lstStyle/>
          <a:p>
            <a:pPr/>
          </a:p>
        </p:txBody>
      </p:sp>
      <p:sp>
        <p:nvSpPr>
          <p:cNvPr id="376" name="Shape 376"/>
          <p:cNvSpPr/>
          <p:nvPr>
            <p:ph type="body" sz="quarter" idx="1"/>
          </p:nvPr>
        </p:nvSpPr>
        <p:spPr>
          <a:prstGeom prst="rect">
            <a:avLst/>
          </a:prstGeom>
        </p:spPr>
        <p:txBody>
          <a:bodyPr/>
          <a:lstStyle>
            <a:lvl1pPr defTabSz="457200">
              <a:lnSpc>
                <a:spcPct val="125000"/>
              </a:lnSpc>
            </a:lvl1pPr>
          </a:lstStyle>
          <a:p>
            <a:pPr/>
            <a:r>
              <a:t>Another fold duplex to the north in the Sawtooth Ranges of Montana consists of upright isoclinal folds.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0" name="Shape 380"/>
          <p:cNvSpPr/>
          <p:nvPr>
            <p:ph type="sldImg"/>
          </p:nvPr>
        </p:nvSpPr>
        <p:spPr>
          <a:prstGeom prst="rect">
            <a:avLst/>
          </a:prstGeom>
        </p:spPr>
        <p:txBody>
          <a:bodyPr/>
          <a:lstStyle/>
          <a:p>
            <a:pPr/>
          </a:p>
        </p:txBody>
      </p:sp>
      <p:sp>
        <p:nvSpPr>
          <p:cNvPr id="381" name="Shape 381"/>
          <p:cNvSpPr/>
          <p:nvPr>
            <p:ph type="body" sz="quarter" idx="1"/>
          </p:nvPr>
        </p:nvSpPr>
        <p:spPr>
          <a:prstGeom prst="rect">
            <a:avLst/>
          </a:prstGeom>
        </p:spPr>
        <p:txBody>
          <a:bodyPr/>
          <a:lstStyle/>
          <a:p>
            <a:pPr defTabSz="457200">
              <a:lnSpc>
                <a:spcPct val="125000"/>
              </a:lnSpc>
            </a:pPr>
            <a:r>
              <a:t>These folds are comprised of Cambrian carbonates and clastics, highlighted in blue. </a:t>
            </a:r>
          </a:p>
          <a:p>
            <a:pPr defTabSz="457200">
              <a:lnSpc>
                <a:spcPct val="125000"/>
              </a:lnSpc>
            </a:pPr>
          </a:p>
          <a:p>
            <a:pPr defTabSz="457200">
              <a:lnSpc>
                <a:spcPct val="125000"/>
              </a:lnSpc>
            </a:pPr>
            <a:r>
              <a:t>The tight folding requires a basal detachment, and as suggested by Dahlstrom, an upper detachment. The roof thrust separates the Cambrian sequence from overlying Devonian carbonates and clastics, highlighted in brown.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9" name="Shape 219"/>
          <p:cNvSpPr/>
          <p:nvPr>
            <p:ph type="sldImg"/>
          </p:nvPr>
        </p:nvSpPr>
        <p:spPr>
          <a:prstGeom prst="rect">
            <a:avLst/>
          </a:prstGeom>
        </p:spPr>
        <p:txBody>
          <a:bodyPr/>
          <a:lstStyle/>
          <a:p>
            <a:pPr/>
          </a:p>
        </p:txBody>
      </p:sp>
      <p:sp>
        <p:nvSpPr>
          <p:cNvPr id="220" name="Shape 220"/>
          <p:cNvSpPr/>
          <p:nvPr>
            <p:ph type="body" sz="quarter" idx="1"/>
          </p:nvPr>
        </p:nvSpPr>
        <p:spPr>
          <a:prstGeom prst="rect">
            <a:avLst/>
          </a:prstGeom>
        </p:spPr>
        <p:txBody>
          <a:bodyPr/>
          <a:lstStyle/>
          <a:p>
            <a:pPr/>
            <a:r>
              <a:t>Such duplex fault zones were recognized as early as the late 19th century by geologists in the NW Scottish Highlands and Alps, where they were known as </a:t>
            </a:r>
            <a:r>
              <a:rPr i="1"/>
              <a:t>schuppen</a:t>
            </a:r>
            <a:r>
              <a:t> or </a:t>
            </a:r>
            <a:r>
              <a:rPr i="1"/>
              <a:t>imbricate structure</a:t>
            </a:r>
            <a:r>
              <a:t>. </a:t>
            </a:r>
          </a:p>
          <a:p>
            <a:pPr/>
          </a:p>
          <a:p>
            <a:pPr/>
            <a:r>
              <a:t>In 1902 Bailey Willis published a GSA Bulletin article in which he depicted imbricate zones he had observed along the base of the Lewis thrust sheet in what is now Glacier National Park, Montana.</a:t>
            </a:r>
          </a:p>
          <a:p>
            <a:pPr/>
          </a:p>
          <a:p>
            <a:pPr>
              <a:defRPr i="1"/>
            </a:pPr>
            <a:r>
              <a:t>Additional notes: In the Alps, duplexes were known as Schuppenstruktur or simply schuppen (Suess, 1904) or imbricate structure (Hobbs, 1894). Elliott &amp; Johnson published an updated account of the NW Highland duplexes in 1980.  </a:t>
            </a:r>
          </a:p>
          <a:p>
            <a:pPr>
              <a:defRPr i="1"/>
            </a:pPr>
          </a:p>
          <a:p>
            <a:pPr>
              <a:defRPr i="1"/>
            </a:pPr>
            <a:r>
              <a:t>Elliott, D., and Johnson, M.R.W., 1980</a:t>
            </a:r>
          </a:p>
          <a:p>
            <a:pPr>
              <a:defRPr i="1"/>
            </a:pPr>
            <a:r>
              <a:t>Structural evolution in the northern part of the Moine thrust belt, NW Scotland: Transactions of the Royal Society of Edinburgh: Earth Science, v. 71, p. 69-96.</a:t>
            </a:r>
          </a:p>
          <a:p>
            <a:pPr>
              <a:defRPr i="1"/>
            </a:pPr>
          </a:p>
          <a:p>
            <a:pPr>
              <a:defRPr i="1"/>
            </a:pPr>
            <a:r>
              <a:t>Hobbs, W. H., 1894</a:t>
            </a:r>
          </a:p>
          <a:p>
            <a:pPr>
              <a:defRPr i="1"/>
            </a:pPr>
            <a:r>
              <a:t>Note on the English equivalent of Schuppenstruktur: Journal of Geology, v. 2, p. 206.  </a:t>
            </a:r>
          </a:p>
          <a:p>
            <a:pPr>
              <a:defRPr i="1"/>
            </a:pPr>
          </a:p>
          <a:p>
            <a:pPr>
              <a:defRPr i="1"/>
            </a:pPr>
            <a:r>
              <a:t>Horne, J.,1907</a:t>
            </a:r>
          </a:p>
          <a:p>
            <a:pPr>
              <a:defRPr i="1"/>
            </a:pPr>
            <a:r>
              <a:t>General description of the geological structure of the region affectedby post-Cambrian movements in the North-west Highlands, in Peach, B.N., and others, The geological structure of the North-west Highlands of Scotland: Geological Survey of Great Britain Memoir, p. 463-476.</a:t>
            </a:r>
          </a:p>
          <a:p>
            <a:pPr>
              <a:defRPr i="1"/>
            </a:pPr>
          </a:p>
          <a:p>
            <a:pPr>
              <a:defRPr i="1"/>
            </a:pPr>
            <a:r>
              <a:t>Peach, B.N., Horne, J., Gunn, W., Clough, C.T., Hinxman, L.W., and Cadell, H.M., 1888</a:t>
            </a:r>
          </a:p>
          <a:p>
            <a:pPr>
              <a:defRPr i="1"/>
            </a:pPr>
            <a:r>
              <a:t>Report on the recent work of the Geological Survey in the Northwest Highlands of Scotland, based on the field notes and maps: Quarterly Journal of the Geological Society of London, v. 64, p. 378-441.</a:t>
            </a:r>
          </a:p>
          <a:p>
            <a:pPr>
              <a:defRPr i="1"/>
            </a:pPr>
          </a:p>
          <a:p>
            <a:pPr>
              <a:defRPr i="1"/>
            </a:pPr>
            <a:r>
              <a:t>Peach, B. N., J. Horne, W. Gunn, M. A. Clough, and L. W. Hinxman, 1907</a:t>
            </a:r>
          </a:p>
          <a:p>
            <a:pPr>
              <a:defRPr i="1"/>
            </a:pPr>
            <a:r>
              <a:t>The geological structure of the North-west Highlands of Scotland: Geological Survey of Great Britain. </a:t>
            </a:r>
          </a:p>
          <a:p>
            <a:pPr>
              <a:defRPr i="1"/>
            </a:pPr>
          </a:p>
          <a:p>
            <a:pPr>
              <a:defRPr i="1"/>
            </a:pPr>
            <a:r>
              <a:t>Peach, B.N., and Horne, J., 1914</a:t>
            </a:r>
          </a:p>
          <a:p>
            <a:pPr>
              <a:defRPr i="1"/>
            </a:pPr>
            <a:r>
              <a:t>Guide to the geological model of the Assynt mountains: Geological Survey and Museum, Edinburgh, p. 1-32.</a:t>
            </a:r>
          </a:p>
          <a:p>
            <a:pPr>
              <a:defRPr i="1"/>
            </a:pPr>
          </a:p>
          <a:p>
            <a:pPr>
              <a:defRPr i="1"/>
            </a:pPr>
            <a:r>
              <a:t>Suess, E., 1904</a:t>
            </a:r>
          </a:p>
          <a:p>
            <a:pPr>
              <a:defRPr i="1"/>
            </a:pPr>
            <a:r>
              <a:t>The face of the earth (Das Antlitz der Erde), v. 1, trans. by Sollas, H. B. C.: Oxford Clarendon Press, 604 p. </a:t>
            </a:r>
          </a:p>
          <a:p>
            <a:pPr>
              <a:defRPr i="1"/>
            </a:pPr>
          </a:p>
          <a:p>
            <a:pPr>
              <a:defRPr i="1"/>
            </a:pPr>
            <a:r>
              <a:t>Willis, B., 1902</a:t>
            </a:r>
          </a:p>
          <a:p>
            <a:pPr>
              <a:defRPr i="1"/>
            </a:pPr>
            <a:r>
              <a:t>Stratigraphy and structure, Lewis and Livingston Ranges: Geological Society of America Bulletin, v. 13, p. 305-352.</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7" name="Shape 387"/>
          <p:cNvSpPr/>
          <p:nvPr>
            <p:ph type="sldImg"/>
          </p:nvPr>
        </p:nvSpPr>
        <p:spPr>
          <a:prstGeom prst="rect">
            <a:avLst/>
          </a:prstGeom>
        </p:spPr>
        <p:txBody>
          <a:bodyPr/>
          <a:lstStyle/>
          <a:p>
            <a:pPr/>
          </a:p>
        </p:txBody>
      </p:sp>
      <p:sp>
        <p:nvSpPr>
          <p:cNvPr id="388" name="Shape 388"/>
          <p:cNvSpPr/>
          <p:nvPr>
            <p:ph type="body" sz="quarter" idx="1"/>
          </p:nvPr>
        </p:nvSpPr>
        <p:spPr>
          <a:prstGeom prst="rect">
            <a:avLst/>
          </a:prstGeom>
        </p:spPr>
        <p:txBody>
          <a:bodyPr/>
          <a:lstStyle/>
          <a:p>
            <a:pPr/>
            <a:r>
              <a:t>There can also be fold-fault hybrids, in which folding preceded faulting, and . . .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4" name="Shape 394"/>
          <p:cNvSpPr/>
          <p:nvPr>
            <p:ph type="sldImg"/>
          </p:nvPr>
        </p:nvSpPr>
        <p:spPr>
          <a:prstGeom prst="rect">
            <a:avLst/>
          </a:prstGeom>
        </p:spPr>
        <p:txBody>
          <a:bodyPr/>
          <a:lstStyle/>
          <a:p>
            <a:pPr/>
          </a:p>
        </p:txBody>
      </p:sp>
      <p:sp>
        <p:nvSpPr>
          <p:cNvPr id="395" name="Shape 395"/>
          <p:cNvSpPr/>
          <p:nvPr>
            <p:ph type="body" sz="quarter" idx="1"/>
          </p:nvPr>
        </p:nvSpPr>
        <p:spPr>
          <a:prstGeom prst="rect">
            <a:avLst/>
          </a:prstGeom>
        </p:spPr>
        <p:txBody>
          <a:bodyPr/>
          <a:lstStyle/>
          <a:p>
            <a:pPr/>
            <a:r>
              <a:t>. . .  duplexes that can combine all three mechanisms. </a:t>
            </a:r>
          </a:p>
          <a:p>
            <a:pPr/>
          </a:p>
          <a:p>
            <a:pPr/>
            <a:r>
              <a:t>Duplexes in which the strata first experience LPS by cleavage formation, then folding &amp; finally faulting.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0" name="Shape 400"/>
          <p:cNvSpPr/>
          <p:nvPr>
            <p:ph type="sldImg"/>
          </p:nvPr>
        </p:nvSpPr>
        <p:spPr>
          <a:prstGeom prst="rect">
            <a:avLst/>
          </a:prstGeom>
        </p:spPr>
        <p:txBody>
          <a:bodyPr/>
          <a:lstStyle/>
          <a:p>
            <a:pPr/>
          </a:p>
        </p:txBody>
      </p:sp>
      <p:sp>
        <p:nvSpPr>
          <p:cNvPr id="401" name="Shape 401"/>
          <p:cNvSpPr/>
          <p:nvPr>
            <p:ph type="body" sz="quarter" idx="1"/>
          </p:nvPr>
        </p:nvSpPr>
        <p:spPr>
          <a:prstGeom prst="rect">
            <a:avLst/>
          </a:prstGeom>
        </p:spPr>
        <p:txBody>
          <a:bodyPr/>
          <a:lstStyle/>
          <a:p>
            <a:pPr/>
            <a:r>
              <a:t>This diagram summarizes all potential end member duplexes &amp; hybrids.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6" name="Shape 406"/>
          <p:cNvSpPr/>
          <p:nvPr>
            <p:ph type="sldImg"/>
          </p:nvPr>
        </p:nvSpPr>
        <p:spPr>
          <a:prstGeom prst="rect">
            <a:avLst/>
          </a:prstGeom>
        </p:spPr>
        <p:txBody>
          <a:bodyPr/>
          <a:lstStyle/>
          <a:p>
            <a:pPr/>
          </a:p>
        </p:txBody>
      </p:sp>
      <p:sp>
        <p:nvSpPr>
          <p:cNvPr id="407" name="Shape 407"/>
          <p:cNvSpPr/>
          <p:nvPr>
            <p:ph type="body" sz="quarter" idx="1"/>
          </p:nvPr>
        </p:nvSpPr>
        <p:spPr>
          <a:prstGeom prst="rect">
            <a:avLst/>
          </a:prstGeom>
        </p:spPr>
        <p:txBody>
          <a:bodyPr/>
          <a:lstStyle/>
          <a:p>
            <a:pPr/>
            <a:r>
              <a:t>We can add yet one more duplex. In very weak, incompetent rocks, such as large thicknesses of evaporites, shale or coal, shortening may take place by massive, ductile flow. Bill Thomas has called these MUSHWADs.</a:t>
            </a:r>
          </a:p>
          <a:p>
            <a:pPr/>
          </a:p>
          <a:p>
            <a:pPr>
              <a:defRPr i="1"/>
            </a:pPr>
            <a:r>
              <a:t>Thomas, William A., 2001</a:t>
            </a:r>
          </a:p>
          <a:p>
            <a:pPr>
              <a:defRPr i="1"/>
            </a:pPr>
            <a:r>
              <a:t>Mushwad: Ductile duplex in the Appalachian thrust belt in Alabama, AAPG Bulletin, v. 85, p. 1847-1869. </a:t>
            </a:r>
          </a:p>
          <a:p>
            <a:pPr/>
            <a:endParaRPr i="1"/>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0" name="Shape 410"/>
          <p:cNvSpPr/>
          <p:nvPr>
            <p:ph type="sldImg"/>
          </p:nvPr>
        </p:nvSpPr>
        <p:spPr>
          <a:prstGeom prst="rect">
            <a:avLst/>
          </a:prstGeom>
        </p:spPr>
        <p:txBody>
          <a:bodyPr/>
          <a:lstStyle/>
          <a:p>
            <a:pPr/>
          </a:p>
        </p:txBody>
      </p:sp>
      <p:sp>
        <p:nvSpPr>
          <p:cNvPr id="411" name="Shape 411"/>
          <p:cNvSpPr/>
          <p:nvPr>
            <p:ph type="body" sz="quarter" idx="1"/>
          </p:nvPr>
        </p:nvSpPr>
        <p:spPr>
          <a:prstGeom prst="rect">
            <a:avLst/>
          </a:prstGeom>
        </p:spPr>
        <p:txBody>
          <a:bodyPr/>
          <a:lstStyle/>
          <a:p>
            <a:pPr/>
            <a:r>
              <a:t>So these 4 types of duplex can be plotted on a tetrahedron.</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8" name="Shape 418"/>
          <p:cNvSpPr/>
          <p:nvPr>
            <p:ph type="sldImg"/>
          </p:nvPr>
        </p:nvSpPr>
        <p:spPr>
          <a:prstGeom prst="rect">
            <a:avLst/>
          </a:prstGeom>
        </p:spPr>
        <p:txBody>
          <a:bodyPr/>
          <a:lstStyle/>
          <a:p>
            <a:pPr/>
          </a:p>
        </p:txBody>
      </p:sp>
      <p:sp>
        <p:nvSpPr>
          <p:cNvPr id="419" name="Shape 419"/>
          <p:cNvSpPr/>
          <p:nvPr>
            <p:ph type="body" sz="quarter" idx="1"/>
          </p:nvPr>
        </p:nvSpPr>
        <p:spPr>
          <a:prstGeom prst="rect">
            <a:avLst/>
          </a:prstGeom>
        </p:spPr>
        <p:txBody>
          <a:bodyPr/>
          <a:lstStyle/>
          <a:p>
            <a:pPr/>
            <a:r>
              <a:t>To conclude . . . 1) Duplexes constitute zones of displacement transfer between structural levels.</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5" name="Shape 425"/>
          <p:cNvSpPr/>
          <p:nvPr>
            <p:ph type="sldImg"/>
          </p:nvPr>
        </p:nvSpPr>
        <p:spPr>
          <a:prstGeom prst="rect">
            <a:avLst/>
          </a:prstGeom>
        </p:spPr>
        <p:txBody>
          <a:bodyPr/>
          <a:lstStyle/>
          <a:p>
            <a:pPr/>
          </a:p>
        </p:txBody>
      </p:sp>
      <p:sp>
        <p:nvSpPr>
          <p:cNvPr id="426" name="Shape 426"/>
          <p:cNvSpPr/>
          <p:nvPr>
            <p:ph type="body" sz="quarter" idx="1"/>
          </p:nvPr>
        </p:nvSpPr>
        <p:spPr>
          <a:prstGeom prst="rect">
            <a:avLst/>
          </a:prstGeom>
        </p:spPr>
        <p:txBody>
          <a:bodyPr/>
          <a:lstStyle/>
          <a:p>
            <a:pPr/>
            <a:r>
              <a:t>2) But faulting is not the only means of displacement transfer. Shortening within duplexes &amp; displacement transfer can take place through folding and the formation of cleavage &amp; associated deformation mechanisms. And there may be hybrid styles combining two or more mechanisms.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1" name="Shape 431"/>
          <p:cNvSpPr/>
          <p:nvPr>
            <p:ph type="sldImg"/>
          </p:nvPr>
        </p:nvSpPr>
        <p:spPr>
          <a:prstGeom prst="rect">
            <a:avLst/>
          </a:prstGeom>
        </p:spPr>
        <p:txBody>
          <a:bodyPr/>
          <a:lstStyle/>
          <a:p>
            <a:pPr/>
          </a:p>
        </p:txBody>
      </p:sp>
      <p:sp>
        <p:nvSpPr>
          <p:cNvPr id="432" name="Shape 432"/>
          <p:cNvSpPr/>
          <p:nvPr>
            <p:ph type="body" sz="quarter" idx="1"/>
          </p:nvPr>
        </p:nvSpPr>
        <p:spPr>
          <a:prstGeom prst="rect">
            <a:avLst/>
          </a:prstGeom>
        </p:spPr>
        <p:txBody>
          <a:bodyPr/>
          <a:lstStyle/>
          <a:p>
            <a:pPr/>
            <a:r>
              <a:t>3) It may be useful to plot duplexes on a ternary diagram . .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7" name="Shape 437"/>
          <p:cNvSpPr/>
          <p:nvPr>
            <p:ph type="sldImg"/>
          </p:nvPr>
        </p:nvSpPr>
        <p:spPr>
          <a:prstGeom prst="rect">
            <a:avLst/>
          </a:prstGeom>
        </p:spPr>
        <p:txBody>
          <a:bodyPr/>
          <a:lstStyle/>
          <a:p>
            <a:pPr/>
          </a:p>
        </p:txBody>
      </p:sp>
      <p:sp>
        <p:nvSpPr>
          <p:cNvPr id="438" name="Shape 438"/>
          <p:cNvSpPr/>
          <p:nvPr>
            <p:ph type="body" sz="quarter" idx="1"/>
          </p:nvPr>
        </p:nvSpPr>
        <p:spPr>
          <a:prstGeom prst="rect">
            <a:avLst/>
          </a:prstGeom>
        </p:spPr>
        <p:txBody>
          <a:bodyPr/>
          <a:lstStyle/>
          <a:p>
            <a:pPr/>
            <a:r>
              <a:t>. . . to depict the relative contribution of the various mechanisms.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6" name="Shape 456"/>
          <p:cNvSpPr/>
          <p:nvPr>
            <p:ph type="sldImg"/>
          </p:nvPr>
        </p:nvSpPr>
        <p:spPr>
          <a:prstGeom prst="rect">
            <a:avLst/>
          </a:prstGeom>
        </p:spPr>
        <p:txBody>
          <a:bodyPr/>
          <a:lstStyle/>
          <a:p>
            <a:pPr/>
          </a:p>
        </p:txBody>
      </p:sp>
      <p:sp>
        <p:nvSpPr>
          <p:cNvPr id="457" name="Shape 457"/>
          <p:cNvSpPr/>
          <p:nvPr>
            <p:ph type="body" sz="quarter" idx="1"/>
          </p:nvPr>
        </p:nvSpPr>
        <p:spPr>
          <a:prstGeom prst="rect">
            <a:avLst/>
          </a:prstGeom>
        </p:spPr>
        <p:txBody>
          <a:bodyPr/>
          <a:lstStyle/>
          <a:p>
            <a:pPr/>
            <a:r>
              <a:t>And finally, 4), the contribution of the various shortening mechanisms can be quantified. For example, along the cleavage-fold side of the triangle, a duplex plotting at the blue circle would be one in which 25% of the shortening occurred by the formation of cleavage &amp; folding accounted for the remaining 75%.</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5" name="Shape 225"/>
          <p:cNvSpPr/>
          <p:nvPr>
            <p:ph type="sldImg"/>
          </p:nvPr>
        </p:nvSpPr>
        <p:spPr>
          <a:prstGeom prst="rect">
            <a:avLst/>
          </a:prstGeom>
        </p:spPr>
        <p:txBody>
          <a:bodyPr/>
          <a:lstStyle/>
          <a:p>
            <a:pPr/>
          </a:p>
        </p:txBody>
      </p:sp>
      <p:sp>
        <p:nvSpPr>
          <p:cNvPr id="226" name="Shape 226"/>
          <p:cNvSpPr/>
          <p:nvPr>
            <p:ph type="body" sz="quarter" idx="1"/>
          </p:nvPr>
        </p:nvSpPr>
        <p:spPr>
          <a:prstGeom prst="rect">
            <a:avLst/>
          </a:prstGeom>
        </p:spPr>
        <p:txBody>
          <a:bodyPr/>
          <a:lstStyle/>
          <a:p>
            <a:pPr/>
            <a:r>
              <a:t>But such imbricate structures were largely ignored until the 1960s and 1970s, when they were found to contain large natural gas reserves in the Alberta foothills. In a landmark 1970 paper, Clint Dahlstrom introduced the term </a:t>
            </a:r>
            <a:r>
              <a:rPr i="1"/>
              <a:t>duplex</a:t>
            </a:r>
            <a:r>
              <a:t>, and as an example he cited the Mt Crandell structure, exposed in Waterton National Park. </a:t>
            </a:r>
          </a:p>
          <a:p>
            <a:pPr/>
          </a:p>
          <a:p>
            <a:pPr>
              <a:defRPr i="1"/>
            </a:pPr>
            <a:r>
              <a:t>Dahlstrom, C. D. A., 1970</a:t>
            </a:r>
          </a:p>
          <a:p>
            <a:pPr>
              <a:defRPr i="1"/>
            </a:pPr>
            <a:r>
              <a:t>Structural geology in the eastern margin of the Canadian Rocky Mountains, Bulletin of Canadian Petroleum Geology, v. 18, no. 3,  p. 332-406.</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1" name="Shape 481"/>
          <p:cNvSpPr/>
          <p:nvPr>
            <p:ph type="sldImg"/>
          </p:nvPr>
        </p:nvSpPr>
        <p:spPr>
          <a:prstGeom prst="rect">
            <a:avLst/>
          </a:prstGeom>
        </p:spPr>
        <p:txBody>
          <a:bodyPr/>
          <a:lstStyle/>
          <a:p>
            <a:pPr/>
          </a:p>
        </p:txBody>
      </p:sp>
      <p:sp>
        <p:nvSpPr>
          <p:cNvPr id="482" name="Shape 482"/>
          <p:cNvSpPr/>
          <p:nvPr>
            <p:ph type="body" sz="quarter" idx="1"/>
          </p:nvPr>
        </p:nvSpPr>
        <p:spPr>
          <a:prstGeom prst="rect">
            <a:avLst/>
          </a:prstGeom>
        </p:spPr>
        <p:txBody>
          <a:bodyPr/>
          <a:lstStyle/>
          <a:p>
            <a:pPr/>
            <a:r>
              <a:t>As an example consider the cleavage-fold duplex in the footwall of the Meade thrust. Gretchen Protzman &amp; Gautam measured strain &amp; constructed a cross section with the aid of a downplunge projection that incorporated map relations and strain data. Then they sequentially restored the section to analyze the relative contribution of strain mechanisms. </a:t>
            </a:r>
          </a:p>
          <a:p>
            <a:pPr/>
          </a:p>
          <a:p>
            <a:pPr/>
            <a:r>
              <a:t>Folding produced a shortening of 25%. Pressure-solution cleavage &amp; plastic strain accounted for 35% shortening.</a:t>
            </a:r>
          </a:p>
          <a:p>
            <a:pPr/>
          </a:p>
          <a:p>
            <a:pPr/>
            <a:r>
              <a:t>Thus, of the total shortening, folding accounted for 42% and cleavage-related mechanisms 58%. So this cleavage-fold duplex would plot at the blue circle on the ternary diagram. </a:t>
            </a:r>
          </a:p>
          <a:p>
            <a:pPr/>
          </a:p>
          <a:p>
            <a:pPr>
              <a:defRPr i="1"/>
            </a:pPr>
            <a:r>
              <a:t>Protzman, G. M., and Mitra, G., 1990, Strain fabric associated with the Meade thrust implications for cross-section balancing.  Journal of Structural Geology 12, 403-417.</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6" name="Shape 486"/>
          <p:cNvSpPr/>
          <p:nvPr>
            <p:ph type="sldImg"/>
          </p:nvPr>
        </p:nvSpPr>
        <p:spPr>
          <a:prstGeom prst="rect">
            <a:avLst/>
          </a:prstGeom>
        </p:spPr>
        <p:txBody>
          <a:bodyPr/>
          <a:lstStyle/>
          <a:p>
            <a:pPr/>
          </a:p>
        </p:txBody>
      </p:sp>
      <p:sp>
        <p:nvSpPr>
          <p:cNvPr id="487" name="Shape 487"/>
          <p:cNvSpPr/>
          <p:nvPr>
            <p:ph type="body" sz="quarter" idx="1"/>
          </p:nvPr>
        </p:nvSpPr>
        <p:spPr>
          <a:prstGeom prst="rect">
            <a:avLst/>
          </a:prstGeom>
        </p:spPr>
        <p:txBody>
          <a:bodyPr/>
          <a:lstStyle/>
          <a:p>
            <a:pPr/>
            <a:r>
              <a:t>Gautam &amp; I have compiled some examples of the 3 basic duplex types and a number of hyrids. This is just an initial survey. So, please let us know of other examples that should be cited.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1" name="Shape 491"/>
          <p:cNvSpPr/>
          <p:nvPr>
            <p:ph type="sldImg"/>
          </p:nvPr>
        </p:nvSpPr>
        <p:spPr>
          <a:prstGeom prst="rect">
            <a:avLst/>
          </a:prstGeom>
        </p:spPr>
        <p:txBody>
          <a:bodyPr/>
          <a:lstStyle/>
          <a:p>
            <a:pPr/>
          </a:p>
        </p:txBody>
      </p:sp>
      <p:sp>
        <p:nvSpPr>
          <p:cNvPr id="492" name="Shape 492"/>
          <p:cNvSpPr/>
          <p:nvPr>
            <p:ph type="body" sz="quarter" idx="1"/>
          </p:nvPr>
        </p:nvSpPr>
        <p:spPr>
          <a:prstGeom prst="rect">
            <a:avLst/>
          </a:prstGeom>
        </p:spPr>
        <p:txBody>
          <a:bodyPr/>
          <a:lstStyle/>
          <a:p>
            <a:pPr/>
            <a:r>
              <a:t>The slideshow includes a bibliograpy of all cited references. </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1" name="Shape 501"/>
          <p:cNvSpPr/>
          <p:nvPr>
            <p:ph type="sldImg"/>
          </p:nvPr>
        </p:nvSpPr>
        <p:spPr>
          <a:prstGeom prst="rect">
            <a:avLst/>
          </a:prstGeom>
        </p:spPr>
        <p:txBody>
          <a:bodyPr/>
          <a:lstStyle/>
          <a:p>
            <a:pPr/>
          </a:p>
        </p:txBody>
      </p:sp>
      <p:sp>
        <p:nvSpPr>
          <p:cNvPr id="502" name="Shape 502"/>
          <p:cNvSpPr/>
          <p:nvPr>
            <p:ph type="body" sz="quarter" idx="1"/>
          </p:nvPr>
        </p:nvSpPr>
        <p:spPr>
          <a:prstGeom prst="rect">
            <a:avLst/>
          </a:prstGeom>
        </p:spPr>
        <p:txBody>
          <a:bodyPr/>
          <a:lstStyle/>
          <a:p>
            <a:pPr/>
            <a:r>
              <a:t>All this will be available online &amp; we welcome your comments &amp; suggestions.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0" name="Shape 230"/>
          <p:cNvSpPr/>
          <p:nvPr>
            <p:ph type="sldImg"/>
          </p:nvPr>
        </p:nvSpPr>
        <p:spPr>
          <a:prstGeom prst="rect">
            <a:avLst/>
          </a:prstGeom>
        </p:spPr>
        <p:txBody>
          <a:bodyPr/>
          <a:lstStyle/>
          <a:p>
            <a:pPr/>
          </a:p>
        </p:txBody>
      </p:sp>
      <p:sp>
        <p:nvSpPr>
          <p:cNvPr id="231" name="Shape 231"/>
          <p:cNvSpPr/>
          <p:nvPr>
            <p:ph type="body" sz="quarter" idx="1"/>
          </p:nvPr>
        </p:nvSpPr>
        <p:spPr>
          <a:prstGeom prst="rect">
            <a:avLst/>
          </a:prstGeom>
        </p:spPr>
        <p:txBody>
          <a:bodyPr/>
          <a:lstStyle/>
          <a:p>
            <a:pPr/>
            <a:r>
              <a:t>The Mt Crandell thrust is the roof, and the Lewis thrust the floor of a duplex comprised of Precambrian metasedimentary rocks. By the way, this duplex is in the same structural position as the imbricate structures described by Bailey Willis in 1902, to the south in Glacier National Park.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6" name="Shape 236"/>
          <p:cNvSpPr/>
          <p:nvPr>
            <p:ph type="sldImg"/>
          </p:nvPr>
        </p:nvSpPr>
        <p:spPr>
          <a:prstGeom prst="rect">
            <a:avLst/>
          </a:prstGeom>
        </p:spPr>
        <p:txBody>
          <a:bodyPr/>
          <a:lstStyle/>
          <a:p>
            <a:pPr/>
          </a:p>
        </p:txBody>
      </p:sp>
      <p:sp>
        <p:nvSpPr>
          <p:cNvPr id="237" name="Shape 237"/>
          <p:cNvSpPr/>
          <p:nvPr>
            <p:ph type="body" sz="quarter" idx="1"/>
          </p:nvPr>
        </p:nvSpPr>
        <p:spPr>
          <a:prstGeom prst="rect">
            <a:avLst/>
          </a:prstGeom>
        </p:spPr>
        <p:txBody>
          <a:bodyPr/>
          <a:lstStyle/>
          <a:p>
            <a:pPr/>
            <a:r>
              <a:t>Dahlstrom also used the term “trailing edge imbricate stack”, reflecting that duplexes often form near the rear, or “trailing edge” of major thrust sheets. Dahlstrom proposed that duplexes as formed by a hinterland-to-foreland progression of the imbricates.</a:t>
            </a:r>
          </a:p>
          <a:p>
            <a:pPr/>
          </a:p>
          <a:p>
            <a:pPr/>
            <a:r>
              <a:t>Through invited lectures and interactions with colleagues, Dave Elliott helped spread Dahlstrom’s work to a larger audience of geologists working in the US Appalachians &amp; Rockies &amp; other thrust belts worldwide.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2" name="Shape 242"/>
          <p:cNvSpPr/>
          <p:nvPr>
            <p:ph type="sldImg"/>
          </p:nvPr>
        </p:nvSpPr>
        <p:spPr>
          <a:prstGeom prst="rect">
            <a:avLst/>
          </a:prstGeom>
        </p:spPr>
        <p:txBody>
          <a:bodyPr/>
          <a:lstStyle/>
          <a:p>
            <a:pPr/>
          </a:p>
        </p:txBody>
      </p:sp>
      <p:sp>
        <p:nvSpPr>
          <p:cNvPr id="243" name="Shape 243"/>
          <p:cNvSpPr/>
          <p:nvPr>
            <p:ph type="body" sz="quarter" idx="1"/>
          </p:nvPr>
        </p:nvSpPr>
        <p:spPr>
          <a:prstGeom prst="rect">
            <a:avLst/>
          </a:prstGeom>
        </p:spPr>
        <p:txBody>
          <a:bodyPr/>
          <a:lstStyle/>
          <a:p>
            <a:pPr/>
            <a:r>
              <a:t>Dave proposed that tectonic windows in the southern Appalachian might be interpreted as exhumed duplex fault zones. Struggling for a thesis topic, I readily accepted Dave’s suggestion that I study the Grandfather Mountain Window. I began by turning to Clint Dahlstrom’s model.</a:t>
            </a:r>
          </a:p>
          <a:p>
            <a:pPr/>
          </a:p>
          <a:p>
            <a:pPr/>
            <a:r>
              <a:t>In constructing such a kinematic model, one can see that a duplex fault zone transfers displacement from the floor thrust to the roof. In these diagrams the imbricate slices and associated faults are color coded to visualize the slip transfer. Each duplex imbricate robs displacement from the floor &amp; feeds it into the roof. The displacement on the floor decreases as the displacement on the roof increases.</a:t>
            </a:r>
          </a:p>
          <a:p>
            <a:pPr/>
          </a:p>
          <a:p>
            <a:pPr>
              <a:defRPr i="1"/>
            </a:pPr>
            <a:r>
              <a:t>Additional notes: Duplex fault zones appear to provide a mechanical advantage for the emplacement of massive thrust sheets (Mitra &amp; Boyer, 1986). It is fascinating to note that the mechanical role of duplexes was first suggested 110 years ago by Peach et al. (1907) based on their work in the Northwest Highlands of Scotland. In that volume, referring to the emplacement of the Moine thrust sheet, Horne (1907) suggested that the “imbricate structure may be said to have acted like rollers for the transport of advancing masses on higher thrust planes.” Bailey (1938) noted that “B. N. Peach in conversation would compare the advance of the a thrust-mass, riding upon schuppen, to the launching of a ship, carried upon roller . . .” Figures similar to the above were published in Boyer &amp; Elliott (1982). </a:t>
            </a:r>
          </a:p>
          <a:p>
            <a:pPr>
              <a:defRPr i="1"/>
            </a:pPr>
          </a:p>
          <a:p>
            <a:pPr>
              <a:defRPr i="1"/>
            </a:pPr>
            <a:r>
              <a:t>Bailey, E. B., 1938</a:t>
            </a:r>
          </a:p>
          <a:p>
            <a:pPr>
              <a:defRPr i="1"/>
            </a:pPr>
            <a:r>
              <a:t>Eddies in mountain structure: Geological Society of London Quarterly Journal, v. 94, p. 607-625.</a:t>
            </a:r>
          </a:p>
          <a:p>
            <a:pPr>
              <a:defRPr i="1"/>
            </a:pPr>
          </a:p>
          <a:p>
            <a:pPr>
              <a:defRPr i="1"/>
            </a:pPr>
            <a:r>
              <a:t>Boyer, S.E., &amp; D. Elliott, 1982</a:t>
            </a:r>
          </a:p>
          <a:p>
            <a:pPr>
              <a:defRPr i="1"/>
            </a:pPr>
            <a:r>
              <a:t>Thrust systems: American Association of Petroleum Geologists Bulletin, v. 66, p. 1196-1230. </a:t>
            </a:r>
          </a:p>
          <a:p>
            <a:pPr>
              <a:defRPr i="1"/>
            </a:pPr>
          </a:p>
          <a:p>
            <a:pPr>
              <a:defRPr i="1"/>
            </a:pPr>
            <a:r>
              <a:t>Horne, J.,1907</a:t>
            </a:r>
          </a:p>
          <a:p>
            <a:pPr>
              <a:defRPr i="1"/>
            </a:pPr>
            <a:r>
              <a:t>General description of the geological structure of the region affectedby post-Cambrian movements in the North-west Highlands, in Peach, B.N., and others, The geological structure of the North-west Highlands of Scotland: Geological Survey of Great Britain Memoir, p. 463-476. </a:t>
            </a:r>
          </a:p>
          <a:p>
            <a:pPr>
              <a:defRPr i="1"/>
            </a:pPr>
          </a:p>
          <a:p>
            <a:pPr>
              <a:defRPr i="1"/>
            </a:pPr>
            <a:r>
              <a:t>Mitra, G.. , and S. E. Boyer, 1986</a:t>
            </a:r>
          </a:p>
          <a:p>
            <a:pPr>
              <a:defRPr i="1"/>
            </a:pPr>
            <a:r>
              <a:t>Energy balance and</a:t>
            </a:r>
          </a:p>
          <a:p>
            <a:pPr>
              <a:defRPr i="1"/>
            </a:pPr>
            <a:r>
              <a:t>deformation mechanisms of duplexes: Journal of</a:t>
            </a:r>
          </a:p>
          <a:p>
            <a:pPr>
              <a:defRPr i="1"/>
            </a:pPr>
            <a:r>
              <a:t>Structural Geology, v. 8, p. 291-304, 1986.</a:t>
            </a:r>
          </a:p>
          <a:p>
            <a:pPr>
              <a:defRPr i="1"/>
            </a:pPr>
          </a:p>
          <a:p>
            <a:pPr>
              <a:defRPr i="1"/>
            </a:pPr>
            <a:r>
              <a:t>Peach, B.N., Horne, J., Gunn, W., Clough, C.T., Hinxman, L.W., and Cadell, H.M., 1888</a:t>
            </a:r>
          </a:p>
          <a:p>
            <a:pPr>
              <a:defRPr i="1"/>
            </a:pPr>
            <a:r>
              <a:t>Report on the recent work of the Geological Survey in the Northwest Highlands of Scotland, based on the field notes and maps: Quarterly Journal of the Geological Society of London, v. 64, p. 378-441.</a:t>
            </a:r>
          </a:p>
          <a:p>
            <a:pPr>
              <a:defRPr i="1"/>
            </a:pPr>
          </a:p>
          <a:p>
            <a:pPr>
              <a:defRPr i="1"/>
            </a:pPr>
            <a:r>
              <a:t>Peach, B. N., J. Horne, W. Gunn, M. A. Clough, and L. W. Hinxman, 1907</a:t>
            </a:r>
          </a:p>
          <a:p>
            <a:pPr>
              <a:defRPr i="1"/>
            </a:pPr>
            <a:r>
              <a:t>The geological structure of the North-west Highlands of Scotland: Geological Survey of Great Britain.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7" name="Shape 247"/>
          <p:cNvSpPr/>
          <p:nvPr>
            <p:ph type="sldImg"/>
          </p:nvPr>
        </p:nvSpPr>
        <p:spPr>
          <a:prstGeom prst="rect">
            <a:avLst/>
          </a:prstGeom>
        </p:spPr>
        <p:txBody>
          <a:bodyPr/>
          <a:lstStyle/>
          <a:p>
            <a:pPr/>
          </a:p>
        </p:txBody>
      </p:sp>
      <p:sp>
        <p:nvSpPr>
          <p:cNvPr id="248" name="Shape 248"/>
          <p:cNvSpPr/>
          <p:nvPr>
            <p:ph type="body" sz="quarter" idx="1"/>
          </p:nvPr>
        </p:nvSpPr>
        <p:spPr>
          <a:prstGeom prst="rect">
            <a:avLst/>
          </a:prstGeom>
        </p:spPr>
        <p:txBody>
          <a:bodyPr/>
          <a:lstStyle/>
          <a:p>
            <a:pPr/>
            <a:r>
              <a:t>But fault duplexes are not the only means of transferring slip between structural levels. Internal shortening &amp; displacement transfer can also occur through a train of folds.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1" name="Shape 251"/>
          <p:cNvSpPr/>
          <p:nvPr>
            <p:ph type="sldImg"/>
          </p:nvPr>
        </p:nvSpPr>
        <p:spPr>
          <a:prstGeom prst="rect">
            <a:avLst/>
          </a:prstGeom>
        </p:spPr>
        <p:txBody>
          <a:bodyPr/>
          <a:lstStyle/>
          <a:p>
            <a:pPr/>
          </a:p>
        </p:txBody>
      </p:sp>
      <p:sp>
        <p:nvSpPr>
          <p:cNvPr id="252" name="Shape 252"/>
          <p:cNvSpPr/>
          <p:nvPr>
            <p:ph type="body" sz="quarter" idx="1"/>
          </p:nvPr>
        </p:nvSpPr>
        <p:spPr>
          <a:prstGeom prst="rect">
            <a:avLst/>
          </a:prstGeom>
        </p:spPr>
        <p:txBody>
          <a:bodyPr/>
          <a:lstStyle/>
          <a:p>
            <a:pPr defTabSz="457200">
              <a:lnSpc>
                <a:spcPct val="125000"/>
              </a:lnSpc>
            </a:pPr>
            <a:r>
              <a:t>Although Clint Dahlstrom did not use the term “fold duplex”, he was the first to hint that folding might play such a displacement-transfer role. Utilized balancing arguments &amp; geometric constraints, Dahlstrom argued that folds detached above a decollement require an upper detachment as well. </a:t>
            </a:r>
          </a:p>
          <a:p>
            <a:pPr defTabSz="457200">
              <a:lnSpc>
                <a:spcPct val="125000"/>
              </a:lnSpc>
            </a:pPr>
          </a:p>
          <a:p>
            <a:pPr defTabSz="457200">
              <a:lnSpc>
                <a:spcPct val="125000"/>
              </a:lnSpc>
            </a:pPr>
            <a:r>
              <a:t>As displacement on the lower thrust deceases, it is absorbed by folding. The crowding in the core of each syncline feeds into an upper detachment. The displacement on the upper detachment increases with each fold added to the fold duplex. Displacement on the lower detachment = fold shortening = displacement on the upper detachment.</a:t>
            </a:r>
          </a:p>
          <a:p>
            <a:pPr defTabSz="457200">
              <a:lnSpc>
                <a:spcPct val="125000"/>
              </a:lnSpc>
              <a:defRPr sz="1800"/>
            </a:pPr>
          </a:p>
          <a:p>
            <a:pPr defTabSz="457200">
              <a:lnSpc>
                <a:spcPct val="125000"/>
              </a:lnSpc>
              <a:defRPr i="1" sz="1800"/>
            </a:pPr>
            <a:r>
              <a:t>Dahlstrom, C. D. A., 1969. The upper detachment in concentric folding. Bulletin of Canadian Petroleum Geology 17, 326-46.</a:t>
            </a:r>
          </a:p>
          <a:p>
            <a:pPr defTabSz="457200">
              <a:lnSpc>
                <a:spcPct val="125000"/>
              </a:lnSpc>
              <a:defRPr sz="1800"/>
            </a:pPr>
          </a:p>
          <a:p>
            <a:pPr defTabSz="457200">
              <a:lnSpc>
                <a:spcPct val="125000"/>
              </a:lnSpc>
              <a:defRPr sz="1800"/>
            </a:pP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1270000" y="1638300"/>
            <a:ext cx="10464800" cy="3302000"/>
          </a:xfrm>
          <a:prstGeom prst="rect">
            <a:avLst/>
          </a:prstGeom>
        </p:spPr>
        <p:txBody>
          <a:bodyPr anchor="b"/>
          <a:lstStyle/>
          <a:p>
            <a:pPr/>
            <a:r>
              <a:t>Title Text</a:t>
            </a:r>
          </a:p>
        </p:txBody>
      </p:sp>
      <p:sp>
        <p:nvSpPr>
          <p:cNvPr id="12" name="Shape 12"/>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0" algn="ctr">
              <a:spcBef>
                <a:spcPts val="0"/>
              </a:spcBef>
              <a:buSzTx/>
              <a:buNone/>
              <a:defRPr sz="3200"/>
            </a:lvl2pPr>
            <a:lvl3pPr marL="0" indent="0" algn="ctr">
              <a:spcBef>
                <a:spcPts val="0"/>
              </a:spcBef>
              <a:buSzTx/>
              <a:buNone/>
              <a:defRPr sz="3200"/>
            </a:lvl3pPr>
            <a:lvl4pPr marL="0" indent="0" algn="ctr">
              <a:spcBef>
                <a:spcPts val="0"/>
              </a:spcBef>
              <a:buSzTx/>
              <a:buNone/>
              <a:defRPr sz="3200"/>
            </a:lvl4pPr>
            <a:lvl5pPr marL="0" indent="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
          </p:nvPr>
        </p:nvSpPr>
        <p:spPr>
          <a:xfrm>
            <a:off x="1270000" y="6362700"/>
            <a:ext cx="10464800" cy="469900"/>
          </a:xfrm>
          <a:prstGeom prst="rect">
            <a:avLst/>
          </a:prstGeom>
        </p:spPr>
        <p:txBody>
          <a:bodyPr anchor="t"/>
          <a:lstStyle>
            <a:lvl1pPr marL="0" indent="0" algn="ctr">
              <a:spcBef>
                <a:spcPts val="0"/>
              </a:spcBef>
              <a:buSzTx/>
              <a:buNone/>
              <a:defRPr i="1" sz="2400"/>
            </a:lvl1pPr>
            <a:lvl2pPr marL="725236" indent="-280736" algn="ctr">
              <a:spcBef>
                <a:spcPts val="0"/>
              </a:spcBef>
              <a:defRPr i="1" sz="2400"/>
            </a:lvl2pPr>
            <a:lvl3pPr marL="1169736" indent="-280736" algn="ctr">
              <a:spcBef>
                <a:spcPts val="0"/>
              </a:spcBef>
              <a:defRPr i="1" sz="2400"/>
            </a:lvl3pPr>
            <a:lvl4pPr marL="1614236" indent="-280736" algn="ctr">
              <a:spcBef>
                <a:spcPts val="0"/>
              </a:spcBef>
              <a:defRPr i="1" sz="2400"/>
            </a:lvl4pPr>
            <a:lvl5pPr marL="2058736" indent="-280736" algn="ctr">
              <a:spcBef>
                <a:spcPts val="0"/>
              </a:spcBef>
              <a:defRPr i="1" sz="2400"/>
            </a:lvl5pPr>
          </a:lstStyle>
          <a:p>
            <a:pPr/>
            <a:r>
              <a:t>Body Level One</a:t>
            </a:r>
          </a:p>
          <a:p>
            <a:pPr lvl="1"/>
            <a:r>
              <a:t>Body Level Two</a:t>
            </a:r>
          </a:p>
          <a:p>
            <a:pPr lvl="2"/>
            <a:r>
              <a:t>Body Level Three</a:t>
            </a:r>
          </a:p>
          <a:p>
            <a:pPr lvl="3"/>
            <a:r>
              <a:t>Body Level Four</a:t>
            </a:r>
          </a:p>
          <a:p>
            <a:pPr lvl="4"/>
            <a:r>
              <a:t>Body Level Five</a:t>
            </a:r>
          </a:p>
        </p:txBody>
      </p:sp>
      <p:sp>
        <p:nvSpPr>
          <p:cNvPr id="94" name="Shape 94"/>
          <p:cNvSpPr/>
          <p:nvPr>
            <p:ph type="body" sz="quarter" idx="13"/>
          </p:nvPr>
        </p:nvSpPr>
        <p:spPr>
          <a:xfrm>
            <a:off x="1270000" y="4267200"/>
            <a:ext cx="10464800" cy="685800"/>
          </a:xfrm>
          <a:prstGeom prst="rect">
            <a:avLst/>
          </a:prstGeom>
        </p:spPr>
        <p:txBody>
          <a:bodyPr/>
          <a:lstStyle/>
          <a:p>
            <a:pPr marL="0" indent="0" algn="ctr">
              <a:spcBef>
                <a:spcPts val="0"/>
              </a:spcBef>
              <a:buSzTx/>
              <a:buNone/>
            </a:pP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3175" y="0"/>
            <a:ext cx="13004800" cy="9753600"/>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FFFFFF"/>
        </a:solidFill>
      </p:bgPr>
    </p:bg>
    <p:spTree>
      <p:nvGrpSpPr>
        <p:cNvPr id="1" name=""/>
        <p:cNvGrpSpPr/>
        <p:nvPr/>
      </p:nvGrpSpPr>
      <p:grpSpPr>
        <a:xfrm>
          <a:off x="0" y="0"/>
          <a:ext cx="0" cy="0"/>
          <a:chOff x="0" y="0"/>
          <a:chExt cx="0" cy="0"/>
        </a:xfrm>
      </p:grpSpPr>
      <p:sp>
        <p:nvSpPr>
          <p:cNvPr id="117" name="Shape 117"/>
          <p:cNvSpPr/>
          <p:nvPr>
            <p:ph type="title"/>
          </p:nvPr>
        </p:nvSpPr>
        <p:spPr>
          <a:xfrm>
            <a:off x="1270000" y="254000"/>
            <a:ext cx="10464800" cy="2438400"/>
          </a:xfrm>
          <a:prstGeom prst="rect">
            <a:avLst/>
          </a:prstGeom>
        </p:spPr>
        <p:txBody>
          <a:bodyPr/>
          <a:lstStyle>
            <a:lvl1pPr>
              <a:defRPr sz="8400">
                <a:solidFill>
                  <a:srgbClr val="000000"/>
                </a:solidFill>
                <a:latin typeface="Gill Sans"/>
                <a:ea typeface="Gill Sans"/>
                <a:cs typeface="Gill Sans"/>
                <a:sym typeface="Gill Sans"/>
              </a:defRPr>
            </a:lvl1pPr>
          </a:lstStyle>
          <a:p>
            <a:pPr/>
            <a:r>
              <a:t>Title Text</a:t>
            </a:r>
          </a:p>
        </p:txBody>
      </p:sp>
      <p:sp>
        <p:nvSpPr>
          <p:cNvPr id="118" name="Shape 118"/>
          <p:cNvSpPr/>
          <p:nvPr>
            <p:ph type="body" idx="1"/>
          </p:nvPr>
        </p:nvSpPr>
        <p:spPr>
          <a:xfrm>
            <a:off x="1270000" y="2768600"/>
            <a:ext cx="10464800" cy="5715000"/>
          </a:xfrm>
          <a:prstGeom prst="rect">
            <a:avLst/>
          </a:prstGeom>
        </p:spPr>
        <p:txBody>
          <a:bodyPr/>
          <a:lstStyle>
            <a:lvl1pPr marL="889000" indent="-571500">
              <a:spcBef>
                <a:spcPts val="2400"/>
              </a:spcBef>
              <a:buSzPct val="171000"/>
              <a:defRPr sz="4200">
                <a:solidFill>
                  <a:srgbClr val="000000"/>
                </a:solidFill>
                <a:latin typeface="Gill Sans"/>
                <a:ea typeface="Gill Sans"/>
                <a:cs typeface="Gill Sans"/>
                <a:sym typeface="Gill Sans"/>
              </a:defRPr>
            </a:lvl1pPr>
            <a:lvl2pPr marL="1333500" indent="-571500">
              <a:spcBef>
                <a:spcPts val="2400"/>
              </a:spcBef>
              <a:buSzPct val="171000"/>
              <a:defRPr sz="4200">
                <a:solidFill>
                  <a:srgbClr val="000000"/>
                </a:solidFill>
                <a:latin typeface="Gill Sans"/>
                <a:ea typeface="Gill Sans"/>
                <a:cs typeface="Gill Sans"/>
                <a:sym typeface="Gill Sans"/>
              </a:defRPr>
            </a:lvl2pPr>
            <a:lvl3pPr marL="1778000" indent="-571500">
              <a:spcBef>
                <a:spcPts val="2400"/>
              </a:spcBef>
              <a:buSzPct val="171000"/>
              <a:defRPr sz="4200">
                <a:solidFill>
                  <a:srgbClr val="000000"/>
                </a:solidFill>
                <a:latin typeface="Gill Sans"/>
                <a:ea typeface="Gill Sans"/>
                <a:cs typeface="Gill Sans"/>
                <a:sym typeface="Gill Sans"/>
              </a:defRPr>
            </a:lvl3pPr>
            <a:lvl4pPr marL="2222500" indent="-571500">
              <a:spcBef>
                <a:spcPts val="2400"/>
              </a:spcBef>
              <a:buSzPct val="171000"/>
              <a:defRPr sz="4200">
                <a:solidFill>
                  <a:srgbClr val="000000"/>
                </a:solidFill>
                <a:latin typeface="Gill Sans"/>
                <a:ea typeface="Gill Sans"/>
                <a:cs typeface="Gill Sans"/>
                <a:sym typeface="Gill Sans"/>
              </a:defRPr>
            </a:lvl4pPr>
            <a:lvl5pPr marL="2667000" indent="-571500">
              <a:spcBef>
                <a:spcPts val="2400"/>
              </a:spcBef>
              <a:buSzPct val="171000"/>
              <a:defRPr sz="4200">
                <a:solidFill>
                  <a:srgbClr val="000000"/>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19" name="Shape 119"/>
          <p:cNvSpPr/>
          <p:nvPr>
            <p:ph type="sldNum" sz="quarter" idx="2"/>
          </p:nvPr>
        </p:nvSpPr>
        <p:spPr>
          <a:xfrm>
            <a:off x="6324599" y="9258300"/>
            <a:ext cx="342901" cy="368300"/>
          </a:xfrm>
          <a:prstGeom prst="rect">
            <a:avLst/>
          </a:prstGeom>
        </p:spPr>
        <p:txBody>
          <a:bodyPr/>
          <a:lstStyle>
            <a:lvl1pPr>
              <a:defRPr>
                <a:solidFill>
                  <a:srgbClr val="000000"/>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126" name="Shape 126"/>
          <p:cNvSpPr/>
          <p:nvPr>
            <p:ph type="sldNum" sz="quarter" idx="2"/>
          </p:nvPr>
        </p:nvSpPr>
        <p:spPr>
          <a:xfrm>
            <a:off x="6324599" y="9258300"/>
            <a:ext cx="342901" cy="368300"/>
          </a:xfrm>
          <a:prstGeom prst="rect">
            <a:avLst/>
          </a:prstGeom>
        </p:spPr>
        <p:txBody>
          <a:bodyPr/>
          <a:lstStyle>
            <a:lvl1pPr>
              <a:defRPr>
                <a:solidFill>
                  <a:srgbClr val="000000"/>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FFFFFF"/>
        </a:solidFill>
      </p:bgPr>
    </p:bg>
    <p:spTree>
      <p:nvGrpSpPr>
        <p:cNvPr id="1" name=""/>
        <p:cNvGrpSpPr/>
        <p:nvPr/>
      </p:nvGrpSpPr>
      <p:grpSpPr>
        <a:xfrm>
          <a:off x="0" y="0"/>
          <a:ext cx="0" cy="0"/>
          <a:chOff x="0" y="0"/>
          <a:chExt cx="0" cy="0"/>
        </a:xfrm>
      </p:grpSpPr>
      <p:sp>
        <p:nvSpPr>
          <p:cNvPr id="133" name="Shape 133"/>
          <p:cNvSpPr/>
          <p:nvPr>
            <p:ph type="title"/>
          </p:nvPr>
        </p:nvSpPr>
        <p:spPr>
          <a:xfrm>
            <a:off x="977900" y="546100"/>
            <a:ext cx="11049000" cy="2273300"/>
          </a:xfrm>
          <a:prstGeom prst="rect">
            <a:avLst/>
          </a:prstGeom>
        </p:spPr>
        <p:txBody>
          <a:bodyPr/>
          <a:lstStyle>
            <a:lvl1pPr marR="57798" indent="57798" defTabSz="1295400">
              <a:defRPr sz="6200">
                <a:solidFill>
                  <a:srgbClr val="000000"/>
                </a:solidFill>
                <a:uFill>
                  <a:solidFill>
                    <a:srgbClr val="000000"/>
                  </a:solidFill>
                </a:uFill>
                <a:latin typeface="Arial"/>
                <a:ea typeface="Arial"/>
                <a:cs typeface="Arial"/>
                <a:sym typeface="Arial"/>
              </a:defRPr>
            </a:lvl1pPr>
          </a:lstStyle>
          <a:p>
            <a:pPr/>
            <a:r>
              <a:t>Title Text</a:t>
            </a:r>
          </a:p>
        </p:txBody>
      </p:sp>
      <p:sp>
        <p:nvSpPr>
          <p:cNvPr id="134" name="Shape 134"/>
          <p:cNvSpPr/>
          <p:nvPr>
            <p:ph type="body" idx="1"/>
          </p:nvPr>
        </p:nvSpPr>
        <p:spPr>
          <a:xfrm>
            <a:off x="977900" y="2819400"/>
            <a:ext cx="11049000" cy="6934200"/>
          </a:xfrm>
          <a:prstGeom prst="rect">
            <a:avLst/>
          </a:prstGeom>
        </p:spPr>
        <p:txBody>
          <a:bodyPr anchor="t"/>
          <a:lstStyle>
            <a:lvl1pPr marL="383540" marR="57798" indent="-342900" defTabSz="1295400">
              <a:spcBef>
                <a:spcPts val="1000"/>
              </a:spcBef>
              <a:buSzPct val="100000"/>
              <a:defRPr sz="4400">
                <a:solidFill>
                  <a:srgbClr val="000000"/>
                </a:solidFill>
                <a:uFill>
                  <a:solidFill>
                    <a:srgbClr val="000000"/>
                  </a:solidFill>
                </a:uFill>
                <a:latin typeface="Arial"/>
                <a:ea typeface="Arial"/>
                <a:cs typeface="Arial"/>
                <a:sym typeface="Arial"/>
              </a:defRPr>
            </a:lvl1pPr>
            <a:lvl2pPr marL="828708" marR="57798" indent="-330868" defTabSz="1295400">
              <a:spcBef>
                <a:spcPts val="1000"/>
              </a:spcBef>
              <a:buSzPct val="100000"/>
              <a:buChar char="–"/>
              <a:defRPr sz="4400">
                <a:solidFill>
                  <a:srgbClr val="000000"/>
                </a:solidFill>
                <a:uFill>
                  <a:solidFill>
                    <a:srgbClr val="000000"/>
                  </a:solidFill>
                </a:uFill>
                <a:latin typeface="Arial"/>
                <a:ea typeface="Arial"/>
                <a:cs typeface="Arial"/>
                <a:sym typeface="Arial"/>
              </a:defRPr>
            </a:lvl2pPr>
            <a:lvl3pPr marL="1250874" marR="57798" indent="-295835" defTabSz="1295400">
              <a:spcBef>
                <a:spcPts val="1000"/>
              </a:spcBef>
              <a:buSzPct val="100000"/>
              <a:defRPr sz="4400">
                <a:solidFill>
                  <a:srgbClr val="000000"/>
                </a:solidFill>
                <a:uFill>
                  <a:solidFill>
                    <a:srgbClr val="000000"/>
                  </a:solidFill>
                </a:uFill>
                <a:latin typeface="Arial"/>
                <a:ea typeface="Arial"/>
                <a:cs typeface="Arial"/>
                <a:sym typeface="Arial"/>
              </a:defRPr>
            </a:lvl3pPr>
            <a:lvl4pPr marL="1771467" marR="57798" indent="-359228" defTabSz="1295400">
              <a:spcBef>
                <a:spcPts val="1000"/>
              </a:spcBef>
              <a:buSzPct val="100000"/>
              <a:buChar char="–"/>
              <a:defRPr sz="4400">
                <a:solidFill>
                  <a:srgbClr val="000000"/>
                </a:solidFill>
                <a:uFill>
                  <a:solidFill>
                    <a:srgbClr val="000000"/>
                  </a:solidFill>
                </a:uFill>
                <a:latin typeface="Arial"/>
                <a:ea typeface="Arial"/>
                <a:cs typeface="Arial"/>
                <a:sym typeface="Arial"/>
              </a:defRPr>
            </a:lvl4pPr>
            <a:lvl5pPr marL="2228667" marR="57798" indent="-359228" defTabSz="1295400">
              <a:spcBef>
                <a:spcPts val="1000"/>
              </a:spcBef>
              <a:buSzPct val="100000"/>
              <a:buChar char="»"/>
              <a:defRPr sz="4400">
                <a:solidFill>
                  <a:srgbClr val="000000"/>
                </a:solidFill>
                <a:uFill>
                  <a:solidFill>
                    <a:srgbClr val="000000"/>
                  </a:solidFill>
                </a:u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35" name="Shape 135"/>
          <p:cNvSpPr/>
          <p:nvPr>
            <p:ph type="sldNum" sz="quarter" idx="2"/>
          </p:nvPr>
        </p:nvSpPr>
        <p:spPr>
          <a:xfrm>
            <a:off x="10490487" y="8890000"/>
            <a:ext cx="368574" cy="360822"/>
          </a:xfrm>
          <a:prstGeom prst="rect">
            <a:avLst/>
          </a:prstGeom>
        </p:spPr>
        <p:txBody>
          <a:bodyPr/>
          <a:lstStyle>
            <a:lvl1pPr defTabSz="825500">
              <a:defRPr>
                <a:solidFill>
                  <a:srgbClr val="000000"/>
                </a:solidFill>
                <a:uFill>
                  <a:solidFill>
                    <a:srgbClr val="000000"/>
                  </a:solidFill>
                </a:u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6FF"/>
        </a:solidFill>
      </p:bgPr>
    </p:bg>
    <p:spTree>
      <p:nvGrpSpPr>
        <p:cNvPr id="1" name=""/>
        <p:cNvGrpSpPr/>
        <p:nvPr/>
      </p:nvGrpSpPr>
      <p:grpSpPr>
        <a:xfrm>
          <a:off x="0" y="0"/>
          <a:ext cx="0" cy="0"/>
          <a:chOff x="0" y="0"/>
          <a:chExt cx="0" cy="0"/>
        </a:xfrm>
      </p:grpSpPr>
      <p:sp>
        <p:nvSpPr>
          <p:cNvPr id="142" name="Shape 142"/>
          <p:cNvSpPr/>
          <p:nvPr>
            <p:ph type="title"/>
          </p:nvPr>
        </p:nvSpPr>
        <p:spPr>
          <a:xfrm>
            <a:off x="977900" y="546100"/>
            <a:ext cx="11049000" cy="2273300"/>
          </a:xfrm>
          <a:prstGeom prst="rect">
            <a:avLst/>
          </a:prstGeom>
        </p:spPr>
        <p:txBody>
          <a:bodyPr/>
          <a:lstStyle>
            <a:lvl1pPr marR="57798" indent="57798" defTabSz="1295400">
              <a:defRPr sz="6200">
                <a:solidFill>
                  <a:srgbClr val="000000"/>
                </a:solidFill>
                <a:uFill>
                  <a:solidFill>
                    <a:srgbClr val="000000"/>
                  </a:solidFill>
                </a:uFill>
                <a:latin typeface="Arial"/>
                <a:ea typeface="Arial"/>
                <a:cs typeface="Arial"/>
                <a:sym typeface="Arial"/>
              </a:defRPr>
            </a:lvl1pPr>
          </a:lstStyle>
          <a:p>
            <a:pPr/>
            <a:r>
              <a:t>Title Text</a:t>
            </a:r>
          </a:p>
        </p:txBody>
      </p:sp>
      <p:sp>
        <p:nvSpPr>
          <p:cNvPr id="143" name="Shape 143"/>
          <p:cNvSpPr/>
          <p:nvPr>
            <p:ph type="body" idx="1"/>
          </p:nvPr>
        </p:nvSpPr>
        <p:spPr>
          <a:xfrm>
            <a:off x="977900" y="2819400"/>
            <a:ext cx="11049000" cy="6934200"/>
          </a:xfrm>
          <a:prstGeom prst="rect">
            <a:avLst/>
          </a:prstGeom>
        </p:spPr>
        <p:txBody>
          <a:bodyPr anchor="t"/>
          <a:lstStyle>
            <a:lvl1pPr marL="383540" marR="57798" indent="-342900" defTabSz="1295400">
              <a:spcBef>
                <a:spcPts val="1000"/>
              </a:spcBef>
              <a:buSzPct val="100000"/>
              <a:defRPr sz="4400">
                <a:solidFill>
                  <a:srgbClr val="000000"/>
                </a:solidFill>
                <a:uFill>
                  <a:solidFill>
                    <a:srgbClr val="000000"/>
                  </a:solidFill>
                </a:uFill>
                <a:latin typeface="Arial"/>
                <a:ea typeface="Arial"/>
                <a:cs typeface="Arial"/>
                <a:sym typeface="Arial"/>
              </a:defRPr>
            </a:lvl1pPr>
            <a:lvl2pPr marL="828708" marR="57798" indent="-330868" defTabSz="1295400">
              <a:spcBef>
                <a:spcPts val="1000"/>
              </a:spcBef>
              <a:buSzPct val="100000"/>
              <a:buChar char="–"/>
              <a:defRPr sz="4400">
                <a:solidFill>
                  <a:srgbClr val="000000"/>
                </a:solidFill>
                <a:uFill>
                  <a:solidFill>
                    <a:srgbClr val="000000"/>
                  </a:solidFill>
                </a:uFill>
                <a:latin typeface="Arial"/>
                <a:ea typeface="Arial"/>
                <a:cs typeface="Arial"/>
                <a:sym typeface="Arial"/>
              </a:defRPr>
            </a:lvl2pPr>
            <a:lvl3pPr marL="1250874" marR="57798" indent="-295835" defTabSz="1295400">
              <a:spcBef>
                <a:spcPts val="1000"/>
              </a:spcBef>
              <a:buSzPct val="100000"/>
              <a:defRPr sz="4400">
                <a:solidFill>
                  <a:srgbClr val="000000"/>
                </a:solidFill>
                <a:uFill>
                  <a:solidFill>
                    <a:srgbClr val="000000"/>
                  </a:solidFill>
                </a:uFill>
                <a:latin typeface="Arial"/>
                <a:ea typeface="Arial"/>
                <a:cs typeface="Arial"/>
                <a:sym typeface="Arial"/>
              </a:defRPr>
            </a:lvl3pPr>
            <a:lvl4pPr marL="1771467" marR="57798" indent="-359228" defTabSz="1295400">
              <a:spcBef>
                <a:spcPts val="1000"/>
              </a:spcBef>
              <a:buSzPct val="100000"/>
              <a:buChar char="–"/>
              <a:defRPr sz="4400">
                <a:solidFill>
                  <a:srgbClr val="000000"/>
                </a:solidFill>
                <a:uFill>
                  <a:solidFill>
                    <a:srgbClr val="000000"/>
                  </a:solidFill>
                </a:uFill>
                <a:latin typeface="Arial"/>
                <a:ea typeface="Arial"/>
                <a:cs typeface="Arial"/>
                <a:sym typeface="Arial"/>
              </a:defRPr>
            </a:lvl4pPr>
            <a:lvl5pPr marL="2228667" marR="57798" indent="-359228" defTabSz="1295400">
              <a:spcBef>
                <a:spcPts val="1000"/>
              </a:spcBef>
              <a:buSzPct val="100000"/>
              <a:buChar char="»"/>
              <a:defRPr sz="4400">
                <a:solidFill>
                  <a:srgbClr val="000000"/>
                </a:solidFill>
                <a:uFill>
                  <a:solidFill>
                    <a:srgbClr val="000000"/>
                  </a:solidFill>
                </a:u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44" name="Shape 144"/>
          <p:cNvSpPr/>
          <p:nvPr>
            <p:ph type="sldNum" sz="quarter" idx="2"/>
          </p:nvPr>
        </p:nvSpPr>
        <p:spPr>
          <a:xfrm>
            <a:off x="10490487" y="8890000"/>
            <a:ext cx="368574" cy="360822"/>
          </a:xfrm>
          <a:prstGeom prst="rect">
            <a:avLst/>
          </a:prstGeom>
        </p:spPr>
        <p:txBody>
          <a:bodyPr/>
          <a:lstStyle>
            <a:lvl1pPr defTabSz="825500">
              <a:defRPr>
                <a:solidFill>
                  <a:srgbClr val="000000"/>
                </a:solidFill>
                <a:uFill>
                  <a:solidFill>
                    <a:srgbClr val="000000"/>
                  </a:solidFill>
                </a:u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bg>
      <p:bgPr>
        <a:solidFill>
          <a:srgbClr val="FFFFFF"/>
        </a:solidFill>
      </p:bgPr>
    </p:bg>
    <p:spTree>
      <p:nvGrpSpPr>
        <p:cNvPr id="1" name=""/>
        <p:cNvGrpSpPr/>
        <p:nvPr/>
      </p:nvGrpSpPr>
      <p:grpSpPr>
        <a:xfrm>
          <a:off x="0" y="0"/>
          <a:ext cx="0" cy="0"/>
          <a:chOff x="0" y="0"/>
          <a:chExt cx="0" cy="0"/>
        </a:xfrm>
      </p:grpSpPr>
      <p:sp>
        <p:nvSpPr>
          <p:cNvPr id="151" name="Shape 151"/>
          <p:cNvSpPr/>
          <p:nvPr>
            <p:ph type="title"/>
          </p:nvPr>
        </p:nvSpPr>
        <p:spPr>
          <a:xfrm>
            <a:off x="1270000" y="1638300"/>
            <a:ext cx="10464800" cy="3302000"/>
          </a:xfrm>
          <a:prstGeom prst="rect">
            <a:avLst/>
          </a:prstGeom>
        </p:spPr>
        <p:txBody>
          <a:bodyPr anchor="b"/>
          <a:lstStyle>
            <a:lvl1pPr>
              <a:defRPr sz="8400">
                <a:solidFill>
                  <a:srgbClr val="000000"/>
                </a:solidFill>
                <a:latin typeface="Gill Sans"/>
                <a:ea typeface="Gill Sans"/>
                <a:cs typeface="Gill Sans"/>
                <a:sym typeface="Gill Sans"/>
              </a:defRPr>
            </a:lvl1pPr>
          </a:lstStyle>
          <a:p>
            <a:pPr/>
            <a:r>
              <a:t>Title Text</a:t>
            </a:r>
          </a:p>
        </p:txBody>
      </p:sp>
      <p:sp>
        <p:nvSpPr>
          <p:cNvPr id="152" name="Shape 152"/>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600">
                <a:solidFill>
                  <a:srgbClr val="000000"/>
                </a:solidFill>
                <a:latin typeface="Gill Sans"/>
                <a:ea typeface="Gill Sans"/>
                <a:cs typeface="Gill Sans"/>
                <a:sym typeface="Gill Sans"/>
              </a:defRPr>
            </a:lvl1pPr>
            <a:lvl2pPr marL="0" indent="0" algn="ctr">
              <a:spcBef>
                <a:spcPts val="0"/>
              </a:spcBef>
              <a:buSzTx/>
              <a:buNone/>
              <a:defRPr sz="3600">
                <a:solidFill>
                  <a:srgbClr val="000000"/>
                </a:solidFill>
                <a:latin typeface="Gill Sans"/>
                <a:ea typeface="Gill Sans"/>
                <a:cs typeface="Gill Sans"/>
                <a:sym typeface="Gill Sans"/>
              </a:defRPr>
            </a:lvl2pPr>
            <a:lvl3pPr marL="0" indent="0" algn="ctr">
              <a:spcBef>
                <a:spcPts val="0"/>
              </a:spcBef>
              <a:buSzTx/>
              <a:buNone/>
              <a:defRPr sz="3600">
                <a:solidFill>
                  <a:srgbClr val="000000"/>
                </a:solidFill>
                <a:latin typeface="Gill Sans"/>
                <a:ea typeface="Gill Sans"/>
                <a:cs typeface="Gill Sans"/>
                <a:sym typeface="Gill Sans"/>
              </a:defRPr>
            </a:lvl3pPr>
            <a:lvl4pPr marL="0" indent="0" algn="ctr">
              <a:spcBef>
                <a:spcPts val="0"/>
              </a:spcBef>
              <a:buSzTx/>
              <a:buNone/>
              <a:defRPr sz="3600">
                <a:solidFill>
                  <a:srgbClr val="000000"/>
                </a:solidFill>
                <a:latin typeface="Gill Sans"/>
                <a:ea typeface="Gill Sans"/>
                <a:cs typeface="Gill Sans"/>
                <a:sym typeface="Gill Sans"/>
              </a:defRPr>
            </a:lvl4pPr>
            <a:lvl5pPr marL="0" indent="0" algn="ctr">
              <a:spcBef>
                <a:spcPts val="0"/>
              </a:spcBef>
              <a:buSzTx/>
              <a:buNone/>
              <a:defRPr sz="3600">
                <a:solidFill>
                  <a:srgbClr val="000000"/>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53" name="Shape 153"/>
          <p:cNvSpPr/>
          <p:nvPr>
            <p:ph type="sldNum" sz="quarter" idx="2"/>
          </p:nvPr>
        </p:nvSpPr>
        <p:spPr>
          <a:xfrm>
            <a:off x="6324599" y="9258300"/>
            <a:ext cx="342901" cy="368300"/>
          </a:xfrm>
          <a:prstGeom prst="rect">
            <a:avLst/>
          </a:prstGeom>
        </p:spPr>
        <p:txBody>
          <a:bodyPr/>
          <a:lstStyle>
            <a:lvl1pPr>
              <a:defRPr>
                <a:solidFill>
                  <a:srgbClr val="000000"/>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160" name="Shape 160"/>
          <p:cNvSpPr/>
          <p:nvPr>
            <p:ph type="title"/>
          </p:nvPr>
        </p:nvSpPr>
        <p:spPr>
          <a:prstGeom prst="rect">
            <a:avLst/>
          </a:prstGeom>
        </p:spPr>
        <p:txBody>
          <a:bodyPr/>
          <a:lstStyle>
            <a:lvl1pPr>
              <a:defRPr sz="4500">
                <a:solidFill>
                  <a:srgbClr val="FFFB00"/>
                </a:solidFill>
              </a:defRPr>
            </a:lvl1pPr>
          </a:lstStyle>
          <a:p>
            <a:pPr/>
            <a:r>
              <a:t>Title Text</a:t>
            </a:r>
          </a:p>
        </p:txBody>
      </p:sp>
      <p:sp>
        <p:nvSpPr>
          <p:cNvPr id="161" name="Shape 161"/>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62" name="Shape 162"/>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spTree>
      <p:nvGrpSpPr>
        <p:cNvPr id="1" name=""/>
        <p:cNvGrpSpPr/>
        <p:nvPr/>
      </p:nvGrpSpPr>
      <p:grpSpPr>
        <a:xfrm>
          <a:off x="0" y="0"/>
          <a:ext cx="0" cy="0"/>
          <a:chOff x="0" y="0"/>
          <a:chExt cx="0" cy="0"/>
        </a:xfrm>
      </p:grpSpPr>
      <p:sp>
        <p:nvSpPr>
          <p:cNvPr id="169" name="Shape 169"/>
          <p:cNvSpPr/>
          <p:nvPr>
            <p:ph type="title"/>
          </p:nvPr>
        </p:nvSpPr>
        <p:spPr>
          <a:xfrm>
            <a:off x="1270000" y="0"/>
            <a:ext cx="10464800" cy="4940300"/>
          </a:xfrm>
          <a:prstGeom prst="rect">
            <a:avLst/>
          </a:prstGeom>
        </p:spPr>
        <p:txBody>
          <a:bodyPr lIns="0" tIns="0" rIns="0" bIns="0" anchor="b"/>
          <a:lstStyle/>
          <a:p>
            <a:pPr/>
            <a:r>
              <a:t>Title Text</a:t>
            </a:r>
          </a:p>
        </p:txBody>
      </p:sp>
      <p:sp>
        <p:nvSpPr>
          <p:cNvPr id="170" name="Shape 170"/>
          <p:cNvSpPr/>
          <p:nvPr>
            <p:ph type="body" sz="half" idx="1"/>
          </p:nvPr>
        </p:nvSpPr>
        <p:spPr>
          <a:xfrm>
            <a:off x="1270000" y="5029200"/>
            <a:ext cx="10464800" cy="3568700"/>
          </a:xfrm>
          <a:prstGeom prst="rect">
            <a:avLst/>
          </a:prstGeom>
        </p:spPr>
        <p:txBody>
          <a:bodyPr lIns="0" tIns="0" rIns="0" bIns="0" anchor="t"/>
          <a:lstStyle>
            <a:lvl1pPr marL="0" indent="0" algn="ctr">
              <a:spcBef>
                <a:spcPts val="0"/>
              </a:spcBef>
              <a:buSzTx/>
              <a:buNone/>
              <a:defRPr sz="3200"/>
            </a:lvl1pPr>
            <a:lvl2pPr marL="0" indent="0" algn="ctr">
              <a:spcBef>
                <a:spcPts val="0"/>
              </a:spcBef>
              <a:buSzTx/>
              <a:buNone/>
              <a:defRPr sz="3200"/>
            </a:lvl2pPr>
            <a:lvl3pPr marL="0" indent="0" algn="ctr">
              <a:spcBef>
                <a:spcPts val="0"/>
              </a:spcBef>
              <a:buSzTx/>
              <a:buNone/>
              <a:defRPr sz="3200"/>
            </a:lvl3pPr>
            <a:lvl4pPr marL="0" indent="0" algn="ctr">
              <a:spcBef>
                <a:spcPts val="0"/>
              </a:spcBef>
              <a:buSzTx/>
              <a:buNone/>
              <a:defRPr sz="3200"/>
            </a:lvl4pPr>
            <a:lvl5pPr marL="0" indent="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171" name="Shape 171"/>
          <p:cNvSpPr/>
          <p:nvPr>
            <p:ph type="sldNum" sz="quarter" idx="2"/>
          </p:nvPr>
        </p:nvSpPr>
        <p:spPr>
          <a:xfrm>
            <a:off x="9186619" y="9040141"/>
            <a:ext cx="266973" cy="259222"/>
          </a:xfrm>
          <a:prstGeom prst="rect">
            <a:avLst/>
          </a:prstGeom>
        </p:spPr>
        <p:txBody>
          <a:bodyPr lIns="0" tIns="0" rIns="0" bIns="0"/>
          <a:lstStyle>
            <a:lvl1pPr defTabSz="825500">
              <a:defRPr>
                <a:solidFill>
                  <a:srgbClr val="000000"/>
                </a:solidFill>
                <a:uFill>
                  <a:solidFill>
                    <a:srgbClr val="000000"/>
                  </a:solidFill>
                </a:u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idx="13"/>
          </p:nvPr>
        </p:nvSpPr>
        <p:spPr>
          <a:xfrm>
            <a:off x="1619250" y="660400"/>
            <a:ext cx="9758017" cy="5905500"/>
          </a:xfrm>
          <a:prstGeom prst="rect">
            <a:avLst/>
          </a:prstGeom>
        </p:spPr>
        <p:txBody>
          <a:bodyPr lIns="91439" tIns="45719" rIns="91439" bIns="45719" anchor="t">
            <a:noAutofit/>
          </a:bodyPr>
          <a:lstStyle/>
          <a:p>
            <a:pPr/>
          </a:p>
        </p:txBody>
      </p:sp>
      <p:sp>
        <p:nvSpPr>
          <p:cNvPr id="21" name="Shape 21"/>
          <p:cNvSpPr/>
          <p:nvPr>
            <p:ph type="title"/>
          </p:nvPr>
        </p:nvSpPr>
        <p:spPr>
          <a:xfrm>
            <a:off x="1270000" y="6718300"/>
            <a:ext cx="10464800" cy="1422400"/>
          </a:xfrm>
          <a:prstGeom prst="rect">
            <a:avLst/>
          </a:prstGeom>
        </p:spPr>
        <p:txBody>
          <a:bodyPr/>
          <a:lstStyle/>
          <a:p>
            <a:pPr/>
            <a:r>
              <a:t>Title Text</a:t>
            </a:r>
          </a:p>
        </p:txBody>
      </p:sp>
      <p:sp>
        <p:nvSpPr>
          <p:cNvPr id="22" name="Shape 22"/>
          <p:cNvSpPr/>
          <p:nvPr>
            <p:ph type="body" sz="quarter"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0" algn="ctr">
              <a:spcBef>
                <a:spcPts val="0"/>
              </a:spcBef>
              <a:buSzTx/>
              <a:buNone/>
              <a:defRPr sz="3200"/>
            </a:lvl2pPr>
            <a:lvl3pPr marL="0" indent="0" algn="ctr">
              <a:spcBef>
                <a:spcPts val="0"/>
              </a:spcBef>
              <a:buSzTx/>
              <a:buNone/>
              <a:defRPr sz="3200"/>
            </a:lvl3pPr>
            <a:lvl4pPr marL="0" indent="0" algn="ctr">
              <a:spcBef>
                <a:spcPts val="0"/>
              </a:spcBef>
              <a:buSzTx/>
              <a:buNone/>
              <a:defRPr sz="3200"/>
            </a:lvl4pPr>
            <a:lvl5pPr marL="0" indent="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178" name="Shape 178"/>
          <p:cNvSpPr/>
          <p:nvPr>
            <p:ph type="title"/>
          </p:nvPr>
        </p:nvSpPr>
        <p:spPr>
          <a:prstGeom prst="rect">
            <a:avLst/>
          </a:prstGeom>
        </p:spPr>
        <p:txBody>
          <a:bodyPr/>
          <a:lstStyle/>
          <a:p>
            <a:pPr/>
            <a:r>
              <a:t>Title Text</a:t>
            </a:r>
          </a:p>
        </p:txBody>
      </p:sp>
      <p:sp>
        <p:nvSpPr>
          <p:cNvPr id="179" name="Shape 179"/>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80" name="Shape 18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1270000" y="3225800"/>
            <a:ext cx="10464800" cy="3302000"/>
          </a:xfrm>
          <a:prstGeom prst="rect">
            <a:avLst/>
          </a:prstGeom>
        </p:spPr>
        <p:txBody>
          <a:body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half" idx="13"/>
          </p:nvPr>
        </p:nvSpPr>
        <p:spPr>
          <a:xfrm>
            <a:off x="6718299" y="638918"/>
            <a:ext cx="5325771" cy="8216902"/>
          </a:xfrm>
          <a:prstGeom prst="rect">
            <a:avLst/>
          </a:prstGeom>
        </p:spPr>
        <p:txBody>
          <a:bodyPr lIns="91439" tIns="45719" rIns="91439" bIns="45719" anchor="t">
            <a:noAutofit/>
          </a:bodyPr>
          <a:lstStyle/>
          <a:p>
            <a:pPr/>
          </a:p>
        </p:txBody>
      </p:sp>
      <p:sp>
        <p:nvSpPr>
          <p:cNvPr id="39" name="Shape 39"/>
          <p:cNvSpPr/>
          <p:nvPr>
            <p:ph type="title"/>
          </p:nvPr>
        </p:nvSpPr>
        <p:spPr>
          <a:xfrm>
            <a:off x="952500" y="635000"/>
            <a:ext cx="5334000" cy="3987800"/>
          </a:xfrm>
          <a:prstGeom prst="rect">
            <a:avLst/>
          </a:prstGeom>
        </p:spPr>
        <p:txBody>
          <a:bodyPr anchor="b"/>
          <a:lstStyle>
            <a:lvl1pPr>
              <a:defRPr sz="6000"/>
            </a:lvl1pPr>
          </a:lstStyle>
          <a:p>
            <a:pPr/>
            <a:r>
              <a:t>Title Text</a:t>
            </a:r>
          </a:p>
        </p:txBody>
      </p:sp>
      <p:sp>
        <p:nvSpPr>
          <p:cNvPr id="40" name="Shape 40"/>
          <p:cNvSpPr/>
          <p:nvPr>
            <p:ph type="body" sz="quarter" idx="1"/>
          </p:nvPr>
        </p:nvSpPr>
        <p:spPr>
          <a:xfrm>
            <a:off x="952500" y="4762500"/>
            <a:ext cx="5334000" cy="4114800"/>
          </a:xfrm>
          <a:prstGeom prst="rect">
            <a:avLst/>
          </a:prstGeom>
        </p:spPr>
        <p:txBody>
          <a:bodyPr anchor="t"/>
          <a:lstStyle>
            <a:lvl1pPr marL="0" indent="0" algn="ctr">
              <a:spcBef>
                <a:spcPts val="0"/>
              </a:spcBef>
              <a:buSzTx/>
              <a:buNone/>
              <a:defRPr sz="3200"/>
            </a:lvl1pPr>
            <a:lvl2pPr marL="0" indent="0" algn="ctr">
              <a:spcBef>
                <a:spcPts val="0"/>
              </a:spcBef>
              <a:buSzTx/>
              <a:buNone/>
              <a:defRPr sz="3200"/>
            </a:lvl2pPr>
            <a:lvl3pPr marL="0" indent="0" algn="ctr">
              <a:spcBef>
                <a:spcPts val="0"/>
              </a:spcBef>
              <a:buSzTx/>
              <a:buNone/>
              <a:defRPr sz="3200"/>
            </a:lvl3pPr>
            <a:lvl4pPr marL="0" indent="0" algn="ctr">
              <a:spcBef>
                <a:spcPts val="0"/>
              </a:spcBef>
              <a:buSzTx/>
              <a:buNone/>
              <a:defRPr sz="3200"/>
            </a:lvl4pPr>
            <a:lvl5pPr marL="0" indent="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half" idx="13"/>
          </p:nvPr>
        </p:nvSpPr>
        <p:spPr>
          <a:xfrm>
            <a:off x="6718300" y="2590800"/>
            <a:ext cx="5334000" cy="6286500"/>
          </a:xfrm>
          <a:prstGeom prst="rect">
            <a:avLst/>
          </a:prstGeom>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231900" indent="-342900">
              <a:spcBef>
                <a:spcPts val="3200"/>
              </a:spcBef>
              <a:defRPr sz="2800"/>
            </a:lvl3pPr>
            <a:lvl4pPr marL="1676400" indent="-342900">
              <a:spcBef>
                <a:spcPts val="3200"/>
              </a:spcBef>
              <a:defRPr sz="2800"/>
            </a:lvl4pPr>
            <a:lvl5pPr marL="2120900" indent="-342900">
              <a:spcBef>
                <a:spcPts val="32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xfrm>
            <a:off x="952500" y="1270000"/>
            <a:ext cx="11099800" cy="7213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6731000" y="4965700"/>
            <a:ext cx="5334000" cy="3898900"/>
          </a:xfrm>
          <a:prstGeom prst="rect">
            <a:avLst/>
          </a:prstGeom>
        </p:spPr>
        <p:txBody>
          <a:bodyPr lIns="91439" tIns="45719" rIns="91439" bIns="45719" anchor="t">
            <a:noAutofit/>
          </a:bodyPr>
          <a:lstStyle/>
          <a:p>
            <a:pPr/>
          </a:p>
        </p:txBody>
      </p:sp>
      <p:sp>
        <p:nvSpPr>
          <p:cNvPr id="84" name="Shape 84"/>
          <p:cNvSpPr/>
          <p:nvPr>
            <p:ph type="pic" sz="quarter" idx="14"/>
          </p:nvPr>
        </p:nvSpPr>
        <p:spPr>
          <a:xfrm>
            <a:off x="6731000" y="635000"/>
            <a:ext cx="5334000" cy="3898900"/>
          </a:xfrm>
          <a:prstGeom prst="rect">
            <a:avLst/>
          </a:prstGeom>
        </p:spPr>
        <p:txBody>
          <a:bodyPr lIns="91439" tIns="45719" rIns="91439" bIns="45719" anchor="t">
            <a:noAutofit/>
          </a:bodyPr>
          <a:lstStyle/>
          <a:p>
            <a:pPr/>
          </a:p>
        </p:txBody>
      </p:sp>
      <p:sp>
        <p:nvSpPr>
          <p:cNvPr id="85" name="Shape 85"/>
          <p:cNvSpPr/>
          <p:nvPr>
            <p:ph type="pic" sz="half" idx="15"/>
          </p:nvPr>
        </p:nvSpPr>
        <p:spPr>
          <a:xfrm>
            <a:off x="952500" y="635000"/>
            <a:ext cx="5334000" cy="8229600"/>
          </a:xfrm>
          <a:prstGeom prst="rect">
            <a:avLst/>
          </a:prstGeom>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Shape 3"/>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6311798" y="9258300"/>
            <a:ext cx="368504" cy="381000"/>
          </a:xfrm>
          <a:prstGeom prst="rect">
            <a:avLst/>
          </a:prstGeom>
          <a:ln w="12700">
            <a:miter lim="400000"/>
          </a:ln>
        </p:spPr>
        <p:txBody>
          <a:bodyPr wrap="none" lIns="50800" tIns="50800" rIns="50800" bIns="50800">
            <a:spAutoFit/>
          </a:bodyPr>
          <a:lstStyle>
            <a:lvl1pPr>
              <a:defRPr sz="1800">
                <a:solidFill>
                  <a:srgbClr val="FFFFFF"/>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Helvetica Light"/>
          <a:ea typeface="Helvetica Light"/>
          <a:cs typeface="Helvetica Light"/>
          <a:sym typeface="Helvetica Light"/>
        </a:defRPr>
      </a:lvl1pPr>
      <a:lvl2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Helvetica Light"/>
          <a:ea typeface="Helvetica Light"/>
          <a:cs typeface="Helvetica Light"/>
          <a:sym typeface="Helvetica Light"/>
        </a:defRPr>
      </a:lvl2pPr>
      <a:lvl3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Helvetica Light"/>
          <a:ea typeface="Helvetica Light"/>
          <a:cs typeface="Helvetica Light"/>
          <a:sym typeface="Helvetica Light"/>
        </a:defRPr>
      </a:lvl3pPr>
      <a:lvl4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Helvetica Light"/>
          <a:ea typeface="Helvetica Light"/>
          <a:cs typeface="Helvetica Light"/>
          <a:sym typeface="Helvetica Light"/>
        </a:defRPr>
      </a:lvl4pPr>
      <a:lvl5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Helvetica Light"/>
          <a:ea typeface="Helvetica Light"/>
          <a:cs typeface="Helvetica Light"/>
          <a:sym typeface="Helvetica Light"/>
        </a:defRPr>
      </a:lvl5pPr>
      <a:lvl6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Helvetica Light"/>
          <a:ea typeface="Helvetica Light"/>
          <a:cs typeface="Helvetica Light"/>
          <a:sym typeface="Helvetica Light"/>
        </a:defRPr>
      </a:lvl6pPr>
      <a:lvl7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Helvetica Light"/>
          <a:ea typeface="Helvetica Light"/>
          <a:cs typeface="Helvetica Light"/>
          <a:sym typeface="Helvetica Light"/>
        </a:defRPr>
      </a:lvl7pPr>
      <a:lvl8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Helvetica Light"/>
          <a:ea typeface="Helvetica Light"/>
          <a:cs typeface="Helvetica Light"/>
          <a:sym typeface="Helvetica Light"/>
        </a:defRPr>
      </a:lvl8pPr>
      <a:lvl9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Helvetica Light"/>
          <a:ea typeface="Helvetica Light"/>
          <a:cs typeface="Helvetica Light"/>
          <a:sym typeface="Helvetica Light"/>
        </a:defRPr>
      </a:lvl9pPr>
    </p:titleStyle>
    <p:bodyStyle>
      <a:lvl1pPr marL="444500" marR="0" indent="-4445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Helvetica Light"/>
          <a:ea typeface="Helvetica Light"/>
          <a:cs typeface="Helvetica Light"/>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Helvetica Light"/>
          <a:ea typeface="Helvetica Light"/>
          <a:cs typeface="Helvetica Light"/>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Helvetica Light"/>
          <a:ea typeface="Helvetica Light"/>
          <a:cs typeface="Helvetica Light"/>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Helvetica Light"/>
          <a:ea typeface="Helvetica Light"/>
          <a:cs typeface="Helvetica Light"/>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Helvetica Light"/>
          <a:ea typeface="Helvetica Light"/>
          <a:cs typeface="Helvetica Light"/>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Helvetica Light"/>
          <a:ea typeface="Helvetica Light"/>
          <a:cs typeface="Helvetica Light"/>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Helvetica Light"/>
          <a:ea typeface="Helvetica Light"/>
          <a:cs typeface="Helvetica Light"/>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Helvetica Light"/>
          <a:ea typeface="Helvetica Light"/>
          <a:cs typeface="Helvetica Light"/>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Helvetica Light"/>
          <a:ea typeface="Helvetica Light"/>
          <a:cs typeface="Helvetica Light"/>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1pPr>
      <a:lvl2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2pPr>
      <a:lvl3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3pPr>
      <a:lvl4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4pPr>
      <a:lvl5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5pPr>
      <a:lvl6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6pPr>
      <a:lvl7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7pPr>
      <a:lvl8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8pPr>
      <a:lvl9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jpeg"/><Relationship Id="rId3" Type="http://schemas.openxmlformats.org/officeDocument/2006/relationships/hyperlink" Target="mailto:gautam.mitra@rochester.edu?subject=" TargetMode="External"/><Relationship Id="rId4" Type="http://schemas.openxmlformats.org/officeDocument/2006/relationships/hyperlink" Target="mailto:boyersteve@me.com?subject=" TargetMode="Externa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8.jpe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17.jpe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4.jpe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18.jpe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21.jpe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22.jpe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22.jpe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2.jpeg"/><Relationship Id="rId4" Type="http://schemas.openxmlformats.org/officeDocument/2006/relationships/image" Target="../media/image22.jpe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22.jpeg"/><Relationship Id="rId4" Type="http://schemas.openxmlformats.org/officeDocument/2006/relationships/image" Target="../media/image5.jpe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7.xml"/><Relationship Id="rId3" Type="http://schemas.openxmlformats.org/officeDocument/2006/relationships/image" Target="../media/image23.jpe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8.xml"/><Relationship Id="rId3" Type="http://schemas.openxmlformats.org/officeDocument/2006/relationships/image" Target="../media/image24.jpe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22.jpeg"/><Relationship Id="rId4" Type="http://schemas.openxmlformats.org/officeDocument/2006/relationships/image" Target="../media/image4.jpe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25.jpe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22.jpeg"/><Relationship Id="rId4" Type="http://schemas.openxmlformats.org/officeDocument/2006/relationships/image" Target="../media/image6.jpe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26.jpe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26.jpeg"/><Relationship Id="rId4" Type="http://schemas.openxmlformats.org/officeDocument/2006/relationships/image" Target="../media/image27.jpe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28.jpeg"/><Relationship Id="rId4" Type="http://schemas.openxmlformats.org/officeDocument/2006/relationships/image" Target="../media/image29.jpeg"/><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image" Target="../media/image30.jpe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22.jpeg"/><Relationship Id="rId4" Type="http://schemas.openxmlformats.org/officeDocument/2006/relationships/image" Target="../media/image8.jpe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31.jpeg"/><Relationship Id="rId4" Type="http://schemas.openxmlformats.org/officeDocument/2006/relationships/image" Target="../media/image22.jpe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32.jpeg"/><Relationship Id="rId4" Type="http://schemas.openxmlformats.org/officeDocument/2006/relationships/image" Target="../media/image33.jpe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34.jpe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35.jpe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22.jpeg"/><Relationship Id="rId4" Type="http://schemas.openxmlformats.org/officeDocument/2006/relationships/image" Target="../media/image7.jpe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22.jpeg"/><Relationship Id="rId4" Type="http://schemas.openxmlformats.org/officeDocument/2006/relationships/image" Target="../media/image9.jpe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36.jpe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37.jpe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38.jpe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image" Target="../media/image16.jpe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 Id="rId3" Type="http://schemas.openxmlformats.org/officeDocument/2006/relationships/image" Target="../media/image39.jpe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 Id="rId3" Type="http://schemas.openxmlformats.org/officeDocument/2006/relationships/image" Target="../media/image22.jpe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jpeg"/><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jpeg"/><Relationship Id="rId6" Type="http://schemas.openxmlformats.org/officeDocument/2006/relationships/image" Target="../media/image8.jpeg"/><Relationship Id="rId7" Type="http://schemas.openxmlformats.org/officeDocument/2006/relationships/image" Target="../media/image2.jpeg"/><Relationship Id="rId8" Type="http://schemas.openxmlformats.org/officeDocument/2006/relationships/image" Target="../media/image9.jpe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 Id="rId3" Type="http://schemas.openxmlformats.org/officeDocument/2006/relationships/image" Target="../media/image40.jpe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41.jpe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41.jpeg"/><Relationship Id="rId4" Type="http://schemas.openxmlformats.org/officeDocument/2006/relationships/image" Target="../media/image42.jpeg"/><Relationship Id="rId5" Type="http://schemas.openxmlformats.org/officeDocument/2006/relationships/image" Target="../media/image43.jpe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44.jpeg"/><Relationship Id="rId4" Type="http://schemas.openxmlformats.org/officeDocument/2006/relationships/image" Target="../media/image45.jpeg"/></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 Id="rId3" Type="http://schemas.openxmlformats.org/officeDocument/2006/relationships/image" Target="../media/image46.jpeg"/><Relationship Id="rId4" Type="http://schemas.openxmlformats.org/officeDocument/2006/relationships/image" Target="../media/image47.jpeg"/></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8.jpeg"/><Relationship Id="rId3" Type="http://schemas.openxmlformats.org/officeDocument/2006/relationships/image" Target="../media/image49.jpeg"/></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3.xml"/><Relationship Id="rId3" Type="http://schemas.openxmlformats.org/officeDocument/2006/relationships/hyperlink" Target="mailto:boyersteve@me.com" TargetMode="External"/><Relationship Id="rId4" Type="http://schemas.openxmlformats.org/officeDocument/2006/relationships/image" Target="../media/image50.jpeg"/><Relationship Id="rId5" Type="http://schemas.openxmlformats.org/officeDocument/2006/relationships/hyperlink" Target="mailto:gautam.mitra@rochester.edu?subject=" TargetMode="External"/></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10.jpeg"/><Relationship Id="rId4" Type="http://schemas.openxmlformats.org/officeDocument/2006/relationships/image" Target="../media/image11.jpe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12.jpe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13.jpe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14.jpe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5.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BCAAD2"/>
        </a:solidFill>
      </p:bgPr>
    </p:bg>
    <p:spTree>
      <p:nvGrpSpPr>
        <p:cNvPr id="1" name=""/>
        <p:cNvGrpSpPr/>
        <p:nvPr/>
      </p:nvGrpSpPr>
      <p:grpSpPr>
        <a:xfrm>
          <a:off x="0" y="0"/>
          <a:ext cx="0" cy="0"/>
          <a:chOff x="0" y="0"/>
          <a:chExt cx="0" cy="0"/>
        </a:xfrm>
      </p:grpSpPr>
      <p:pic>
        <p:nvPicPr>
          <p:cNvPr id="189" name="image2-small.jpg"/>
          <p:cNvPicPr>
            <a:picLocks noChangeAspect="1"/>
          </p:cNvPicPr>
          <p:nvPr/>
        </p:nvPicPr>
        <p:blipFill>
          <a:blip r:embed="rId2">
            <a:extLst/>
          </a:blip>
          <a:stretch>
            <a:fillRect/>
          </a:stretch>
        </p:blipFill>
        <p:spPr>
          <a:xfrm>
            <a:off x="0" y="-26377"/>
            <a:ext cx="13004802" cy="6251577"/>
          </a:xfrm>
          <a:prstGeom prst="rect">
            <a:avLst/>
          </a:prstGeom>
          <a:ln w="12700">
            <a:miter lim="400000"/>
          </a:ln>
        </p:spPr>
      </p:pic>
      <p:sp>
        <p:nvSpPr>
          <p:cNvPr id="190" name="Shape 190"/>
          <p:cNvSpPr/>
          <p:nvPr>
            <p:ph type="title" idx="4294967295"/>
          </p:nvPr>
        </p:nvSpPr>
        <p:spPr>
          <a:xfrm>
            <a:off x="1133758" y="267938"/>
            <a:ext cx="10979823" cy="1571376"/>
          </a:xfrm>
          <a:prstGeom prst="rect">
            <a:avLst/>
          </a:prstGeom>
        </p:spPr>
        <p:txBody>
          <a:bodyPr/>
          <a:lstStyle/>
          <a:p>
            <a:pPr algn="r" defTabSz="356186">
              <a:defRPr sz="4300">
                <a:latin typeface="+mn-lt"/>
                <a:ea typeface="+mn-ea"/>
                <a:cs typeface="+mn-cs"/>
                <a:sym typeface="Helvetica"/>
              </a:defRPr>
            </a:pPr>
            <a:r>
              <a:t>Duplexes as Slip-transfer Zones:</a:t>
            </a:r>
          </a:p>
          <a:p>
            <a:pPr algn="r" defTabSz="356186">
              <a:defRPr sz="4300">
                <a:latin typeface="+mn-lt"/>
                <a:ea typeface="+mn-ea"/>
                <a:cs typeface="+mn-cs"/>
                <a:sym typeface="Helvetica"/>
              </a:defRPr>
            </a:pPr>
            <a:r>
              <a:t>An Updated Synthesis</a:t>
            </a:r>
          </a:p>
        </p:txBody>
      </p:sp>
      <p:sp>
        <p:nvSpPr>
          <p:cNvPr id="191" name="Shape 191"/>
          <p:cNvSpPr/>
          <p:nvPr/>
        </p:nvSpPr>
        <p:spPr>
          <a:xfrm>
            <a:off x="6614553" y="6254412"/>
            <a:ext cx="5503735" cy="28130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lgn="r" defTabSz="268731">
              <a:lnSpc>
                <a:spcPct val="90000"/>
              </a:lnSpc>
              <a:defRPr>
                <a:solidFill>
                  <a:srgbClr val="040404"/>
                </a:solidFill>
              </a:defRPr>
            </a:pPr>
            <a:r>
              <a:t>Gautam Mitra </a:t>
            </a:r>
          </a:p>
          <a:p>
            <a:pPr algn="r" defTabSz="268731">
              <a:lnSpc>
                <a:spcPct val="90000"/>
              </a:lnSpc>
              <a:defRPr sz="3200">
                <a:solidFill>
                  <a:srgbClr val="040404"/>
                </a:solidFill>
              </a:defRPr>
            </a:pPr>
            <a:r>
              <a:t>Department of Earth &amp; </a:t>
            </a:r>
          </a:p>
          <a:p>
            <a:pPr algn="r" defTabSz="268731">
              <a:lnSpc>
                <a:spcPct val="90000"/>
              </a:lnSpc>
              <a:defRPr sz="3200">
                <a:solidFill>
                  <a:srgbClr val="040404"/>
                </a:solidFill>
              </a:defRPr>
            </a:pPr>
            <a:r>
              <a:t>Environmental Sciences</a:t>
            </a:r>
          </a:p>
          <a:p>
            <a:pPr algn="r" defTabSz="268731">
              <a:lnSpc>
                <a:spcPct val="90000"/>
              </a:lnSpc>
              <a:defRPr sz="3200">
                <a:solidFill>
                  <a:srgbClr val="040404"/>
                </a:solidFill>
              </a:defRPr>
            </a:pPr>
            <a:r>
              <a:t>University of Rochester</a:t>
            </a:r>
          </a:p>
          <a:p>
            <a:pPr algn="r" defTabSz="268731">
              <a:lnSpc>
                <a:spcPct val="90000"/>
              </a:lnSpc>
              <a:defRPr sz="3200">
                <a:solidFill>
                  <a:srgbClr val="040404"/>
                </a:solidFill>
              </a:defRPr>
            </a:pPr>
            <a:r>
              <a:t>Rochester, NY 14627</a:t>
            </a:r>
          </a:p>
          <a:p>
            <a:pPr algn="r" defTabSz="268731">
              <a:lnSpc>
                <a:spcPct val="90000"/>
              </a:lnSpc>
              <a:defRPr sz="3200" u="sng">
                <a:solidFill>
                  <a:srgbClr val="040404"/>
                </a:solidFill>
              </a:defRPr>
            </a:pPr>
            <a:r>
              <a:rPr>
                <a:solidFill>
                  <a:srgbClr val="0000FF"/>
                </a:solidFill>
                <a:uFill>
                  <a:solidFill>
                    <a:srgbClr val="0000FF"/>
                  </a:solidFill>
                </a:uFill>
                <a:hlinkClick r:id="rId3" invalidUrl="" action="" tgtFrame="" tooltip="" history="1" highlightClick="0" endSnd="0"/>
              </a:rPr>
              <a:t>gautam.mitra@rochester.edu</a:t>
            </a:r>
          </a:p>
        </p:txBody>
      </p:sp>
      <p:sp>
        <p:nvSpPr>
          <p:cNvPr id="192" name="Shape 192"/>
          <p:cNvSpPr/>
          <p:nvPr/>
        </p:nvSpPr>
        <p:spPr>
          <a:xfrm>
            <a:off x="861113" y="6688752"/>
            <a:ext cx="5370353" cy="194437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lgn="l" defTabSz="268731">
              <a:lnSpc>
                <a:spcPct val="90000"/>
              </a:lnSpc>
              <a:defRPr>
                <a:solidFill>
                  <a:srgbClr val="040404"/>
                </a:solidFill>
              </a:defRPr>
            </a:pPr>
            <a:r>
              <a:t>Steven E Boyer</a:t>
            </a:r>
          </a:p>
          <a:p>
            <a:pPr algn="l" defTabSz="268731">
              <a:lnSpc>
                <a:spcPct val="90000"/>
              </a:lnSpc>
              <a:defRPr sz="3200">
                <a:solidFill>
                  <a:srgbClr val="040404"/>
                </a:solidFill>
              </a:defRPr>
            </a:pPr>
            <a:r>
              <a:t>5726 Overlook Ave NE</a:t>
            </a:r>
          </a:p>
          <a:p>
            <a:pPr algn="l" defTabSz="268731">
              <a:lnSpc>
                <a:spcPct val="90000"/>
              </a:lnSpc>
              <a:defRPr sz="3200">
                <a:solidFill>
                  <a:srgbClr val="040404"/>
                </a:solidFill>
              </a:defRPr>
            </a:pPr>
            <a:r>
              <a:t>Tacoma, WA 98422</a:t>
            </a:r>
          </a:p>
          <a:p>
            <a:pPr algn="l" defTabSz="268731">
              <a:lnSpc>
                <a:spcPct val="90000"/>
              </a:lnSpc>
              <a:defRPr sz="3200" u="sng">
                <a:solidFill>
                  <a:srgbClr val="040404"/>
                </a:solidFill>
                <a:uFill>
                  <a:solidFill>
                    <a:srgbClr val="0000FF"/>
                  </a:solidFill>
                </a:uFill>
              </a:defRPr>
            </a:pPr>
            <a:r>
              <a:rPr>
                <a:solidFill>
                  <a:srgbClr val="0000FF"/>
                </a:solidFill>
                <a:hlinkClick r:id="rId4" invalidUrl="" action="" tgtFrame="" tooltip="" history="1" highlightClick="0" endSnd="0"/>
              </a:rPr>
              <a:t>boyersteve@me.com</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45" name="image12-small.jpg"/>
          <p:cNvPicPr>
            <a:picLocks noChangeAspect="1"/>
          </p:cNvPicPr>
          <p:nvPr/>
        </p:nvPicPr>
        <p:blipFill>
          <a:blip r:embed="rId3">
            <a:extLst/>
          </a:blip>
          <a:stretch>
            <a:fillRect/>
          </a:stretch>
        </p:blipFill>
        <p:spPr>
          <a:xfrm>
            <a:off x="110208" y="2783322"/>
            <a:ext cx="12784384" cy="4186956"/>
          </a:xfrm>
          <a:prstGeom prst="rect">
            <a:avLst/>
          </a:prstGeom>
          <a:ln w="12700">
            <a:miter lim="400000"/>
          </a:ln>
        </p:spPr>
      </p:pic>
      <p:sp>
        <p:nvSpPr>
          <p:cNvPr id="246" name="Shape 246"/>
          <p:cNvSpPr/>
          <p:nvPr/>
        </p:nvSpPr>
        <p:spPr>
          <a:xfrm>
            <a:off x="5339530" y="7899320"/>
            <a:ext cx="2325739"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latin typeface="+mn-lt"/>
                <a:ea typeface="+mn-ea"/>
                <a:cs typeface="+mn-cs"/>
                <a:sym typeface="Helvetica"/>
              </a:defRPr>
            </a:lvl1pPr>
          </a:lstStyle>
          <a:p>
            <a:pPr/>
            <a:r>
              <a:t>fold duplex</a:t>
            </a:r>
          </a:p>
        </p:txBody>
      </p:sp>
    </p:spTree>
  </p:cSld>
  <p:clrMapOvr>
    <a:masterClrMapping/>
  </p:clrMapOvr>
  <p:transition xmlns:p14="http://schemas.microsoft.com/office/powerpoint/2010/main" spd="med" advClick="1" p14:dur="1000"/>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0" name="image13.jpeg"/>
          <p:cNvPicPr>
            <a:picLocks noChangeAspect="1"/>
          </p:cNvPicPr>
          <p:nvPr/>
        </p:nvPicPr>
        <p:blipFill>
          <a:blip r:embed="rId3">
            <a:extLst/>
          </a:blip>
          <a:stretch>
            <a:fillRect/>
          </a:stretch>
        </p:blipFill>
        <p:spPr>
          <a:xfrm>
            <a:off x="131948" y="766670"/>
            <a:ext cx="12740904" cy="6976883"/>
          </a:xfrm>
          <a:prstGeom prst="rect">
            <a:avLst/>
          </a:prstGeom>
          <a:ln w="12700">
            <a:miter lim="400000"/>
          </a:ln>
        </p:spPr>
      </p:pic>
    </p:spTree>
  </p:cSld>
  <p:clrMapOvr>
    <a:masterClrMapping/>
  </p:clrMapOvr>
  <p:transition xmlns:p14="http://schemas.microsoft.com/office/powerpoint/2010/main" spd="med" advClick="1" p14:dur="1000"/>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4" name="image14-small.jpg"/>
          <p:cNvPicPr>
            <a:picLocks noChangeAspect="1"/>
          </p:cNvPicPr>
          <p:nvPr/>
        </p:nvPicPr>
        <p:blipFill>
          <a:blip r:embed="rId3">
            <a:extLst/>
          </a:blip>
          <a:stretch>
            <a:fillRect/>
          </a:stretch>
        </p:blipFill>
        <p:spPr>
          <a:xfrm>
            <a:off x="63936" y="2773550"/>
            <a:ext cx="12876928" cy="4206500"/>
          </a:xfrm>
          <a:prstGeom prst="rect">
            <a:avLst/>
          </a:prstGeom>
          <a:ln w="12700">
            <a:miter lim="400000"/>
          </a:ln>
        </p:spPr>
      </p:pic>
      <p:sp>
        <p:nvSpPr>
          <p:cNvPr id="255" name="Shape 255"/>
          <p:cNvSpPr/>
          <p:nvPr/>
        </p:nvSpPr>
        <p:spPr>
          <a:xfrm>
            <a:off x="4793033" y="7899320"/>
            <a:ext cx="3418732"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latin typeface="+mn-lt"/>
                <a:ea typeface="+mn-ea"/>
                <a:cs typeface="+mn-cs"/>
                <a:sym typeface="Helvetica"/>
              </a:defRPr>
            </a:lvl1pPr>
          </a:lstStyle>
          <a:p>
            <a:pPr/>
            <a:r>
              <a:t>cleavage duplex</a:t>
            </a:r>
          </a:p>
        </p:txBody>
      </p:sp>
    </p:spTree>
  </p:cSld>
  <p:clrMapOvr>
    <a:masterClrMapping/>
  </p:clrMapOvr>
  <p:transition xmlns:p14="http://schemas.microsoft.com/office/powerpoint/2010/main" spd="med" advClick="1" p14:dur="1000"/>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9" name="image15.jpeg"/>
          <p:cNvPicPr>
            <a:picLocks noChangeAspect="1"/>
          </p:cNvPicPr>
          <p:nvPr/>
        </p:nvPicPr>
        <p:blipFill>
          <a:blip r:embed="rId3">
            <a:extLst/>
          </a:blip>
          <a:stretch>
            <a:fillRect/>
          </a:stretch>
        </p:blipFill>
        <p:spPr>
          <a:xfrm>
            <a:off x="644161" y="46484"/>
            <a:ext cx="11716478" cy="8401733"/>
          </a:xfrm>
          <a:prstGeom prst="rect">
            <a:avLst/>
          </a:prstGeom>
          <a:ln w="12700">
            <a:miter lim="400000"/>
          </a:ln>
        </p:spPr>
      </p:pic>
      <p:sp>
        <p:nvSpPr>
          <p:cNvPr id="260" name="Shape 260"/>
          <p:cNvSpPr/>
          <p:nvPr>
            <p:ph type="title" idx="4294967295"/>
          </p:nvPr>
        </p:nvSpPr>
        <p:spPr>
          <a:xfrm>
            <a:off x="1016684" y="8499585"/>
            <a:ext cx="10971432" cy="1091304"/>
          </a:xfrm>
          <a:prstGeom prst="rect">
            <a:avLst/>
          </a:prstGeom>
        </p:spPr>
        <p:txBody>
          <a:bodyPr/>
          <a:lstStyle/>
          <a:p>
            <a:pPr defTabSz="245363">
              <a:defRPr sz="3100">
                <a:latin typeface="+mn-lt"/>
                <a:ea typeface="+mn-ea"/>
                <a:cs typeface="+mn-cs"/>
                <a:sym typeface="Helvetica"/>
              </a:defRPr>
            </a:pPr>
            <a:r>
              <a:t>cleavage duplex – Dev Marcellus Shale, PA</a:t>
            </a:r>
          </a:p>
          <a:p>
            <a:pPr defTabSz="245363">
              <a:defRPr sz="3100">
                <a:latin typeface="+mn-lt"/>
                <a:ea typeface="+mn-ea"/>
                <a:cs typeface="+mn-cs"/>
                <a:sym typeface="Helvetica"/>
              </a:defRPr>
            </a:pPr>
            <a:r>
              <a:t>Nickelsen (1986)</a:t>
            </a:r>
          </a:p>
        </p:txBody>
      </p:sp>
    </p:spTree>
  </p:cSld>
  <p:clrMapOvr>
    <a:masterClrMapping/>
  </p:clrMapOvr>
  <p:transition xmlns:p14="http://schemas.microsoft.com/office/powerpoint/2010/main" spd="med" advClick="1" p14:dur="1000"/>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4" name="image16-small.jpg"/>
          <p:cNvPicPr>
            <a:picLocks noChangeAspect="1"/>
          </p:cNvPicPr>
          <p:nvPr/>
        </p:nvPicPr>
        <p:blipFill>
          <a:blip r:embed="rId3">
            <a:extLst/>
          </a:blip>
          <a:stretch>
            <a:fillRect/>
          </a:stretch>
        </p:blipFill>
        <p:spPr>
          <a:xfrm>
            <a:off x="1739891" y="3317052"/>
            <a:ext cx="9525018" cy="3119497"/>
          </a:xfrm>
          <a:prstGeom prst="rect">
            <a:avLst/>
          </a:prstGeom>
          <a:ln w="12700">
            <a:miter lim="400000"/>
          </a:ln>
        </p:spPr>
      </p:pic>
      <p:pic>
        <p:nvPicPr>
          <p:cNvPr id="265" name="image17-small.jpg"/>
          <p:cNvPicPr>
            <a:picLocks noChangeAspect="1"/>
          </p:cNvPicPr>
          <p:nvPr/>
        </p:nvPicPr>
        <p:blipFill>
          <a:blip r:embed="rId4">
            <a:extLst/>
          </a:blip>
          <a:stretch>
            <a:fillRect/>
          </a:stretch>
        </p:blipFill>
        <p:spPr>
          <a:xfrm>
            <a:off x="1727705" y="6495622"/>
            <a:ext cx="9549390" cy="3119496"/>
          </a:xfrm>
          <a:prstGeom prst="rect">
            <a:avLst/>
          </a:prstGeom>
          <a:ln w="12700">
            <a:miter lim="400000"/>
          </a:ln>
        </p:spPr>
      </p:pic>
      <p:pic>
        <p:nvPicPr>
          <p:cNvPr id="266" name="image18-small.jpg"/>
          <p:cNvPicPr>
            <a:picLocks noChangeAspect="1"/>
          </p:cNvPicPr>
          <p:nvPr/>
        </p:nvPicPr>
        <p:blipFill>
          <a:blip r:embed="rId5">
            <a:extLst/>
          </a:blip>
          <a:stretch>
            <a:fillRect/>
          </a:stretch>
        </p:blipFill>
        <p:spPr>
          <a:xfrm>
            <a:off x="1741433" y="138482"/>
            <a:ext cx="9520959" cy="3119497"/>
          </a:xfrm>
          <a:prstGeom prst="rect">
            <a:avLst/>
          </a:prstGeom>
          <a:ln w="12700">
            <a:miter lim="400000"/>
          </a:ln>
        </p:spPr>
      </p:pic>
    </p:spTree>
  </p:cSld>
  <p:clrMapOvr>
    <a:masterClrMapping/>
  </p:clrMapOvr>
  <p:transition xmlns:p14="http://schemas.microsoft.com/office/powerpoint/2010/main" spd="med" advClick="1" p14:dur="1000"/>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0" name="image19.jpeg"/>
          <p:cNvPicPr>
            <a:picLocks noChangeAspect="1"/>
          </p:cNvPicPr>
          <p:nvPr/>
        </p:nvPicPr>
        <p:blipFill>
          <a:blip r:embed="rId3">
            <a:extLst/>
          </a:blip>
          <a:stretch>
            <a:fillRect/>
          </a:stretch>
        </p:blipFill>
        <p:spPr>
          <a:xfrm>
            <a:off x="1131800" y="163478"/>
            <a:ext cx="10741199" cy="9426643"/>
          </a:xfrm>
          <a:prstGeom prst="rect">
            <a:avLst/>
          </a:prstGeom>
          <a:ln w="38100">
            <a:solidFill>
              <a:srgbClr val="000000"/>
            </a:solidFill>
            <a:miter lim="400000"/>
          </a:ln>
        </p:spPr>
      </p:pic>
    </p:spTree>
  </p:cSld>
  <p:clrMapOvr>
    <a:masterClrMapping/>
  </p:clrMapOvr>
  <p:transition xmlns:p14="http://schemas.microsoft.com/office/powerpoint/2010/main" spd="med" advClick="1" p14:dur="1000"/>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4" name="image19.jpeg"/>
          <p:cNvPicPr>
            <a:picLocks noChangeAspect="1"/>
          </p:cNvPicPr>
          <p:nvPr/>
        </p:nvPicPr>
        <p:blipFill>
          <a:blip r:embed="rId3">
            <a:extLst/>
          </a:blip>
          <a:stretch>
            <a:fillRect/>
          </a:stretch>
        </p:blipFill>
        <p:spPr>
          <a:xfrm>
            <a:off x="1131800" y="163478"/>
            <a:ext cx="10741199" cy="9426643"/>
          </a:xfrm>
          <a:prstGeom prst="rect">
            <a:avLst/>
          </a:prstGeom>
          <a:ln w="38100">
            <a:solidFill>
              <a:srgbClr val="000000"/>
            </a:solidFill>
            <a:miter lim="400000"/>
          </a:ln>
        </p:spPr>
      </p:pic>
      <p:sp>
        <p:nvSpPr>
          <p:cNvPr id="275" name="Shape 275"/>
          <p:cNvSpPr/>
          <p:nvPr/>
        </p:nvSpPr>
        <p:spPr>
          <a:xfrm>
            <a:off x="5640833" y="7824289"/>
            <a:ext cx="1723133"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000">
                <a:latin typeface="+mn-lt"/>
                <a:ea typeface="+mn-ea"/>
                <a:cs typeface="+mn-cs"/>
                <a:sym typeface="Helvetica"/>
              </a:defRPr>
            </a:lvl1pPr>
          </a:lstStyle>
          <a:p>
            <a:pPr/>
            <a:r>
              <a:t>Hybrid</a:t>
            </a:r>
          </a:p>
        </p:txBody>
      </p:sp>
      <p:sp>
        <p:nvSpPr>
          <p:cNvPr id="276" name="Shape 276"/>
          <p:cNvSpPr/>
          <p:nvPr/>
        </p:nvSpPr>
        <p:spPr>
          <a:xfrm rot="3600000">
            <a:off x="7463180" y="4861039"/>
            <a:ext cx="1723133"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000">
                <a:latin typeface="+mn-lt"/>
                <a:ea typeface="+mn-ea"/>
                <a:cs typeface="+mn-cs"/>
                <a:sym typeface="Helvetica"/>
              </a:defRPr>
            </a:lvl1pPr>
          </a:lstStyle>
          <a:p>
            <a:pPr/>
            <a:r>
              <a:t>Hybrid</a:t>
            </a:r>
          </a:p>
        </p:txBody>
      </p:sp>
      <p:sp>
        <p:nvSpPr>
          <p:cNvPr id="277" name="Shape 277"/>
          <p:cNvSpPr/>
          <p:nvPr/>
        </p:nvSpPr>
        <p:spPr>
          <a:xfrm rot="17943362">
            <a:off x="3922267" y="4861040"/>
            <a:ext cx="1723133"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000">
                <a:latin typeface="+mn-lt"/>
                <a:ea typeface="+mn-ea"/>
                <a:cs typeface="+mn-cs"/>
                <a:sym typeface="Helvetica"/>
              </a:defRPr>
            </a:lvl1pPr>
          </a:lstStyle>
          <a:p>
            <a:pPr/>
            <a:r>
              <a:t>Hybrid</a:t>
            </a:r>
          </a:p>
        </p:txBody>
      </p:sp>
    </p:spTree>
  </p:cSld>
  <p:clrMapOvr>
    <a:masterClrMapping/>
  </p:clrMapOvr>
  <p:transition xmlns:p14="http://schemas.microsoft.com/office/powerpoint/2010/main" spd="med" advClick="1" p14:dur="1000"/>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1" name="image3-small.jpg"/>
          <p:cNvPicPr>
            <a:picLocks noChangeAspect="1"/>
          </p:cNvPicPr>
          <p:nvPr/>
        </p:nvPicPr>
        <p:blipFill>
          <a:blip r:embed="rId3">
            <a:extLst/>
          </a:blip>
          <a:stretch>
            <a:fillRect/>
          </a:stretch>
        </p:blipFill>
        <p:spPr>
          <a:xfrm>
            <a:off x="103146" y="5257034"/>
            <a:ext cx="12798507" cy="4193370"/>
          </a:xfrm>
          <a:prstGeom prst="rect">
            <a:avLst/>
          </a:prstGeom>
          <a:ln w="12700">
            <a:miter lim="400000"/>
          </a:ln>
        </p:spPr>
      </p:pic>
      <p:pic>
        <p:nvPicPr>
          <p:cNvPr id="282" name="image19.jpeg"/>
          <p:cNvPicPr>
            <a:picLocks noChangeAspect="1"/>
          </p:cNvPicPr>
          <p:nvPr/>
        </p:nvPicPr>
        <p:blipFill>
          <a:blip r:embed="rId4">
            <a:extLst/>
          </a:blip>
          <a:stretch>
            <a:fillRect/>
          </a:stretch>
        </p:blipFill>
        <p:spPr>
          <a:xfrm>
            <a:off x="3879484" y="322246"/>
            <a:ext cx="5245832" cy="4603824"/>
          </a:xfrm>
          <a:prstGeom prst="rect">
            <a:avLst/>
          </a:prstGeom>
          <a:ln w="38100">
            <a:solidFill>
              <a:srgbClr val="000000"/>
            </a:solidFill>
            <a:miter lim="400000"/>
          </a:ln>
        </p:spPr>
      </p:pic>
      <p:sp>
        <p:nvSpPr>
          <p:cNvPr id="283" name="Shape 283"/>
          <p:cNvSpPr/>
          <p:nvPr/>
        </p:nvSpPr>
        <p:spPr>
          <a:xfrm>
            <a:off x="4624678" y="3812320"/>
            <a:ext cx="627703" cy="647702"/>
          </a:xfrm>
          <a:prstGeom prst="ellipse">
            <a:avLst/>
          </a:prstGeom>
          <a:solidFill>
            <a:srgbClr val="11DBE2"/>
          </a:solidFill>
          <a:ln w="25400">
            <a:solidFill>
              <a:srgbClr val="000000"/>
            </a:solidFill>
            <a:miter lim="400000"/>
          </a:ln>
        </p:spPr>
        <p:txBody>
          <a:bodyPr lIns="50800" tIns="50800" rIns="50800" bIns="50800" anchor="ctr"/>
          <a:lstStyle/>
          <a:p>
            <a:pPr>
              <a:defRPr sz="2600">
                <a:solidFill>
                  <a:srgbClr val="FFFFFF"/>
                </a:solidFill>
              </a:defRPr>
            </a:pPr>
          </a:p>
        </p:txBody>
      </p:sp>
      <p:sp>
        <p:nvSpPr>
          <p:cNvPr id="284" name="Shape 284"/>
          <p:cNvSpPr/>
          <p:nvPr/>
        </p:nvSpPr>
        <p:spPr>
          <a:xfrm>
            <a:off x="1050401" y="2027258"/>
            <a:ext cx="1461568" cy="1193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solidFill>
                  <a:srgbClr val="FFFFFF"/>
                </a:solidFill>
                <a:latin typeface="+mn-lt"/>
                <a:ea typeface="+mn-ea"/>
                <a:cs typeface="+mn-cs"/>
                <a:sym typeface="Helvetica"/>
              </a:defRPr>
            </a:pPr>
            <a:r>
              <a:t>fault</a:t>
            </a:r>
          </a:p>
          <a:p>
            <a:pPr>
              <a:defRPr>
                <a:solidFill>
                  <a:srgbClr val="FFFFFF"/>
                </a:solidFill>
                <a:latin typeface="+mn-lt"/>
                <a:ea typeface="+mn-ea"/>
                <a:cs typeface="+mn-cs"/>
                <a:sym typeface="Helvetica"/>
              </a:defRPr>
            </a:pPr>
            <a:r>
              <a:t>duplex</a:t>
            </a:r>
          </a:p>
        </p:txBody>
      </p:sp>
    </p:spTree>
  </p:cSld>
  <p:clrMapOvr>
    <a:masterClrMapping/>
  </p:clrMapOvr>
  <p:transition xmlns:p14="http://schemas.microsoft.com/office/powerpoint/2010/main" spd="med" advClick="1" p14:dur="1000"/>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8" name="image19.jpeg"/>
          <p:cNvPicPr>
            <a:picLocks noChangeAspect="1"/>
          </p:cNvPicPr>
          <p:nvPr/>
        </p:nvPicPr>
        <p:blipFill>
          <a:blip r:embed="rId3">
            <a:extLst/>
          </a:blip>
          <a:stretch>
            <a:fillRect/>
          </a:stretch>
        </p:blipFill>
        <p:spPr>
          <a:xfrm>
            <a:off x="3879484" y="322246"/>
            <a:ext cx="5245832" cy="4603824"/>
          </a:xfrm>
          <a:prstGeom prst="rect">
            <a:avLst/>
          </a:prstGeom>
          <a:ln w="38100">
            <a:solidFill>
              <a:srgbClr val="000000"/>
            </a:solidFill>
            <a:miter lim="400000"/>
          </a:ln>
        </p:spPr>
      </p:pic>
      <p:sp>
        <p:nvSpPr>
          <p:cNvPr id="289" name="Shape 289"/>
          <p:cNvSpPr/>
          <p:nvPr/>
        </p:nvSpPr>
        <p:spPr>
          <a:xfrm>
            <a:off x="5386678" y="2313008"/>
            <a:ext cx="627703" cy="647703"/>
          </a:xfrm>
          <a:prstGeom prst="ellipse">
            <a:avLst/>
          </a:prstGeom>
          <a:solidFill>
            <a:srgbClr val="11DBE2"/>
          </a:solidFill>
          <a:ln w="25400">
            <a:solidFill>
              <a:srgbClr val="000000"/>
            </a:solidFill>
            <a:miter lim="400000"/>
          </a:ln>
        </p:spPr>
        <p:txBody>
          <a:bodyPr lIns="50800" tIns="50800" rIns="50800" bIns="50800" anchor="ctr"/>
          <a:lstStyle/>
          <a:p>
            <a:pPr>
              <a:defRPr sz="2600">
                <a:solidFill>
                  <a:srgbClr val="FFFFFF"/>
                </a:solidFill>
              </a:defRPr>
            </a:pPr>
          </a:p>
        </p:txBody>
      </p:sp>
      <p:pic>
        <p:nvPicPr>
          <p:cNvPr id="290" name="image20-small.jpg"/>
          <p:cNvPicPr>
            <a:picLocks noChangeAspect="1"/>
          </p:cNvPicPr>
          <p:nvPr/>
        </p:nvPicPr>
        <p:blipFill>
          <a:blip r:embed="rId4">
            <a:extLst/>
          </a:blip>
          <a:stretch>
            <a:fillRect/>
          </a:stretch>
        </p:blipFill>
        <p:spPr>
          <a:xfrm>
            <a:off x="40571" y="5241039"/>
            <a:ext cx="12923658" cy="4225360"/>
          </a:xfrm>
          <a:prstGeom prst="rect">
            <a:avLst/>
          </a:prstGeom>
          <a:ln w="12700">
            <a:miter lim="400000"/>
          </a:ln>
        </p:spPr>
      </p:pic>
      <p:sp>
        <p:nvSpPr>
          <p:cNvPr id="291" name="Shape 291"/>
          <p:cNvSpPr/>
          <p:nvPr/>
        </p:nvSpPr>
        <p:spPr>
          <a:xfrm>
            <a:off x="681940" y="1754208"/>
            <a:ext cx="2198490" cy="173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solidFill>
                  <a:srgbClr val="FFFFFF"/>
                </a:solidFill>
                <a:latin typeface="+mn-lt"/>
                <a:ea typeface="+mn-ea"/>
                <a:cs typeface="+mn-cs"/>
                <a:sym typeface="Helvetica"/>
              </a:defRPr>
            </a:pPr>
            <a:r>
              <a:t>cleavage </a:t>
            </a:r>
          </a:p>
          <a:p>
            <a:pPr>
              <a:defRPr>
                <a:solidFill>
                  <a:srgbClr val="FFFFFF"/>
                </a:solidFill>
                <a:latin typeface="+mn-lt"/>
                <a:ea typeface="+mn-ea"/>
                <a:cs typeface="+mn-cs"/>
                <a:sym typeface="Helvetica"/>
              </a:defRPr>
            </a:pPr>
            <a:r>
              <a:t>- fault</a:t>
            </a:r>
          </a:p>
          <a:p>
            <a:pPr>
              <a:defRPr>
                <a:solidFill>
                  <a:srgbClr val="FFFFFF"/>
                </a:solidFill>
                <a:latin typeface="+mn-lt"/>
                <a:ea typeface="+mn-ea"/>
                <a:cs typeface="+mn-cs"/>
                <a:sym typeface="Helvetica"/>
              </a:defRPr>
            </a:pPr>
            <a:r>
              <a:t>hybrid</a:t>
            </a:r>
          </a:p>
        </p:txBody>
      </p:sp>
    </p:spTree>
  </p:cSld>
  <p:clrMapOvr>
    <a:masterClrMapping/>
  </p:clrMapOvr>
  <p:transition xmlns:p14="http://schemas.microsoft.com/office/powerpoint/2010/main" spd="med" advClick="1" p14:dur="1000"/>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5" name="Shape 295"/>
          <p:cNvSpPr/>
          <p:nvPr>
            <p:ph type="title"/>
          </p:nvPr>
        </p:nvSpPr>
        <p:spPr>
          <a:prstGeom prst="rect">
            <a:avLst/>
          </a:prstGeom>
        </p:spPr>
        <p:txBody>
          <a:bodyPr/>
          <a:lstStyle/>
          <a:p>
            <a:pPr/>
          </a:p>
        </p:txBody>
      </p:sp>
      <p:sp>
        <p:nvSpPr>
          <p:cNvPr id="296" name="Shape 296"/>
          <p:cNvSpPr/>
          <p:nvPr>
            <p:ph type="body" sz="half" idx="1"/>
          </p:nvPr>
        </p:nvSpPr>
        <p:spPr>
          <a:prstGeom prst="rect">
            <a:avLst/>
          </a:prstGeom>
        </p:spPr>
        <p:txBody>
          <a:bodyPr/>
          <a:lstStyle/>
          <a:p>
            <a:pPr/>
          </a:p>
        </p:txBody>
      </p:sp>
      <p:pic>
        <p:nvPicPr>
          <p:cNvPr id="297" name="image21.jpeg"/>
          <p:cNvPicPr>
            <a:picLocks noChangeAspect="1"/>
          </p:cNvPicPr>
          <p:nvPr/>
        </p:nvPicPr>
        <p:blipFill>
          <a:blip r:embed="rId3">
            <a:extLst/>
          </a:blip>
          <a:stretch>
            <a:fillRect/>
          </a:stretch>
        </p:blipFill>
        <p:spPr>
          <a:xfrm>
            <a:off x="137786" y="140131"/>
            <a:ext cx="12729228" cy="8493525"/>
          </a:xfrm>
          <a:prstGeom prst="rect">
            <a:avLst/>
          </a:prstGeom>
          <a:ln w="12700">
            <a:miter lim="400000"/>
          </a:ln>
        </p:spPr>
      </p:pic>
      <p:sp>
        <p:nvSpPr>
          <p:cNvPr id="298" name="Shape 298"/>
          <p:cNvSpPr/>
          <p:nvPr/>
        </p:nvSpPr>
        <p:spPr>
          <a:xfrm>
            <a:off x="1270000" y="8699848"/>
            <a:ext cx="10464800" cy="78740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normAutofit fontScale="100000" lnSpcReduction="0"/>
          </a:bodyPr>
          <a:lstStyle>
            <a:lvl1pPr defTabSz="379729">
              <a:defRPr sz="5200">
                <a:solidFill>
                  <a:srgbClr val="FFFFFF"/>
                </a:solidFill>
              </a:defRPr>
            </a:lvl1pPr>
          </a:lstStyle>
          <a:p>
            <a:pPr/>
            <a:r>
              <a:t>Evolution of cleavage-fault duplex</a:t>
            </a:r>
          </a:p>
        </p:txBody>
      </p:sp>
      <p:sp>
        <p:nvSpPr>
          <p:cNvPr id="299" name="Shape 299"/>
          <p:cNvSpPr/>
          <p:nvPr/>
        </p:nvSpPr>
        <p:spPr>
          <a:xfrm>
            <a:off x="489299" y="7759613"/>
            <a:ext cx="3697784"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mn-lt"/>
                <a:ea typeface="+mn-ea"/>
                <a:cs typeface="+mn-cs"/>
                <a:sym typeface="Helvetica"/>
              </a:defRPr>
            </a:lvl1pPr>
          </a:lstStyle>
          <a:p>
            <a:pPr/>
            <a:r>
              <a:t>Nickelsen (1986)</a:t>
            </a:r>
          </a:p>
        </p:txBody>
      </p:sp>
    </p:spTree>
  </p:cSld>
  <p:clrMapOvr>
    <a:masterClrMapping/>
  </p:clrMapOvr>
  <p:transition xmlns:p14="http://schemas.microsoft.com/office/powerpoint/2010/main" spd="med" advClick="1" p14:dur="1000"/>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4" name="image3-small.jpg"/>
          <p:cNvPicPr>
            <a:picLocks noChangeAspect="1"/>
          </p:cNvPicPr>
          <p:nvPr/>
        </p:nvPicPr>
        <p:blipFill>
          <a:blip r:embed="rId3">
            <a:extLst/>
          </a:blip>
          <a:stretch>
            <a:fillRect/>
          </a:stretch>
        </p:blipFill>
        <p:spPr>
          <a:xfrm>
            <a:off x="103146" y="2780115"/>
            <a:ext cx="12798507" cy="4193370"/>
          </a:xfrm>
          <a:prstGeom prst="rect">
            <a:avLst/>
          </a:prstGeom>
          <a:ln w="12700">
            <a:miter lim="400000"/>
          </a:ln>
        </p:spPr>
      </p:pic>
      <p:sp>
        <p:nvSpPr>
          <p:cNvPr id="195" name="Shape 195"/>
          <p:cNvSpPr/>
          <p:nvPr/>
        </p:nvSpPr>
        <p:spPr>
          <a:xfrm>
            <a:off x="4716796" y="8043260"/>
            <a:ext cx="3571207"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latin typeface="+mn-lt"/>
                <a:ea typeface="+mn-ea"/>
                <a:cs typeface="+mn-cs"/>
                <a:sym typeface="Helvetica"/>
              </a:defRPr>
            </a:lvl1pPr>
          </a:lstStyle>
          <a:p>
            <a:pPr/>
            <a:r>
              <a:t>duplex fault zone</a:t>
            </a:r>
          </a:p>
        </p:txBody>
      </p:sp>
    </p:spTree>
  </p:cSld>
  <p:clrMapOvr>
    <a:masterClrMapping/>
  </p:clrMapOvr>
  <p:transition xmlns:p14="http://schemas.microsoft.com/office/powerpoint/2010/main" spd="med" advClick="1" p14:dur="1000"/>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03" name="image22.jpeg"/>
          <p:cNvPicPr>
            <a:picLocks noChangeAspect="1"/>
          </p:cNvPicPr>
          <p:nvPr/>
        </p:nvPicPr>
        <p:blipFill>
          <a:blip r:embed="rId3">
            <a:extLst/>
          </a:blip>
          <a:stretch>
            <a:fillRect/>
          </a:stretch>
        </p:blipFill>
        <p:spPr>
          <a:xfrm>
            <a:off x="211408" y="103824"/>
            <a:ext cx="12581983" cy="8387990"/>
          </a:xfrm>
          <a:prstGeom prst="rect">
            <a:avLst/>
          </a:prstGeom>
          <a:ln w="12700">
            <a:miter lim="400000"/>
          </a:ln>
        </p:spPr>
      </p:pic>
      <p:sp>
        <p:nvSpPr>
          <p:cNvPr id="304" name="Shape 304"/>
          <p:cNvSpPr/>
          <p:nvPr/>
        </p:nvSpPr>
        <p:spPr>
          <a:xfrm>
            <a:off x="10172128" y="6818508"/>
            <a:ext cx="2503216" cy="1193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a:latin typeface="+mn-lt"/>
                <a:ea typeface="+mn-ea"/>
                <a:cs typeface="+mn-cs"/>
                <a:sym typeface="Helvetica"/>
              </a:defRPr>
            </a:pPr>
            <a:r>
              <a:t>Nickelsen </a:t>
            </a:r>
          </a:p>
          <a:p>
            <a:pPr>
              <a:defRPr b="1">
                <a:latin typeface="+mn-lt"/>
                <a:ea typeface="+mn-ea"/>
                <a:cs typeface="+mn-cs"/>
                <a:sym typeface="Helvetica"/>
              </a:defRPr>
            </a:pPr>
            <a:r>
              <a:t>(1986)</a:t>
            </a:r>
          </a:p>
        </p:txBody>
      </p:sp>
      <p:sp>
        <p:nvSpPr>
          <p:cNvPr id="305" name="Shape 305"/>
          <p:cNvSpPr/>
          <p:nvPr/>
        </p:nvSpPr>
        <p:spPr>
          <a:xfrm>
            <a:off x="1270000" y="8699848"/>
            <a:ext cx="10464800" cy="78740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normAutofit fontScale="100000" lnSpcReduction="0"/>
          </a:bodyPr>
          <a:lstStyle>
            <a:lvl1pPr defTabSz="379729">
              <a:defRPr sz="5200">
                <a:solidFill>
                  <a:srgbClr val="FFFFFF"/>
                </a:solidFill>
              </a:defRPr>
            </a:lvl1pPr>
          </a:lstStyle>
          <a:p>
            <a:pPr/>
            <a:r>
              <a:t>Evolution of cleavage-fault duplex</a:t>
            </a:r>
          </a:p>
        </p:txBody>
      </p:sp>
    </p:spTree>
  </p:cSld>
  <p:clrMapOvr>
    <a:masterClrMapping/>
  </p:clrMapOvr>
  <p:transition xmlns:p14="http://schemas.microsoft.com/office/powerpoint/2010/main" spd="med" advClick="1" p14:dur="1000"/>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09" name="image19.jpeg"/>
          <p:cNvPicPr>
            <a:picLocks noChangeAspect="1"/>
          </p:cNvPicPr>
          <p:nvPr/>
        </p:nvPicPr>
        <p:blipFill>
          <a:blip r:embed="rId3">
            <a:extLst/>
          </a:blip>
          <a:stretch>
            <a:fillRect/>
          </a:stretch>
        </p:blipFill>
        <p:spPr>
          <a:xfrm>
            <a:off x="3879484" y="322246"/>
            <a:ext cx="5245832" cy="4603824"/>
          </a:xfrm>
          <a:prstGeom prst="rect">
            <a:avLst/>
          </a:prstGeom>
          <a:ln w="38100">
            <a:solidFill>
              <a:srgbClr val="000000"/>
            </a:solidFill>
            <a:miter lim="400000"/>
          </a:ln>
        </p:spPr>
      </p:pic>
      <p:sp>
        <p:nvSpPr>
          <p:cNvPr id="310" name="Shape 310"/>
          <p:cNvSpPr/>
          <p:nvPr/>
        </p:nvSpPr>
        <p:spPr>
          <a:xfrm>
            <a:off x="6188550" y="1123950"/>
            <a:ext cx="627703" cy="647700"/>
          </a:xfrm>
          <a:prstGeom prst="ellipse">
            <a:avLst/>
          </a:prstGeom>
          <a:solidFill>
            <a:srgbClr val="11DBE2"/>
          </a:solidFill>
          <a:ln w="25400">
            <a:solidFill>
              <a:srgbClr val="000000"/>
            </a:solidFill>
            <a:miter lim="400000"/>
          </a:ln>
        </p:spPr>
        <p:txBody>
          <a:bodyPr lIns="50800" tIns="50800" rIns="50800" bIns="50800" anchor="ctr"/>
          <a:lstStyle/>
          <a:p>
            <a:pPr>
              <a:defRPr sz="2600">
                <a:solidFill>
                  <a:srgbClr val="FFFFFF"/>
                </a:solidFill>
              </a:defRPr>
            </a:pPr>
          </a:p>
        </p:txBody>
      </p:sp>
      <p:pic>
        <p:nvPicPr>
          <p:cNvPr id="311" name="image14-small.jpg"/>
          <p:cNvPicPr>
            <a:picLocks noChangeAspect="1"/>
          </p:cNvPicPr>
          <p:nvPr/>
        </p:nvPicPr>
        <p:blipFill>
          <a:blip r:embed="rId4">
            <a:extLst/>
          </a:blip>
          <a:stretch>
            <a:fillRect/>
          </a:stretch>
        </p:blipFill>
        <p:spPr>
          <a:xfrm>
            <a:off x="63936" y="5250469"/>
            <a:ext cx="12876928" cy="4206500"/>
          </a:xfrm>
          <a:prstGeom prst="rect">
            <a:avLst/>
          </a:prstGeom>
          <a:ln w="12700">
            <a:miter lim="400000"/>
          </a:ln>
        </p:spPr>
      </p:pic>
      <p:sp>
        <p:nvSpPr>
          <p:cNvPr id="312" name="Shape 312"/>
          <p:cNvSpPr/>
          <p:nvPr/>
        </p:nvSpPr>
        <p:spPr>
          <a:xfrm>
            <a:off x="745452" y="2027258"/>
            <a:ext cx="2071466" cy="1193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solidFill>
                  <a:srgbClr val="FFFFFF"/>
                </a:solidFill>
                <a:latin typeface="+mn-lt"/>
                <a:ea typeface="+mn-ea"/>
                <a:cs typeface="+mn-cs"/>
                <a:sym typeface="Helvetica"/>
              </a:defRPr>
            </a:pPr>
            <a:r>
              <a:t>cleavage</a:t>
            </a:r>
          </a:p>
          <a:p>
            <a:pPr>
              <a:defRPr>
                <a:solidFill>
                  <a:srgbClr val="FFFFFF"/>
                </a:solidFill>
                <a:latin typeface="+mn-lt"/>
                <a:ea typeface="+mn-ea"/>
                <a:cs typeface="+mn-cs"/>
                <a:sym typeface="Helvetica"/>
              </a:defRPr>
            </a:pPr>
            <a:r>
              <a:t>duplex</a:t>
            </a:r>
          </a:p>
        </p:txBody>
      </p:sp>
    </p:spTree>
  </p:cSld>
  <p:clrMapOvr>
    <a:masterClrMapping/>
  </p:clrMapOvr>
  <p:transition xmlns:p14="http://schemas.microsoft.com/office/powerpoint/2010/main" spd="med" advClick="1" p14:dur="1000"/>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16" name="image23-small.jpg"/>
          <p:cNvPicPr>
            <a:picLocks noChangeAspect="1"/>
          </p:cNvPicPr>
          <p:nvPr/>
        </p:nvPicPr>
        <p:blipFill>
          <a:blip r:embed="rId3">
            <a:extLst/>
          </a:blip>
          <a:stretch>
            <a:fillRect/>
          </a:stretch>
        </p:blipFill>
        <p:spPr>
          <a:xfrm>
            <a:off x="101856" y="2500763"/>
            <a:ext cx="12801088" cy="4589746"/>
          </a:xfrm>
          <a:prstGeom prst="rect">
            <a:avLst/>
          </a:prstGeom>
          <a:ln w="12700">
            <a:miter lim="400000"/>
          </a:ln>
        </p:spPr>
      </p:pic>
      <p:sp>
        <p:nvSpPr>
          <p:cNvPr id="317" name="Shape 317"/>
          <p:cNvSpPr/>
          <p:nvPr>
            <p:ph type="title"/>
          </p:nvPr>
        </p:nvSpPr>
        <p:spPr>
          <a:xfrm>
            <a:off x="351617" y="7328168"/>
            <a:ext cx="4981838" cy="2113899"/>
          </a:xfrm>
          <a:prstGeom prst="rect">
            <a:avLst/>
          </a:prstGeom>
        </p:spPr>
        <p:txBody>
          <a:bodyPr/>
          <a:lstStyle/>
          <a:p>
            <a:pPr algn="l" defTabSz="233679">
              <a:defRPr sz="3200">
                <a:latin typeface="+mn-lt"/>
                <a:ea typeface="+mn-ea"/>
                <a:cs typeface="+mn-cs"/>
                <a:sym typeface="Helvetica"/>
              </a:defRPr>
            </a:pPr>
            <a:r>
              <a:t>Cleavage duplex</a:t>
            </a:r>
          </a:p>
          <a:p>
            <a:pPr algn="l" defTabSz="233679">
              <a:defRPr sz="3200">
                <a:latin typeface="+mn-lt"/>
                <a:ea typeface="+mn-ea"/>
                <a:cs typeface="+mn-cs"/>
                <a:sym typeface="Helvetica"/>
              </a:defRPr>
            </a:pPr>
            <a:r>
              <a:t>Cretaceous carbonates</a:t>
            </a:r>
          </a:p>
          <a:p>
            <a:pPr algn="l" defTabSz="233679">
              <a:defRPr sz="3200">
                <a:latin typeface="+mn-lt"/>
                <a:ea typeface="+mn-ea"/>
                <a:cs typeface="+mn-cs"/>
                <a:sym typeface="Helvetica"/>
              </a:defRPr>
            </a:pPr>
            <a:r>
              <a:t>SW Montana</a:t>
            </a:r>
          </a:p>
          <a:p>
            <a:pPr algn="l" defTabSz="233679">
              <a:defRPr sz="3200">
                <a:latin typeface="+mn-lt"/>
                <a:ea typeface="+mn-ea"/>
                <a:cs typeface="+mn-cs"/>
                <a:sym typeface="Helvetica"/>
              </a:defRPr>
            </a:pPr>
            <a:r>
              <a:t>Kiorpes (1990)</a:t>
            </a:r>
          </a:p>
        </p:txBody>
      </p:sp>
      <p:sp>
        <p:nvSpPr>
          <p:cNvPr id="318" name="Shape 318"/>
          <p:cNvSpPr/>
          <p:nvPr/>
        </p:nvSpPr>
        <p:spPr>
          <a:xfrm>
            <a:off x="7308214" y="7543697"/>
            <a:ext cx="5338138" cy="1"/>
          </a:xfrm>
          <a:prstGeom prst="line">
            <a:avLst/>
          </a:prstGeom>
          <a:ln w="63500">
            <a:solidFill>
              <a:srgbClr val="FFFFFF"/>
            </a:solidFill>
            <a:miter lim="400000"/>
          </a:ln>
        </p:spPr>
        <p:txBody>
          <a:bodyPr lIns="45718" tIns="45718" rIns="45718" bIns="45718"/>
          <a:lstStyle/>
          <a:p>
            <a:pPr>
              <a:defRPr>
                <a:solidFill>
                  <a:srgbClr val="FFFFFF"/>
                </a:solidFill>
              </a:defRPr>
            </a:pPr>
          </a:p>
        </p:txBody>
      </p:sp>
      <p:sp>
        <p:nvSpPr>
          <p:cNvPr id="319" name="Shape 319"/>
          <p:cNvSpPr/>
          <p:nvPr/>
        </p:nvSpPr>
        <p:spPr>
          <a:xfrm>
            <a:off x="9030876" y="7760825"/>
            <a:ext cx="1892809"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5 meters</a:t>
            </a:r>
          </a:p>
        </p:txBody>
      </p:sp>
    </p:spTree>
  </p:cSld>
  <p:clrMapOvr>
    <a:masterClrMapping/>
  </p:clrMapOvr>
  <p:transition xmlns:p14="http://schemas.microsoft.com/office/powerpoint/2010/main" spd="med" advClick="1" p14:dur="1000"/>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23" name="image19.jpeg"/>
          <p:cNvPicPr>
            <a:picLocks noChangeAspect="1"/>
          </p:cNvPicPr>
          <p:nvPr/>
        </p:nvPicPr>
        <p:blipFill>
          <a:blip r:embed="rId3">
            <a:extLst/>
          </a:blip>
          <a:stretch>
            <a:fillRect/>
          </a:stretch>
        </p:blipFill>
        <p:spPr>
          <a:xfrm>
            <a:off x="3879484" y="322246"/>
            <a:ext cx="5245832" cy="4603824"/>
          </a:xfrm>
          <a:prstGeom prst="rect">
            <a:avLst/>
          </a:prstGeom>
          <a:ln w="38100">
            <a:solidFill>
              <a:srgbClr val="000000"/>
            </a:solidFill>
            <a:miter lim="400000"/>
          </a:ln>
        </p:spPr>
      </p:pic>
      <p:sp>
        <p:nvSpPr>
          <p:cNvPr id="324" name="Shape 324"/>
          <p:cNvSpPr/>
          <p:nvPr/>
        </p:nvSpPr>
        <p:spPr>
          <a:xfrm>
            <a:off x="6936078" y="2300308"/>
            <a:ext cx="627703" cy="647703"/>
          </a:xfrm>
          <a:prstGeom prst="ellipse">
            <a:avLst/>
          </a:prstGeom>
          <a:solidFill>
            <a:srgbClr val="11DBE2"/>
          </a:solidFill>
          <a:ln w="25400">
            <a:solidFill>
              <a:srgbClr val="000000"/>
            </a:solidFill>
            <a:miter lim="400000"/>
          </a:ln>
        </p:spPr>
        <p:txBody>
          <a:bodyPr lIns="50800" tIns="50800" rIns="50800" bIns="50800" anchor="ctr"/>
          <a:lstStyle/>
          <a:p>
            <a:pPr>
              <a:defRPr sz="2600">
                <a:solidFill>
                  <a:srgbClr val="FFFFFF"/>
                </a:solidFill>
              </a:defRPr>
            </a:pPr>
          </a:p>
        </p:txBody>
      </p:sp>
      <p:pic>
        <p:nvPicPr>
          <p:cNvPr id="325" name="image24-small.jpg"/>
          <p:cNvPicPr>
            <a:picLocks noChangeAspect="1"/>
          </p:cNvPicPr>
          <p:nvPr/>
        </p:nvPicPr>
        <p:blipFill>
          <a:blip r:embed="rId4">
            <a:extLst/>
          </a:blip>
          <a:stretch>
            <a:fillRect/>
          </a:stretch>
        </p:blipFill>
        <p:spPr>
          <a:xfrm>
            <a:off x="58670" y="5246956"/>
            <a:ext cx="12887460" cy="4213526"/>
          </a:xfrm>
          <a:prstGeom prst="rect">
            <a:avLst/>
          </a:prstGeom>
          <a:ln w="12700">
            <a:miter lim="400000"/>
          </a:ln>
        </p:spPr>
      </p:pic>
      <p:sp>
        <p:nvSpPr>
          <p:cNvPr id="326" name="Shape 326"/>
          <p:cNvSpPr/>
          <p:nvPr/>
        </p:nvSpPr>
        <p:spPr>
          <a:xfrm>
            <a:off x="681940" y="1754208"/>
            <a:ext cx="2198490" cy="173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solidFill>
                  <a:srgbClr val="FFFFFF"/>
                </a:solidFill>
                <a:latin typeface="+mn-lt"/>
                <a:ea typeface="+mn-ea"/>
                <a:cs typeface="+mn-cs"/>
                <a:sym typeface="Helvetica"/>
              </a:defRPr>
            </a:pPr>
            <a:r>
              <a:t>cleavage </a:t>
            </a:r>
          </a:p>
          <a:p>
            <a:pPr>
              <a:defRPr>
                <a:solidFill>
                  <a:srgbClr val="FFFFFF"/>
                </a:solidFill>
                <a:latin typeface="+mn-lt"/>
                <a:ea typeface="+mn-ea"/>
                <a:cs typeface="+mn-cs"/>
                <a:sym typeface="Helvetica"/>
              </a:defRPr>
            </a:pPr>
            <a:r>
              <a:t>- fold</a:t>
            </a:r>
          </a:p>
          <a:p>
            <a:pPr>
              <a:defRPr>
                <a:solidFill>
                  <a:srgbClr val="FFFFFF"/>
                </a:solidFill>
                <a:latin typeface="+mn-lt"/>
                <a:ea typeface="+mn-ea"/>
                <a:cs typeface="+mn-cs"/>
                <a:sym typeface="Helvetica"/>
              </a:defRPr>
            </a:pPr>
            <a:r>
              <a:t>hybrid</a:t>
            </a:r>
          </a:p>
        </p:txBody>
      </p:sp>
    </p:spTree>
  </p:cSld>
  <p:clrMapOvr>
    <a:masterClrMapping/>
  </p:clrMapOvr>
  <p:transition xmlns:p14="http://schemas.microsoft.com/office/powerpoint/2010/main" spd="med" advClick="1" p14:dur="1000"/>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30" name="image25-small.jpg"/>
          <p:cNvPicPr>
            <a:picLocks noChangeAspect="1"/>
          </p:cNvPicPr>
          <p:nvPr/>
        </p:nvPicPr>
        <p:blipFill>
          <a:blip r:embed="rId3">
            <a:extLst/>
          </a:blip>
          <a:stretch>
            <a:fillRect/>
          </a:stretch>
        </p:blipFill>
        <p:spPr>
          <a:xfrm>
            <a:off x="59496" y="4922130"/>
            <a:ext cx="12885807" cy="4042547"/>
          </a:xfrm>
          <a:prstGeom prst="rect">
            <a:avLst/>
          </a:prstGeom>
          <a:ln w="12700">
            <a:miter lim="400000"/>
          </a:ln>
        </p:spPr>
      </p:pic>
      <p:sp>
        <p:nvSpPr>
          <p:cNvPr id="331" name="Shape 331"/>
          <p:cNvSpPr/>
          <p:nvPr/>
        </p:nvSpPr>
        <p:spPr>
          <a:xfrm>
            <a:off x="995355" y="488173"/>
            <a:ext cx="11014090" cy="3924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a:solidFill>
                  <a:srgbClr val="FFFFFF"/>
                </a:solidFill>
              </a:defRPr>
            </a:pPr>
            <a:r>
              <a:t>Synoptic cross section modeled after Coogan </a:t>
            </a:r>
          </a:p>
          <a:p>
            <a:pPr>
              <a:defRPr>
                <a:solidFill>
                  <a:srgbClr val="FFFFFF"/>
                </a:solidFill>
              </a:defRPr>
            </a:pPr>
            <a:r>
              <a:t>(fig 17 in Coogan &amp; Royse, 1990) &amp; </a:t>
            </a:r>
          </a:p>
          <a:p>
            <a:pPr>
              <a:defRPr>
                <a:solidFill>
                  <a:srgbClr val="FFFFFF"/>
                </a:solidFill>
              </a:defRPr>
            </a:pPr>
            <a:r>
              <a:t>incorporating field studies &amp;</a:t>
            </a:r>
          </a:p>
          <a:p>
            <a:pPr>
              <a:defRPr>
                <a:solidFill>
                  <a:srgbClr val="FFFFFF"/>
                </a:solidFill>
              </a:defRPr>
            </a:pPr>
            <a:r>
              <a:t>downplunge projections by </a:t>
            </a:r>
          </a:p>
          <a:p>
            <a:pPr>
              <a:defRPr>
                <a:solidFill>
                  <a:srgbClr val="FFFFFF"/>
                </a:solidFill>
              </a:defRPr>
            </a:pPr>
            <a:r>
              <a:t>Coogan &amp; Yonkee (1985), </a:t>
            </a:r>
          </a:p>
          <a:p>
            <a:pPr>
              <a:defRPr>
                <a:solidFill>
                  <a:srgbClr val="FFFFFF"/>
                </a:solidFill>
              </a:defRPr>
            </a:pPr>
            <a:r>
              <a:t>Mitra &amp; Yonkee (1985) &amp;</a:t>
            </a:r>
          </a:p>
          <a:p>
            <a:pPr>
              <a:defRPr>
                <a:solidFill>
                  <a:srgbClr val="FFFFFF"/>
                </a:solidFill>
              </a:defRPr>
            </a:pPr>
            <a:r>
              <a:t>Protzman &amp; Mitra (1990). </a:t>
            </a:r>
          </a:p>
        </p:txBody>
      </p:sp>
    </p:spTree>
  </p:cSld>
  <p:clrMapOvr>
    <a:masterClrMapping/>
  </p:clrMapOvr>
  <p:transition xmlns:p14="http://schemas.microsoft.com/office/powerpoint/2010/main" spd="med" advClick="1" p14:dur="1000"/>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35" name="image25-small.jpg"/>
          <p:cNvPicPr>
            <a:picLocks noChangeAspect="1"/>
          </p:cNvPicPr>
          <p:nvPr/>
        </p:nvPicPr>
        <p:blipFill>
          <a:blip r:embed="rId3">
            <a:extLst/>
          </a:blip>
          <a:stretch>
            <a:fillRect/>
          </a:stretch>
        </p:blipFill>
        <p:spPr>
          <a:xfrm>
            <a:off x="59496" y="4922130"/>
            <a:ext cx="12885807" cy="4042547"/>
          </a:xfrm>
          <a:prstGeom prst="rect">
            <a:avLst/>
          </a:prstGeom>
          <a:ln w="12700">
            <a:miter lim="400000"/>
          </a:ln>
        </p:spPr>
      </p:pic>
      <p:pic>
        <p:nvPicPr>
          <p:cNvPr id="336" name="image26-small.jpg"/>
          <p:cNvPicPr>
            <a:picLocks noChangeAspect="1"/>
          </p:cNvPicPr>
          <p:nvPr/>
        </p:nvPicPr>
        <p:blipFill>
          <a:blip r:embed="rId4">
            <a:extLst/>
          </a:blip>
          <a:stretch>
            <a:fillRect/>
          </a:stretch>
        </p:blipFill>
        <p:spPr>
          <a:xfrm>
            <a:off x="52092" y="81281"/>
            <a:ext cx="12900616" cy="4740095"/>
          </a:xfrm>
          <a:prstGeom prst="rect">
            <a:avLst/>
          </a:prstGeom>
          <a:ln w="12700">
            <a:miter lim="400000"/>
          </a:ln>
        </p:spPr>
      </p:pic>
    </p:spTree>
  </p:cSld>
  <p:clrMapOvr>
    <a:masterClrMapping/>
  </p:clrMapOvr>
  <p:transition xmlns:p14="http://schemas.microsoft.com/office/powerpoint/2010/main" spd="med" advClick="1" p14:dur="1000"/>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40" name="image27.jpeg"/>
          <p:cNvPicPr>
            <a:picLocks noChangeAspect="1"/>
          </p:cNvPicPr>
          <p:nvPr/>
        </p:nvPicPr>
        <p:blipFill>
          <a:blip r:embed="rId3">
            <a:extLst/>
          </a:blip>
          <a:stretch>
            <a:fillRect/>
          </a:stretch>
        </p:blipFill>
        <p:spPr>
          <a:xfrm>
            <a:off x="75313" y="5025125"/>
            <a:ext cx="5810411" cy="4647194"/>
          </a:xfrm>
          <a:prstGeom prst="rect">
            <a:avLst/>
          </a:prstGeom>
          <a:ln w="12700">
            <a:miter lim="400000"/>
          </a:ln>
        </p:spPr>
      </p:pic>
      <p:pic>
        <p:nvPicPr>
          <p:cNvPr id="341" name="image28.jpeg"/>
          <p:cNvPicPr>
            <a:picLocks noChangeAspect="1"/>
          </p:cNvPicPr>
          <p:nvPr/>
        </p:nvPicPr>
        <p:blipFill>
          <a:blip r:embed="rId4">
            <a:extLst/>
          </a:blip>
          <a:stretch>
            <a:fillRect/>
          </a:stretch>
        </p:blipFill>
        <p:spPr>
          <a:xfrm>
            <a:off x="5989287" y="5025125"/>
            <a:ext cx="6954034" cy="4647194"/>
          </a:xfrm>
          <a:prstGeom prst="rect">
            <a:avLst/>
          </a:prstGeom>
          <a:ln w="12700">
            <a:miter lim="400000"/>
          </a:ln>
        </p:spPr>
      </p:pic>
      <p:sp>
        <p:nvSpPr>
          <p:cNvPr id="342" name="Shape 342"/>
          <p:cNvSpPr/>
          <p:nvPr/>
        </p:nvSpPr>
        <p:spPr>
          <a:xfrm>
            <a:off x="4278634" y="5118884"/>
            <a:ext cx="750780" cy="812315"/>
          </a:xfrm>
          <a:prstGeom prst="roundRect">
            <a:avLst>
              <a:gd name="adj" fmla="val 16229"/>
            </a:avLst>
          </a:prstGeom>
          <a:blipFill>
            <a:blip r:embed="rId5"/>
          </a:blipFill>
          <a:ln w="12700">
            <a:miter lim="400000"/>
          </a:ln>
        </p:spPr>
        <p:txBody>
          <a:bodyPr lIns="50800" tIns="50800" rIns="50800" bIns="50800" anchor="ctr"/>
          <a:lstStyle/>
          <a:p>
            <a:pPr>
              <a:defRPr sz="2600">
                <a:solidFill>
                  <a:srgbClr val="FFFFFF"/>
                </a:solidFill>
              </a:defRPr>
            </a:pPr>
          </a:p>
        </p:txBody>
      </p:sp>
      <p:sp>
        <p:nvSpPr>
          <p:cNvPr id="343" name="Shape 343"/>
          <p:cNvSpPr/>
          <p:nvPr/>
        </p:nvSpPr>
        <p:spPr>
          <a:xfrm flipV="1">
            <a:off x="2291820" y="5639189"/>
            <a:ext cx="1781109" cy="765251"/>
          </a:xfrm>
          <a:prstGeom prst="line">
            <a:avLst/>
          </a:prstGeom>
          <a:ln w="50800">
            <a:solidFill>
              <a:srgbClr val="FFFFFF"/>
            </a:solidFill>
            <a:miter lim="400000"/>
          </a:ln>
        </p:spPr>
        <p:txBody>
          <a:bodyPr lIns="45718" tIns="45718" rIns="45718" bIns="45718"/>
          <a:lstStyle/>
          <a:p>
            <a:pPr>
              <a:defRPr>
                <a:solidFill>
                  <a:srgbClr val="FFFFFF"/>
                </a:solidFill>
              </a:defRPr>
            </a:pPr>
          </a:p>
        </p:txBody>
      </p:sp>
      <p:sp>
        <p:nvSpPr>
          <p:cNvPr id="344" name="Shape 344"/>
          <p:cNvSpPr/>
          <p:nvPr/>
        </p:nvSpPr>
        <p:spPr>
          <a:xfrm>
            <a:off x="4346460" y="5182140"/>
            <a:ext cx="615125"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800">
                <a:solidFill>
                  <a:srgbClr val="FFFFFF"/>
                </a:solidFill>
                <a:latin typeface="+mn-lt"/>
                <a:ea typeface="+mn-ea"/>
                <a:cs typeface="+mn-cs"/>
                <a:sym typeface="Helvetica"/>
              </a:defRPr>
            </a:pPr>
            <a:r>
              <a:t>S</a:t>
            </a:r>
            <a:r>
              <a:rPr baseline="-5998"/>
              <a:t>o</a:t>
            </a:r>
          </a:p>
        </p:txBody>
      </p:sp>
      <p:sp>
        <p:nvSpPr>
          <p:cNvPr id="345" name="Shape 345"/>
          <p:cNvSpPr/>
          <p:nvPr/>
        </p:nvSpPr>
        <p:spPr>
          <a:xfrm>
            <a:off x="3427273" y="6723429"/>
            <a:ext cx="1227764" cy="2027786"/>
          </a:xfrm>
          <a:prstGeom prst="line">
            <a:avLst/>
          </a:prstGeom>
          <a:ln w="50800">
            <a:solidFill>
              <a:srgbClr val="FFFFFF"/>
            </a:solidFill>
            <a:miter lim="400000"/>
          </a:ln>
        </p:spPr>
        <p:txBody>
          <a:bodyPr lIns="45718" tIns="45718" rIns="45718" bIns="45718"/>
          <a:lstStyle/>
          <a:p>
            <a:pPr>
              <a:defRPr>
                <a:solidFill>
                  <a:srgbClr val="FFFFFF"/>
                </a:solidFill>
              </a:defRPr>
            </a:pPr>
          </a:p>
        </p:txBody>
      </p:sp>
      <p:sp>
        <p:nvSpPr>
          <p:cNvPr id="346" name="Shape 346"/>
          <p:cNvSpPr/>
          <p:nvPr/>
        </p:nvSpPr>
        <p:spPr>
          <a:xfrm>
            <a:off x="4561563" y="8831933"/>
            <a:ext cx="750779" cy="685802"/>
          </a:xfrm>
          <a:prstGeom prst="roundRect">
            <a:avLst>
              <a:gd name="adj" fmla="val 17767"/>
            </a:avLst>
          </a:prstGeom>
          <a:blipFill>
            <a:blip r:embed="rId6"/>
          </a:blipFill>
          <a:ln w="12700">
            <a:miter lim="400000"/>
          </a:ln>
        </p:spPr>
        <p:txBody>
          <a:bodyPr lIns="50800" tIns="50800" rIns="50800" bIns="50800" anchor="ctr"/>
          <a:lstStyle/>
          <a:p>
            <a:pPr>
              <a:defRPr sz="2600">
                <a:solidFill>
                  <a:srgbClr val="FFFFFF"/>
                </a:solidFill>
              </a:defRPr>
            </a:pPr>
          </a:p>
        </p:txBody>
      </p:sp>
      <p:sp>
        <p:nvSpPr>
          <p:cNvPr id="347" name="Shape 347"/>
          <p:cNvSpPr/>
          <p:nvPr/>
        </p:nvSpPr>
        <p:spPr>
          <a:xfrm>
            <a:off x="4629389" y="8831932"/>
            <a:ext cx="615124"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800">
                <a:solidFill>
                  <a:srgbClr val="FFFFFF"/>
                </a:solidFill>
                <a:latin typeface="+mn-lt"/>
                <a:ea typeface="+mn-ea"/>
                <a:cs typeface="+mn-cs"/>
                <a:sym typeface="Helvetica"/>
              </a:defRPr>
            </a:pPr>
            <a:r>
              <a:t>S</a:t>
            </a:r>
            <a:r>
              <a:rPr baseline="-5998"/>
              <a:t>1</a:t>
            </a:r>
          </a:p>
        </p:txBody>
      </p:sp>
      <p:pic>
        <p:nvPicPr>
          <p:cNvPr id="348" name="image31-small.jpg"/>
          <p:cNvPicPr>
            <a:picLocks noChangeAspect="1"/>
          </p:cNvPicPr>
          <p:nvPr/>
        </p:nvPicPr>
        <p:blipFill>
          <a:blip r:embed="rId7">
            <a:extLst/>
          </a:blip>
          <a:stretch>
            <a:fillRect/>
          </a:stretch>
        </p:blipFill>
        <p:spPr>
          <a:xfrm>
            <a:off x="92737" y="42897"/>
            <a:ext cx="12819325" cy="4891750"/>
          </a:xfrm>
          <a:prstGeom prst="rect">
            <a:avLst/>
          </a:prstGeom>
          <a:ln w="12700">
            <a:miter lim="400000"/>
          </a:ln>
        </p:spPr>
      </p:pic>
    </p:spTree>
  </p:cSld>
  <p:clrMapOvr>
    <a:masterClrMapping/>
  </p:clrMapOvr>
  <p:transition xmlns:p14="http://schemas.microsoft.com/office/powerpoint/2010/main" spd="med" advClick="1" p14:dur="1000"/>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52" name="image19.jpeg"/>
          <p:cNvPicPr>
            <a:picLocks noChangeAspect="1"/>
          </p:cNvPicPr>
          <p:nvPr/>
        </p:nvPicPr>
        <p:blipFill>
          <a:blip r:embed="rId3">
            <a:extLst/>
          </a:blip>
          <a:stretch>
            <a:fillRect/>
          </a:stretch>
        </p:blipFill>
        <p:spPr>
          <a:xfrm>
            <a:off x="3879484" y="322246"/>
            <a:ext cx="5245832" cy="4603824"/>
          </a:xfrm>
          <a:prstGeom prst="rect">
            <a:avLst/>
          </a:prstGeom>
          <a:ln w="38100">
            <a:solidFill>
              <a:srgbClr val="000000"/>
            </a:solidFill>
            <a:miter lim="400000"/>
          </a:ln>
        </p:spPr>
      </p:pic>
      <p:sp>
        <p:nvSpPr>
          <p:cNvPr id="353" name="Shape 353"/>
          <p:cNvSpPr/>
          <p:nvPr/>
        </p:nvSpPr>
        <p:spPr>
          <a:xfrm>
            <a:off x="7748878" y="3812320"/>
            <a:ext cx="627703" cy="647702"/>
          </a:xfrm>
          <a:prstGeom prst="ellipse">
            <a:avLst/>
          </a:prstGeom>
          <a:solidFill>
            <a:srgbClr val="11DBE2"/>
          </a:solidFill>
          <a:ln w="25400">
            <a:solidFill>
              <a:srgbClr val="000000"/>
            </a:solidFill>
            <a:miter lim="400000"/>
          </a:ln>
        </p:spPr>
        <p:txBody>
          <a:bodyPr lIns="50800" tIns="50800" rIns="50800" bIns="50800" anchor="ctr"/>
          <a:lstStyle/>
          <a:p>
            <a:pPr>
              <a:defRPr sz="2600">
                <a:solidFill>
                  <a:srgbClr val="FFFFFF"/>
                </a:solidFill>
              </a:defRPr>
            </a:pPr>
          </a:p>
        </p:txBody>
      </p:sp>
      <p:pic>
        <p:nvPicPr>
          <p:cNvPr id="354" name="image12-small.jpg"/>
          <p:cNvPicPr>
            <a:picLocks noChangeAspect="1"/>
          </p:cNvPicPr>
          <p:nvPr/>
        </p:nvPicPr>
        <p:blipFill>
          <a:blip r:embed="rId4">
            <a:extLst/>
          </a:blip>
          <a:stretch>
            <a:fillRect/>
          </a:stretch>
        </p:blipFill>
        <p:spPr>
          <a:xfrm>
            <a:off x="110208" y="5260242"/>
            <a:ext cx="12784384" cy="4186955"/>
          </a:xfrm>
          <a:prstGeom prst="rect">
            <a:avLst/>
          </a:prstGeom>
          <a:ln w="12700">
            <a:miter lim="400000"/>
          </a:ln>
        </p:spPr>
      </p:pic>
      <p:sp>
        <p:nvSpPr>
          <p:cNvPr id="355" name="Shape 355"/>
          <p:cNvSpPr/>
          <p:nvPr/>
        </p:nvSpPr>
        <p:spPr>
          <a:xfrm>
            <a:off x="1050401" y="2027258"/>
            <a:ext cx="1461568" cy="1193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solidFill>
                  <a:srgbClr val="FFFFFF"/>
                </a:solidFill>
                <a:latin typeface="+mn-lt"/>
                <a:ea typeface="+mn-ea"/>
                <a:cs typeface="+mn-cs"/>
                <a:sym typeface="Helvetica"/>
              </a:defRPr>
            </a:pPr>
            <a:r>
              <a:t>fold</a:t>
            </a:r>
          </a:p>
          <a:p>
            <a:pPr>
              <a:defRPr>
                <a:solidFill>
                  <a:srgbClr val="FFFFFF"/>
                </a:solidFill>
                <a:latin typeface="+mn-lt"/>
                <a:ea typeface="+mn-ea"/>
                <a:cs typeface="+mn-cs"/>
                <a:sym typeface="Helvetica"/>
              </a:defRPr>
            </a:pPr>
            <a:r>
              <a:t>duplex</a:t>
            </a:r>
          </a:p>
        </p:txBody>
      </p:sp>
    </p:spTree>
  </p:cSld>
  <p:clrMapOvr>
    <a:masterClrMapping/>
  </p:clrMapOvr>
  <p:transition xmlns:p14="http://schemas.microsoft.com/office/powerpoint/2010/main" spd="med" advClick="1" p14:dur="1000"/>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59" name="image32.jpeg"/>
          <p:cNvPicPr>
            <a:picLocks noChangeAspect="1"/>
          </p:cNvPicPr>
          <p:nvPr/>
        </p:nvPicPr>
        <p:blipFill>
          <a:blip r:embed="rId3">
            <a:extLst/>
          </a:blip>
          <a:stretch>
            <a:fillRect/>
          </a:stretch>
        </p:blipFill>
        <p:spPr>
          <a:xfrm>
            <a:off x="54666" y="0"/>
            <a:ext cx="9758065" cy="9753601"/>
          </a:xfrm>
          <a:prstGeom prst="rect">
            <a:avLst/>
          </a:prstGeom>
          <a:ln w="12700">
            <a:miter lim="400000"/>
          </a:ln>
        </p:spPr>
      </p:pic>
      <p:sp>
        <p:nvSpPr>
          <p:cNvPr id="360" name="Shape 360"/>
          <p:cNvSpPr/>
          <p:nvPr/>
        </p:nvSpPr>
        <p:spPr>
          <a:xfrm>
            <a:off x="10334311" y="1858047"/>
            <a:ext cx="2105026" cy="2387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000">
                <a:solidFill>
                  <a:srgbClr val="FFFFFF"/>
                </a:solidFill>
              </a:defRPr>
            </a:pPr>
            <a:r>
              <a:t>Gates </a:t>
            </a:r>
          </a:p>
          <a:p>
            <a:pPr>
              <a:defRPr sz="3000">
                <a:solidFill>
                  <a:srgbClr val="FFFFFF"/>
                </a:solidFill>
              </a:defRPr>
            </a:pPr>
            <a:r>
              <a:t>of the Mtns</a:t>
            </a:r>
          </a:p>
          <a:p>
            <a:pPr>
              <a:defRPr sz="3000">
                <a:solidFill>
                  <a:srgbClr val="FFFFFF"/>
                </a:solidFill>
              </a:defRPr>
            </a:pPr>
            <a:r>
              <a:t>––</a:t>
            </a:r>
          </a:p>
          <a:p>
            <a:pPr>
              <a:defRPr sz="3000">
                <a:solidFill>
                  <a:srgbClr val="FFFFFF"/>
                </a:solidFill>
              </a:defRPr>
            </a:pPr>
            <a:r>
              <a:t>Missouri R</a:t>
            </a:r>
          </a:p>
          <a:p>
            <a:pPr>
              <a:defRPr sz="3000">
                <a:solidFill>
                  <a:srgbClr val="FFFFFF"/>
                </a:solidFill>
              </a:defRPr>
            </a:pPr>
            <a:r>
              <a:t>Montana</a:t>
            </a:r>
          </a:p>
        </p:txBody>
      </p:sp>
      <p:pic>
        <p:nvPicPr>
          <p:cNvPr id="361" name="image19.jpeg"/>
          <p:cNvPicPr>
            <a:picLocks noChangeAspect="1"/>
          </p:cNvPicPr>
          <p:nvPr/>
        </p:nvPicPr>
        <p:blipFill>
          <a:blip r:embed="rId4">
            <a:extLst/>
          </a:blip>
          <a:stretch>
            <a:fillRect/>
          </a:stretch>
        </p:blipFill>
        <p:spPr>
          <a:xfrm>
            <a:off x="9844900" y="5170072"/>
            <a:ext cx="3083847" cy="2706431"/>
          </a:xfrm>
          <a:prstGeom prst="rect">
            <a:avLst/>
          </a:prstGeom>
          <a:ln w="38100">
            <a:solidFill>
              <a:srgbClr val="000000"/>
            </a:solidFill>
            <a:miter lim="400000"/>
          </a:ln>
        </p:spPr>
      </p:pic>
      <p:sp>
        <p:nvSpPr>
          <p:cNvPr id="362" name="Shape 362"/>
          <p:cNvSpPr/>
          <p:nvPr/>
        </p:nvSpPr>
        <p:spPr>
          <a:xfrm>
            <a:off x="12120612" y="7222545"/>
            <a:ext cx="363325" cy="374901"/>
          </a:xfrm>
          <a:prstGeom prst="ellipse">
            <a:avLst/>
          </a:prstGeom>
          <a:solidFill>
            <a:srgbClr val="11DBE2"/>
          </a:solidFill>
          <a:ln w="25400">
            <a:solidFill>
              <a:srgbClr val="000000"/>
            </a:solidFill>
            <a:miter lim="400000"/>
          </a:ln>
        </p:spPr>
        <p:txBody>
          <a:bodyPr lIns="50800" tIns="50800" rIns="50800" bIns="50800" anchor="ctr"/>
          <a:lstStyle/>
          <a:p>
            <a:pPr>
              <a:defRPr sz="2600">
                <a:solidFill>
                  <a:srgbClr val="FFFFFF"/>
                </a:solidFill>
              </a:defRPr>
            </a:pPr>
          </a:p>
        </p:txBody>
      </p:sp>
    </p:spTree>
  </p:cSld>
  <p:clrMapOvr>
    <a:masterClrMapping/>
  </p:clrMapOvr>
  <p:transition xmlns:p14="http://schemas.microsoft.com/office/powerpoint/2010/main" spd="med" advClick="1" p14:dur="1000"/>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66" name="image33.jpeg"/>
          <p:cNvPicPr>
            <a:picLocks noChangeAspect="1"/>
          </p:cNvPicPr>
          <p:nvPr/>
        </p:nvPicPr>
        <p:blipFill>
          <a:blip r:embed="rId3">
            <a:extLst/>
          </a:blip>
          <a:stretch>
            <a:fillRect/>
          </a:stretch>
        </p:blipFill>
        <p:spPr>
          <a:xfrm>
            <a:off x="141466" y="71202"/>
            <a:ext cx="6397922" cy="3350691"/>
          </a:xfrm>
          <a:prstGeom prst="rect">
            <a:avLst/>
          </a:prstGeom>
          <a:ln w="12700">
            <a:miter lim="400000"/>
          </a:ln>
        </p:spPr>
      </p:pic>
      <p:pic>
        <p:nvPicPr>
          <p:cNvPr id="367" name="image34-small.jpg"/>
          <p:cNvPicPr>
            <a:picLocks noChangeAspect="1"/>
          </p:cNvPicPr>
          <p:nvPr/>
        </p:nvPicPr>
        <p:blipFill>
          <a:blip r:embed="rId4">
            <a:extLst/>
          </a:blip>
          <a:stretch>
            <a:fillRect/>
          </a:stretch>
        </p:blipFill>
        <p:spPr>
          <a:xfrm>
            <a:off x="135142" y="3526335"/>
            <a:ext cx="10291934" cy="6156062"/>
          </a:xfrm>
          <a:prstGeom prst="rect">
            <a:avLst/>
          </a:prstGeom>
          <a:ln w="12700">
            <a:miter lim="400000"/>
          </a:ln>
        </p:spPr>
      </p:pic>
      <p:sp>
        <p:nvSpPr>
          <p:cNvPr id="368" name="Shape 368"/>
          <p:cNvSpPr/>
          <p:nvPr/>
        </p:nvSpPr>
        <p:spPr>
          <a:xfrm>
            <a:off x="7200414" y="1009948"/>
            <a:ext cx="5229059" cy="1473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500">
                <a:solidFill>
                  <a:srgbClr val="FFFFFF"/>
                </a:solidFill>
                <a:latin typeface="+mn-lt"/>
                <a:ea typeface="+mn-ea"/>
                <a:cs typeface="+mn-cs"/>
                <a:sym typeface="Helvetica"/>
              </a:defRPr>
            </a:pPr>
            <a:r>
              <a:t>isoclinal fold duplex</a:t>
            </a:r>
          </a:p>
          <a:p>
            <a:pPr>
              <a:defRPr sz="4500">
                <a:solidFill>
                  <a:srgbClr val="FFFFFF"/>
                </a:solidFill>
                <a:latin typeface="+mn-lt"/>
                <a:ea typeface="+mn-ea"/>
                <a:cs typeface="+mn-cs"/>
                <a:sym typeface="Helvetica"/>
              </a:defRPr>
            </a:pPr>
            <a:r>
              <a:t>Gates of the Mtns</a:t>
            </a:r>
          </a:p>
        </p:txBody>
      </p:sp>
      <p:sp>
        <p:nvSpPr>
          <p:cNvPr id="369" name="Shape 369"/>
          <p:cNvSpPr/>
          <p:nvPr/>
        </p:nvSpPr>
        <p:spPr>
          <a:xfrm>
            <a:off x="10667695" y="7612698"/>
            <a:ext cx="2056893" cy="203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200">
                <a:solidFill>
                  <a:srgbClr val="FFFFFF"/>
                </a:solidFill>
              </a:defRPr>
            </a:pPr>
            <a:r>
              <a:t>after </a:t>
            </a:r>
          </a:p>
          <a:p>
            <a:pPr>
              <a:defRPr sz="3200">
                <a:solidFill>
                  <a:srgbClr val="FFFFFF"/>
                </a:solidFill>
              </a:defRPr>
            </a:pPr>
            <a:r>
              <a:t>Robinson </a:t>
            </a:r>
          </a:p>
          <a:p>
            <a:pPr>
              <a:defRPr sz="3200">
                <a:solidFill>
                  <a:srgbClr val="FFFFFF"/>
                </a:solidFill>
              </a:defRPr>
            </a:pPr>
            <a:r>
              <a:t>et al. </a:t>
            </a:r>
          </a:p>
          <a:p>
            <a:pPr>
              <a:defRPr sz="3200">
                <a:solidFill>
                  <a:srgbClr val="FFFFFF"/>
                </a:solidFill>
              </a:defRPr>
            </a:pPr>
            <a:r>
              <a:t>1969</a:t>
            </a:r>
          </a:p>
        </p:txBody>
      </p:sp>
    </p:spTree>
  </p:cSld>
  <p:clrMapOvr>
    <a:masterClrMapping/>
  </p:clrMapOvr>
  <p:transition xmlns:p14="http://schemas.microsoft.com/office/powerpoint/2010/main" spd="med" advClick="1" p14:dur="1000"/>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9" name="image4-small.jpg"/>
          <p:cNvPicPr>
            <a:picLocks noChangeAspect="1"/>
          </p:cNvPicPr>
          <p:nvPr/>
        </p:nvPicPr>
        <p:blipFill>
          <a:blip r:embed="rId3">
            <a:extLst/>
          </a:blip>
          <a:stretch>
            <a:fillRect/>
          </a:stretch>
        </p:blipFill>
        <p:spPr>
          <a:xfrm>
            <a:off x="88655" y="2778055"/>
            <a:ext cx="12827490" cy="4197490"/>
          </a:xfrm>
          <a:prstGeom prst="rect">
            <a:avLst/>
          </a:prstGeom>
          <a:ln w="12700">
            <a:miter lim="400000"/>
          </a:ln>
        </p:spPr>
      </p:pic>
      <p:sp>
        <p:nvSpPr>
          <p:cNvPr id="200" name="Shape 200"/>
          <p:cNvSpPr/>
          <p:nvPr/>
        </p:nvSpPr>
        <p:spPr>
          <a:xfrm>
            <a:off x="4930636" y="4013036"/>
            <a:ext cx="2063701"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200"/>
            </a:pPr>
            <a:r>
              <a:t>roof thrust</a:t>
            </a:r>
            <a:r>
              <a:rPr sz="3600">
                <a:solidFill>
                  <a:srgbClr val="FFFFFF"/>
                </a:solidFill>
              </a:rPr>
              <a:t> </a:t>
            </a:r>
          </a:p>
        </p:txBody>
      </p:sp>
      <p:sp>
        <p:nvSpPr>
          <p:cNvPr id="201" name="Shape 201"/>
          <p:cNvSpPr/>
          <p:nvPr/>
        </p:nvSpPr>
        <p:spPr>
          <a:xfrm>
            <a:off x="4881869" y="5017552"/>
            <a:ext cx="2161236"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200"/>
            </a:pPr>
            <a:r>
              <a:t>floor thrust</a:t>
            </a:r>
            <a:r>
              <a:rPr sz="3600">
                <a:solidFill>
                  <a:srgbClr val="FFFFFF"/>
                </a:solidFill>
              </a:rPr>
              <a:t> </a:t>
            </a:r>
          </a:p>
        </p:txBody>
      </p:sp>
    </p:spTree>
  </p:cSld>
  <p:clrMapOvr>
    <a:masterClrMapping/>
  </p:clrMapOvr>
  <p:transition xmlns:p14="http://schemas.microsoft.com/office/powerpoint/2010/main" spd="med" advClick="1" p14:dur="1000"/>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73" name="image35.jpeg"/>
          <p:cNvPicPr>
            <a:picLocks noChangeAspect="1"/>
          </p:cNvPicPr>
          <p:nvPr/>
        </p:nvPicPr>
        <p:blipFill>
          <a:blip r:embed="rId3">
            <a:extLst/>
          </a:blip>
          <a:stretch>
            <a:fillRect/>
          </a:stretch>
        </p:blipFill>
        <p:spPr>
          <a:xfrm>
            <a:off x="1121364" y="132311"/>
            <a:ext cx="10762072" cy="8408693"/>
          </a:xfrm>
          <a:prstGeom prst="rect">
            <a:avLst/>
          </a:prstGeom>
          <a:ln w="25400">
            <a:solidFill>
              <a:srgbClr val="000000"/>
            </a:solidFill>
            <a:miter lim="400000"/>
          </a:ln>
        </p:spPr>
      </p:pic>
      <p:sp>
        <p:nvSpPr>
          <p:cNvPr id="374" name="Shape 374"/>
          <p:cNvSpPr/>
          <p:nvPr/>
        </p:nvSpPr>
        <p:spPr>
          <a:xfrm>
            <a:off x="2474607" y="8633872"/>
            <a:ext cx="8055584" cy="787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500">
                <a:solidFill>
                  <a:srgbClr val="FFFFFF"/>
                </a:solidFill>
                <a:latin typeface="+mn-lt"/>
                <a:ea typeface="+mn-ea"/>
                <a:cs typeface="+mn-cs"/>
                <a:sym typeface="Helvetica"/>
              </a:defRPr>
            </a:lvl1pPr>
          </a:lstStyle>
          <a:p>
            <a:pPr/>
            <a:r>
              <a:t>fold duplex –  N Sawtooths, MT</a:t>
            </a:r>
          </a:p>
        </p:txBody>
      </p:sp>
    </p:spTree>
  </p:cSld>
  <p:clrMapOvr>
    <a:masterClrMapping/>
  </p:clrMapOvr>
  <p:transition xmlns:p14="http://schemas.microsoft.com/office/powerpoint/2010/main" spd="med" advClick="1" p14:dur="1000"/>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78" name="image36.jpeg"/>
          <p:cNvPicPr>
            <a:picLocks noChangeAspect="1"/>
          </p:cNvPicPr>
          <p:nvPr/>
        </p:nvPicPr>
        <p:blipFill>
          <a:blip r:embed="rId3">
            <a:extLst/>
          </a:blip>
          <a:stretch>
            <a:fillRect/>
          </a:stretch>
        </p:blipFill>
        <p:spPr>
          <a:xfrm>
            <a:off x="1119524" y="145814"/>
            <a:ext cx="10765751" cy="8381687"/>
          </a:xfrm>
          <a:prstGeom prst="rect">
            <a:avLst/>
          </a:prstGeom>
          <a:ln w="25400">
            <a:solidFill>
              <a:srgbClr val="000000"/>
            </a:solidFill>
            <a:miter lim="400000"/>
          </a:ln>
        </p:spPr>
      </p:pic>
      <p:sp>
        <p:nvSpPr>
          <p:cNvPr id="379" name="Shape 379"/>
          <p:cNvSpPr/>
          <p:nvPr/>
        </p:nvSpPr>
        <p:spPr>
          <a:xfrm>
            <a:off x="2474607" y="8633872"/>
            <a:ext cx="8055584" cy="787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500">
                <a:solidFill>
                  <a:srgbClr val="FFFFFF"/>
                </a:solidFill>
                <a:latin typeface="+mn-lt"/>
                <a:ea typeface="+mn-ea"/>
                <a:cs typeface="+mn-cs"/>
                <a:sym typeface="Helvetica"/>
              </a:defRPr>
            </a:lvl1pPr>
          </a:lstStyle>
          <a:p>
            <a:pPr/>
            <a:r>
              <a:t>fold duplex –  N Sawtooths, MT</a:t>
            </a:r>
          </a:p>
        </p:txBody>
      </p:sp>
    </p:spTree>
  </p:cSld>
  <p:clrMapOvr>
    <a:masterClrMapping/>
  </p:clrMapOvr>
  <p:transition xmlns:p14="http://schemas.microsoft.com/office/powerpoint/2010/main" spd="med" advClick="1" p14:dur="1000"/>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83" name="image19.jpeg"/>
          <p:cNvPicPr>
            <a:picLocks noChangeAspect="1"/>
          </p:cNvPicPr>
          <p:nvPr/>
        </p:nvPicPr>
        <p:blipFill>
          <a:blip r:embed="rId3">
            <a:extLst/>
          </a:blip>
          <a:stretch>
            <a:fillRect/>
          </a:stretch>
        </p:blipFill>
        <p:spPr>
          <a:xfrm>
            <a:off x="3879484" y="322246"/>
            <a:ext cx="5245832" cy="4603824"/>
          </a:xfrm>
          <a:prstGeom prst="rect">
            <a:avLst/>
          </a:prstGeom>
          <a:ln w="38100">
            <a:solidFill>
              <a:srgbClr val="000000"/>
            </a:solidFill>
            <a:miter lim="400000"/>
          </a:ln>
        </p:spPr>
      </p:pic>
      <p:sp>
        <p:nvSpPr>
          <p:cNvPr id="384" name="Shape 384"/>
          <p:cNvSpPr/>
          <p:nvPr/>
        </p:nvSpPr>
        <p:spPr>
          <a:xfrm>
            <a:off x="6188550" y="3812320"/>
            <a:ext cx="627703" cy="647702"/>
          </a:xfrm>
          <a:prstGeom prst="ellipse">
            <a:avLst/>
          </a:prstGeom>
          <a:solidFill>
            <a:srgbClr val="11DBE2"/>
          </a:solidFill>
          <a:ln w="25400">
            <a:solidFill>
              <a:srgbClr val="000000"/>
            </a:solidFill>
            <a:miter lim="400000"/>
          </a:ln>
        </p:spPr>
        <p:txBody>
          <a:bodyPr lIns="50800" tIns="50800" rIns="50800" bIns="50800" anchor="ctr"/>
          <a:lstStyle/>
          <a:p>
            <a:pPr>
              <a:defRPr sz="2600">
                <a:solidFill>
                  <a:srgbClr val="FFFFFF"/>
                </a:solidFill>
              </a:defRPr>
            </a:pPr>
          </a:p>
        </p:txBody>
      </p:sp>
      <p:pic>
        <p:nvPicPr>
          <p:cNvPr id="385" name="image37-small.jpg"/>
          <p:cNvPicPr>
            <a:picLocks noChangeAspect="1"/>
          </p:cNvPicPr>
          <p:nvPr/>
        </p:nvPicPr>
        <p:blipFill>
          <a:blip r:embed="rId4">
            <a:extLst/>
          </a:blip>
          <a:stretch>
            <a:fillRect/>
          </a:stretch>
        </p:blipFill>
        <p:spPr>
          <a:xfrm>
            <a:off x="52949" y="5245086"/>
            <a:ext cx="12898902" cy="4217266"/>
          </a:xfrm>
          <a:prstGeom prst="rect">
            <a:avLst/>
          </a:prstGeom>
          <a:ln w="12700">
            <a:miter lim="400000"/>
          </a:ln>
        </p:spPr>
      </p:pic>
      <p:sp>
        <p:nvSpPr>
          <p:cNvPr id="386" name="Shape 386"/>
          <p:cNvSpPr/>
          <p:nvPr/>
        </p:nvSpPr>
        <p:spPr>
          <a:xfrm>
            <a:off x="656713" y="2027258"/>
            <a:ext cx="2248943" cy="1193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solidFill>
                  <a:srgbClr val="FFFFFF"/>
                </a:solidFill>
                <a:latin typeface="+mn-lt"/>
                <a:ea typeface="+mn-ea"/>
                <a:cs typeface="+mn-cs"/>
                <a:sym typeface="Helvetica"/>
              </a:defRPr>
            </a:pPr>
            <a:r>
              <a:t>fold - fault</a:t>
            </a:r>
          </a:p>
          <a:p>
            <a:pPr>
              <a:defRPr>
                <a:solidFill>
                  <a:srgbClr val="FFFFFF"/>
                </a:solidFill>
                <a:latin typeface="+mn-lt"/>
                <a:ea typeface="+mn-ea"/>
                <a:cs typeface="+mn-cs"/>
                <a:sym typeface="Helvetica"/>
              </a:defRPr>
            </a:pPr>
            <a:r>
              <a:t>hybrid</a:t>
            </a:r>
          </a:p>
        </p:txBody>
      </p:sp>
    </p:spTree>
  </p:cSld>
  <p:clrMapOvr>
    <a:masterClrMapping/>
  </p:clrMapOvr>
  <p:transition xmlns:p14="http://schemas.microsoft.com/office/powerpoint/2010/main" spd="med" advClick="1" p14:dur="1000"/>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90" name="image19.jpeg"/>
          <p:cNvPicPr>
            <a:picLocks noChangeAspect="1"/>
          </p:cNvPicPr>
          <p:nvPr/>
        </p:nvPicPr>
        <p:blipFill>
          <a:blip r:embed="rId3">
            <a:extLst/>
          </a:blip>
          <a:stretch>
            <a:fillRect/>
          </a:stretch>
        </p:blipFill>
        <p:spPr>
          <a:xfrm>
            <a:off x="3879484" y="322246"/>
            <a:ext cx="5245832" cy="4603824"/>
          </a:xfrm>
          <a:prstGeom prst="rect">
            <a:avLst/>
          </a:prstGeom>
          <a:ln w="38100">
            <a:solidFill>
              <a:srgbClr val="000000"/>
            </a:solidFill>
            <a:miter lim="400000"/>
          </a:ln>
        </p:spPr>
      </p:pic>
      <p:sp>
        <p:nvSpPr>
          <p:cNvPr id="391" name="Shape 391"/>
          <p:cNvSpPr/>
          <p:nvPr/>
        </p:nvSpPr>
        <p:spPr>
          <a:xfrm>
            <a:off x="6188550" y="2845306"/>
            <a:ext cx="627703" cy="647703"/>
          </a:xfrm>
          <a:prstGeom prst="ellipse">
            <a:avLst/>
          </a:prstGeom>
          <a:solidFill>
            <a:srgbClr val="11DBE2"/>
          </a:solidFill>
          <a:ln w="25400">
            <a:solidFill>
              <a:srgbClr val="000000"/>
            </a:solidFill>
            <a:miter lim="400000"/>
          </a:ln>
        </p:spPr>
        <p:txBody>
          <a:bodyPr lIns="50800" tIns="50800" rIns="50800" bIns="50800" anchor="ctr"/>
          <a:lstStyle/>
          <a:p>
            <a:pPr>
              <a:defRPr sz="2600">
                <a:solidFill>
                  <a:srgbClr val="FFFFFF"/>
                </a:solidFill>
              </a:defRPr>
            </a:pPr>
          </a:p>
        </p:txBody>
      </p:sp>
      <p:pic>
        <p:nvPicPr>
          <p:cNvPr id="392" name="image38-small.jpg"/>
          <p:cNvPicPr>
            <a:picLocks noChangeAspect="1"/>
          </p:cNvPicPr>
          <p:nvPr/>
        </p:nvPicPr>
        <p:blipFill>
          <a:blip r:embed="rId4">
            <a:extLst/>
          </a:blip>
          <a:stretch>
            <a:fillRect/>
          </a:stretch>
        </p:blipFill>
        <p:spPr>
          <a:xfrm>
            <a:off x="101856" y="5241039"/>
            <a:ext cx="12801088" cy="4225360"/>
          </a:xfrm>
          <a:prstGeom prst="rect">
            <a:avLst/>
          </a:prstGeom>
          <a:ln w="12700">
            <a:miter lim="400000"/>
          </a:ln>
        </p:spPr>
      </p:pic>
      <p:sp>
        <p:nvSpPr>
          <p:cNvPr id="393" name="Shape 393"/>
          <p:cNvSpPr/>
          <p:nvPr/>
        </p:nvSpPr>
        <p:spPr>
          <a:xfrm>
            <a:off x="605814" y="1754208"/>
            <a:ext cx="2350742" cy="173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solidFill>
                  <a:srgbClr val="FFFFFF"/>
                </a:solidFill>
                <a:latin typeface="+mn-lt"/>
                <a:ea typeface="+mn-ea"/>
                <a:cs typeface="+mn-cs"/>
                <a:sym typeface="Helvetica"/>
              </a:defRPr>
            </a:pPr>
            <a:r>
              <a:t>cleavage -</a:t>
            </a:r>
          </a:p>
          <a:p>
            <a:pPr>
              <a:defRPr>
                <a:solidFill>
                  <a:srgbClr val="FFFFFF"/>
                </a:solidFill>
                <a:latin typeface="+mn-lt"/>
                <a:ea typeface="+mn-ea"/>
                <a:cs typeface="+mn-cs"/>
                <a:sym typeface="Helvetica"/>
              </a:defRPr>
            </a:pPr>
            <a:r>
              <a:t>fold - fault</a:t>
            </a:r>
          </a:p>
          <a:p>
            <a:pPr>
              <a:defRPr>
                <a:solidFill>
                  <a:srgbClr val="FFFFFF"/>
                </a:solidFill>
                <a:latin typeface="+mn-lt"/>
                <a:ea typeface="+mn-ea"/>
                <a:cs typeface="+mn-cs"/>
                <a:sym typeface="Helvetica"/>
              </a:defRPr>
            </a:pPr>
            <a:r>
              <a:t>hybrid</a:t>
            </a:r>
          </a:p>
        </p:txBody>
      </p:sp>
    </p:spTree>
  </p:cSld>
  <p:clrMapOvr>
    <a:masterClrMapping/>
  </p:clrMapOvr>
  <p:transition xmlns:p14="http://schemas.microsoft.com/office/powerpoint/2010/main" spd="med" advClick="1" p14:dur="1000"/>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7" name="Shape 397"/>
          <p:cNvSpPr/>
          <p:nvPr>
            <p:ph type="title"/>
          </p:nvPr>
        </p:nvSpPr>
        <p:spPr>
          <a:prstGeom prst="rect">
            <a:avLst/>
          </a:prstGeom>
        </p:spPr>
        <p:txBody>
          <a:bodyPr/>
          <a:lstStyle/>
          <a:p>
            <a:pPr/>
            <a:r>
              <a:t> </a:t>
            </a:r>
          </a:p>
        </p:txBody>
      </p:sp>
      <p:sp>
        <p:nvSpPr>
          <p:cNvPr id="398" name="Shape 398"/>
          <p:cNvSpPr/>
          <p:nvPr>
            <p:ph type="body" idx="1"/>
          </p:nvPr>
        </p:nvSpPr>
        <p:spPr>
          <a:prstGeom prst="rect">
            <a:avLst/>
          </a:prstGeom>
        </p:spPr>
        <p:txBody>
          <a:bodyPr/>
          <a:lstStyle/>
          <a:p>
            <a:pPr/>
          </a:p>
        </p:txBody>
      </p:sp>
      <p:pic>
        <p:nvPicPr>
          <p:cNvPr id="399" name="image39.jpeg"/>
          <p:cNvPicPr>
            <a:picLocks noChangeAspect="1"/>
          </p:cNvPicPr>
          <p:nvPr/>
        </p:nvPicPr>
        <p:blipFill>
          <a:blip r:embed="rId3">
            <a:extLst/>
          </a:blip>
          <a:stretch>
            <a:fillRect/>
          </a:stretch>
        </p:blipFill>
        <p:spPr>
          <a:xfrm>
            <a:off x="533370" y="102741"/>
            <a:ext cx="11938060" cy="9548117"/>
          </a:xfrm>
          <a:prstGeom prst="rect">
            <a:avLst/>
          </a:prstGeom>
          <a:ln w="12700">
            <a:miter lim="400000"/>
          </a:ln>
        </p:spPr>
      </p:pic>
    </p:spTree>
  </p:cSld>
  <p:clrMapOvr>
    <a:masterClrMapping/>
  </p:clrMapOvr>
  <p:transition xmlns:p14="http://schemas.microsoft.com/office/powerpoint/2010/main" spd="med" advClick="1" p14:dur="1000"/>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03" name="image40-small.jpg"/>
          <p:cNvPicPr>
            <a:picLocks noChangeAspect="1"/>
          </p:cNvPicPr>
          <p:nvPr/>
        </p:nvPicPr>
        <p:blipFill>
          <a:blip r:embed="rId3">
            <a:extLst/>
          </a:blip>
          <a:stretch>
            <a:fillRect/>
          </a:stretch>
        </p:blipFill>
        <p:spPr>
          <a:xfrm>
            <a:off x="73345" y="1386292"/>
            <a:ext cx="12858110" cy="4212898"/>
          </a:xfrm>
          <a:prstGeom prst="rect">
            <a:avLst/>
          </a:prstGeom>
          <a:ln w="12700">
            <a:miter lim="400000"/>
          </a:ln>
        </p:spPr>
      </p:pic>
      <p:sp>
        <p:nvSpPr>
          <p:cNvPr id="404" name="Shape 404"/>
          <p:cNvSpPr/>
          <p:nvPr/>
        </p:nvSpPr>
        <p:spPr>
          <a:xfrm>
            <a:off x="157490" y="7757707"/>
            <a:ext cx="12689820" cy="60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b="1" sz="3300">
                <a:solidFill>
                  <a:srgbClr val="FFFFFF"/>
                </a:solidFill>
                <a:latin typeface="+mn-lt"/>
                <a:ea typeface="+mn-ea"/>
                <a:cs typeface="+mn-cs"/>
                <a:sym typeface="Helvetica"/>
              </a:defRPr>
            </a:pPr>
            <a:r>
              <a:t>M</a:t>
            </a:r>
            <a:r>
              <a:rPr b="0"/>
              <a:t>alleable </a:t>
            </a:r>
            <a:r>
              <a:t>U</a:t>
            </a:r>
            <a:r>
              <a:rPr b="0"/>
              <a:t>nctuous </a:t>
            </a:r>
            <a:r>
              <a:t>SH</a:t>
            </a:r>
            <a:r>
              <a:rPr b="0"/>
              <a:t>ale </a:t>
            </a:r>
            <a:r>
              <a:t>W</a:t>
            </a:r>
            <a:r>
              <a:rPr b="0"/>
              <a:t>eaklayer </a:t>
            </a:r>
            <a:r>
              <a:t>A</a:t>
            </a:r>
            <a:r>
              <a:rPr b="0"/>
              <a:t>ccretion in a</a:t>
            </a:r>
            <a:r>
              <a:t> D</a:t>
            </a:r>
            <a:r>
              <a:rPr b="0"/>
              <a:t>uctile duplex</a:t>
            </a:r>
          </a:p>
        </p:txBody>
      </p:sp>
      <p:sp>
        <p:nvSpPr>
          <p:cNvPr id="405" name="Shape 405"/>
          <p:cNvSpPr/>
          <p:nvPr/>
        </p:nvSpPr>
        <p:spPr>
          <a:xfrm>
            <a:off x="3014993" y="5941848"/>
            <a:ext cx="6974813" cy="1473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500">
                <a:solidFill>
                  <a:srgbClr val="FFFFFF"/>
                </a:solidFill>
                <a:latin typeface="+mn-lt"/>
                <a:ea typeface="+mn-ea"/>
                <a:cs typeface="+mn-cs"/>
                <a:sym typeface="Helvetica"/>
              </a:defRPr>
            </a:pPr>
            <a:r>
              <a:t>ductile flow duplexes</a:t>
            </a:r>
          </a:p>
          <a:p>
            <a:pPr>
              <a:defRPr sz="4500">
                <a:solidFill>
                  <a:srgbClr val="FFFFFF"/>
                </a:solidFill>
                <a:latin typeface="+mn-lt"/>
                <a:ea typeface="+mn-ea"/>
                <a:cs typeface="+mn-cs"/>
                <a:sym typeface="Helvetica"/>
              </a:defRPr>
            </a:pPr>
            <a:r>
              <a:t>“Mushwad” (Thomas 2001)</a:t>
            </a:r>
          </a:p>
        </p:txBody>
      </p:sp>
    </p:spTree>
  </p:cSld>
  <p:clrMapOvr>
    <a:masterClrMapping/>
  </p:clrMapOvr>
  <p:transition xmlns:p14="http://schemas.microsoft.com/office/powerpoint/2010/main" spd="med" advClick="1" p14:dur="1000"/>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09" name="image41.jpeg"/>
          <p:cNvPicPr>
            <a:picLocks noChangeAspect="1"/>
          </p:cNvPicPr>
          <p:nvPr/>
        </p:nvPicPr>
        <p:blipFill>
          <a:blip r:embed="rId3">
            <a:extLst/>
          </a:blip>
          <a:stretch>
            <a:fillRect/>
          </a:stretch>
        </p:blipFill>
        <p:spPr>
          <a:xfrm>
            <a:off x="1816896" y="76444"/>
            <a:ext cx="9371008" cy="9600712"/>
          </a:xfrm>
          <a:prstGeom prst="rect">
            <a:avLst/>
          </a:prstGeom>
          <a:ln w="12700">
            <a:miter lim="400000"/>
          </a:ln>
        </p:spPr>
      </p:pic>
    </p:spTree>
  </p:cSld>
  <p:clrMapOvr>
    <a:masterClrMapping/>
  </p:clrMapOvr>
  <p:transition xmlns:p14="http://schemas.microsoft.com/office/powerpoint/2010/main" spd="med" advClick="1" p14:dur="1000"/>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3" name="Shape 413"/>
          <p:cNvSpPr/>
          <p:nvPr>
            <p:ph type="title"/>
          </p:nvPr>
        </p:nvSpPr>
        <p:spPr>
          <a:prstGeom prst="rect">
            <a:avLst/>
          </a:prstGeom>
        </p:spPr>
        <p:txBody>
          <a:bodyPr/>
          <a:lstStyle/>
          <a:p>
            <a:pPr/>
            <a:r>
              <a:t> </a:t>
            </a:r>
          </a:p>
        </p:txBody>
      </p:sp>
      <p:sp>
        <p:nvSpPr>
          <p:cNvPr id="414" name="Shape 414"/>
          <p:cNvSpPr/>
          <p:nvPr/>
        </p:nvSpPr>
        <p:spPr>
          <a:xfrm>
            <a:off x="2654795" y="2006013"/>
            <a:ext cx="1918412" cy="1193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solidFill>
                  <a:srgbClr val="FF2600"/>
                </a:solidFill>
              </a:defRPr>
            </a:pPr>
            <a:r>
              <a:t>Remove</a:t>
            </a:r>
          </a:p>
          <a:p>
            <a:pPr>
              <a:defRPr>
                <a:solidFill>
                  <a:srgbClr val="FF2600"/>
                </a:solidFill>
              </a:defRPr>
            </a:pPr>
            <a:r>
              <a:t>triangle</a:t>
            </a:r>
          </a:p>
        </p:txBody>
      </p:sp>
      <p:sp>
        <p:nvSpPr>
          <p:cNvPr id="415" name="Shape 415"/>
          <p:cNvSpPr/>
          <p:nvPr/>
        </p:nvSpPr>
        <p:spPr>
          <a:xfrm>
            <a:off x="5061644" y="217992"/>
            <a:ext cx="2881512"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solidFill>
                  <a:srgbClr val="FFFFFF"/>
                </a:solidFill>
                <a:latin typeface="+mn-lt"/>
                <a:ea typeface="+mn-ea"/>
                <a:cs typeface="+mn-cs"/>
                <a:sym typeface="Helvetica"/>
              </a:defRPr>
            </a:lvl1pPr>
          </a:lstStyle>
          <a:p>
            <a:pPr/>
            <a:r>
              <a:t>Conclusions</a:t>
            </a:r>
          </a:p>
        </p:txBody>
      </p:sp>
      <p:pic>
        <p:nvPicPr>
          <p:cNvPr id="416" name="image11.jpeg"/>
          <p:cNvPicPr>
            <a:picLocks noChangeAspect="1"/>
          </p:cNvPicPr>
          <p:nvPr/>
        </p:nvPicPr>
        <p:blipFill>
          <a:blip r:embed="rId3">
            <a:extLst/>
          </a:blip>
          <a:stretch>
            <a:fillRect/>
          </a:stretch>
        </p:blipFill>
        <p:spPr>
          <a:xfrm>
            <a:off x="132128" y="1113508"/>
            <a:ext cx="12740543" cy="3946942"/>
          </a:xfrm>
          <a:prstGeom prst="rect">
            <a:avLst/>
          </a:prstGeom>
          <a:ln w="12700">
            <a:miter lim="400000"/>
          </a:ln>
        </p:spPr>
      </p:pic>
      <p:sp>
        <p:nvSpPr>
          <p:cNvPr id="417" name="Shape 417"/>
          <p:cNvSpPr/>
          <p:nvPr/>
        </p:nvSpPr>
        <p:spPr>
          <a:xfrm>
            <a:off x="2892348" y="5416549"/>
            <a:ext cx="7220103"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1. Duplexes are slip-transfer zones</a:t>
            </a:r>
          </a:p>
        </p:txBody>
      </p:sp>
    </p:spTree>
  </p:cSld>
  <p:clrMapOvr>
    <a:masterClrMapping/>
  </p:clrMapOvr>
  <p:transition xmlns:p14="http://schemas.microsoft.com/office/powerpoint/2010/main" spd="med" advClick="1" p14:dur="1000"/>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1" name="Shape 421"/>
          <p:cNvSpPr/>
          <p:nvPr>
            <p:ph type="title"/>
          </p:nvPr>
        </p:nvSpPr>
        <p:spPr>
          <a:prstGeom prst="rect">
            <a:avLst/>
          </a:prstGeom>
        </p:spPr>
        <p:txBody>
          <a:bodyPr/>
          <a:lstStyle/>
          <a:p>
            <a:pPr/>
            <a:r>
              <a:t> </a:t>
            </a:r>
          </a:p>
        </p:txBody>
      </p:sp>
      <p:sp>
        <p:nvSpPr>
          <p:cNvPr id="422" name="Shape 422"/>
          <p:cNvSpPr/>
          <p:nvPr/>
        </p:nvSpPr>
        <p:spPr>
          <a:xfrm>
            <a:off x="2654795" y="2006013"/>
            <a:ext cx="1918412" cy="1193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solidFill>
                  <a:srgbClr val="FF2600"/>
                </a:solidFill>
              </a:defRPr>
            </a:pPr>
            <a:r>
              <a:t>Remove</a:t>
            </a:r>
          </a:p>
          <a:p>
            <a:pPr>
              <a:defRPr>
                <a:solidFill>
                  <a:srgbClr val="FF2600"/>
                </a:solidFill>
              </a:defRPr>
            </a:pPr>
            <a:r>
              <a:t>triangle</a:t>
            </a:r>
          </a:p>
        </p:txBody>
      </p:sp>
      <p:pic>
        <p:nvPicPr>
          <p:cNvPr id="423" name="image42.jpeg"/>
          <p:cNvPicPr>
            <a:picLocks noChangeAspect="1"/>
          </p:cNvPicPr>
          <p:nvPr/>
        </p:nvPicPr>
        <p:blipFill>
          <a:blip r:embed="rId3">
            <a:extLst/>
          </a:blip>
          <a:stretch>
            <a:fillRect/>
          </a:stretch>
        </p:blipFill>
        <p:spPr>
          <a:xfrm>
            <a:off x="1800008" y="1113508"/>
            <a:ext cx="9404783" cy="7526583"/>
          </a:xfrm>
          <a:prstGeom prst="rect">
            <a:avLst/>
          </a:prstGeom>
          <a:ln w="12700">
            <a:miter lim="400000"/>
          </a:ln>
        </p:spPr>
      </p:pic>
      <p:sp>
        <p:nvSpPr>
          <p:cNvPr id="424" name="Shape 424"/>
          <p:cNvSpPr/>
          <p:nvPr/>
        </p:nvSpPr>
        <p:spPr>
          <a:xfrm>
            <a:off x="1299691" y="8824406"/>
            <a:ext cx="10405416"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2. Faulting not the only mechanism for slip transfer</a:t>
            </a:r>
          </a:p>
        </p:txBody>
      </p:sp>
    </p:spTree>
  </p:cSld>
  <p:clrMapOvr>
    <a:masterClrMapping/>
  </p:clrMapOvr>
  <p:transition xmlns:p14="http://schemas.microsoft.com/office/powerpoint/2010/main" spd="med" advClick="1" p14:dur="1000"/>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8" name="Shape 428"/>
          <p:cNvSpPr/>
          <p:nvPr>
            <p:ph type="title"/>
          </p:nvPr>
        </p:nvSpPr>
        <p:spPr>
          <a:prstGeom prst="rect">
            <a:avLst/>
          </a:prstGeom>
        </p:spPr>
        <p:txBody>
          <a:bodyPr/>
          <a:lstStyle/>
          <a:p>
            <a:pPr/>
            <a:r>
              <a:t> </a:t>
            </a:r>
          </a:p>
        </p:txBody>
      </p:sp>
      <p:sp>
        <p:nvSpPr>
          <p:cNvPr id="429" name="Shape 429"/>
          <p:cNvSpPr/>
          <p:nvPr/>
        </p:nvSpPr>
        <p:spPr>
          <a:xfrm>
            <a:off x="1126642" y="8824406"/>
            <a:ext cx="10751516"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3. Mechanisms can be depicted on ternary diagram</a:t>
            </a:r>
          </a:p>
        </p:txBody>
      </p:sp>
      <p:pic>
        <p:nvPicPr>
          <p:cNvPr id="430" name="image19.jpeg"/>
          <p:cNvPicPr>
            <a:picLocks noChangeAspect="1"/>
          </p:cNvPicPr>
          <p:nvPr/>
        </p:nvPicPr>
        <p:blipFill>
          <a:blip r:embed="rId3">
            <a:extLst/>
          </a:blip>
          <a:stretch>
            <a:fillRect/>
          </a:stretch>
        </p:blipFill>
        <p:spPr>
          <a:xfrm>
            <a:off x="2206761" y="1106880"/>
            <a:ext cx="8591278" cy="7539840"/>
          </a:xfrm>
          <a:prstGeom prst="rect">
            <a:avLst/>
          </a:prstGeom>
          <a:ln w="38100">
            <a:solidFill>
              <a:srgbClr val="000000"/>
            </a:solidFill>
            <a:miter lim="400000"/>
          </a:ln>
        </p:spPr>
      </p:pic>
    </p:spTree>
  </p:cSld>
  <p:clrMapOvr>
    <a:masterClrMapping/>
  </p:clrMapOvr>
  <p:transition xmlns:p14="http://schemas.microsoft.com/office/powerpoint/2010/main" spd="med" advClick="1" p14:dur="1000"/>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05" name="image14-small.jpg"/>
          <p:cNvPicPr>
            <a:picLocks noChangeAspect="1"/>
          </p:cNvPicPr>
          <p:nvPr/>
        </p:nvPicPr>
        <p:blipFill>
          <a:blip r:embed="rId2">
            <a:extLst/>
          </a:blip>
          <a:stretch>
            <a:fillRect/>
          </a:stretch>
        </p:blipFill>
        <p:spPr>
          <a:xfrm>
            <a:off x="328671" y="4997534"/>
            <a:ext cx="6133898" cy="2003758"/>
          </a:xfrm>
          <a:prstGeom prst="rect">
            <a:avLst/>
          </a:prstGeom>
          <a:ln w="12700">
            <a:miter lim="400000"/>
          </a:ln>
        </p:spPr>
      </p:pic>
      <p:pic>
        <p:nvPicPr>
          <p:cNvPr id="206" name="image20-small.jpg"/>
          <p:cNvPicPr>
            <a:picLocks noChangeAspect="1"/>
          </p:cNvPicPr>
          <p:nvPr/>
        </p:nvPicPr>
        <p:blipFill>
          <a:blip r:embed="rId3">
            <a:extLst/>
          </a:blip>
          <a:stretch>
            <a:fillRect/>
          </a:stretch>
        </p:blipFill>
        <p:spPr>
          <a:xfrm>
            <a:off x="331280" y="7242761"/>
            <a:ext cx="6128680" cy="2003758"/>
          </a:xfrm>
          <a:prstGeom prst="rect">
            <a:avLst/>
          </a:prstGeom>
          <a:ln w="12700">
            <a:miter lim="400000"/>
          </a:ln>
        </p:spPr>
      </p:pic>
      <p:pic>
        <p:nvPicPr>
          <p:cNvPr id="207" name="image24-small.jpg"/>
          <p:cNvPicPr>
            <a:picLocks noChangeAspect="1"/>
          </p:cNvPicPr>
          <p:nvPr/>
        </p:nvPicPr>
        <p:blipFill>
          <a:blip r:embed="rId4">
            <a:extLst/>
          </a:blip>
          <a:stretch>
            <a:fillRect/>
          </a:stretch>
        </p:blipFill>
        <p:spPr>
          <a:xfrm>
            <a:off x="6555457" y="4997534"/>
            <a:ext cx="6128680" cy="2003758"/>
          </a:xfrm>
          <a:prstGeom prst="rect">
            <a:avLst/>
          </a:prstGeom>
          <a:ln w="12700">
            <a:miter lim="400000"/>
          </a:ln>
        </p:spPr>
      </p:pic>
      <p:pic>
        <p:nvPicPr>
          <p:cNvPr id="208" name="image37-small.jpg"/>
          <p:cNvPicPr>
            <a:picLocks noChangeAspect="1"/>
          </p:cNvPicPr>
          <p:nvPr/>
        </p:nvPicPr>
        <p:blipFill>
          <a:blip r:embed="rId5">
            <a:extLst/>
          </a:blip>
          <a:stretch>
            <a:fillRect/>
          </a:stretch>
        </p:blipFill>
        <p:spPr>
          <a:xfrm>
            <a:off x="6540927" y="2752308"/>
            <a:ext cx="6128679" cy="2003758"/>
          </a:xfrm>
          <a:prstGeom prst="rect">
            <a:avLst/>
          </a:prstGeom>
          <a:ln w="12700">
            <a:miter lim="400000"/>
          </a:ln>
        </p:spPr>
      </p:pic>
      <p:pic>
        <p:nvPicPr>
          <p:cNvPr id="209" name="image12-small.jpg"/>
          <p:cNvPicPr>
            <a:picLocks noChangeAspect="1"/>
          </p:cNvPicPr>
          <p:nvPr/>
        </p:nvPicPr>
        <p:blipFill>
          <a:blip r:embed="rId6">
            <a:extLst/>
          </a:blip>
          <a:stretch>
            <a:fillRect/>
          </a:stretch>
        </p:blipFill>
        <p:spPr>
          <a:xfrm>
            <a:off x="336499" y="2752308"/>
            <a:ext cx="6118242" cy="2003758"/>
          </a:xfrm>
          <a:prstGeom prst="rect">
            <a:avLst/>
          </a:prstGeom>
          <a:ln w="12700">
            <a:miter lim="400000"/>
          </a:ln>
        </p:spPr>
      </p:pic>
      <p:pic>
        <p:nvPicPr>
          <p:cNvPr id="210" name="image3-small.jpg"/>
          <p:cNvPicPr>
            <a:picLocks noChangeAspect="1"/>
          </p:cNvPicPr>
          <p:nvPr/>
        </p:nvPicPr>
        <p:blipFill>
          <a:blip r:embed="rId7">
            <a:extLst/>
          </a:blip>
          <a:stretch>
            <a:fillRect/>
          </a:stretch>
        </p:blipFill>
        <p:spPr>
          <a:xfrm>
            <a:off x="3444583" y="507081"/>
            <a:ext cx="6115634" cy="2003758"/>
          </a:xfrm>
          <a:prstGeom prst="rect">
            <a:avLst/>
          </a:prstGeom>
          <a:ln w="12700">
            <a:miter lim="400000"/>
          </a:ln>
        </p:spPr>
      </p:pic>
      <p:pic>
        <p:nvPicPr>
          <p:cNvPr id="211" name="image38-small.jpg"/>
          <p:cNvPicPr>
            <a:picLocks noChangeAspect="1"/>
          </p:cNvPicPr>
          <p:nvPr/>
        </p:nvPicPr>
        <p:blipFill>
          <a:blip r:embed="rId8">
            <a:extLst/>
          </a:blip>
          <a:stretch>
            <a:fillRect/>
          </a:stretch>
        </p:blipFill>
        <p:spPr>
          <a:xfrm>
            <a:off x="6584519" y="7242761"/>
            <a:ext cx="6070556" cy="2003758"/>
          </a:xfrm>
          <a:prstGeom prst="rect">
            <a:avLst/>
          </a:prstGeom>
          <a:ln w="12700">
            <a:miter lim="400000"/>
          </a:ln>
        </p:spPr>
      </p:pic>
    </p:spTree>
  </p:cSld>
  <p:clrMapOvr>
    <a:masterClrMapping/>
  </p:clrMapOvr>
  <p:transition xmlns:p14="http://schemas.microsoft.com/office/powerpoint/2010/main" spd="med" advClick="1" p14:dur="1000"/>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4" name="Shape 434"/>
          <p:cNvSpPr/>
          <p:nvPr>
            <p:ph type="title"/>
          </p:nvPr>
        </p:nvSpPr>
        <p:spPr>
          <a:prstGeom prst="rect">
            <a:avLst/>
          </a:prstGeom>
        </p:spPr>
        <p:txBody>
          <a:bodyPr/>
          <a:lstStyle/>
          <a:p>
            <a:pPr/>
            <a:r>
              <a:t> </a:t>
            </a:r>
          </a:p>
        </p:txBody>
      </p:sp>
      <p:pic>
        <p:nvPicPr>
          <p:cNvPr id="435" name="image43.jpeg"/>
          <p:cNvPicPr>
            <a:picLocks noChangeAspect="1"/>
          </p:cNvPicPr>
          <p:nvPr/>
        </p:nvPicPr>
        <p:blipFill>
          <a:blip r:embed="rId3">
            <a:extLst/>
          </a:blip>
          <a:stretch>
            <a:fillRect/>
          </a:stretch>
        </p:blipFill>
        <p:spPr>
          <a:xfrm>
            <a:off x="1800008" y="1115806"/>
            <a:ext cx="9404783" cy="7521989"/>
          </a:xfrm>
          <a:prstGeom prst="rect">
            <a:avLst/>
          </a:prstGeom>
          <a:ln w="12700">
            <a:miter lim="400000"/>
          </a:ln>
        </p:spPr>
      </p:pic>
      <p:sp>
        <p:nvSpPr>
          <p:cNvPr id="436" name="Shape 436"/>
          <p:cNvSpPr/>
          <p:nvPr/>
        </p:nvSpPr>
        <p:spPr>
          <a:xfrm>
            <a:off x="1126642" y="8824406"/>
            <a:ext cx="10751516"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3. Mechanisms can be depicted on ternary diagram</a:t>
            </a:r>
          </a:p>
        </p:txBody>
      </p:sp>
    </p:spTree>
  </p:cSld>
  <p:clrMapOvr>
    <a:masterClrMapping/>
  </p:clrMapOvr>
  <p:transition xmlns:p14="http://schemas.microsoft.com/office/powerpoint/2010/main" spd="med" advClick="1" p14:dur="1000"/>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0" name="Shape 440"/>
          <p:cNvSpPr/>
          <p:nvPr/>
        </p:nvSpPr>
        <p:spPr>
          <a:xfrm>
            <a:off x="4851710" y="169132"/>
            <a:ext cx="7846212" cy="5633020"/>
          </a:xfrm>
          <a:prstGeom prst="rect">
            <a:avLst/>
          </a:prstGeom>
          <a:solidFill>
            <a:srgbClr val="FFFFFF"/>
          </a:solidFill>
          <a:ln w="12700">
            <a:miter lim="400000"/>
          </a:ln>
        </p:spPr>
        <p:txBody>
          <a:bodyPr lIns="50800" tIns="50800" rIns="50800" bIns="50800" anchor="ctr"/>
          <a:lstStyle/>
          <a:p>
            <a:pPr>
              <a:defRPr sz="2600">
                <a:solidFill>
                  <a:srgbClr val="FFFFFF"/>
                </a:solidFill>
              </a:defRPr>
            </a:pPr>
          </a:p>
        </p:txBody>
      </p:sp>
      <p:pic>
        <p:nvPicPr>
          <p:cNvPr id="441" name="image44.jpeg"/>
          <p:cNvPicPr>
            <a:picLocks noChangeAspect="1"/>
          </p:cNvPicPr>
          <p:nvPr/>
        </p:nvPicPr>
        <p:blipFill>
          <a:blip r:embed="rId3">
            <a:extLst/>
          </a:blip>
          <a:stretch>
            <a:fillRect/>
          </a:stretch>
        </p:blipFill>
        <p:spPr>
          <a:xfrm>
            <a:off x="5799537" y="544970"/>
            <a:ext cx="5366842" cy="4759111"/>
          </a:xfrm>
          <a:prstGeom prst="rect">
            <a:avLst/>
          </a:prstGeom>
          <a:ln w="12700">
            <a:miter lim="400000"/>
          </a:ln>
        </p:spPr>
      </p:pic>
      <p:sp>
        <p:nvSpPr>
          <p:cNvPr id="442" name="Shape 442"/>
          <p:cNvSpPr/>
          <p:nvPr/>
        </p:nvSpPr>
        <p:spPr>
          <a:xfrm>
            <a:off x="8686397" y="1088495"/>
            <a:ext cx="2176791" cy="3816318"/>
          </a:xfrm>
          <a:prstGeom prst="line">
            <a:avLst/>
          </a:prstGeom>
          <a:ln w="88900">
            <a:solidFill>
              <a:srgbClr val="FFFB00"/>
            </a:solidFill>
            <a:miter lim="400000"/>
            <a:tailEnd type="triangle"/>
          </a:ln>
          <a:effectLst>
            <a:outerShdw sx="100000" sy="100000" kx="0" ky="0" algn="b" rotWithShape="0" blurRad="63500" dist="25400" dir="4980000">
              <a:srgbClr val="000000">
                <a:alpha val="92752"/>
              </a:srgbClr>
            </a:outerShdw>
          </a:effectLst>
        </p:spPr>
        <p:txBody>
          <a:bodyPr lIns="45718" tIns="45718" rIns="45718" bIns="45718"/>
          <a:lstStyle/>
          <a:p>
            <a:pPr>
              <a:defRPr>
                <a:solidFill>
                  <a:srgbClr val="FFFFFF"/>
                </a:solidFill>
              </a:defRPr>
            </a:pPr>
          </a:p>
        </p:txBody>
      </p:sp>
      <p:sp>
        <p:nvSpPr>
          <p:cNvPr id="443" name="Shape 443"/>
          <p:cNvSpPr/>
          <p:nvPr/>
        </p:nvSpPr>
        <p:spPr>
          <a:xfrm flipH="1" flipV="1">
            <a:off x="8463853" y="903265"/>
            <a:ext cx="2158384" cy="3738430"/>
          </a:xfrm>
          <a:prstGeom prst="line">
            <a:avLst/>
          </a:prstGeom>
          <a:ln w="101600">
            <a:solidFill>
              <a:srgbClr val="009051"/>
            </a:solidFill>
            <a:miter lim="400000"/>
            <a:tailEnd type="triangle"/>
          </a:ln>
          <a:effectLst>
            <a:outerShdw sx="100000" sy="100000" kx="0" ky="0" algn="b" rotWithShape="0" blurRad="63500" dist="25400" dir="6084708">
              <a:srgbClr val="000000">
                <a:alpha val="65786"/>
              </a:srgbClr>
            </a:outerShdw>
          </a:effectLst>
        </p:spPr>
        <p:txBody>
          <a:bodyPr lIns="45718" tIns="45718" rIns="45718" bIns="45718"/>
          <a:lstStyle/>
          <a:p>
            <a:pPr>
              <a:defRPr>
                <a:solidFill>
                  <a:srgbClr val="FFFFFF"/>
                </a:solidFill>
              </a:defRPr>
            </a:pPr>
          </a:p>
        </p:txBody>
      </p:sp>
      <p:sp>
        <p:nvSpPr>
          <p:cNvPr id="444" name="Shape 444"/>
          <p:cNvSpPr/>
          <p:nvPr>
            <p:ph type="ctrTitle"/>
          </p:nvPr>
        </p:nvSpPr>
        <p:spPr>
          <a:xfrm>
            <a:off x="300877" y="8631910"/>
            <a:ext cx="3824001" cy="958555"/>
          </a:xfrm>
          <a:prstGeom prst="rect">
            <a:avLst/>
          </a:prstGeom>
        </p:spPr>
        <p:txBody>
          <a:bodyPr/>
          <a:lstStyle>
            <a:lvl1pPr defTabSz="245363">
              <a:defRPr sz="2700">
                <a:solidFill>
                  <a:srgbClr val="000000"/>
                </a:solidFill>
              </a:defRPr>
            </a:lvl1pPr>
          </a:lstStyle>
          <a:p>
            <a:pPr/>
            <a:r>
              <a:t>Protzman &amp; Mitra(1999)</a:t>
            </a:r>
          </a:p>
        </p:txBody>
      </p:sp>
      <p:sp>
        <p:nvSpPr>
          <p:cNvPr id="445" name="Shape 445"/>
          <p:cNvSpPr/>
          <p:nvPr/>
        </p:nvSpPr>
        <p:spPr>
          <a:xfrm>
            <a:off x="5747637" y="5839051"/>
            <a:ext cx="6490935" cy="119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FFFFFF"/>
                </a:solidFill>
              </a:defRPr>
            </a:lvl1pPr>
          </a:lstStyle>
          <a:p>
            <a:pPr/>
            <a:r>
              <a:t>4. Slip-transfer mechanisms can be depicted quantitatively</a:t>
            </a:r>
          </a:p>
        </p:txBody>
      </p:sp>
      <p:sp>
        <p:nvSpPr>
          <p:cNvPr id="446" name="Shape 446"/>
          <p:cNvSpPr/>
          <p:nvPr/>
        </p:nvSpPr>
        <p:spPr>
          <a:xfrm flipV="1">
            <a:off x="9422800" y="2716971"/>
            <a:ext cx="665376" cy="415110"/>
          </a:xfrm>
          <a:prstGeom prst="line">
            <a:avLst/>
          </a:prstGeom>
          <a:ln w="38100">
            <a:solidFill>
              <a:srgbClr val="000000"/>
            </a:solidFill>
            <a:miter lim="400000"/>
          </a:ln>
        </p:spPr>
        <p:txBody>
          <a:bodyPr lIns="45718" tIns="45718" rIns="45718" bIns="45718"/>
          <a:lstStyle/>
          <a:p>
            <a:pPr>
              <a:defRPr>
                <a:solidFill>
                  <a:srgbClr val="FFFFFF"/>
                </a:solidFill>
              </a:defRPr>
            </a:pPr>
          </a:p>
        </p:txBody>
      </p:sp>
      <p:sp>
        <p:nvSpPr>
          <p:cNvPr id="447" name="Shape 447"/>
          <p:cNvSpPr/>
          <p:nvPr/>
        </p:nvSpPr>
        <p:spPr>
          <a:xfrm flipV="1">
            <a:off x="10523519" y="4688595"/>
            <a:ext cx="665377" cy="415110"/>
          </a:xfrm>
          <a:prstGeom prst="line">
            <a:avLst/>
          </a:prstGeom>
          <a:ln w="38100">
            <a:solidFill>
              <a:srgbClr val="000000"/>
            </a:solidFill>
            <a:miter lim="400000"/>
          </a:ln>
        </p:spPr>
        <p:txBody>
          <a:bodyPr lIns="45718" tIns="45718" rIns="45718" bIns="45718"/>
          <a:lstStyle/>
          <a:p>
            <a:pPr>
              <a:defRPr>
                <a:solidFill>
                  <a:srgbClr val="FFFFFF"/>
                </a:solidFill>
              </a:defRPr>
            </a:pPr>
          </a:p>
        </p:txBody>
      </p:sp>
      <p:sp>
        <p:nvSpPr>
          <p:cNvPr id="448" name="Shape 448"/>
          <p:cNvSpPr/>
          <p:nvPr/>
        </p:nvSpPr>
        <p:spPr>
          <a:xfrm flipV="1">
            <a:off x="8139717" y="715700"/>
            <a:ext cx="665376" cy="415110"/>
          </a:xfrm>
          <a:prstGeom prst="line">
            <a:avLst/>
          </a:prstGeom>
          <a:ln w="38100">
            <a:solidFill>
              <a:srgbClr val="000000"/>
            </a:solidFill>
            <a:miter lim="400000"/>
          </a:ln>
        </p:spPr>
        <p:txBody>
          <a:bodyPr lIns="45718" tIns="45718" rIns="45718" bIns="45718"/>
          <a:lstStyle/>
          <a:p>
            <a:pPr>
              <a:defRPr>
                <a:solidFill>
                  <a:srgbClr val="FFFFFF"/>
                </a:solidFill>
              </a:defRPr>
            </a:pPr>
          </a:p>
        </p:txBody>
      </p:sp>
      <p:sp>
        <p:nvSpPr>
          <p:cNvPr id="449" name="Shape 449"/>
          <p:cNvSpPr/>
          <p:nvPr/>
        </p:nvSpPr>
        <p:spPr>
          <a:xfrm rot="19800000">
            <a:off x="8554674" y="3098800"/>
            <a:ext cx="876859"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000">
                <a:solidFill>
                  <a:srgbClr val="429052"/>
                </a:solidFill>
                <a:latin typeface="+mn-lt"/>
                <a:ea typeface="+mn-ea"/>
                <a:cs typeface="+mn-cs"/>
                <a:sym typeface="Helvetica"/>
              </a:defRPr>
            </a:lvl1pPr>
          </a:lstStyle>
          <a:p>
            <a:pPr/>
            <a:r>
              <a:t>50%</a:t>
            </a:r>
          </a:p>
        </p:txBody>
      </p:sp>
      <p:sp>
        <p:nvSpPr>
          <p:cNvPr id="450" name="Shape 450"/>
          <p:cNvSpPr/>
          <p:nvPr/>
        </p:nvSpPr>
        <p:spPr>
          <a:xfrm rot="19800000">
            <a:off x="10060046" y="2099600"/>
            <a:ext cx="1029371"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FBF433"/>
                </a:solidFill>
                <a:latin typeface="+mn-lt"/>
                <a:ea typeface="+mn-ea"/>
                <a:cs typeface="+mn-cs"/>
                <a:sym typeface="Helvetica"/>
              </a:defRPr>
            </a:lvl1pPr>
          </a:lstStyle>
          <a:p>
            <a:pPr/>
            <a:r>
              <a:t>50%</a:t>
            </a:r>
          </a:p>
        </p:txBody>
      </p:sp>
      <p:sp>
        <p:nvSpPr>
          <p:cNvPr id="451" name="Shape 451"/>
          <p:cNvSpPr/>
          <p:nvPr/>
        </p:nvSpPr>
        <p:spPr>
          <a:xfrm rot="19800000">
            <a:off x="9861822" y="5016672"/>
            <a:ext cx="664965"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000">
                <a:solidFill>
                  <a:srgbClr val="429052"/>
                </a:solidFill>
                <a:latin typeface="+mn-lt"/>
                <a:ea typeface="+mn-ea"/>
                <a:cs typeface="+mn-cs"/>
                <a:sym typeface="Helvetica"/>
              </a:defRPr>
            </a:lvl1pPr>
          </a:lstStyle>
          <a:p>
            <a:pPr/>
            <a:r>
              <a:t>0%</a:t>
            </a:r>
          </a:p>
        </p:txBody>
      </p:sp>
      <p:sp>
        <p:nvSpPr>
          <p:cNvPr id="452" name="Shape 452"/>
          <p:cNvSpPr/>
          <p:nvPr/>
        </p:nvSpPr>
        <p:spPr>
          <a:xfrm rot="19800000">
            <a:off x="11134631" y="4018607"/>
            <a:ext cx="1283643"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FBF433"/>
                </a:solidFill>
                <a:latin typeface="+mn-lt"/>
                <a:ea typeface="+mn-ea"/>
                <a:cs typeface="+mn-cs"/>
                <a:sym typeface="Helvetica"/>
              </a:defRPr>
            </a:lvl1pPr>
          </a:lstStyle>
          <a:p>
            <a:pPr/>
            <a:r>
              <a:t>100%</a:t>
            </a:r>
          </a:p>
        </p:txBody>
      </p:sp>
      <p:sp>
        <p:nvSpPr>
          <p:cNvPr id="453" name="Shape 453"/>
          <p:cNvSpPr/>
          <p:nvPr/>
        </p:nvSpPr>
        <p:spPr>
          <a:xfrm>
            <a:off x="9937354" y="3539514"/>
            <a:ext cx="513899" cy="530273"/>
          </a:xfrm>
          <a:prstGeom prst="ellipse">
            <a:avLst/>
          </a:prstGeom>
          <a:solidFill>
            <a:srgbClr val="11DBE2"/>
          </a:solidFill>
          <a:ln w="25400">
            <a:solidFill>
              <a:srgbClr val="000000"/>
            </a:solidFill>
            <a:miter lim="400000"/>
          </a:ln>
        </p:spPr>
        <p:txBody>
          <a:bodyPr lIns="50800" tIns="50800" rIns="50800" bIns="50800" anchor="ctr"/>
          <a:lstStyle/>
          <a:p>
            <a:pPr>
              <a:defRPr sz="2600">
                <a:solidFill>
                  <a:srgbClr val="FFFFFF"/>
                </a:solidFill>
              </a:defRPr>
            </a:pPr>
          </a:p>
        </p:txBody>
      </p:sp>
      <p:sp>
        <p:nvSpPr>
          <p:cNvPr id="454" name="Shape 454"/>
          <p:cNvSpPr/>
          <p:nvPr/>
        </p:nvSpPr>
        <p:spPr>
          <a:xfrm rot="19800000">
            <a:off x="7147106" y="1141005"/>
            <a:ext cx="1088754"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000">
                <a:solidFill>
                  <a:srgbClr val="429052"/>
                </a:solidFill>
                <a:latin typeface="+mn-lt"/>
                <a:ea typeface="+mn-ea"/>
                <a:cs typeface="+mn-cs"/>
                <a:sym typeface="Helvetica"/>
              </a:defRPr>
            </a:lvl1pPr>
          </a:lstStyle>
          <a:p>
            <a:pPr/>
            <a:r>
              <a:t>100%</a:t>
            </a:r>
          </a:p>
        </p:txBody>
      </p:sp>
      <p:sp>
        <p:nvSpPr>
          <p:cNvPr id="455" name="Shape 455"/>
          <p:cNvSpPr/>
          <p:nvPr/>
        </p:nvSpPr>
        <p:spPr>
          <a:xfrm rot="19800000">
            <a:off x="8580825" y="200366"/>
            <a:ext cx="1003697"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indent="228600">
              <a:defRPr b="1">
                <a:solidFill>
                  <a:srgbClr val="FBF433"/>
                </a:solidFill>
                <a:latin typeface="+mn-lt"/>
                <a:ea typeface="+mn-ea"/>
                <a:cs typeface="+mn-cs"/>
                <a:sym typeface="Helvetica"/>
              </a:defRPr>
            </a:pPr>
            <a:r>
              <a:t>0%</a:t>
            </a:r>
          </a:p>
        </p:txBody>
      </p:sp>
    </p:spTree>
  </p:cSld>
  <p:clrMapOvr>
    <a:masterClrMapping/>
  </p:clrMapOvr>
  <p:transition xmlns:p14="http://schemas.microsoft.com/office/powerpoint/2010/main" spd="med" advClick="1" p14:dur="1000"/>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9" name="Shape 459"/>
          <p:cNvSpPr/>
          <p:nvPr/>
        </p:nvSpPr>
        <p:spPr>
          <a:xfrm>
            <a:off x="4851710" y="169132"/>
            <a:ext cx="7846212" cy="5633020"/>
          </a:xfrm>
          <a:prstGeom prst="rect">
            <a:avLst/>
          </a:prstGeom>
          <a:solidFill>
            <a:srgbClr val="FFFFFF"/>
          </a:solidFill>
          <a:ln w="12700">
            <a:miter lim="400000"/>
          </a:ln>
        </p:spPr>
        <p:txBody>
          <a:bodyPr lIns="50800" tIns="50800" rIns="50800" bIns="50800" anchor="ctr"/>
          <a:lstStyle/>
          <a:p>
            <a:pPr>
              <a:defRPr sz="2600">
                <a:solidFill>
                  <a:srgbClr val="FFFFFF"/>
                </a:solidFill>
              </a:defRPr>
            </a:pPr>
          </a:p>
        </p:txBody>
      </p:sp>
      <p:pic>
        <p:nvPicPr>
          <p:cNvPr id="460" name="image44.jpeg"/>
          <p:cNvPicPr>
            <a:picLocks noChangeAspect="1"/>
          </p:cNvPicPr>
          <p:nvPr/>
        </p:nvPicPr>
        <p:blipFill>
          <a:blip r:embed="rId3">
            <a:extLst/>
          </a:blip>
          <a:stretch>
            <a:fillRect/>
          </a:stretch>
        </p:blipFill>
        <p:spPr>
          <a:xfrm>
            <a:off x="5799537" y="544970"/>
            <a:ext cx="5366842" cy="4759111"/>
          </a:xfrm>
          <a:prstGeom prst="rect">
            <a:avLst/>
          </a:prstGeom>
          <a:ln w="12700">
            <a:miter lim="400000"/>
          </a:ln>
        </p:spPr>
      </p:pic>
      <p:sp>
        <p:nvSpPr>
          <p:cNvPr id="461" name="Shape 461"/>
          <p:cNvSpPr/>
          <p:nvPr/>
        </p:nvSpPr>
        <p:spPr>
          <a:xfrm>
            <a:off x="244348" y="8405862"/>
            <a:ext cx="3937059" cy="1179257"/>
          </a:xfrm>
          <a:prstGeom prst="rect">
            <a:avLst/>
          </a:prstGeom>
          <a:solidFill>
            <a:srgbClr val="FFFFFF"/>
          </a:solidFill>
          <a:ln w="12700">
            <a:miter lim="400000"/>
          </a:ln>
        </p:spPr>
        <p:txBody>
          <a:bodyPr lIns="50800" tIns="50800" rIns="50800" bIns="50800" anchor="ctr"/>
          <a:lstStyle/>
          <a:p>
            <a:pPr>
              <a:defRPr sz="2600">
                <a:solidFill>
                  <a:srgbClr val="FFFFFF"/>
                </a:solidFill>
              </a:defRPr>
            </a:pPr>
          </a:p>
        </p:txBody>
      </p:sp>
      <p:pic>
        <p:nvPicPr>
          <p:cNvPr id="462" name="image45.jpeg"/>
          <p:cNvPicPr>
            <a:picLocks noChangeAspect="1"/>
          </p:cNvPicPr>
          <p:nvPr/>
        </p:nvPicPr>
        <p:blipFill>
          <a:blip r:embed="rId4">
            <a:extLst/>
          </a:blip>
          <a:stretch>
            <a:fillRect/>
          </a:stretch>
        </p:blipFill>
        <p:spPr>
          <a:xfrm>
            <a:off x="244347" y="4878423"/>
            <a:ext cx="3937060" cy="3951966"/>
          </a:xfrm>
          <a:prstGeom prst="rect">
            <a:avLst/>
          </a:prstGeom>
          <a:ln w="12700">
            <a:miter lim="400000"/>
          </a:ln>
        </p:spPr>
      </p:pic>
      <p:sp>
        <p:nvSpPr>
          <p:cNvPr id="463" name="Shape 463"/>
          <p:cNvSpPr/>
          <p:nvPr/>
        </p:nvSpPr>
        <p:spPr>
          <a:xfrm>
            <a:off x="244348" y="3820074"/>
            <a:ext cx="3937059" cy="1179257"/>
          </a:xfrm>
          <a:prstGeom prst="rect">
            <a:avLst/>
          </a:prstGeom>
          <a:solidFill>
            <a:srgbClr val="FFFFFF"/>
          </a:solidFill>
          <a:ln w="12700">
            <a:miter lim="400000"/>
          </a:ln>
        </p:spPr>
        <p:txBody>
          <a:bodyPr lIns="50800" tIns="50800" rIns="50800" bIns="50800" anchor="ctr"/>
          <a:lstStyle/>
          <a:p>
            <a:pPr>
              <a:defRPr sz="2600">
                <a:solidFill>
                  <a:srgbClr val="FFFFFF"/>
                </a:solidFill>
              </a:defRPr>
            </a:pPr>
          </a:p>
        </p:txBody>
      </p:sp>
      <p:pic>
        <p:nvPicPr>
          <p:cNvPr id="464" name="image46.jpeg"/>
          <p:cNvPicPr>
            <a:picLocks noChangeAspect="1"/>
          </p:cNvPicPr>
          <p:nvPr/>
        </p:nvPicPr>
        <p:blipFill>
          <a:blip r:embed="rId5">
            <a:extLst/>
          </a:blip>
          <a:stretch>
            <a:fillRect/>
          </a:stretch>
        </p:blipFill>
        <p:spPr>
          <a:xfrm>
            <a:off x="244347" y="85219"/>
            <a:ext cx="3937060" cy="4600263"/>
          </a:xfrm>
          <a:prstGeom prst="rect">
            <a:avLst/>
          </a:prstGeom>
          <a:ln w="12700">
            <a:miter lim="400000"/>
          </a:ln>
        </p:spPr>
      </p:pic>
      <p:sp>
        <p:nvSpPr>
          <p:cNvPr id="465" name="Shape 465"/>
          <p:cNvSpPr/>
          <p:nvPr/>
        </p:nvSpPr>
        <p:spPr>
          <a:xfrm>
            <a:off x="8686397" y="1088495"/>
            <a:ext cx="2176791" cy="3816318"/>
          </a:xfrm>
          <a:prstGeom prst="line">
            <a:avLst/>
          </a:prstGeom>
          <a:ln w="88900">
            <a:solidFill>
              <a:srgbClr val="FFFB00"/>
            </a:solidFill>
            <a:miter lim="400000"/>
            <a:tailEnd type="triangle"/>
          </a:ln>
          <a:effectLst>
            <a:outerShdw sx="100000" sy="100000" kx="0" ky="0" algn="b" rotWithShape="0" blurRad="63500" dist="25400" dir="4980000">
              <a:srgbClr val="000000">
                <a:alpha val="92752"/>
              </a:srgbClr>
            </a:outerShdw>
          </a:effectLst>
        </p:spPr>
        <p:txBody>
          <a:bodyPr lIns="45718" tIns="45718" rIns="45718" bIns="45718"/>
          <a:lstStyle/>
          <a:p>
            <a:pPr>
              <a:defRPr>
                <a:solidFill>
                  <a:srgbClr val="FFFFFF"/>
                </a:solidFill>
              </a:defRPr>
            </a:pPr>
          </a:p>
        </p:txBody>
      </p:sp>
      <p:sp>
        <p:nvSpPr>
          <p:cNvPr id="466" name="Shape 466"/>
          <p:cNvSpPr/>
          <p:nvPr/>
        </p:nvSpPr>
        <p:spPr>
          <a:xfrm flipH="1" flipV="1">
            <a:off x="8463853" y="903265"/>
            <a:ext cx="2158384" cy="3738430"/>
          </a:xfrm>
          <a:prstGeom prst="line">
            <a:avLst/>
          </a:prstGeom>
          <a:ln w="101600">
            <a:solidFill>
              <a:srgbClr val="009051"/>
            </a:solidFill>
            <a:miter lim="400000"/>
            <a:tailEnd type="triangle"/>
          </a:ln>
          <a:effectLst>
            <a:outerShdw sx="100000" sy="100000" kx="0" ky="0" algn="b" rotWithShape="0" blurRad="63500" dist="25400" dir="6084708">
              <a:srgbClr val="000000">
                <a:alpha val="65786"/>
              </a:srgbClr>
            </a:outerShdw>
          </a:effectLst>
        </p:spPr>
        <p:txBody>
          <a:bodyPr lIns="45718" tIns="45718" rIns="45718" bIns="45718"/>
          <a:lstStyle/>
          <a:p>
            <a:pPr>
              <a:defRPr>
                <a:solidFill>
                  <a:srgbClr val="FFFFFF"/>
                </a:solidFill>
              </a:defRPr>
            </a:pPr>
          </a:p>
        </p:txBody>
      </p:sp>
      <p:sp>
        <p:nvSpPr>
          <p:cNvPr id="467" name="Shape 467"/>
          <p:cNvSpPr/>
          <p:nvPr>
            <p:ph type="ctrTitle"/>
          </p:nvPr>
        </p:nvSpPr>
        <p:spPr>
          <a:xfrm>
            <a:off x="378078" y="8919812"/>
            <a:ext cx="3669599" cy="555673"/>
          </a:xfrm>
          <a:prstGeom prst="rect">
            <a:avLst/>
          </a:prstGeom>
        </p:spPr>
        <p:txBody>
          <a:bodyPr/>
          <a:lstStyle>
            <a:lvl1pPr defTabSz="443991">
              <a:defRPr sz="2500">
                <a:solidFill>
                  <a:srgbClr val="000000"/>
                </a:solidFill>
              </a:defRPr>
            </a:lvl1pPr>
          </a:lstStyle>
          <a:p>
            <a:pPr/>
            <a:r>
              <a:t>Protzman &amp; Mitra (1999)</a:t>
            </a:r>
          </a:p>
        </p:txBody>
      </p:sp>
      <p:sp>
        <p:nvSpPr>
          <p:cNvPr id="468" name="Shape 468"/>
          <p:cNvSpPr/>
          <p:nvPr/>
        </p:nvSpPr>
        <p:spPr>
          <a:xfrm>
            <a:off x="5747637" y="5839051"/>
            <a:ext cx="6490935" cy="119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FFFFFF"/>
                </a:solidFill>
              </a:defRPr>
            </a:lvl1pPr>
          </a:lstStyle>
          <a:p>
            <a:pPr/>
            <a:r>
              <a:t>4. Slip-transfer mechanisms can be depicted quantitatively</a:t>
            </a:r>
          </a:p>
        </p:txBody>
      </p:sp>
      <p:sp>
        <p:nvSpPr>
          <p:cNvPr id="469" name="Shape 469"/>
          <p:cNvSpPr/>
          <p:nvPr/>
        </p:nvSpPr>
        <p:spPr>
          <a:xfrm>
            <a:off x="5102521" y="7373990"/>
            <a:ext cx="7781164" cy="1016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000">
                <a:solidFill>
                  <a:srgbClr val="FFFFFF"/>
                </a:solidFill>
              </a:defRPr>
            </a:pPr>
            <a:r>
              <a:t>fold shortening = 25%</a:t>
            </a:r>
          </a:p>
          <a:p>
            <a:pPr>
              <a:defRPr sz="3000">
                <a:solidFill>
                  <a:srgbClr val="FFFFFF"/>
                </a:solidFill>
              </a:defRPr>
            </a:pPr>
            <a:r>
              <a:t>cleavage (pressure-solution + plastic) = 35%</a:t>
            </a:r>
          </a:p>
        </p:txBody>
      </p:sp>
      <p:sp>
        <p:nvSpPr>
          <p:cNvPr id="470" name="Shape 470"/>
          <p:cNvSpPr/>
          <p:nvPr/>
        </p:nvSpPr>
        <p:spPr>
          <a:xfrm>
            <a:off x="5960154" y="8618954"/>
            <a:ext cx="6065902" cy="1016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000">
                <a:solidFill>
                  <a:srgbClr val="FFFFFF"/>
                </a:solidFill>
              </a:defRPr>
            </a:pPr>
            <a:r>
              <a:t>total shortening = folding (42%) + </a:t>
            </a:r>
          </a:p>
          <a:p>
            <a:pPr>
              <a:defRPr sz="3000">
                <a:solidFill>
                  <a:srgbClr val="FFFFFF"/>
                </a:solidFill>
              </a:defRPr>
            </a:pPr>
            <a:r>
              <a:t>cleavage related (58%)</a:t>
            </a:r>
          </a:p>
        </p:txBody>
      </p:sp>
      <p:sp>
        <p:nvSpPr>
          <p:cNvPr id="471" name="Shape 471"/>
          <p:cNvSpPr/>
          <p:nvPr/>
        </p:nvSpPr>
        <p:spPr>
          <a:xfrm flipV="1">
            <a:off x="9422800" y="2716971"/>
            <a:ext cx="665376" cy="415110"/>
          </a:xfrm>
          <a:prstGeom prst="line">
            <a:avLst/>
          </a:prstGeom>
          <a:ln w="38100">
            <a:solidFill>
              <a:srgbClr val="000000"/>
            </a:solidFill>
            <a:miter lim="400000"/>
          </a:ln>
        </p:spPr>
        <p:txBody>
          <a:bodyPr lIns="45718" tIns="45718" rIns="45718" bIns="45718"/>
          <a:lstStyle/>
          <a:p>
            <a:pPr>
              <a:defRPr>
                <a:solidFill>
                  <a:srgbClr val="FFFFFF"/>
                </a:solidFill>
              </a:defRPr>
            </a:pPr>
          </a:p>
        </p:txBody>
      </p:sp>
      <p:sp>
        <p:nvSpPr>
          <p:cNvPr id="472" name="Shape 472"/>
          <p:cNvSpPr/>
          <p:nvPr/>
        </p:nvSpPr>
        <p:spPr>
          <a:xfrm flipV="1">
            <a:off x="10523519" y="4688595"/>
            <a:ext cx="665377" cy="415110"/>
          </a:xfrm>
          <a:prstGeom prst="line">
            <a:avLst/>
          </a:prstGeom>
          <a:ln w="38100">
            <a:solidFill>
              <a:srgbClr val="000000"/>
            </a:solidFill>
            <a:miter lim="400000"/>
          </a:ln>
        </p:spPr>
        <p:txBody>
          <a:bodyPr lIns="45718" tIns="45718" rIns="45718" bIns="45718"/>
          <a:lstStyle/>
          <a:p>
            <a:pPr>
              <a:defRPr>
                <a:solidFill>
                  <a:srgbClr val="FFFFFF"/>
                </a:solidFill>
              </a:defRPr>
            </a:pPr>
          </a:p>
        </p:txBody>
      </p:sp>
      <p:sp>
        <p:nvSpPr>
          <p:cNvPr id="473" name="Shape 473"/>
          <p:cNvSpPr/>
          <p:nvPr/>
        </p:nvSpPr>
        <p:spPr>
          <a:xfrm flipV="1">
            <a:off x="8139717" y="715700"/>
            <a:ext cx="665376" cy="415110"/>
          </a:xfrm>
          <a:prstGeom prst="line">
            <a:avLst/>
          </a:prstGeom>
          <a:ln w="38100">
            <a:solidFill>
              <a:srgbClr val="000000"/>
            </a:solidFill>
            <a:miter lim="400000"/>
          </a:ln>
        </p:spPr>
        <p:txBody>
          <a:bodyPr lIns="45718" tIns="45718" rIns="45718" bIns="45718"/>
          <a:lstStyle/>
          <a:p>
            <a:pPr>
              <a:defRPr>
                <a:solidFill>
                  <a:srgbClr val="FFFFFF"/>
                </a:solidFill>
              </a:defRPr>
            </a:pPr>
          </a:p>
        </p:txBody>
      </p:sp>
      <p:sp>
        <p:nvSpPr>
          <p:cNvPr id="474" name="Shape 474"/>
          <p:cNvSpPr/>
          <p:nvPr/>
        </p:nvSpPr>
        <p:spPr>
          <a:xfrm rot="19800000">
            <a:off x="8554674" y="3098800"/>
            <a:ext cx="876859"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000">
                <a:solidFill>
                  <a:srgbClr val="429052"/>
                </a:solidFill>
                <a:latin typeface="+mn-lt"/>
                <a:ea typeface="+mn-ea"/>
                <a:cs typeface="+mn-cs"/>
                <a:sym typeface="Helvetica"/>
              </a:defRPr>
            </a:lvl1pPr>
          </a:lstStyle>
          <a:p>
            <a:pPr/>
            <a:r>
              <a:t>50%</a:t>
            </a:r>
          </a:p>
        </p:txBody>
      </p:sp>
      <p:sp>
        <p:nvSpPr>
          <p:cNvPr id="475" name="Shape 475"/>
          <p:cNvSpPr/>
          <p:nvPr/>
        </p:nvSpPr>
        <p:spPr>
          <a:xfrm rot="19800000">
            <a:off x="10060046" y="2099600"/>
            <a:ext cx="1029371"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FBF433"/>
                </a:solidFill>
                <a:latin typeface="+mn-lt"/>
                <a:ea typeface="+mn-ea"/>
                <a:cs typeface="+mn-cs"/>
                <a:sym typeface="Helvetica"/>
              </a:defRPr>
            </a:lvl1pPr>
          </a:lstStyle>
          <a:p>
            <a:pPr/>
            <a:r>
              <a:t>50%</a:t>
            </a:r>
          </a:p>
        </p:txBody>
      </p:sp>
      <p:sp>
        <p:nvSpPr>
          <p:cNvPr id="476" name="Shape 476"/>
          <p:cNvSpPr/>
          <p:nvPr/>
        </p:nvSpPr>
        <p:spPr>
          <a:xfrm rot="19800000">
            <a:off x="9861822" y="5016672"/>
            <a:ext cx="664965"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000">
                <a:solidFill>
                  <a:srgbClr val="429052"/>
                </a:solidFill>
                <a:latin typeface="+mn-lt"/>
                <a:ea typeface="+mn-ea"/>
                <a:cs typeface="+mn-cs"/>
                <a:sym typeface="Helvetica"/>
              </a:defRPr>
            </a:lvl1pPr>
          </a:lstStyle>
          <a:p>
            <a:pPr/>
            <a:r>
              <a:t>0%</a:t>
            </a:r>
          </a:p>
        </p:txBody>
      </p:sp>
      <p:sp>
        <p:nvSpPr>
          <p:cNvPr id="477" name="Shape 477"/>
          <p:cNvSpPr/>
          <p:nvPr/>
        </p:nvSpPr>
        <p:spPr>
          <a:xfrm rot="19800000">
            <a:off x="11134631" y="4018607"/>
            <a:ext cx="1283643"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FBF433"/>
                </a:solidFill>
                <a:latin typeface="+mn-lt"/>
                <a:ea typeface="+mn-ea"/>
                <a:cs typeface="+mn-cs"/>
                <a:sym typeface="Helvetica"/>
              </a:defRPr>
            </a:lvl1pPr>
          </a:lstStyle>
          <a:p>
            <a:pPr/>
            <a:r>
              <a:t>100%</a:t>
            </a:r>
          </a:p>
        </p:txBody>
      </p:sp>
      <p:sp>
        <p:nvSpPr>
          <p:cNvPr id="478" name="Shape 478"/>
          <p:cNvSpPr/>
          <p:nvPr/>
        </p:nvSpPr>
        <p:spPr>
          <a:xfrm>
            <a:off x="9257496" y="2310714"/>
            <a:ext cx="513899" cy="530273"/>
          </a:xfrm>
          <a:prstGeom prst="ellipse">
            <a:avLst/>
          </a:prstGeom>
          <a:solidFill>
            <a:srgbClr val="11DBE2"/>
          </a:solidFill>
          <a:ln w="25400">
            <a:solidFill>
              <a:srgbClr val="000000"/>
            </a:solidFill>
            <a:miter lim="400000"/>
          </a:ln>
        </p:spPr>
        <p:txBody>
          <a:bodyPr lIns="50800" tIns="50800" rIns="50800" bIns="50800" anchor="ctr"/>
          <a:lstStyle/>
          <a:p>
            <a:pPr>
              <a:defRPr sz="2600">
                <a:solidFill>
                  <a:srgbClr val="FFFFFF"/>
                </a:solidFill>
              </a:defRPr>
            </a:pPr>
          </a:p>
        </p:txBody>
      </p:sp>
      <p:sp>
        <p:nvSpPr>
          <p:cNvPr id="479" name="Shape 479"/>
          <p:cNvSpPr/>
          <p:nvPr/>
        </p:nvSpPr>
        <p:spPr>
          <a:xfrm rot="19800000">
            <a:off x="7147106" y="1141005"/>
            <a:ext cx="1088754"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000">
                <a:solidFill>
                  <a:srgbClr val="429052"/>
                </a:solidFill>
                <a:latin typeface="+mn-lt"/>
                <a:ea typeface="+mn-ea"/>
                <a:cs typeface="+mn-cs"/>
                <a:sym typeface="Helvetica"/>
              </a:defRPr>
            </a:lvl1pPr>
          </a:lstStyle>
          <a:p>
            <a:pPr/>
            <a:r>
              <a:t>100%</a:t>
            </a:r>
          </a:p>
        </p:txBody>
      </p:sp>
      <p:sp>
        <p:nvSpPr>
          <p:cNvPr id="480" name="Shape 480"/>
          <p:cNvSpPr/>
          <p:nvPr/>
        </p:nvSpPr>
        <p:spPr>
          <a:xfrm rot="19800000">
            <a:off x="8580825" y="200366"/>
            <a:ext cx="1003697"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indent="228600">
              <a:defRPr b="1">
                <a:solidFill>
                  <a:srgbClr val="FBF433"/>
                </a:solidFill>
                <a:latin typeface="+mn-lt"/>
                <a:ea typeface="+mn-ea"/>
                <a:cs typeface="+mn-cs"/>
                <a:sym typeface="Helvetica"/>
              </a:defRPr>
            </a:pPr>
            <a:r>
              <a:t>0%</a:t>
            </a:r>
          </a:p>
        </p:txBody>
      </p:sp>
    </p:spTree>
  </p:cSld>
  <p:clrMapOvr>
    <a:masterClrMapping/>
  </p:clrMapOvr>
  <p:transition xmlns:p14="http://schemas.microsoft.com/office/powerpoint/2010/main" spd="med" advClick="1" p14:dur="1000"/>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84" name="image47.jpeg"/>
          <p:cNvPicPr>
            <a:picLocks noChangeAspect="1"/>
          </p:cNvPicPr>
          <p:nvPr/>
        </p:nvPicPr>
        <p:blipFill>
          <a:blip r:embed="rId3">
            <a:extLst/>
          </a:blip>
          <a:stretch>
            <a:fillRect/>
          </a:stretch>
        </p:blipFill>
        <p:spPr>
          <a:xfrm>
            <a:off x="952500" y="3835574"/>
            <a:ext cx="11099800" cy="5799081"/>
          </a:xfrm>
          <a:prstGeom prst="rect">
            <a:avLst/>
          </a:prstGeom>
          <a:ln w="38100">
            <a:solidFill>
              <a:srgbClr val="000000"/>
            </a:solidFill>
            <a:miter lim="400000"/>
          </a:ln>
        </p:spPr>
      </p:pic>
      <p:pic>
        <p:nvPicPr>
          <p:cNvPr id="485" name="image48.jpeg"/>
          <p:cNvPicPr>
            <a:picLocks noChangeAspect="1"/>
          </p:cNvPicPr>
          <p:nvPr/>
        </p:nvPicPr>
        <p:blipFill>
          <a:blip r:embed="rId4">
            <a:extLst/>
          </a:blip>
          <a:stretch>
            <a:fillRect/>
          </a:stretch>
        </p:blipFill>
        <p:spPr>
          <a:xfrm>
            <a:off x="4395080" y="59472"/>
            <a:ext cx="4214640" cy="3715039"/>
          </a:xfrm>
          <a:prstGeom prst="rect">
            <a:avLst/>
          </a:prstGeom>
          <a:ln w="38100">
            <a:solidFill>
              <a:srgbClr val="000000"/>
            </a:solidFill>
            <a:miter lim="400000"/>
          </a:ln>
        </p:spPr>
      </p:pic>
    </p:spTree>
  </p:cSld>
  <p:clrMapOvr>
    <a:masterClrMapping/>
  </p:clrMapOvr>
  <p:transition xmlns:p14="http://schemas.microsoft.com/office/powerpoint/2010/main" spd="med" advClick="1" p14:dur="1000"/>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489" name="image49.jpeg"/>
          <p:cNvPicPr>
            <a:picLocks noChangeAspect="1"/>
          </p:cNvPicPr>
          <p:nvPr/>
        </p:nvPicPr>
        <p:blipFill>
          <a:blip r:embed="rId3">
            <a:extLst/>
          </a:blip>
          <a:stretch>
            <a:fillRect/>
          </a:stretch>
        </p:blipFill>
        <p:spPr>
          <a:xfrm>
            <a:off x="44584" y="3738"/>
            <a:ext cx="6680473" cy="9550862"/>
          </a:xfrm>
          <a:prstGeom prst="rect">
            <a:avLst/>
          </a:prstGeom>
          <a:ln w="12700">
            <a:miter lim="400000"/>
          </a:ln>
        </p:spPr>
      </p:pic>
      <p:pic>
        <p:nvPicPr>
          <p:cNvPr id="490" name="image50.jpeg"/>
          <p:cNvPicPr>
            <a:picLocks noChangeAspect="1"/>
          </p:cNvPicPr>
          <p:nvPr/>
        </p:nvPicPr>
        <p:blipFill>
          <a:blip r:embed="rId4">
            <a:extLst/>
          </a:blip>
          <a:stretch>
            <a:fillRect/>
          </a:stretch>
        </p:blipFill>
        <p:spPr>
          <a:xfrm>
            <a:off x="6256425" y="219637"/>
            <a:ext cx="6703791" cy="9550863"/>
          </a:xfrm>
          <a:prstGeom prst="rect">
            <a:avLst/>
          </a:prstGeom>
          <a:ln w="12700">
            <a:miter lim="400000"/>
          </a:ln>
        </p:spPr>
      </p:pic>
    </p:spTree>
  </p:cSld>
  <p:clrMapOvr>
    <a:masterClrMapping/>
  </p:clrMapOvr>
  <p:transition xmlns:p14="http://schemas.microsoft.com/office/powerpoint/2010/main" spd="med" advClick="1" p14:dur="1000"/>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494" name="image51.jpeg"/>
          <p:cNvPicPr>
            <a:picLocks noChangeAspect="1"/>
          </p:cNvPicPr>
          <p:nvPr/>
        </p:nvPicPr>
        <p:blipFill>
          <a:blip r:embed="rId2">
            <a:extLst/>
          </a:blip>
          <a:stretch>
            <a:fillRect/>
          </a:stretch>
        </p:blipFill>
        <p:spPr>
          <a:xfrm>
            <a:off x="88851" y="192416"/>
            <a:ext cx="7145929" cy="9552784"/>
          </a:xfrm>
          <a:prstGeom prst="rect">
            <a:avLst/>
          </a:prstGeom>
          <a:ln w="12700">
            <a:miter lim="400000"/>
          </a:ln>
        </p:spPr>
      </p:pic>
      <p:pic>
        <p:nvPicPr>
          <p:cNvPr id="495" name="image52.jpeg"/>
          <p:cNvPicPr>
            <a:picLocks noChangeAspect="1"/>
          </p:cNvPicPr>
          <p:nvPr/>
        </p:nvPicPr>
        <p:blipFill>
          <a:blip r:embed="rId3">
            <a:extLst/>
          </a:blip>
          <a:stretch>
            <a:fillRect/>
          </a:stretch>
        </p:blipFill>
        <p:spPr>
          <a:xfrm>
            <a:off x="6756550" y="8400"/>
            <a:ext cx="6159400" cy="9552784"/>
          </a:xfrm>
          <a:prstGeom prst="rect">
            <a:avLst/>
          </a:prstGeom>
          <a:ln w="12700">
            <a:miter lim="400000"/>
          </a:ln>
        </p:spPr>
      </p:pic>
    </p:spTree>
  </p:cSld>
  <p:clrMapOvr>
    <a:masterClrMapping/>
  </p:clrMapOvr>
  <p:transition xmlns:p14="http://schemas.microsoft.com/office/powerpoint/2010/main" spd="med" advClick="1" p14:dur="1000"/>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BCAAD2"/>
        </a:solidFill>
      </p:bgPr>
    </p:bg>
    <p:spTree>
      <p:nvGrpSpPr>
        <p:cNvPr id="1" name=""/>
        <p:cNvGrpSpPr/>
        <p:nvPr/>
      </p:nvGrpSpPr>
      <p:grpSpPr>
        <a:xfrm>
          <a:off x="0" y="0"/>
          <a:ext cx="0" cy="0"/>
          <a:chOff x="0" y="0"/>
          <a:chExt cx="0" cy="0"/>
        </a:xfrm>
      </p:grpSpPr>
      <p:sp>
        <p:nvSpPr>
          <p:cNvPr id="497" name="Shape 497"/>
          <p:cNvSpPr/>
          <p:nvPr/>
        </p:nvSpPr>
        <p:spPr>
          <a:xfrm>
            <a:off x="861113" y="6613187"/>
            <a:ext cx="5370353" cy="2095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lgn="l" defTabSz="268731">
              <a:defRPr>
                <a:solidFill>
                  <a:srgbClr val="040404"/>
                </a:solidFill>
              </a:defRPr>
            </a:pPr>
            <a:r>
              <a:t>Steven E Boyer</a:t>
            </a:r>
          </a:p>
          <a:p>
            <a:pPr algn="l" defTabSz="268731">
              <a:defRPr sz="3200">
                <a:solidFill>
                  <a:srgbClr val="040404"/>
                </a:solidFill>
              </a:defRPr>
            </a:pPr>
            <a:r>
              <a:t>5726 Overlook Ave NE</a:t>
            </a:r>
          </a:p>
          <a:p>
            <a:pPr algn="l" defTabSz="268731">
              <a:defRPr sz="3200">
                <a:solidFill>
                  <a:srgbClr val="040404"/>
                </a:solidFill>
              </a:defRPr>
            </a:pPr>
            <a:r>
              <a:t>Tacoma, WA 98422</a:t>
            </a:r>
          </a:p>
          <a:p>
            <a:pPr algn="l" defTabSz="268731">
              <a:defRPr sz="3200" u="sng">
                <a:solidFill>
                  <a:srgbClr val="040404"/>
                </a:solidFill>
              </a:defRPr>
            </a:pPr>
            <a:r>
              <a:rPr>
                <a:uFill>
                  <a:solidFill>
                    <a:srgbClr val="0000FF"/>
                  </a:solidFill>
                </a:uFill>
                <a:hlinkClick r:id="rId3" invalidUrl="" action="" tgtFrame="" tooltip="" history="1" highlightClick="0" endSnd="0"/>
              </a:rPr>
              <a:t>boyersteve@me.com</a:t>
            </a:r>
          </a:p>
        </p:txBody>
      </p:sp>
      <p:pic>
        <p:nvPicPr>
          <p:cNvPr id="498" name="FoldDuplexSky.jpg"/>
          <p:cNvPicPr>
            <a:picLocks noChangeAspect="1"/>
          </p:cNvPicPr>
          <p:nvPr/>
        </p:nvPicPr>
        <p:blipFill>
          <a:blip r:embed="rId4">
            <a:extLst/>
          </a:blip>
          <a:stretch>
            <a:fillRect/>
          </a:stretch>
        </p:blipFill>
        <p:spPr>
          <a:xfrm>
            <a:off x="-1" y="-20027"/>
            <a:ext cx="13004801" cy="6238876"/>
          </a:xfrm>
          <a:prstGeom prst="rect">
            <a:avLst/>
          </a:prstGeom>
          <a:ln w="12700">
            <a:miter lim="400000"/>
          </a:ln>
        </p:spPr>
      </p:pic>
      <p:sp>
        <p:nvSpPr>
          <p:cNvPr id="499" name="Shape 499"/>
          <p:cNvSpPr/>
          <p:nvPr/>
        </p:nvSpPr>
        <p:spPr>
          <a:xfrm>
            <a:off x="6612804" y="6130587"/>
            <a:ext cx="5503734" cy="3060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lgn="r" defTabSz="268731">
              <a:defRPr>
                <a:solidFill>
                  <a:srgbClr val="040404"/>
                </a:solidFill>
              </a:defRPr>
            </a:pPr>
            <a:r>
              <a:t>Gautam Mitra </a:t>
            </a:r>
          </a:p>
          <a:p>
            <a:pPr algn="r" defTabSz="268731">
              <a:defRPr sz="3200">
                <a:solidFill>
                  <a:srgbClr val="040404"/>
                </a:solidFill>
              </a:defRPr>
            </a:pPr>
            <a:r>
              <a:t>Department of Earth &amp; </a:t>
            </a:r>
          </a:p>
          <a:p>
            <a:pPr algn="r" defTabSz="268731">
              <a:defRPr sz="3200">
                <a:solidFill>
                  <a:srgbClr val="040404"/>
                </a:solidFill>
              </a:defRPr>
            </a:pPr>
            <a:r>
              <a:t>Environmental Sciences</a:t>
            </a:r>
          </a:p>
          <a:p>
            <a:pPr algn="r" defTabSz="268731">
              <a:defRPr sz="3200">
                <a:solidFill>
                  <a:srgbClr val="040404"/>
                </a:solidFill>
              </a:defRPr>
            </a:pPr>
            <a:r>
              <a:t>University of Rochester</a:t>
            </a:r>
          </a:p>
          <a:p>
            <a:pPr algn="r" defTabSz="268731">
              <a:defRPr sz="3200">
                <a:solidFill>
                  <a:srgbClr val="040404"/>
                </a:solidFill>
              </a:defRPr>
            </a:pPr>
            <a:r>
              <a:t>Rochester, NY 14627</a:t>
            </a:r>
          </a:p>
          <a:p>
            <a:pPr algn="r" defTabSz="268731">
              <a:defRPr sz="3200" u="sng">
                <a:solidFill>
                  <a:srgbClr val="040404"/>
                </a:solidFill>
              </a:defRPr>
            </a:pPr>
            <a:r>
              <a:rPr>
                <a:solidFill>
                  <a:srgbClr val="0000FF"/>
                </a:solidFill>
                <a:uFill>
                  <a:solidFill>
                    <a:srgbClr val="0000FF"/>
                  </a:solidFill>
                </a:uFill>
                <a:hlinkClick r:id="rId5" invalidUrl="" action="" tgtFrame="" tooltip="" history="1" highlightClick="0" endSnd="0"/>
              </a:rPr>
              <a:t>gautam.mitra@rochester.edu</a:t>
            </a:r>
          </a:p>
        </p:txBody>
      </p:sp>
      <p:sp>
        <p:nvSpPr>
          <p:cNvPr id="500" name="Shape 500"/>
          <p:cNvSpPr/>
          <p:nvPr>
            <p:ph type="title" idx="4294967295"/>
          </p:nvPr>
        </p:nvSpPr>
        <p:spPr>
          <a:xfrm>
            <a:off x="5041809" y="247744"/>
            <a:ext cx="7354485" cy="1911910"/>
          </a:xfrm>
          <a:prstGeom prst="rect">
            <a:avLst/>
          </a:prstGeom>
        </p:spPr>
        <p:txBody>
          <a:bodyPr/>
          <a:lstStyle/>
          <a:p>
            <a:pPr algn="r" defTabSz="327691">
              <a:defRPr sz="3956">
                <a:latin typeface="+mn-lt"/>
                <a:ea typeface="+mn-ea"/>
                <a:cs typeface="+mn-cs"/>
                <a:sym typeface="Helvetica"/>
              </a:defRPr>
            </a:pPr>
            <a:r>
              <a:t>Contact us for copy of talk or</a:t>
            </a:r>
          </a:p>
          <a:p>
            <a:pPr algn="r" defTabSz="327691">
              <a:defRPr sz="3956">
                <a:latin typeface="+mn-lt"/>
                <a:ea typeface="+mn-ea"/>
                <a:cs typeface="+mn-cs"/>
                <a:sym typeface="Helvetica"/>
              </a:defRPr>
            </a:pPr>
            <a:r>
              <a:t>access at GSA website </a:t>
            </a:r>
          </a:p>
          <a:p>
            <a:pPr algn="r" defTabSz="327691">
              <a:defRPr sz="3956">
                <a:latin typeface="+mn-lt"/>
                <a:ea typeface="+mn-ea"/>
                <a:cs typeface="+mn-cs"/>
                <a:sym typeface="Helvetica"/>
              </a:defRPr>
            </a:pPr>
            <a:r>
              <a:t>at end of the meeting</a:t>
            </a:r>
          </a:p>
        </p:txBody>
      </p:sp>
    </p:spTree>
  </p:cSld>
  <p:clrMapOvr>
    <a:masterClrMapping/>
  </p:clrMapOvr>
  <p:transition xmlns:p14="http://schemas.microsoft.com/office/powerpoint/2010/main" spd="med" advClick="1" p14:dur="1000"/>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3" name="image5.jpeg"/>
          <p:cNvPicPr>
            <a:picLocks noChangeAspect="1"/>
          </p:cNvPicPr>
          <p:nvPr/>
        </p:nvPicPr>
        <p:blipFill>
          <a:blip r:embed="rId3">
            <a:extLst/>
          </a:blip>
          <a:stretch>
            <a:fillRect/>
          </a:stretch>
        </p:blipFill>
        <p:spPr>
          <a:xfrm>
            <a:off x="201053" y="4996205"/>
            <a:ext cx="6545661" cy="3258067"/>
          </a:xfrm>
          <a:prstGeom prst="rect">
            <a:avLst/>
          </a:prstGeom>
          <a:ln w="12700">
            <a:miter lim="400000"/>
          </a:ln>
        </p:spPr>
      </p:pic>
      <p:pic>
        <p:nvPicPr>
          <p:cNvPr id="214" name="image6.jpeg"/>
          <p:cNvPicPr>
            <a:picLocks noChangeAspect="1"/>
          </p:cNvPicPr>
          <p:nvPr/>
        </p:nvPicPr>
        <p:blipFill>
          <a:blip r:embed="rId4">
            <a:extLst/>
          </a:blip>
          <a:stretch>
            <a:fillRect/>
          </a:stretch>
        </p:blipFill>
        <p:spPr>
          <a:xfrm>
            <a:off x="201053" y="171129"/>
            <a:ext cx="6545661" cy="3357185"/>
          </a:xfrm>
          <a:prstGeom prst="rect">
            <a:avLst/>
          </a:prstGeom>
          <a:ln w="12700">
            <a:miter lim="400000"/>
          </a:ln>
        </p:spPr>
      </p:pic>
      <p:sp>
        <p:nvSpPr>
          <p:cNvPr id="215" name="Shape 215"/>
          <p:cNvSpPr/>
          <p:nvPr/>
        </p:nvSpPr>
        <p:spPr>
          <a:xfrm>
            <a:off x="7347755" y="579721"/>
            <a:ext cx="5151192" cy="2540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000">
                <a:solidFill>
                  <a:srgbClr val="FFFFFF"/>
                </a:solidFill>
                <a:latin typeface="+mn-lt"/>
                <a:ea typeface="+mn-ea"/>
                <a:cs typeface="+mn-cs"/>
                <a:sym typeface="Helvetica"/>
              </a:defRPr>
            </a:lvl1pPr>
          </a:lstStyle>
          <a:p>
            <a:pPr/>
            <a:r>
              <a:t>Peach, B.N., Horne, J., Gunn, W., Clough, C.T., Hinxman, L.W., and Cadell, H.M., 1888, Report on the recent work of the Geological Survey in the Northwest Highlands of Scotland, based on the field notes and maps: Quarterly Journal of the Geological Society of London, v. 64, p. 378-441.</a:t>
            </a:r>
          </a:p>
        </p:txBody>
      </p:sp>
      <p:sp>
        <p:nvSpPr>
          <p:cNvPr id="216" name="Shape 216"/>
          <p:cNvSpPr/>
          <p:nvPr/>
        </p:nvSpPr>
        <p:spPr>
          <a:xfrm>
            <a:off x="7347755" y="5964839"/>
            <a:ext cx="5151192" cy="1320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000">
                <a:solidFill>
                  <a:srgbClr val="FFFFFF"/>
                </a:solidFill>
                <a:latin typeface="+mn-lt"/>
                <a:ea typeface="+mn-ea"/>
                <a:cs typeface="+mn-cs"/>
                <a:sym typeface="Helvetica"/>
              </a:defRPr>
            </a:lvl1pPr>
          </a:lstStyle>
          <a:p>
            <a:pPr/>
            <a:r>
              <a:t>Willis, B., 1902, Stratigraphy and structure, Lewis and Livingston Ranges: Geological Society of America Bulletin, v. 13, p. 305-352.</a:t>
            </a:r>
          </a:p>
        </p:txBody>
      </p:sp>
      <p:sp>
        <p:nvSpPr>
          <p:cNvPr id="217" name="Shape 217"/>
          <p:cNvSpPr/>
          <p:nvPr/>
        </p:nvSpPr>
        <p:spPr>
          <a:xfrm>
            <a:off x="1510894" y="8391318"/>
            <a:ext cx="3925978" cy="1193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solidFill>
                  <a:srgbClr val="FFFFFF"/>
                </a:solidFill>
              </a:defRPr>
            </a:pPr>
            <a:r>
              <a:t>Lewis thrust sheet</a:t>
            </a:r>
          </a:p>
          <a:p>
            <a:pPr>
              <a:defRPr>
                <a:solidFill>
                  <a:srgbClr val="FFFFFF"/>
                </a:solidFill>
              </a:defRPr>
            </a:pPr>
            <a:r>
              <a:t>Willis (1902)</a:t>
            </a:r>
          </a:p>
        </p:txBody>
      </p:sp>
      <p:sp>
        <p:nvSpPr>
          <p:cNvPr id="218" name="Shape 218"/>
          <p:cNvSpPr/>
          <p:nvPr/>
        </p:nvSpPr>
        <p:spPr>
          <a:xfrm>
            <a:off x="375896" y="3665358"/>
            <a:ext cx="6195975" cy="1193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solidFill>
                  <a:srgbClr val="FFFFFF"/>
                </a:solidFill>
              </a:defRPr>
            </a:pPr>
            <a:r>
              <a:t>NW Highlands of Scotland</a:t>
            </a:r>
          </a:p>
          <a:p>
            <a:pPr>
              <a:defRPr>
                <a:solidFill>
                  <a:srgbClr val="FFFFFF"/>
                </a:solidFill>
              </a:defRPr>
            </a:pPr>
            <a:r>
              <a:t>Peach, Horne &amp; others (1888)</a:t>
            </a:r>
          </a:p>
        </p:txBody>
      </p:sp>
    </p:spTree>
  </p:cSld>
  <p:clrMapOvr>
    <a:masterClrMapping/>
  </p:clrMapOvr>
  <p:transition xmlns:p14="http://schemas.microsoft.com/office/powerpoint/2010/main" spd="med" advClick="1" p14:dur="1000"/>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2" name="image7.jpeg"/>
          <p:cNvPicPr>
            <a:picLocks noChangeAspect="1"/>
          </p:cNvPicPr>
          <p:nvPr/>
        </p:nvPicPr>
        <p:blipFill>
          <a:blip r:embed="rId3">
            <a:extLst/>
          </a:blip>
          <a:stretch>
            <a:fillRect/>
          </a:stretch>
        </p:blipFill>
        <p:spPr>
          <a:xfrm>
            <a:off x="125810" y="83098"/>
            <a:ext cx="12753180" cy="7077765"/>
          </a:xfrm>
          <a:prstGeom prst="rect">
            <a:avLst/>
          </a:prstGeom>
          <a:ln w="12700">
            <a:miter lim="400000"/>
          </a:ln>
        </p:spPr>
      </p:pic>
      <p:sp>
        <p:nvSpPr>
          <p:cNvPr id="223" name="Shape 223"/>
          <p:cNvSpPr/>
          <p:nvPr/>
        </p:nvSpPr>
        <p:spPr>
          <a:xfrm>
            <a:off x="1894845" y="7259784"/>
            <a:ext cx="9215110" cy="1104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a:solidFill>
                  <a:srgbClr val="FFFFFF"/>
                </a:solidFill>
                <a:latin typeface="+mn-lt"/>
                <a:ea typeface="+mn-ea"/>
                <a:cs typeface="+mn-cs"/>
                <a:sym typeface="Helvetica"/>
              </a:defRPr>
            </a:pPr>
            <a:r>
              <a:t>Dahlstrom (1970) </a:t>
            </a:r>
            <a:r>
              <a:rPr sz="3500"/>
              <a:t>– the Mt Crandell duplex</a:t>
            </a:r>
          </a:p>
          <a:p>
            <a:pPr>
              <a:defRPr b="1" sz="3000">
                <a:solidFill>
                  <a:srgbClr val="FFFFFF"/>
                </a:solidFill>
                <a:latin typeface="+mn-lt"/>
                <a:ea typeface="+mn-ea"/>
                <a:cs typeface="+mn-cs"/>
                <a:sym typeface="Helvetica"/>
              </a:defRPr>
            </a:pPr>
            <a:r>
              <a:t>(after Douglas, 1952)</a:t>
            </a:r>
          </a:p>
        </p:txBody>
      </p:sp>
      <p:sp>
        <p:nvSpPr>
          <p:cNvPr id="224" name="Shape 224"/>
          <p:cNvSpPr/>
          <p:nvPr/>
        </p:nvSpPr>
        <p:spPr>
          <a:xfrm>
            <a:off x="-72362" y="8463605"/>
            <a:ext cx="13149523" cy="101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000">
                <a:solidFill>
                  <a:srgbClr val="FFFFFF"/>
                </a:solidFill>
                <a:latin typeface="+mn-lt"/>
                <a:ea typeface="+mn-ea"/>
                <a:cs typeface="+mn-cs"/>
                <a:sym typeface="Helvetica"/>
              </a:defRPr>
            </a:pPr>
            <a:r>
              <a:t>Structural geology in the eastern margin of the Canadian Rocky Mountains, </a:t>
            </a:r>
          </a:p>
          <a:p>
            <a:pPr>
              <a:defRPr sz="3000">
                <a:solidFill>
                  <a:srgbClr val="FFFFFF"/>
                </a:solidFill>
                <a:latin typeface="+mn-lt"/>
                <a:ea typeface="+mn-ea"/>
                <a:cs typeface="+mn-cs"/>
                <a:sym typeface="Helvetica"/>
              </a:defRPr>
            </a:pPr>
            <a:r>
              <a:t>Bulletin of Canadian Petroleum Geology, v. 18, no. 3,  p. 332-406.</a:t>
            </a:r>
          </a:p>
        </p:txBody>
      </p:sp>
    </p:spTree>
  </p:cSld>
  <p:clrMapOvr>
    <a:masterClrMapping/>
  </p:clrMapOvr>
  <p:transition xmlns:p14="http://schemas.microsoft.com/office/powerpoint/2010/main" spd="med" advClick="1" p14:dur="1000"/>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8" name="Shape 228"/>
          <p:cNvSpPr/>
          <p:nvPr/>
        </p:nvSpPr>
        <p:spPr>
          <a:xfrm>
            <a:off x="1958358" y="7302165"/>
            <a:ext cx="9088085"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a:solidFill>
                  <a:srgbClr val="FFFFFF"/>
                </a:solidFill>
                <a:latin typeface="+mn-lt"/>
                <a:ea typeface="+mn-ea"/>
                <a:cs typeface="+mn-cs"/>
                <a:sym typeface="Helvetica"/>
              </a:defRPr>
            </a:pPr>
            <a:r>
              <a:t>Dahlstrom (1970) </a:t>
            </a:r>
            <a:r>
              <a:rPr sz="3500"/>
              <a:t>– the Mt Crandell duplex</a:t>
            </a:r>
          </a:p>
        </p:txBody>
      </p:sp>
      <p:pic>
        <p:nvPicPr>
          <p:cNvPr id="229" name="image8.jpeg"/>
          <p:cNvPicPr>
            <a:picLocks noChangeAspect="1"/>
          </p:cNvPicPr>
          <p:nvPr/>
        </p:nvPicPr>
        <p:blipFill>
          <a:blip r:embed="rId3">
            <a:extLst/>
          </a:blip>
          <a:stretch>
            <a:fillRect/>
          </a:stretch>
        </p:blipFill>
        <p:spPr>
          <a:xfrm>
            <a:off x="126780" y="112218"/>
            <a:ext cx="12751239" cy="7101317"/>
          </a:xfrm>
          <a:prstGeom prst="rect">
            <a:avLst/>
          </a:prstGeom>
          <a:ln w="12700">
            <a:miter lim="400000"/>
          </a:ln>
        </p:spPr>
      </p:pic>
    </p:spTree>
  </p:cSld>
  <p:clrMapOvr>
    <a:masterClrMapping/>
  </p:clrMapOvr>
  <p:transition xmlns:p14="http://schemas.microsoft.com/office/powerpoint/2010/main" spd="med" advClick="1" p14:dur="1000"/>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3" name="Shape 233"/>
          <p:cNvSpPr/>
          <p:nvPr/>
        </p:nvSpPr>
        <p:spPr>
          <a:xfrm>
            <a:off x="3074770" y="8549400"/>
            <a:ext cx="6855258" cy="1193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“trailing edge imbricate stack”</a:t>
            </a:r>
          </a:p>
          <a:p>
            <a:pPr/>
            <a:r>
              <a:t>Dahlstrom’s duplex model (1970)</a:t>
            </a:r>
          </a:p>
        </p:txBody>
      </p:sp>
      <p:pic>
        <p:nvPicPr>
          <p:cNvPr id="234" name="image9.jpeg"/>
          <p:cNvPicPr>
            <a:picLocks noChangeAspect="1"/>
          </p:cNvPicPr>
          <p:nvPr/>
        </p:nvPicPr>
        <p:blipFill>
          <a:blip r:embed="rId3">
            <a:extLst/>
          </a:blip>
          <a:stretch>
            <a:fillRect/>
          </a:stretch>
        </p:blipFill>
        <p:spPr>
          <a:xfrm>
            <a:off x="113204" y="448919"/>
            <a:ext cx="12778393" cy="8855762"/>
          </a:xfrm>
          <a:prstGeom prst="rect">
            <a:avLst/>
          </a:prstGeom>
          <a:ln w="12700">
            <a:miter lim="400000"/>
          </a:ln>
        </p:spPr>
      </p:pic>
      <p:sp>
        <p:nvSpPr>
          <p:cNvPr id="235" name="Shape 235"/>
          <p:cNvSpPr/>
          <p:nvPr/>
        </p:nvSpPr>
        <p:spPr>
          <a:xfrm>
            <a:off x="755906" y="728724"/>
            <a:ext cx="6899506" cy="1117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3300">
                <a:latin typeface="+mn-lt"/>
                <a:ea typeface="+mn-ea"/>
                <a:cs typeface="+mn-cs"/>
                <a:sym typeface="Helvetica"/>
              </a:defRPr>
            </a:pPr>
            <a:r>
              <a:t>Dahlstrom’s duplex model (1970) </a:t>
            </a:r>
          </a:p>
          <a:p>
            <a:pPr algn="l">
              <a:defRPr b="1" sz="3300">
                <a:latin typeface="+mn-lt"/>
                <a:ea typeface="+mn-ea"/>
                <a:cs typeface="+mn-cs"/>
                <a:sym typeface="Helvetica"/>
              </a:defRPr>
            </a:pPr>
            <a:r>
              <a:t>“trailing edge imbricate stack”</a:t>
            </a:r>
          </a:p>
        </p:txBody>
      </p:sp>
    </p:spTree>
  </p:cSld>
  <p:clrMapOvr>
    <a:masterClrMapping/>
  </p:clrMapOvr>
  <p:transition xmlns:p14="http://schemas.microsoft.com/office/powerpoint/2010/main" spd="med" advClick="1" p14:dur="1000"/>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39" name="image10.jpeg"/>
          <p:cNvPicPr>
            <a:picLocks noChangeAspect="1"/>
          </p:cNvPicPr>
          <p:nvPr/>
        </p:nvPicPr>
        <p:blipFill>
          <a:blip r:embed="rId3">
            <a:extLst/>
          </a:blip>
          <a:stretch>
            <a:fillRect/>
          </a:stretch>
        </p:blipFill>
        <p:spPr>
          <a:xfrm>
            <a:off x="3053813" y="92505"/>
            <a:ext cx="6603795" cy="5576538"/>
          </a:xfrm>
          <a:prstGeom prst="rect">
            <a:avLst/>
          </a:prstGeom>
          <a:ln w="12700">
            <a:miter lim="400000"/>
          </a:ln>
        </p:spPr>
      </p:pic>
      <p:pic>
        <p:nvPicPr>
          <p:cNvPr id="240" name="image11.jpeg"/>
          <p:cNvPicPr>
            <a:picLocks noChangeAspect="1"/>
          </p:cNvPicPr>
          <p:nvPr/>
        </p:nvPicPr>
        <p:blipFill>
          <a:blip r:embed="rId4">
            <a:extLst/>
          </a:blip>
          <a:stretch>
            <a:fillRect/>
          </a:stretch>
        </p:blipFill>
        <p:spPr>
          <a:xfrm>
            <a:off x="132128" y="5728015"/>
            <a:ext cx="12740543" cy="3946941"/>
          </a:xfrm>
          <a:prstGeom prst="rect">
            <a:avLst/>
          </a:prstGeom>
          <a:ln w="12700">
            <a:miter lim="400000"/>
          </a:ln>
        </p:spPr>
      </p:pic>
      <p:sp>
        <p:nvSpPr>
          <p:cNvPr id="241" name="Shape 241"/>
          <p:cNvSpPr/>
          <p:nvPr/>
        </p:nvSpPr>
        <p:spPr>
          <a:xfrm>
            <a:off x="10168931" y="9098282"/>
            <a:ext cx="2169669" cy="533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a:defRPr sz="2800">
                <a:solidFill>
                  <a:srgbClr val="797979"/>
                </a:solidFill>
              </a:defRPr>
            </a:lvl1pPr>
          </a:lstStyle>
          <a:p>
            <a:pPr/>
            <a:r>
              <a:t>Boyer (1978)</a:t>
            </a:r>
          </a:p>
        </p:txBody>
      </p:sp>
    </p:spTree>
  </p:cSld>
  <p:clrMapOvr>
    <a:masterClrMapping/>
  </p:clrMapOvr>
  <p:transition xmlns:p14="http://schemas.microsoft.com/office/powerpoint/2010/main" spd="med" advClick="1" p14:dur="1000"/>
</p:sld>
</file>

<file path=ppt/theme/theme1.xml><?xml version="1.0" encoding="utf-8"?>
<a:theme xmlns:a="http://schemas.openxmlformats.org/drawingml/2006/main" xmlns:r="http://schemas.openxmlformats.org/officeDocument/2006/relationships" name="Black">
  <a:themeElements>
    <a:clrScheme name="Black">
      <a:dk1>
        <a:srgbClr val="000000"/>
      </a:dk1>
      <a:lt1>
        <a:srgbClr val="000000"/>
      </a:lt1>
      <a:dk2>
        <a:srgbClr val="A7A7A7"/>
      </a:dk2>
      <a:lt2>
        <a:srgbClr val="535353"/>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a:ea typeface="Helvetica"/>
        <a:cs typeface="Helvetica"/>
      </a:majorFont>
      <a:minorFont>
        <a:latin typeface="Helvetica"/>
        <a:ea typeface="Helvetica"/>
        <a:cs typeface="Helvetica"/>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A7A7A7"/>
      </a:dk2>
      <a:lt2>
        <a:srgbClr val="535353"/>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a:ea typeface="Helvetica"/>
        <a:cs typeface="Helvetica"/>
      </a:majorFont>
      <a:minorFont>
        <a:latin typeface="Helvetica"/>
        <a:ea typeface="Helvetica"/>
        <a:cs typeface="Helvetica"/>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