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3.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20"/>
  </p:notesMasterIdLst>
  <p:sldIdLst>
    <p:sldId id="256" r:id="rId2"/>
    <p:sldId id="285" r:id="rId3"/>
    <p:sldId id="295" r:id="rId4"/>
    <p:sldId id="296" r:id="rId5"/>
    <p:sldId id="273" r:id="rId6"/>
    <p:sldId id="330" r:id="rId7"/>
    <p:sldId id="333" r:id="rId8"/>
    <p:sldId id="335" r:id="rId9"/>
    <p:sldId id="334" r:id="rId10"/>
    <p:sldId id="301" r:id="rId11"/>
    <p:sldId id="277" r:id="rId12"/>
    <p:sldId id="280" r:id="rId13"/>
    <p:sldId id="291" r:id="rId14"/>
    <p:sldId id="282" r:id="rId15"/>
    <p:sldId id="307" r:id="rId16"/>
    <p:sldId id="308" r:id="rId17"/>
    <p:sldId id="279" r:id="rId18"/>
    <p:sldId id="33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059"/>
    <p:restoredTop sz="72408"/>
  </p:normalViewPr>
  <p:slideViewPr>
    <p:cSldViewPr snapToGrid="0" snapToObjects="1">
      <p:cViewPr varScale="1">
        <p:scale>
          <a:sx n="51" d="100"/>
          <a:sy n="51" d="100"/>
        </p:scale>
        <p:origin x="224" y="5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7E59C-D841-984A-920A-727DF23E2928}" type="datetimeFigureOut">
              <a:rPr lang="en-US" smtClean="0"/>
              <a:t>9/26/16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061A0-85D0-7044-A84B-AF10E917F1D2}" type="slidenum">
              <a:rPr lang="en-US" smtClean="0"/>
              <a:t>‹#›</a:t>
            </a:fld>
            <a:endParaRPr lang="en-US"/>
          </a:p>
        </p:txBody>
      </p:sp>
    </p:spTree>
    <p:extLst>
      <p:ext uri="{BB962C8B-B14F-4D97-AF65-F5344CB8AC3E}">
        <p14:creationId xmlns:p14="http://schemas.microsoft.com/office/powerpoint/2010/main" val="77596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dx.doi.org/10.1016/j.grj.2015.02.007"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dx.doi.org/10.3998/3336451.0014.103"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dx.doi.org/10.17723/aarc.68.2.c741823776k6586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Presented at the Geological Society of America’s 2016 Annual Meeting</a:t>
            </a:r>
            <a:r>
              <a:rPr lang="en-US" baseline="0" dirty="0" smtClean="0"/>
              <a:t>, September 28, 2016, in Denver, CO.</a:t>
            </a:r>
          </a:p>
          <a:p>
            <a:endParaRPr lang="en-US" baseline="0" dirty="0" smtClean="0"/>
          </a:p>
          <a:p>
            <a:r>
              <a:rPr lang="en-US" baseline="0" dirty="0" smtClean="0"/>
              <a:t>Abstract:</a:t>
            </a:r>
          </a:p>
          <a:p>
            <a:endParaRPr lang="en-US" baseline="0" dirty="0" smtClean="0"/>
          </a:p>
          <a:p>
            <a:r>
              <a:rPr lang="en-US" sz="1200" kern="1200" dirty="0" smtClean="0">
                <a:solidFill>
                  <a:schemeClr val="tx1"/>
                </a:solidFill>
                <a:effectLst/>
                <a:latin typeface="+mn-lt"/>
                <a:ea typeface="+mn-ea"/>
                <a:cs typeface="+mn-cs"/>
              </a:rPr>
              <a:t>The Geological Survey of Alabama (GSA) has been collecting and storing geological samples since its founding in 1848. As more information is being pushed online and into the cloud, the GSA is working to make our geological samples, numbering in the 10s of thousands, more discoverable through sample registration. Preparing the sample metadata for registration requires internal quality assessment so that the most accurate metadata is made available.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Over the past century and a half, the GSA’s sample collection has had various caretakers. These caretakers have recorded information for a wide variety of specimen types, often in their own system. Merging these various records has proved challenging. Specific challenges we have encountered while improving discoverability of our core and geologic sample collection include:</a:t>
            </a:r>
          </a:p>
          <a:p>
            <a:r>
              <a:rPr lang="en-US" sz="1200" kern="1200" dirty="0" smtClean="0">
                <a:solidFill>
                  <a:schemeClr val="tx1"/>
                </a:solidFill>
                <a:effectLst/>
                <a:latin typeface="+mn-lt"/>
                <a:ea typeface="+mn-ea"/>
                <a:cs typeface="+mn-cs"/>
              </a:rPr>
              <a:t> </a:t>
            </a:r>
          </a:p>
          <a:p>
            <a:pPr marL="685800" lvl="1" indent="-228600">
              <a:buFont typeface="+mj-lt"/>
              <a:buAutoNum type="arabicParenR"/>
            </a:pPr>
            <a:r>
              <a:rPr lang="en-US" sz="1200" kern="1200" dirty="0" smtClean="0">
                <a:solidFill>
                  <a:schemeClr val="tx1"/>
                </a:solidFill>
                <a:effectLst/>
                <a:latin typeface="+mn-lt"/>
                <a:ea typeface="+mn-ea"/>
                <a:cs typeface="+mn-cs"/>
              </a:rPr>
              <a:t>Omission of information through “general knowledge”</a:t>
            </a:r>
          </a:p>
          <a:p>
            <a:pPr marL="685800" lvl="1" indent="-228600">
              <a:buFont typeface="+mj-lt"/>
              <a:buAutoNum type="arabicParenR"/>
            </a:pPr>
            <a:r>
              <a:rPr lang="en-US" sz="1200" kern="1200" dirty="0" smtClean="0">
                <a:solidFill>
                  <a:schemeClr val="tx1"/>
                </a:solidFill>
                <a:effectLst/>
                <a:latin typeface="+mn-lt"/>
                <a:ea typeface="+mn-ea"/>
                <a:cs typeface="+mn-cs"/>
              </a:rPr>
              <a:t>Omission of information through personal organizational systems</a:t>
            </a:r>
          </a:p>
          <a:p>
            <a:pPr marL="685800" lvl="1" indent="-228600">
              <a:buFont typeface="+mj-lt"/>
              <a:buAutoNum type="arabicParenR"/>
            </a:pPr>
            <a:r>
              <a:rPr lang="en-US" sz="1200" kern="1200" dirty="0" smtClean="0">
                <a:solidFill>
                  <a:schemeClr val="tx1"/>
                </a:solidFill>
                <a:effectLst/>
                <a:latin typeface="+mn-lt"/>
                <a:ea typeface="+mn-ea"/>
                <a:cs typeface="+mn-cs"/>
              </a:rPr>
              <a:t>Inconsistent notational systems</a:t>
            </a:r>
          </a:p>
          <a:p>
            <a:pPr marL="685800" lvl="1" indent="-228600">
              <a:buFont typeface="+mj-lt"/>
              <a:buAutoNum type="arabicParenR"/>
            </a:pPr>
            <a:r>
              <a:rPr lang="en-US" sz="1200" kern="1200" dirty="0" smtClean="0">
                <a:solidFill>
                  <a:schemeClr val="tx1"/>
                </a:solidFill>
                <a:effectLst/>
                <a:latin typeface="+mn-lt"/>
                <a:ea typeface="+mn-ea"/>
                <a:cs typeface="+mn-cs"/>
              </a:rPr>
              <a:t>Inconsistent and/or conflicting identification systems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address these challenges, we have embarked on a process we are terming “metadata archaeology.” We have had to dig through old records, including formal and in-house publications, regulatory forms, and personal databases. Additionally, we have rediscovered other information sources (e.g., a filing cabinet full of well cards explaining some of the labels on the sample boxes) that no current employees knew we had. Sometimes, we have had to contact retired personnel to clarify information recorded. Most importantly, we have had to evaluate what sources should be considered most reliable to ensure that we have the most accurate metadata for sample registration.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AE061A0-85D0-7044-A84B-AF10E917F1D2}" type="slidenum">
              <a:rPr lang="en-US" smtClean="0"/>
              <a:t>1</a:t>
            </a:fld>
            <a:endParaRPr lang="en-US"/>
          </a:p>
        </p:txBody>
      </p:sp>
    </p:spTree>
    <p:extLst>
      <p:ext uri="{BB962C8B-B14F-4D97-AF65-F5344CB8AC3E}">
        <p14:creationId xmlns:p14="http://schemas.microsoft.com/office/powerpoint/2010/main" val="210698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t>Semi-automated workflow to capture information from current researchers with minimal effort. By making the legacy data rescue and preservation process as simple as possible through the development of template workflows, such as that presented here, personnel are more likely to adopt and adhere to standards. Template workflows also simplify training of additional personnel to assist in the registration process. Ultimately this increases data and metadata exposure and interoperability. </a:t>
            </a:r>
            <a:r>
              <a:rPr lang="en-US" sz="1100" b="0" i="0" u="none" strike="noStrike" kern="1200" baseline="0" dirty="0" smtClean="0">
                <a:solidFill>
                  <a:schemeClr val="tx1"/>
                </a:solidFill>
                <a:latin typeface="+mn-lt"/>
                <a:ea typeface="+mn-ea"/>
                <a:cs typeface="+mn-cs"/>
              </a:rPr>
              <a:t>(Hills, 2015)</a:t>
            </a:r>
          </a:p>
          <a:p>
            <a:endParaRPr lang="en-US" sz="1100" b="0" i="0" u="none" strike="noStrike" kern="1200" baseline="0" dirty="0" smtClean="0">
              <a:solidFill>
                <a:schemeClr val="tx1"/>
              </a:solidFill>
              <a:latin typeface="+mn-lt"/>
              <a:ea typeface="+mn-ea"/>
              <a:cs typeface="+mn-cs"/>
            </a:endParaRPr>
          </a:p>
          <a:p>
            <a:r>
              <a:rPr lang="en-US" sz="1100" dirty="0" smtClean="0"/>
              <a:t>Suggestions for data rescue plans: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100" dirty="0" smtClean="0"/>
              <a:t>Prioritize</a:t>
            </a:r>
            <a:r>
              <a:rPr lang="en-US" sz="1100" baseline="0" dirty="0" smtClean="0"/>
              <a:t> critical data – </a:t>
            </a:r>
            <a:r>
              <a:rPr lang="en-US" sz="1100" baseline="0" dirty="0" err="1" smtClean="0"/>
              <a:t>eg</a:t>
            </a:r>
            <a:r>
              <a:rPr lang="en-US" sz="1100" baseline="0" dirty="0" smtClean="0"/>
              <a:t>., person is about to retire, sample about to loss critical information, used by lots of people</a:t>
            </a:r>
            <a:endParaRPr lang="en-US" sz="110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100" dirty="0" smtClean="0"/>
              <a:t>Develop a workflow – iterative process to refine; be aware of internal and other existing standards</a:t>
            </a:r>
          </a:p>
          <a:p>
            <a:pPr lvl="1"/>
            <a:r>
              <a:rPr lang="en-US" sz="1100" dirty="0" smtClean="0"/>
              <a:t>Involve current data holder as well as those not as familiar with the information – current archivist</a:t>
            </a:r>
            <a:r>
              <a:rPr lang="en-US" sz="1100" baseline="0" dirty="0" smtClean="0"/>
              <a:t> checks for accuracy, others check for </a:t>
            </a:r>
            <a:r>
              <a:rPr lang="en-US" sz="1100" baseline="0" dirty="0" err="1" smtClean="0"/>
              <a:t>usability</a:t>
            </a:r>
            <a:r>
              <a:rPr lang="en-US" sz="1100" dirty="0" err="1" smtClean="0"/>
              <a:t>Conduct</a:t>
            </a:r>
            <a:r>
              <a:rPr lang="en-US" sz="1100" dirty="0" smtClean="0"/>
              <a:t> exit surveys specific to data</a:t>
            </a:r>
          </a:p>
          <a:p>
            <a:pPr lvl="1"/>
            <a:r>
              <a:rPr lang="en-US" sz="1100" dirty="0" smtClean="0"/>
              <a:t>Register your samples and data – thus, people can FIND the</a:t>
            </a:r>
            <a:r>
              <a:rPr lang="en-US" sz="1100" baseline="0" dirty="0" smtClean="0"/>
              <a:t> information and use it =&gt; becomes VALUABLE</a:t>
            </a:r>
            <a:endParaRPr lang="en-US" sz="1100" dirty="0" smtClean="0"/>
          </a:p>
          <a:p>
            <a:r>
              <a:rPr lang="en-US" sz="1100" b="0" i="0" u="none" strike="noStrike" kern="1200" baseline="0" dirty="0" smtClean="0">
                <a:solidFill>
                  <a:schemeClr val="tx1"/>
                </a:solidFill>
                <a:latin typeface="+mn-lt"/>
                <a:ea typeface="+mn-ea"/>
                <a:cs typeface="+mn-cs"/>
              </a:rPr>
              <a:t>---</a:t>
            </a:r>
          </a:p>
          <a:p>
            <a:r>
              <a:rPr lang="en-US" sz="1100" b="0" i="0" u="none" strike="noStrike" kern="1200" baseline="0" dirty="0" smtClean="0">
                <a:solidFill>
                  <a:schemeClr val="tx1"/>
                </a:solidFill>
                <a:latin typeface="+mn-lt"/>
                <a:ea typeface="+mn-ea"/>
                <a:cs typeface="+mn-cs"/>
              </a:rPr>
              <a:t>Reference: Hills, D.J. 2015. Let’s make it easy: A workflow for physical sample metadata rescue. </a:t>
            </a:r>
            <a:r>
              <a:rPr lang="en-US" sz="1100" b="0" i="0" u="none" strike="noStrike" kern="1200" baseline="0" dirty="0" err="1" smtClean="0">
                <a:solidFill>
                  <a:schemeClr val="tx1"/>
                </a:solidFill>
                <a:latin typeface="+mn-lt"/>
                <a:ea typeface="+mn-ea"/>
                <a:cs typeface="+mn-cs"/>
              </a:rPr>
              <a:t>GeoResJ</a:t>
            </a:r>
            <a:r>
              <a:rPr lang="en-US" sz="1100" b="0" i="0" u="none" strike="noStrike" kern="1200" baseline="0" dirty="0" smtClean="0">
                <a:solidFill>
                  <a:schemeClr val="tx1"/>
                </a:solidFill>
                <a:latin typeface="+mn-lt"/>
                <a:ea typeface="+mn-ea"/>
                <a:cs typeface="+mn-cs"/>
              </a:rPr>
              <a:t>, vol. 6, p. 1-8. </a:t>
            </a:r>
            <a:r>
              <a:rPr lang="hr-HR" sz="1100" dirty="0" smtClean="0">
                <a:hlinkClick r:id="rId3"/>
              </a:rPr>
              <a:t>doi:10.1016/j.grj.2015.02.007</a:t>
            </a:r>
            <a:endParaRPr lang="en-US" sz="11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A2A93E-DA0B-B049-8DDD-95DDE3F09CD6}" type="slidenum">
              <a:rPr lang="en-US" smtClean="0"/>
              <a:t>12</a:t>
            </a:fld>
            <a:endParaRPr lang="en-US" dirty="0"/>
          </a:p>
        </p:txBody>
      </p:sp>
    </p:spTree>
    <p:extLst>
      <p:ext uri="{BB962C8B-B14F-4D97-AF65-F5344CB8AC3E}">
        <p14:creationId xmlns:p14="http://schemas.microsoft.com/office/powerpoint/2010/main" val="128008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Many ways to register your samples</a:t>
            </a:r>
            <a:r>
              <a:rPr lang="en-US" baseline="0" dirty="0" smtClean="0"/>
              <a:t> and data. Things to consider:</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-Long term stability (don’t go with a fly-by-night)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standards are they using? (see earlier slide re: why standards fail)</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-cost (immediate and long-term)</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DataCite</a:t>
            </a:r>
            <a:r>
              <a:rPr lang="en-US" baseline="0" dirty="0" smtClean="0"/>
              <a:t> (https://</a:t>
            </a:r>
            <a:r>
              <a:rPr lang="en-US" baseline="0" dirty="0" err="1" smtClean="0"/>
              <a:t>www.datacite.org</a:t>
            </a:r>
            <a:r>
              <a:rPr lang="en-US" baseline="0" dirty="0" smtClean="0"/>
              <a:t>/ ) is a good place to start to investigate how to get DOIs for data sets, as well as Registry of Research Data Repositories (https://</a:t>
            </a:r>
            <a:r>
              <a:rPr lang="en-US" baseline="0" dirty="0" err="1" smtClean="0"/>
              <a:t>www.datacite.org</a:t>
            </a:r>
            <a:r>
              <a:rPr lang="en-US" baseline="0" dirty="0" smtClean="0"/>
              <a: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SESAR (http://</a:t>
            </a:r>
            <a:r>
              <a:rPr lang="en-US" baseline="0" dirty="0" err="1" smtClean="0"/>
              <a:t>www.geosamples.org</a:t>
            </a:r>
            <a:r>
              <a:rPr lang="en-US" baseline="0" dirty="0" smtClean="0"/>
              <a:t> ) is a great place to register physical samples – they mint IGSNs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BA2A93E-DA0B-B049-8DDD-95DDE3F09CD6}" type="slidenum">
              <a:rPr lang="en-US" smtClean="0"/>
              <a:t>13</a:t>
            </a:fld>
            <a:endParaRPr lang="en-US" dirty="0"/>
          </a:p>
        </p:txBody>
      </p:sp>
    </p:spTree>
    <p:extLst>
      <p:ext uri="{BB962C8B-B14F-4D97-AF65-F5344CB8AC3E}">
        <p14:creationId xmlns:p14="http://schemas.microsoft.com/office/powerpoint/2010/main" val="128008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is a non-exclusive list</a:t>
            </a:r>
            <a:r>
              <a:rPr lang="en-US" baseline="0" dirty="0" smtClean="0"/>
              <a:t> – apologies for anyone who was left off.</a:t>
            </a:r>
          </a:p>
          <a:p>
            <a:endParaRPr lang="en-US" baseline="0" dirty="0" smtClean="0"/>
          </a:p>
          <a:p>
            <a:r>
              <a:rPr lang="en-US" dirty="0" smtClean="0"/>
              <a:t>AASG: NGDS program</a:t>
            </a:r>
          </a:p>
          <a:p>
            <a:r>
              <a:rPr lang="en-US" dirty="0" smtClean="0"/>
              <a:t>AZGS: Christy Caudill, Steve Richard (now at IEDA), Lee Allison</a:t>
            </a:r>
          </a:p>
          <a:p>
            <a:r>
              <a:rPr lang="en-US" dirty="0" smtClean="0"/>
              <a:t>USGS: NGGDPP; Betty Adrian (retired)</a:t>
            </a:r>
          </a:p>
          <a:p>
            <a:r>
              <a:rPr lang="en-US" dirty="0" smtClean="0"/>
              <a:t>ESIP Federation, Data Stewardship Committee: Sarah </a:t>
            </a:r>
            <a:r>
              <a:rPr lang="en-US" dirty="0" err="1" smtClean="0"/>
              <a:t>Ramdeen</a:t>
            </a:r>
            <a:r>
              <a:rPr lang="en-US" dirty="0" smtClean="0"/>
              <a:t>, Ruth </a:t>
            </a:r>
            <a:r>
              <a:rPr lang="en-US" dirty="0" err="1" smtClean="0"/>
              <a:t>Duerr</a:t>
            </a:r>
            <a:r>
              <a:rPr lang="en-US" dirty="0" smtClean="0"/>
              <a:t>, H.K. </a:t>
            </a:r>
            <a:r>
              <a:rPr lang="en-US" dirty="0" err="1" smtClean="0"/>
              <a:t>Ramapriyan</a:t>
            </a:r>
            <a:r>
              <a:rPr lang="en-US" dirty="0" smtClean="0"/>
              <a:t>, Bob Downs</a:t>
            </a:r>
          </a:p>
          <a:p>
            <a:r>
              <a:rPr lang="en-US" dirty="0" smtClean="0"/>
              <a:t>ESIP Federation, General: Peter Fox, Erin Robinson, Soren Scott, Josh Young, Karl Benedict</a:t>
            </a:r>
          </a:p>
          <a:p>
            <a:r>
              <a:rPr lang="en-US" dirty="0" smtClean="0"/>
              <a:t>RDA:</a:t>
            </a:r>
            <a:r>
              <a:rPr lang="en-US" baseline="0" dirty="0" smtClean="0"/>
              <a:t> Helen </a:t>
            </a:r>
            <a:r>
              <a:rPr lang="en-US" baseline="0" dirty="0" err="1" smtClean="0"/>
              <a:t>Glaves</a:t>
            </a:r>
            <a:r>
              <a:rPr lang="en-US" baseline="0" dirty="0" smtClean="0"/>
              <a:t>, Lesley </a:t>
            </a:r>
            <a:r>
              <a:rPr lang="en-US" baseline="0" dirty="0" err="1" smtClean="0"/>
              <a:t>Wyborn</a:t>
            </a:r>
            <a:endParaRPr lang="en-US" baseline="0" dirty="0" smtClean="0"/>
          </a:p>
          <a:p>
            <a:r>
              <a:rPr lang="en-US" baseline="0" dirty="0" smtClean="0"/>
              <a:t>CODATA: Ruth </a:t>
            </a:r>
            <a:r>
              <a:rPr lang="en-US" baseline="0" dirty="0" err="1" smtClean="0"/>
              <a:t>Duerr</a:t>
            </a:r>
            <a:r>
              <a:rPr lang="en-US" baseline="0" dirty="0" smtClean="0"/>
              <a:t>, Chris </a:t>
            </a:r>
            <a:r>
              <a:rPr lang="en-US" baseline="0" dirty="0" err="1" smtClean="0"/>
              <a:t>Lenhardt</a:t>
            </a:r>
            <a:endParaRPr lang="en-US" dirty="0" smtClean="0"/>
          </a:p>
          <a:p>
            <a:r>
              <a:rPr lang="en-US" dirty="0" smtClean="0"/>
              <a:t>IEDA: </a:t>
            </a:r>
            <a:r>
              <a:rPr lang="en-US" dirty="0" smtClean="0"/>
              <a:t>Kerstin </a:t>
            </a:r>
            <a:r>
              <a:rPr lang="en-US" dirty="0" err="1" smtClean="0"/>
              <a:t>Lehnert</a:t>
            </a:r>
            <a:r>
              <a:rPr lang="en-US" dirty="0" smtClean="0"/>
              <a:t>, Bob </a:t>
            </a:r>
            <a:r>
              <a:rPr lang="en-US" dirty="0" err="1" smtClean="0"/>
              <a:t>Arko</a:t>
            </a:r>
            <a:r>
              <a:rPr lang="en-US" dirty="0" smtClean="0"/>
              <a:t>, Megan </a:t>
            </a:r>
            <a:r>
              <a:rPr lang="en-US" dirty="0" smtClean="0"/>
              <a:t>Carter </a:t>
            </a:r>
          </a:p>
          <a:p>
            <a:r>
              <a:rPr lang="en-US" dirty="0" smtClean="0"/>
              <a:t>IGSN:</a:t>
            </a:r>
            <a:r>
              <a:rPr lang="en-US" baseline="0" dirty="0" smtClean="0"/>
              <a:t> </a:t>
            </a:r>
            <a:r>
              <a:rPr lang="en-US" dirty="0" smtClean="0"/>
              <a:t>Jens </a:t>
            </a:r>
            <a:r>
              <a:rPr lang="en-US" dirty="0" err="1" smtClean="0"/>
              <a:t>Klump</a:t>
            </a:r>
            <a:r>
              <a:rPr lang="en-US" dirty="0" smtClean="0"/>
              <a:t>, Lesley </a:t>
            </a:r>
            <a:r>
              <a:rPr lang="en-US" dirty="0" err="1" smtClean="0"/>
              <a:t>Wyborn</a:t>
            </a:r>
            <a:endParaRPr lang="en-US" dirty="0" smtClean="0"/>
          </a:p>
          <a:p>
            <a:r>
              <a:rPr lang="en-US" dirty="0" smtClean="0"/>
              <a:t>EarthCube: Jamie Ryan, Margie Chan, David</a:t>
            </a:r>
            <a:r>
              <a:rPr lang="en-US" baseline="0" dirty="0" smtClean="0"/>
              <a:t> </a:t>
            </a:r>
            <a:r>
              <a:rPr lang="en-US" baseline="0" dirty="0" err="1" smtClean="0"/>
              <a:t>Arctur</a:t>
            </a:r>
            <a:r>
              <a:rPr lang="en-US" baseline="0" dirty="0" smtClean="0"/>
              <a:t>, </a:t>
            </a:r>
            <a:r>
              <a:rPr lang="en-US" baseline="0" dirty="0" err="1" smtClean="0"/>
              <a:t>iSamples</a:t>
            </a:r>
            <a:r>
              <a:rPr lang="en-US" baseline="0" dirty="0" smtClean="0"/>
              <a:t> RCN</a:t>
            </a:r>
            <a:endParaRPr lang="en-US" dirty="0" smtClean="0"/>
          </a:p>
          <a:p>
            <a:r>
              <a:rPr lang="en-US" dirty="0" smtClean="0"/>
              <a:t>GSA &amp; OGB: Marcella McIntyre-Redden, Nick Tew</a:t>
            </a:r>
          </a:p>
          <a:p>
            <a:endParaRPr lang="en-US" dirty="0"/>
          </a:p>
        </p:txBody>
      </p:sp>
      <p:sp>
        <p:nvSpPr>
          <p:cNvPr id="4" name="Slide Number Placeholder 3"/>
          <p:cNvSpPr>
            <a:spLocks noGrp="1"/>
          </p:cNvSpPr>
          <p:nvPr>
            <p:ph type="sldNum" sz="quarter" idx="10"/>
          </p:nvPr>
        </p:nvSpPr>
        <p:spPr/>
        <p:txBody>
          <a:bodyPr/>
          <a:lstStyle/>
          <a:p>
            <a:fld id="{0BA2A93E-DA0B-B049-8DDD-95DDE3F09CD6}" type="slidenum">
              <a:rPr lang="en-US" smtClean="0"/>
              <a:t>15</a:t>
            </a:fld>
            <a:endParaRPr lang="en-US" dirty="0"/>
          </a:p>
        </p:txBody>
      </p:sp>
    </p:spTree>
    <p:extLst>
      <p:ext uri="{BB962C8B-B14F-4D97-AF65-F5344CB8AC3E}">
        <p14:creationId xmlns:p14="http://schemas.microsoft.com/office/powerpoint/2010/main" val="734131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F35649-70E2-914F-9C81-9B4CDE95C2C8}" type="slidenum">
              <a:rPr lang="en-US" smtClean="0"/>
              <a:t>16</a:t>
            </a:fld>
            <a:endParaRPr lang="en-US"/>
          </a:p>
        </p:txBody>
      </p:sp>
    </p:spTree>
    <p:extLst>
      <p:ext uri="{BB962C8B-B14F-4D97-AF65-F5344CB8AC3E}">
        <p14:creationId xmlns:p14="http://schemas.microsoft.com/office/powerpoint/2010/main" val="212755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Standards cartoon: https://</a:t>
            </a:r>
            <a:r>
              <a:rPr lang="en-US" dirty="0" err="1" smtClean="0"/>
              <a:t>xkcd.com</a:t>
            </a:r>
            <a:r>
              <a:rPr lang="en-US" dirty="0" smtClean="0"/>
              <a:t>/927/</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Don’t reinvent!</a:t>
            </a:r>
            <a:r>
              <a:rPr lang="en-US" baseline="0" dirty="0" smtClean="0"/>
              <a:t> It’s a waste of time and resources, and if you want your data used beyond its initial project, it needs to be understood by others. </a:t>
            </a:r>
            <a:r>
              <a:rPr lang="en-US" dirty="0" smtClean="0"/>
              <a:t>Utilize existing standards, even though they’re not perfect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Idea that “good enough” is acceptable (</a:t>
            </a:r>
            <a:r>
              <a:rPr lang="en-US" sz="1200" b="1" kern="1200" dirty="0" smtClean="0">
                <a:solidFill>
                  <a:schemeClr val="tx1"/>
                </a:solidFill>
                <a:effectLst/>
                <a:latin typeface="+mn-lt"/>
                <a:ea typeface="+mn-ea"/>
                <a:cs typeface="+mn-cs"/>
              </a:rPr>
              <a:t>Individuals and interactions</a:t>
            </a:r>
            <a:r>
              <a:rPr lang="en-US" sz="1200" kern="1200" dirty="0" smtClean="0">
                <a:solidFill>
                  <a:schemeClr val="tx1"/>
                </a:solidFill>
                <a:effectLst/>
                <a:latin typeface="+mn-lt"/>
                <a:ea typeface="+mn-ea"/>
                <a:cs typeface="+mn-cs"/>
              </a:rPr>
              <a:t> over processes and tools)</a:t>
            </a:r>
            <a:r>
              <a:rPr lang="en-US" dirty="0" smtClean="0">
                <a:effectLst/>
              </a:rPr>
              <a:t> (</a:t>
            </a:r>
            <a:r>
              <a:rPr lang="en-US" b="1" dirty="0" smtClean="0">
                <a:effectLst/>
              </a:rPr>
              <a:t>Customer Collaboration</a:t>
            </a:r>
            <a:r>
              <a:rPr lang="en-US" b="0" baseline="0" dirty="0" smtClean="0">
                <a:effectLst/>
              </a:rPr>
              <a:t> over contract negotiation)</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Why Standards Fail (Cargill, 2011 : </a:t>
            </a:r>
            <a:r>
              <a:rPr lang="ro-RO" dirty="0" smtClean="0">
                <a:hlinkClick r:id="rId3"/>
              </a:rPr>
              <a:t>http://dx.doi.org/10.3998/3336451.0014.103</a:t>
            </a:r>
            <a:r>
              <a:rPr lang="ro-RO" dirty="0" smtClean="0"/>
              <a:t> )</a:t>
            </a:r>
            <a:endParaRPr lang="en-US" baseline="0" dirty="0" smtClean="0"/>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 fails to get started. </a:t>
            </a:r>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standards group fails to achieve consensus and deadlocks. </a:t>
            </a:r>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 suffers from “feature creep” and misses the market opportunity. </a:t>
            </a:r>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 is finished and the market ignores it. </a:t>
            </a:r>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 is finished and implementations are incompatible. </a:t>
            </a:r>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The standard is accepted and is used to manage the market.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Why it’s</a:t>
            </a:r>
            <a:r>
              <a:rPr lang="en-US" baseline="0" dirty="0" smtClean="0"/>
              <a:t> then important to use existing standards really falls under 4 and 5, mostly.</a:t>
            </a:r>
            <a:endParaRPr lang="en-US" dirty="0" smtClean="0"/>
          </a:p>
        </p:txBody>
      </p:sp>
      <p:sp>
        <p:nvSpPr>
          <p:cNvPr id="4" name="Slide Number Placeholder 3"/>
          <p:cNvSpPr>
            <a:spLocks noGrp="1"/>
          </p:cNvSpPr>
          <p:nvPr>
            <p:ph type="sldNum" sz="quarter" idx="10"/>
          </p:nvPr>
        </p:nvSpPr>
        <p:spPr/>
        <p:txBody>
          <a:bodyPr/>
          <a:lstStyle/>
          <a:p>
            <a:fld id="{0BA2A93E-DA0B-B049-8DDD-95DDE3F09CD6}" type="slidenum">
              <a:rPr lang="en-US" smtClean="0"/>
              <a:t>17</a:t>
            </a:fld>
            <a:endParaRPr lang="en-US" dirty="0"/>
          </a:p>
        </p:txBody>
      </p:sp>
    </p:spTree>
    <p:extLst>
      <p:ext uri="{BB962C8B-B14F-4D97-AF65-F5344CB8AC3E}">
        <p14:creationId xmlns:p14="http://schemas.microsoft.com/office/powerpoint/2010/main" val="128008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Specific challenges we have encountered while improving discoverability of our core and geologic sample collection include:</a:t>
            </a:r>
          </a:p>
          <a:p>
            <a:r>
              <a:rPr lang="en-US" sz="1200" kern="1200" dirty="0" smtClean="0">
                <a:solidFill>
                  <a:schemeClr val="tx1"/>
                </a:solidFill>
                <a:effectLst/>
                <a:latin typeface="+mn-lt"/>
                <a:ea typeface="+mn-ea"/>
                <a:cs typeface="+mn-cs"/>
              </a:rPr>
              <a:t> </a:t>
            </a:r>
          </a:p>
          <a:p>
            <a:pPr marL="685800" lvl="1" indent="-228600">
              <a:buFont typeface="+mj-lt"/>
              <a:buAutoNum type="arabicParenR"/>
            </a:pPr>
            <a:r>
              <a:rPr lang="en-US" sz="1200" kern="1200" dirty="0" smtClean="0">
                <a:solidFill>
                  <a:schemeClr val="tx1"/>
                </a:solidFill>
                <a:effectLst/>
                <a:latin typeface="+mn-lt"/>
                <a:ea typeface="+mn-ea"/>
                <a:cs typeface="+mn-cs"/>
              </a:rPr>
              <a:t>Omission of information through “general knowledge”</a:t>
            </a:r>
          </a:p>
          <a:p>
            <a:pPr marL="685800" lvl="1" indent="-228600">
              <a:buFont typeface="+mj-lt"/>
              <a:buAutoNum type="arabicParenR"/>
            </a:pPr>
            <a:r>
              <a:rPr lang="en-US" sz="1200" kern="1200" dirty="0" smtClean="0">
                <a:solidFill>
                  <a:schemeClr val="tx1"/>
                </a:solidFill>
                <a:effectLst/>
                <a:latin typeface="+mn-lt"/>
                <a:ea typeface="+mn-ea"/>
                <a:cs typeface="+mn-cs"/>
              </a:rPr>
              <a:t>Omission of information through personal organizational systems</a:t>
            </a:r>
          </a:p>
          <a:p>
            <a:pPr marL="685800" lvl="1" indent="-228600">
              <a:buFont typeface="+mj-lt"/>
              <a:buAutoNum type="arabicParenR"/>
            </a:pPr>
            <a:r>
              <a:rPr lang="en-US" sz="1200" kern="1200" dirty="0" smtClean="0">
                <a:solidFill>
                  <a:schemeClr val="tx1"/>
                </a:solidFill>
                <a:effectLst/>
                <a:latin typeface="+mn-lt"/>
                <a:ea typeface="+mn-ea"/>
                <a:cs typeface="+mn-cs"/>
              </a:rPr>
              <a:t>Inconsistent notational systems</a:t>
            </a:r>
          </a:p>
          <a:p>
            <a:pPr marL="685800" lvl="1" indent="-228600">
              <a:buFont typeface="+mj-lt"/>
              <a:buAutoNum type="arabicParenR"/>
            </a:pPr>
            <a:r>
              <a:rPr lang="en-US" sz="1200" kern="1200" dirty="0" smtClean="0">
                <a:solidFill>
                  <a:schemeClr val="tx1"/>
                </a:solidFill>
                <a:effectLst/>
                <a:latin typeface="+mn-lt"/>
                <a:ea typeface="+mn-ea"/>
                <a:cs typeface="+mn-cs"/>
              </a:rPr>
              <a:t>Inconsistent and/or conflicting identification systems</a:t>
            </a:r>
          </a:p>
          <a:p>
            <a:endParaRPr lang="en-US" dirty="0"/>
          </a:p>
        </p:txBody>
      </p:sp>
      <p:sp>
        <p:nvSpPr>
          <p:cNvPr id="4" name="Slide Number Placeholder 3"/>
          <p:cNvSpPr>
            <a:spLocks noGrp="1"/>
          </p:cNvSpPr>
          <p:nvPr>
            <p:ph type="sldNum" sz="quarter" idx="10"/>
          </p:nvPr>
        </p:nvSpPr>
        <p:spPr/>
        <p:txBody>
          <a:bodyPr/>
          <a:lstStyle/>
          <a:p>
            <a:fld id="{3AE061A0-85D0-7044-A84B-AF10E917F1D2}" type="slidenum">
              <a:rPr lang="en-US" smtClean="0"/>
              <a:t>18</a:t>
            </a:fld>
            <a:endParaRPr lang="en-US"/>
          </a:p>
        </p:txBody>
      </p:sp>
    </p:spTree>
    <p:extLst>
      <p:ext uri="{BB962C8B-B14F-4D97-AF65-F5344CB8AC3E}">
        <p14:creationId xmlns:p14="http://schemas.microsoft.com/office/powerpoint/2010/main" val="72277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dirty="0" smtClean="0"/>
              <a:t>The</a:t>
            </a:r>
            <a:r>
              <a:rPr lang="en-US" sz="1100" baseline="0" dirty="0" smtClean="0"/>
              <a:t> OGB is a regulatory agency of the State of Alabama with the statutory charge of preventing waste and promoting the conservation of oil and gas while ensuring the protection of both the environment and the correlative rights of owners. The Board is granted broad authority in Alabama oil and gas conservation statutes to promulgate and enforce rules and regulations to ensure the conservation and proper development of Alabama’s petroleum resources.</a:t>
            </a:r>
          </a:p>
          <a:p>
            <a:endParaRPr lang="en-US" sz="1100" baseline="0" dirty="0" smtClean="0"/>
          </a:p>
          <a:p>
            <a:r>
              <a:rPr lang="en-US" sz="1100" baseline="0" dirty="0" smtClean="0"/>
              <a:t>Statutory charge: </a:t>
            </a:r>
            <a:r>
              <a:rPr lang="en-US" sz="1100" dirty="0" smtClean="0"/>
              <a:t>In recognition of past, present, and imminent evils </a:t>
            </a:r>
            <a:r>
              <a:rPr lang="en-US" sz="1100" dirty="0" err="1" smtClean="0"/>
              <a:t>occuring</a:t>
            </a:r>
            <a:r>
              <a:rPr lang="en-US" sz="1100" dirty="0" smtClean="0"/>
              <a:t> in the production and use of oil and gas, as a result of waste in the production and use thereof and as a result of waste in the absence of co-equal or correlative rights of owners of crude oil or natural gas in a common source of supply to produce and use the same, this law is enacted for protection against such evils by prohibiting waste and compelling ratable production. </a:t>
            </a:r>
          </a:p>
          <a:p>
            <a:endParaRPr lang="en-US" sz="1100" baseline="0" dirty="0" smtClean="0"/>
          </a:p>
          <a:p>
            <a:r>
              <a:rPr lang="en-US" sz="1100" dirty="0" smtClean="0"/>
              <a:t>In order to prevent waste, the Board has been given broad authority to promulgate and enforce rules and regulations. </a:t>
            </a:r>
          </a:p>
          <a:p>
            <a:r>
              <a:rPr lang="en-US" sz="1100" dirty="0" smtClean="0"/>
              <a:t>--</a:t>
            </a:r>
          </a:p>
          <a:p>
            <a:r>
              <a:rPr lang="en-US" sz="1100" dirty="0" smtClean="0"/>
              <a:t>Regulatory</a:t>
            </a:r>
            <a:r>
              <a:rPr lang="en-US" sz="1100" baseline="0" dirty="0" smtClean="0"/>
              <a:t> history: http://</a:t>
            </a:r>
            <a:r>
              <a:rPr lang="en-US" sz="1100" baseline="0" dirty="0" err="1" smtClean="0"/>
              <a:t>www.gsa.state.al.us</a:t>
            </a:r>
            <a:r>
              <a:rPr lang="en-US" sz="1100" baseline="0" dirty="0" smtClean="0"/>
              <a:t>/documents/</a:t>
            </a:r>
            <a:r>
              <a:rPr lang="en-US" sz="1100" baseline="0" dirty="0" err="1" smtClean="0"/>
              <a:t>misc_ogb</a:t>
            </a:r>
            <a:r>
              <a:rPr lang="en-US" sz="1100" baseline="0" dirty="0" smtClean="0"/>
              <a:t>/</a:t>
            </a:r>
            <a:r>
              <a:rPr lang="en-US" sz="1100" baseline="0" dirty="0" err="1" smtClean="0"/>
              <a:t>Regulatory_history.pdf</a:t>
            </a:r>
            <a:endParaRPr lang="en-US" sz="1100" baseline="0" dirty="0" smtClean="0"/>
          </a:p>
          <a:p>
            <a:r>
              <a:rPr lang="en-US" sz="1100" baseline="0" dirty="0" smtClean="0"/>
              <a:t>“Gold Book” http://</a:t>
            </a:r>
            <a:r>
              <a:rPr lang="en-US" sz="1100" baseline="0" dirty="0" err="1" smtClean="0"/>
              <a:t>www.gsa.state.al.us</a:t>
            </a:r>
            <a:r>
              <a:rPr lang="en-US" sz="1100" baseline="0" dirty="0" smtClean="0"/>
              <a:t>/documents/</a:t>
            </a:r>
            <a:r>
              <a:rPr lang="en-US" sz="1100" baseline="0" dirty="0" err="1" smtClean="0"/>
              <a:t>misc_ogb</a:t>
            </a:r>
            <a:r>
              <a:rPr lang="en-US" sz="1100" baseline="0" dirty="0" smtClean="0"/>
              <a:t>/</a:t>
            </a:r>
            <a:r>
              <a:rPr lang="en-US" sz="1100" baseline="0" dirty="0" err="1" smtClean="0"/>
              <a:t>goldbook.pdf</a:t>
            </a:r>
            <a:endParaRPr lang="en-US" sz="1100" baseline="0" dirty="0" smtClean="0"/>
          </a:p>
          <a:p>
            <a:endParaRPr lang="en-US" sz="1100" baseline="0" dirty="0" smtClean="0"/>
          </a:p>
          <a:p>
            <a:r>
              <a:rPr lang="en-US" sz="1000" dirty="0" smtClean="0"/>
              <a:t>Many state geological surveys have an information mandate. The GSA is no different. As a state government agency, GSA is mandated to explore for, characterize, and report Alabama’s mineral, energy, water, and biological resources in support of economic development, conservation, management, and public policy for the betterment of Alabama’s citizens, communities, and businesses.</a:t>
            </a:r>
          </a:p>
          <a:p>
            <a:endParaRPr lang="en-US" sz="1000" dirty="0" smtClean="0"/>
          </a:p>
          <a:p>
            <a:r>
              <a:rPr lang="en-US" sz="1000" dirty="0" smtClean="0"/>
              <a:t>GSA Programs include:</a:t>
            </a:r>
          </a:p>
          <a:p>
            <a:r>
              <a:rPr lang="en-US" sz="1000" dirty="0" smtClean="0"/>
              <a:t>Geologic Investigations:</a:t>
            </a:r>
            <a:r>
              <a:rPr lang="en-US" sz="1000" baseline="0" dirty="0" smtClean="0"/>
              <a:t> </a:t>
            </a:r>
          </a:p>
          <a:p>
            <a:pPr marL="628650" lvl="1" indent="-171450">
              <a:buFont typeface="Arial"/>
              <a:buChar char="•"/>
            </a:pPr>
            <a:r>
              <a:rPr lang="en-US" sz="1000" baseline="0" dirty="0" smtClean="0"/>
              <a:t>coastal resources; geologic mapping; geologic hazards; resources information</a:t>
            </a:r>
          </a:p>
          <a:p>
            <a:r>
              <a:rPr lang="en-US" sz="1000" baseline="0" dirty="0" smtClean="0"/>
              <a:t>Ecosystems</a:t>
            </a:r>
          </a:p>
          <a:p>
            <a:pPr marL="628650" lvl="1" indent="-171450">
              <a:buFont typeface="Arial"/>
              <a:buChar char="•"/>
            </a:pPr>
            <a:r>
              <a:rPr lang="en-US" sz="1000" baseline="0" dirty="0" smtClean="0"/>
              <a:t>Habitat assessment; Species distribution and monitoring</a:t>
            </a:r>
          </a:p>
          <a:p>
            <a:r>
              <a:rPr lang="en-US" sz="1000" baseline="0" dirty="0" smtClean="0"/>
              <a:t>Groundwater Assessment</a:t>
            </a:r>
          </a:p>
          <a:p>
            <a:pPr marL="628650" lvl="1" indent="-171450">
              <a:buFont typeface="Arial"/>
              <a:buChar char="•"/>
            </a:pPr>
            <a:r>
              <a:rPr lang="en-US" sz="1000" baseline="0" dirty="0" smtClean="0"/>
              <a:t>Assessments; Information Distribution; Geochemical Analyses</a:t>
            </a:r>
          </a:p>
          <a:p>
            <a:r>
              <a:rPr lang="en-US" sz="1000" baseline="0" dirty="0" smtClean="0"/>
              <a:t>Energy Investigations</a:t>
            </a:r>
          </a:p>
          <a:p>
            <a:pPr marL="628650" lvl="1" indent="-171450">
              <a:buFont typeface="Arial"/>
              <a:buChar char="•"/>
            </a:pPr>
            <a:r>
              <a:rPr lang="en-US" sz="1000" baseline="0" dirty="0" smtClean="0"/>
              <a:t>Coal Systems &amp; tech; petroleum systems and tech; carbon sequestration; other geologic energy</a:t>
            </a:r>
            <a:endParaRPr lang="en-US" sz="1000" dirty="0" smtClean="0"/>
          </a:p>
          <a:p>
            <a:endParaRPr lang="en-US" sz="1000" dirty="0" smtClean="0"/>
          </a:p>
          <a:p>
            <a:r>
              <a:rPr lang="en-US" sz="1000" dirty="0" smtClean="0"/>
              <a:t>Images: Pump</a:t>
            </a:r>
            <a:r>
              <a:rPr lang="en-US" sz="1000" baseline="0" dirty="0" smtClean="0"/>
              <a:t> Jack (Upper Left); Sinkhole (Lower Left); Geologic Map of Alabama (center); Cahaba Lily (Upper Right); Stream assessment (Lower Right)</a:t>
            </a:r>
            <a:endParaRPr lang="en-US" sz="1100" baseline="0" dirty="0" smtClean="0"/>
          </a:p>
          <a:p>
            <a:endParaRPr lang="en-US" dirty="0" smtClean="0"/>
          </a:p>
        </p:txBody>
      </p:sp>
      <p:sp>
        <p:nvSpPr>
          <p:cNvPr id="4" name="Slide Number Placeholder 3"/>
          <p:cNvSpPr>
            <a:spLocks noGrp="1"/>
          </p:cNvSpPr>
          <p:nvPr>
            <p:ph type="sldNum" sz="quarter" idx="10"/>
          </p:nvPr>
        </p:nvSpPr>
        <p:spPr/>
        <p:txBody>
          <a:bodyPr/>
          <a:lstStyle/>
          <a:p>
            <a:fld id="{0BA2A93E-DA0B-B049-8DDD-95DDE3F09CD6}" type="slidenum">
              <a:rPr lang="en-US" smtClean="0"/>
              <a:t>2</a:t>
            </a:fld>
            <a:endParaRPr lang="en-US" dirty="0"/>
          </a:p>
        </p:txBody>
      </p:sp>
    </p:spTree>
    <p:extLst>
      <p:ext uri="{BB962C8B-B14F-4D97-AF65-F5344CB8AC3E}">
        <p14:creationId xmlns:p14="http://schemas.microsoft.com/office/powerpoint/2010/main" val="115305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state government agency, GSA is mandated to explore for, characterize, and report Alabama’s mineral, energy, water, and biological resources in support of economic development, conservation, management, and public policy for the betterment of Alabama’s citizens, communities, and businesses.</a:t>
            </a:r>
          </a:p>
          <a:p>
            <a:endParaRPr lang="en-US" dirty="0" smtClean="0"/>
          </a:p>
          <a:p>
            <a:r>
              <a:rPr lang="en-US" dirty="0" smtClean="0"/>
              <a:t>We have a</a:t>
            </a:r>
            <a:r>
              <a:rPr lang="en-US" baseline="0" dirty="0" smtClean="0"/>
              <a:t> LOT of data, </a:t>
            </a:r>
            <a:r>
              <a:rPr lang="en-US" dirty="0" smtClean="0"/>
              <a:t>including: </a:t>
            </a:r>
          </a:p>
          <a:p>
            <a:pPr marL="171450" indent="-171450">
              <a:buFont typeface="Arial"/>
              <a:buChar char="•"/>
            </a:pPr>
            <a:r>
              <a:rPr lang="en-US" dirty="0" smtClean="0"/>
              <a:t>Geophysical well logs (e.g., left)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Cores, cuttings, and other physical samples, sometimes with descriptions (e.g., warehouse, top center; </a:t>
            </a:r>
            <a:r>
              <a:rPr lang="en-US" dirty="0" err="1" smtClean="0"/>
              <a:t>slabbed</a:t>
            </a:r>
            <a:r>
              <a:rPr lang="en-US" dirty="0" smtClean="0"/>
              <a:t> core (SECU D-9-8 Citronelle 11143_A), top right; hand</a:t>
            </a:r>
            <a:r>
              <a:rPr lang="en-US" baseline="0" dirty="0" smtClean="0"/>
              <a:t> samples, lower left; core samples, center center)</a:t>
            </a:r>
            <a:endParaRPr lang="en-US" dirty="0" smtClean="0"/>
          </a:p>
          <a:p>
            <a:pPr marL="171450" indent="-171450">
              <a:buFont typeface="Arial"/>
              <a:buChar char="•"/>
            </a:pPr>
            <a:r>
              <a:rPr lang="en-US" dirty="0" smtClean="0"/>
              <a:t>Fluid production and injection information from oil and gas wells (e.g., bottom right)</a:t>
            </a:r>
          </a:p>
          <a:p>
            <a:pPr marL="171450" indent="-171450">
              <a:buFont typeface="Arial"/>
              <a:buChar char="•"/>
            </a:pPr>
            <a:r>
              <a:rPr lang="en-US" dirty="0" smtClean="0"/>
              <a:t>Geologic maps</a:t>
            </a:r>
          </a:p>
          <a:p>
            <a:endParaRPr lang="en-US" dirty="0" smtClean="0"/>
          </a:p>
          <a:p>
            <a:r>
              <a:rPr lang="en-US" dirty="0" smtClean="0"/>
              <a:t>As with many agencies, GSA/OGB has challenges:</a:t>
            </a:r>
          </a:p>
          <a:p>
            <a:pPr marL="171450" indent="-171450">
              <a:buFont typeface="Arial"/>
              <a:buChar char="•"/>
            </a:pPr>
            <a:r>
              <a:rPr lang="en-US" dirty="0" smtClean="0"/>
              <a:t>Data discoverability often difficult</a:t>
            </a:r>
          </a:p>
          <a:p>
            <a:pPr marL="171450" indent="-171450">
              <a:buFont typeface="Arial"/>
              <a:buChar char="•"/>
            </a:pPr>
            <a:r>
              <a:rPr lang="en-US" dirty="0" smtClean="0"/>
              <a:t>Much of the available information was analog</a:t>
            </a:r>
          </a:p>
          <a:p>
            <a:pPr marL="171450" indent="-171450">
              <a:buFont typeface="Arial"/>
              <a:buChar char="•"/>
            </a:pPr>
            <a:r>
              <a:rPr lang="en-US" dirty="0" smtClean="0"/>
              <a:t>Even digital data was not always “machine-readable”</a:t>
            </a:r>
          </a:p>
          <a:p>
            <a:pPr marL="171450" indent="-171450">
              <a:buFont typeface="Arial"/>
              <a:buChar char="•"/>
            </a:pPr>
            <a:r>
              <a:rPr lang="en-US" dirty="0" smtClean="0"/>
              <a:t>Lack of standardization and documentation of data and metadata</a:t>
            </a:r>
          </a:p>
          <a:p>
            <a:pPr marL="171450" indent="-171450">
              <a:buFont typeface="Arial"/>
              <a:buChar char="•"/>
            </a:pPr>
            <a:r>
              <a:rPr lang="en-US" dirty="0" smtClean="0"/>
              <a:t>Provenance and quality often poor or unknown</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BA2A93E-DA0B-B049-8DDD-95DDE3F09CD6}" type="slidenum">
              <a:rPr lang="en-US" smtClean="0"/>
              <a:t>3</a:t>
            </a:fld>
            <a:endParaRPr lang="en-US" dirty="0"/>
          </a:p>
        </p:txBody>
      </p:sp>
    </p:spTree>
    <p:extLst>
      <p:ext uri="{BB962C8B-B14F-4D97-AF65-F5344CB8AC3E}">
        <p14:creationId xmlns:p14="http://schemas.microsoft.com/office/powerpoint/2010/main" val="213368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Importance of</a:t>
            </a:r>
            <a:r>
              <a:rPr lang="en-US" sz="1200" kern="1200" baseline="0" dirty="0" smtClean="0">
                <a:solidFill>
                  <a:schemeClr val="tx1"/>
                </a:solidFill>
                <a:effectLst/>
                <a:latin typeface="+mn-lt"/>
                <a:ea typeface="+mn-ea"/>
                <a:cs typeface="+mn-cs"/>
              </a:rPr>
              <a:t> Legacy Data</a:t>
            </a:r>
          </a:p>
          <a:p>
            <a:r>
              <a:rPr lang="en-US" sz="1200" kern="1200" baseline="0" dirty="0" smtClean="0">
                <a:solidFill>
                  <a:schemeClr val="tx1"/>
                </a:solidFill>
                <a:effectLst/>
                <a:latin typeface="+mn-lt"/>
                <a:ea typeface="+mn-ea"/>
                <a:cs typeface="+mn-cs"/>
              </a:rPr>
              <a:t>DO MORE WITH LESS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Agencies are faced with doing more with less money.</a:t>
            </a:r>
          </a:p>
          <a:p>
            <a:pPr marL="171450" lvl="0" indent="-171450">
              <a:buFont typeface="Arial"/>
              <a:buChar char="•"/>
            </a:pPr>
            <a:r>
              <a:rPr lang="en-US" sz="1200" kern="1200" dirty="0" smtClean="0">
                <a:solidFill>
                  <a:schemeClr val="tx1"/>
                </a:solidFill>
                <a:effectLst/>
                <a:latin typeface="+mn-lt"/>
                <a:ea typeface="+mn-ea"/>
                <a:cs typeface="+mn-cs"/>
              </a:rPr>
              <a:t>Well-documented and discoverable legacy data are part of the solution to this</a:t>
            </a:r>
          </a:p>
          <a:p>
            <a:pPr marL="171450" lvl="0" indent="-171450">
              <a:buFont typeface="Arial"/>
              <a:buChar char="•"/>
            </a:pPr>
            <a:r>
              <a:rPr lang="en-US" sz="1200" kern="1200" dirty="0" smtClean="0">
                <a:solidFill>
                  <a:schemeClr val="tx1"/>
                </a:solidFill>
                <a:effectLst/>
                <a:latin typeface="+mn-lt"/>
                <a:ea typeface="+mn-ea"/>
                <a:cs typeface="+mn-cs"/>
              </a:rPr>
              <a:t>Most times, it’s less expensive to re-use data and samples than it is to re-collect</a:t>
            </a:r>
          </a:p>
          <a:p>
            <a:pPr marL="171450" lvl="0" indent="-171450">
              <a:buFont typeface="Arial"/>
              <a:buChar char="•"/>
            </a:pPr>
            <a:endParaRPr lang="en-US" sz="1200" kern="1200" dirty="0" smtClean="0">
              <a:solidFill>
                <a:schemeClr val="tx1"/>
              </a:solidFill>
              <a:effectLst/>
              <a:latin typeface="+mn-lt"/>
              <a:ea typeface="+mn-ea"/>
              <a:cs typeface="+mn-cs"/>
            </a:endParaRPr>
          </a:p>
          <a:p>
            <a:pPr marL="0" lvl="0" indent="0">
              <a:buFont typeface="Arial"/>
              <a:buNone/>
            </a:pPr>
            <a:r>
              <a:rPr lang="en-US" sz="1200" kern="1200" dirty="0" smtClean="0">
                <a:solidFill>
                  <a:schemeClr val="tx1"/>
                </a:solidFill>
                <a:effectLst/>
                <a:latin typeface="+mn-lt"/>
                <a:ea typeface="+mn-ea"/>
                <a:cs typeface="+mn-cs"/>
              </a:rPr>
              <a:t>Heritage/legacy</a:t>
            </a:r>
            <a:r>
              <a:rPr lang="en-US" sz="1200" kern="1200" baseline="0" dirty="0" smtClean="0">
                <a:solidFill>
                  <a:schemeClr val="tx1"/>
                </a:solidFill>
                <a:effectLst/>
                <a:latin typeface="+mn-lt"/>
                <a:ea typeface="+mn-ea"/>
                <a:cs typeface="+mn-cs"/>
              </a:rPr>
              <a:t> data can also prove critical (e.g., Griffin, 2015) - </a:t>
            </a: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What is the value of ‘old’ data when much more sophisticated data are being acquired today in huge quantities with modern equipment and served up in ready-to-use form? Why the hype over delving into the past, when the observers were undoubtedly less well informed than they are today? What can such old records possibly teach us that we don’t already know better from modern electronic data and today’s sophisticated experiments? As this paper demonstrates, the answers to those questions lie in the critical scientific advantages of the long-term date-stamps which only historical data carry.</a:t>
            </a:r>
          </a:p>
          <a:p>
            <a:endParaRPr lang="en-US" sz="1200" b="0" i="0" u="none" strike="noStrike" kern="1200" baseline="0" dirty="0" smtClean="0">
              <a:solidFill>
                <a:schemeClr val="tx1"/>
              </a:solidFill>
              <a:latin typeface="+mn-lt"/>
              <a:ea typeface="+mn-ea"/>
              <a:cs typeface="+mn-cs"/>
            </a:endParaRPr>
          </a:p>
          <a:p>
            <a:r>
              <a:rPr lang="en-US" dirty="0" smtClean="0"/>
              <a:t>Data REUSE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management plans and data rescue plans have ultimate goal of INCREASING DATA ACCESS AND USABILITY =&gt; VALUE</a:t>
            </a:r>
          </a:p>
          <a:p>
            <a:endParaRPr lang="en-US" dirty="0" smtClean="0"/>
          </a:p>
          <a:p>
            <a:r>
              <a:rPr lang="en-US" dirty="0" smtClean="0"/>
              <a:t>Better</a:t>
            </a:r>
            <a:r>
              <a:rPr lang="en-US" baseline="0" dirty="0" smtClean="0"/>
              <a:t> data access means data is easier to find, easier to use, easier to cite thus =&gt; INCREASE VALUE</a:t>
            </a:r>
          </a:p>
          <a:p>
            <a:endParaRPr lang="en-US" baseline="0" dirty="0" smtClean="0"/>
          </a:p>
          <a:p>
            <a:r>
              <a:rPr lang="en-US" baseline="0" dirty="0" smtClean="0"/>
              <a:t>Value in this sense does not necessarily mean that the access to the data costs money, but rather, is seen as a valuable contribution to the greater good.</a:t>
            </a:r>
          </a:p>
          <a:p>
            <a:endParaRPr lang="en-US" dirty="0"/>
          </a:p>
        </p:txBody>
      </p:sp>
      <p:sp>
        <p:nvSpPr>
          <p:cNvPr id="4" name="Slide Number Placeholder 3"/>
          <p:cNvSpPr>
            <a:spLocks noGrp="1"/>
          </p:cNvSpPr>
          <p:nvPr>
            <p:ph type="sldNum" sz="quarter" idx="10"/>
          </p:nvPr>
        </p:nvSpPr>
        <p:spPr/>
        <p:txBody>
          <a:bodyPr/>
          <a:lstStyle/>
          <a:p>
            <a:fld id="{0BA2A93E-DA0B-B049-8DDD-95DDE3F09CD6}" type="slidenum">
              <a:rPr lang="en-US" smtClean="0"/>
              <a:t>4</a:t>
            </a:fld>
            <a:endParaRPr lang="en-US" dirty="0"/>
          </a:p>
        </p:txBody>
      </p:sp>
    </p:spTree>
    <p:extLst>
      <p:ext uri="{BB962C8B-B14F-4D97-AF65-F5344CB8AC3E}">
        <p14:creationId xmlns:p14="http://schemas.microsoft.com/office/powerpoint/2010/main" val="77792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association with the State Oil and Gas board, the Geological Survey of Alabama (GSA) is a repository for data, including: </a:t>
            </a:r>
          </a:p>
          <a:p>
            <a:pPr lvl="1"/>
            <a:r>
              <a:rPr lang="en-US" dirty="0" smtClean="0"/>
              <a:t>Geophysical well logs </a:t>
            </a:r>
          </a:p>
          <a:p>
            <a:pPr lvl="1"/>
            <a:r>
              <a:rPr lang="en-US" dirty="0" smtClean="0"/>
              <a:t>Cores, cuttings, and other physical samples, sometimes with descriptions</a:t>
            </a:r>
          </a:p>
          <a:p>
            <a:pPr lvl="1"/>
            <a:r>
              <a:rPr lang="en-US" dirty="0" smtClean="0"/>
              <a:t>Fluid production and injection information from oil and gas wells</a:t>
            </a:r>
          </a:p>
          <a:p>
            <a:pPr lvl="1"/>
            <a:r>
              <a:rPr lang="en-US" dirty="0" smtClean="0"/>
              <a:t>Geologic maps</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BA2A93E-DA0B-B049-8DDD-95DDE3F09CD6}" type="slidenum">
              <a:rPr lang="en-US" smtClean="0"/>
              <a:t>5</a:t>
            </a:fld>
            <a:endParaRPr lang="en-US" dirty="0"/>
          </a:p>
        </p:txBody>
      </p:sp>
    </p:spTree>
    <p:extLst>
      <p:ext uri="{BB962C8B-B14F-4D97-AF65-F5344CB8AC3E}">
        <p14:creationId xmlns:p14="http://schemas.microsoft.com/office/powerpoint/2010/main" val="6960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Have you ever run across</a:t>
            </a:r>
            <a:r>
              <a:rPr lang="en-US" baseline="0" dirty="0" smtClean="0"/>
              <a:t> this? </a:t>
            </a:r>
            <a:br>
              <a:rPr lang="en-US" baseline="0" dirty="0" smtClean="0"/>
            </a:br>
            <a:r>
              <a:rPr lang="en-US" baseline="0" dirty="0" smtClean="0"/>
              <a:t>Oh, everyone knows that – we don’t need to write it down.</a:t>
            </a:r>
            <a:endParaRPr lang="en-US" dirty="0"/>
          </a:p>
        </p:txBody>
      </p:sp>
      <p:sp>
        <p:nvSpPr>
          <p:cNvPr id="4" name="Slide Number Placeholder 3"/>
          <p:cNvSpPr>
            <a:spLocks noGrp="1"/>
          </p:cNvSpPr>
          <p:nvPr>
            <p:ph type="sldNum" sz="quarter" idx="10"/>
          </p:nvPr>
        </p:nvSpPr>
        <p:spPr/>
        <p:txBody>
          <a:bodyPr/>
          <a:lstStyle/>
          <a:p>
            <a:fld id="{3AE061A0-85D0-7044-A84B-AF10E917F1D2}" type="slidenum">
              <a:rPr lang="en-US" smtClean="0"/>
              <a:t>6</a:t>
            </a:fld>
            <a:endParaRPr lang="en-US"/>
          </a:p>
        </p:txBody>
      </p:sp>
    </p:spTree>
    <p:extLst>
      <p:ext uri="{BB962C8B-B14F-4D97-AF65-F5344CB8AC3E}">
        <p14:creationId xmlns:p14="http://schemas.microsoft.com/office/powerpoint/2010/main" val="479704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Things to notice here:</a:t>
            </a:r>
          </a:p>
          <a:p>
            <a:endParaRPr lang="en-US" dirty="0" smtClean="0"/>
          </a:p>
          <a:p>
            <a:r>
              <a:rPr lang="en-US" dirty="0" smtClean="0"/>
              <a:t>-Non-unique ID</a:t>
            </a:r>
          </a:p>
          <a:p>
            <a:r>
              <a:rPr lang="en-US" dirty="0" smtClean="0"/>
              <a:t>-Missing information (specific sample</a:t>
            </a:r>
            <a:r>
              <a:rPr lang="en-US" baseline="0" dirty="0" smtClean="0"/>
              <a:t> location)</a:t>
            </a:r>
          </a:p>
          <a:p>
            <a:endParaRPr lang="en-US" baseline="0" dirty="0" smtClean="0"/>
          </a:p>
          <a:p>
            <a:r>
              <a:rPr lang="en-US" baseline="0" dirty="0" smtClean="0"/>
              <a:t>Other things to note – this is one of the better spreadsheets we had, actually. We can backtrack and get locations for most of these (by using the OGB database)</a:t>
            </a:r>
          </a:p>
          <a:p>
            <a:endParaRPr lang="en-US" baseline="0" dirty="0" smtClean="0"/>
          </a:p>
          <a:p>
            <a:r>
              <a:rPr lang="en-US" baseline="0" dirty="0" smtClean="0"/>
              <a:t>What’s even more challenging is when we had NO KNOWN electronic records. </a:t>
            </a:r>
            <a:endParaRPr lang="en-US" dirty="0" smtClean="0"/>
          </a:p>
          <a:p>
            <a:endParaRPr lang="en-US" dirty="0"/>
          </a:p>
        </p:txBody>
      </p:sp>
      <p:sp>
        <p:nvSpPr>
          <p:cNvPr id="4" name="Slide Number Placeholder 3"/>
          <p:cNvSpPr>
            <a:spLocks noGrp="1"/>
          </p:cNvSpPr>
          <p:nvPr>
            <p:ph type="sldNum" sz="quarter" idx="10"/>
          </p:nvPr>
        </p:nvSpPr>
        <p:spPr/>
        <p:txBody>
          <a:bodyPr/>
          <a:lstStyle/>
          <a:p>
            <a:fld id="{3AE061A0-85D0-7044-A84B-AF10E917F1D2}" type="slidenum">
              <a:rPr lang="en-US" smtClean="0"/>
              <a:t>9</a:t>
            </a:fld>
            <a:endParaRPr lang="en-US"/>
          </a:p>
        </p:txBody>
      </p:sp>
    </p:spTree>
    <p:extLst>
      <p:ext uri="{BB962C8B-B14F-4D97-AF65-F5344CB8AC3E}">
        <p14:creationId xmlns:p14="http://schemas.microsoft.com/office/powerpoint/2010/main" val="517931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Metadata Archaeology:</a:t>
            </a:r>
          </a:p>
          <a:p>
            <a:endParaRPr lang="en-US" dirty="0" smtClean="0"/>
          </a:p>
          <a:p>
            <a:r>
              <a:rPr lang="en-US" sz="1200" kern="1200" dirty="0" smtClean="0">
                <a:solidFill>
                  <a:schemeClr val="tx1"/>
                </a:solidFill>
                <a:effectLst/>
                <a:latin typeface="+mn-lt"/>
                <a:ea typeface="+mn-ea"/>
                <a:cs typeface="+mn-cs"/>
              </a:rPr>
              <a:t>"Metadata archaeology" is often what you have to do during data rescue, when what metadata you have isn't enough or when what metadata you have isn't enough/isn't trusted. The archaeology part comes with figuring out that missing part.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 we have geo cores here, that have inconsistent/missing labels and little/no digital info associated. We've had to decipher codes on boxes, and dig through other records to try to discover the metadata. We also discovered old paper records are associated with these samples that no current employees knew we had and, of course, we've talked with former employees and dug through publications (both formal and in-house pubs). Digging thru all this, layer by layer, to discover most accurate/trusted metadata is sifting thru the past. This sifting/discovery/</a:t>
            </a:r>
            <a:r>
              <a:rPr lang="en-US" sz="1200" kern="1200" dirty="0" err="1" smtClean="0">
                <a:solidFill>
                  <a:schemeClr val="tx1"/>
                </a:solidFill>
                <a:effectLst/>
                <a:latin typeface="+mn-lt"/>
                <a:ea typeface="+mn-ea"/>
                <a:cs typeface="+mn-cs"/>
              </a:rPr>
              <a:t>eval</a:t>
            </a:r>
            <a:r>
              <a:rPr lang="en-US" sz="1200" kern="1200" dirty="0" smtClean="0">
                <a:solidFill>
                  <a:schemeClr val="tx1"/>
                </a:solidFill>
                <a:effectLst/>
                <a:latin typeface="+mn-lt"/>
                <a:ea typeface="+mn-ea"/>
                <a:cs typeface="+mn-cs"/>
              </a:rPr>
              <a:t> process is similar to archaeology, thus "metadata archaeology" Hope that explains it :) </a:t>
            </a:r>
          </a:p>
          <a:p>
            <a:endParaRPr lang="en-US" smtClean="0"/>
          </a:p>
          <a:p>
            <a:endParaRPr lang="en-US"/>
          </a:p>
        </p:txBody>
      </p:sp>
      <p:sp>
        <p:nvSpPr>
          <p:cNvPr id="4" name="Slide Number Placeholder 3"/>
          <p:cNvSpPr>
            <a:spLocks noGrp="1"/>
          </p:cNvSpPr>
          <p:nvPr>
            <p:ph type="sldNum" sz="quarter" idx="10"/>
          </p:nvPr>
        </p:nvSpPr>
        <p:spPr/>
        <p:txBody>
          <a:bodyPr/>
          <a:lstStyle/>
          <a:p>
            <a:fld id="{AEF35649-70E2-914F-9C81-9B4CDE95C2C8}" type="slidenum">
              <a:rPr lang="en-US" smtClean="0"/>
              <a:t>10</a:t>
            </a:fld>
            <a:endParaRPr lang="en-US"/>
          </a:p>
        </p:txBody>
      </p:sp>
    </p:spTree>
    <p:extLst>
      <p:ext uri="{BB962C8B-B14F-4D97-AF65-F5344CB8AC3E}">
        <p14:creationId xmlns:p14="http://schemas.microsoft.com/office/powerpoint/2010/main" val="2142836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Mark Greene and Dennis Meissner (</a:t>
            </a:r>
            <a:r>
              <a:rPr lang="en-US" i="1" dirty="0" smtClean="0"/>
              <a:t>2005</a:t>
            </a:r>
            <a:r>
              <a:rPr lang="en-US" dirty="0" smtClean="0"/>
              <a:t>) More Product, Less Process: Revamping Traditional Archival Processing. The American Archivist: Fall/Winter, Vol. 68, No. 2, pp. 208-263. </a:t>
            </a:r>
            <a:r>
              <a:rPr lang="en-US" b="1" dirty="0" err="1" smtClean="0"/>
              <a:t>doi</a:t>
            </a:r>
            <a:r>
              <a:rPr lang="en-US" b="1" dirty="0" smtClean="0"/>
              <a:t>:</a:t>
            </a:r>
            <a:r>
              <a:rPr lang="en-US" dirty="0" smtClean="0">
                <a:hlinkClick r:id="rId3"/>
              </a:rPr>
              <a:t> http://dx.doi.org/10.17723/aarc.68.2.c741823776k65863</a:t>
            </a:r>
            <a:endParaRPr lang="en-US" dirty="0" smtClean="0"/>
          </a:p>
          <a:p>
            <a:endParaRPr lang="en-US" dirty="0" smtClean="0"/>
          </a:p>
          <a:p>
            <a:r>
              <a:rPr lang="en-US" dirty="0" smtClean="0"/>
              <a:t>Abstract: Processing backlogs continue to be a problem for archivists, and yet the problem is exacerbated by many of the traditional approaches to processing collections that archivists continue to practice. This research project reviewed the literature on archival processing and conducted surveys of processing practices to identify the scope of the problem and its impacts both on processing costs and on access to collections. The paper issues a call for archivists to rethink the way they process collections, particularly large contemporary collections. It challenges many of the assumptions archivists make about the importance of preservation activities in processing and the arrangement and description activities necessary to allow researchers to access collections effectively.</a:t>
            </a:r>
          </a:p>
          <a:p>
            <a:r>
              <a:rPr lang="en-US" dirty="0" smtClean="0"/>
              <a:t>-</a:t>
            </a:r>
          </a:p>
          <a:p>
            <a:r>
              <a:rPr lang="en-US" sz="1200" b="0" i="0" u="none" strike="noStrike" kern="1200" baseline="0" dirty="0" smtClean="0">
                <a:solidFill>
                  <a:schemeClr val="tx1"/>
                </a:solidFill>
                <a:latin typeface="+mn-lt"/>
                <a:ea typeface="+mn-ea"/>
                <a:cs typeface="+mn-cs"/>
              </a:rPr>
              <a:t>Put very simply, processing is not keeping up with acquisitions and has not been for decades, resulting in massive backlogs of inaccessible collections at repositories.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our goal is to maximize repositories’ holdings for use, getting too caught up in the process (granularity) is counterproductive.</a:t>
            </a:r>
          </a:p>
          <a:p>
            <a:endParaRPr lang="en-US" dirty="0"/>
          </a:p>
        </p:txBody>
      </p:sp>
      <p:sp>
        <p:nvSpPr>
          <p:cNvPr id="4" name="Slide Number Placeholder 3"/>
          <p:cNvSpPr>
            <a:spLocks noGrp="1"/>
          </p:cNvSpPr>
          <p:nvPr>
            <p:ph type="sldNum" sz="quarter" idx="10"/>
          </p:nvPr>
        </p:nvSpPr>
        <p:spPr/>
        <p:txBody>
          <a:bodyPr/>
          <a:lstStyle/>
          <a:p>
            <a:fld id="{AEF35649-70E2-914F-9C81-9B4CDE95C2C8}" type="slidenum">
              <a:rPr lang="en-US" smtClean="0"/>
              <a:t>11</a:t>
            </a:fld>
            <a:endParaRPr lang="en-US"/>
          </a:p>
        </p:txBody>
      </p:sp>
    </p:spTree>
    <p:extLst>
      <p:ext uri="{BB962C8B-B14F-4D97-AF65-F5344CB8AC3E}">
        <p14:creationId xmlns:p14="http://schemas.microsoft.com/office/powerpoint/2010/main" val="77017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091553"/>
            <a:ext cx="10515600" cy="2264798"/>
          </a:xfrm>
        </p:spPr>
        <p:txBody>
          <a:bodyPr wrap="square" anchor="t">
            <a:normAutofit/>
          </a:bodyPr>
          <a:lstStyle>
            <a:lvl1pPr algn="ct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2821512"/>
            <a:ext cx="9144000" cy="1291316"/>
          </a:xfrm>
        </p:spPr>
        <p:txBody>
          <a:bodyPr anchor="b">
            <a:normAutofit/>
          </a:bodyPr>
          <a:lstStyle>
            <a:lvl1pPr marL="0" indent="0" algn="ct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840" y="653581"/>
            <a:ext cx="2560320" cy="2560320"/>
          </a:xfrm>
          <a:prstGeom prst="rect">
            <a:avLst/>
          </a:prstGeom>
        </p:spPr>
      </p:pic>
    </p:spTree>
    <p:extLst>
      <p:ext uri="{BB962C8B-B14F-4D97-AF65-F5344CB8AC3E}">
        <p14:creationId xmlns:p14="http://schemas.microsoft.com/office/powerpoint/2010/main" val="20918870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9"/>
          <p:cNvSpPr>
            <a:spLocks noGrp="1"/>
          </p:cNvSpPr>
          <p:nvPr>
            <p:ph type="ftr" sz="quarter" idx="10"/>
          </p:nvPr>
        </p:nvSpPr>
        <p:spPr/>
        <p:txBody>
          <a:bodyPr/>
          <a:lstStyle/>
          <a:p>
            <a:r>
              <a:rPr lang="en-US" smtClean="0"/>
              <a:t>Geological Society of America Annual Meeting 2016</a:t>
            </a:r>
            <a:endParaRPr lang="en-US" dirty="0"/>
          </a:p>
        </p:txBody>
      </p:sp>
    </p:spTree>
    <p:extLst>
      <p:ext uri="{BB962C8B-B14F-4D97-AF65-F5344CB8AC3E}">
        <p14:creationId xmlns:p14="http://schemas.microsoft.com/office/powerpoint/2010/main" val="18907130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0"/>
          </p:nvPr>
        </p:nvSpPr>
        <p:spPr/>
        <p:txBody>
          <a:bodyPr/>
          <a:lstStyle/>
          <a:p>
            <a:r>
              <a:rPr lang="en-US" smtClean="0"/>
              <a:t>Geological Society of America Annual Meeting 2016</a:t>
            </a:r>
            <a:endParaRPr lang="en-US" dirty="0"/>
          </a:p>
        </p:txBody>
      </p:sp>
    </p:spTree>
    <p:extLst>
      <p:ext uri="{BB962C8B-B14F-4D97-AF65-F5344CB8AC3E}">
        <p14:creationId xmlns:p14="http://schemas.microsoft.com/office/powerpoint/2010/main" val="131086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9"/>
          <p:cNvSpPr>
            <a:spLocks noGrp="1"/>
          </p:cNvSpPr>
          <p:nvPr>
            <p:ph type="ftr" sz="quarter" idx="10"/>
          </p:nvPr>
        </p:nvSpPr>
        <p:spPr/>
        <p:txBody>
          <a:bodyPr/>
          <a:lstStyle/>
          <a:p>
            <a:r>
              <a:rPr lang="en-US" smtClean="0"/>
              <a:t>Geological Society of America Annual Meeting 2016</a:t>
            </a:r>
            <a:endParaRPr lang="en-US" dirty="0"/>
          </a:p>
        </p:txBody>
      </p:sp>
    </p:spTree>
    <p:extLst>
      <p:ext uri="{BB962C8B-B14F-4D97-AF65-F5344CB8AC3E}">
        <p14:creationId xmlns:p14="http://schemas.microsoft.com/office/powerpoint/2010/main" val="69493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5"/>
          <p:cNvSpPr>
            <a:spLocks noGrp="1"/>
          </p:cNvSpPr>
          <p:nvPr>
            <p:ph type="ftr" sz="quarter" idx="10"/>
          </p:nvPr>
        </p:nvSpPr>
        <p:spPr/>
        <p:txBody>
          <a:bodyPr/>
          <a:lstStyle/>
          <a:p>
            <a:r>
              <a:rPr lang="en-US" smtClean="0"/>
              <a:t>Geological Society of America Annual Meeting 2016</a:t>
            </a:r>
            <a:endParaRPr lang="en-US" dirty="0"/>
          </a:p>
        </p:txBody>
      </p:sp>
    </p:spTree>
    <p:extLst>
      <p:ext uri="{BB962C8B-B14F-4D97-AF65-F5344CB8AC3E}">
        <p14:creationId xmlns:p14="http://schemas.microsoft.com/office/powerpoint/2010/main" val="174351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Geological Society of America Annual Meeting 2016</a:t>
            </a:r>
            <a:endParaRPr lang="en-US" dirty="0"/>
          </a:p>
        </p:txBody>
      </p:sp>
    </p:spTree>
    <p:extLst>
      <p:ext uri="{BB962C8B-B14F-4D97-AF65-F5344CB8AC3E}">
        <p14:creationId xmlns:p14="http://schemas.microsoft.com/office/powerpoint/2010/main" val="83244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le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023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0"/>
              </a:schemeClr>
            </a:gs>
            <a:gs pos="75000">
              <a:schemeClr val="accent2">
                <a:lumMod val="97000"/>
                <a:lumOff val="3000"/>
              </a:schemeClr>
            </a:gs>
            <a:gs pos="100000">
              <a:schemeClr val="accent2">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923515" y="6367744"/>
            <a:ext cx="4344971" cy="365125"/>
          </a:xfrm>
          <a:prstGeom prst="rect">
            <a:avLst/>
          </a:prstGeom>
        </p:spPr>
        <p:txBody>
          <a:bodyPr vert="horz" lIns="91440" tIns="45720" rIns="91440" bIns="45720" rtlCol="0" anchor="ctr"/>
          <a:lstStyle>
            <a:lvl1pPr algn="ctr">
              <a:defRPr sz="11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smtClean="0"/>
              <a:t>Geological Society of America </a:t>
            </a:r>
            <a:r>
              <a:rPr lang="en-US" smtClean="0"/>
              <a:t>Annual Meeting 2016</a:t>
            </a:r>
            <a:endParaRPr lang="en-US" dirty="0"/>
          </a:p>
        </p:txBody>
      </p:sp>
      <p:pic>
        <p:nvPicPr>
          <p:cNvPr id="8" name="Picture 7" descr="GSAseal2002"/>
          <p:cNvPicPr>
            <a:picLocks noChangeAspect="1" noChangeArrowheads="1"/>
          </p:cNvPicPr>
          <p:nvPr userDrawn="1"/>
        </p:nvPicPr>
        <p:blipFill>
          <a:blip r:embed="rId10">
            <a:lum contrast="30000"/>
            <a:extLst>
              <a:ext uri="{28A0092B-C50C-407E-A947-70E740481C1C}">
                <a14:useLocalDpi xmlns:a14="http://schemas.microsoft.com/office/drawing/2010/main" val="0"/>
              </a:ext>
            </a:extLst>
          </a:blip>
          <a:srcRect/>
          <a:stretch>
            <a:fillRect/>
          </a:stretch>
        </p:blipFill>
        <p:spPr bwMode="auto">
          <a:xfrm>
            <a:off x="138938" y="5749871"/>
            <a:ext cx="990554" cy="990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318258"/>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32" r:id="rId7"/>
    <p:sldLayoutId id="2147483743" r:id="rId8"/>
  </p:sldLayoutIdLst>
  <p:timing>
    <p:tnLst>
      <p:par>
        <p:cTn id="1" dur="indefinite" restart="never" nodeType="tmRoot"/>
      </p:par>
    </p:tnLst>
  </p:timing>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jpg"/><Relationship Id="rId13" Type="http://schemas.openxmlformats.org/officeDocument/2006/relationships/image" Target="../media/image39.png"/><Relationship Id="rId14" Type="http://schemas.openxmlformats.org/officeDocument/2006/relationships/image" Target="../media/image40.jpg"/><Relationship Id="rId15" Type="http://schemas.openxmlformats.org/officeDocument/2006/relationships/image" Target="../media/image29.jpg"/><Relationship Id="rId1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gif"/><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34.jpg"/><Relationship Id="rId9" Type="http://schemas.openxmlformats.org/officeDocument/2006/relationships/image" Target="../media/image35.png"/><Relationship Id="rId10"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microsoft.com/office/2007/relationships/hdphoto" Target="../media/hdphoto1.wdp"/><Relationship Id="rId7"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505199"/>
            <a:ext cx="10725150" cy="1750335"/>
          </a:xfrm>
        </p:spPr>
        <p:txBody>
          <a:bodyPr>
            <a:normAutofit/>
          </a:bodyPr>
          <a:lstStyle/>
          <a:p>
            <a:r>
              <a:rPr lang="en-US" sz="5400" dirty="0"/>
              <a:t>Blinded by the light: A core </a:t>
            </a:r>
            <a:r>
              <a:rPr lang="en-US" sz="5400"/>
              <a:t>collection’s journey to better discoverability</a:t>
            </a:r>
            <a:endParaRPr lang="en-US" sz="5400"/>
          </a:p>
        </p:txBody>
      </p:sp>
      <p:sp>
        <p:nvSpPr>
          <p:cNvPr id="3" name="Subtitle 2"/>
          <p:cNvSpPr>
            <a:spLocks noGrp="1"/>
          </p:cNvSpPr>
          <p:nvPr>
            <p:ph type="subTitle" idx="1"/>
          </p:nvPr>
        </p:nvSpPr>
        <p:spPr>
          <a:xfrm>
            <a:off x="2591611" y="5065035"/>
            <a:ext cx="7008779" cy="1291316"/>
          </a:xfrm>
        </p:spPr>
        <p:txBody>
          <a:bodyPr/>
          <a:lstStyle/>
          <a:p>
            <a:r>
              <a:rPr lang="en-US" dirty="0" smtClean="0"/>
              <a:t>Denise Hills and Marcella McIntyre-Redden</a:t>
            </a:r>
            <a:endParaRPr lang="en-US" dirty="0"/>
          </a:p>
          <a:p>
            <a:r>
              <a:rPr lang="en-US" dirty="0" smtClean="0"/>
              <a:t>Energy Investigations, Geological Survey of Alabama</a:t>
            </a:r>
          </a:p>
        </p:txBody>
      </p:sp>
    </p:spTree>
    <p:extLst>
      <p:ext uri="{BB962C8B-B14F-4D97-AF65-F5344CB8AC3E}">
        <p14:creationId xmlns:p14="http://schemas.microsoft.com/office/powerpoint/2010/main" val="1522580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95" y="399122"/>
            <a:ext cx="8042276" cy="833329"/>
          </a:xfrm>
        </p:spPr>
        <p:txBody>
          <a:bodyPr/>
          <a:lstStyle/>
          <a:p>
            <a:r>
              <a:rPr lang="en-US" dirty="0" smtClean="0"/>
              <a:t>Metadata Archaeology</a:t>
            </a:r>
            <a:endParaRPr lang="en-US" dirty="0"/>
          </a:p>
        </p:txBody>
      </p:sp>
      <p:sp>
        <p:nvSpPr>
          <p:cNvPr id="4" name="Content Placeholder 2"/>
          <p:cNvSpPr txBox="1">
            <a:spLocks/>
          </p:cNvSpPr>
          <p:nvPr/>
        </p:nvSpPr>
        <p:spPr>
          <a:xfrm>
            <a:off x="7202542" y="5952638"/>
            <a:ext cx="4684659" cy="531433"/>
          </a:xfrm>
          <a:prstGeom prst="rect">
            <a:avLst/>
          </a:prstGeom>
        </p:spPr>
        <p:txBody>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None/>
            </a:pPr>
            <a:r>
              <a:rPr lang="en-US" dirty="0"/>
              <a:t>Turtles all the way down</a:t>
            </a:r>
            <a:r>
              <a:rPr lang="is-IS" dirty="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6382">
            <a:off x="1203993" y="1715210"/>
            <a:ext cx="9554339" cy="4841465"/>
          </a:xfrm>
          <a:prstGeom prst="rect">
            <a:avLst/>
          </a:prstGeom>
        </p:spPr>
      </p:pic>
    </p:spTree>
    <p:extLst>
      <p:ext uri="{BB962C8B-B14F-4D97-AF65-F5344CB8AC3E}">
        <p14:creationId xmlns:p14="http://schemas.microsoft.com/office/powerpoint/2010/main" val="753150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204" y="0"/>
            <a:ext cx="8973593" cy="6858000"/>
          </a:xfrm>
          <a:prstGeom prst="rect">
            <a:avLst/>
          </a:prstGeom>
        </p:spPr>
      </p:pic>
      <p:sp>
        <p:nvSpPr>
          <p:cNvPr id="5" name="TextBox 4"/>
          <p:cNvSpPr txBox="1"/>
          <p:nvPr/>
        </p:nvSpPr>
        <p:spPr>
          <a:xfrm>
            <a:off x="1873250" y="5084346"/>
            <a:ext cx="2342147" cy="1323439"/>
          </a:xfrm>
          <a:prstGeom prst="rect">
            <a:avLst/>
          </a:prstGeom>
          <a:noFill/>
        </p:spPr>
        <p:txBody>
          <a:bodyPr wrap="square" rtlCol="0">
            <a:spAutoFit/>
          </a:bodyPr>
          <a:lstStyle/>
          <a:p>
            <a:pPr algn="ctr">
              <a:spcBef>
                <a:spcPct val="0"/>
              </a:spcBef>
            </a:pPr>
            <a:r>
              <a:rPr lang="en-US" sz="4000" b="1" dirty="0">
                <a:solidFill>
                  <a:schemeClr val="accent2">
                    <a:lumMod val="40000"/>
                    <a:lumOff val="60000"/>
                  </a:schemeClr>
                </a:solidFill>
                <a:latin typeface="Candara"/>
                <a:ea typeface="+mj-ea"/>
                <a:cs typeface="Candara"/>
              </a:rPr>
              <a:t>MORE PRODUCT</a:t>
            </a:r>
          </a:p>
        </p:txBody>
      </p:sp>
      <p:sp>
        <p:nvSpPr>
          <p:cNvPr id="6" name="TextBox 5"/>
          <p:cNvSpPr txBox="1"/>
          <p:nvPr/>
        </p:nvSpPr>
        <p:spPr>
          <a:xfrm>
            <a:off x="8031748" y="3760907"/>
            <a:ext cx="2245894" cy="1323439"/>
          </a:xfrm>
          <a:prstGeom prst="rect">
            <a:avLst/>
          </a:prstGeom>
          <a:noFill/>
        </p:spPr>
        <p:txBody>
          <a:bodyPr wrap="square" rtlCol="0">
            <a:spAutoFit/>
          </a:bodyPr>
          <a:lstStyle/>
          <a:p>
            <a:pPr algn="ctr">
              <a:spcBef>
                <a:spcPct val="0"/>
              </a:spcBef>
            </a:pPr>
            <a:r>
              <a:rPr lang="en-US" sz="4000" b="1" dirty="0">
                <a:solidFill>
                  <a:schemeClr val="accent2">
                    <a:lumMod val="40000"/>
                    <a:lumOff val="60000"/>
                  </a:schemeClr>
                </a:solidFill>
                <a:latin typeface="Candara"/>
                <a:ea typeface="+mj-ea"/>
                <a:cs typeface="Candara"/>
              </a:rPr>
              <a:t>less process</a:t>
            </a:r>
          </a:p>
        </p:txBody>
      </p:sp>
    </p:spTree>
    <p:extLst>
      <p:ext uri="{BB962C8B-B14F-4D97-AF65-F5344CB8AC3E}">
        <p14:creationId xmlns:p14="http://schemas.microsoft.com/office/powerpoint/2010/main" val="437981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9400" y="2763135"/>
            <a:ext cx="5181600" cy="1397223"/>
          </a:xfrm>
        </p:spPr>
        <p:txBody>
          <a:bodyPr>
            <a:normAutofit/>
          </a:bodyPr>
          <a:lstStyle/>
          <a:p>
            <a:r>
              <a:rPr lang="en-US" sz="3600" dirty="0"/>
              <a:t>Responsive </a:t>
            </a:r>
            <a:r>
              <a:rPr lang="en-US" sz="3600" dirty="0"/>
              <a:t>workflows for metadata capture</a:t>
            </a:r>
          </a:p>
        </p:txBody>
      </p:sp>
      <p:pic>
        <p:nvPicPr>
          <p:cNvPr id="7" name="Picture 6" descr="MetadataRescueWorkflow.png"/>
          <p:cNvPicPr>
            <a:picLocks noChangeAspect="1"/>
          </p:cNvPicPr>
          <p:nvPr/>
        </p:nvPicPr>
        <p:blipFill rotWithShape="1">
          <a:blip r:embed="rId3" cstate="print">
            <a:extLst>
              <a:ext uri="{28A0092B-C50C-407E-A947-70E740481C1C}">
                <a14:useLocalDpi xmlns:a14="http://schemas.microsoft.com/office/drawing/2010/main"/>
              </a:ext>
            </a:extLst>
          </a:blip>
          <a:srcRect t="4286"/>
          <a:stretch/>
        </p:blipFill>
        <p:spPr>
          <a:xfrm>
            <a:off x="4412297" y="202020"/>
            <a:ext cx="6094081" cy="6519455"/>
          </a:xfrm>
          <a:prstGeom prst="rect">
            <a:avLst/>
          </a:prstGeom>
        </p:spPr>
      </p:pic>
      <p:sp>
        <p:nvSpPr>
          <p:cNvPr id="6" name="TextBox 5"/>
          <p:cNvSpPr txBox="1"/>
          <p:nvPr/>
        </p:nvSpPr>
        <p:spPr>
          <a:xfrm>
            <a:off x="9519040" y="6470532"/>
            <a:ext cx="1066800" cy="276999"/>
          </a:xfrm>
          <a:prstGeom prst="rect">
            <a:avLst/>
          </a:prstGeom>
          <a:noFill/>
        </p:spPr>
        <p:txBody>
          <a:bodyPr wrap="square" rtlCol="0">
            <a:spAutoFit/>
          </a:bodyPr>
          <a:lstStyle/>
          <a:p>
            <a:r>
              <a:rPr lang="en-US" sz="1200" dirty="0"/>
              <a:t>Hills, 2015</a:t>
            </a:r>
            <a:endParaRPr lang="en-US" sz="1200" dirty="0"/>
          </a:p>
        </p:txBody>
      </p:sp>
    </p:spTree>
    <p:extLst>
      <p:ext uri="{BB962C8B-B14F-4D97-AF65-F5344CB8AC3E}">
        <p14:creationId xmlns:p14="http://schemas.microsoft.com/office/powerpoint/2010/main" val="3784925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33821" y="5639335"/>
            <a:ext cx="6870700" cy="883024"/>
          </a:xfrm>
        </p:spPr>
        <p:txBody>
          <a:bodyPr/>
          <a:lstStyle/>
          <a:p>
            <a:r>
              <a:rPr lang="en-US" dirty="0"/>
              <a:t>Register samples and data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88" y="728919"/>
            <a:ext cx="10792624" cy="442022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521" y="5445037"/>
            <a:ext cx="3184393" cy="1271620"/>
          </a:xfrm>
          <a:prstGeom prst="rect">
            <a:avLst/>
          </a:prstGeom>
        </p:spPr>
      </p:pic>
    </p:spTree>
    <p:extLst>
      <p:ext uri="{BB962C8B-B14F-4D97-AF65-F5344CB8AC3E}">
        <p14:creationId xmlns:p14="http://schemas.microsoft.com/office/powerpoint/2010/main" val="37015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457200"/>
            <a:ext cx="12623799" cy="7303882"/>
          </a:xfrm>
          <a:prstGeom prst="rect">
            <a:avLst/>
          </a:prstGeom>
        </p:spPr>
      </p:pic>
    </p:spTree>
    <p:extLst>
      <p:ext uri="{BB962C8B-B14F-4D97-AF65-F5344CB8AC3E}">
        <p14:creationId xmlns:p14="http://schemas.microsoft.com/office/powerpoint/2010/main" val="91260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745" y="535124"/>
            <a:ext cx="8042276" cy="883024"/>
          </a:xfrm>
        </p:spPr>
        <p:txBody>
          <a:bodyPr/>
          <a:lstStyle/>
          <a:p>
            <a:r>
              <a:rPr lang="en-US" dirty="0" smtClean="0"/>
              <a:t>Acknowledgments</a:t>
            </a:r>
            <a:endParaRPr lang="en-US" dirty="0"/>
          </a:p>
        </p:txBody>
      </p:sp>
      <p:pic>
        <p:nvPicPr>
          <p:cNvPr id="5" name="Picture 4" descr="SiteLogoGreen200.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5544" y="5361772"/>
            <a:ext cx="1588856" cy="1112200"/>
          </a:xfrm>
          <a:prstGeom prst="rect">
            <a:avLst/>
          </a:prstGeom>
        </p:spPr>
      </p:pic>
      <p:pic>
        <p:nvPicPr>
          <p:cNvPr id="9" name="Picture 8" descr="usgs_we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0383" y="4027702"/>
            <a:ext cx="2724017" cy="1052462"/>
          </a:xfrm>
          <a:prstGeom prst="rect">
            <a:avLst/>
          </a:prstGeom>
        </p:spPr>
      </p:pic>
      <p:pic>
        <p:nvPicPr>
          <p:cNvPr id="11" name="Picture 10" descr="ESIP-logo-tag_sm-H.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92002" y="907703"/>
            <a:ext cx="2468122" cy="1525933"/>
          </a:xfrm>
          <a:prstGeom prst="rect">
            <a:avLst/>
          </a:prstGeom>
        </p:spPr>
      </p:pic>
      <p:grpSp>
        <p:nvGrpSpPr>
          <p:cNvPr id="13" name="Group 12"/>
          <p:cNvGrpSpPr/>
          <p:nvPr/>
        </p:nvGrpSpPr>
        <p:grpSpPr>
          <a:xfrm>
            <a:off x="417745" y="1719317"/>
            <a:ext cx="3847831" cy="1857925"/>
            <a:chOff x="5889976" y="4267200"/>
            <a:chExt cx="2367195" cy="1143000"/>
          </a:xfrm>
        </p:grpSpPr>
        <p:pic>
          <p:nvPicPr>
            <p:cNvPr id="14" name="Picture 13" descr="OGBseal_CC_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171" y="4267200"/>
              <a:ext cx="1143000" cy="1143000"/>
            </a:xfrm>
            <a:prstGeom prst="rect">
              <a:avLst/>
            </a:prstGeom>
          </p:spPr>
        </p:pic>
        <p:pic>
          <p:nvPicPr>
            <p:cNvPr id="18" name="Picture 17" descr="GSA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976" y="4267200"/>
              <a:ext cx="1143000" cy="1143000"/>
            </a:xfrm>
            <a:prstGeom prst="rect">
              <a:avLst/>
            </a:prstGeom>
          </p:spPr>
        </p:pic>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9245" y="2767365"/>
            <a:ext cx="2722597" cy="805563"/>
          </a:xfrm>
          <a:prstGeom prst="rect">
            <a:avLst/>
          </a:prstGeom>
        </p:spPr>
      </p:pic>
      <p:grpSp>
        <p:nvGrpSpPr>
          <p:cNvPr id="20" name="Group 19"/>
          <p:cNvGrpSpPr/>
          <p:nvPr/>
        </p:nvGrpSpPr>
        <p:grpSpPr>
          <a:xfrm>
            <a:off x="6571797" y="4314446"/>
            <a:ext cx="4931516" cy="2094651"/>
            <a:chOff x="530155" y="3715759"/>
            <a:chExt cx="4214135" cy="1789945"/>
          </a:xfrm>
        </p:grpSpPr>
        <p:grpSp>
          <p:nvGrpSpPr>
            <p:cNvPr id="19" name="Group 18"/>
            <p:cNvGrpSpPr/>
            <p:nvPr/>
          </p:nvGrpSpPr>
          <p:grpSpPr>
            <a:xfrm>
              <a:off x="530155" y="3715759"/>
              <a:ext cx="2500232" cy="1789945"/>
              <a:chOff x="530155" y="3715759"/>
              <a:chExt cx="2500232" cy="1789945"/>
            </a:xfrm>
          </p:grpSpPr>
          <p:pic>
            <p:nvPicPr>
              <p:cNvPr id="6" name="Picture 5" descr="ngds-logo-flame-with-ngds.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0155" y="4665230"/>
                <a:ext cx="2500232" cy="840474"/>
              </a:xfrm>
              <a:prstGeom prst="rect">
                <a:avLst/>
              </a:prstGeom>
            </p:spPr>
          </p:pic>
          <p:pic>
            <p:nvPicPr>
              <p:cNvPr id="10" name="Picture 9" descr="aasg_logo.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92609" y="3715759"/>
                <a:ext cx="1975325" cy="764642"/>
              </a:xfrm>
              <a:prstGeom prst="rect">
                <a:avLst/>
              </a:prstGeom>
            </p:spPr>
          </p:pic>
        </p:gr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28610" y="3852891"/>
              <a:ext cx="1515680" cy="1515680"/>
            </a:xfrm>
            <a:prstGeom prst="rect">
              <a:avLst/>
            </a:prstGeom>
          </p:spPr>
        </p:pic>
      </p:gr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7493" y="2557068"/>
            <a:ext cx="1934799" cy="1077038"/>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81456" y="5205401"/>
            <a:ext cx="1359088" cy="1296362"/>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48669" y="2557068"/>
            <a:ext cx="1397959" cy="1079905"/>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0887" y="4027702"/>
            <a:ext cx="2468849" cy="985882"/>
          </a:xfrm>
          <a:prstGeom prst="rect">
            <a:avLst/>
          </a:prstGeom>
        </p:spPr>
      </p:pic>
      <p:pic>
        <p:nvPicPr>
          <p:cNvPr id="27" name="Picture 26"/>
          <p:cNvPicPr>
            <a:picLocks noChangeAspect="1"/>
          </p:cNvPicPr>
          <p:nvPr/>
        </p:nvPicPr>
        <p:blipFill rotWithShape="1">
          <a:blip r:embed="rId16">
            <a:extLst>
              <a:ext uri="{28A0092B-C50C-407E-A947-70E740481C1C}">
                <a14:useLocalDpi xmlns:a14="http://schemas.microsoft.com/office/drawing/2010/main" val="0"/>
              </a:ext>
            </a:extLst>
          </a:blip>
          <a:srcRect r="66148"/>
          <a:stretch/>
        </p:blipFill>
        <p:spPr>
          <a:xfrm>
            <a:off x="5980863" y="1106123"/>
            <a:ext cx="1242466" cy="1181414"/>
          </a:xfrm>
          <a:prstGeom prst="rect">
            <a:avLst/>
          </a:prstGeom>
        </p:spPr>
      </p:pic>
    </p:spTree>
    <p:extLst>
      <p:ext uri="{BB962C8B-B14F-4D97-AF65-F5344CB8AC3E}">
        <p14:creationId xmlns:p14="http://schemas.microsoft.com/office/powerpoint/2010/main" val="1246343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45366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62100" y="6083075"/>
            <a:ext cx="9067800" cy="711131"/>
          </a:xfrm>
        </p:spPr>
        <p:txBody>
          <a:bodyPr>
            <a:normAutofit/>
          </a:bodyPr>
          <a:lstStyle/>
          <a:p>
            <a:r>
              <a:rPr lang="en-US" sz="3600" dirty="0"/>
              <a:t>Use existing standards and best practices</a:t>
            </a:r>
          </a:p>
        </p:txBody>
      </p:sp>
      <p:pic>
        <p:nvPicPr>
          <p:cNvPr id="5" name="Picture 4" descr="standar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14670"/>
            <a:ext cx="9144000" cy="517550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578199" y="5601872"/>
            <a:ext cx="2079403" cy="338554"/>
          </a:xfrm>
          <a:prstGeom prst="rect">
            <a:avLst/>
          </a:prstGeom>
          <a:noFill/>
        </p:spPr>
        <p:txBody>
          <a:bodyPr wrap="square" rtlCol="0">
            <a:spAutoFit/>
          </a:bodyPr>
          <a:lstStyle/>
          <a:p>
            <a:r>
              <a:rPr lang="en-US" sz="1600" dirty="0"/>
              <a:t>https://</a:t>
            </a:r>
            <a:r>
              <a:rPr lang="en-US" sz="1600" dirty="0" err="1"/>
              <a:t>xkcd.com</a:t>
            </a:r>
            <a:r>
              <a:rPr lang="en-US" sz="1600" dirty="0"/>
              <a:t>/927</a:t>
            </a:r>
          </a:p>
        </p:txBody>
      </p:sp>
    </p:spTree>
    <p:extLst>
      <p:ext uri="{BB962C8B-B14F-4D97-AF65-F5344CB8AC3E}">
        <p14:creationId xmlns:p14="http://schemas.microsoft.com/office/powerpoint/2010/main" val="3623106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Challenges</a:t>
            </a:r>
            <a:endParaRPr lang="en-US" dirty="0"/>
          </a:p>
        </p:txBody>
      </p:sp>
      <p:sp>
        <p:nvSpPr>
          <p:cNvPr id="3" name="Content Placeholder 2"/>
          <p:cNvSpPr>
            <a:spLocks noGrp="1"/>
          </p:cNvSpPr>
          <p:nvPr>
            <p:ph idx="1"/>
          </p:nvPr>
        </p:nvSpPr>
        <p:spPr/>
        <p:txBody>
          <a:bodyPr>
            <a:normAutofit/>
          </a:bodyPr>
          <a:lstStyle/>
          <a:p>
            <a:pPr marL="342900" indent="-228600">
              <a:buFont typeface="+mj-lt"/>
              <a:buAutoNum type="arabicParenR"/>
            </a:pPr>
            <a:r>
              <a:rPr lang="en-US" sz="3200" dirty="0">
                <a:solidFill>
                  <a:schemeClr val="tx1"/>
                </a:solidFill>
              </a:rPr>
              <a:t> Omission of information through “general knowledge”</a:t>
            </a:r>
          </a:p>
          <a:p>
            <a:pPr marL="342900" indent="-228600">
              <a:buFont typeface="+mj-lt"/>
              <a:buAutoNum type="arabicParenR"/>
            </a:pPr>
            <a:r>
              <a:rPr lang="en-US" sz="3200" dirty="0">
                <a:solidFill>
                  <a:schemeClr val="tx1"/>
                </a:solidFill>
              </a:rPr>
              <a:t> Omission of information through personal organizational systems</a:t>
            </a:r>
          </a:p>
          <a:p>
            <a:pPr marL="342900" indent="-228600">
              <a:buFont typeface="+mj-lt"/>
              <a:buAutoNum type="arabicParenR"/>
            </a:pPr>
            <a:r>
              <a:rPr lang="en-US" sz="3200" dirty="0">
                <a:solidFill>
                  <a:schemeClr val="tx1"/>
                </a:solidFill>
              </a:rPr>
              <a:t> Inconsistent notational systems</a:t>
            </a:r>
          </a:p>
          <a:p>
            <a:pPr marL="342900" indent="-228600">
              <a:buFont typeface="+mj-lt"/>
              <a:buAutoNum type="arabicParenR"/>
            </a:pPr>
            <a:r>
              <a:rPr lang="en-US" sz="3200" dirty="0">
                <a:solidFill>
                  <a:schemeClr val="tx1"/>
                </a:solidFill>
              </a:rPr>
              <a:t> Inconsistent and/or conflicting identification systems</a:t>
            </a:r>
          </a:p>
          <a:p>
            <a:endParaRPr lang="en-US" sz="2800" dirty="0"/>
          </a:p>
        </p:txBody>
      </p:sp>
    </p:spTree>
    <p:extLst>
      <p:ext uri="{BB962C8B-B14F-4D97-AF65-F5344CB8AC3E}">
        <p14:creationId xmlns:p14="http://schemas.microsoft.com/office/powerpoint/2010/main" val="1083528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343" y="3812425"/>
            <a:ext cx="1357048" cy="1754706"/>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Content Placeholder 1"/>
          <p:cNvSpPr>
            <a:spLocks noGrp="1"/>
          </p:cNvSpPr>
          <p:nvPr>
            <p:ph idx="4294967295"/>
          </p:nvPr>
        </p:nvSpPr>
        <p:spPr>
          <a:xfrm>
            <a:off x="3330090" y="3812425"/>
            <a:ext cx="6134100" cy="1809965"/>
          </a:xfrm>
        </p:spPr>
        <p:txBody>
          <a:bodyPr>
            <a:noAutofit/>
          </a:bodyPr>
          <a:lstStyle/>
          <a:p>
            <a:pPr marL="0" indent="0">
              <a:buNone/>
            </a:pPr>
            <a:r>
              <a:rPr lang="en-US" sz="3000" i="1" dirty="0"/>
              <a:t>Regulatory agency with the statutory charge promoting oil and gas while ensuring protection of environment and correlative rights </a:t>
            </a:r>
            <a:r>
              <a:rPr lang="en-US" sz="3000" i="1"/>
              <a:t>of </a:t>
            </a:r>
            <a:r>
              <a:rPr lang="en-US" sz="3000" i="1" smtClean="0"/>
              <a:t>owners.</a:t>
            </a:r>
            <a:endParaRPr lang="en-US" sz="3000" i="1"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43" y="3592498"/>
            <a:ext cx="2194560" cy="2194560"/>
          </a:xfrm>
          <a:prstGeom prst="rect">
            <a:avLst/>
          </a:prstGeom>
        </p:spPr>
      </p:pic>
      <p:pic>
        <p:nvPicPr>
          <p:cNvPr id="10" name="Content Placeholder 4" descr="Orig-ALGeoMap.p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22119" r="75847"/>
                    </a14:imgEffect>
                  </a14:imgLayer>
                </a14:imgProps>
              </a:ext>
              <a:ext uri="{28A0092B-C50C-407E-A947-70E740481C1C}">
                <a14:useLocalDpi xmlns:a14="http://schemas.microsoft.com/office/drawing/2010/main"/>
              </a:ext>
            </a:extLst>
          </a:blip>
          <a:srcRect l="21568" r="23838"/>
          <a:stretch/>
        </p:blipFill>
        <p:spPr>
          <a:xfrm>
            <a:off x="9757578" y="743124"/>
            <a:ext cx="1504581" cy="238225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 name="Content Placeholder 1"/>
          <p:cNvSpPr txBox="1">
            <a:spLocks/>
          </p:cNvSpPr>
          <p:nvPr/>
        </p:nvSpPr>
        <p:spPr>
          <a:xfrm>
            <a:off x="3330090" y="1216147"/>
            <a:ext cx="6134100" cy="1419355"/>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i="1" dirty="0"/>
              <a:t>Legally charged to be a repository for data relating to energy and mineral resources. </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43" y="828545"/>
            <a:ext cx="2194560" cy="2194560"/>
          </a:xfrm>
          <a:prstGeom prst="rect">
            <a:avLst/>
          </a:prstGeom>
        </p:spPr>
      </p:pic>
    </p:spTree>
    <p:extLst>
      <p:ext uri="{BB962C8B-B14F-4D97-AF65-F5344CB8AC3E}">
        <p14:creationId xmlns:p14="http://schemas.microsoft.com/office/powerpoint/2010/main" val="2083410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57201"/>
            <a:ext cx="8839200" cy="730624"/>
          </a:xfrm>
        </p:spPr>
        <p:txBody>
          <a:bodyPr>
            <a:noAutofit/>
          </a:bodyPr>
          <a:lstStyle/>
          <a:p>
            <a:r>
              <a:rPr lang="en-US" sz="3600"/>
              <a:t>Data </a:t>
            </a:r>
            <a:r>
              <a:rPr lang="en-US" sz="3600" dirty="0"/>
              <a:t>at </a:t>
            </a:r>
            <a:r>
              <a:rPr lang="en-US" sz="3600" dirty="0"/>
              <a:t>the </a:t>
            </a:r>
            <a:r>
              <a:rPr lang="en-US" sz="3600" dirty="0"/>
              <a:t>GSA/OGB</a:t>
            </a:r>
            <a:endParaRPr lang="en-US" sz="3600" dirty="0"/>
          </a:p>
        </p:txBody>
      </p:sp>
      <p:pic>
        <p:nvPicPr>
          <p:cNvPr id="7" name="Content Placeholder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747" y="1504950"/>
            <a:ext cx="1812646" cy="162148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1" name="Picture 10" descr="Image.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55061" y="1981200"/>
            <a:ext cx="1865341" cy="433014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descr="SECU D-9-8 Citronelle 11143_A.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14423" y="633203"/>
            <a:ext cx="3587027" cy="246792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14" descr="Citronelle_Prod_Monthl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04333" y="3258170"/>
            <a:ext cx="5597117" cy="264948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Title 2"/>
          <p:cNvSpPr txBox="1">
            <a:spLocks/>
          </p:cNvSpPr>
          <p:nvPr/>
        </p:nvSpPr>
        <p:spPr>
          <a:xfrm>
            <a:off x="4671363" y="6064692"/>
            <a:ext cx="6930087"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accent1"/>
                </a:solidFill>
                <a:latin typeface="Candara"/>
                <a:ea typeface="+mj-ea"/>
                <a:cs typeface="Candara"/>
              </a:defRPr>
            </a:lvl1pPr>
          </a:lstStyle>
          <a:p>
            <a:pPr algn="r"/>
            <a:r>
              <a:rPr lang="en-US" sz="3600" i="1" dirty="0">
                <a:solidFill>
                  <a:schemeClr val="tx1"/>
                </a:solidFill>
              </a:rPr>
              <a:t>Goal</a:t>
            </a:r>
            <a:r>
              <a:rPr lang="en-US" sz="3600" i="1">
                <a:solidFill>
                  <a:schemeClr val="tx1"/>
                </a:solidFill>
              </a:rPr>
              <a:t>: Improved </a:t>
            </a:r>
            <a:r>
              <a:rPr lang="en-US" sz="3600" i="1" dirty="0">
                <a:solidFill>
                  <a:schemeClr val="tx1"/>
                </a:solidFill>
              </a:rPr>
              <a:t>Data Access</a:t>
            </a:r>
            <a:endParaRPr lang="en-US" sz="3600" i="1" dirty="0">
              <a:solidFill>
                <a:schemeClr val="tx1"/>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1363" y="220078"/>
            <a:ext cx="3066391" cy="28465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1363" y="4253053"/>
            <a:ext cx="1171776" cy="98012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254" y="3670289"/>
            <a:ext cx="727428" cy="1696239"/>
          </a:xfrm>
          <a:prstGeom prst="rect">
            <a:avLst/>
          </a:prstGeom>
        </p:spPr>
      </p:pic>
    </p:spTree>
    <p:extLst>
      <p:ext uri="{BB962C8B-B14F-4D97-AF65-F5344CB8AC3E}">
        <p14:creationId xmlns:p14="http://schemas.microsoft.com/office/powerpoint/2010/main" val="4150112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46850" y="361950"/>
            <a:ext cx="8042276" cy="917562"/>
          </a:xfrm>
        </p:spPr>
        <p:txBody>
          <a:bodyPr>
            <a:normAutofit/>
          </a:bodyPr>
          <a:lstStyle/>
          <a:p>
            <a:r>
              <a:rPr lang="en-US" dirty="0" smtClean="0"/>
              <a:t>Importance of Legacy Data</a:t>
            </a:r>
            <a:endParaRPr lang="en-US" sz="3200" i="1" dirty="0"/>
          </a:p>
        </p:txBody>
      </p:sp>
      <p:pic>
        <p:nvPicPr>
          <p:cNvPr id="5" name="Picture 4" descr="DSC_055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9036" y="1606608"/>
            <a:ext cx="2756180" cy="234015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8012645" y="2133956"/>
            <a:ext cx="4437834" cy="338313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7037937" y="3239157"/>
            <a:ext cx="923188" cy="400110"/>
          </a:xfrm>
          <a:prstGeom prst="rect">
            <a:avLst/>
          </a:prstGeom>
          <a:noFill/>
        </p:spPr>
        <p:txBody>
          <a:bodyPr wrap="square" rtlCol="0">
            <a:spAutoFit/>
          </a:bodyPr>
          <a:lstStyle/>
          <a:p>
            <a:r>
              <a:rPr lang="en-US" sz="2000" b="1" i="1" dirty="0">
                <a:latin typeface="Verdana"/>
                <a:cs typeface="Verdana"/>
              </a:rPr>
              <a:t>THIS</a:t>
            </a:r>
            <a:endParaRPr lang="en-US" sz="2000" b="1" i="1" dirty="0">
              <a:latin typeface="Verdana"/>
              <a:cs typeface="Verdana"/>
            </a:endParaRPr>
          </a:p>
        </p:txBody>
      </p:sp>
      <p:sp>
        <p:nvSpPr>
          <p:cNvPr id="11" name="TextBox 10"/>
          <p:cNvSpPr txBox="1"/>
          <p:nvPr/>
        </p:nvSpPr>
        <p:spPr>
          <a:xfrm>
            <a:off x="4970669" y="2505999"/>
            <a:ext cx="1196320" cy="400110"/>
          </a:xfrm>
          <a:prstGeom prst="rect">
            <a:avLst/>
          </a:prstGeom>
          <a:noFill/>
        </p:spPr>
        <p:txBody>
          <a:bodyPr wrap="square" rtlCol="0">
            <a:spAutoFit/>
          </a:bodyPr>
          <a:lstStyle/>
          <a:p>
            <a:r>
              <a:rPr lang="en-US" sz="2000" b="1" i="1" dirty="0">
                <a:latin typeface="Verdana"/>
                <a:cs typeface="Verdana"/>
              </a:rPr>
              <a:t>THESE</a:t>
            </a:r>
            <a:endParaRPr lang="en-US" sz="2000" b="1" i="1" dirty="0">
              <a:latin typeface="Verdana"/>
              <a:cs typeface="Verdana"/>
            </a:endParaRPr>
          </a:p>
        </p:txBody>
      </p:sp>
      <p:sp>
        <p:nvSpPr>
          <p:cNvPr id="12" name="TextBox 11"/>
          <p:cNvSpPr txBox="1"/>
          <p:nvPr/>
        </p:nvSpPr>
        <p:spPr>
          <a:xfrm>
            <a:off x="6106250" y="2731326"/>
            <a:ext cx="1424920" cy="707886"/>
          </a:xfrm>
          <a:prstGeom prst="rect">
            <a:avLst/>
          </a:prstGeom>
          <a:noFill/>
        </p:spPr>
        <p:txBody>
          <a:bodyPr wrap="square" rtlCol="0">
            <a:spAutoFit/>
          </a:bodyPr>
          <a:lstStyle/>
          <a:p>
            <a:r>
              <a:rPr lang="en-US" sz="2000" dirty="0">
                <a:latin typeface="Verdana"/>
                <a:cs typeface="Verdana"/>
              </a:rPr>
              <a:t>cost less than</a:t>
            </a:r>
            <a:endParaRPr lang="en-US" sz="2000" dirty="0">
              <a:latin typeface="Verdana"/>
              <a:cs typeface="Verdana"/>
            </a:endParaRPr>
          </a:p>
        </p:txBody>
      </p:sp>
      <p:pic>
        <p:nvPicPr>
          <p:cNvPr id="25" name="Picture 24" descr="well-lo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407606" y="3277384"/>
            <a:ext cx="2372872" cy="412094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Right Arrow 6"/>
          <p:cNvSpPr/>
          <p:nvPr/>
        </p:nvSpPr>
        <p:spPr>
          <a:xfrm rot="7616333">
            <a:off x="3725226" y="3593766"/>
            <a:ext cx="1645920" cy="209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10350664">
            <a:off x="3864410" y="2496451"/>
            <a:ext cx="1097280" cy="209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8187268" y="3334402"/>
            <a:ext cx="1097280" cy="2096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4717" y="4150187"/>
            <a:ext cx="2285074" cy="2375336"/>
          </a:xfrm>
          <a:prstGeom prst="rect">
            <a:avLst/>
          </a:prstGeom>
        </p:spPr>
      </p:pic>
    </p:spTree>
    <p:extLst>
      <p:ext uri="{BB962C8B-B14F-4D97-AF65-F5344CB8AC3E}">
        <p14:creationId xmlns:p14="http://schemas.microsoft.com/office/powerpoint/2010/main" val="21608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1118" y="426167"/>
            <a:ext cx="8042276" cy="822633"/>
          </a:xfrm>
        </p:spPr>
        <p:txBody>
          <a:bodyPr>
            <a:normAutofit/>
          </a:bodyPr>
          <a:lstStyle/>
          <a:p>
            <a:r>
              <a:rPr lang="en-US" dirty="0" smtClean="0"/>
              <a:t>State of </a:t>
            </a:r>
            <a:r>
              <a:rPr lang="en-US" smtClean="0"/>
              <a:t>the Collection</a:t>
            </a:r>
            <a:endParaRPr lang="en-US" dirty="0"/>
          </a:p>
        </p:txBody>
      </p:sp>
      <p:pic>
        <p:nvPicPr>
          <p:cNvPr id="15" name="Content Placeholder 7" descr="photo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2250" y="1449399"/>
            <a:ext cx="5416550" cy="500086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170" y="3716410"/>
            <a:ext cx="6932409" cy="196962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22376"/>
          <a:stretch/>
        </p:blipFill>
        <p:spPr>
          <a:xfrm>
            <a:off x="4122171" y="1942287"/>
            <a:ext cx="6946125" cy="145483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itle 2"/>
          <p:cNvSpPr txBox="1">
            <a:spLocks/>
          </p:cNvSpPr>
          <p:nvPr/>
        </p:nvSpPr>
        <p:spPr>
          <a:xfrm>
            <a:off x="4160976" y="5959670"/>
            <a:ext cx="7520637"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accent1"/>
                </a:solidFill>
                <a:latin typeface="Candara"/>
                <a:ea typeface="+mj-ea"/>
                <a:cs typeface="Candara"/>
              </a:defRPr>
            </a:lvl1pPr>
          </a:lstStyle>
          <a:p>
            <a:pPr algn="r"/>
            <a:r>
              <a:rPr lang="en-US" sz="3600" i="1" dirty="0">
                <a:solidFill>
                  <a:schemeClr val="tx1"/>
                </a:solidFill>
              </a:rPr>
              <a:t>Challenges ahead</a:t>
            </a:r>
            <a:r>
              <a:rPr lang="is-IS" sz="3600" i="1" dirty="0">
                <a:solidFill>
                  <a:schemeClr val="tx1"/>
                </a:solidFill>
              </a:rPr>
              <a:t>…</a:t>
            </a:r>
            <a:endParaRPr lang="en-US" sz="3600" i="1" dirty="0">
              <a:solidFill>
                <a:schemeClr val="tx1"/>
              </a:solidFill>
            </a:endParaRPr>
          </a:p>
        </p:txBody>
      </p:sp>
    </p:spTree>
    <p:extLst>
      <p:ext uri="{BB962C8B-B14F-4D97-AF65-F5344CB8AC3E}">
        <p14:creationId xmlns:p14="http://schemas.microsoft.com/office/powerpoint/2010/main" val="142467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793752"/>
            <a:ext cx="5867400" cy="1793873"/>
          </a:xfrm>
        </p:spPr>
        <p:txBody>
          <a:bodyPr/>
          <a:lstStyle/>
          <a:p>
            <a:r>
              <a:rPr lang="en-US" dirty="0" smtClean="0"/>
              <a:t>Omission through “general knowledge”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0959" y="1690690"/>
            <a:ext cx="6111941" cy="470442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1291" y="1333502"/>
            <a:ext cx="5061609" cy="5061609"/>
          </a:xfrm>
          <a:prstGeom prst="rect">
            <a:avLst/>
          </a:prstGeom>
        </p:spPr>
      </p:pic>
    </p:spTree>
    <p:extLst>
      <p:ext uri="{BB962C8B-B14F-4D97-AF65-F5344CB8AC3E}">
        <p14:creationId xmlns:p14="http://schemas.microsoft.com/office/powerpoint/2010/main" val="169428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7327"/>
            <a:ext cx="6502400" cy="2352673"/>
          </a:xfrm>
        </p:spPr>
        <p:txBody>
          <a:bodyPr>
            <a:normAutofit/>
          </a:bodyPr>
          <a:lstStyle/>
          <a:p>
            <a:r>
              <a:rPr lang="en-US" dirty="0"/>
              <a:t>Omission through personal organization systems</a:t>
            </a:r>
            <a:endParaRPr lang="en-US" dirty="0"/>
          </a:p>
        </p:txBody>
      </p:sp>
      <p:pic>
        <p:nvPicPr>
          <p:cNvPr id="4" name="Content Placeholder 4" descr="TS-Photos-Original.tif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9919" t="24079" r="14957" b="39916"/>
          <a:stretch/>
        </p:blipFill>
        <p:spPr>
          <a:xfrm>
            <a:off x="3765220" y="1856849"/>
            <a:ext cx="6287159" cy="4645551"/>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524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830263"/>
            <a:ext cx="4552950" cy="2784473"/>
          </a:xfrm>
        </p:spPr>
        <p:txBody>
          <a:bodyPr/>
          <a:lstStyle/>
          <a:p>
            <a:r>
              <a:rPr lang="en-US" dirty="0"/>
              <a:t>Inconsistent notational systems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8893" y="398463"/>
            <a:ext cx="7879569" cy="5773737"/>
          </a:xfrm>
        </p:spPr>
      </p:pic>
    </p:spTree>
    <p:extLst>
      <p:ext uri="{BB962C8B-B14F-4D97-AF65-F5344CB8AC3E}">
        <p14:creationId xmlns:p14="http://schemas.microsoft.com/office/powerpoint/2010/main" val="1524883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90527"/>
            <a:ext cx="4927600" cy="2682873"/>
          </a:xfrm>
        </p:spPr>
        <p:txBody>
          <a:bodyPr/>
          <a:lstStyle/>
          <a:p>
            <a:r>
              <a:rPr lang="en-US" dirty="0" smtClean="0"/>
              <a:t>Inconsistent and/or conflicting identification system</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2558" r="23158" b="22907"/>
          <a:stretch/>
        </p:blipFill>
        <p:spPr>
          <a:xfrm>
            <a:off x="3619960" y="1231108"/>
            <a:ext cx="8154429" cy="4966492"/>
          </a:xfrm>
          <a:prstGeom prst="rect">
            <a:avLst/>
          </a:prstGeom>
        </p:spPr>
      </p:pic>
    </p:spTree>
    <p:extLst>
      <p:ext uri="{BB962C8B-B14F-4D97-AF65-F5344CB8AC3E}">
        <p14:creationId xmlns:p14="http://schemas.microsoft.com/office/powerpoint/2010/main" val="581442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Green-GSA">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Green-GSA" id="{1A3F6D2F-E320-C84E-B521-E670E82E4D5E}" vid="{40AC1505-70FD-CB49-8328-C58154A416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1785</TotalTime>
  <Words>2043</Words>
  <Application>Microsoft Macintosh PowerPoint</Application>
  <PresentationFormat>Widescreen</PresentationFormat>
  <Paragraphs>193</Paragraphs>
  <Slides>18</Slides>
  <Notes>15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Candara</vt:lpstr>
      <vt:lpstr>Verdana</vt:lpstr>
      <vt:lpstr>Wingdings 2</vt:lpstr>
      <vt:lpstr>Arial</vt:lpstr>
      <vt:lpstr>BlueGreen-GSA</vt:lpstr>
      <vt:lpstr>Blinded by the light: A core collection’s journey to better discoverability</vt:lpstr>
      <vt:lpstr>PowerPoint Presentation</vt:lpstr>
      <vt:lpstr>Data at the GSA/OGB</vt:lpstr>
      <vt:lpstr>Importance of Legacy Data</vt:lpstr>
      <vt:lpstr>State of the Collection</vt:lpstr>
      <vt:lpstr>Omission through “general knowledge”</vt:lpstr>
      <vt:lpstr>Omission through personal organization systems</vt:lpstr>
      <vt:lpstr>Inconsistent notational systems</vt:lpstr>
      <vt:lpstr>Inconsistent and/or conflicting identification system</vt:lpstr>
      <vt:lpstr>Metadata Archaeology</vt:lpstr>
      <vt:lpstr>PowerPoint Presentation</vt:lpstr>
      <vt:lpstr>Responsive workflows for metadata capture</vt:lpstr>
      <vt:lpstr>Register samples and data</vt:lpstr>
      <vt:lpstr>PowerPoint Presentation</vt:lpstr>
      <vt:lpstr>Acknowledgments</vt:lpstr>
      <vt:lpstr>PowerPoint Presentation</vt:lpstr>
      <vt:lpstr>Use existing standards and best practices</vt:lpstr>
      <vt:lpstr>Specific Challenges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Blinded by the light: A core collection’s journey to better discoverability</dc:title>
  <dc:creator>Denise Hills</dc:creator>
  <cp:lastModifiedBy>Denise Hills</cp:lastModifiedBy>
  <cp:revision>22</cp:revision>
  <dcterms:created xsi:type="dcterms:W3CDTF">2016-09-20T17:19:24Z</dcterms:created>
  <dcterms:modified xsi:type="dcterms:W3CDTF">2016-09-27T15:51:25Z</dcterms:modified>
</cp:coreProperties>
</file>