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 id="2147483674" r:id="rId2"/>
    <p:sldMasterId id="2147483724" r:id="rId3"/>
    <p:sldMasterId id="2147483725" r:id="rId4"/>
    <p:sldMasterId id="2147483726" r:id="rId5"/>
    <p:sldMasterId id="2147483808" r:id="rId6"/>
  </p:sldMasterIdLst>
  <p:notesMasterIdLst>
    <p:notesMasterId r:id="rId25"/>
  </p:notesMasterIdLst>
  <p:handoutMasterIdLst>
    <p:handoutMasterId r:id="rId26"/>
  </p:handoutMasterIdLst>
  <p:sldIdLst>
    <p:sldId id="256" r:id="rId7"/>
    <p:sldId id="432" r:id="rId8"/>
    <p:sldId id="431" r:id="rId9"/>
    <p:sldId id="433" r:id="rId10"/>
    <p:sldId id="434" r:id="rId11"/>
    <p:sldId id="435" r:id="rId12"/>
    <p:sldId id="437" r:id="rId13"/>
    <p:sldId id="438" r:id="rId14"/>
    <p:sldId id="439" r:id="rId15"/>
    <p:sldId id="440" r:id="rId16"/>
    <p:sldId id="442" r:id="rId17"/>
    <p:sldId id="443" r:id="rId18"/>
    <p:sldId id="444" r:id="rId19"/>
    <p:sldId id="448" r:id="rId20"/>
    <p:sldId id="361" r:id="rId21"/>
    <p:sldId id="449" r:id="rId22"/>
    <p:sldId id="423" r:id="rId23"/>
    <p:sldId id="427" r:id="rId24"/>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3168" userDrawn="1">
          <p15:clr>
            <a:srgbClr val="A4A3A4"/>
          </p15:clr>
        </p15:guide>
        <p15:guide id="4" pos="3840" userDrawn="1">
          <p15:clr>
            <a:srgbClr val="A4A3A4"/>
          </p15:clr>
        </p15:guide>
        <p15:guide id="5" orient="horz" pos="211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k J. Albenze" initials="EJA" lastIdx="1" clrIdx="0"/>
  <p:cmAuthor id="1" name="Kimberly Gray" initials="KG" lastIdx="28" clrIdx="1"/>
  <p:cmAuthor id="2" name="charless" initials="c"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9300"/>
    <a:srgbClr val="AF224F"/>
    <a:srgbClr val="EB70E6"/>
    <a:srgbClr val="C05FCB"/>
    <a:srgbClr val="86159F"/>
    <a:srgbClr val="BB651A"/>
    <a:srgbClr val="0E43A9"/>
    <a:srgbClr val="319E9F"/>
    <a:srgbClr val="66279E"/>
    <a:srgbClr val="C044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9"/>
    <p:restoredTop sz="83510" autoAdjust="0"/>
  </p:normalViewPr>
  <p:slideViewPr>
    <p:cSldViewPr>
      <p:cViewPr>
        <p:scale>
          <a:sx n="130" d="100"/>
          <a:sy n="130" d="100"/>
        </p:scale>
        <p:origin x="1128" y="-56"/>
      </p:cViewPr>
      <p:guideLst>
        <p:guide orient="horz" pos="2160"/>
        <p:guide pos="2880"/>
        <p:guide orient="horz" pos="3168"/>
        <p:guide pos="3840"/>
        <p:guide orient="horz" pos="2112"/>
      </p:guideLst>
    </p:cSldViewPr>
  </p:slideViewPr>
  <p:notesTextViewPr>
    <p:cViewPr>
      <p:scale>
        <a:sx n="100" d="100"/>
        <a:sy n="100" d="100"/>
      </p:scale>
      <p:origin x="0" y="0"/>
    </p:cViewPr>
  </p:notesTextViewPr>
  <p:sorterViewPr>
    <p:cViewPr>
      <p:scale>
        <a:sx n="80" d="100"/>
        <a:sy n="80" d="100"/>
      </p:scale>
      <p:origin x="0" y="-550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50179" name="Rectangle 3"/>
          <p:cNvSpPr>
            <a:spLocks noGrp="1" noChangeArrowheads="1"/>
          </p:cNvSpPr>
          <p:nvPr>
            <p:ph type="dt" sz="quarter" idx="1"/>
          </p:nvPr>
        </p:nvSpPr>
        <p:spPr bwMode="auto">
          <a:xfrm>
            <a:off x="3897313" y="0"/>
            <a:ext cx="2982912"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50180" name="Rectangle 4"/>
          <p:cNvSpPr>
            <a:spLocks noGrp="1" noChangeArrowheads="1"/>
          </p:cNvSpPr>
          <p:nvPr>
            <p:ph type="ftr" sz="quarter" idx="2"/>
          </p:nvPr>
        </p:nvSpPr>
        <p:spPr bwMode="auto">
          <a:xfrm>
            <a:off x="0" y="8829675"/>
            <a:ext cx="2982913"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50181" name="Rectangle 5"/>
          <p:cNvSpPr>
            <a:spLocks noGrp="1" noChangeArrowheads="1"/>
          </p:cNvSpPr>
          <p:nvPr>
            <p:ph type="sldNum" sz="quarter" idx="3"/>
          </p:nvPr>
        </p:nvSpPr>
        <p:spPr bwMode="auto">
          <a:xfrm>
            <a:off x="3897313" y="8829675"/>
            <a:ext cx="2982912"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28CC2AFE-0FA0-47D3-BF8D-C0780434B02C}" type="slidenum">
              <a:rPr lang="en-US"/>
              <a:pPr>
                <a:defRPr/>
              </a:pPr>
              <a:t>‹#›</a:t>
            </a:fld>
            <a:endParaRPr lang="en-US"/>
          </a:p>
        </p:txBody>
      </p:sp>
    </p:spTree>
    <p:extLst>
      <p:ext uri="{BB962C8B-B14F-4D97-AF65-F5344CB8AC3E}">
        <p14:creationId xmlns:p14="http://schemas.microsoft.com/office/powerpoint/2010/main" val="1935471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16013" y="696913"/>
            <a:ext cx="4649787"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E40A1E31-843F-496C-8032-08DA555D9556}" type="slidenum">
              <a:rPr lang="en-US"/>
              <a:pPr>
                <a:defRPr/>
              </a:pPr>
              <a:t>‹#›</a:t>
            </a:fld>
            <a:endParaRPr lang="en-US"/>
          </a:p>
        </p:txBody>
      </p:sp>
    </p:spTree>
    <p:extLst>
      <p:ext uri="{BB962C8B-B14F-4D97-AF65-F5344CB8AC3E}">
        <p14:creationId xmlns:p14="http://schemas.microsoft.com/office/powerpoint/2010/main" val="3237159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2297C1FA-E0AB-461D-9FB4-2D8EB8D3F6DA}" type="slidenum">
              <a:rPr lang="en-US" smtClean="0"/>
              <a:pPr/>
              <a:t>1</a:t>
            </a:fld>
            <a:endParaRPr lang="en-US" smtClean="0"/>
          </a:p>
        </p:txBody>
      </p:sp>
      <p:sp>
        <p:nvSpPr>
          <p:cNvPr id="20483" name="Rectangle 2"/>
          <p:cNvSpPr>
            <a:spLocks noGrp="1" noRot="1" noChangeAspect="1" noChangeArrowheads="1" noTextEdit="1"/>
          </p:cNvSpPr>
          <p:nvPr>
            <p:ph type="sldImg"/>
          </p:nvPr>
        </p:nvSpPr>
        <p:spPr>
          <a:xfrm>
            <a:off x="1116013" y="696913"/>
            <a:ext cx="4649787" cy="3486150"/>
          </a:xfrm>
          <a:ln/>
        </p:spPr>
      </p:sp>
      <p:sp>
        <p:nvSpPr>
          <p:cNvPr id="20484" name="Rectangle 3"/>
          <p:cNvSpPr>
            <a:spLocks noGrp="1" noChangeArrowheads="1"/>
          </p:cNvSpPr>
          <p:nvPr>
            <p:ph type="body" idx="1"/>
          </p:nvPr>
        </p:nvSpPr>
        <p:spPr>
          <a:noFill/>
          <a:ln/>
        </p:spPr>
        <p:txBody>
          <a:bodyPr/>
          <a:lstStyle/>
          <a:p>
            <a:pPr eaLnBrk="1" hangingPunct="1"/>
            <a:r>
              <a:rPr lang="en-US" dirty="0" smtClean="0"/>
              <a:t>Prepared for the Geological Society</a:t>
            </a:r>
            <a:r>
              <a:rPr lang="en-US" baseline="0" dirty="0" smtClean="0"/>
              <a:t> of America’s 2016 Annual Meeting</a:t>
            </a:r>
          </a:p>
          <a:p>
            <a:pPr eaLnBrk="1" hangingPunct="1"/>
            <a:r>
              <a:rPr lang="en-US" baseline="0" dirty="0" smtClean="0"/>
              <a:t>Presented on Monday 26 September 2016 10:35AM</a:t>
            </a:r>
          </a:p>
          <a:p>
            <a:pPr eaLnBrk="1" hangingPunct="1"/>
            <a:endParaRPr lang="en-US" baseline="0" dirty="0" smtClean="0"/>
          </a:p>
          <a:p>
            <a:pPr eaLnBrk="1" hangingPunct="1"/>
            <a:endParaRPr lang="en-US" dirty="0" smtClean="0"/>
          </a:p>
        </p:txBody>
      </p:sp>
    </p:spTree>
    <p:extLst>
      <p:ext uri="{BB962C8B-B14F-4D97-AF65-F5344CB8AC3E}">
        <p14:creationId xmlns:p14="http://schemas.microsoft.com/office/powerpoint/2010/main" val="2202380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B911F7-7F03-4E65-B719-20FCEEC744CB}" type="slidenum">
              <a:rPr lang="en-US" smtClean="0">
                <a:solidFill>
                  <a:srgbClr val="000000"/>
                </a:solidFill>
              </a:rPr>
              <a:pPr/>
              <a:t>10</a:t>
            </a:fld>
            <a:endParaRPr lang="en-US"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t>Preliminary work:</a:t>
            </a:r>
          </a:p>
          <a:p>
            <a:r>
              <a:rPr lang="en-US" sz="1200" kern="1200" dirty="0" smtClean="0">
                <a:solidFill>
                  <a:schemeClr val="tx1"/>
                </a:solidFill>
                <a:effectLst/>
                <a:latin typeface="Arial" charset="0"/>
                <a:ea typeface="+mn-ea"/>
                <a:cs typeface="+mn-cs"/>
              </a:rPr>
              <a:t>Preliminary work (Hills and Pashin, 2010): </a:t>
            </a:r>
          </a:p>
          <a:p>
            <a:r>
              <a:rPr lang="en-US" sz="1200" kern="1200" dirty="0" smtClean="0">
                <a:solidFill>
                  <a:schemeClr val="tx1"/>
                </a:solidFill>
                <a:effectLst/>
                <a:latin typeface="Arial" charset="0"/>
                <a:ea typeface="+mn-ea"/>
                <a:cs typeface="+mn-cs"/>
              </a:rPr>
              <a:t>Figure: Net Miocene Sand, AL State waters. Sands shallower than 2480 were excluded (to reach CO2 super-critical/be below any potential USDW)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Variable sand distribution, but major sequestration potential where the sands are stacked. Pore volume was calculated using a porosity of 25%. Using an efficiency factor of 10%, and a CO2 density of 0.7 g/cc</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Storage of 9.1 x 10^9 </a:t>
            </a:r>
            <a:r>
              <a:rPr lang="en-US" sz="1200" kern="1200" dirty="0" err="1" smtClean="0">
                <a:solidFill>
                  <a:schemeClr val="tx1"/>
                </a:solidFill>
                <a:effectLst/>
                <a:latin typeface="Arial" charset="0"/>
                <a:ea typeface="+mn-ea"/>
                <a:cs typeface="+mn-cs"/>
              </a:rPr>
              <a:t>mt</a:t>
            </a:r>
            <a:r>
              <a:rPr lang="en-US" sz="1200" kern="1200" dirty="0" smtClean="0">
                <a:solidFill>
                  <a:schemeClr val="tx1"/>
                </a:solidFill>
                <a:effectLst/>
                <a:latin typeface="Arial" charset="0"/>
                <a:ea typeface="+mn-ea"/>
                <a:cs typeface="+mn-cs"/>
              </a:rPr>
              <a:t> (Fed), 1.0 x10^9 </a:t>
            </a:r>
            <a:r>
              <a:rPr lang="en-US" sz="1200" kern="1200" dirty="0" err="1" smtClean="0">
                <a:solidFill>
                  <a:schemeClr val="tx1"/>
                </a:solidFill>
                <a:effectLst/>
                <a:latin typeface="Arial" charset="0"/>
                <a:ea typeface="+mn-ea"/>
                <a:cs typeface="+mn-cs"/>
              </a:rPr>
              <a:t>mt</a:t>
            </a:r>
            <a:r>
              <a:rPr lang="en-US" sz="1200" kern="1200" dirty="0" smtClean="0">
                <a:solidFill>
                  <a:schemeClr val="tx1"/>
                </a:solidFill>
                <a:effectLst/>
                <a:latin typeface="Arial" charset="0"/>
                <a:ea typeface="+mn-ea"/>
                <a:cs typeface="+mn-cs"/>
              </a:rPr>
              <a:t> (state)</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Capacity 3.4 x 10^7 (fed), 9.4 x 10^5 </a:t>
            </a:r>
            <a:r>
              <a:rPr lang="en-US" sz="1200" kern="1200" dirty="0" err="1" smtClean="0">
                <a:solidFill>
                  <a:schemeClr val="tx1"/>
                </a:solidFill>
                <a:effectLst/>
                <a:latin typeface="Arial" charset="0"/>
                <a:ea typeface="+mn-ea"/>
                <a:cs typeface="+mn-cs"/>
              </a:rPr>
              <a:t>mt</a:t>
            </a:r>
            <a:r>
              <a:rPr lang="en-US" sz="1200" kern="1200" dirty="0" smtClean="0">
                <a:solidFill>
                  <a:schemeClr val="tx1"/>
                </a:solidFill>
                <a:effectLst/>
                <a:latin typeface="Arial" charset="0"/>
                <a:ea typeface="+mn-ea"/>
                <a:cs typeface="+mn-cs"/>
              </a:rPr>
              <a:t>/mi2( state)</a:t>
            </a:r>
          </a:p>
          <a:p>
            <a:endParaRPr lang="en-US" dirty="0" smtClean="0"/>
          </a:p>
          <a:p>
            <a:pPr eaLnBrk="1" hangingPunct="1"/>
            <a:endParaRPr lang="en-US" dirty="0" smtClean="0"/>
          </a:p>
          <a:p>
            <a:pPr eaLnBrk="1" hangingPunct="1"/>
            <a:r>
              <a:rPr lang="en-US" dirty="0" smtClean="0"/>
              <a:t>References:</a:t>
            </a:r>
          </a:p>
          <a:p>
            <a:r>
              <a:rPr lang="en-US" sz="1200" b="0" i="0" u="none" strike="noStrike" kern="1200" baseline="0" dirty="0" smtClean="0">
                <a:solidFill>
                  <a:schemeClr val="tx1"/>
                </a:solidFill>
                <a:latin typeface="Arial" charset="0"/>
                <a:ea typeface="+mn-ea"/>
                <a:cs typeface="+mn-cs"/>
              </a:rPr>
              <a:t>Hills, D. J.,. and Pashin, J. C., 2010, Preliminary assessment of offshore transport and storage of CO2: Southeastern Regional Carbon Sequestration Partnership Final Report, prepared for Southern States Energy Board, 11 p.</a:t>
            </a:r>
          </a:p>
          <a:p>
            <a:endParaRPr lang="en-US" sz="1200" b="0" i="0" u="none" strike="noStrike" kern="1200" baseline="0" dirty="0" smtClean="0">
              <a:solidFill>
                <a:schemeClr val="tx1"/>
              </a:solidFill>
              <a:latin typeface="Arial" charset="0"/>
              <a:ea typeface="+mn-ea"/>
              <a:cs typeface="+mn-cs"/>
            </a:endParaRPr>
          </a:p>
          <a:p>
            <a:endParaRPr lang="en-US" sz="1200" b="0" i="0" u="none" strike="noStrike" kern="1200" baseline="0" dirty="0" smtClean="0">
              <a:solidFill>
                <a:schemeClr val="tx1"/>
              </a:solidFill>
              <a:latin typeface="Arial" charset="0"/>
              <a:ea typeface="+mn-ea"/>
              <a:cs typeface="+mn-cs"/>
            </a:endParaRPr>
          </a:p>
          <a:p>
            <a:endParaRPr lang="en-US" dirty="0" smtClean="0"/>
          </a:p>
        </p:txBody>
      </p:sp>
    </p:spTree>
    <p:extLst>
      <p:ext uri="{BB962C8B-B14F-4D97-AF65-F5344CB8AC3E}">
        <p14:creationId xmlns:p14="http://schemas.microsoft.com/office/powerpoint/2010/main" val="3612090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B911F7-7F03-4E65-B719-20FCEEC744CB}" type="slidenum">
              <a:rPr lang="en-US" smtClean="0">
                <a:solidFill>
                  <a:srgbClr val="000000"/>
                </a:solidFill>
              </a:rPr>
              <a:pPr/>
              <a:t>11</a:t>
            </a:fld>
            <a:endParaRPr lang="en-US"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sz="1200" kern="1200" dirty="0" smtClean="0">
                <a:solidFill>
                  <a:schemeClr val="tx1"/>
                </a:solidFill>
                <a:effectLst/>
                <a:latin typeface="Arial" charset="0"/>
                <a:ea typeface="+mn-ea"/>
                <a:cs typeface="+mn-cs"/>
              </a:rPr>
              <a:t>Diverse sandstone and carbonate facies in Cretaceous, including reef-rimmed continental margin. Cretaceous facies in the region are dominated by </a:t>
            </a:r>
            <a:r>
              <a:rPr lang="en-US" sz="1200" kern="1200" dirty="0" err="1" smtClean="0">
                <a:solidFill>
                  <a:schemeClr val="tx1"/>
                </a:solidFill>
                <a:effectLst/>
                <a:latin typeface="Arial" charset="0"/>
                <a:ea typeface="+mn-ea"/>
                <a:cs typeface="+mn-cs"/>
              </a:rPr>
              <a:t>sliliciclastic</a:t>
            </a:r>
            <a:r>
              <a:rPr lang="en-US" sz="1200" kern="1200" dirty="0" smtClean="0">
                <a:solidFill>
                  <a:schemeClr val="tx1"/>
                </a:solidFill>
                <a:effectLst/>
                <a:latin typeface="Arial" charset="0"/>
                <a:ea typeface="+mn-ea"/>
                <a:cs typeface="+mn-cs"/>
              </a:rPr>
              <a:t> coastal plain deposits that pass </a:t>
            </a:r>
            <a:r>
              <a:rPr lang="en-US" sz="1200" kern="1200" dirty="0" err="1" smtClean="0">
                <a:solidFill>
                  <a:schemeClr val="tx1"/>
                </a:solidFill>
                <a:effectLst/>
                <a:latin typeface="Arial" charset="0"/>
                <a:ea typeface="+mn-ea"/>
                <a:cs typeface="+mn-cs"/>
              </a:rPr>
              <a:t>basinward</a:t>
            </a:r>
            <a:r>
              <a:rPr lang="en-US" sz="1200" kern="1200" dirty="0" smtClean="0">
                <a:solidFill>
                  <a:schemeClr val="tx1"/>
                </a:solidFill>
                <a:effectLst/>
                <a:latin typeface="Arial" charset="0"/>
                <a:ea typeface="+mn-ea"/>
                <a:cs typeface="+mn-cs"/>
              </a:rPr>
              <a:t> into reef-rimmed carbonate platform deposits. Siliciclastic strata include formations that have been tested for CO2 storage potential onshore, whereas the storage potential of carbonate formations is less certain.</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Previous work on the Cretaceous strata has largely been on-shore. </a:t>
            </a:r>
          </a:p>
          <a:p>
            <a:r>
              <a:rPr lang="en-US" sz="1200" kern="1200" dirty="0" smtClean="0">
                <a:solidFill>
                  <a:schemeClr val="tx1"/>
                </a:solidFill>
                <a:effectLst/>
                <a:latin typeface="Arial" charset="0"/>
                <a:ea typeface="+mn-ea"/>
                <a:cs typeface="+mn-cs"/>
              </a:rPr>
              <a:t>Preliminary offshore capacity estimates (Hills and Pashin, 2010): </a:t>
            </a:r>
          </a:p>
          <a:p>
            <a:r>
              <a:rPr lang="en-US" sz="1200" kern="1200" dirty="0" smtClean="0">
                <a:solidFill>
                  <a:schemeClr val="tx1"/>
                </a:solidFill>
                <a:effectLst/>
                <a:latin typeface="Arial" charset="0"/>
                <a:ea typeface="+mn-ea"/>
                <a:cs typeface="+mn-cs"/>
              </a:rPr>
              <a:t>min volume &gt;8.9 x 10^10 </a:t>
            </a:r>
            <a:r>
              <a:rPr lang="en-US" sz="1200" kern="1200" dirty="0" err="1" smtClean="0">
                <a:solidFill>
                  <a:schemeClr val="tx1"/>
                </a:solidFill>
                <a:effectLst/>
                <a:latin typeface="Arial" charset="0"/>
                <a:ea typeface="+mn-ea"/>
                <a:cs typeface="+mn-cs"/>
              </a:rPr>
              <a:t>mt</a:t>
            </a:r>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min capacity of 3.3 x 10^6 </a:t>
            </a:r>
            <a:r>
              <a:rPr lang="en-US" sz="1200" kern="1200" dirty="0" err="1" smtClean="0">
                <a:solidFill>
                  <a:schemeClr val="tx1"/>
                </a:solidFill>
                <a:effectLst/>
                <a:latin typeface="Arial" charset="0"/>
                <a:ea typeface="+mn-ea"/>
                <a:cs typeface="+mn-cs"/>
              </a:rPr>
              <a:t>mt</a:t>
            </a:r>
            <a:r>
              <a:rPr lang="en-US" sz="1200" kern="1200" dirty="0" smtClean="0">
                <a:solidFill>
                  <a:schemeClr val="tx1"/>
                </a:solidFill>
                <a:effectLst/>
                <a:latin typeface="Arial" charset="0"/>
                <a:ea typeface="+mn-ea"/>
                <a:cs typeface="+mn-cs"/>
              </a:rPr>
              <a:t>/mi2 </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References:</a:t>
            </a:r>
          </a:p>
          <a:p>
            <a:r>
              <a:rPr lang="en-US" sz="1200" b="0" i="0" u="none" strike="noStrike" kern="1200" baseline="0" dirty="0" smtClean="0">
                <a:solidFill>
                  <a:schemeClr val="tx1"/>
                </a:solidFill>
                <a:latin typeface="Arial" charset="0"/>
                <a:ea typeface="+mn-ea"/>
                <a:cs typeface="+mn-cs"/>
              </a:rPr>
              <a:t>Pashin, J.C., McIntyre-Redden, M.R., Jin, G., and Mann, S.D., 2014, Site Characterization for CO2 Storage from Coal-fired Power Facilities in the Black Warrior Basin, Alabama, Geological Survey of Alabama Open File Report 1401, 154 p.</a:t>
            </a:r>
          </a:p>
          <a:p>
            <a:endParaRPr lang="en-US"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mn-ea"/>
                <a:cs typeface="+mn-cs"/>
              </a:rPr>
              <a:t>Hills, D. J.,. and Pashin, J. C., 2010, Preliminary assessment of offshore transport and storage of CO2: Southeastern Regional Carbon Sequestration Partnership Final Report, prepared for Southern States Energy Board, 11 p.</a:t>
            </a:r>
          </a:p>
          <a:p>
            <a:endParaRPr lang="en-US" dirty="0" smtClean="0"/>
          </a:p>
        </p:txBody>
      </p:sp>
    </p:spTree>
    <p:extLst>
      <p:ext uri="{BB962C8B-B14F-4D97-AF65-F5344CB8AC3E}">
        <p14:creationId xmlns:p14="http://schemas.microsoft.com/office/powerpoint/2010/main" val="3194870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Cretaceous Gulf Coast sands are </a:t>
            </a:r>
            <a:r>
              <a:rPr lang="en-US" sz="1200" kern="1200" dirty="0" err="1" smtClean="0">
                <a:solidFill>
                  <a:schemeClr val="tx1"/>
                </a:solidFill>
                <a:effectLst/>
                <a:latin typeface="Arial" charset="0"/>
                <a:ea typeface="+mn-ea"/>
                <a:cs typeface="+mn-cs"/>
              </a:rPr>
              <a:t>trés</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bien</a:t>
            </a:r>
            <a:r>
              <a:rPr lang="en-US" sz="1200" kern="1200" dirty="0" smtClean="0">
                <a:solidFill>
                  <a:schemeClr val="tx1"/>
                </a:solidFill>
                <a:effectLst/>
                <a:latin typeface="Arial" charset="0"/>
                <a:ea typeface="+mn-ea"/>
                <a:cs typeface="+mn-cs"/>
              </a:rPr>
              <a:t>. Lots of stuff like this in Cretaceous-Tertiary section in offshore EGOM.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Onshore, much of the sequestration potential has been identified in the Upper and Lower Tuscaloosa Group.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Upper right figure (fig. 3 Pashin et al 2008): Cross-plot of porosity and permeability data from core analyses of sandstone from the </a:t>
            </a:r>
            <a:r>
              <a:rPr lang="en-US" sz="1200" kern="1200" dirty="0" err="1" smtClean="0">
                <a:solidFill>
                  <a:schemeClr val="tx1"/>
                </a:solidFill>
                <a:effectLst/>
                <a:latin typeface="Arial" charset="0"/>
                <a:ea typeface="+mn-ea"/>
                <a:cs typeface="+mn-cs"/>
              </a:rPr>
              <a:t>Paluxy</a:t>
            </a:r>
            <a:r>
              <a:rPr lang="en-US" sz="1200" kern="1200" dirty="0" smtClean="0">
                <a:solidFill>
                  <a:schemeClr val="tx1"/>
                </a:solidFill>
                <a:effectLst/>
                <a:latin typeface="Arial" charset="0"/>
                <a:ea typeface="+mn-ea"/>
                <a:cs typeface="+mn-cs"/>
              </a:rPr>
              <a:t> Formation through the Eutaw Formation in southwestern Alabama.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Consistent mean porosity values above 23.3 % have been observed in all the analyzed stratigraphic units </a:t>
            </a:r>
          </a:p>
          <a:p>
            <a:endParaRPr lang="en-US" baseline="0" dirty="0" smtClean="0"/>
          </a:p>
          <a:p>
            <a:endParaRPr lang="en-US" baseline="0" dirty="0" smtClean="0"/>
          </a:p>
          <a:p>
            <a:r>
              <a:rPr lang="en-US" baseline="0" dirty="0" smtClean="0"/>
              <a:t>Reference:</a:t>
            </a:r>
          </a:p>
          <a:p>
            <a:endParaRPr lang="en-US" baseline="0" dirty="0" smtClean="0"/>
          </a:p>
          <a:p>
            <a:r>
              <a:rPr lang="en-US" baseline="0" dirty="0" smtClean="0"/>
              <a:t>Pashin, J.C., McIntyre, M.R., Grace, R.M. and Hills, D.J., 2008, Southeastern Regional Carbon Sequestration Partnership (SECARB) Phase III Final Report, prepared for Advanced Resources International, </a:t>
            </a:r>
            <a:endParaRPr lang="en-US" dirty="0"/>
          </a:p>
        </p:txBody>
      </p:sp>
      <p:sp>
        <p:nvSpPr>
          <p:cNvPr id="4" name="Slide Number Placeholder 3"/>
          <p:cNvSpPr>
            <a:spLocks noGrp="1"/>
          </p:cNvSpPr>
          <p:nvPr>
            <p:ph type="sldNum" sz="quarter" idx="10"/>
          </p:nvPr>
        </p:nvSpPr>
        <p:spPr/>
        <p:txBody>
          <a:bodyPr/>
          <a:lstStyle/>
          <a:p>
            <a:pPr>
              <a:defRPr/>
            </a:pPr>
            <a:fld id="{E40A1E31-843F-496C-8032-08DA555D9556}" type="slidenum">
              <a:rPr lang="en-US" smtClean="0"/>
              <a:pPr>
                <a:defRPr/>
              </a:pPr>
              <a:t>12</a:t>
            </a:fld>
            <a:endParaRPr lang="en-US"/>
          </a:p>
        </p:txBody>
      </p:sp>
    </p:spTree>
    <p:extLst>
      <p:ext uri="{BB962C8B-B14F-4D97-AF65-F5344CB8AC3E}">
        <p14:creationId xmlns:p14="http://schemas.microsoft.com/office/powerpoint/2010/main" val="114738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B911F7-7F03-4E65-B719-20FCEEC744CB}" type="slidenum">
              <a:rPr lang="en-US" smtClean="0">
                <a:solidFill>
                  <a:srgbClr val="000000"/>
                </a:solidFill>
              </a:rPr>
              <a:pPr/>
              <a:t>13</a:t>
            </a:fld>
            <a:endParaRPr lang="en-US"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sz="1200" kern="1200" dirty="0" smtClean="0">
                <a:solidFill>
                  <a:schemeClr val="tx1"/>
                </a:solidFill>
                <a:effectLst/>
                <a:latin typeface="Arial" charset="0"/>
                <a:ea typeface="+mn-ea"/>
                <a:cs typeface="+mn-cs"/>
              </a:rPr>
              <a:t>Lithologic logs showing rock types and major </a:t>
            </a:r>
            <a:r>
              <a:rPr lang="en-US" sz="1200" kern="1200" dirty="0" err="1" smtClean="0">
                <a:solidFill>
                  <a:schemeClr val="tx1"/>
                </a:solidFill>
                <a:effectLst/>
                <a:latin typeface="Arial" charset="0"/>
                <a:ea typeface="+mn-ea"/>
                <a:cs typeface="+mn-cs"/>
              </a:rPr>
              <a:t>mappable</a:t>
            </a:r>
            <a:r>
              <a:rPr lang="en-US" sz="1200" kern="1200" dirty="0" smtClean="0">
                <a:solidFill>
                  <a:schemeClr val="tx1"/>
                </a:solidFill>
                <a:effectLst/>
                <a:latin typeface="Arial" charset="0"/>
                <a:ea typeface="+mn-ea"/>
                <a:cs typeface="+mn-cs"/>
              </a:rPr>
              <a:t> stratigraphic units in the </a:t>
            </a:r>
            <a:r>
              <a:rPr lang="en-US" sz="1200" kern="1200" dirty="0" err="1" smtClean="0">
                <a:solidFill>
                  <a:schemeClr val="tx1"/>
                </a:solidFill>
                <a:effectLst/>
                <a:latin typeface="Arial" charset="0"/>
                <a:ea typeface="+mn-ea"/>
                <a:cs typeface="+mn-cs"/>
              </a:rPr>
              <a:t>DeSoto</a:t>
            </a:r>
            <a:r>
              <a:rPr lang="en-US" sz="1200" kern="1200" dirty="0" smtClean="0">
                <a:solidFill>
                  <a:schemeClr val="tx1"/>
                </a:solidFill>
                <a:effectLst/>
                <a:latin typeface="Arial" charset="0"/>
                <a:ea typeface="+mn-ea"/>
                <a:cs typeface="+mn-cs"/>
              </a:rPr>
              <a:t> Canyon Salt Basin</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Cretaceous sandstone targets would most likely be found in the Lower Cretaceous B and A and more commonly in the the Cotton Valley Group. </a:t>
            </a:r>
            <a:r>
              <a:rPr lang="en-US" sz="1200" kern="1200" dirty="0" smtClean="0">
                <a:solidFill>
                  <a:schemeClr val="tx1"/>
                </a:solidFill>
                <a:effectLst/>
                <a:latin typeface="Arial" charset="0"/>
                <a:ea typeface="+mn-ea"/>
                <a:cs typeface="+mn-cs"/>
              </a:rPr>
              <a:t>Challenge with the CV Group is that generally they will be too deep (anything greater than 12,000 </a:t>
            </a:r>
            <a:r>
              <a:rPr lang="en-US" sz="1200" kern="1200" dirty="0" err="1" smtClean="0">
                <a:solidFill>
                  <a:schemeClr val="tx1"/>
                </a:solidFill>
                <a:effectLst/>
                <a:latin typeface="Arial" charset="0"/>
                <a:ea typeface="+mn-ea"/>
                <a:cs typeface="+mn-cs"/>
              </a:rPr>
              <a:t>ft</a:t>
            </a:r>
            <a:r>
              <a:rPr lang="en-US" sz="1200" kern="1200" dirty="0" smtClean="0">
                <a:solidFill>
                  <a:schemeClr val="tx1"/>
                </a:solidFill>
                <a:effectLst/>
                <a:latin typeface="Arial" charset="0"/>
                <a:ea typeface="+mn-ea"/>
                <a:cs typeface="+mn-cs"/>
              </a:rPr>
              <a:t> is over geo-pressure and would thus be impractical).</a:t>
            </a: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Multiple seals are present above these strata (Ferry Lake Anhydrite, the Marine Tuscaloosa Shale) Seismic profile showing the structural style of the northwestern </a:t>
            </a:r>
            <a:r>
              <a:rPr lang="en-US" sz="1200" kern="1200" dirty="0" err="1" smtClean="0">
                <a:solidFill>
                  <a:schemeClr val="tx1"/>
                </a:solidFill>
                <a:effectLst/>
                <a:latin typeface="Arial" charset="0"/>
                <a:ea typeface="+mn-ea"/>
                <a:cs typeface="+mn-cs"/>
              </a:rPr>
              <a:t>DeSoto</a:t>
            </a:r>
            <a:r>
              <a:rPr lang="en-US" sz="1200" kern="1200" dirty="0" smtClean="0">
                <a:solidFill>
                  <a:schemeClr val="tx1"/>
                </a:solidFill>
                <a:effectLst/>
                <a:latin typeface="Arial" charset="0"/>
                <a:ea typeface="+mn-ea"/>
                <a:cs typeface="+mn-cs"/>
              </a:rPr>
              <a:t> Canyon Salt Basin </a:t>
            </a:r>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DD160 – </a:t>
            </a:r>
            <a:r>
              <a:rPr lang="en-US" sz="1200" kern="1200" dirty="0" err="1" smtClean="0">
                <a:solidFill>
                  <a:schemeClr val="tx1"/>
                </a:solidFill>
                <a:effectLst/>
                <a:latin typeface="Arial" charset="0"/>
                <a:ea typeface="+mn-ea"/>
                <a:cs typeface="+mn-cs"/>
              </a:rPr>
              <a:t>Hosston-Sligo</a:t>
            </a:r>
            <a:r>
              <a:rPr lang="en-US" sz="1200" kern="1200" dirty="0" smtClean="0">
                <a:solidFill>
                  <a:schemeClr val="tx1"/>
                </a:solidFill>
                <a:effectLst/>
                <a:latin typeface="Arial" charset="0"/>
                <a:ea typeface="+mn-ea"/>
                <a:cs typeface="+mn-cs"/>
              </a:rPr>
              <a:t> sands (</a:t>
            </a:r>
            <a:r>
              <a:rPr lang="en-US" sz="1200" kern="1200" dirty="0" err="1" smtClean="0">
                <a:solidFill>
                  <a:schemeClr val="tx1"/>
                </a:solidFill>
                <a:effectLst/>
                <a:latin typeface="Arial" charset="0"/>
                <a:ea typeface="+mn-ea"/>
                <a:cs typeface="+mn-cs"/>
              </a:rPr>
              <a:t>Kla</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Paluxy</a:t>
            </a:r>
            <a:r>
              <a:rPr lang="en-US" sz="1200" kern="1200" baseline="0" dirty="0" smtClean="0">
                <a:solidFill>
                  <a:schemeClr val="tx1"/>
                </a:solidFill>
                <a:effectLst/>
                <a:latin typeface="Arial" charset="0"/>
                <a:ea typeface="+mn-ea"/>
                <a:cs typeface="+mn-cs"/>
              </a:rPr>
              <a:t> sands (</a:t>
            </a:r>
            <a:r>
              <a:rPr lang="en-US" sz="1200" kern="1200" baseline="0" dirty="0" err="1" smtClean="0">
                <a:solidFill>
                  <a:schemeClr val="tx1"/>
                </a:solidFill>
                <a:effectLst/>
                <a:latin typeface="Arial" charset="0"/>
                <a:ea typeface="+mn-ea"/>
                <a:cs typeface="+mn-cs"/>
              </a:rPr>
              <a:t>Klb</a:t>
            </a:r>
            <a:r>
              <a:rPr lang="en-US" sz="1200" kern="1200" baseline="0" dirty="0" smtClean="0">
                <a:solidFill>
                  <a:schemeClr val="tx1"/>
                </a:solidFill>
                <a:effectLst/>
                <a:latin typeface="Arial" charset="0"/>
                <a:ea typeface="+mn-ea"/>
                <a:cs typeface="+mn-cs"/>
              </a:rPr>
              <a:t>) Sealed by overlying chalk and shale</a:t>
            </a:r>
          </a:p>
          <a:p>
            <a:endParaRPr lang="en-US" sz="1200" kern="1200" baseline="0" dirty="0" smtClean="0">
              <a:solidFill>
                <a:schemeClr val="tx1"/>
              </a:solidFill>
              <a:effectLst/>
              <a:latin typeface="Arial" charset="0"/>
              <a:ea typeface="+mn-ea"/>
              <a:cs typeface="+mn-cs"/>
            </a:endParaRPr>
          </a:p>
          <a:p>
            <a:r>
              <a:rPr lang="en-US" sz="1200" kern="1200" baseline="0" dirty="0" smtClean="0">
                <a:solidFill>
                  <a:schemeClr val="tx1"/>
                </a:solidFill>
                <a:effectLst/>
                <a:latin typeface="Arial" charset="0"/>
                <a:ea typeface="+mn-ea"/>
                <a:cs typeface="+mn-cs"/>
              </a:rPr>
              <a:t>VK 117 and MO 991 – lower Tuscaloosa sandstone (top </a:t>
            </a:r>
            <a:r>
              <a:rPr lang="en-US" sz="1200" kern="1200" baseline="0" dirty="0" err="1" smtClean="0">
                <a:solidFill>
                  <a:schemeClr val="tx1"/>
                </a:solidFill>
                <a:effectLst/>
                <a:latin typeface="Arial" charset="0"/>
                <a:ea typeface="+mn-ea"/>
                <a:cs typeface="+mn-cs"/>
              </a:rPr>
              <a:t>Klb</a:t>
            </a:r>
            <a:r>
              <a:rPr lang="en-US" sz="1200" kern="1200" baseline="0" dirty="0" smtClean="0">
                <a:solidFill>
                  <a:schemeClr val="tx1"/>
                </a:solidFill>
                <a:effectLst/>
                <a:latin typeface="Arial" charset="0"/>
                <a:ea typeface="+mn-ea"/>
                <a:cs typeface="+mn-cs"/>
              </a:rPr>
              <a:t>). Some Dantzler sand (upper Washita Group) may also be present. Seal is marine Tuscaloosa Shale - well developed and imaged seismically as a major </a:t>
            </a:r>
            <a:r>
              <a:rPr lang="en-US" sz="1200" kern="1200" baseline="0" dirty="0" err="1" smtClean="0">
                <a:solidFill>
                  <a:schemeClr val="tx1"/>
                </a:solidFill>
                <a:effectLst/>
                <a:latin typeface="Arial" charset="0"/>
                <a:ea typeface="+mn-ea"/>
                <a:cs typeface="+mn-cs"/>
              </a:rPr>
              <a:t>downlap</a:t>
            </a:r>
            <a:r>
              <a:rPr lang="en-US" sz="1200" kern="1200" baseline="0" dirty="0" smtClean="0">
                <a:solidFill>
                  <a:schemeClr val="tx1"/>
                </a:solidFill>
                <a:effectLst/>
                <a:latin typeface="Arial" charset="0"/>
                <a:ea typeface="+mn-ea"/>
                <a:cs typeface="+mn-cs"/>
              </a:rPr>
              <a:t> surface.</a:t>
            </a:r>
            <a:endParaRPr lang="en-US" sz="1200" kern="1200" dirty="0" smtClean="0">
              <a:solidFill>
                <a:schemeClr val="tx1"/>
              </a:solidFill>
              <a:effectLst/>
              <a:latin typeface="Arial" charset="0"/>
              <a:ea typeface="+mn-ea"/>
              <a:cs typeface="+mn-cs"/>
            </a:endParaRPr>
          </a:p>
          <a:p>
            <a:pPr eaLnBrk="1" hangingPunct="1"/>
            <a:endParaRPr lang="en-US" dirty="0" smtClean="0"/>
          </a:p>
        </p:txBody>
      </p:sp>
    </p:spTree>
    <p:extLst>
      <p:ext uri="{BB962C8B-B14F-4D97-AF65-F5344CB8AC3E}">
        <p14:creationId xmlns:p14="http://schemas.microsoft.com/office/powerpoint/2010/main" val="59913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B911F7-7F03-4E65-B719-20FCEEC744CB}" type="slidenum">
              <a:rPr lang="en-US" smtClean="0">
                <a:solidFill>
                  <a:srgbClr val="000000"/>
                </a:solidFill>
              </a:rPr>
              <a:pPr/>
              <a:t>14</a:t>
            </a:fld>
            <a:endParaRPr lang="en-US"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t>Bathymetric</a:t>
            </a:r>
            <a:r>
              <a:rPr lang="en-US" baseline="0" dirty="0" smtClean="0"/>
              <a:t> map of the West Florida Shelf (source: USGS). Note progressive steepening of the continental slope, culminating in the West Florida Escarpment.</a:t>
            </a:r>
          </a:p>
          <a:p>
            <a:pPr eaLnBrk="1" hangingPunct="1"/>
            <a:endParaRPr lang="en-US" baseline="0" dirty="0" smtClean="0"/>
          </a:p>
          <a:p>
            <a:r>
              <a:rPr lang="en-US" sz="1200" kern="1200" dirty="0" smtClean="0">
                <a:solidFill>
                  <a:schemeClr val="tx1"/>
                </a:solidFill>
                <a:effectLst/>
                <a:latin typeface="Arial" charset="0"/>
                <a:ea typeface="+mn-ea"/>
                <a:cs typeface="+mn-cs"/>
              </a:rPr>
              <a:t>Broad, shallow, region near shore (NE of 80 m contour).</a:t>
            </a:r>
          </a:p>
          <a:p>
            <a:r>
              <a:rPr lang="en-US" sz="1200" kern="1200" dirty="0" smtClean="0">
                <a:solidFill>
                  <a:schemeClr val="tx1"/>
                </a:solidFill>
                <a:effectLst/>
                <a:latin typeface="Arial" charset="0"/>
                <a:ea typeface="+mn-ea"/>
                <a:cs typeface="+mn-cs"/>
              </a:rPr>
              <a:t>Distally steepening outer shelf leading to West Florida Escarpment</a:t>
            </a:r>
          </a:p>
          <a:p>
            <a:pPr eaLnBrk="1" hangingPunct="1"/>
            <a:endParaRPr lang="en-US" dirty="0" smtClean="0"/>
          </a:p>
        </p:txBody>
      </p:sp>
    </p:spTree>
    <p:extLst>
      <p:ext uri="{BB962C8B-B14F-4D97-AF65-F5344CB8AC3E}">
        <p14:creationId xmlns:p14="http://schemas.microsoft.com/office/powerpoint/2010/main" val="1750647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B911F7-7F03-4E65-B719-20FCEEC744CB}" type="slidenum">
              <a:rPr lang="en-US" smtClean="0">
                <a:solidFill>
                  <a:srgbClr val="000000"/>
                </a:solidFill>
              </a:rPr>
              <a:pPr/>
              <a:t>15</a:t>
            </a:fld>
            <a:endParaRPr lang="en-US" smtClean="0">
              <a:solidFill>
                <a:srgbClr val="000000"/>
              </a:solidFill>
            </a:endParaRPr>
          </a:p>
        </p:txBody>
      </p:sp>
      <p:sp>
        <p:nvSpPr>
          <p:cNvPr id="21507" name="Rectangle 2"/>
          <p:cNvSpPr>
            <a:spLocks noGrp="1" noRot="1" noChangeAspect="1" noChangeArrowheads="1" noTextEdit="1"/>
          </p:cNvSpPr>
          <p:nvPr>
            <p:ph type="sldImg"/>
          </p:nvPr>
        </p:nvSpPr>
        <p:spPr>
          <a:xfrm>
            <a:off x="1116013" y="696913"/>
            <a:ext cx="4649787" cy="3486150"/>
          </a:xfrm>
          <a:ln/>
        </p:spPr>
      </p:sp>
      <p:sp>
        <p:nvSpPr>
          <p:cNvPr id="21508" name="Rectangle 3"/>
          <p:cNvSpPr>
            <a:spLocks noGrp="1" noChangeArrowheads="1"/>
          </p:cNvSpPr>
          <p:nvPr>
            <p:ph type="body" idx="1"/>
          </p:nvPr>
        </p:nvSpPr>
        <p:spPr>
          <a:noFill/>
          <a:ln/>
        </p:spPr>
        <p:txBody>
          <a:bodyPr/>
          <a:lstStyle/>
          <a:p>
            <a:pPr eaLnBrk="1" hangingPunct="1"/>
            <a:r>
              <a:rPr lang="en-US" dirty="0" smtClean="0"/>
              <a:t>Stratigraphic column of the onshore South Florida Basin showing predominance of carbonate formations. Prospective CO2 sinks in red, </a:t>
            </a:r>
            <a:r>
              <a:rPr lang="en-US" dirty="0" err="1" smtClean="0"/>
              <a:t>evaporite</a:t>
            </a:r>
            <a:r>
              <a:rPr lang="en-US" dirty="0" smtClean="0"/>
              <a:t> seals in blue.</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Stratigraphic column for the South Florida Basin study area. Storage assessment units consist of a reservoir (red) and regional seal (blue). Modified from </a:t>
            </a:r>
            <a:r>
              <a:rPr lang="en-US" sz="1200" b="0" i="0" u="none" strike="noStrike" kern="1200" baseline="0" dirty="0" err="1" smtClean="0">
                <a:solidFill>
                  <a:schemeClr val="tx1"/>
                </a:solidFill>
                <a:latin typeface="Arial" charset="0"/>
                <a:ea typeface="+mn-ea"/>
                <a:cs typeface="+mn-cs"/>
              </a:rPr>
              <a:t>Braunstein</a:t>
            </a:r>
            <a:r>
              <a:rPr lang="en-US" sz="1200" b="0" i="0" u="none" strike="noStrike" kern="1200" baseline="0" dirty="0" smtClean="0">
                <a:solidFill>
                  <a:schemeClr val="tx1"/>
                </a:solidFill>
                <a:latin typeface="Arial" charset="0"/>
                <a:ea typeface="+mn-ea"/>
                <a:cs typeface="+mn-cs"/>
              </a:rPr>
              <a:t> and others (1988), </a:t>
            </a:r>
            <a:r>
              <a:rPr lang="en-US" sz="1200" b="0" i="0" u="none" strike="noStrike" kern="1200" baseline="0" dirty="0" err="1" smtClean="0">
                <a:solidFill>
                  <a:schemeClr val="tx1"/>
                </a:solidFill>
                <a:latin typeface="Arial" charset="0"/>
                <a:ea typeface="+mn-ea"/>
                <a:cs typeface="+mn-cs"/>
              </a:rPr>
              <a:t>Pollastro</a:t>
            </a:r>
            <a:r>
              <a:rPr lang="en-US" sz="1200" b="0" i="0" u="none" strike="noStrike" kern="1200" baseline="0" dirty="0" smtClean="0">
                <a:solidFill>
                  <a:schemeClr val="tx1"/>
                </a:solidFill>
                <a:latin typeface="Arial" charset="0"/>
                <a:ea typeface="+mn-ea"/>
                <a:cs typeface="+mn-cs"/>
              </a:rPr>
              <a:t> and others (2001), and Faulkner and Applegate (1986). </a:t>
            </a:r>
          </a:p>
          <a:p>
            <a:pPr eaLnBrk="1" hangingPunct="1"/>
            <a:endParaRPr lang="en-US" dirty="0" smtClean="0"/>
          </a:p>
          <a:p>
            <a:pPr eaLnBrk="1" hangingPunct="1"/>
            <a:r>
              <a:rPr lang="en-US" sz="1200" b="0" i="0" u="none" strike="noStrike" kern="1200" baseline="0" dirty="0" smtClean="0">
                <a:solidFill>
                  <a:schemeClr val="tx1"/>
                </a:solidFill>
                <a:latin typeface="Arial" charset="0"/>
                <a:ea typeface="+mn-ea"/>
                <a:cs typeface="+mn-cs"/>
              </a:rPr>
              <a:t>Of particular interest</a:t>
            </a:r>
            <a:r>
              <a:rPr lang="en-US" sz="1200" b="0" i="0" u="none" strike="noStrike" kern="1200" baseline="0" dirty="0" smtClean="0">
                <a:solidFill>
                  <a:schemeClr val="tx1"/>
                </a:solidFill>
                <a:latin typeface="Arial" charset="0"/>
                <a:ea typeface="+mn-ea"/>
                <a:cs typeface="+mn-cs"/>
                <a:sym typeface="Wingdings"/>
              </a:rPr>
              <a:t> (shallowest to deepest) </a:t>
            </a:r>
          </a:p>
          <a:p>
            <a:pPr marL="171450" indent="-171450" eaLnBrk="1" hangingPunct="1">
              <a:buFont typeface="Arial" charset="0"/>
              <a:buChar char="•"/>
            </a:pPr>
            <a:r>
              <a:rPr lang="en-US" sz="1200" b="0" i="0" u="none" strike="noStrike" kern="1200" baseline="0" dirty="0" smtClean="0">
                <a:solidFill>
                  <a:schemeClr val="tx1"/>
                </a:solidFill>
                <a:latin typeface="Arial" charset="0"/>
                <a:ea typeface="+mn-ea"/>
                <a:cs typeface="+mn-cs"/>
                <a:sym typeface="Wingdings"/>
              </a:rPr>
              <a:t>Cedar Keys/Lawson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 SAU (seal middle Cedar Keys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 reservoir upper member of Lawson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 and lower Cedar Keys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a:t>
            </a:r>
          </a:p>
          <a:p>
            <a:pPr marL="171450" indent="-171450" eaLnBrk="1" hangingPunct="1">
              <a:buFont typeface="Arial" charset="0"/>
              <a:buChar char="•"/>
            </a:pPr>
            <a:r>
              <a:rPr lang="en-US" sz="1200" b="0" i="0" u="none" strike="noStrike" kern="1200" baseline="0" dirty="0" smtClean="0">
                <a:solidFill>
                  <a:schemeClr val="tx1"/>
                </a:solidFill>
                <a:latin typeface="Arial" charset="0"/>
                <a:ea typeface="+mn-ea"/>
                <a:cs typeface="+mn-cs"/>
                <a:sym typeface="Wingdings"/>
              </a:rPr>
              <a:t>Dollar Bay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 SAU (seal Panther Camp Formation; reservoir Dollar Bay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a:t>
            </a:r>
          </a:p>
          <a:p>
            <a:pPr marL="171450" indent="-171450" eaLnBrk="1" hangingPunct="1">
              <a:buFont typeface="Arial" charset="0"/>
              <a:buChar char="•"/>
            </a:pPr>
            <a:r>
              <a:rPr lang="en-US" sz="1200" b="0" i="0" u="none" strike="noStrike" kern="1200" baseline="0" dirty="0" smtClean="0">
                <a:solidFill>
                  <a:schemeClr val="tx1"/>
                </a:solidFill>
                <a:latin typeface="Arial" charset="0"/>
                <a:ea typeface="+mn-ea"/>
                <a:cs typeface="+mn-cs"/>
                <a:sym typeface="Wingdings"/>
              </a:rPr>
              <a:t>Gordon Pass/Marco </a:t>
            </a:r>
            <a:r>
              <a:rPr lang="en-US" sz="1200" b="0" i="0" u="none" strike="noStrike" kern="1200" baseline="0" dirty="0" err="1" smtClean="0">
                <a:solidFill>
                  <a:schemeClr val="tx1"/>
                </a:solidFill>
                <a:latin typeface="Arial" charset="0"/>
                <a:ea typeface="+mn-ea"/>
                <a:cs typeface="+mn-cs"/>
                <a:sym typeface="Wingdings"/>
              </a:rPr>
              <a:t>Funciton</a:t>
            </a:r>
            <a:r>
              <a:rPr lang="en-US" sz="1200" b="0" i="0" u="none" strike="noStrike" kern="1200" baseline="0" dirty="0" smtClean="0">
                <a:solidFill>
                  <a:schemeClr val="tx1"/>
                </a:solidFill>
                <a:latin typeface="Arial" charset="0"/>
                <a:ea typeface="+mn-ea"/>
                <a:cs typeface="+mn-cs"/>
                <a:sym typeface="Wingdings"/>
              </a:rPr>
              <a:t>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 SAU (seal upper Gordo Pass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 reservoir Marco Junction and Gordon Pass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a:t>
            </a:r>
          </a:p>
          <a:p>
            <a:pPr marL="171450" indent="-171450" eaLnBrk="1" hangingPunct="1">
              <a:buFont typeface="Arial" charset="0"/>
              <a:buChar char="•"/>
            </a:pPr>
            <a:r>
              <a:rPr lang="en-US" sz="1200" b="0" i="0" u="none" strike="noStrike" kern="1200" baseline="0" dirty="0" err="1" smtClean="0">
                <a:solidFill>
                  <a:schemeClr val="tx1"/>
                </a:solidFill>
                <a:latin typeface="Arial" charset="0"/>
                <a:ea typeface="+mn-ea"/>
                <a:cs typeface="+mn-cs"/>
                <a:sym typeface="Wingdings"/>
              </a:rPr>
              <a:t>Sunniland</a:t>
            </a:r>
            <a:r>
              <a:rPr lang="en-US" sz="1200" b="0" i="0" u="none" strike="noStrike" kern="1200" baseline="0" dirty="0" smtClean="0">
                <a:solidFill>
                  <a:schemeClr val="tx1"/>
                </a:solidFill>
                <a:latin typeface="Arial" charset="0"/>
                <a:ea typeface="+mn-ea"/>
                <a:cs typeface="+mn-cs"/>
                <a:sym typeface="Wingdings"/>
              </a:rPr>
              <a:t>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 SAU (seal Lake </a:t>
            </a:r>
            <a:r>
              <a:rPr lang="en-US" sz="1200" b="0" i="0" u="none" strike="noStrike" kern="1200" baseline="0" dirty="0" err="1" smtClean="0">
                <a:solidFill>
                  <a:schemeClr val="tx1"/>
                </a:solidFill>
                <a:latin typeface="Arial" charset="0"/>
                <a:ea typeface="+mn-ea"/>
                <a:cs typeface="+mn-cs"/>
                <a:sym typeface="Wingdings"/>
              </a:rPr>
              <a:t>Rafford</a:t>
            </a:r>
            <a:r>
              <a:rPr lang="en-US" sz="1200" b="0" i="0" u="none" strike="noStrike" kern="1200" baseline="0" dirty="0" smtClean="0">
                <a:solidFill>
                  <a:schemeClr val="tx1"/>
                </a:solidFill>
                <a:latin typeface="Arial" charset="0"/>
                <a:ea typeface="+mn-ea"/>
                <a:cs typeface="+mn-cs"/>
                <a:sym typeface="Wingdings"/>
              </a:rPr>
              <a:t>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 reservoir </a:t>
            </a:r>
            <a:r>
              <a:rPr lang="en-US" sz="1200" b="0" i="0" u="none" strike="noStrike" kern="1200" baseline="0" dirty="0" err="1" smtClean="0">
                <a:solidFill>
                  <a:schemeClr val="tx1"/>
                </a:solidFill>
                <a:latin typeface="Arial" charset="0"/>
                <a:ea typeface="+mn-ea"/>
                <a:cs typeface="+mn-cs"/>
                <a:sym typeface="Wingdings"/>
              </a:rPr>
              <a:t>Sunniland</a:t>
            </a:r>
            <a:r>
              <a:rPr lang="en-US" sz="1200" b="0" i="0" u="none" strike="noStrike" kern="1200" baseline="0" dirty="0" smtClean="0">
                <a:solidFill>
                  <a:schemeClr val="tx1"/>
                </a:solidFill>
                <a:latin typeface="Arial" charset="0"/>
                <a:ea typeface="+mn-ea"/>
                <a:cs typeface="+mn-cs"/>
                <a:sym typeface="Wingdings"/>
              </a:rPr>
              <a:t> </a:t>
            </a:r>
            <a:r>
              <a:rPr lang="en-US" sz="1200" b="0" i="0" u="none" strike="noStrike" kern="1200" baseline="0" dirty="0" err="1" smtClean="0">
                <a:solidFill>
                  <a:schemeClr val="tx1"/>
                </a:solidFill>
                <a:latin typeface="Arial" charset="0"/>
                <a:ea typeface="+mn-ea"/>
                <a:cs typeface="+mn-cs"/>
                <a:sym typeface="Wingdings"/>
              </a:rPr>
              <a:t>Fm</a:t>
            </a:r>
            <a:r>
              <a:rPr lang="en-US" sz="1200" b="0" i="0" u="none" strike="noStrike" kern="1200" baseline="0" dirty="0" smtClean="0">
                <a:solidFill>
                  <a:schemeClr val="tx1"/>
                </a:solidFill>
                <a:latin typeface="Arial" charset="0"/>
                <a:ea typeface="+mn-ea"/>
                <a:cs typeface="+mn-cs"/>
                <a:sym typeface="Wingdings"/>
              </a:rPr>
              <a:t>)</a:t>
            </a:r>
          </a:p>
          <a:p>
            <a:pPr marL="171450" indent="-171450" eaLnBrk="1" hangingPunct="1">
              <a:buFont typeface="Arial" charset="0"/>
              <a:buChar char="•"/>
            </a:pPr>
            <a:r>
              <a:rPr lang="en-US" sz="1200" b="0" i="0" u="none" strike="noStrike" kern="1200" baseline="0" dirty="0" smtClean="0">
                <a:solidFill>
                  <a:schemeClr val="tx1"/>
                </a:solidFill>
                <a:latin typeface="Arial" charset="0"/>
                <a:ea typeface="+mn-ea"/>
                <a:cs typeface="+mn-cs"/>
                <a:sym typeface="Wingdings"/>
              </a:rPr>
              <a:t>Pre-Punta </a:t>
            </a:r>
            <a:r>
              <a:rPr lang="en-US" sz="1200" b="0" i="0" u="none" strike="noStrike" kern="1200" baseline="0" dirty="0" err="1" smtClean="0">
                <a:solidFill>
                  <a:schemeClr val="tx1"/>
                </a:solidFill>
                <a:latin typeface="Arial" charset="0"/>
                <a:ea typeface="+mn-ea"/>
                <a:cs typeface="+mn-cs"/>
                <a:sym typeface="Wingdings"/>
              </a:rPr>
              <a:t>Gorda</a:t>
            </a:r>
            <a:r>
              <a:rPr lang="en-US" sz="1200" b="0" i="0" u="none" strike="noStrike" kern="1200" baseline="0" dirty="0" smtClean="0">
                <a:solidFill>
                  <a:schemeClr val="tx1"/>
                </a:solidFill>
                <a:latin typeface="Arial" charset="0"/>
                <a:ea typeface="+mn-ea"/>
                <a:cs typeface="+mn-cs"/>
                <a:sym typeface="Wingdings"/>
              </a:rPr>
              <a:t> units SAU (seal Punta </a:t>
            </a:r>
            <a:r>
              <a:rPr lang="en-US" sz="1200" b="0" i="0" u="none" strike="noStrike" kern="1200" baseline="0" dirty="0" err="1" smtClean="0">
                <a:solidFill>
                  <a:schemeClr val="tx1"/>
                </a:solidFill>
                <a:latin typeface="Arial" charset="0"/>
                <a:ea typeface="+mn-ea"/>
                <a:cs typeface="+mn-cs"/>
                <a:sym typeface="Wingdings"/>
              </a:rPr>
              <a:t>Forda</a:t>
            </a:r>
            <a:r>
              <a:rPr lang="en-US" sz="1200" b="0" i="0" u="none" strike="noStrike" kern="1200" baseline="0" dirty="0" smtClean="0">
                <a:solidFill>
                  <a:schemeClr val="tx1"/>
                </a:solidFill>
                <a:latin typeface="Arial" charset="0"/>
                <a:ea typeface="+mn-ea"/>
                <a:cs typeface="+mn-cs"/>
                <a:sym typeface="Wingdings"/>
              </a:rPr>
              <a:t> Anhydrite, reservoir Wood River, Bone Island, Pumpkin Bay, and Lehigh Acres</a:t>
            </a:r>
            <a:endParaRPr lang="en-US" dirty="0" smtClean="0"/>
          </a:p>
          <a:p>
            <a:pPr eaLnBrk="1" hangingPunct="1"/>
            <a:endParaRPr lang="en-US" dirty="0" smtClean="0"/>
          </a:p>
          <a:p>
            <a:pPr eaLnBrk="1" hangingPunct="1"/>
            <a:r>
              <a:rPr lang="en-US" dirty="0" smtClean="0"/>
              <a:t>Reference:</a:t>
            </a:r>
          </a:p>
          <a:p>
            <a:endParaRPr lang="en-US" sz="1200" b="0" i="0" u="none" strike="noStrike" kern="1200" baseline="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Roberts-Ashby, T.L., Brennan, S.T., </a:t>
            </a:r>
            <a:r>
              <a:rPr lang="en-US" sz="1200" kern="1200" dirty="0" err="1" smtClean="0">
                <a:solidFill>
                  <a:schemeClr val="tx1"/>
                </a:solidFill>
                <a:effectLst/>
                <a:latin typeface="Arial" charset="0"/>
                <a:ea typeface="+mn-ea"/>
                <a:cs typeface="+mn-cs"/>
              </a:rPr>
              <a:t>Buursink</a:t>
            </a:r>
            <a:r>
              <a:rPr lang="en-US" sz="1200" kern="1200" dirty="0" smtClean="0">
                <a:solidFill>
                  <a:schemeClr val="tx1"/>
                </a:solidFill>
                <a:effectLst/>
                <a:latin typeface="Arial" charset="0"/>
                <a:ea typeface="+mn-ea"/>
                <a:cs typeface="+mn-cs"/>
              </a:rPr>
              <a:t>, M.L., </a:t>
            </a:r>
            <a:r>
              <a:rPr lang="en-US" sz="1200" kern="1200" dirty="0" err="1" smtClean="0">
                <a:solidFill>
                  <a:schemeClr val="tx1"/>
                </a:solidFill>
                <a:effectLst/>
                <a:latin typeface="Arial" charset="0"/>
                <a:ea typeface="+mn-ea"/>
                <a:cs typeface="+mn-cs"/>
              </a:rPr>
              <a:t>Covault</a:t>
            </a:r>
            <a:r>
              <a:rPr lang="en-US" sz="1200" kern="1200" dirty="0" smtClean="0">
                <a:solidFill>
                  <a:schemeClr val="tx1"/>
                </a:solidFill>
                <a:effectLst/>
                <a:latin typeface="Arial" charset="0"/>
                <a:ea typeface="+mn-ea"/>
                <a:cs typeface="+mn-cs"/>
              </a:rPr>
              <a:t>, J.A., Craddock, W.H., Drake, R.M., II, Merrill, M.D., </a:t>
            </a:r>
            <a:r>
              <a:rPr lang="en-US" sz="1200" kern="1200" dirty="0" err="1" smtClean="0">
                <a:solidFill>
                  <a:schemeClr val="tx1"/>
                </a:solidFill>
                <a:effectLst/>
                <a:latin typeface="Arial" charset="0"/>
                <a:ea typeface="+mn-ea"/>
                <a:cs typeface="+mn-cs"/>
              </a:rPr>
              <a:t>Slucher</a:t>
            </a:r>
            <a:r>
              <a:rPr lang="en-US" sz="1200" kern="1200" dirty="0" smtClean="0">
                <a:solidFill>
                  <a:schemeClr val="tx1"/>
                </a:solidFill>
                <a:effectLst/>
                <a:latin typeface="Arial" charset="0"/>
                <a:ea typeface="+mn-ea"/>
                <a:cs typeface="+mn-cs"/>
              </a:rPr>
              <a:t>, E.R., Warwick, P.D., Blondes, M.S., </a:t>
            </a:r>
            <a:r>
              <a:rPr lang="en-US" sz="1200" kern="1200" dirty="0" err="1" smtClean="0">
                <a:solidFill>
                  <a:schemeClr val="tx1"/>
                </a:solidFill>
                <a:effectLst/>
                <a:latin typeface="Arial" charset="0"/>
                <a:ea typeface="+mn-ea"/>
                <a:cs typeface="+mn-cs"/>
              </a:rPr>
              <a:t>Gosai</a:t>
            </a:r>
            <a:r>
              <a:rPr lang="en-US" sz="1200" kern="1200" dirty="0" smtClean="0">
                <a:solidFill>
                  <a:schemeClr val="tx1"/>
                </a:solidFill>
                <a:effectLst/>
                <a:latin typeface="Arial" charset="0"/>
                <a:ea typeface="+mn-ea"/>
                <a:cs typeface="+mn-cs"/>
              </a:rPr>
              <a:t>, M.A., Freeman, P.A., </a:t>
            </a:r>
            <a:r>
              <a:rPr lang="en-US" sz="1200" kern="1200" dirty="0" err="1" smtClean="0">
                <a:solidFill>
                  <a:schemeClr val="tx1"/>
                </a:solidFill>
                <a:effectLst/>
                <a:latin typeface="Arial" charset="0"/>
                <a:ea typeface="+mn-ea"/>
                <a:cs typeface="+mn-cs"/>
              </a:rPr>
              <a:t>Cahan</a:t>
            </a:r>
            <a:r>
              <a:rPr lang="en-US" sz="1200" kern="1200" dirty="0" smtClean="0">
                <a:solidFill>
                  <a:schemeClr val="tx1"/>
                </a:solidFill>
                <a:effectLst/>
                <a:latin typeface="Arial" charset="0"/>
                <a:ea typeface="+mn-ea"/>
                <a:cs typeface="+mn-cs"/>
              </a:rPr>
              <a:t>, S.M., </a:t>
            </a:r>
            <a:r>
              <a:rPr lang="en-US" sz="1200" kern="1200" dirty="0" err="1" smtClean="0">
                <a:solidFill>
                  <a:schemeClr val="tx1"/>
                </a:solidFill>
                <a:effectLst/>
                <a:latin typeface="Arial" charset="0"/>
                <a:ea typeface="+mn-ea"/>
                <a:cs typeface="+mn-cs"/>
              </a:rPr>
              <a:t>DeVera</a:t>
            </a:r>
            <a:r>
              <a:rPr lang="en-US" sz="1200" kern="1200" dirty="0" smtClean="0">
                <a:solidFill>
                  <a:schemeClr val="tx1"/>
                </a:solidFill>
                <a:effectLst/>
                <a:latin typeface="Arial" charset="0"/>
                <a:ea typeface="+mn-ea"/>
                <a:cs typeface="+mn-cs"/>
              </a:rPr>
              <a:t>, C.A., and </a:t>
            </a:r>
            <a:r>
              <a:rPr lang="en-US" sz="1200" kern="1200" dirty="0" err="1" smtClean="0">
                <a:solidFill>
                  <a:schemeClr val="tx1"/>
                </a:solidFill>
                <a:effectLst/>
                <a:latin typeface="Arial" charset="0"/>
                <a:ea typeface="+mn-ea"/>
                <a:cs typeface="+mn-cs"/>
              </a:rPr>
              <a:t>Lohr</a:t>
            </a:r>
            <a:r>
              <a:rPr lang="en-US" sz="1200" kern="1200" dirty="0" smtClean="0">
                <a:solidFill>
                  <a:schemeClr val="tx1"/>
                </a:solidFill>
                <a:effectLst/>
                <a:latin typeface="Arial" charset="0"/>
                <a:ea typeface="+mn-ea"/>
                <a:cs typeface="+mn-cs"/>
              </a:rPr>
              <a:t>, C.D., 2014, Geologic framework for the national assessment of carbon dioxide storage resources—U.S. Gulf Coast, chap. H </a:t>
            </a:r>
            <a:r>
              <a:rPr lang="en-US" sz="1200" i="1" kern="1200" dirty="0" smtClean="0">
                <a:solidFill>
                  <a:schemeClr val="tx1"/>
                </a:solidFill>
                <a:effectLst/>
                <a:latin typeface="Arial" charset="0"/>
                <a:ea typeface="+mn-ea"/>
                <a:cs typeface="+mn-cs"/>
              </a:rPr>
              <a:t>of</a:t>
            </a:r>
            <a:r>
              <a:rPr lang="en-US" sz="1200" kern="1200" dirty="0" smtClean="0">
                <a:solidFill>
                  <a:schemeClr val="tx1"/>
                </a:solidFill>
                <a:effectLst/>
                <a:latin typeface="Arial" charset="0"/>
                <a:ea typeface="+mn-ea"/>
                <a:cs typeface="+mn-cs"/>
              </a:rPr>
              <a:t> Warwick, P.D., and </a:t>
            </a:r>
            <a:r>
              <a:rPr lang="en-US" sz="1200" kern="1200" dirty="0" err="1" smtClean="0">
                <a:solidFill>
                  <a:schemeClr val="tx1"/>
                </a:solidFill>
                <a:effectLst/>
                <a:latin typeface="Arial" charset="0"/>
                <a:ea typeface="+mn-ea"/>
                <a:cs typeface="+mn-cs"/>
              </a:rPr>
              <a:t>Corum</a:t>
            </a:r>
            <a:r>
              <a:rPr lang="en-US" sz="1200" kern="1200" dirty="0" smtClean="0">
                <a:solidFill>
                  <a:schemeClr val="tx1"/>
                </a:solidFill>
                <a:effectLst/>
                <a:latin typeface="Arial" charset="0"/>
                <a:ea typeface="+mn-ea"/>
                <a:cs typeface="+mn-cs"/>
              </a:rPr>
              <a:t>, M.D., eds., Geologic framework for the national assessment of carbon dioxide storage resources: U.S. Geological Survey Open-File Report 2012–1024–H, 77 p., </a:t>
            </a:r>
            <a:r>
              <a:rPr lang="en-US" sz="1200" i="1" kern="1200" dirty="0" smtClean="0">
                <a:solidFill>
                  <a:schemeClr val="tx1"/>
                </a:solidFill>
                <a:effectLst/>
                <a:latin typeface="Arial" charset="0"/>
                <a:ea typeface="+mn-ea"/>
                <a:cs typeface="+mn-cs"/>
              </a:rPr>
              <a:t>http://</a:t>
            </a:r>
            <a:r>
              <a:rPr lang="en-US" sz="1200" i="1" kern="1200" dirty="0" err="1" smtClean="0">
                <a:solidFill>
                  <a:schemeClr val="tx1"/>
                </a:solidFill>
                <a:effectLst/>
                <a:latin typeface="Arial" charset="0"/>
                <a:ea typeface="+mn-ea"/>
                <a:cs typeface="+mn-cs"/>
              </a:rPr>
              <a:t>dx.doi.org</a:t>
            </a:r>
            <a:r>
              <a:rPr lang="en-US" sz="1200" i="1" kern="1200" dirty="0" smtClean="0">
                <a:solidFill>
                  <a:schemeClr val="tx1"/>
                </a:solidFill>
                <a:effectLst/>
                <a:latin typeface="Arial" charset="0"/>
                <a:ea typeface="+mn-ea"/>
                <a:cs typeface="+mn-cs"/>
              </a:rPr>
              <a:t>/10.3133/ofr20121024h</a:t>
            </a:r>
            <a:r>
              <a:rPr lang="en-US" sz="1200" kern="1200" dirty="0" smtClean="0">
                <a:solidFill>
                  <a:schemeClr val="tx1"/>
                </a:solidFill>
                <a:effectLst/>
                <a:latin typeface="Arial" charset="0"/>
                <a:ea typeface="+mn-ea"/>
                <a:cs typeface="+mn-cs"/>
              </a:rPr>
              <a:t>.</a:t>
            </a:r>
          </a:p>
          <a:p>
            <a:pPr eaLnBrk="1" hangingPunct="1"/>
            <a:r>
              <a:rPr lang="en-US" b="0" dirty="0" smtClean="0"/>
              <a:t> or</a:t>
            </a:r>
          </a:p>
          <a:p>
            <a:pPr eaLnBrk="1" hangingPunct="1"/>
            <a:endParaRPr lang="en-US" b="0" dirty="0" smtClean="0"/>
          </a:p>
          <a:p>
            <a:r>
              <a:rPr lang="en-US" sz="1200" kern="1200" dirty="0" smtClean="0">
                <a:solidFill>
                  <a:schemeClr val="tx1"/>
                </a:solidFill>
                <a:effectLst/>
                <a:latin typeface="Arial" charset="0"/>
                <a:ea typeface="+mn-ea"/>
                <a:cs typeface="+mn-cs"/>
              </a:rPr>
              <a:t>Roberts-Ashby, T.L., Brennan, S.T., Merrill, M.D., Blondes, M.S., Freeman, P.A., </a:t>
            </a:r>
            <a:r>
              <a:rPr lang="en-US" sz="1200" kern="1200" dirty="0" err="1" smtClean="0">
                <a:solidFill>
                  <a:schemeClr val="tx1"/>
                </a:solidFill>
                <a:effectLst/>
                <a:latin typeface="Arial" charset="0"/>
                <a:ea typeface="+mn-ea"/>
                <a:cs typeface="+mn-cs"/>
              </a:rPr>
              <a:t>Cahan</a:t>
            </a:r>
            <a:r>
              <a:rPr lang="en-US" sz="1200" kern="1200" dirty="0" smtClean="0">
                <a:solidFill>
                  <a:schemeClr val="tx1"/>
                </a:solidFill>
                <a:effectLst/>
                <a:latin typeface="Arial" charset="0"/>
                <a:ea typeface="+mn-ea"/>
                <a:cs typeface="+mn-cs"/>
              </a:rPr>
              <a:t>, S.M., </a:t>
            </a:r>
            <a:r>
              <a:rPr lang="en-US" sz="1200" kern="1200" dirty="0" err="1" smtClean="0">
                <a:solidFill>
                  <a:schemeClr val="tx1"/>
                </a:solidFill>
                <a:effectLst/>
                <a:latin typeface="Arial" charset="0"/>
                <a:ea typeface="+mn-ea"/>
                <a:cs typeface="+mn-cs"/>
              </a:rPr>
              <a:t>DeVera</a:t>
            </a:r>
            <a:r>
              <a:rPr lang="en-US" sz="1200" kern="1200" dirty="0" smtClean="0">
                <a:solidFill>
                  <a:schemeClr val="tx1"/>
                </a:solidFill>
                <a:effectLst/>
                <a:latin typeface="Arial" charset="0"/>
                <a:ea typeface="+mn-ea"/>
                <a:cs typeface="+mn-cs"/>
              </a:rPr>
              <a:t>, C.A., and </a:t>
            </a:r>
            <a:r>
              <a:rPr lang="en-US" sz="1200" kern="1200" dirty="0" err="1" smtClean="0">
                <a:solidFill>
                  <a:schemeClr val="tx1"/>
                </a:solidFill>
                <a:effectLst/>
                <a:latin typeface="Arial" charset="0"/>
                <a:ea typeface="+mn-ea"/>
                <a:cs typeface="+mn-cs"/>
              </a:rPr>
              <a:t>Lohr</a:t>
            </a:r>
            <a:r>
              <a:rPr lang="en-US" sz="1200" kern="1200" dirty="0" smtClean="0">
                <a:solidFill>
                  <a:schemeClr val="tx1"/>
                </a:solidFill>
                <a:effectLst/>
                <a:latin typeface="Arial" charset="0"/>
                <a:ea typeface="+mn-ea"/>
                <a:cs typeface="+mn-cs"/>
              </a:rPr>
              <a:t>, C.D., 2015, Geologic framework for the national assessment of carbon dioxide storage resources—South Florida Basin, chap. L </a:t>
            </a:r>
            <a:r>
              <a:rPr lang="en-US" sz="1200" i="1" kern="1200" dirty="0" smtClean="0">
                <a:solidFill>
                  <a:schemeClr val="tx1"/>
                </a:solidFill>
                <a:effectLst/>
                <a:latin typeface="Arial" charset="0"/>
                <a:ea typeface="+mn-ea"/>
                <a:cs typeface="+mn-cs"/>
              </a:rPr>
              <a:t>of</a:t>
            </a:r>
            <a:r>
              <a:rPr lang="en-US" sz="1200" kern="1200" dirty="0" smtClean="0">
                <a:solidFill>
                  <a:schemeClr val="tx1"/>
                </a:solidFill>
                <a:effectLst/>
                <a:latin typeface="Arial" charset="0"/>
                <a:ea typeface="+mn-ea"/>
                <a:cs typeface="+mn-cs"/>
              </a:rPr>
              <a:t> Warwick, P.D., and </a:t>
            </a:r>
            <a:r>
              <a:rPr lang="en-US" sz="1200" kern="1200" dirty="0" err="1" smtClean="0">
                <a:solidFill>
                  <a:schemeClr val="tx1"/>
                </a:solidFill>
                <a:effectLst/>
                <a:latin typeface="Arial" charset="0"/>
                <a:ea typeface="+mn-ea"/>
                <a:cs typeface="+mn-cs"/>
              </a:rPr>
              <a:t>Corum</a:t>
            </a:r>
            <a:r>
              <a:rPr lang="en-US" sz="1200" kern="1200" dirty="0" smtClean="0">
                <a:solidFill>
                  <a:schemeClr val="tx1"/>
                </a:solidFill>
                <a:effectLst/>
                <a:latin typeface="Arial" charset="0"/>
                <a:ea typeface="+mn-ea"/>
                <a:cs typeface="+mn-cs"/>
              </a:rPr>
              <a:t>, M.D., eds., Geologic framework for the national assessment of carbon dioxide storage resources: U.S. Geological Survey Open-File Report 2012–1024–L, 22 p., </a:t>
            </a:r>
          </a:p>
          <a:p>
            <a:r>
              <a:rPr lang="en-US" sz="1200" i="1" kern="1200" dirty="0" smtClean="0">
                <a:solidFill>
                  <a:schemeClr val="tx1"/>
                </a:solidFill>
                <a:effectLst/>
                <a:latin typeface="Arial" charset="0"/>
                <a:ea typeface="+mn-ea"/>
                <a:cs typeface="+mn-cs"/>
              </a:rPr>
              <a:t>http://</a:t>
            </a:r>
            <a:r>
              <a:rPr lang="en-US" sz="1200" i="1" kern="1200" dirty="0" err="1" smtClean="0">
                <a:solidFill>
                  <a:schemeClr val="tx1"/>
                </a:solidFill>
                <a:effectLst/>
                <a:latin typeface="Arial" charset="0"/>
                <a:ea typeface="+mn-ea"/>
                <a:cs typeface="+mn-cs"/>
              </a:rPr>
              <a:t>dx.doi.org</a:t>
            </a:r>
            <a:r>
              <a:rPr lang="en-US" sz="1200" i="1" kern="1200" dirty="0" smtClean="0">
                <a:solidFill>
                  <a:schemeClr val="tx1"/>
                </a:solidFill>
                <a:effectLst/>
                <a:latin typeface="Arial" charset="0"/>
                <a:ea typeface="+mn-ea"/>
                <a:cs typeface="+mn-cs"/>
              </a:rPr>
              <a:t>/10.3133/ofr20121024L</a:t>
            </a:r>
            <a:r>
              <a:rPr lang="en-US" sz="1200" kern="1200" dirty="0" smtClean="0">
                <a:solidFill>
                  <a:schemeClr val="tx1"/>
                </a:solidFill>
                <a:effectLst/>
                <a:latin typeface="Arial" charset="0"/>
                <a:ea typeface="+mn-ea"/>
                <a:cs typeface="+mn-cs"/>
              </a:rPr>
              <a:t>.</a:t>
            </a: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r>
              <a:rPr lang="en-US" b="1" dirty="0" smtClean="0"/>
              <a:t>Hydrogeological Units of Florida, </a:t>
            </a:r>
            <a:r>
              <a:rPr lang="en-US" dirty="0" smtClean="0"/>
              <a:t>compiled by SEGS Ad Hoc Committee, 1986, 8 p., 1 table</a:t>
            </a:r>
            <a:endParaRPr lang="en-US" sz="1200" kern="1200" dirty="0" smtClean="0">
              <a:solidFill>
                <a:schemeClr val="tx1"/>
              </a:solidFill>
              <a:effectLst/>
              <a:latin typeface="Arial" charset="0"/>
              <a:ea typeface="+mn-ea"/>
              <a:cs typeface="+mn-cs"/>
            </a:endParaRPr>
          </a:p>
          <a:p>
            <a:pPr eaLnBrk="1" hangingPunct="1"/>
            <a:endParaRPr lang="en-US" b="0" dirty="0" smtClean="0"/>
          </a:p>
        </p:txBody>
      </p:sp>
    </p:spTree>
    <p:extLst>
      <p:ext uri="{BB962C8B-B14F-4D97-AF65-F5344CB8AC3E}">
        <p14:creationId xmlns:p14="http://schemas.microsoft.com/office/powerpoint/2010/main" val="2671114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B911F7-7F03-4E65-B719-20FCEEC744CB}" type="slidenum">
              <a:rPr lang="en-US" smtClean="0">
                <a:solidFill>
                  <a:srgbClr val="000000"/>
                </a:solidFill>
              </a:rPr>
              <a:pPr/>
              <a:t>16</a:t>
            </a:fld>
            <a:endParaRPr lang="en-US"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t>Pre-stack, depth converted seismic profile showing geologic architecture along a transect from the West Florida</a:t>
            </a:r>
            <a:r>
              <a:rPr lang="en-US" baseline="0" dirty="0" smtClean="0"/>
              <a:t> Shelf to the continental rise (after Roberts and Erickson, 2009). Note major carbonate platform bounded by Cretaceous reef trend and overlain by </a:t>
            </a:r>
            <a:r>
              <a:rPr lang="en-US" baseline="0" dirty="0" err="1" smtClean="0"/>
              <a:t>prograded</a:t>
            </a:r>
            <a:r>
              <a:rPr lang="en-US" baseline="0" dirty="0" smtClean="0"/>
              <a:t> shelf. Structures southwest of platform include apparent Mesozoic </a:t>
            </a:r>
            <a:r>
              <a:rPr lang="en-US" baseline="0" dirty="0" err="1" smtClean="0"/>
              <a:t>minibasins</a:t>
            </a:r>
            <a:r>
              <a:rPr lang="en-US" baseline="0" dirty="0" smtClean="0"/>
              <a:t> below subhorizontal Cenozoic strata of the continental rise.</a:t>
            </a:r>
          </a:p>
          <a:p>
            <a:pPr eaLnBrk="1" hangingPunct="1"/>
            <a:endParaRPr lang="en-US" baseline="0" dirty="0" smtClean="0"/>
          </a:p>
          <a:p>
            <a:pPr eaLnBrk="1" hangingPunct="1"/>
            <a:r>
              <a:rPr lang="en-US" baseline="0" dirty="0" smtClean="0"/>
              <a:t>Thick Jurassic/Cretaceous section in the </a:t>
            </a:r>
            <a:r>
              <a:rPr lang="en-US" baseline="0" dirty="0" err="1" smtClean="0"/>
              <a:t>deepwater</a:t>
            </a:r>
            <a:r>
              <a:rPr lang="en-US" baseline="0" dirty="0" smtClean="0"/>
              <a:t> outboard of the escarpment showing all the plays associated with an autochthonous salt basin.</a:t>
            </a:r>
          </a:p>
          <a:p>
            <a:pPr eaLnBrk="1" hangingPunct="1"/>
            <a:endParaRPr lang="en-US" baseline="0" dirty="0" smtClean="0"/>
          </a:p>
          <a:p>
            <a:pPr eaLnBrk="1" hangingPunct="1"/>
            <a:r>
              <a:rPr lang="en-US" baseline="0" dirty="0" smtClean="0"/>
              <a:t>(Also evidence for an extension of the </a:t>
            </a:r>
            <a:r>
              <a:rPr lang="en-US" baseline="0" dirty="0" err="1" smtClean="0"/>
              <a:t>Norphlet</a:t>
            </a:r>
            <a:r>
              <a:rPr lang="en-US" baseline="0" dirty="0" smtClean="0"/>
              <a:t> SS along foot of escarpment)</a:t>
            </a:r>
          </a:p>
          <a:p>
            <a:pPr eaLnBrk="1" hangingPunct="1"/>
            <a:endParaRPr lang="en-US" baseline="0" dirty="0" smtClean="0"/>
          </a:p>
          <a:p>
            <a:pPr eaLnBrk="1" hangingPunct="1"/>
            <a:r>
              <a:rPr lang="en-US" baseline="0" dirty="0" smtClean="0"/>
              <a:t>Reference:</a:t>
            </a:r>
          </a:p>
          <a:p>
            <a:pPr eaLnBrk="1" hangingPunct="1"/>
            <a:endParaRPr lang="en-US" baseline="0" dirty="0" smtClean="0"/>
          </a:p>
          <a:p>
            <a:pPr eaLnBrk="1" hangingPunct="1"/>
            <a:r>
              <a:rPr lang="en-US" dirty="0" smtClean="0"/>
              <a:t>Roberts, G., and Erickson, J., The </a:t>
            </a:r>
            <a:r>
              <a:rPr lang="en-US" dirty="0" err="1" smtClean="0"/>
              <a:t>Norphlet</a:t>
            </a:r>
            <a:r>
              <a:rPr lang="en-US" baseline="0" dirty="0" smtClean="0"/>
              <a:t> Sandstone and other petroleum plays along and outboard of the Florida Escarpment, eastern Gulf of Mexico, Spectrum Geo Technical Paper Ref. 20563, 6 p. Available at: http://</a:t>
            </a:r>
            <a:r>
              <a:rPr lang="en-US" baseline="0" dirty="0" err="1" smtClean="0"/>
              <a:t>www.spectrumgeo.com</a:t>
            </a:r>
            <a:r>
              <a:rPr lang="en-US" baseline="0" dirty="0" smtClean="0"/>
              <a:t>/</a:t>
            </a:r>
            <a:r>
              <a:rPr lang="en-US" baseline="0" dirty="0" err="1" smtClean="0"/>
              <a:t>wp</a:t>
            </a:r>
            <a:r>
              <a:rPr lang="en-US" baseline="0" dirty="0" smtClean="0"/>
              <a:t>-content/uploads/GR_GoM_Technical_Poster_Full_Abstract1.pdf  </a:t>
            </a:r>
          </a:p>
          <a:p>
            <a:pPr eaLnBrk="1" hangingPunct="1"/>
            <a:endParaRPr lang="en-US" baseline="0" dirty="0" smtClean="0"/>
          </a:p>
          <a:p>
            <a:pPr eaLnBrk="1" hangingPunct="1"/>
            <a:r>
              <a:rPr lang="en-US" baseline="0" dirty="0" smtClean="0"/>
              <a:t>[note, this was also presented at AAPG, and the abstract can be found here: http://</a:t>
            </a:r>
            <a:r>
              <a:rPr lang="en-US" baseline="0" dirty="0" err="1" smtClean="0"/>
              <a:t>www.searchanddiscovery.com</a:t>
            </a:r>
            <a:r>
              <a:rPr lang="en-US" baseline="0" dirty="0" smtClean="0"/>
              <a:t>/abstracts/html/2009/annual/abstracts/</a:t>
            </a:r>
            <a:r>
              <a:rPr lang="en-US" baseline="0" dirty="0" err="1" smtClean="0"/>
              <a:t>roberts.htm</a:t>
            </a:r>
            <a:r>
              <a:rPr lang="en-US" baseline="0" dirty="0" smtClean="0"/>
              <a:t> }</a:t>
            </a:r>
            <a:endParaRPr lang="en-US" dirty="0" smtClean="0"/>
          </a:p>
        </p:txBody>
      </p:sp>
    </p:spTree>
    <p:extLst>
      <p:ext uri="{BB962C8B-B14F-4D97-AF65-F5344CB8AC3E}">
        <p14:creationId xmlns:p14="http://schemas.microsoft.com/office/powerpoint/2010/main" val="184226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pPr marL="685800" lvl="2">
              <a:buFont typeface="Arial"/>
              <a:buChar char="•"/>
            </a:pPr>
            <a:r>
              <a:rPr lang="en-US" sz="1800" dirty="0" smtClean="0"/>
              <a:t>High-quality public 2D seismic data available.</a:t>
            </a:r>
          </a:p>
          <a:p>
            <a:pPr marL="685800" lvl="2">
              <a:buFont typeface="Arial"/>
              <a:buChar char="•"/>
            </a:pPr>
            <a:r>
              <a:rPr lang="en-US" sz="1800" dirty="0" smtClean="0"/>
              <a:t>Geophysical log coverage spotty above Jurassic.</a:t>
            </a:r>
          </a:p>
          <a:p>
            <a:endParaRPr lang="en-US" dirty="0"/>
          </a:p>
        </p:txBody>
      </p:sp>
      <p:sp>
        <p:nvSpPr>
          <p:cNvPr id="4" name="Slide Number Placeholder 3"/>
          <p:cNvSpPr>
            <a:spLocks noGrp="1"/>
          </p:cNvSpPr>
          <p:nvPr>
            <p:ph type="sldNum" sz="quarter" idx="10"/>
          </p:nvPr>
        </p:nvSpPr>
        <p:spPr/>
        <p:txBody>
          <a:bodyPr/>
          <a:lstStyle/>
          <a:p>
            <a:pPr>
              <a:defRPr/>
            </a:pPr>
            <a:fld id="{E40A1E31-843F-496C-8032-08DA555D9556}" type="slidenum">
              <a:rPr lang="en-US" smtClean="0"/>
              <a:pPr>
                <a:defRPr/>
              </a:pPr>
              <a:t>17</a:t>
            </a:fld>
            <a:endParaRPr lang="en-US"/>
          </a:p>
        </p:txBody>
      </p:sp>
    </p:spTree>
    <p:extLst>
      <p:ext uri="{BB962C8B-B14F-4D97-AF65-F5344CB8AC3E}">
        <p14:creationId xmlns:p14="http://schemas.microsoft.com/office/powerpoint/2010/main" val="110126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charset="0"/>
                <a:ea typeface="+mn-ea"/>
                <a:cs typeface="+mn-cs"/>
              </a:rPr>
              <a:t>Image (left): GOM OCS CO</a:t>
            </a:r>
            <a:r>
              <a:rPr lang="en-US" sz="1200" kern="1200" baseline="-25000" dirty="0" smtClean="0">
                <a:solidFill>
                  <a:schemeClr val="tx1"/>
                </a:solidFill>
                <a:effectLst/>
                <a:latin typeface="Arial" charset="0"/>
                <a:ea typeface="+mn-ea"/>
                <a:cs typeface="+mn-cs"/>
              </a:rPr>
              <a:t>2</a:t>
            </a:r>
            <a:r>
              <a:rPr lang="en-US" sz="1200" kern="1200" dirty="0" smtClean="0">
                <a:solidFill>
                  <a:schemeClr val="tx1"/>
                </a:solidFill>
                <a:effectLst/>
                <a:latin typeface="Arial" charset="0"/>
                <a:ea typeface="+mn-ea"/>
                <a:cs typeface="+mn-cs"/>
              </a:rPr>
              <a:t> storage potential: current vs “next generation” CO2-EOR technology </a:t>
            </a:r>
          </a:p>
          <a:p>
            <a:r>
              <a:rPr lang="en-US" sz="1200" kern="1200" dirty="0" smtClean="0">
                <a:solidFill>
                  <a:schemeClr val="tx1"/>
                </a:solidFill>
                <a:effectLst/>
                <a:latin typeface="Arial" charset="0"/>
                <a:ea typeface="+mn-ea"/>
                <a:cs typeface="+mn-cs"/>
              </a:rPr>
              <a:t>Image (right): offshore sections (from Hills and Pashin, 2010)</a:t>
            </a:r>
          </a:p>
          <a:p>
            <a:endParaRPr lang="en-US" dirty="0" smtClean="0"/>
          </a:p>
          <a:p>
            <a:r>
              <a:rPr lang="en-US" sz="1200" kern="1200" dirty="0" smtClean="0">
                <a:solidFill>
                  <a:schemeClr val="tx1"/>
                </a:solidFill>
                <a:effectLst/>
                <a:latin typeface="Arial" charset="0"/>
                <a:ea typeface="+mn-ea"/>
                <a:cs typeface="+mn-cs"/>
              </a:rPr>
              <a:t>Why offshore?</a:t>
            </a:r>
            <a:endParaRPr lang="en-US" sz="1050" kern="1200" dirty="0" smtClean="0">
              <a:solidFill>
                <a:schemeClr val="tx1"/>
              </a:solidFill>
              <a:effectLst/>
              <a:latin typeface="Arial" charset="0"/>
              <a:ea typeface="+mn-ea"/>
              <a:cs typeface="+mn-cs"/>
            </a:endParaRPr>
          </a:p>
          <a:p>
            <a:pPr marL="171450" lvl="0" indent="-171450">
              <a:buFont typeface="Arial" charset="0"/>
              <a:buChar char="•"/>
            </a:pPr>
            <a:r>
              <a:rPr lang="en-US" sz="1200" kern="1200" dirty="0" smtClean="0">
                <a:solidFill>
                  <a:schemeClr val="tx1"/>
                </a:solidFill>
                <a:effectLst/>
                <a:latin typeface="Arial" charset="0"/>
                <a:ea typeface="+mn-ea"/>
                <a:cs typeface="+mn-cs"/>
              </a:rPr>
              <a:t>Lots of CO</a:t>
            </a:r>
            <a:r>
              <a:rPr lang="en-US" sz="1200" kern="1200" baseline="-25000" dirty="0" smtClean="0">
                <a:solidFill>
                  <a:schemeClr val="tx1"/>
                </a:solidFill>
                <a:effectLst/>
                <a:latin typeface="Arial" charset="0"/>
                <a:ea typeface="+mn-ea"/>
                <a:cs typeface="+mn-cs"/>
              </a:rPr>
              <a:t>2</a:t>
            </a:r>
            <a:r>
              <a:rPr lang="en-US" sz="1200" kern="1200" dirty="0" smtClean="0">
                <a:solidFill>
                  <a:schemeClr val="tx1"/>
                </a:solidFill>
                <a:effectLst/>
                <a:latin typeface="Arial" charset="0"/>
                <a:ea typeface="+mn-ea"/>
                <a:cs typeface="+mn-cs"/>
              </a:rPr>
              <a:t> capacity (supplements onshore)</a:t>
            </a:r>
            <a:endParaRPr lang="en-US" sz="1050" kern="1200" dirty="0" smtClean="0">
              <a:solidFill>
                <a:schemeClr val="tx1"/>
              </a:solidFill>
              <a:effectLst/>
              <a:latin typeface="Arial" charset="0"/>
              <a:ea typeface="+mn-ea"/>
              <a:cs typeface="+mn-cs"/>
            </a:endParaRPr>
          </a:p>
          <a:p>
            <a:pPr marL="171450" lvl="0" indent="-171450">
              <a:buFont typeface="Arial" charset="0"/>
              <a:buChar char="•"/>
            </a:pPr>
            <a:r>
              <a:rPr lang="en-US" sz="1200" kern="1200" dirty="0" smtClean="0">
                <a:solidFill>
                  <a:schemeClr val="tx1"/>
                </a:solidFill>
                <a:effectLst/>
                <a:latin typeface="Arial" charset="0"/>
                <a:ea typeface="+mn-ea"/>
                <a:cs typeface="+mn-cs"/>
              </a:rPr>
              <a:t>Abundant stacked saline formations and depleted oil and gas reservoirs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Offshore storage capacity near high production (heavily populated areas)</a:t>
            </a:r>
            <a:endParaRPr lang="en-US" sz="1050" kern="1200" dirty="0" smtClean="0">
              <a:solidFill>
                <a:schemeClr val="tx1"/>
              </a:solidFill>
              <a:effectLst/>
              <a:latin typeface="Arial" charset="0"/>
              <a:ea typeface="+mn-ea"/>
              <a:cs typeface="+mn-cs"/>
            </a:endParaRPr>
          </a:p>
          <a:p>
            <a:pPr marL="628650" lvl="1" indent="-171450">
              <a:buFont typeface="Arial" charset="0"/>
              <a:buChar char="•"/>
            </a:pPr>
            <a:r>
              <a:rPr lang="en-US" sz="1200" kern="1200" dirty="0" smtClean="0">
                <a:solidFill>
                  <a:schemeClr val="tx1"/>
                </a:solidFill>
                <a:effectLst/>
                <a:latin typeface="Arial" charset="0"/>
                <a:ea typeface="+mn-ea"/>
                <a:cs typeface="+mn-cs"/>
              </a:rPr>
              <a:t>Eliminates NIMBY</a:t>
            </a:r>
            <a:endParaRPr lang="en-US" sz="1050" kern="1200" dirty="0" smtClean="0">
              <a:solidFill>
                <a:schemeClr val="tx1"/>
              </a:solidFill>
              <a:effectLst/>
              <a:latin typeface="Arial" charset="0"/>
              <a:ea typeface="+mn-ea"/>
              <a:cs typeface="+mn-cs"/>
            </a:endParaRPr>
          </a:p>
          <a:p>
            <a:pPr marL="171450" lvl="0" indent="-171450">
              <a:buFont typeface="Arial" charset="0"/>
              <a:buChar char="•"/>
            </a:pPr>
            <a:r>
              <a:rPr lang="en-US" sz="1200" kern="1200" dirty="0" smtClean="0">
                <a:solidFill>
                  <a:schemeClr val="tx1"/>
                </a:solidFill>
                <a:effectLst/>
                <a:latin typeface="Arial" charset="0"/>
                <a:ea typeface="+mn-ea"/>
                <a:cs typeface="+mn-cs"/>
              </a:rPr>
              <a:t>USDW protection</a:t>
            </a:r>
            <a:endParaRPr lang="en-US" sz="1050" kern="1200" dirty="0" smtClean="0">
              <a:solidFill>
                <a:schemeClr val="tx1"/>
              </a:solidFill>
              <a:effectLst/>
              <a:latin typeface="Arial" charset="0"/>
              <a:ea typeface="+mn-ea"/>
              <a:cs typeface="+mn-cs"/>
            </a:endParaRPr>
          </a:p>
          <a:p>
            <a:pPr marL="628650" lvl="1" indent="-171450">
              <a:buFont typeface="Arial" charset="0"/>
              <a:buChar char="•"/>
            </a:pPr>
            <a:r>
              <a:rPr lang="en-US" sz="1200" kern="1200" dirty="0" smtClean="0">
                <a:solidFill>
                  <a:schemeClr val="tx1"/>
                </a:solidFill>
                <a:effectLst/>
                <a:latin typeface="Arial" charset="0"/>
                <a:ea typeface="+mn-ea"/>
                <a:cs typeface="+mn-cs"/>
              </a:rPr>
              <a:t>Fluids already have high TDS similar to sea water</a:t>
            </a:r>
            <a:endParaRPr lang="en-US" sz="1050" kern="1200" dirty="0" smtClean="0">
              <a:solidFill>
                <a:schemeClr val="tx1"/>
              </a:solidFill>
              <a:effectLst/>
              <a:latin typeface="Arial" charset="0"/>
              <a:ea typeface="+mn-ea"/>
              <a:cs typeface="+mn-cs"/>
            </a:endParaRPr>
          </a:p>
          <a:p>
            <a:pPr marL="628650" lvl="1" indent="-171450">
              <a:buFont typeface="Arial" charset="0"/>
              <a:buChar char="•"/>
            </a:pPr>
            <a:r>
              <a:rPr lang="en-US" sz="1200" kern="1200" dirty="0" smtClean="0">
                <a:solidFill>
                  <a:schemeClr val="tx1"/>
                </a:solidFill>
                <a:effectLst/>
                <a:latin typeface="Arial" charset="0"/>
                <a:ea typeface="+mn-ea"/>
                <a:cs typeface="+mn-cs"/>
              </a:rPr>
              <a:t>Few USDW exist offshore</a:t>
            </a:r>
            <a:endParaRPr lang="en-US" sz="1050" kern="1200" dirty="0" smtClean="0">
              <a:solidFill>
                <a:schemeClr val="tx1"/>
              </a:solidFill>
              <a:effectLst/>
              <a:latin typeface="Arial" charset="0"/>
              <a:ea typeface="+mn-ea"/>
              <a:cs typeface="+mn-cs"/>
            </a:endParaRPr>
          </a:p>
          <a:p>
            <a:pPr marL="171450" lvl="0" indent="-171450">
              <a:buFont typeface="Arial" charset="0"/>
              <a:buChar char="•"/>
            </a:pPr>
            <a:r>
              <a:rPr lang="en-US" sz="1200" kern="1200" dirty="0" smtClean="0">
                <a:solidFill>
                  <a:schemeClr val="tx1"/>
                </a:solidFill>
                <a:effectLst/>
                <a:latin typeface="Arial" charset="0"/>
                <a:ea typeface="+mn-ea"/>
                <a:cs typeface="+mn-cs"/>
              </a:rPr>
              <a:t>Significant infrastructure in place </a:t>
            </a:r>
            <a:endParaRPr lang="en-US" sz="1050" kern="1200" dirty="0" smtClean="0">
              <a:solidFill>
                <a:schemeClr val="tx1"/>
              </a:solidFill>
              <a:effectLst/>
              <a:latin typeface="Arial" charset="0"/>
              <a:ea typeface="+mn-ea"/>
              <a:cs typeface="+mn-cs"/>
            </a:endParaRPr>
          </a:p>
          <a:p>
            <a:pPr marL="171450" lvl="0" indent="-171450">
              <a:buFont typeface="Arial" charset="0"/>
              <a:buChar char="•"/>
            </a:pPr>
            <a:r>
              <a:rPr lang="en-US" sz="1200" kern="1200" dirty="0" smtClean="0">
                <a:solidFill>
                  <a:schemeClr val="tx1"/>
                </a:solidFill>
                <a:effectLst/>
                <a:latin typeface="Arial" charset="0"/>
                <a:ea typeface="+mn-ea"/>
                <a:cs typeface="+mn-cs"/>
              </a:rPr>
              <a:t>Favorable ownership and access </a:t>
            </a:r>
            <a:endParaRPr lang="en-US" sz="1050" kern="1200" dirty="0" smtClean="0">
              <a:solidFill>
                <a:schemeClr val="tx1"/>
              </a:solidFill>
              <a:effectLst/>
              <a:latin typeface="Arial" charset="0"/>
              <a:ea typeface="+mn-ea"/>
              <a:cs typeface="+mn-cs"/>
            </a:endParaRPr>
          </a:p>
          <a:p>
            <a:pPr marL="628650" lvl="1" indent="-171450">
              <a:buFont typeface="Arial" charset="0"/>
              <a:buChar char="•"/>
            </a:pPr>
            <a:r>
              <a:rPr lang="en-US" sz="1200" kern="1200" dirty="0" smtClean="0">
                <a:solidFill>
                  <a:schemeClr val="tx1"/>
                </a:solidFill>
                <a:effectLst/>
                <a:latin typeface="Arial" charset="0"/>
                <a:ea typeface="+mn-ea"/>
                <a:cs typeface="+mn-cs"/>
              </a:rPr>
              <a:t>Single entity primarily responsible for leasing, permitting, regulation</a:t>
            </a:r>
            <a:endParaRPr lang="en-US" sz="1050" kern="1200" dirty="0" smtClean="0">
              <a:solidFill>
                <a:schemeClr val="tx1"/>
              </a:solidFill>
              <a:effectLst/>
              <a:latin typeface="Arial" charset="0"/>
              <a:ea typeface="+mn-ea"/>
              <a:cs typeface="+mn-cs"/>
            </a:endParaRPr>
          </a:p>
          <a:p>
            <a:pPr marL="171450" lvl="0" indent="-171450">
              <a:buFont typeface="Arial" charset="0"/>
              <a:buChar char="•"/>
            </a:pPr>
            <a:r>
              <a:rPr lang="en-US" sz="1200" kern="1200" dirty="0" smtClean="0">
                <a:solidFill>
                  <a:schemeClr val="tx1"/>
                </a:solidFill>
                <a:effectLst/>
                <a:latin typeface="Arial" charset="0"/>
                <a:ea typeface="+mn-ea"/>
                <a:cs typeface="+mn-cs"/>
              </a:rPr>
              <a:t>Potentially more economical despite higher capital costs</a:t>
            </a:r>
            <a:endParaRPr lang="en-US" sz="1050" kern="1200" dirty="0" smtClean="0">
              <a:solidFill>
                <a:schemeClr val="tx1"/>
              </a:solidFill>
              <a:effectLst/>
              <a:latin typeface="Arial" charset="0"/>
              <a:ea typeface="+mn-ea"/>
              <a:cs typeface="+mn-cs"/>
            </a:endParaRPr>
          </a:p>
          <a:p>
            <a:pPr marL="171450" lvl="0" indent="-171450">
              <a:buFont typeface="Arial" charset="0"/>
              <a:buChar char="•"/>
            </a:pPr>
            <a:r>
              <a:rPr lang="en-US" sz="1200" kern="1200" dirty="0" smtClean="0">
                <a:solidFill>
                  <a:schemeClr val="tx1"/>
                </a:solidFill>
                <a:effectLst/>
                <a:latin typeface="Arial" charset="0"/>
                <a:ea typeface="+mn-ea"/>
                <a:cs typeface="+mn-cs"/>
              </a:rPr>
              <a:t>Proven offshore sequestration technology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t>
            </a:r>
            <a:endParaRPr lang="en-US" sz="105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Greatest volume of offshore potential is in saline reservoirs, with large volumes assessed in the GOM. </a:t>
            </a:r>
            <a:endParaRPr lang="en-US" sz="105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 </a:t>
            </a:r>
            <a:endParaRPr lang="en-US" sz="1050" kern="1200" dirty="0" smtClean="0">
              <a:solidFill>
                <a:schemeClr val="tx1"/>
              </a:solidFill>
              <a:effectLst/>
              <a:latin typeface="Arial" charset="0"/>
              <a:ea typeface="+mn-ea"/>
              <a:cs typeface="+mn-cs"/>
            </a:endParaRPr>
          </a:p>
          <a:p>
            <a:r>
              <a:rPr lang="en-US" altLang="en-US" dirty="0" smtClean="0">
                <a:latin typeface="Times New Roman" charset="0"/>
              </a:rPr>
              <a:t>References:</a:t>
            </a:r>
          </a:p>
          <a:p>
            <a:r>
              <a:rPr lang="en-US" altLang="en-US" dirty="0" err="1" smtClean="0">
                <a:latin typeface="Times New Roman" charset="0"/>
              </a:rPr>
              <a:t>Litynski</a:t>
            </a:r>
            <a:r>
              <a:rPr lang="en-US" altLang="en-US" dirty="0" smtClean="0">
                <a:latin typeface="Times New Roman" charset="0"/>
              </a:rPr>
              <a:t>, J.T., Brown,</a:t>
            </a:r>
            <a:r>
              <a:rPr lang="en-US" altLang="en-US" baseline="0" dirty="0" smtClean="0">
                <a:latin typeface="Times New Roman" charset="0"/>
              </a:rPr>
              <a:t> B.M, </a:t>
            </a:r>
            <a:r>
              <a:rPr lang="en-US" altLang="en-US" baseline="0" dirty="0" err="1" smtClean="0">
                <a:latin typeface="Times New Roman" charset="0"/>
              </a:rPr>
              <a:t>Vikara</a:t>
            </a:r>
            <a:r>
              <a:rPr lang="en-US" altLang="en-US" baseline="0" dirty="0" smtClean="0">
                <a:latin typeface="Times New Roman" charset="0"/>
              </a:rPr>
              <a:t>, D.M., and Srivastava, R.D., 2011. Carbon Capture and Sequestration: The U.S. Department of Energy’s R&amp;D Efforts to Characterize Opportunities for Deep Geologic Storage of Carbon Dioxide in Offshore Resources. OTC Paper Number OTC-21987-PP, presented at Offshore Technology Conference, Houston, Texas, USA, 2-5 May 2011. 10 pp.</a:t>
            </a:r>
          </a:p>
          <a:p>
            <a:endParaRPr lang="en-US" altLang="en-US" baseline="0" dirty="0" smtClean="0">
              <a:latin typeface="Times New Roman" charset="0"/>
            </a:endParaRPr>
          </a:p>
          <a:p>
            <a:r>
              <a:rPr lang="en-US" altLang="en-US" dirty="0" smtClean="0">
                <a:latin typeface="Times New Roman" charset="0"/>
              </a:rPr>
              <a:t>Tew, B.H., </a:t>
            </a:r>
            <a:r>
              <a:rPr lang="en-US" altLang="en-US" dirty="0" err="1" smtClean="0">
                <a:latin typeface="Times New Roman" charset="0"/>
              </a:rPr>
              <a:t>Armbrecht</a:t>
            </a:r>
            <a:r>
              <a:rPr lang="en-US" altLang="en-US" dirty="0" smtClean="0">
                <a:latin typeface="Times New Roman" charset="0"/>
              </a:rPr>
              <a:t>,</a:t>
            </a:r>
            <a:r>
              <a:rPr lang="en-US" altLang="en-US" baseline="0" dirty="0" smtClean="0">
                <a:latin typeface="Times New Roman" charset="0"/>
              </a:rPr>
              <a:t> C., Eugene, D.W., Hills, D., Duncan, I., Moody, J. Pashin, J.C., </a:t>
            </a:r>
            <a:r>
              <a:rPr lang="en-US" altLang="en-US" baseline="0" dirty="0" err="1" smtClean="0">
                <a:latin typeface="Times New Roman" charset="0"/>
              </a:rPr>
              <a:t>Sams</a:t>
            </a:r>
            <a:r>
              <a:rPr lang="en-US" altLang="en-US" baseline="0" dirty="0" smtClean="0">
                <a:latin typeface="Times New Roman" charset="0"/>
              </a:rPr>
              <a:t>, K., Hwang, L., Rogers, S.M., Esposito, R., Carpenter, S., and Meckel, T., 2013, Preliminary Evaluation of Offshore Transport and Geologic Storage of Carbon Dioxide, Report to NETL, 110 p.</a:t>
            </a:r>
          </a:p>
          <a:p>
            <a:endParaRPr lang="en-US" altLang="en-US" baseline="0" dirty="0" smtClean="0">
              <a:latin typeface="Times New Roman"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Vidas</a:t>
            </a:r>
            <a:r>
              <a:rPr lang="en-US" dirty="0" smtClean="0"/>
              <a:t>, H., B. </a:t>
            </a:r>
            <a:r>
              <a:rPr lang="en-US" dirty="0" err="1" smtClean="0"/>
              <a:t>Hugman</a:t>
            </a:r>
            <a:r>
              <a:rPr lang="en-US" dirty="0" smtClean="0"/>
              <a:t>, A. </a:t>
            </a:r>
            <a:r>
              <a:rPr lang="en-US" dirty="0" err="1" smtClean="0"/>
              <a:t>Chikkatur</a:t>
            </a:r>
            <a:r>
              <a:rPr lang="en-US" dirty="0" smtClean="0"/>
              <a:t>, B. </a:t>
            </a:r>
            <a:r>
              <a:rPr lang="en-US" dirty="0" err="1" smtClean="0"/>
              <a:t>Venkatesh</a:t>
            </a:r>
            <a:r>
              <a:rPr lang="en-US" dirty="0" smtClean="0"/>
              <a:t>.  2012.  Analysis of the Costs and Benefits of CO2 Sequestration on the U.S. Outer Continental Shelf.  U.S. Department of the Interior, Bureau of Ocean Energy Management.  Herndon, Virginia.  OCS Study BOEM 2012-100.</a:t>
            </a:r>
          </a:p>
          <a:p>
            <a:endParaRPr lang="en-US" altLang="en-US" dirty="0">
              <a:latin typeface="Times New Roman"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94F4A720-5B67-274C-9936-C5A66FD73FF3}" type="slidenum">
              <a:rPr lang="en-US" altLang="en-US" sz="1200">
                <a:latin typeface="Times New Roman" charset="0"/>
              </a:rPr>
              <a:pPr/>
              <a:t>2</a:t>
            </a:fld>
            <a:endParaRPr lang="en-US" altLang="en-US" sz="1200">
              <a:latin typeface="Times New Roman" charset="0"/>
            </a:endParaRPr>
          </a:p>
        </p:txBody>
      </p:sp>
    </p:spTree>
    <p:extLst>
      <p:ext uri="{BB962C8B-B14F-4D97-AF65-F5344CB8AC3E}">
        <p14:creationId xmlns:p14="http://schemas.microsoft.com/office/powerpoint/2010/main" val="37741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(image from IOGC Report): Site characterization and selection requires the consideration of reservoir properties and infrastructure at multiple scales. </a:t>
            </a:r>
          </a:p>
          <a:p>
            <a:endParaRPr lang="en-US" altLang="en-US" dirty="0" smtClean="0">
              <a:latin typeface="Times New Roman" charset="0"/>
            </a:endParaRPr>
          </a:p>
          <a:p>
            <a:r>
              <a:rPr lang="en-US" altLang="en-US" dirty="0" smtClean="0">
                <a:latin typeface="Times New Roman" charset="0"/>
              </a:rPr>
              <a:t>Geologic considerations</a:t>
            </a:r>
          </a:p>
          <a:p>
            <a:endParaRPr lang="en-US" altLang="en-US" dirty="0" smtClean="0">
              <a:latin typeface="Times New Roman" charset="0"/>
            </a:endParaRPr>
          </a:p>
          <a:p>
            <a:pPr marL="285750" lvl="1">
              <a:buFont typeface="Arial"/>
              <a:buChar char="•"/>
            </a:pPr>
            <a:r>
              <a:rPr lang="en-US" sz="2200" dirty="0" smtClean="0">
                <a:ea typeface="+mn-ea"/>
              </a:rPr>
              <a:t>Reservoir thickness, extent, and heterogeneity</a:t>
            </a:r>
          </a:p>
          <a:p>
            <a:pPr marL="285750" lvl="1">
              <a:buFont typeface="Arial"/>
              <a:buChar char="•"/>
            </a:pPr>
            <a:r>
              <a:rPr lang="en-US" sz="2200" dirty="0" smtClean="0">
                <a:ea typeface="+mn-ea"/>
              </a:rPr>
              <a:t>Depth, pressure, and temperature</a:t>
            </a:r>
          </a:p>
          <a:p>
            <a:pPr marL="285750" lvl="1">
              <a:buFont typeface="Arial"/>
              <a:buChar char="•"/>
            </a:pPr>
            <a:r>
              <a:rPr lang="en-US" sz="2200" dirty="0" smtClean="0">
                <a:ea typeface="+mn-ea"/>
              </a:rPr>
              <a:t>Formation composition, geochemistry</a:t>
            </a:r>
          </a:p>
          <a:p>
            <a:pPr marL="285750" lvl="1">
              <a:buFont typeface="Arial"/>
              <a:buChar char="•"/>
            </a:pPr>
            <a:r>
              <a:rPr lang="en-US" sz="2200" dirty="0" smtClean="0">
                <a:ea typeface="+mn-ea"/>
              </a:rPr>
              <a:t>Geologic structure (i.e., folding, faulting, fracturing)</a:t>
            </a:r>
          </a:p>
          <a:p>
            <a:pPr marL="285750" lvl="1">
              <a:buFont typeface="Arial"/>
              <a:buChar char="•"/>
            </a:pPr>
            <a:r>
              <a:rPr lang="en-US" sz="2200" dirty="0" smtClean="0">
                <a:ea typeface="+mn-ea"/>
              </a:rPr>
              <a:t>Seal integrity</a:t>
            </a:r>
          </a:p>
          <a:p>
            <a:endParaRPr lang="en-US" dirty="0" smtClean="0"/>
          </a:p>
          <a:p>
            <a:endParaRPr lang="en-US" dirty="0" smtClean="0"/>
          </a:p>
          <a:p>
            <a:r>
              <a:rPr lang="en-US" altLang="en-US" dirty="0" smtClean="0">
                <a:latin typeface="Times New Roman" charset="0"/>
              </a:rPr>
              <a:t>References:</a:t>
            </a:r>
          </a:p>
          <a:p>
            <a:endParaRPr lang="en-US" altLang="en-US" baseline="0" dirty="0" smtClean="0">
              <a:latin typeface="Times New Roman" charset="0"/>
            </a:endParaRPr>
          </a:p>
          <a:p>
            <a:r>
              <a:rPr lang="en-US" altLang="en-US" dirty="0" smtClean="0">
                <a:latin typeface="Times New Roman" charset="0"/>
              </a:rPr>
              <a:t>Tew, B.H., </a:t>
            </a:r>
            <a:r>
              <a:rPr lang="en-US" altLang="en-US" dirty="0" err="1" smtClean="0">
                <a:latin typeface="Times New Roman" charset="0"/>
              </a:rPr>
              <a:t>Armbrecht</a:t>
            </a:r>
            <a:r>
              <a:rPr lang="en-US" altLang="en-US" dirty="0" smtClean="0">
                <a:latin typeface="Times New Roman" charset="0"/>
              </a:rPr>
              <a:t>,</a:t>
            </a:r>
            <a:r>
              <a:rPr lang="en-US" altLang="en-US" baseline="0" dirty="0" smtClean="0">
                <a:latin typeface="Times New Roman" charset="0"/>
              </a:rPr>
              <a:t> C., Eugene, D.W., Hills, D., Duncan, I., Moody, J. Pashin, J.C., </a:t>
            </a:r>
            <a:r>
              <a:rPr lang="en-US" altLang="en-US" baseline="0" dirty="0" err="1" smtClean="0">
                <a:latin typeface="Times New Roman" charset="0"/>
              </a:rPr>
              <a:t>Sams</a:t>
            </a:r>
            <a:r>
              <a:rPr lang="en-US" altLang="en-US" baseline="0" dirty="0" smtClean="0">
                <a:latin typeface="Times New Roman" charset="0"/>
              </a:rPr>
              <a:t>, K., Hwang, L., Rogers, S.M., Esposito, R., Carpenter, S., and Meckel, T., 2013, Preliminary Evaluation of Offshore Transport and Geologic Storage of Carbon Dioxide, Report to NETL, 110 p.</a:t>
            </a:r>
            <a:endParaRPr lang="en-US" altLang="en-US" dirty="0">
              <a:latin typeface="Times New Roman"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94F4A720-5B67-274C-9936-C5A66FD73FF3}" type="slidenum">
              <a:rPr lang="en-US" altLang="en-US" sz="1200">
                <a:latin typeface="Times New Roman" charset="0"/>
              </a:rPr>
              <a:pPr/>
              <a:t>3</a:t>
            </a:fld>
            <a:endParaRPr lang="en-US" altLang="en-US" sz="1200">
              <a:latin typeface="Times New Roman" charset="0"/>
            </a:endParaRPr>
          </a:p>
        </p:txBody>
      </p:sp>
    </p:spTree>
    <p:extLst>
      <p:ext uri="{BB962C8B-B14F-4D97-AF65-F5344CB8AC3E}">
        <p14:creationId xmlns:p14="http://schemas.microsoft.com/office/powerpoint/2010/main" val="85142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Times New Roman" charset="0"/>
              </a:rPr>
              <a:t>lots of options for development in offshore areas. Which strategies will be most technically effective and cost-effective in offshore areas?</a:t>
            </a:r>
          </a:p>
          <a:p>
            <a:endParaRPr lang="en-US" dirty="0" smtClean="0"/>
          </a:p>
          <a:p>
            <a:r>
              <a:rPr lang="en-US" altLang="en-US" dirty="0" smtClean="0">
                <a:latin typeface="Times New Roman" charset="0"/>
              </a:rPr>
              <a:t>Potential risks:</a:t>
            </a:r>
          </a:p>
          <a:p>
            <a:pPr marL="628650" lvl="1" indent="-171450">
              <a:buFont typeface="Arial" charset="0"/>
              <a:buChar char="•"/>
            </a:pPr>
            <a:r>
              <a:rPr lang="en-US" altLang="en-US" dirty="0" smtClean="0">
                <a:latin typeface="Times New Roman" charset="0"/>
              </a:rPr>
              <a:t>Transport (pipeline)</a:t>
            </a:r>
          </a:p>
          <a:p>
            <a:pPr marL="628650" lvl="1" indent="-171450">
              <a:buFont typeface="Arial" charset="0"/>
              <a:buChar char="•"/>
            </a:pPr>
            <a:r>
              <a:rPr lang="en-US" altLang="en-US" dirty="0" smtClean="0">
                <a:latin typeface="Times New Roman" charset="0"/>
              </a:rPr>
              <a:t>Injection (overpressure,</a:t>
            </a:r>
            <a:r>
              <a:rPr lang="en-US" altLang="en-US" baseline="0" dirty="0" smtClean="0">
                <a:latin typeface="Times New Roman" charset="0"/>
              </a:rPr>
              <a:t> well integrity)</a:t>
            </a:r>
          </a:p>
          <a:p>
            <a:pPr marL="628650" lvl="1" indent="-171450">
              <a:buFont typeface="Arial" charset="0"/>
              <a:buChar char="•"/>
            </a:pPr>
            <a:r>
              <a:rPr lang="en-US" altLang="en-US" baseline="0" dirty="0" smtClean="0">
                <a:latin typeface="Times New Roman" charset="0"/>
              </a:rPr>
              <a:t>Leakage from confining zone (either through wells or faults)</a:t>
            </a:r>
          </a:p>
          <a:p>
            <a:pPr marL="628650" lvl="1" indent="-171450">
              <a:buFont typeface="Arial" charset="0"/>
              <a:buChar char="•"/>
            </a:pPr>
            <a:r>
              <a:rPr lang="en-US" altLang="en-US" baseline="0" dirty="0" smtClean="0">
                <a:latin typeface="Times New Roman" charset="0"/>
              </a:rPr>
              <a:t>Groundwater interaction (saltwater incursion)</a:t>
            </a:r>
          </a:p>
          <a:p>
            <a:pPr marL="628650" lvl="1" indent="-171450">
              <a:buFont typeface="Arial" charset="0"/>
              <a:buChar char="•"/>
            </a:pPr>
            <a:r>
              <a:rPr lang="en-US" altLang="en-US" baseline="0" dirty="0" smtClean="0">
                <a:latin typeface="Times New Roman" charset="0"/>
              </a:rPr>
              <a:t>Potential impacts on fauna</a:t>
            </a:r>
            <a:endParaRPr lang="en-US" altLang="en-US" dirty="0" smtClean="0">
              <a:latin typeface="Times New Roman" charset="0"/>
            </a:endParaRPr>
          </a:p>
          <a:p>
            <a:pPr lvl="1"/>
            <a:endParaRPr lang="en-US" altLang="en-US" dirty="0" smtClean="0">
              <a:latin typeface="Times New Roman" charset="0"/>
            </a:endParaRPr>
          </a:p>
          <a:p>
            <a:pPr lvl="0"/>
            <a:r>
              <a:rPr lang="en-US" altLang="en-US" dirty="0" smtClean="0">
                <a:latin typeface="Times New Roman" charset="0"/>
              </a:rPr>
              <a:t>Legal, regulatory, engineering considerations</a:t>
            </a:r>
          </a:p>
          <a:p>
            <a:pPr marL="628650" lvl="1" indent="-171450">
              <a:buFont typeface="Arial" charset="0"/>
              <a:buChar char="•"/>
            </a:pPr>
            <a:r>
              <a:rPr lang="en-US" altLang="en-US" dirty="0" smtClean="0">
                <a:latin typeface="Times New Roman" charset="0"/>
              </a:rPr>
              <a:t>Ownership/leasing</a:t>
            </a:r>
            <a:r>
              <a:rPr lang="en-US" altLang="en-US" baseline="0" dirty="0" smtClean="0">
                <a:latin typeface="Times New Roman" charset="0"/>
              </a:rPr>
              <a:t> (may be easier offshore)</a:t>
            </a:r>
          </a:p>
          <a:p>
            <a:pPr marL="628650" lvl="1" indent="-171450">
              <a:buFont typeface="Arial" charset="0"/>
              <a:buChar char="•"/>
            </a:pPr>
            <a:r>
              <a:rPr lang="en-US" altLang="en-US" baseline="0" dirty="0" smtClean="0">
                <a:latin typeface="Times New Roman" charset="0"/>
              </a:rPr>
              <a:t>Well design, drilling, injection control</a:t>
            </a:r>
          </a:p>
          <a:p>
            <a:pPr marL="628650" lvl="1" indent="-171450">
              <a:buFont typeface="Arial" charset="0"/>
              <a:buChar char="•"/>
            </a:pPr>
            <a:r>
              <a:rPr lang="en-US" altLang="en-US" baseline="0" dirty="0" smtClean="0">
                <a:latin typeface="Times New Roman" charset="0"/>
              </a:rPr>
              <a:t>Well direction (vertical, directional, single-zone, multi-zone)</a:t>
            </a:r>
          </a:p>
          <a:p>
            <a:pPr marL="628650" lvl="1" indent="-171450">
              <a:buFont typeface="Arial" charset="0"/>
              <a:buChar char="•"/>
            </a:pPr>
            <a:r>
              <a:rPr lang="en-US" altLang="en-US" baseline="0" dirty="0" smtClean="0">
                <a:latin typeface="Times New Roman" charset="0"/>
              </a:rPr>
              <a:t>EOR (unlikely but discuss a bit more in another slide)</a:t>
            </a:r>
          </a:p>
          <a:p>
            <a:pPr marL="628650" lvl="1" indent="-171450">
              <a:buFont typeface="Arial" charset="0"/>
              <a:buChar char="•"/>
            </a:pPr>
            <a:r>
              <a:rPr lang="en-US" altLang="en-US" baseline="0" dirty="0" smtClean="0">
                <a:latin typeface="Times New Roman" charset="0"/>
              </a:rPr>
              <a:t>Navigation fairways</a:t>
            </a:r>
          </a:p>
          <a:p>
            <a:pPr marL="628650" lvl="1" indent="-171450">
              <a:buFont typeface="Arial" charset="0"/>
              <a:buChar char="•"/>
            </a:pPr>
            <a:r>
              <a:rPr lang="en-US" altLang="en-US" baseline="0" dirty="0" smtClean="0">
                <a:latin typeface="Times New Roman" charset="0"/>
              </a:rPr>
              <a:t>Tubulars and cement</a:t>
            </a:r>
          </a:p>
          <a:p>
            <a:pPr marL="628650" lvl="1" indent="-171450">
              <a:buFont typeface="Arial" charset="0"/>
              <a:buChar char="•"/>
            </a:pPr>
            <a:r>
              <a:rPr lang="en-US" altLang="en-US" baseline="0" dirty="0" smtClean="0">
                <a:latin typeface="Times New Roman" charset="0"/>
              </a:rPr>
              <a:t>Completion and injection design</a:t>
            </a:r>
          </a:p>
          <a:p>
            <a:pPr marL="628650" lvl="1" indent="-171450">
              <a:buFont typeface="Arial" charset="0"/>
              <a:buChar char="•"/>
            </a:pPr>
            <a:r>
              <a:rPr lang="en-US" altLang="en-US" baseline="0" dirty="0" smtClean="0">
                <a:latin typeface="Times New Roman" charset="0"/>
              </a:rPr>
              <a:t>Facilities (surface, subsea)</a:t>
            </a:r>
          </a:p>
          <a:p>
            <a:pPr marL="628650" lvl="1" indent="-171450">
              <a:buFont typeface="Arial" charset="0"/>
              <a:buChar char="•"/>
            </a:pPr>
            <a:r>
              <a:rPr lang="en-US" altLang="en-US" baseline="0" dirty="0" smtClean="0">
                <a:latin typeface="Times New Roman" charset="0"/>
              </a:rPr>
              <a:t>Pipeline infrastructure (what exists, can it handle CO2)</a:t>
            </a:r>
          </a:p>
          <a:p>
            <a:pPr lvl="1"/>
            <a:endParaRPr lang="en-US" alt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pPr>
              <a:defRPr/>
            </a:pPr>
            <a:fld id="{E40A1E31-843F-496C-8032-08DA555D9556}" type="slidenum">
              <a:rPr lang="en-US" smtClean="0"/>
              <a:pPr>
                <a:defRPr/>
              </a:pPr>
              <a:t>4</a:t>
            </a:fld>
            <a:endParaRPr lang="en-US"/>
          </a:p>
        </p:txBody>
      </p:sp>
    </p:spTree>
    <p:extLst>
      <p:ext uri="{BB962C8B-B14F-4D97-AF65-F5344CB8AC3E}">
        <p14:creationId xmlns:p14="http://schemas.microsoft.com/office/powerpoint/2010/main" val="174603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Offshore sequestration technology established in North Sea, Barents Sea by </a:t>
            </a:r>
            <a:r>
              <a:rPr lang="en-US" sz="1200" kern="1200" dirty="0" err="1" smtClean="0">
                <a:solidFill>
                  <a:schemeClr val="tx1"/>
                </a:solidFill>
                <a:effectLst/>
                <a:latin typeface="Arial" charset="0"/>
                <a:ea typeface="+mn-ea"/>
                <a:cs typeface="+mn-cs"/>
              </a:rPr>
              <a:t>Norwiegans</a:t>
            </a:r>
            <a:r>
              <a:rPr lang="en-US" sz="1200" kern="1200" dirty="0" smtClean="0">
                <a:solidFill>
                  <a:schemeClr val="tx1"/>
                </a:solidFill>
                <a:effectLst/>
                <a:latin typeface="Arial" charset="0"/>
                <a:ea typeface="+mn-ea"/>
                <a:cs typeface="+mn-cs"/>
              </a:rPr>
              <a:t>. They have a ~$50/ton carbon tax that is significant driver. </a:t>
            </a:r>
          </a:p>
          <a:p>
            <a:r>
              <a:rPr lang="en-US" sz="1200" kern="1200" dirty="0" smtClean="0">
                <a:solidFill>
                  <a:schemeClr val="tx1"/>
                </a:solidFill>
                <a:effectLst/>
                <a:latin typeface="Arial" charset="0"/>
                <a:ea typeface="+mn-ea"/>
                <a:cs typeface="+mn-cs"/>
              </a:rPr>
              <a:t> </a:t>
            </a:r>
          </a:p>
          <a:p>
            <a:r>
              <a:rPr lang="en-US" sz="1200" kern="1200" dirty="0" err="1" smtClean="0">
                <a:solidFill>
                  <a:schemeClr val="tx1"/>
                </a:solidFill>
                <a:effectLst/>
                <a:latin typeface="Arial" charset="0"/>
                <a:ea typeface="+mn-ea"/>
                <a:cs typeface="+mn-cs"/>
              </a:rPr>
              <a:t>Sleipner</a:t>
            </a:r>
            <a:r>
              <a:rPr lang="en-US" sz="1200" kern="1200" dirty="0" smtClean="0">
                <a:solidFill>
                  <a:schemeClr val="tx1"/>
                </a:solidFill>
                <a:effectLst/>
                <a:latin typeface="Arial" charset="0"/>
                <a:ea typeface="+mn-ea"/>
                <a:cs typeface="+mn-cs"/>
              </a:rPr>
              <a:t> demonstrates feasibility of offshore sequestration. </a:t>
            </a:r>
            <a:r>
              <a:rPr lang="en-US" sz="1200" kern="1200" dirty="0" err="1" smtClean="0">
                <a:solidFill>
                  <a:schemeClr val="tx1"/>
                </a:solidFill>
                <a:effectLst/>
                <a:latin typeface="Arial" charset="0"/>
                <a:ea typeface="+mn-ea"/>
                <a:cs typeface="+mn-cs"/>
              </a:rPr>
              <a:t>Sleipner</a:t>
            </a:r>
            <a:r>
              <a:rPr lang="en-US" sz="1200" kern="1200" dirty="0" smtClean="0">
                <a:solidFill>
                  <a:schemeClr val="tx1"/>
                </a:solidFill>
                <a:effectLst/>
                <a:latin typeface="Arial" charset="0"/>
                <a:ea typeface="+mn-ea"/>
                <a:cs typeface="+mn-cs"/>
              </a:rPr>
              <a:t> directed at separation of CO2 from gas-condensate stream with sequestration in shallow saline formation above hydrocarbon target. </a:t>
            </a:r>
          </a:p>
          <a:p>
            <a:endParaRPr lang="en-US" dirty="0" smtClean="0"/>
          </a:p>
          <a:p>
            <a:endParaRPr lang="en-US" dirty="0" smtClean="0"/>
          </a:p>
          <a:p>
            <a:r>
              <a:rPr lang="en-US" dirty="0" smtClean="0"/>
              <a:t>Summary of </a:t>
            </a:r>
            <a:r>
              <a:rPr lang="en-US" dirty="0" err="1" smtClean="0"/>
              <a:t>Sleipner</a:t>
            </a:r>
            <a:r>
              <a:rPr lang="en-US" dirty="0" smtClean="0"/>
              <a:t> project:</a:t>
            </a:r>
          </a:p>
          <a:p>
            <a:r>
              <a:rPr lang="en-US" dirty="0" smtClean="0"/>
              <a:t>Located in the North Sea off Norway.</a:t>
            </a:r>
          </a:p>
          <a:p>
            <a:r>
              <a:rPr lang="en-US" dirty="0" smtClean="0"/>
              <a:t>Run by Statoil</a:t>
            </a:r>
          </a:p>
          <a:p>
            <a:r>
              <a:rPr lang="en-US" dirty="0" smtClean="0"/>
              <a:t>Stores 0.9 Mt/</a:t>
            </a:r>
            <a:r>
              <a:rPr lang="en-US" dirty="0" err="1" smtClean="0"/>
              <a:t>yr</a:t>
            </a:r>
            <a:r>
              <a:rPr lang="en-US" baseline="0" dirty="0" smtClean="0"/>
              <a:t> in the </a:t>
            </a:r>
            <a:r>
              <a:rPr lang="en-US" baseline="0" dirty="0" err="1" smtClean="0"/>
              <a:t>Utsira</a:t>
            </a:r>
            <a:r>
              <a:rPr lang="en-US" baseline="0" dirty="0" smtClean="0"/>
              <a:t> Formation, a deep saline reservoir 800-1000 m (2600-3000ft) below the sea floor</a:t>
            </a:r>
          </a:p>
          <a:p>
            <a:endParaRPr lang="en-US" baseline="0" dirty="0" smtClean="0"/>
          </a:p>
          <a:p>
            <a:r>
              <a:rPr lang="en-US" baseline="0" dirty="0" smtClean="0"/>
              <a:t>First commercial CO2 storage project. CO2 is removed from produced gas to meet export specifications and customer requirements. The CO2 is removed from the produced hydrocarbons at an offshore platform before being pumped back into the ground and the hydrocarbons pumped to land.</a:t>
            </a:r>
          </a:p>
          <a:p>
            <a:endParaRPr lang="en-US" baseline="0" dirty="0" smtClean="0"/>
          </a:p>
          <a:p>
            <a:r>
              <a:rPr lang="en-US" baseline="0" dirty="0" smtClean="0"/>
              <a:t>The </a:t>
            </a:r>
            <a:r>
              <a:rPr lang="en-US" baseline="0" dirty="0" err="1" smtClean="0"/>
              <a:t>Utsira</a:t>
            </a:r>
            <a:r>
              <a:rPr lang="en-US" baseline="0" dirty="0" smtClean="0"/>
              <a:t> Formation is a 200-250m thick massive sandstone. Estimated capacity of 600 billion tons of CO2. </a:t>
            </a:r>
          </a:p>
          <a:p>
            <a:r>
              <a:rPr lang="en-US" baseline="0" dirty="0" smtClean="0"/>
              <a:t>Since the project’s inception through June 2015, around 15.5 million </a:t>
            </a:r>
            <a:r>
              <a:rPr lang="en-US" baseline="0" dirty="0" err="1" smtClean="0"/>
              <a:t>tonnes</a:t>
            </a:r>
            <a:r>
              <a:rPr lang="en-US" baseline="0" dirty="0" smtClean="0"/>
              <a:t> of CO2 have been injected.</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Kaarstad</a:t>
            </a:r>
            <a:r>
              <a:rPr lang="en-US" dirty="0" smtClean="0"/>
              <a:t>, O., (2004). "The </a:t>
            </a:r>
            <a:r>
              <a:rPr lang="en-US" dirty="0" err="1" smtClean="0"/>
              <a:t>Sleipner</a:t>
            </a:r>
            <a:r>
              <a:rPr lang="en-US" dirty="0" smtClean="0"/>
              <a:t> Project", Presented at the </a:t>
            </a:r>
            <a:r>
              <a:rPr lang="en-US" i="1" dirty="0" smtClean="0"/>
              <a:t>IEA Asia Pacific Conference on Zero Emissions Technologies - Fossil Fuels For Sustainable Development</a:t>
            </a:r>
            <a:r>
              <a:rPr lang="en-US" dirty="0" smtClean="0"/>
              <a:t>, Gold Coast, Queensland, Australia, 18 February 2004.</a:t>
            </a:r>
          </a:p>
          <a:p>
            <a:endParaRPr lang="en-US" baseline="0" dirty="0" smtClean="0"/>
          </a:p>
          <a:p>
            <a:r>
              <a:rPr lang="en-US" baseline="0" dirty="0" smtClean="0"/>
              <a:t>Other references:</a:t>
            </a:r>
          </a:p>
          <a:p>
            <a:r>
              <a:rPr lang="en-US" baseline="0" dirty="0" err="1" smtClean="0"/>
              <a:t>Sleipner</a:t>
            </a:r>
            <a:r>
              <a:rPr lang="en-US" baseline="0" dirty="0" smtClean="0"/>
              <a:t> Fact Sheet: https://</a:t>
            </a:r>
            <a:r>
              <a:rPr lang="en-US" baseline="0" dirty="0" err="1" smtClean="0"/>
              <a:t>sequestration.mit.edu</a:t>
            </a:r>
            <a:r>
              <a:rPr lang="en-US" baseline="0" dirty="0" smtClean="0"/>
              <a:t>/tools/projects/</a:t>
            </a:r>
            <a:r>
              <a:rPr lang="en-US" baseline="0" dirty="0" err="1" smtClean="0"/>
              <a:t>sleipner.html</a:t>
            </a:r>
            <a:endParaRPr lang="en-US" baseline="0" dirty="0" smtClean="0"/>
          </a:p>
          <a:p>
            <a:r>
              <a:rPr lang="en-US" baseline="0" dirty="0" smtClean="0"/>
              <a:t>Statoil Project Page: http://</a:t>
            </a:r>
            <a:r>
              <a:rPr lang="en-US" baseline="0" dirty="0" err="1" smtClean="0"/>
              <a:t>www.statoil.com</a:t>
            </a:r>
            <a:r>
              <a:rPr lang="en-US" baseline="0" dirty="0" smtClean="0"/>
              <a:t>/</a:t>
            </a:r>
            <a:r>
              <a:rPr lang="en-US" baseline="0" dirty="0" err="1" smtClean="0"/>
              <a:t>en</a:t>
            </a:r>
            <a:r>
              <a:rPr lang="en-US" baseline="0" dirty="0" smtClean="0"/>
              <a:t>/</a:t>
            </a:r>
            <a:r>
              <a:rPr lang="en-US" baseline="0" dirty="0" err="1" smtClean="0"/>
              <a:t>OurOperations</a:t>
            </a:r>
            <a:r>
              <a:rPr lang="en-US" baseline="0" dirty="0" smtClean="0"/>
              <a:t>/</a:t>
            </a:r>
            <a:r>
              <a:rPr lang="en-US" baseline="0" dirty="0" err="1" smtClean="0"/>
              <a:t>ExplorationProd</a:t>
            </a:r>
            <a:r>
              <a:rPr lang="en-US" baseline="0" dirty="0" smtClean="0"/>
              <a:t>/</a:t>
            </a:r>
            <a:r>
              <a:rPr lang="en-US" baseline="0" dirty="0" err="1" smtClean="0"/>
              <a:t>ncs</a:t>
            </a:r>
            <a:r>
              <a:rPr lang="en-US" baseline="0" dirty="0" smtClean="0"/>
              <a:t>/</a:t>
            </a:r>
            <a:r>
              <a:rPr lang="en-US" baseline="0" dirty="0" err="1" smtClean="0"/>
              <a:t>sleipner</a:t>
            </a:r>
            <a:r>
              <a:rPr lang="en-US" baseline="0" dirty="0" smtClean="0"/>
              <a:t>/Pages/</a:t>
            </a:r>
            <a:r>
              <a:rPr lang="en-US" baseline="0" dirty="0" err="1" smtClean="0"/>
              <a:t>default.aspx</a:t>
            </a:r>
            <a:endParaRPr lang="en-US" baseline="0" dirty="0" smtClean="0"/>
          </a:p>
          <a:p>
            <a:r>
              <a:rPr lang="en-US" baseline="0" dirty="0" err="1" smtClean="0"/>
              <a:t>Sleipner</a:t>
            </a:r>
            <a:r>
              <a:rPr lang="en-US" baseline="0" dirty="0" smtClean="0"/>
              <a:t> Project Fact Sheet: http://</a:t>
            </a:r>
            <a:r>
              <a:rPr lang="en-US" baseline="0" dirty="0" err="1" smtClean="0"/>
              <a:t>www.globalccsinstitute.com</a:t>
            </a:r>
            <a:r>
              <a:rPr lang="en-US" baseline="0" dirty="0" smtClean="0"/>
              <a:t>/projects/sleipner%C2%A0co2-storage-project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40A1E31-843F-496C-8032-08DA555D9556}" type="slidenum">
              <a:rPr lang="en-US" smtClean="0"/>
              <a:pPr>
                <a:defRPr/>
              </a:pPr>
              <a:t>5</a:t>
            </a:fld>
            <a:endParaRPr lang="en-US"/>
          </a:p>
        </p:txBody>
      </p:sp>
    </p:spTree>
    <p:extLst>
      <p:ext uri="{BB962C8B-B14F-4D97-AF65-F5344CB8AC3E}">
        <p14:creationId xmlns:p14="http://schemas.microsoft.com/office/powerpoint/2010/main" val="537266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r"/>
            <a:fld id="{E1F024BC-B01E-7F4B-B24E-6916603E0BFA}" type="slidenum">
              <a:rPr lang="en-US" altLang="en-US" sz="1200">
                <a:solidFill>
                  <a:srgbClr val="000000"/>
                </a:solidFill>
                <a:latin typeface="Times New Roman" charset="0"/>
              </a:rPr>
              <a:pPr algn="r"/>
              <a:t>6</a:t>
            </a:fld>
            <a:endParaRPr lang="en-US" altLang="en-US" sz="1200">
              <a:solidFill>
                <a:srgbClr val="000000"/>
              </a:solidFill>
              <a:latin typeface="Times New Roman" charset="0"/>
            </a:endParaRPr>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r>
              <a:rPr lang="en-US" sz="1200" kern="1200" dirty="0" smtClean="0">
                <a:solidFill>
                  <a:schemeClr val="tx1"/>
                </a:solidFill>
                <a:effectLst/>
                <a:latin typeface="Arial" charset="0"/>
                <a:ea typeface="+mn-ea"/>
                <a:cs typeface="+mn-cs"/>
              </a:rPr>
              <a:t>Emissions mainly east of MS. Offshore infrastructure primarily in GOM and CA Borderland basins.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US oil and gas production: Concentration of offshore activity in GOM, California, Alaska.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A look at SE potential from NETL atlas. Note offshore potential and onshore potential in Gulf Coast region. Note mainly offshore potential on Atlantic seaboard. </a:t>
            </a:r>
          </a:p>
          <a:p>
            <a:endParaRPr lang="en-US" sz="1200" kern="1200" dirty="0" smtClean="0">
              <a:solidFill>
                <a:schemeClr val="tx1"/>
              </a:solidFill>
              <a:effectLst/>
              <a:latin typeface="Arial" charset="0"/>
              <a:ea typeface="+mn-ea"/>
              <a:cs typeface="+mn-cs"/>
            </a:endParaRPr>
          </a:p>
          <a:p>
            <a:r>
              <a:rPr lang="en-US" dirty="0" smtClean="0"/>
              <a:t>Southeast Offshore Storage Resource Assessment (SOSRA)</a:t>
            </a:r>
            <a:br>
              <a:rPr lang="en-US" dirty="0" smtClean="0"/>
            </a:br>
            <a:r>
              <a:rPr lang="en-US" dirty="0" smtClean="0"/>
              <a:t>Project Number: DE-FE0026086</a:t>
            </a:r>
          </a:p>
          <a:p>
            <a:endParaRPr lang="en-US" dirty="0" smtClean="0"/>
          </a:p>
          <a:p>
            <a:r>
              <a:rPr lang="en-US" dirty="0" smtClean="0"/>
              <a:t>Summary: </a:t>
            </a:r>
          </a:p>
          <a:p>
            <a:r>
              <a:rPr lang="en-US" sz="1200" kern="1200" dirty="0" smtClean="0">
                <a:solidFill>
                  <a:schemeClr val="tx1"/>
                </a:solidFill>
                <a:effectLst/>
                <a:latin typeface="Arial" charset="0"/>
                <a:ea typeface="+mn-ea"/>
                <a:cs typeface="+mn-cs"/>
              </a:rPr>
              <a:t>Southeast Offshore Storage Resource Assessment (SOSRA) project will assess prospective geologic storage resources for CO2 in the State and Federal waters of the Mid-Atlantic, South Atlantic, and the eastern Gulf of Mexico.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Goal: Develop a high-level approximation of the amount of CO2 that might be stored utilizing key geologic and environmental factors that influence the storage potential.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To date, only limited studies have been conducted.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OSU and GSA will be focused on work in the Eastern GOM. </a:t>
            </a:r>
          </a:p>
          <a:p>
            <a:endParaRPr lang="en-US" sz="1200" kern="1200" dirty="0" smtClean="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33277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B911F7-7F03-4E65-B719-20FCEEC744CB}" type="slidenum">
              <a:rPr lang="en-US" smtClean="0">
                <a:solidFill>
                  <a:srgbClr val="000000"/>
                </a:solidFill>
              </a:rPr>
              <a:pPr/>
              <a:t>7</a:t>
            </a:fld>
            <a:endParaRPr lang="en-US"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t>OSU and GSA will be focused on work in the Eastern</a:t>
            </a:r>
            <a:r>
              <a:rPr lang="en-US" baseline="0" dirty="0" smtClean="0"/>
              <a:t> GOM.</a:t>
            </a:r>
          </a:p>
          <a:p>
            <a:pPr eaLnBrk="1" hangingPunct="1"/>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The EGOM Basin hosts a sedimentary succession that is generally 20,000-40,000 </a:t>
            </a:r>
            <a:r>
              <a:rPr lang="en-US" sz="1200" kern="1200" dirty="0" err="1" smtClean="0">
                <a:solidFill>
                  <a:schemeClr val="tx1"/>
                </a:solidFill>
                <a:effectLst/>
                <a:latin typeface="Arial" charset="0"/>
                <a:ea typeface="+mn-ea"/>
                <a:cs typeface="+mn-cs"/>
              </a:rPr>
              <a:t>ft</a:t>
            </a:r>
            <a:r>
              <a:rPr lang="en-US" sz="1200" kern="1200" dirty="0" smtClean="0">
                <a:solidFill>
                  <a:schemeClr val="tx1"/>
                </a:solidFill>
                <a:effectLst/>
                <a:latin typeface="Arial" charset="0"/>
                <a:ea typeface="+mn-ea"/>
                <a:cs typeface="+mn-cs"/>
              </a:rPr>
              <a:t> thick and includes the </a:t>
            </a:r>
            <a:r>
              <a:rPr lang="en-US" sz="1200" kern="1200" dirty="0" err="1" smtClean="0">
                <a:solidFill>
                  <a:schemeClr val="tx1"/>
                </a:solidFill>
                <a:effectLst/>
                <a:latin typeface="Arial" charset="0"/>
                <a:ea typeface="+mn-ea"/>
                <a:cs typeface="+mn-cs"/>
              </a:rPr>
              <a:t>DeSoto</a:t>
            </a:r>
            <a:r>
              <a:rPr lang="en-US" sz="1200" kern="1200" dirty="0" smtClean="0">
                <a:solidFill>
                  <a:schemeClr val="tx1"/>
                </a:solidFill>
                <a:effectLst/>
                <a:latin typeface="Arial" charset="0"/>
                <a:ea typeface="+mn-ea"/>
                <a:cs typeface="+mn-cs"/>
              </a:rPr>
              <a:t> Canyon Salt Basin and a giant carbonate platform (Tampa Embayment and South Florida Basin). </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Paleozoic-Mesozoic basement rocks include large continental margin volcanic wedges. Triassic rift basins are developed locally, and a regionally extensive breakup unconformity is overlain the by Jurassic </a:t>
            </a:r>
            <a:r>
              <a:rPr lang="en-US" sz="1200" kern="1200" dirty="0" err="1" smtClean="0">
                <a:solidFill>
                  <a:schemeClr val="tx1"/>
                </a:solidFill>
                <a:effectLst/>
                <a:latin typeface="Arial" charset="0"/>
                <a:ea typeface="+mn-ea"/>
                <a:cs typeface="+mn-cs"/>
              </a:rPr>
              <a:t>Louann</a:t>
            </a:r>
            <a:r>
              <a:rPr lang="en-US" sz="1200" kern="1200" dirty="0" smtClean="0">
                <a:solidFill>
                  <a:schemeClr val="tx1"/>
                </a:solidFill>
                <a:effectLst/>
                <a:latin typeface="Arial" charset="0"/>
                <a:ea typeface="+mn-ea"/>
                <a:cs typeface="+mn-cs"/>
              </a:rPr>
              <a:t> Salt. Jurassic and Early Cretaceous strata above the salt contain a variety of extensional structures, including salt rollers, </a:t>
            </a:r>
            <a:r>
              <a:rPr lang="en-US" sz="1200" kern="1200" dirty="0" err="1" smtClean="0">
                <a:solidFill>
                  <a:schemeClr val="tx1"/>
                </a:solidFill>
                <a:effectLst/>
                <a:latin typeface="Arial" charset="0"/>
                <a:ea typeface="+mn-ea"/>
                <a:cs typeface="+mn-cs"/>
              </a:rPr>
              <a:t>diapirs</a:t>
            </a:r>
            <a:r>
              <a:rPr lang="en-US" sz="1200" kern="1200" dirty="0" smtClean="0">
                <a:solidFill>
                  <a:schemeClr val="tx1"/>
                </a:solidFill>
                <a:effectLst/>
                <a:latin typeface="Arial" charset="0"/>
                <a:ea typeface="+mn-ea"/>
                <a:cs typeface="+mn-cs"/>
              </a:rPr>
              <a:t>, and giant salt pillows.</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Upper Cretaceous strata are gently deformed and were deposited mainly on a stable continental shelf. Mesozoic strata include a complex array of carbonate and siliciclastic rock types.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The Tampa Embayment and South Florida Basin constitute the West Florida Shelf, which has been a site of limited hydrocarbon exploration and thus sparse well control. </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West Florida Shelf is very shallow and is dominated by carbonate strata of Mesozoic and Cenozoic age. Regionally, stratigraphic markers can be traced across large regions of the shelf. The west margin of the shelf, called the West Florida Escarpment, is very steep and</a:t>
            </a:r>
            <a:r>
              <a:rPr lang="en-US" dirty="0" smtClean="0">
                <a:effectLst/>
              </a:rPr>
              <a:t> </a:t>
            </a:r>
            <a:r>
              <a:rPr lang="en-US" sz="1200" kern="1200" dirty="0" smtClean="0">
                <a:solidFill>
                  <a:schemeClr val="tx1"/>
                </a:solidFill>
                <a:effectLst/>
                <a:latin typeface="Arial" charset="0"/>
                <a:ea typeface="+mn-ea"/>
                <a:cs typeface="+mn-cs"/>
              </a:rPr>
              <a:t>forms a distinctive curvilinear feature bound by the Cretaceous reef trend.</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 Although offshore petroleum production has yet to be proven in this area, the strata that form the shelf contain significant source rocks, reservoirs, and seals onshore in the </a:t>
            </a:r>
            <a:r>
              <a:rPr lang="en-US" sz="1200" kern="1200" dirty="0" err="1" smtClean="0">
                <a:solidFill>
                  <a:schemeClr val="tx1"/>
                </a:solidFill>
                <a:effectLst/>
                <a:latin typeface="Arial" charset="0"/>
                <a:ea typeface="+mn-ea"/>
                <a:cs typeface="+mn-cs"/>
              </a:rPr>
              <a:t>Sunniland</a:t>
            </a:r>
            <a:r>
              <a:rPr lang="en-US" sz="1200" kern="1200" dirty="0" smtClean="0">
                <a:solidFill>
                  <a:schemeClr val="tx1"/>
                </a:solidFill>
                <a:effectLst/>
                <a:latin typeface="Arial" charset="0"/>
                <a:ea typeface="+mn-ea"/>
                <a:cs typeface="+mn-cs"/>
              </a:rPr>
              <a:t> trend (Mitchell-Tapping, 1984) and have significant CO2 storage potential (Roberts-Ashby et al., in review).</a:t>
            </a:r>
            <a:r>
              <a:rPr lang="en-US" dirty="0" smtClean="0">
                <a:effectLst/>
              </a:rPr>
              <a:t> </a:t>
            </a:r>
            <a:endParaRPr lang="en-US" dirty="0" smtClean="0"/>
          </a:p>
        </p:txBody>
      </p:sp>
    </p:spTree>
    <p:extLst>
      <p:ext uri="{BB962C8B-B14F-4D97-AF65-F5344CB8AC3E}">
        <p14:creationId xmlns:p14="http://schemas.microsoft.com/office/powerpoint/2010/main" val="1970800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Grp="1" noRot="1" noChangeAspect="1" noChangeArrowheads="1" noTextEdit="1"/>
          </p:cNvSpPr>
          <p:nvPr>
            <p:ph type="sldImg"/>
          </p:nvPr>
        </p:nvSpPr>
        <p:spPr>
          <a:ln/>
        </p:spPr>
      </p:sp>
      <p:sp>
        <p:nvSpPr>
          <p:cNvPr id="532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en-US" dirty="0" smtClean="0">
                <a:latin typeface="Calibri" charset="0"/>
              </a:rPr>
              <a:t>Preliminary targets for CO2 sequestration have been identified (e.g., Hills</a:t>
            </a:r>
            <a:r>
              <a:rPr lang="en-US" altLang="en-US" baseline="0" dirty="0" smtClean="0">
                <a:latin typeface="Calibri" charset="0"/>
              </a:rPr>
              <a:t> and Pashin, 2010) in northern part of study area</a:t>
            </a:r>
          </a:p>
          <a:p>
            <a:pPr marL="171450" indent="-171450">
              <a:buFont typeface="Arial" charset="0"/>
              <a:buChar char="•"/>
            </a:pPr>
            <a:r>
              <a:rPr lang="en-US" altLang="en-US" baseline="0" dirty="0" smtClean="0">
                <a:latin typeface="Calibri" charset="0"/>
              </a:rPr>
              <a:t>Miocene sands (both state and federal waters)</a:t>
            </a:r>
          </a:p>
          <a:p>
            <a:pPr marL="171450" indent="-171450">
              <a:buFont typeface="Arial" charset="0"/>
              <a:buChar char="•"/>
            </a:pPr>
            <a:r>
              <a:rPr lang="en-US" altLang="en-US" baseline="0" dirty="0" smtClean="0">
                <a:latin typeface="Calibri" charset="0"/>
              </a:rPr>
              <a:t>Cretaceous strata (federal waters)</a:t>
            </a:r>
          </a:p>
          <a:p>
            <a:endParaRPr lang="en-US" altLang="en-US" dirty="0" smtClean="0">
              <a:latin typeface="Calibri" charset="0"/>
            </a:endParaRPr>
          </a:p>
          <a:p>
            <a:r>
              <a:rPr lang="en-US" sz="1200" kern="1200" dirty="0" smtClean="0">
                <a:solidFill>
                  <a:schemeClr val="tx1"/>
                </a:solidFill>
                <a:effectLst/>
                <a:latin typeface="Arial" charset="0"/>
                <a:ea typeface="+mn-ea"/>
                <a:cs typeface="+mn-cs"/>
              </a:rPr>
              <a:t>Additional targets in Western FL escarpment</a:t>
            </a:r>
          </a:p>
          <a:p>
            <a:endParaRPr lang="en-US" altLang="en-US" dirty="0" smtClean="0">
              <a:latin typeface="Calibri" charset="0"/>
            </a:endParaRPr>
          </a:p>
          <a:p>
            <a:r>
              <a:rPr lang="en-US" altLang="en-US" dirty="0" smtClean="0">
                <a:latin typeface="Calibri" charset="0"/>
              </a:rPr>
              <a:t>There are challenges in the EGOM:</a:t>
            </a:r>
          </a:p>
          <a:p>
            <a:endParaRPr lang="en-US" altLang="en-US" dirty="0" smtClean="0">
              <a:latin typeface="Calibri" charset="0"/>
            </a:endParaRPr>
          </a:p>
          <a:p>
            <a:r>
              <a:rPr lang="en-US" sz="1200" kern="1200" dirty="0" smtClean="0">
                <a:solidFill>
                  <a:schemeClr val="tx1"/>
                </a:solidFill>
                <a:effectLst/>
                <a:latin typeface="Arial" charset="0"/>
                <a:ea typeface="+mn-ea"/>
                <a:cs typeface="+mn-cs"/>
              </a:rPr>
              <a:t>Petroleum exploration, however, has proven technically challenging in the region, and the greatest success has been found in the ultra-deep (&gt;20,000ft) natural gas reservoirs of the Mobile area. Although the proven petroleum reservoirs in the region are too deep to facilitate economically viable CO2- enhanced recovery operations, porous intervals have been identified in shallower carbonate and siliciclastic strata</a:t>
            </a:r>
            <a:r>
              <a:rPr lang="en-US" sz="1200" kern="1200" baseline="0" dirty="0" smtClean="0">
                <a:solidFill>
                  <a:schemeClr val="tx1"/>
                </a:solidFill>
                <a:effectLst/>
                <a:latin typeface="Arial" charset="0"/>
                <a:ea typeface="+mn-ea"/>
                <a:cs typeface="+mn-cs"/>
              </a:rPr>
              <a:t> (Petty, 1997, 1999).</a:t>
            </a:r>
          </a:p>
          <a:p>
            <a:endParaRPr lang="en-US" altLang="en-US" sz="1200" kern="1200" baseline="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Times New Roman" charset="0"/>
              </a:rPr>
              <a:t>Offshore infrastructure quite variable. Giant </a:t>
            </a:r>
            <a:r>
              <a:rPr lang="en-US" altLang="en-US" dirty="0" err="1" smtClean="0">
                <a:latin typeface="Times New Roman" charset="0"/>
              </a:rPr>
              <a:t>Norphlet</a:t>
            </a:r>
            <a:r>
              <a:rPr lang="en-US" altLang="en-US" dirty="0" smtClean="0">
                <a:latin typeface="Times New Roman" charset="0"/>
              </a:rPr>
              <a:t> platform contrasted with tiny Miocene platform, all in AL state waters in Mobile area.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latin typeface="Times New Roman"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err="1" smtClean="0">
                <a:latin typeface="Times New Roman" charset="0"/>
              </a:rPr>
              <a:t>Viewshed</a:t>
            </a:r>
            <a:r>
              <a:rPr lang="en-US" altLang="en-US" dirty="0" smtClean="0">
                <a:latin typeface="Times New Roman" charset="0"/>
              </a:rPr>
              <a:t> issue major constraint on offshore development. Subsea operations could keep wells out of sight.</a:t>
            </a:r>
            <a:endParaRPr lang="en-US" altLang="en-US" dirty="0" smtClean="0">
              <a:latin typeface="Calibri" charset="0"/>
            </a:endParaRPr>
          </a:p>
          <a:p>
            <a:endParaRPr lang="en-US" altLang="en-US" sz="1200" kern="1200" baseline="0" dirty="0" smtClean="0">
              <a:solidFill>
                <a:schemeClr val="tx1"/>
              </a:solidFill>
              <a:effectLst/>
              <a:latin typeface="Arial" charset="0"/>
              <a:ea typeface="+mn-ea"/>
              <a:cs typeface="+mn-cs"/>
            </a:endParaRPr>
          </a:p>
          <a:p>
            <a:r>
              <a:rPr lang="en-US" altLang="en-US" sz="1200" kern="1200" baseline="0" dirty="0" smtClean="0">
                <a:solidFill>
                  <a:schemeClr val="tx1"/>
                </a:solidFill>
                <a:effectLst/>
                <a:latin typeface="Arial" charset="0"/>
                <a:ea typeface="+mn-ea"/>
                <a:cs typeface="+mn-cs"/>
              </a:rPr>
              <a:t>References:</a:t>
            </a:r>
          </a:p>
          <a:p>
            <a:r>
              <a:rPr lang="en-US" sz="1200" b="0" i="0" u="none" strike="noStrike" kern="1200" baseline="0" dirty="0" smtClean="0">
                <a:solidFill>
                  <a:schemeClr val="tx1"/>
                </a:solidFill>
                <a:latin typeface="Arial" charset="0"/>
                <a:ea typeface="+mn-ea"/>
                <a:cs typeface="+mn-cs"/>
              </a:rPr>
              <a:t>Petty, A. J., 1997, Lower Tuscaloosa clastic facies distribution (Upper Cretaceous), Federal and State waters, eastern Gulf of Mexico: Gulf Coast Association of Geological Societies Transactions, v. 47, p. </a:t>
            </a:r>
            <a:r>
              <a:rPr lang="hr-HR" sz="1200" b="0" i="0" u="none" strike="noStrike" kern="1200" baseline="0" dirty="0" smtClean="0">
                <a:solidFill>
                  <a:schemeClr val="tx1"/>
                </a:solidFill>
                <a:latin typeface="Arial" charset="0"/>
                <a:ea typeface="+mn-ea"/>
                <a:cs typeface="+mn-cs"/>
              </a:rPr>
              <a:t>454-462.</a:t>
            </a:r>
          </a:p>
          <a:p>
            <a:r>
              <a:rPr lang="en-US" sz="1200" b="0" i="0" u="none" strike="noStrike" kern="1200" baseline="0" dirty="0" smtClean="0">
                <a:solidFill>
                  <a:schemeClr val="tx1"/>
                </a:solidFill>
                <a:latin typeface="Arial" charset="0"/>
                <a:ea typeface="+mn-ea"/>
                <a:cs typeface="+mn-cs"/>
              </a:rPr>
              <a:t>Petty, A. J., 1999, Petroleum exploration and stratigraphy of the Lower Cretaceous James Limestone (Aptian) and Andrew Formation (Albian): Main Pass, </a:t>
            </a:r>
            <a:r>
              <a:rPr lang="en-US" sz="1200" b="0" i="0" u="none" strike="noStrike" kern="1200" baseline="0" dirty="0" err="1" smtClean="0">
                <a:solidFill>
                  <a:schemeClr val="tx1"/>
                </a:solidFill>
                <a:latin typeface="Arial" charset="0"/>
                <a:ea typeface="+mn-ea"/>
                <a:cs typeface="+mn-cs"/>
              </a:rPr>
              <a:t>Viosca</a:t>
            </a:r>
            <a:r>
              <a:rPr lang="en-US" sz="1200" b="0" i="0" u="none" strike="noStrike" kern="1200" baseline="0" dirty="0" smtClean="0">
                <a:solidFill>
                  <a:schemeClr val="tx1"/>
                </a:solidFill>
                <a:latin typeface="Arial" charset="0"/>
                <a:ea typeface="+mn-ea"/>
                <a:cs typeface="+mn-cs"/>
              </a:rPr>
              <a:t> Knoll, and Mobile Areas, northeastern Gulf of Mexico: Gulf Coast Association of Geological Societies Transactions, v. 49, p. 441-450.</a:t>
            </a:r>
            <a:endParaRPr lang="en-US" altLang="en-US" dirty="0">
              <a:latin typeface="Calibri" charset="0"/>
            </a:endParaRPr>
          </a:p>
        </p:txBody>
      </p:sp>
    </p:spTree>
    <p:extLst>
      <p:ext uri="{BB962C8B-B14F-4D97-AF65-F5344CB8AC3E}">
        <p14:creationId xmlns:p14="http://schemas.microsoft.com/office/powerpoint/2010/main" val="1724145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B911F7-7F03-4E65-B719-20FCEEC744CB}" type="slidenum">
              <a:rPr lang="en-US" smtClean="0">
                <a:solidFill>
                  <a:srgbClr val="000000"/>
                </a:solidFill>
              </a:rPr>
              <a:pPr/>
              <a:t>9</a:t>
            </a:fld>
            <a:endParaRPr lang="en-US"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Seismic</a:t>
            </a:r>
            <a:r>
              <a:rPr lang="en-US" baseline="0" dirty="0" smtClean="0"/>
              <a:t> profile from Mariner Field, southern Mississippi, showing amplitude anomaly (bright spot) associated with gas accumulation.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latin typeface="Times New Roman"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Times New Roman" charset="0"/>
              </a:rPr>
              <a:t>Miocene bright spot plays provide shallow opportunities. Amplitude anomalies associated with gas accumulations readily identified in seismic, but these are just tips of the iceberg. Water-filled sands don't image as bright spots.</a:t>
            </a:r>
          </a:p>
          <a:p>
            <a:pPr eaLnBrk="1" hangingPunct="1"/>
            <a:endParaRPr lang="en-US" baseline="0" dirty="0" smtClean="0"/>
          </a:p>
          <a:p>
            <a:pPr eaLnBrk="1" hangingPunct="1"/>
            <a:r>
              <a:rPr lang="en-US" baseline="0" dirty="0" smtClean="0"/>
              <a:t>Preliminary analysis indicates that the bulk of the storage capacity in Miocene sandstone resides in saline formations below the commercial gas accumulations.</a:t>
            </a:r>
          </a:p>
          <a:p>
            <a:pPr eaLnBrk="1" hangingPunct="1"/>
            <a:endParaRPr lang="en-US" baseline="0" dirty="0" smtClean="0"/>
          </a:p>
          <a:p>
            <a:pPr eaLnBrk="1" hangingPunct="1"/>
            <a:r>
              <a:rPr lang="en-US" dirty="0" smtClean="0"/>
              <a:t>References:</a:t>
            </a:r>
          </a:p>
          <a:p>
            <a:r>
              <a:rPr lang="en-US" dirty="0" err="1" smtClean="0"/>
              <a:t>Handford</a:t>
            </a:r>
            <a:r>
              <a:rPr lang="en-US" dirty="0" smtClean="0"/>
              <a:t>, C.R., and </a:t>
            </a:r>
            <a:r>
              <a:rPr lang="en-US" dirty="0" err="1" smtClean="0"/>
              <a:t>Baria</a:t>
            </a:r>
            <a:r>
              <a:rPr lang="en-US" dirty="0" smtClean="0"/>
              <a:t>, L.R., 2003, </a:t>
            </a:r>
            <a:r>
              <a:rPr lang="en-US" sz="1200" kern="1200" dirty="0" smtClean="0">
                <a:solidFill>
                  <a:schemeClr val="tx1"/>
                </a:solidFill>
                <a:effectLst/>
                <a:latin typeface="Arial" charset="0"/>
                <a:ea typeface="+mn-ea"/>
                <a:cs typeface="+mn-cs"/>
              </a:rPr>
              <a:t>Exploration Potential and High-Resolution Sequence Stratigraphy of Shelf-Sand Reservoirs, Miocene, South Mississippi,</a:t>
            </a:r>
            <a:r>
              <a:rPr lang="en-US" sz="1200" kern="1200" baseline="0" dirty="0" smtClean="0">
                <a:solidFill>
                  <a:schemeClr val="tx1"/>
                </a:solidFill>
                <a:effectLst/>
                <a:latin typeface="Arial" charset="0"/>
                <a:ea typeface="+mn-ea"/>
                <a:cs typeface="+mn-cs"/>
              </a:rPr>
              <a:t> AAPG Search and Discover Article #90021, GCAGS Annual Convention, Baton Rouge, LA, Oct. 22-24, 2003.</a:t>
            </a:r>
          </a:p>
          <a:p>
            <a:endParaRPr lang="en-US" sz="1200" kern="1200" dirty="0" smtClean="0">
              <a:solidFill>
                <a:schemeClr val="tx1"/>
              </a:solidFill>
              <a:effectLst/>
              <a:latin typeface="Arial" charset="0"/>
              <a:ea typeface="+mn-ea"/>
              <a:cs typeface="+mn-cs"/>
            </a:endParaRP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03788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en-US" alt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n-US" alt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6A530B81-FA67-CF4F-A5F5-6D7AE30C0315}" type="slidenum">
              <a:rPr lang="en-US" altLang="en-US"/>
              <a:pPr/>
              <a:t>‹#›</a:t>
            </a:fld>
            <a:endParaRPr lang="en-US" altLang="en-US"/>
          </a:p>
        </p:txBody>
      </p:sp>
    </p:spTree>
    <p:extLst>
      <p:ext uri="{BB962C8B-B14F-4D97-AF65-F5344CB8AC3E}">
        <p14:creationId xmlns:p14="http://schemas.microsoft.com/office/powerpoint/2010/main" val="155149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NETL Presentation Title Page Final Black DOE Logo"/>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9396" name="Rectangle 4"/>
          <p:cNvSpPr>
            <a:spLocks noGrp="1" noChangeArrowheads="1"/>
          </p:cNvSpPr>
          <p:nvPr>
            <p:ph type="ctrTitle" sz="quarter"/>
          </p:nvPr>
        </p:nvSpPr>
        <p:spPr>
          <a:xfrm>
            <a:off x="2741614" y="4605035"/>
            <a:ext cx="6170612" cy="392415"/>
          </a:xfrm>
        </p:spPr>
        <p:txBody>
          <a:bodyPr anchor="b"/>
          <a:lstStyle>
            <a:lvl1pPr algn="l" fontAlgn="t">
              <a:defRPr sz="1950"/>
            </a:lvl1pPr>
          </a:lstStyle>
          <a:p>
            <a:r>
              <a:rPr lang="en-US"/>
              <a:t>Click to edit Master title style</a:t>
            </a:r>
          </a:p>
        </p:txBody>
      </p:sp>
      <p:sp>
        <p:nvSpPr>
          <p:cNvPr id="59397" name="Rectangle 5"/>
          <p:cNvSpPr>
            <a:spLocks noGrp="1" noChangeArrowheads="1"/>
          </p:cNvSpPr>
          <p:nvPr>
            <p:ph type="subTitle" sz="quarter" idx="1"/>
          </p:nvPr>
        </p:nvSpPr>
        <p:spPr>
          <a:xfrm>
            <a:off x="2741614" y="5027613"/>
            <a:ext cx="6170612" cy="300082"/>
          </a:xfrm>
          <a:ln w="12700"/>
        </p:spPr>
        <p:txBody>
          <a:bodyPr>
            <a:spAutoFit/>
          </a:bodyPr>
          <a:lstStyle>
            <a:lvl1pPr marL="0" indent="0">
              <a:buFontTx/>
              <a:buNone/>
              <a:defRPr sz="1350" b="0"/>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FA48FB8D-CD56-4786-93C8-8FFBA7A8F57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553998"/>
          </a:xfrm>
        </p:spPr>
        <p:txBody>
          <a:bodyPr/>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2CC3CCB9-C3BC-4148-82DA-E74F9735001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0013"/>
            <a:ext cx="4038600" cy="47990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4038600" cy="47990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19E7C53C-8FB8-4A30-91BE-C38805FD7D1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858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ftr" sz="quarter" idx="10"/>
          </p:nvPr>
        </p:nvSpPr>
        <p:spPr>
          <a:ln/>
        </p:spPr>
        <p:txBody>
          <a:bodyPr/>
          <a:lstStyle>
            <a:lvl1pPr>
              <a:defRPr/>
            </a:lvl1pPr>
          </a:lstStyle>
          <a:p>
            <a:pPr>
              <a:defRPr/>
            </a:pPr>
            <a:endParaRPr lang="en-US"/>
          </a:p>
        </p:txBody>
      </p:sp>
      <p:sp>
        <p:nvSpPr>
          <p:cNvPr id="8" name="Rectangle 9"/>
          <p:cNvSpPr>
            <a:spLocks noGrp="1" noChangeArrowheads="1"/>
          </p:cNvSpPr>
          <p:nvPr>
            <p:ph type="sldNum" sz="quarter" idx="11"/>
          </p:nvPr>
        </p:nvSpPr>
        <p:spPr>
          <a:ln/>
        </p:spPr>
        <p:txBody>
          <a:bodyPr/>
          <a:lstStyle>
            <a:lvl1pPr>
              <a:defRPr/>
            </a:lvl1pPr>
          </a:lstStyle>
          <a:p>
            <a:pPr>
              <a:defRPr/>
            </a:pPr>
            <a:fld id="{D5223CBA-E234-42E8-A3CD-26B288F6E65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ftr" sz="quarter" idx="10"/>
          </p:nvPr>
        </p:nvSpPr>
        <p:spPr>
          <a:ln/>
        </p:spPr>
        <p:txBody>
          <a:bodyPr/>
          <a:lstStyle>
            <a:lvl1pPr>
              <a:defRPr/>
            </a:lvl1pPr>
          </a:lstStyle>
          <a:p>
            <a:pPr>
              <a:defRPr/>
            </a:pPr>
            <a:endParaRPr lang="en-US"/>
          </a:p>
        </p:txBody>
      </p:sp>
      <p:sp>
        <p:nvSpPr>
          <p:cNvPr id="4" name="Rectangle 9"/>
          <p:cNvSpPr>
            <a:spLocks noGrp="1" noChangeArrowheads="1"/>
          </p:cNvSpPr>
          <p:nvPr>
            <p:ph type="sldNum" sz="quarter" idx="11"/>
          </p:nvPr>
        </p:nvSpPr>
        <p:spPr>
          <a:ln/>
        </p:spPr>
        <p:txBody>
          <a:bodyPr/>
          <a:lstStyle>
            <a:lvl1pPr>
              <a:defRPr/>
            </a:lvl1pPr>
          </a:lstStyle>
          <a:p>
            <a:pPr>
              <a:defRPr/>
            </a:pPr>
            <a:fld id="{7B59CBC0-BBAA-48F8-A713-3BF104C5211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p>
        </p:txBody>
      </p:sp>
      <p:sp>
        <p:nvSpPr>
          <p:cNvPr id="3" name="Rectangle 9"/>
          <p:cNvSpPr>
            <a:spLocks noGrp="1" noChangeArrowheads="1"/>
          </p:cNvSpPr>
          <p:nvPr>
            <p:ph type="sldNum" sz="quarter" idx="11"/>
          </p:nvPr>
        </p:nvSpPr>
        <p:spPr>
          <a:ln/>
        </p:spPr>
        <p:txBody>
          <a:bodyPr/>
          <a:lstStyle>
            <a:lvl1pPr>
              <a:defRPr/>
            </a:lvl1pPr>
          </a:lstStyle>
          <a:p>
            <a:pPr>
              <a:defRPr/>
            </a:pPr>
            <a:fld id="{DEEDA04F-A91B-46F5-A83D-FD019C8784E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111935"/>
            <a:ext cx="3008313" cy="32316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7EEEE0B9-C572-4A51-885C-C72E43041D0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44173"/>
            <a:ext cx="5486400" cy="32316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F7EB6D1D-1DE2-46F4-8D94-B77F68606A4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DEBEEBCA-BBD5-447B-B7BF-36A455EAC85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55885" y="182563"/>
            <a:ext cx="530915" cy="5986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2563"/>
            <a:ext cx="6019800" cy="5986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A8AC0CD1-22D3-4A18-BACC-B34444FB730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63A3D2-4AD4-6847-853A-9225AA9AECAD}"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58429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63A3D2-4AD4-6847-853A-9225AA9AECAD}"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326929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63A3D2-4AD4-6847-853A-9225AA9AECAD}"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151039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63A3D2-4AD4-6847-853A-9225AA9AECAD}"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126480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63A3D2-4AD4-6847-853A-9225AA9AECAD}" type="datetimeFigureOut">
              <a:rPr lang="en-US" smtClean="0"/>
              <a:t>9/19/16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25735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63A3D2-4AD4-6847-853A-9225AA9AECAD}" type="datetimeFigureOut">
              <a:rPr lang="en-US" smtClean="0"/>
              <a:t>9/19/16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279167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3A3D2-4AD4-6847-853A-9225AA9AECAD}" type="datetimeFigureOut">
              <a:rPr lang="en-US" smtClean="0"/>
              <a:t>9/19/16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404231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3A3D2-4AD4-6847-853A-9225AA9AECAD}"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228793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3A3D2-4AD4-6847-853A-9225AA9AECAD}"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80579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63A3D2-4AD4-6847-853A-9225AA9AECAD}"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208947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63A3D2-4AD4-6847-853A-9225AA9AECAD}"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CD6CB-4B7F-684A-8D5C-FDA6EF06EA4F}" type="slidenum">
              <a:rPr lang="en-US" smtClean="0"/>
              <a:t>‹#›</a:t>
            </a:fld>
            <a:endParaRPr lang="en-US"/>
          </a:p>
        </p:txBody>
      </p:sp>
    </p:spTree>
    <p:extLst>
      <p:ext uri="{BB962C8B-B14F-4D97-AF65-F5344CB8AC3E}">
        <p14:creationId xmlns:p14="http://schemas.microsoft.com/office/powerpoint/2010/main" val="219253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slide format.eps"/>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26" name="Rectangle 2"/>
          <p:cNvSpPr>
            <a:spLocks noGrp="1" noChangeArrowheads="1"/>
          </p:cNvSpPr>
          <p:nvPr>
            <p:ph type="title"/>
          </p:nvPr>
        </p:nvSpPr>
        <p:spPr bwMode="auto">
          <a:xfrm>
            <a:off x="152400" y="122238"/>
            <a:ext cx="8229600" cy="48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7620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85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1350" b="1">
          <a:solidFill>
            <a:schemeClr val="tx2"/>
          </a:solidFill>
          <a:latin typeface="Copperplate Gothic Bold"/>
          <a:ea typeface="+mj-ea"/>
          <a:cs typeface="Copperplate Gothic Bold"/>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Calibri"/>
          <a:ea typeface="+mn-ea"/>
          <a:cs typeface="Calibri"/>
        </a:defRPr>
      </a:lvl1pPr>
      <a:lvl2pPr marL="557213" indent="-214313" algn="l" rtl="0" eaLnBrk="0" fontAlgn="base" hangingPunct="0">
        <a:spcBef>
          <a:spcPct val="20000"/>
        </a:spcBef>
        <a:spcAft>
          <a:spcPct val="0"/>
        </a:spcAft>
        <a:buChar char="–"/>
        <a:defRPr sz="2100">
          <a:solidFill>
            <a:schemeClr val="tx1"/>
          </a:solidFill>
          <a:latin typeface="Calibri"/>
          <a:cs typeface="Calibri"/>
        </a:defRPr>
      </a:lvl2pPr>
      <a:lvl3pPr marL="857250" indent="-171450" algn="l" rtl="0" eaLnBrk="0" fontAlgn="base" hangingPunct="0">
        <a:spcBef>
          <a:spcPct val="20000"/>
        </a:spcBef>
        <a:spcAft>
          <a:spcPct val="0"/>
        </a:spcAft>
        <a:buChar char="•"/>
        <a:defRPr sz="1800">
          <a:solidFill>
            <a:schemeClr val="tx1"/>
          </a:solidFill>
          <a:latin typeface="Calibri"/>
          <a:cs typeface="Calibri"/>
        </a:defRPr>
      </a:lvl3pPr>
      <a:lvl4pPr marL="1200150" indent="-171450" algn="l" rtl="0" eaLnBrk="0" fontAlgn="base" hangingPunct="0">
        <a:spcBef>
          <a:spcPct val="20000"/>
        </a:spcBef>
        <a:spcAft>
          <a:spcPct val="0"/>
        </a:spcAft>
        <a:buChar char="–"/>
        <a:defRPr sz="1500">
          <a:solidFill>
            <a:schemeClr val="tx1"/>
          </a:solidFill>
          <a:latin typeface="Calibri"/>
          <a:cs typeface="Calibri"/>
        </a:defRPr>
      </a:lvl4pPr>
      <a:lvl5pPr marL="1543050" indent="-171450" algn="l" rtl="0" eaLnBrk="0" fontAlgn="base" hangingPunct="0">
        <a:spcBef>
          <a:spcPct val="20000"/>
        </a:spcBef>
        <a:spcAft>
          <a:spcPct val="0"/>
        </a:spcAft>
        <a:buChar char="»"/>
        <a:defRPr sz="1500">
          <a:solidFill>
            <a:schemeClr val="tx1"/>
          </a:solidFill>
          <a:latin typeface="Calibri"/>
          <a:cs typeface="Calibri"/>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457200" y="182565"/>
            <a:ext cx="8229600" cy="4385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51" name="Rectangle 4"/>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6" name="Rectangle 8"/>
          <p:cNvSpPr>
            <a:spLocks noGrp="1" noChangeArrowheads="1"/>
          </p:cNvSpPr>
          <p:nvPr>
            <p:ph type="ftr" sz="quarter" idx="3"/>
          </p:nvPr>
        </p:nvSpPr>
        <p:spPr bwMode="auto">
          <a:xfrm>
            <a:off x="455614" y="6480177"/>
            <a:ext cx="4113212" cy="301625"/>
          </a:xfrm>
          <a:prstGeom prst="rect">
            <a:avLst/>
          </a:prstGeom>
          <a:noFill/>
          <a:ln w="9525">
            <a:noFill/>
            <a:miter lim="800000"/>
            <a:headEnd/>
            <a:tailEnd/>
          </a:ln>
          <a:effectLst/>
        </p:spPr>
        <p:txBody>
          <a:bodyPr vert="horz" wrap="square" lIns="0" tIns="27432" rIns="0" bIns="27432" numCol="1" anchor="t" anchorCtr="0" compatLnSpc="1">
            <a:prstTxWarp prst="textNoShape">
              <a:avLst/>
            </a:prstTxWarp>
          </a:bodyPr>
          <a:lstStyle>
            <a:lvl1pPr eaLnBrk="0" hangingPunct="0">
              <a:defRPr sz="450" i="1">
                <a:solidFill>
                  <a:srgbClr val="003399"/>
                </a:solidFill>
                <a:cs typeface="Arial" charset="0"/>
              </a:defRPr>
            </a:lvl1pPr>
          </a:lstStyle>
          <a:p>
            <a:pPr>
              <a:defRPr/>
            </a:pPr>
            <a:endParaRPr lang="en-US"/>
          </a:p>
        </p:txBody>
      </p:sp>
      <p:sp>
        <p:nvSpPr>
          <p:cNvPr id="58377" name="Rectangle 9"/>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a:defRPr/>
            </a:pPr>
            <a:fld id="{B300045F-7DCD-4494-8570-CB6D47CA11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4"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2250" b="1">
          <a:solidFill>
            <a:srgbClr val="003399"/>
          </a:solidFill>
          <a:latin typeface="+mj-lt"/>
          <a:ea typeface="+mj-ea"/>
          <a:cs typeface="+mj-cs"/>
        </a:defRPr>
      </a:lvl1pPr>
      <a:lvl2pPr algn="ctr" rtl="0" eaLnBrk="0" fontAlgn="base" hangingPunct="0">
        <a:spcBef>
          <a:spcPct val="0"/>
        </a:spcBef>
        <a:spcAft>
          <a:spcPct val="0"/>
        </a:spcAft>
        <a:defRPr sz="2250" b="1">
          <a:solidFill>
            <a:srgbClr val="003399"/>
          </a:solidFill>
          <a:latin typeface="Arial" charset="0"/>
        </a:defRPr>
      </a:lvl2pPr>
      <a:lvl3pPr algn="ctr" rtl="0" eaLnBrk="0" fontAlgn="base" hangingPunct="0">
        <a:spcBef>
          <a:spcPct val="0"/>
        </a:spcBef>
        <a:spcAft>
          <a:spcPct val="0"/>
        </a:spcAft>
        <a:defRPr sz="2250" b="1">
          <a:solidFill>
            <a:srgbClr val="003399"/>
          </a:solidFill>
          <a:latin typeface="Arial" charset="0"/>
        </a:defRPr>
      </a:lvl3pPr>
      <a:lvl4pPr algn="ctr" rtl="0" eaLnBrk="0" fontAlgn="base" hangingPunct="0">
        <a:spcBef>
          <a:spcPct val="0"/>
        </a:spcBef>
        <a:spcAft>
          <a:spcPct val="0"/>
        </a:spcAft>
        <a:defRPr sz="2250" b="1">
          <a:solidFill>
            <a:srgbClr val="003399"/>
          </a:solidFill>
          <a:latin typeface="Arial" charset="0"/>
        </a:defRPr>
      </a:lvl4pPr>
      <a:lvl5pPr algn="ctr" rtl="0" eaLnBrk="0" fontAlgn="base" hangingPunct="0">
        <a:spcBef>
          <a:spcPct val="0"/>
        </a:spcBef>
        <a:spcAft>
          <a:spcPct val="0"/>
        </a:spcAft>
        <a:defRPr sz="2250" b="1">
          <a:solidFill>
            <a:srgbClr val="003399"/>
          </a:solidFill>
          <a:latin typeface="Arial" charset="0"/>
        </a:defRPr>
      </a:lvl5pPr>
      <a:lvl6pPr marL="342900" algn="ctr" rtl="0" fontAlgn="base">
        <a:spcBef>
          <a:spcPct val="0"/>
        </a:spcBef>
        <a:spcAft>
          <a:spcPct val="0"/>
        </a:spcAft>
        <a:defRPr sz="2250" b="1">
          <a:solidFill>
            <a:srgbClr val="003399"/>
          </a:solidFill>
          <a:latin typeface="Arial" charset="0"/>
        </a:defRPr>
      </a:lvl6pPr>
      <a:lvl7pPr marL="685800" algn="ctr" rtl="0" fontAlgn="base">
        <a:spcBef>
          <a:spcPct val="0"/>
        </a:spcBef>
        <a:spcAft>
          <a:spcPct val="0"/>
        </a:spcAft>
        <a:defRPr sz="2250" b="1">
          <a:solidFill>
            <a:srgbClr val="003399"/>
          </a:solidFill>
          <a:latin typeface="Arial" charset="0"/>
        </a:defRPr>
      </a:lvl7pPr>
      <a:lvl8pPr marL="1028700" algn="ctr" rtl="0" fontAlgn="base">
        <a:spcBef>
          <a:spcPct val="0"/>
        </a:spcBef>
        <a:spcAft>
          <a:spcPct val="0"/>
        </a:spcAft>
        <a:defRPr sz="2250" b="1">
          <a:solidFill>
            <a:srgbClr val="003399"/>
          </a:solidFill>
          <a:latin typeface="Arial" charset="0"/>
        </a:defRPr>
      </a:lvl8pPr>
      <a:lvl9pPr marL="1371600" algn="ctr" rtl="0" fontAlgn="base">
        <a:spcBef>
          <a:spcPct val="0"/>
        </a:spcBef>
        <a:spcAft>
          <a:spcPct val="0"/>
        </a:spcAft>
        <a:defRPr sz="2250" b="1">
          <a:solidFill>
            <a:srgbClr val="003399"/>
          </a:solidFill>
          <a:latin typeface="Arial" charset="0"/>
        </a:defRPr>
      </a:lvl9pPr>
    </p:titleStyle>
    <p:bodyStyle>
      <a:lvl1pPr marL="257175" indent="-257175" algn="l" rtl="0" eaLnBrk="0" fontAlgn="base" hangingPunct="0">
        <a:spcBef>
          <a:spcPct val="20000"/>
        </a:spcBef>
        <a:spcAft>
          <a:spcPct val="0"/>
        </a:spcAft>
        <a:buChar char="•"/>
        <a:defRPr sz="18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defRPr>
      </a:lvl2pPr>
      <a:lvl3pPr marL="857250" indent="-171450" algn="l" rtl="0" eaLnBrk="0" fontAlgn="base" hangingPunct="0">
        <a:spcBef>
          <a:spcPct val="20000"/>
        </a:spcBef>
        <a:spcAft>
          <a:spcPct val="0"/>
        </a:spcAft>
        <a:buChar char="•"/>
        <a:defRPr sz="1500">
          <a:solidFill>
            <a:schemeClr val="tx1"/>
          </a:solidFill>
          <a:latin typeface="+mn-lt"/>
        </a:defRPr>
      </a:lvl3pPr>
      <a:lvl4pPr marL="1200150" indent="-171450" algn="l" rtl="0" eaLnBrk="0" fontAlgn="base" hangingPunct="0">
        <a:spcBef>
          <a:spcPct val="20000"/>
        </a:spcBef>
        <a:spcAft>
          <a:spcPct val="0"/>
        </a:spcAft>
        <a:buChar char="–"/>
        <a:defRPr>
          <a:solidFill>
            <a:schemeClr val="tx1"/>
          </a:solidFill>
          <a:latin typeface="+mn-lt"/>
        </a:defRPr>
      </a:lvl4pPr>
      <a:lvl5pPr marL="1543050" indent="-171450" algn="l" rtl="0" eaLnBrk="0" fontAlgn="base" hangingPunct="0">
        <a:spcBef>
          <a:spcPct val="20000"/>
        </a:spcBef>
        <a:spcAft>
          <a:spcPct val="0"/>
        </a:spcAft>
        <a:buChar char="»"/>
        <a:defRPr sz="1050">
          <a:solidFill>
            <a:schemeClr val="tx1"/>
          </a:solidFill>
          <a:latin typeface="+mn-lt"/>
        </a:defRPr>
      </a:lvl5pPr>
      <a:lvl6pPr marL="1885950" indent="-171450" algn="l" rtl="0" fontAlgn="base">
        <a:spcBef>
          <a:spcPct val="20000"/>
        </a:spcBef>
        <a:spcAft>
          <a:spcPct val="0"/>
        </a:spcAft>
        <a:buChar char="»"/>
        <a:defRPr sz="1050">
          <a:solidFill>
            <a:schemeClr val="tx1"/>
          </a:solidFill>
          <a:latin typeface="+mn-lt"/>
        </a:defRPr>
      </a:lvl6pPr>
      <a:lvl7pPr marL="2228850" indent="-171450" algn="l" rtl="0" fontAlgn="base">
        <a:spcBef>
          <a:spcPct val="20000"/>
        </a:spcBef>
        <a:spcAft>
          <a:spcPct val="0"/>
        </a:spcAft>
        <a:buChar char="»"/>
        <a:defRPr sz="1050">
          <a:solidFill>
            <a:schemeClr val="tx1"/>
          </a:solidFill>
          <a:latin typeface="+mn-lt"/>
        </a:defRPr>
      </a:lvl7pPr>
      <a:lvl8pPr marL="2571750" indent="-171450" algn="l" rtl="0" fontAlgn="base">
        <a:spcBef>
          <a:spcPct val="20000"/>
        </a:spcBef>
        <a:spcAft>
          <a:spcPct val="0"/>
        </a:spcAft>
        <a:buChar char="»"/>
        <a:defRPr sz="1050">
          <a:solidFill>
            <a:schemeClr val="tx1"/>
          </a:solidFill>
          <a:latin typeface="+mn-lt"/>
        </a:defRPr>
      </a:lvl8pPr>
      <a:lvl9pPr marL="2914650" indent="-171450" algn="l" rtl="0" fontAlgn="base">
        <a:spcBef>
          <a:spcPct val="20000"/>
        </a:spcBef>
        <a:spcAft>
          <a:spcPct val="0"/>
        </a:spcAft>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82565"/>
            <a:ext cx="8229600" cy="4385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ftr" sz="quarter" idx="3"/>
          </p:nvPr>
        </p:nvSpPr>
        <p:spPr bwMode="auto">
          <a:xfrm>
            <a:off x="455614" y="6480177"/>
            <a:ext cx="4113212" cy="301625"/>
          </a:xfrm>
          <a:prstGeom prst="rect">
            <a:avLst/>
          </a:prstGeom>
          <a:noFill/>
          <a:ln w="9525">
            <a:noFill/>
            <a:miter lim="800000"/>
            <a:headEnd/>
            <a:tailEnd/>
          </a:ln>
          <a:effectLst/>
        </p:spPr>
        <p:txBody>
          <a:bodyPr vert="horz" wrap="square" lIns="0" tIns="27432" rIns="0" bIns="27432" numCol="1" anchor="t" anchorCtr="0" compatLnSpc="1">
            <a:prstTxWarp prst="textNoShape">
              <a:avLst/>
            </a:prstTxWarp>
          </a:bodyPr>
          <a:lstStyle>
            <a:lvl1pPr eaLnBrk="0" hangingPunct="0">
              <a:defRPr sz="450" i="1">
                <a:solidFill>
                  <a:srgbClr val="003399"/>
                </a:solidFill>
                <a:cs typeface="Arial" charset="0"/>
              </a:defRPr>
            </a:lvl1pPr>
          </a:lstStyle>
          <a:p>
            <a:pPr>
              <a:defRPr/>
            </a:pPr>
            <a:endParaRPr lang="en-US"/>
          </a:p>
        </p:txBody>
      </p:sp>
      <p:sp>
        <p:nvSpPr>
          <p:cNvPr id="3077" name="Rectangle 5"/>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defRPr>
            </a:lvl1pPr>
          </a:lstStyle>
          <a:p>
            <a:pPr>
              <a:defRPr/>
            </a:pPr>
            <a:fld id="{9D1D20F4-7BFA-4E9B-A277-BF41940019F2}" type="slidenum">
              <a:rPr lang="en-US"/>
              <a:pPr>
                <a:defRPr/>
              </a:pPr>
              <a:t>‹#›</a:t>
            </a:fld>
            <a:endParaRPr lang="en-US"/>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2250" b="1">
          <a:solidFill>
            <a:srgbClr val="003399"/>
          </a:solidFill>
          <a:latin typeface="+mj-lt"/>
          <a:ea typeface="+mj-ea"/>
          <a:cs typeface="+mj-cs"/>
        </a:defRPr>
      </a:lvl1pPr>
      <a:lvl2pPr algn="ctr" rtl="0" eaLnBrk="0" fontAlgn="base" hangingPunct="0">
        <a:spcBef>
          <a:spcPct val="0"/>
        </a:spcBef>
        <a:spcAft>
          <a:spcPct val="0"/>
        </a:spcAft>
        <a:defRPr sz="2250" b="1">
          <a:solidFill>
            <a:srgbClr val="003399"/>
          </a:solidFill>
          <a:latin typeface="Arial" charset="0"/>
        </a:defRPr>
      </a:lvl2pPr>
      <a:lvl3pPr algn="ctr" rtl="0" eaLnBrk="0" fontAlgn="base" hangingPunct="0">
        <a:spcBef>
          <a:spcPct val="0"/>
        </a:spcBef>
        <a:spcAft>
          <a:spcPct val="0"/>
        </a:spcAft>
        <a:defRPr sz="2250" b="1">
          <a:solidFill>
            <a:srgbClr val="003399"/>
          </a:solidFill>
          <a:latin typeface="Arial" charset="0"/>
        </a:defRPr>
      </a:lvl3pPr>
      <a:lvl4pPr algn="ctr" rtl="0" eaLnBrk="0" fontAlgn="base" hangingPunct="0">
        <a:spcBef>
          <a:spcPct val="0"/>
        </a:spcBef>
        <a:spcAft>
          <a:spcPct val="0"/>
        </a:spcAft>
        <a:defRPr sz="2250" b="1">
          <a:solidFill>
            <a:srgbClr val="003399"/>
          </a:solidFill>
          <a:latin typeface="Arial" charset="0"/>
        </a:defRPr>
      </a:lvl4pPr>
      <a:lvl5pPr algn="ctr" rtl="0" eaLnBrk="0" fontAlgn="base" hangingPunct="0">
        <a:spcBef>
          <a:spcPct val="0"/>
        </a:spcBef>
        <a:spcAft>
          <a:spcPct val="0"/>
        </a:spcAft>
        <a:defRPr sz="2250" b="1">
          <a:solidFill>
            <a:srgbClr val="003399"/>
          </a:solidFill>
          <a:latin typeface="Arial" charset="0"/>
        </a:defRPr>
      </a:lvl5pPr>
      <a:lvl6pPr marL="342900" algn="ctr" rtl="0" fontAlgn="base">
        <a:spcBef>
          <a:spcPct val="0"/>
        </a:spcBef>
        <a:spcAft>
          <a:spcPct val="0"/>
        </a:spcAft>
        <a:defRPr sz="2250" b="1">
          <a:solidFill>
            <a:srgbClr val="003399"/>
          </a:solidFill>
          <a:latin typeface="Arial" charset="0"/>
        </a:defRPr>
      </a:lvl6pPr>
      <a:lvl7pPr marL="685800" algn="ctr" rtl="0" fontAlgn="base">
        <a:spcBef>
          <a:spcPct val="0"/>
        </a:spcBef>
        <a:spcAft>
          <a:spcPct val="0"/>
        </a:spcAft>
        <a:defRPr sz="2250" b="1">
          <a:solidFill>
            <a:srgbClr val="003399"/>
          </a:solidFill>
          <a:latin typeface="Arial" charset="0"/>
        </a:defRPr>
      </a:lvl7pPr>
      <a:lvl8pPr marL="1028700" algn="ctr" rtl="0" fontAlgn="base">
        <a:spcBef>
          <a:spcPct val="0"/>
        </a:spcBef>
        <a:spcAft>
          <a:spcPct val="0"/>
        </a:spcAft>
        <a:defRPr sz="2250" b="1">
          <a:solidFill>
            <a:srgbClr val="003399"/>
          </a:solidFill>
          <a:latin typeface="Arial" charset="0"/>
        </a:defRPr>
      </a:lvl8pPr>
      <a:lvl9pPr marL="1371600" algn="ctr" rtl="0" fontAlgn="base">
        <a:spcBef>
          <a:spcPct val="0"/>
        </a:spcBef>
        <a:spcAft>
          <a:spcPct val="0"/>
        </a:spcAft>
        <a:defRPr sz="2250" b="1">
          <a:solidFill>
            <a:srgbClr val="003399"/>
          </a:solidFill>
          <a:latin typeface="Arial" charset="0"/>
        </a:defRPr>
      </a:lvl9pPr>
    </p:titleStyle>
    <p:bodyStyle>
      <a:lvl1pPr marL="257175" indent="-257175" algn="l" rtl="0" eaLnBrk="0" fontAlgn="base" hangingPunct="0">
        <a:spcBef>
          <a:spcPct val="20000"/>
        </a:spcBef>
        <a:spcAft>
          <a:spcPct val="0"/>
        </a:spcAft>
        <a:buChar char="•"/>
        <a:defRPr sz="18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defRPr>
      </a:lvl2pPr>
      <a:lvl3pPr marL="857250" indent="-171450" algn="l" rtl="0" eaLnBrk="0" fontAlgn="base" hangingPunct="0">
        <a:spcBef>
          <a:spcPct val="20000"/>
        </a:spcBef>
        <a:spcAft>
          <a:spcPct val="0"/>
        </a:spcAft>
        <a:buChar char="•"/>
        <a:defRPr sz="1500">
          <a:solidFill>
            <a:schemeClr val="tx1"/>
          </a:solidFill>
          <a:latin typeface="+mn-lt"/>
        </a:defRPr>
      </a:lvl3pPr>
      <a:lvl4pPr marL="1200150" indent="-171450" algn="l" rtl="0" eaLnBrk="0" fontAlgn="base" hangingPunct="0">
        <a:spcBef>
          <a:spcPct val="20000"/>
        </a:spcBef>
        <a:spcAft>
          <a:spcPct val="0"/>
        </a:spcAft>
        <a:buChar char="–"/>
        <a:defRPr>
          <a:solidFill>
            <a:schemeClr val="tx1"/>
          </a:solidFill>
          <a:latin typeface="+mn-lt"/>
        </a:defRPr>
      </a:lvl4pPr>
      <a:lvl5pPr marL="1543050" indent="-171450" algn="l" rtl="0" eaLnBrk="0" fontAlgn="base" hangingPunct="0">
        <a:spcBef>
          <a:spcPct val="20000"/>
        </a:spcBef>
        <a:spcAft>
          <a:spcPct val="0"/>
        </a:spcAft>
        <a:buChar char="»"/>
        <a:defRPr sz="1050">
          <a:solidFill>
            <a:schemeClr val="tx1"/>
          </a:solidFill>
          <a:latin typeface="+mn-lt"/>
        </a:defRPr>
      </a:lvl5pPr>
      <a:lvl6pPr marL="1885950" indent="-171450" algn="l" rtl="0" fontAlgn="base">
        <a:spcBef>
          <a:spcPct val="20000"/>
        </a:spcBef>
        <a:spcAft>
          <a:spcPct val="0"/>
        </a:spcAft>
        <a:buChar char="»"/>
        <a:defRPr sz="1050">
          <a:solidFill>
            <a:schemeClr val="tx1"/>
          </a:solidFill>
          <a:latin typeface="+mn-lt"/>
        </a:defRPr>
      </a:lvl6pPr>
      <a:lvl7pPr marL="2228850" indent="-171450" algn="l" rtl="0" fontAlgn="base">
        <a:spcBef>
          <a:spcPct val="20000"/>
        </a:spcBef>
        <a:spcAft>
          <a:spcPct val="0"/>
        </a:spcAft>
        <a:buChar char="»"/>
        <a:defRPr sz="1050">
          <a:solidFill>
            <a:schemeClr val="tx1"/>
          </a:solidFill>
          <a:latin typeface="+mn-lt"/>
        </a:defRPr>
      </a:lvl7pPr>
      <a:lvl8pPr marL="2571750" indent="-171450" algn="l" rtl="0" fontAlgn="base">
        <a:spcBef>
          <a:spcPct val="20000"/>
        </a:spcBef>
        <a:spcAft>
          <a:spcPct val="0"/>
        </a:spcAft>
        <a:buChar char="»"/>
        <a:defRPr sz="1050">
          <a:solidFill>
            <a:schemeClr val="tx1"/>
          </a:solidFill>
          <a:latin typeface="+mn-lt"/>
        </a:defRPr>
      </a:lvl8pPr>
      <a:lvl9pPr marL="2914650" indent="-171450" algn="l" rtl="0" fontAlgn="base">
        <a:spcBef>
          <a:spcPct val="20000"/>
        </a:spcBef>
        <a:spcAft>
          <a:spcPct val="0"/>
        </a:spcAft>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182565"/>
            <a:ext cx="8229600" cy="4385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ftr" sz="quarter" idx="3"/>
          </p:nvPr>
        </p:nvSpPr>
        <p:spPr bwMode="auto">
          <a:xfrm>
            <a:off x="455614" y="6480177"/>
            <a:ext cx="4113212" cy="301625"/>
          </a:xfrm>
          <a:prstGeom prst="rect">
            <a:avLst/>
          </a:prstGeom>
          <a:noFill/>
          <a:ln w="9525">
            <a:noFill/>
            <a:miter lim="800000"/>
            <a:headEnd/>
            <a:tailEnd/>
          </a:ln>
          <a:effectLst/>
        </p:spPr>
        <p:txBody>
          <a:bodyPr vert="horz" wrap="square" lIns="0" tIns="27432" rIns="0" bIns="27432" numCol="1" anchor="t" anchorCtr="0" compatLnSpc="1">
            <a:prstTxWarp prst="textNoShape">
              <a:avLst/>
            </a:prstTxWarp>
          </a:bodyPr>
          <a:lstStyle>
            <a:lvl1pPr eaLnBrk="0" hangingPunct="0">
              <a:defRPr sz="450" i="1">
                <a:solidFill>
                  <a:srgbClr val="003399"/>
                </a:solidFill>
                <a:cs typeface="Arial" charset="0"/>
              </a:defRPr>
            </a:lvl1pPr>
          </a:lstStyle>
          <a:p>
            <a:pPr>
              <a:defRPr/>
            </a:pPr>
            <a:endParaRPr lang="en-US"/>
          </a:p>
        </p:txBody>
      </p:sp>
      <p:sp>
        <p:nvSpPr>
          <p:cNvPr id="3077" name="Rectangle 5"/>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defRPr>
            </a:lvl1pPr>
          </a:lstStyle>
          <a:p>
            <a:pPr>
              <a:defRPr/>
            </a:pPr>
            <a:fld id="{2D693C54-837C-47C2-BB89-AC082E8295D7}" type="slidenum">
              <a:rPr lang="en-US"/>
              <a:pPr>
                <a:defRPr/>
              </a:pPr>
              <a:t>‹#›</a:t>
            </a:fld>
            <a:endParaRPr lang="en-US"/>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2250" b="1">
          <a:solidFill>
            <a:srgbClr val="003399"/>
          </a:solidFill>
          <a:latin typeface="+mj-lt"/>
          <a:ea typeface="+mj-ea"/>
          <a:cs typeface="+mj-cs"/>
        </a:defRPr>
      </a:lvl1pPr>
      <a:lvl2pPr algn="ctr" rtl="0" eaLnBrk="0" fontAlgn="base" hangingPunct="0">
        <a:spcBef>
          <a:spcPct val="0"/>
        </a:spcBef>
        <a:spcAft>
          <a:spcPct val="0"/>
        </a:spcAft>
        <a:defRPr sz="2250" b="1">
          <a:solidFill>
            <a:srgbClr val="003399"/>
          </a:solidFill>
          <a:latin typeface="Arial" charset="0"/>
        </a:defRPr>
      </a:lvl2pPr>
      <a:lvl3pPr algn="ctr" rtl="0" eaLnBrk="0" fontAlgn="base" hangingPunct="0">
        <a:spcBef>
          <a:spcPct val="0"/>
        </a:spcBef>
        <a:spcAft>
          <a:spcPct val="0"/>
        </a:spcAft>
        <a:defRPr sz="2250" b="1">
          <a:solidFill>
            <a:srgbClr val="003399"/>
          </a:solidFill>
          <a:latin typeface="Arial" charset="0"/>
        </a:defRPr>
      </a:lvl3pPr>
      <a:lvl4pPr algn="ctr" rtl="0" eaLnBrk="0" fontAlgn="base" hangingPunct="0">
        <a:spcBef>
          <a:spcPct val="0"/>
        </a:spcBef>
        <a:spcAft>
          <a:spcPct val="0"/>
        </a:spcAft>
        <a:defRPr sz="2250" b="1">
          <a:solidFill>
            <a:srgbClr val="003399"/>
          </a:solidFill>
          <a:latin typeface="Arial" charset="0"/>
        </a:defRPr>
      </a:lvl4pPr>
      <a:lvl5pPr algn="ctr" rtl="0" eaLnBrk="0" fontAlgn="base" hangingPunct="0">
        <a:spcBef>
          <a:spcPct val="0"/>
        </a:spcBef>
        <a:spcAft>
          <a:spcPct val="0"/>
        </a:spcAft>
        <a:defRPr sz="2250" b="1">
          <a:solidFill>
            <a:srgbClr val="003399"/>
          </a:solidFill>
          <a:latin typeface="Arial" charset="0"/>
        </a:defRPr>
      </a:lvl5pPr>
      <a:lvl6pPr marL="342900" algn="ctr" rtl="0" fontAlgn="base">
        <a:spcBef>
          <a:spcPct val="0"/>
        </a:spcBef>
        <a:spcAft>
          <a:spcPct val="0"/>
        </a:spcAft>
        <a:defRPr sz="2250" b="1">
          <a:solidFill>
            <a:srgbClr val="003399"/>
          </a:solidFill>
          <a:latin typeface="Arial" charset="0"/>
        </a:defRPr>
      </a:lvl6pPr>
      <a:lvl7pPr marL="685800" algn="ctr" rtl="0" fontAlgn="base">
        <a:spcBef>
          <a:spcPct val="0"/>
        </a:spcBef>
        <a:spcAft>
          <a:spcPct val="0"/>
        </a:spcAft>
        <a:defRPr sz="2250" b="1">
          <a:solidFill>
            <a:srgbClr val="003399"/>
          </a:solidFill>
          <a:latin typeface="Arial" charset="0"/>
        </a:defRPr>
      </a:lvl7pPr>
      <a:lvl8pPr marL="1028700" algn="ctr" rtl="0" fontAlgn="base">
        <a:spcBef>
          <a:spcPct val="0"/>
        </a:spcBef>
        <a:spcAft>
          <a:spcPct val="0"/>
        </a:spcAft>
        <a:defRPr sz="2250" b="1">
          <a:solidFill>
            <a:srgbClr val="003399"/>
          </a:solidFill>
          <a:latin typeface="Arial" charset="0"/>
        </a:defRPr>
      </a:lvl8pPr>
      <a:lvl9pPr marL="1371600" algn="ctr" rtl="0" fontAlgn="base">
        <a:spcBef>
          <a:spcPct val="0"/>
        </a:spcBef>
        <a:spcAft>
          <a:spcPct val="0"/>
        </a:spcAft>
        <a:defRPr sz="2250" b="1">
          <a:solidFill>
            <a:srgbClr val="003399"/>
          </a:solidFill>
          <a:latin typeface="Arial" charset="0"/>
        </a:defRPr>
      </a:lvl9pPr>
    </p:titleStyle>
    <p:bodyStyle>
      <a:lvl1pPr marL="257175" indent="-257175" algn="l" rtl="0" eaLnBrk="0" fontAlgn="base" hangingPunct="0">
        <a:spcBef>
          <a:spcPct val="20000"/>
        </a:spcBef>
        <a:spcAft>
          <a:spcPct val="0"/>
        </a:spcAft>
        <a:buChar char="•"/>
        <a:defRPr sz="18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defRPr>
      </a:lvl2pPr>
      <a:lvl3pPr marL="857250" indent="-171450" algn="l" rtl="0" eaLnBrk="0" fontAlgn="base" hangingPunct="0">
        <a:spcBef>
          <a:spcPct val="20000"/>
        </a:spcBef>
        <a:spcAft>
          <a:spcPct val="0"/>
        </a:spcAft>
        <a:buChar char="•"/>
        <a:defRPr sz="1500">
          <a:solidFill>
            <a:schemeClr val="tx1"/>
          </a:solidFill>
          <a:latin typeface="+mn-lt"/>
        </a:defRPr>
      </a:lvl3pPr>
      <a:lvl4pPr marL="1200150" indent="-171450" algn="l" rtl="0" eaLnBrk="0" fontAlgn="base" hangingPunct="0">
        <a:spcBef>
          <a:spcPct val="20000"/>
        </a:spcBef>
        <a:spcAft>
          <a:spcPct val="0"/>
        </a:spcAft>
        <a:buChar char="–"/>
        <a:defRPr>
          <a:solidFill>
            <a:schemeClr val="tx1"/>
          </a:solidFill>
          <a:latin typeface="+mn-lt"/>
        </a:defRPr>
      </a:lvl4pPr>
      <a:lvl5pPr marL="1543050" indent="-171450" algn="l" rtl="0" eaLnBrk="0" fontAlgn="base" hangingPunct="0">
        <a:spcBef>
          <a:spcPct val="20000"/>
        </a:spcBef>
        <a:spcAft>
          <a:spcPct val="0"/>
        </a:spcAft>
        <a:buChar char="»"/>
        <a:defRPr sz="1050">
          <a:solidFill>
            <a:schemeClr val="tx1"/>
          </a:solidFill>
          <a:latin typeface="+mn-lt"/>
        </a:defRPr>
      </a:lvl5pPr>
      <a:lvl6pPr marL="1885950" indent="-171450" algn="l" rtl="0" fontAlgn="base">
        <a:spcBef>
          <a:spcPct val="20000"/>
        </a:spcBef>
        <a:spcAft>
          <a:spcPct val="0"/>
        </a:spcAft>
        <a:buChar char="»"/>
        <a:defRPr sz="1050">
          <a:solidFill>
            <a:schemeClr val="tx1"/>
          </a:solidFill>
          <a:latin typeface="+mn-lt"/>
        </a:defRPr>
      </a:lvl6pPr>
      <a:lvl7pPr marL="2228850" indent="-171450" algn="l" rtl="0" fontAlgn="base">
        <a:spcBef>
          <a:spcPct val="20000"/>
        </a:spcBef>
        <a:spcAft>
          <a:spcPct val="0"/>
        </a:spcAft>
        <a:buChar char="»"/>
        <a:defRPr sz="1050">
          <a:solidFill>
            <a:schemeClr val="tx1"/>
          </a:solidFill>
          <a:latin typeface="+mn-lt"/>
        </a:defRPr>
      </a:lvl7pPr>
      <a:lvl8pPr marL="2571750" indent="-171450" algn="l" rtl="0" fontAlgn="base">
        <a:spcBef>
          <a:spcPct val="20000"/>
        </a:spcBef>
        <a:spcAft>
          <a:spcPct val="0"/>
        </a:spcAft>
        <a:buChar char="»"/>
        <a:defRPr sz="1050">
          <a:solidFill>
            <a:schemeClr val="tx1"/>
          </a:solidFill>
          <a:latin typeface="+mn-lt"/>
        </a:defRPr>
      </a:lvl8pPr>
      <a:lvl9pPr marL="2914650" indent="-171450" algn="l" rtl="0" fontAlgn="base">
        <a:spcBef>
          <a:spcPct val="20000"/>
        </a:spcBef>
        <a:spcAft>
          <a:spcPct val="0"/>
        </a:spcAft>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182565"/>
            <a:ext cx="8229600" cy="4385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ftr" sz="quarter" idx="3"/>
          </p:nvPr>
        </p:nvSpPr>
        <p:spPr bwMode="auto">
          <a:xfrm>
            <a:off x="455614" y="6480177"/>
            <a:ext cx="4113212" cy="301625"/>
          </a:xfrm>
          <a:prstGeom prst="rect">
            <a:avLst/>
          </a:prstGeom>
          <a:noFill/>
          <a:ln w="9525">
            <a:noFill/>
            <a:miter lim="800000"/>
            <a:headEnd/>
            <a:tailEnd/>
          </a:ln>
          <a:effectLst/>
        </p:spPr>
        <p:txBody>
          <a:bodyPr vert="horz" wrap="square" lIns="0" tIns="27432" rIns="0" bIns="27432" numCol="1" anchor="t" anchorCtr="0" compatLnSpc="1">
            <a:prstTxWarp prst="textNoShape">
              <a:avLst/>
            </a:prstTxWarp>
          </a:bodyPr>
          <a:lstStyle>
            <a:lvl1pPr eaLnBrk="0" hangingPunct="0">
              <a:defRPr sz="450" i="1">
                <a:solidFill>
                  <a:srgbClr val="003399"/>
                </a:solidFill>
                <a:cs typeface="Arial" charset="0"/>
              </a:defRPr>
            </a:lvl1pPr>
          </a:lstStyle>
          <a:p>
            <a:pPr>
              <a:defRPr/>
            </a:pPr>
            <a:endParaRPr lang="en-US"/>
          </a:p>
        </p:txBody>
      </p:sp>
      <p:sp>
        <p:nvSpPr>
          <p:cNvPr id="3077" name="Rectangle 5"/>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defRPr>
            </a:lvl1pPr>
          </a:lstStyle>
          <a:p>
            <a:pPr>
              <a:defRPr/>
            </a:pPr>
            <a:fld id="{E93A17D8-AD78-4AA6-8047-4B0145CE72F2}" type="slidenum">
              <a:rPr lang="en-US"/>
              <a:pPr>
                <a:defRPr/>
              </a:pPr>
              <a:t>‹#›</a:t>
            </a:fld>
            <a:endParaRPr lang="en-US"/>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2250" b="1">
          <a:solidFill>
            <a:srgbClr val="003399"/>
          </a:solidFill>
          <a:latin typeface="+mj-lt"/>
          <a:ea typeface="+mj-ea"/>
          <a:cs typeface="+mj-cs"/>
        </a:defRPr>
      </a:lvl1pPr>
      <a:lvl2pPr algn="ctr" rtl="0" eaLnBrk="0" fontAlgn="base" hangingPunct="0">
        <a:spcBef>
          <a:spcPct val="0"/>
        </a:spcBef>
        <a:spcAft>
          <a:spcPct val="0"/>
        </a:spcAft>
        <a:defRPr sz="2250" b="1">
          <a:solidFill>
            <a:srgbClr val="003399"/>
          </a:solidFill>
          <a:latin typeface="Arial" charset="0"/>
        </a:defRPr>
      </a:lvl2pPr>
      <a:lvl3pPr algn="ctr" rtl="0" eaLnBrk="0" fontAlgn="base" hangingPunct="0">
        <a:spcBef>
          <a:spcPct val="0"/>
        </a:spcBef>
        <a:spcAft>
          <a:spcPct val="0"/>
        </a:spcAft>
        <a:defRPr sz="2250" b="1">
          <a:solidFill>
            <a:srgbClr val="003399"/>
          </a:solidFill>
          <a:latin typeface="Arial" charset="0"/>
        </a:defRPr>
      </a:lvl3pPr>
      <a:lvl4pPr algn="ctr" rtl="0" eaLnBrk="0" fontAlgn="base" hangingPunct="0">
        <a:spcBef>
          <a:spcPct val="0"/>
        </a:spcBef>
        <a:spcAft>
          <a:spcPct val="0"/>
        </a:spcAft>
        <a:defRPr sz="2250" b="1">
          <a:solidFill>
            <a:srgbClr val="003399"/>
          </a:solidFill>
          <a:latin typeface="Arial" charset="0"/>
        </a:defRPr>
      </a:lvl4pPr>
      <a:lvl5pPr algn="ctr" rtl="0" eaLnBrk="0" fontAlgn="base" hangingPunct="0">
        <a:spcBef>
          <a:spcPct val="0"/>
        </a:spcBef>
        <a:spcAft>
          <a:spcPct val="0"/>
        </a:spcAft>
        <a:defRPr sz="2250" b="1">
          <a:solidFill>
            <a:srgbClr val="003399"/>
          </a:solidFill>
          <a:latin typeface="Arial" charset="0"/>
        </a:defRPr>
      </a:lvl5pPr>
      <a:lvl6pPr marL="342900" algn="ctr" rtl="0" fontAlgn="base">
        <a:spcBef>
          <a:spcPct val="0"/>
        </a:spcBef>
        <a:spcAft>
          <a:spcPct val="0"/>
        </a:spcAft>
        <a:defRPr sz="2250" b="1">
          <a:solidFill>
            <a:srgbClr val="003399"/>
          </a:solidFill>
          <a:latin typeface="Arial" charset="0"/>
        </a:defRPr>
      </a:lvl6pPr>
      <a:lvl7pPr marL="685800" algn="ctr" rtl="0" fontAlgn="base">
        <a:spcBef>
          <a:spcPct val="0"/>
        </a:spcBef>
        <a:spcAft>
          <a:spcPct val="0"/>
        </a:spcAft>
        <a:defRPr sz="2250" b="1">
          <a:solidFill>
            <a:srgbClr val="003399"/>
          </a:solidFill>
          <a:latin typeface="Arial" charset="0"/>
        </a:defRPr>
      </a:lvl7pPr>
      <a:lvl8pPr marL="1028700" algn="ctr" rtl="0" fontAlgn="base">
        <a:spcBef>
          <a:spcPct val="0"/>
        </a:spcBef>
        <a:spcAft>
          <a:spcPct val="0"/>
        </a:spcAft>
        <a:defRPr sz="2250" b="1">
          <a:solidFill>
            <a:srgbClr val="003399"/>
          </a:solidFill>
          <a:latin typeface="Arial" charset="0"/>
        </a:defRPr>
      </a:lvl8pPr>
      <a:lvl9pPr marL="1371600" algn="ctr" rtl="0" fontAlgn="base">
        <a:spcBef>
          <a:spcPct val="0"/>
        </a:spcBef>
        <a:spcAft>
          <a:spcPct val="0"/>
        </a:spcAft>
        <a:defRPr sz="2250" b="1">
          <a:solidFill>
            <a:srgbClr val="003399"/>
          </a:solidFill>
          <a:latin typeface="Arial" charset="0"/>
        </a:defRPr>
      </a:lvl9pPr>
    </p:titleStyle>
    <p:bodyStyle>
      <a:lvl1pPr marL="257175" indent="-257175" algn="l" rtl="0" eaLnBrk="0" fontAlgn="base" hangingPunct="0">
        <a:spcBef>
          <a:spcPct val="20000"/>
        </a:spcBef>
        <a:spcAft>
          <a:spcPct val="0"/>
        </a:spcAft>
        <a:buChar char="•"/>
        <a:defRPr sz="18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defRPr>
      </a:lvl2pPr>
      <a:lvl3pPr marL="857250" indent="-171450" algn="l" rtl="0" eaLnBrk="0" fontAlgn="base" hangingPunct="0">
        <a:spcBef>
          <a:spcPct val="20000"/>
        </a:spcBef>
        <a:spcAft>
          <a:spcPct val="0"/>
        </a:spcAft>
        <a:buChar char="•"/>
        <a:defRPr sz="1500">
          <a:solidFill>
            <a:schemeClr val="tx1"/>
          </a:solidFill>
          <a:latin typeface="+mn-lt"/>
        </a:defRPr>
      </a:lvl3pPr>
      <a:lvl4pPr marL="1200150" indent="-171450" algn="l" rtl="0" eaLnBrk="0" fontAlgn="base" hangingPunct="0">
        <a:spcBef>
          <a:spcPct val="20000"/>
        </a:spcBef>
        <a:spcAft>
          <a:spcPct val="0"/>
        </a:spcAft>
        <a:buChar char="–"/>
        <a:defRPr>
          <a:solidFill>
            <a:schemeClr val="tx1"/>
          </a:solidFill>
          <a:latin typeface="+mn-lt"/>
        </a:defRPr>
      </a:lvl4pPr>
      <a:lvl5pPr marL="1543050" indent="-171450" algn="l" rtl="0" eaLnBrk="0" fontAlgn="base" hangingPunct="0">
        <a:spcBef>
          <a:spcPct val="20000"/>
        </a:spcBef>
        <a:spcAft>
          <a:spcPct val="0"/>
        </a:spcAft>
        <a:buChar char="»"/>
        <a:defRPr sz="1050">
          <a:solidFill>
            <a:schemeClr val="tx1"/>
          </a:solidFill>
          <a:latin typeface="+mn-lt"/>
        </a:defRPr>
      </a:lvl5pPr>
      <a:lvl6pPr marL="1885950" indent="-171450" algn="l" rtl="0" fontAlgn="base">
        <a:spcBef>
          <a:spcPct val="20000"/>
        </a:spcBef>
        <a:spcAft>
          <a:spcPct val="0"/>
        </a:spcAft>
        <a:buChar char="»"/>
        <a:defRPr sz="1050">
          <a:solidFill>
            <a:schemeClr val="tx1"/>
          </a:solidFill>
          <a:latin typeface="+mn-lt"/>
        </a:defRPr>
      </a:lvl6pPr>
      <a:lvl7pPr marL="2228850" indent="-171450" algn="l" rtl="0" fontAlgn="base">
        <a:spcBef>
          <a:spcPct val="20000"/>
        </a:spcBef>
        <a:spcAft>
          <a:spcPct val="0"/>
        </a:spcAft>
        <a:buChar char="»"/>
        <a:defRPr sz="1050">
          <a:solidFill>
            <a:schemeClr val="tx1"/>
          </a:solidFill>
          <a:latin typeface="+mn-lt"/>
        </a:defRPr>
      </a:lvl7pPr>
      <a:lvl8pPr marL="2571750" indent="-171450" algn="l" rtl="0" fontAlgn="base">
        <a:spcBef>
          <a:spcPct val="20000"/>
        </a:spcBef>
        <a:spcAft>
          <a:spcPct val="0"/>
        </a:spcAft>
        <a:buChar char="»"/>
        <a:defRPr sz="1050">
          <a:solidFill>
            <a:schemeClr val="tx1"/>
          </a:solidFill>
          <a:latin typeface="+mn-lt"/>
        </a:defRPr>
      </a:lvl8pPr>
      <a:lvl9pPr marL="2914650" indent="-171450" algn="l" rtl="0" fontAlgn="base">
        <a:spcBef>
          <a:spcPct val="20000"/>
        </a:spcBef>
        <a:spcAft>
          <a:spcPct val="0"/>
        </a:spcAft>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3A3D2-4AD4-6847-853A-9225AA9AECAD}" type="datetimeFigureOut">
              <a:rPr lang="en-US" smtClean="0"/>
              <a:t>9/19/16</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0CD6CB-4B7F-684A-8D5C-FDA6EF06EA4F}" type="slidenum">
              <a:rPr lang="en-US" smtClean="0"/>
              <a:t>‹#›</a:t>
            </a:fld>
            <a:endParaRPr lang="en-US"/>
          </a:p>
        </p:txBody>
      </p:sp>
    </p:spTree>
    <p:extLst>
      <p:ext uri="{BB962C8B-B14F-4D97-AF65-F5344CB8AC3E}">
        <p14:creationId xmlns:p14="http://schemas.microsoft.com/office/powerpoint/2010/main" val="202298857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143000" y="381000"/>
            <a:ext cx="6858000" cy="647129"/>
          </a:xfrm>
        </p:spPr>
        <p:txBody>
          <a:bodyPr/>
          <a:lstStyle/>
          <a:p>
            <a:pPr algn="ctr" eaLnBrk="1" hangingPunct="1"/>
            <a:r>
              <a:rPr lang="en-US" dirty="0" smtClean="0"/>
              <a:t>Southeast Offshore Storage Resource Assessment (SOSRA)</a:t>
            </a:r>
            <a:br>
              <a:rPr lang="en-US" dirty="0" smtClean="0"/>
            </a:br>
            <a:r>
              <a:rPr lang="en-US" dirty="0" smtClean="0"/>
              <a:t>Project Number: DE-FE0026086</a:t>
            </a:r>
          </a:p>
        </p:txBody>
      </p:sp>
      <p:sp>
        <p:nvSpPr>
          <p:cNvPr id="8195" name="Rectangle 3"/>
          <p:cNvSpPr>
            <a:spLocks noGrp="1" noChangeArrowheads="1"/>
          </p:cNvSpPr>
          <p:nvPr>
            <p:ph type="subTitle" idx="1"/>
          </p:nvPr>
        </p:nvSpPr>
        <p:spPr>
          <a:xfrm>
            <a:off x="1600200" y="2133600"/>
            <a:ext cx="5943600" cy="650887"/>
          </a:xfrm>
        </p:spPr>
        <p:txBody>
          <a:bodyPr/>
          <a:lstStyle/>
          <a:p>
            <a:pPr eaLnBrk="1" hangingPunct="1">
              <a:spcBef>
                <a:spcPts val="0"/>
              </a:spcBef>
            </a:pPr>
            <a:r>
              <a:rPr lang="en-US" sz="1600" dirty="0"/>
              <a:t>Denise J. Hills</a:t>
            </a:r>
            <a:r>
              <a:rPr lang="en-US" sz="1600" baseline="30000" dirty="0"/>
              <a:t>1</a:t>
            </a:r>
            <a:r>
              <a:rPr lang="en-US" sz="1600" dirty="0"/>
              <a:t>, Jack C. Pashin</a:t>
            </a:r>
            <a:r>
              <a:rPr lang="en-US" sz="1600" baseline="30000" dirty="0"/>
              <a:t>2</a:t>
            </a:r>
            <a:r>
              <a:rPr lang="en-US" sz="1600" dirty="0"/>
              <a:t>, and Marcella R. McIntyre-Redden</a:t>
            </a:r>
            <a:r>
              <a:rPr lang="en-US" sz="1600" baseline="30000" dirty="0"/>
              <a:t>1</a:t>
            </a:r>
            <a:r>
              <a:rPr lang="en-US" sz="1600" dirty="0"/>
              <a:t> </a:t>
            </a:r>
          </a:p>
          <a:p>
            <a:pPr eaLnBrk="1" hangingPunct="1">
              <a:spcBef>
                <a:spcPts val="0"/>
              </a:spcBef>
            </a:pPr>
            <a:r>
              <a:rPr lang="en-US" sz="1600" baseline="30000" dirty="0"/>
              <a:t>1</a:t>
            </a:r>
            <a:r>
              <a:rPr lang="en-US" sz="1600" dirty="0"/>
              <a:t>Geological Survey of Alabama, </a:t>
            </a:r>
            <a:r>
              <a:rPr lang="en-US" sz="1600" baseline="30000" dirty="0"/>
              <a:t>2</a:t>
            </a:r>
            <a:r>
              <a:rPr lang="en-US" sz="1600" dirty="0"/>
              <a:t>Oklahoma State University</a:t>
            </a:r>
          </a:p>
          <a:p>
            <a:pPr eaLnBrk="1" hangingPunct="1">
              <a:spcBef>
                <a:spcPts val="0"/>
              </a:spcBef>
            </a:pPr>
            <a:endParaRPr lang="en-US" sz="1600" dirty="0"/>
          </a:p>
        </p:txBody>
      </p:sp>
      <p:sp>
        <p:nvSpPr>
          <p:cNvPr id="8196" name="Text Box 5"/>
          <p:cNvSpPr txBox="1">
            <a:spLocks noChangeArrowheads="1"/>
          </p:cNvSpPr>
          <p:nvPr/>
        </p:nvSpPr>
        <p:spPr bwMode="auto">
          <a:xfrm>
            <a:off x="2207718" y="5480449"/>
            <a:ext cx="461665" cy="69056"/>
          </a:xfrm>
          <a:prstGeom prst="rect">
            <a:avLst/>
          </a:prstGeom>
          <a:noFill/>
          <a:ln w="9525">
            <a:noFill/>
            <a:miter lim="800000"/>
            <a:headEnd/>
            <a:tailEnd/>
          </a:ln>
        </p:spPr>
        <p:txBody>
          <a:bodyPr vert="eaVert">
            <a:spAutoFit/>
          </a:bodyPr>
          <a:lstStyle/>
          <a:p>
            <a:pPr>
              <a:spcBef>
                <a:spcPct val="50000"/>
              </a:spcBef>
            </a:pPr>
            <a:endParaRPr lang="en-US"/>
          </a:p>
        </p:txBody>
      </p:sp>
      <p:sp>
        <p:nvSpPr>
          <p:cNvPr id="8197" name="Rectangle 6"/>
          <p:cNvSpPr>
            <a:spLocks noChangeArrowheads="1"/>
          </p:cNvSpPr>
          <p:nvPr/>
        </p:nvSpPr>
        <p:spPr bwMode="auto">
          <a:xfrm>
            <a:off x="1400175" y="5145643"/>
            <a:ext cx="6343650" cy="645557"/>
          </a:xfrm>
          <a:prstGeom prst="rect">
            <a:avLst/>
          </a:prstGeom>
          <a:noFill/>
          <a:ln w="9525">
            <a:noFill/>
            <a:miter lim="800000"/>
            <a:headEnd/>
            <a:tailEnd/>
          </a:ln>
        </p:spPr>
        <p:txBody>
          <a:bodyPr/>
          <a:lstStyle/>
          <a:p>
            <a:pPr algn="ctr">
              <a:spcBef>
                <a:spcPts val="0"/>
              </a:spcBef>
            </a:pPr>
            <a:r>
              <a:rPr lang="en-US" sz="1200" dirty="0" smtClean="0">
                <a:latin typeface="Calibri"/>
                <a:cs typeface="Calibri"/>
              </a:rPr>
              <a:t>Geological Society of America Annual Meeting 2016</a:t>
            </a:r>
          </a:p>
          <a:p>
            <a:pPr algn="ctr">
              <a:spcBef>
                <a:spcPts val="0"/>
              </a:spcBef>
            </a:pPr>
            <a:r>
              <a:rPr lang="en-US" sz="1200" dirty="0" smtClean="0">
                <a:latin typeface="Calibri"/>
                <a:cs typeface="Calibri"/>
              </a:rPr>
              <a:t>Denver, Colorado</a:t>
            </a:r>
            <a:endParaRPr lang="en-US" sz="1200" dirty="0">
              <a:latin typeface="Calibri"/>
              <a:cs typeface="Calibri"/>
            </a:endParaRPr>
          </a:p>
          <a:p>
            <a:pPr algn="ctr">
              <a:spcBef>
                <a:spcPts val="0"/>
              </a:spcBef>
            </a:pPr>
            <a:r>
              <a:rPr lang="en-US" sz="1200" dirty="0" smtClean="0">
                <a:latin typeface="Calibri"/>
                <a:cs typeface="Calibri"/>
              </a:rPr>
              <a:t>26 September </a:t>
            </a:r>
            <a:r>
              <a:rPr lang="en-US" sz="1200" dirty="0">
                <a:latin typeface="Calibri"/>
                <a:cs typeface="Calibri"/>
              </a:rPr>
              <a:t>2016</a:t>
            </a:r>
          </a:p>
        </p:txBody>
      </p:sp>
      <p:sp>
        <p:nvSpPr>
          <p:cNvPr id="8198" name="Line 8"/>
          <p:cNvSpPr>
            <a:spLocks noChangeShapeType="1"/>
          </p:cNvSpPr>
          <p:nvPr/>
        </p:nvSpPr>
        <p:spPr bwMode="auto">
          <a:xfrm>
            <a:off x="514350" y="5029200"/>
            <a:ext cx="8115300" cy="0"/>
          </a:xfrm>
          <a:prstGeom prst="line">
            <a:avLst/>
          </a:prstGeom>
          <a:noFill/>
          <a:ln w="19050">
            <a:solidFill>
              <a:schemeClr val="tx1"/>
            </a:solidFill>
            <a:round/>
            <a:headEnd/>
            <a:tailEnd/>
          </a:ln>
        </p:spPr>
        <p:txBody>
          <a:bodyPr/>
          <a:lstStyle/>
          <a:p>
            <a:endParaRPr lang="en-US"/>
          </a:p>
        </p:txBody>
      </p:sp>
      <p:grpSp>
        <p:nvGrpSpPr>
          <p:cNvPr id="4" name="Group 3"/>
          <p:cNvGrpSpPr/>
          <p:nvPr/>
        </p:nvGrpSpPr>
        <p:grpSpPr>
          <a:xfrm>
            <a:off x="3164551" y="2819400"/>
            <a:ext cx="2814899" cy="1097280"/>
            <a:chOff x="3199041" y="2895599"/>
            <a:chExt cx="2814899" cy="1097280"/>
          </a:xfrm>
        </p:grpSpPr>
        <p:pic>
          <p:nvPicPr>
            <p:cNvPr id="9" name="Picture 8" descr="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4400" y="3025139"/>
              <a:ext cx="1289540" cy="838200"/>
            </a:xfrm>
            <a:prstGeom prst="rect">
              <a:avLst/>
            </a:prstGeom>
          </p:spPr>
        </p:pic>
        <p:pic>
          <p:nvPicPr>
            <p:cNvPr id="10" name="Picture 9" descr="GSAsealTiny.jp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99041" y="2895599"/>
              <a:ext cx="1101968" cy="1097280"/>
            </a:xfrm>
            <a:prstGeom prst="rect">
              <a:avLst/>
            </a:prstGeom>
          </p:spPr>
        </p:pic>
      </p:grpSp>
      <p:sp>
        <p:nvSpPr>
          <p:cNvPr id="14" name="Rectangle 2"/>
          <p:cNvSpPr txBox="1">
            <a:spLocks noChangeArrowheads="1"/>
          </p:cNvSpPr>
          <p:nvPr/>
        </p:nvSpPr>
        <p:spPr bwMode="auto">
          <a:xfrm>
            <a:off x="171450" y="990600"/>
            <a:ext cx="8801100" cy="120508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1800" b="1">
                <a:solidFill>
                  <a:schemeClr val="tx2"/>
                </a:solidFill>
                <a:latin typeface="Copperplate Gothic Bold"/>
                <a:ea typeface="+mj-ea"/>
                <a:cs typeface="Copperplate Gothic Bol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eaLnBrk="1" hangingPunct="1"/>
            <a:r>
              <a:rPr lang="en-US" sz="2800" kern="0" dirty="0" smtClean="0">
                <a:ln w="6350">
                  <a:solidFill>
                    <a:schemeClr val="tx1"/>
                  </a:solidFill>
                </a:ln>
                <a:solidFill>
                  <a:schemeClr val="bg1">
                    <a:lumMod val="50000"/>
                  </a:schemeClr>
                </a:solidFill>
                <a:effectLst>
                  <a:outerShdw blurRad="50800" dist="38100" dir="2700000" algn="tl" rotWithShape="0">
                    <a:prstClr val="black">
                      <a:alpha val="40000"/>
                    </a:prstClr>
                  </a:outerShdw>
                </a:effectLst>
              </a:rPr>
              <a:t>Investigating </a:t>
            </a:r>
            <a:r>
              <a:rPr lang="en-US" sz="2800" kern="0" dirty="0">
                <a:ln w="6350">
                  <a:solidFill>
                    <a:schemeClr val="tx1"/>
                  </a:solidFill>
                </a:ln>
                <a:solidFill>
                  <a:schemeClr val="bg1">
                    <a:lumMod val="50000"/>
                  </a:schemeClr>
                </a:solidFill>
                <a:effectLst>
                  <a:outerShdw blurRad="50800" dist="38100" dir="2700000" algn="tl" rotWithShape="0">
                    <a:prstClr val="black">
                      <a:alpha val="40000"/>
                    </a:prstClr>
                  </a:outerShdw>
                </a:effectLst>
              </a:rPr>
              <a:t>the </a:t>
            </a:r>
            <a:r>
              <a:rPr lang="en-US" sz="2800" kern="0" dirty="0" smtClean="0">
                <a:ln w="6350">
                  <a:solidFill>
                    <a:schemeClr val="tx1"/>
                  </a:solidFill>
                </a:ln>
                <a:solidFill>
                  <a:schemeClr val="bg1">
                    <a:lumMod val="50000"/>
                  </a:schemeClr>
                </a:solidFill>
                <a:effectLst>
                  <a:outerShdw blurRad="50800" dist="38100" dir="2700000" algn="tl" rotWithShape="0">
                    <a:prstClr val="black">
                      <a:alpha val="40000"/>
                    </a:prstClr>
                  </a:outerShdw>
                </a:effectLst>
              </a:rPr>
              <a:t>Eastern </a:t>
            </a:r>
            <a:r>
              <a:rPr lang="en-US" sz="2800" kern="0" dirty="0">
                <a:ln w="6350">
                  <a:solidFill>
                    <a:schemeClr val="tx1"/>
                  </a:solidFill>
                </a:ln>
                <a:solidFill>
                  <a:schemeClr val="bg1">
                    <a:lumMod val="50000"/>
                  </a:schemeClr>
                </a:solidFill>
                <a:effectLst>
                  <a:outerShdw blurRad="50800" dist="38100" dir="2700000" algn="tl" rotWithShape="0">
                    <a:prstClr val="black">
                      <a:alpha val="40000"/>
                    </a:prstClr>
                  </a:outerShdw>
                </a:effectLst>
              </a:rPr>
              <a:t>Gulf of Mexico for </a:t>
            </a:r>
            <a:r>
              <a:rPr lang="en-US" sz="2800" kern="0" dirty="0" smtClean="0">
                <a:ln w="6350">
                  <a:solidFill>
                    <a:schemeClr val="tx1"/>
                  </a:solidFill>
                </a:ln>
                <a:solidFill>
                  <a:schemeClr val="bg1">
                    <a:lumMod val="50000"/>
                  </a:schemeClr>
                </a:solidFill>
                <a:effectLst>
                  <a:outerShdw blurRad="50800" dist="38100" dir="2700000" algn="tl" rotWithShape="0">
                    <a:prstClr val="black">
                      <a:alpha val="40000"/>
                    </a:prstClr>
                  </a:outerShdw>
                </a:effectLst>
              </a:rPr>
              <a:t>Potential Geologic Storage </a:t>
            </a:r>
            <a:r>
              <a:rPr lang="en-US" sz="2800" kern="0" dirty="0">
                <a:ln w="6350">
                  <a:solidFill>
                    <a:schemeClr val="tx1"/>
                  </a:solidFill>
                </a:ln>
                <a:solidFill>
                  <a:schemeClr val="bg1">
                    <a:lumMod val="50000"/>
                  </a:schemeClr>
                </a:solidFill>
                <a:effectLst>
                  <a:outerShdw blurRad="50800" dist="38100" dir="2700000" algn="tl" rotWithShape="0">
                    <a:prstClr val="black">
                      <a:alpha val="40000"/>
                    </a:prstClr>
                  </a:outerShdw>
                </a:effectLst>
              </a:rPr>
              <a:t>of </a:t>
            </a:r>
            <a:r>
              <a:rPr lang="en-US" sz="2800" kern="0" dirty="0" smtClean="0">
                <a:ln w="6350">
                  <a:solidFill>
                    <a:schemeClr val="tx1"/>
                  </a:solidFill>
                </a:ln>
                <a:solidFill>
                  <a:schemeClr val="bg1">
                    <a:lumMod val="50000"/>
                  </a:schemeClr>
                </a:solidFill>
                <a:effectLst>
                  <a:outerShdw blurRad="50800" dist="38100" dir="2700000" algn="tl" rotWithShape="0">
                    <a:prstClr val="black">
                      <a:alpha val="40000"/>
                    </a:prstClr>
                  </a:outerShdw>
                </a:effectLst>
              </a:rPr>
              <a:t>CO</a:t>
            </a:r>
            <a:r>
              <a:rPr lang="en-US" sz="2800" kern="0" baseline="-25000" dirty="0" smtClean="0">
                <a:ln w="6350">
                  <a:solidFill>
                    <a:schemeClr val="tx1"/>
                  </a:solidFill>
                </a:ln>
                <a:solidFill>
                  <a:schemeClr val="bg1">
                    <a:lumMod val="50000"/>
                  </a:schemeClr>
                </a:solidFill>
                <a:effectLst>
                  <a:outerShdw blurRad="50800" dist="38100" dir="2700000" algn="tl" rotWithShape="0">
                    <a:prstClr val="black">
                      <a:alpha val="40000"/>
                    </a:prstClr>
                  </a:outerShdw>
                </a:effectLst>
              </a:rPr>
              <a:t>2</a:t>
            </a:r>
            <a:endParaRPr lang="en-US" sz="2800" kern="0" baseline="-25000" dirty="0">
              <a:ln w="6350">
                <a:solidFill>
                  <a:schemeClr val="tx1"/>
                </a:solidFill>
              </a:ln>
              <a:solidFill>
                <a:schemeClr val="bg1">
                  <a:lumMod val="50000"/>
                </a:schemeClr>
              </a:solidFill>
              <a:effectLst>
                <a:outerShdw blurRad="50800" dist="38100" dir="2700000" algn="tl" rotWithShape="0">
                  <a:prstClr val="black">
                    <a:alpha val="40000"/>
                  </a:prstClr>
                </a:outerShdw>
              </a:effectLst>
            </a:endParaRPr>
          </a:p>
        </p:txBody>
      </p:sp>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00131" y="3966210"/>
            <a:ext cx="1191371" cy="914400"/>
          </a:xfrm>
          <a:prstGeom prst="rect">
            <a:avLst/>
          </a:prstGeom>
        </p:spPr>
      </p:pic>
      <p:pic>
        <p:nvPicPr>
          <p:cNvPr id="12" name="Picture 24" descr="southernCO logo.jpg                                            00030682Goodies                        B93621F6:"/>
          <p:cNvPicPr>
            <a:picLocks noChangeAspect="1" noChangeArrowheads="1"/>
          </p:cNvPicPr>
          <p:nvPr/>
        </p:nvPicPr>
        <p:blipFill>
          <a:blip r:embed="rId6"/>
          <a:srcRect/>
          <a:stretch>
            <a:fillRect/>
          </a:stretch>
        </p:blipFill>
        <p:spPr bwMode="auto">
          <a:xfrm>
            <a:off x="4689910" y="4011930"/>
            <a:ext cx="1673817" cy="822960"/>
          </a:xfrm>
          <a:prstGeom prst="rect">
            <a:avLst/>
          </a:prstGeom>
          <a:noFill/>
          <a:ln w="12700">
            <a:noFill/>
            <a:miter lim="800000"/>
            <a:headEnd/>
            <a:tailEnd/>
          </a:ln>
        </p:spPr>
      </p:pic>
      <p:pic>
        <p:nvPicPr>
          <p:cNvPr id="13" name="Picture 12" descr="ari_logo-web.jpg                                               0078FF68Dalek Primo                    C3BB445D:"/>
          <p:cNvPicPr>
            <a:picLocks noChangeAspect="1" noChangeArrowheads="1"/>
          </p:cNvPicPr>
          <p:nvPr/>
        </p:nvPicPr>
        <p:blipFill>
          <a:blip r:embed="rId7"/>
          <a:srcRect/>
          <a:stretch>
            <a:fillRect/>
          </a:stretch>
        </p:blipFill>
        <p:spPr bwMode="auto">
          <a:xfrm>
            <a:off x="6787118" y="4011930"/>
            <a:ext cx="1102384" cy="822960"/>
          </a:xfrm>
          <a:prstGeom prst="rect">
            <a:avLst/>
          </a:prstGeom>
          <a:noFill/>
          <a:ln w="6350">
            <a:noFill/>
            <a:miter lim="800000"/>
            <a:headEnd/>
            <a:tailEnd/>
          </a:ln>
        </p:spPr>
      </p:pic>
      <p:pic>
        <p:nvPicPr>
          <p:cNvPr id="16" name="Picture 15" descr="SOSRA logos - ppt slide2.png"/>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814893" y="4011930"/>
            <a:ext cx="1451626" cy="822960"/>
          </a:xfrm>
          <a:prstGeom prst="rect">
            <a:avLst/>
          </a:prstGeom>
        </p:spPr>
      </p:pic>
      <p:sp>
        <p:nvSpPr>
          <p:cNvPr id="15" name="Rectangle 6"/>
          <p:cNvSpPr>
            <a:spLocks noChangeArrowheads="1"/>
          </p:cNvSpPr>
          <p:nvPr/>
        </p:nvSpPr>
        <p:spPr bwMode="auto">
          <a:xfrm>
            <a:off x="828676" y="5796190"/>
            <a:ext cx="7486649" cy="414608"/>
          </a:xfrm>
          <a:prstGeom prst="rect">
            <a:avLst/>
          </a:prstGeom>
          <a:noFill/>
          <a:ln w="9525">
            <a:noFill/>
            <a:miter lim="800000"/>
            <a:headEnd/>
            <a:tailEnd/>
          </a:ln>
        </p:spPr>
        <p:txBody>
          <a:bodyPr/>
          <a:lstStyle/>
          <a:p>
            <a:pPr algn="ctr">
              <a:spcBef>
                <a:spcPts val="0"/>
              </a:spcBef>
            </a:pPr>
            <a:r>
              <a:rPr lang="en-US" sz="1200" i="1" dirty="0">
                <a:latin typeface="Calibri"/>
                <a:cs typeface="Calibri"/>
              </a:rPr>
              <a:t>This material is based upon work supported by the U.S. Department of Energy National Energy Technology Laboratory.</a:t>
            </a:r>
          </a:p>
          <a:p>
            <a:pPr algn="ctr">
              <a:spcBef>
                <a:spcPts val="0"/>
              </a:spcBef>
            </a:pPr>
            <a:r>
              <a:rPr lang="en-US" sz="1200" i="1" dirty="0">
                <a:latin typeface="Calibri"/>
                <a:cs typeface="Calibri"/>
              </a:rPr>
              <a:t>Cost share and research support are provided by the Project Partners and an Advisory Committee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sz="2400" dirty="0" smtClean="0"/>
              <a:t>Net Miocene Sand &gt; 2500 </a:t>
            </a:r>
            <a:r>
              <a:rPr lang="en-US" sz="2400" dirty="0" err="1" smtClean="0"/>
              <a:t>ft</a:t>
            </a:r>
            <a:r>
              <a:rPr lang="en-US" sz="2400" dirty="0" smtClean="0"/>
              <a:t> Deep</a:t>
            </a:r>
          </a:p>
        </p:txBody>
      </p:sp>
      <p:pic>
        <p:nvPicPr>
          <p:cNvPr id="6" name="Picture 4" descr="Miocene net ss.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90600" y="838200"/>
            <a:ext cx="7315200" cy="5716588"/>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066800" y="914400"/>
            <a:ext cx="1351652" cy="369332"/>
          </a:xfrm>
          <a:prstGeom prst="rect">
            <a:avLst/>
          </a:prstGeom>
          <a:noFill/>
        </p:spPr>
        <p:txBody>
          <a:bodyPr wrap="none" rtlCol="0">
            <a:spAutoFit/>
          </a:bodyPr>
          <a:lstStyle/>
          <a:p>
            <a:r>
              <a:rPr lang="en-US" dirty="0" smtClean="0">
                <a:solidFill>
                  <a:srgbClr val="000000"/>
                </a:solidFill>
              </a:rPr>
              <a:t>Hills (2008)</a:t>
            </a:r>
            <a:endParaRPr lang="en-US" dirty="0">
              <a:solidFill>
                <a:srgbClr val="000000"/>
              </a:solidFill>
            </a:endParaRPr>
          </a:p>
        </p:txBody>
      </p:sp>
    </p:spTree>
    <p:extLst>
      <p:ext uri="{BB962C8B-B14F-4D97-AF65-F5344CB8AC3E}">
        <p14:creationId xmlns:p14="http://schemas.microsoft.com/office/powerpoint/2010/main" val="59624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sz="2400" dirty="0" smtClean="0"/>
              <a:t>Cretaceous Facies</a:t>
            </a:r>
          </a:p>
        </p:txBody>
      </p:sp>
      <p:pic>
        <p:nvPicPr>
          <p:cNvPr id="5" name="Picture 4" descr="Regional facies model.jpg                                      00155F48Dalek Primo                    C3BB445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9144000" cy="3316654"/>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295400" y="1428690"/>
            <a:ext cx="2287490" cy="400110"/>
          </a:xfrm>
          <a:prstGeom prst="rect">
            <a:avLst/>
          </a:prstGeom>
          <a:noFill/>
        </p:spPr>
        <p:txBody>
          <a:bodyPr wrap="square" rtlCol="0">
            <a:spAutoFit/>
          </a:bodyPr>
          <a:lstStyle/>
          <a:p>
            <a:r>
              <a:rPr lang="en-US" sz="2000" i="1" dirty="0" smtClean="0">
                <a:solidFill>
                  <a:srgbClr val="000000"/>
                </a:solidFill>
              </a:rPr>
              <a:t>SOSRA REGION</a:t>
            </a:r>
            <a:endParaRPr lang="en-US" sz="2000" i="1" dirty="0">
              <a:solidFill>
                <a:srgbClr val="000000"/>
              </a:solidFill>
            </a:endParaRPr>
          </a:p>
        </p:txBody>
      </p:sp>
      <p:sp>
        <p:nvSpPr>
          <p:cNvPr id="7" name="TextBox 6"/>
          <p:cNvSpPr txBox="1"/>
          <p:nvPr/>
        </p:nvSpPr>
        <p:spPr>
          <a:xfrm>
            <a:off x="4759521" y="1219200"/>
            <a:ext cx="4384479" cy="707886"/>
          </a:xfrm>
          <a:prstGeom prst="rect">
            <a:avLst/>
          </a:prstGeom>
          <a:noFill/>
        </p:spPr>
        <p:txBody>
          <a:bodyPr wrap="square" rtlCol="0">
            <a:spAutoFit/>
          </a:bodyPr>
          <a:lstStyle/>
          <a:p>
            <a:pPr algn="ctr"/>
            <a:r>
              <a:rPr lang="en-US" sz="2000" i="1" dirty="0" smtClean="0">
                <a:solidFill>
                  <a:srgbClr val="000000"/>
                </a:solidFill>
              </a:rPr>
              <a:t>NETL EOR TEST</a:t>
            </a:r>
          </a:p>
          <a:p>
            <a:pPr algn="ctr"/>
            <a:r>
              <a:rPr lang="en-US" sz="2000" i="1" dirty="0" smtClean="0">
                <a:solidFill>
                  <a:srgbClr val="000000"/>
                </a:solidFill>
              </a:rPr>
              <a:t>SECARB ANTHROPOGENIC TEST</a:t>
            </a:r>
            <a:endParaRPr lang="en-US" sz="2000" i="1" dirty="0">
              <a:solidFill>
                <a:srgbClr val="000000"/>
              </a:solidFill>
            </a:endParaRPr>
          </a:p>
        </p:txBody>
      </p:sp>
      <p:sp>
        <p:nvSpPr>
          <p:cNvPr id="3" name="TextBox 2"/>
          <p:cNvSpPr txBox="1"/>
          <p:nvPr/>
        </p:nvSpPr>
        <p:spPr>
          <a:xfrm>
            <a:off x="6705600" y="5334000"/>
            <a:ext cx="2186416" cy="369332"/>
          </a:xfrm>
          <a:prstGeom prst="rect">
            <a:avLst/>
          </a:prstGeom>
          <a:noFill/>
        </p:spPr>
        <p:txBody>
          <a:bodyPr wrap="none" rtlCol="0">
            <a:spAutoFit/>
          </a:bodyPr>
          <a:lstStyle/>
          <a:p>
            <a:r>
              <a:rPr lang="en-US" dirty="0" smtClean="0">
                <a:solidFill>
                  <a:srgbClr val="000000"/>
                </a:solidFill>
              </a:rPr>
              <a:t>Pashin et al. (2014)</a:t>
            </a:r>
            <a:endParaRPr lang="en-US" dirty="0">
              <a:solidFill>
                <a:srgbClr val="000000"/>
              </a:solidFill>
            </a:endParaRPr>
          </a:p>
        </p:txBody>
      </p:sp>
    </p:spTree>
    <p:extLst>
      <p:ext uri="{BB962C8B-B14F-4D97-AF65-F5344CB8AC3E}">
        <p14:creationId xmlns:p14="http://schemas.microsoft.com/office/powerpoint/2010/main" val="421176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11" descr=" PICT1.JPG                                                      001572DFDalek Primo                    C3BB445D:"/>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105400" y="3505200"/>
            <a:ext cx="3863975" cy="2705100"/>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64" name="Picture 4" descr="Tusc-Eutaw section.jpg                                         001CB6A5SoundChaser                    BE171228:"/>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52400" y="473076"/>
            <a:ext cx="2590800" cy="5764530"/>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65" name="Picture 4" descr="Tusc-Eutaw section.jpg                                         001CB6A5SoundChaser                    BE171228:"/>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590800" y="4740275"/>
            <a:ext cx="2262188" cy="1371600"/>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66" name="Picture 6" descr="03 PP all data.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895600" y="914400"/>
            <a:ext cx="4707012" cy="3262313"/>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0" y="0"/>
            <a:ext cx="8229600" cy="487362"/>
          </a:xfrm>
          <a:prstGeom prst="rect">
            <a:avLst/>
          </a:prstGeom>
        </p:spPr>
        <p:txBody>
          <a:bodyPr/>
          <a:lstStyle>
            <a:lvl1pPr algn="l" rtl="0" eaLnBrk="0" fontAlgn="base" hangingPunct="0">
              <a:spcBef>
                <a:spcPct val="0"/>
              </a:spcBef>
              <a:spcAft>
                <a:spcPct val="0"/>
              </a:spcAft>
              <a:defRPr sz="1800" b="1">
                <a:solidFill>
                  <a:schemeClr val="tx2"/>
                </a:solidFill>
                <a:latin typeface="Copperplate Gothic Bold"/>
                <a:ea typeface="+mj-ea"/>
                <a:cs typeface="Copperplate Gothic Bol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400" kern="0" dirty="0" smtClean="0"/>
              <a:t>Cretaceous Sandstone</a:t>
            </a:r>
          </a:p>
        </p:txBody>
      </p:sp>
      <p:pic>
        <p:nvPicPr>
          <p:cNvPr id="8" name="Picture 7" descr="DSC_0139.jpg"/>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981681" y="177153"/>
            <a:ext cx="2007853" cy="3328048"/>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58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76200" y="1295400"/>
            <a:ext cx="2667000" cy="1676400"/>
          </a:xfrm>
        </p:spPr>
        <p:txBody>
          <a:bodyPr/>
          <a:lstStyle/>
          <a:p>
            <a:pPr eaLnBrk="1" hangingPunct="1"/>
            <a:r>
              <a:rPr lang="en-US" sz="2200" dirty="0" err="1" smtClean="0"/>
              <a:t>DeSoto</a:t>
            </a:r>
            <a:r>
              <a:rPr lang="en-US" sz="2200" dirty="0" smtClean="0"/>
              <a:t> Canyon Salt Basin - Lithologic Columns</a:t>
            </a:r>
          </a:p>
        </p:txBody>
      </p:sp>
      <p:pic>
        <p:nvPicPr>
          <p:cNvPr id="2" name="Picture 1" descr="05 Offshore sections [Converted].png"/>
          <p:cNvPicPr>
            <a:picLocks noChangeAspect="1"/>
          </p:cNvPicPr>
          <p:nvPr/>
        </p:nvPicPr>
        <p:blipFill rotWithShape="1">
          <a:blip r:embed="rId3" cstate="hqprint">
            <a:extLst>
              <a:ext uri="{28A0092B-C50C-407E-A947-70E740481C1C}">
                <a14:useLocalDpi xmlns:a14="http://schemas.microsoft.com/office/drawing/2010/main"/>
              </a:ext>
            </a:extLst>
          </a:blip>
          <a:srcRect t="1" r="26718" b="1223"/>
          <a:stretch/>
        </p:blipFill>
        <p:spPr>
          <a:xfrm>
            <a:off x="2667000" y="381000"/>
            <a:ext cx="3797186" cy="5759042"/>
          </a:xfrm>
          <a:prstGeom prst="rect">
            <a:avLst/>
          </a:prstGeom>
        </p:spPr>
      </p:pic>
      <p:pic>
        <p:nvPicPr>
          <p:cNvPr id="5" name="Picture 4" descr="05 Offshore sections [Converted].pn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10400" y="413795"/>
            <a:ext cx="1951258" cy="5731441"/>
          </a:xfrm>
          <a:prstGeom prst="rect">
            <a:avLst/>
          </a:prstGeom>
        </p:spPr>
      </p:pic>
      <p:sp>
        <p:nvSpPr>
          <p:cNvPr id="3" name="TextBox 2"/>
          <p:cNvSpPr txBox="1"/>
          <p:nvPr/>
        </p:nvSpPr>
        <p:spPr>
          <a:xfrm>
            <a:off x="5486400" y="5895201"/>
            <a:ext cx="1031577" cy="276999"/>
          </a:xfrm>
          <a:prstGeom prst="rect">
            <a:avLst/>
          </a:prstGeom>
          <a:noFill/>
        </p:spPr>
        <p:txBody>
          <a:bodyPr wrap="none" rtlCol="0">
            <a:spAutoFit/>
          </a:bodyPr>
          <a:lstStyle/>
          <a:p>
            <a:r>
              <a:rPr lang="en-US" sz="1200" dirty="0" smtClean="0">
                <a:solidFill>
                  <a:srgbClr val="000000"/>
                </a:solidFill>
              </a:rPr>
              <a:t>Scale in feet</a:t>
            </a:r>
            <a:endParaRPr lang="en-US" sz="1200" dirty="0">
              <a:solidFill>
                <a:srgbClr val="000000"/>
              </a:solidFill>
            </a:endParaRPr>
          </a:p>
        </p:txBody>
      </p:sp>
      <p:cxnSp>
        <p:nvCxnSpPr>
          <p:cNvPr id="22" name="Straight Arrow Connector 21"/>
          <p:cNvCxnSpPr/>
          <p:nvPr/>
        </p:nvCxnSpPr>
        <p:spPr>
          <a:xfrm flipH="1">
            <a:off x="6329296" y="2889504"/>
            <a:ext cx="3001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329296" y="2578608"/>
            <a:ext cx="3001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327648" y="2252472"/>
            <a:ext cx="300104"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327648" y="2176272"/>
            <a:ext cx="300104"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801839" y="2578608"/>
            <a:ext cx="300104"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801839" y="2807208"/>
            <a:ext cx="3001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801839" y="2667000"/>
            <a:ext cx="3001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461896" y="4557201"/>
            <a:ext cx="947804" cy="584775"/>
            <a:chOff x="461896" y="4557201"/>
            <a:chExt cx="947804" cy="584775"/>
          </a:xfrm>
        </p:grpSpPr>
        <p:sp>
          <p:nvSpPr>
            <p:cNvPr id="39" name="TextBox 38"/>
            <p:cNvSpPr txBox="1"/>
            <p:nvPr/>
          </p:nvSpPr>
          <p:spPr>
            <a:xfrm>
              <a:off x="816268" y="4557201"/>
              <a:ext cx="593432" cy="584775"/>
            </a:xfrm>
            <a:prstGeom prst="rect">
              <a:avLst/>
            </a:prstGeom>
            <a:noFill/>
          </p:spPr>
          <p:txBody>
            <a:bodyPr wrap="none" rtlCol="0">
              <a:spAutoFit/>
            </a:bodyPr>
            <a:lstStyle/>
            <a:p>
              <a:r>
                <a:rPr lang="en-US" sz="1600" i="1" smtClean="0">
                  <a:solidFill>
                    <a:srgbClr val="000000"/>
                  </a:solidFill>
                </a:rPr>
                <a:t>Seal</a:t>
              </a:r>
              <a:endParaRPr lang="en-US" sz="1600" i="1" dirty="0" smtClean="0">
                <a:solidFill>
                  <a:srgbClr val="000000"/>
                </a:solidFill>
              </a:endParaRPr>
            </a:p>
            <a:p>
              <a:r>
                <a:rPr lang="en-US" sz="1600" i="1" dirty="0" smtClean="0">
                  <a:solidFill>
                    <a:srgbClr val="000000"/>
                  </a:solidFill>
                </a:rPr>
                <a:t>Sink</a:t>
              </a:r>
              <a:endParaRPr lang="en-US" sz="1600" i="1" dirty="0">
                <a:solidFill>
                  <a:srgbClr val="000000"/>
                </a:solidFill>
              </a:endParaRPr>
            </a:p>
          </p:txBody>
        </p:sp>
        <p:cxnSp>
          <p:nvCxnSpPr>
            <p:cNvPr id="40" name="Straight Arrow Connector 39"/>
            <p:cNvCxnSpPr/>
            <p:nvPr/>
          </p:nvCxnSpPr>
          <p:spPr>
            <a:xfrm>
              <a:off x="461896" y="4724400"/>
              <a:ext cx="300104"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61896" y="4953000"/>
              <a:ext cx="3001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p:cNvCxnSpPr/>
          <p:nvPr/>
        </p:nvCxnSpPr>
        <p:spPr>
          <a:xfrm flipH="1">
            <a:off x="6314134" y="1783080"/>
            <a:ext cx="3001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6314134" y="1682496"/>
            <a:ext cx="300104"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50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l="4106" t="4247" r="4266" b="4296"/>
          <a:stretch/>
        </p:blipFill>
        <p:spPr>
          <a:xfrm>
            <a:off x="119982" y="609600"/>
            <a:ext cx="5315276" cy="5709915"/>
          </a:xfrm>
          <a:prstGeom prst="rect">
            <a:avLst/>
          </a:prstGeom>
        </p:spPr>
      </p:pic>
      <p:sp>
        <p:nvSpPr>
          <p:cNvPr id="9219" name="Rectangle 2"/>
          <p:cNvSpPr>
            <a:spLocks noGrp="1" noChangeArrowheads="1"/>
          </p:cNvSpPr>
          <p:nvPr>
            <p:ph type="title"/>
          </p:nvPr>
        </p:nvSpPr>
        <p:spPr>
          <a:xfrm>
            <a:off x="0" y="61120"/>
            <a:ext cx="8229600" cy="487362"/>
          </a:xfrm>
        </p:spPr>
        <p:txBody>
          <a:bodyPr/>
          <a:lstStyle/>
          <a:p>
            <a:pPr eaLnBrk="1" hangingPunct="1"/>
            <a:r>
              <a:rPr lang="en-US" sz="2400" dirty="0" smtClean="0"/>
              <a:t>West Florida Shelf Bathymetry</a:t>
            </a:r>
          </a:p>
        </p:txBody>
      </p:sp>
      <p:sp>
        <p:nvSpPr>
          <p:cNvPr id="32" name="Content Placeholder 2"/>
          <p:cNvSpPr>
            <a:spLocks noGrp="1"/>
          </p:cNvSpPr>
          <p:nvPr>
            <p:ph idx="1"/>
          </p:nvPr>
        </p:nvSpPr>
        <p:spPr>
          <a:xfrm>
            <a:off x="5567092" y="1219200"/>
            <a:ext cx="3429000" cy="4525963"/>
          </a:xfrm>
        </p:spPr>
        <p:txBody>
          <a:bodyPr/>
          <a:lstStyle/>
          <a:p>
            <a:pPr marL="285750" lvl="1">
              <a:buFont typeface="Arial"/>
              <a:buChar char="•"/>
            </a:pPr>
            <a:r>
              <a:rPr lang="en-US" sz="2200" dirty="0" smtClean="0"/>
              <a:t>Broad, shallow, region near shore (NE of 80 m contour).</a:t>
            </a:r>
          </a:p>
          <a:p>
            <a:pPr marL="285750" lvl="1">
              <a:buFont typeface="Arial"/>
              <a:buChar char="•"/>
            </a:pPr>
            <a:r>
              <a:rPr lang="en-US" sz="2200" dirty="0" smtClean="0"/>
              <a:t>Distally steepening outer shelf leading to West Florida Escarpment.</a:t>
            </a:r>
          </a:p>
        </p:txBody>
      </p:sp>
      <p:sp>
        <p:nvSpPr>
          <p:cNvPr id="3" name="TextBox 2"/>
          <p:cNvSpPr txBox="1"/>
          <p:nvPr/>
        </p:nvSpPr>
        <p:spPr>
          <a:xfrm rot="2929829">
            <a:off x="199604" y="3391651"/>
            <a:ext cx="878237" cy="369332"/>
          </a:xfrm>
          <a:prstGeom prst="rect">
            <a:avLst/>
          </a:prstGeom>
          <a:noFill/>
        </p:spPr>
        <p:txBody>
          <a:bodyPr wrap="square" rtlCol="0">
            <a:spAutoFit/>
          </a:bodyPr>
          <a:lstStyle/>
          <a:p>
            <a:pPr algn="ctr"/>
            <a:r>
              <a:rPr lang="en-US" smtClean="0">
                <a:solidFill>
                  <a:schemeClr val="accent1"/>
                </a:solidFill>
              </a:rPr>
              <a:t>West</a:t>
            </a:r>
            <a:endParaRPr lang="en-US" dirty="0">
              <a:solidFill>
                <a:schemeClr val="accent1"/>
              </a:solidFill>
            </a:endParaRPr>
          </a:p>
        </p:txBody>
      </p:sp>
      <p:sp>
        <p:nvSpPr>
          <p:cNvPr id="33" name="TextBox 32"/>
          <p:cNvSpPr txBox="1"/>
          <p:nvPr/>
        </p:nvSpPr>
        <p:spPr>
          <a:xfrm rot="3947222">
            <a:off x="556116" y="4085785"/>
            <a:ext cx="1010746" cy="369332"/>
          </a:xfrm>
          <a:prstGeom prst="rect">
            <a:avLst/>
          </a:prstGeom>
          <a:noFill/>
        </p:spPr>
        <p:txBody>
          <a:bodyPr wrap="square" rtlCol="0">
            <a:spAutoFit/>
          </a:bodyPr>
          <a:lstStyle/>
          <a:p>
            <a:pPr algn="ctr"/>
            <a:r>
              <a:rPr lang="en-US" dirty="0" smtClean="0">
                <a:solidFill>
                  <a:schemeClr val="accent1"/>
                </a:solidFill>
              </a:rPr>
              <a:t>Florida</a:t>
            </a:r>
            <a:endParaRPr lang="en-US" dirty="0">
              <a:solidFill>
                <a:schemeClr val="accent1"/>
              </a:solidFill>
            </a:endParaRPr>
          </a:p>
        </p:txBody>
      </p:sp>
      <p:sp>
        <p:nvSpPr>
          <p:cNvPr id="34" name="TextBox 33"/>
          <p:cNvSpPr txBox="1"/>
          <p:nvPr/>
        </p:nvSpPr>
        <p:spPr>
          <a:xfrm rot="3900527">
            <a:off x="739909" y="5383698"/>
            <a:ext cx="1447800" cy="369332"/>
          </a:xfrm>
          <a:prstGeom prst="rect">
            <a:avLst/>
          </a:prstGeom>
          <a:noFill/>
        </p:spPr>
        <p:txBody>
          <a:bodyPr wrap="square" rtlCol="0">
            <a:spAutoFit/>
          </a:bodyPr>
          <a:lstStyle/>
          <a:p>
            <a:pPr algn="ctr"/>
            <a:r>
              <a:rPr lang="en-US" dirty="0" smtClean="0">
                <a:solidFill>
                  <a:schemeClr val="accent1"/>
                </a:solidFill>
              </a:rPr>
              <a:t>Escarpment</a:t>
            </a:r>
            <a:endParaRPr lang="en-US" dirty="0">
              <a:solidFill>
                <a:schemeClr val="accent1"/>
              </a:solidFill>
            </a:endParaRPr>
          </a:p>
        </p:txBody>
      </p:sp>
      <p:sp>
        <p:nvSpPr>
          <p:cNvPr id="4" name="TextBox 3"/>
          <p:cNvSpPr txBox="1"/>
          <p:nvPr/>
        </p:nvSpPr>
        <p:spPr>
          <a:xfrm rot="3010365">
            <a:off x="1439105" y="2658864"/>
            <a:ext cx="1685077" cy="369332"/>
          </a:xfrm>
          <a:prstGeom prst="rect">
            <a:avLst/>
          </a:prstGeom>
          <a:noFill/>
        </p:spPr>
        <p:txBody>
          <a:bodyPr wrap="none" rtlCol="0">
            <a:spAutoFit/>
          </a:bodyPr>
          <a:lstStyle/>
          <a:p>
            <a:r>
              <a:rPr lang="en-US" b="1" smtClean="0">
                <a:ln w="6350">
                  <a:solidFill>
                    <a:schemeClr val="tx1"/>
                  </a:solidFill>
                </a:ln>
                <a:solidFill>
                  <a:srgbClr val="FF9300"/>
                </a:solidFill>
              </a:rPr>
              <a:t>Shallow Shelf</a:t>
            </a:r>
            <a:endParaRPr lang="en-US" b="1">
              <a:ln w="6350">
                <a:solidFill>
                  <a:schemeClr val="tx1"/>
                </a:solidFill>
              </a:ln>
              <a:solidFill>
                <a:srgbClr val="FF9300"/>
              </a:solidFill>
            </a:endParaRPr>
          </a:p>
        </p:txBody>
      </p:sp>
      <p:sp>
        <p:nvSpPr>
          <p:cNvPr id="35" name="TextBox 34"/>
          <p:cNvSpPr txBox="1"/>
          <p:nvPr/>
        </p:nvSpPr>
        <p:spPr>
          <a:xfrm rot="4620073">
            <a:off x="1482443" y="4603231"/>
            <a:ext cx="748923" cy="369332"/>
          </a:xfrm>
          <a:prstGeom prst="rect">
            <a:avLst/>
          </a:prstGeom>
          <a:noFill/>
        </p:spPr>
        <p:txBody>
          <a:bodyPr wrap="none" rtlCol="0">
            <a:spAutoFit/>
          </a:bodyPr>
          <a:lstStyle/>
          <a:p>
            <a:r>
              <a:rPr lang="en-US" b="1" dirty="0" smtClean="0">
                <a:ln w="6350">
                  <a:solidFill>
                    <a:schemeClr val="tx1"/>
                  </a:solidFill>
                </a:ln>
                <a:solidFill>
                  <a:srgbClr val="FF9300"/>
                </a:solidFill>
              </a:rPr>
              <a:t>Shelf</a:t>
            </a:r>
            <a:endParaRPr lang="en-US" b="1" dirty="0">
              <a:ln w="6350">
                <a:solidFill>
                  <a:schemeClr val="tx1"/>
                </a:solidFill>
              </a:ln>
              <a:solidFill>
                <a:srgbClr val="FF9300"/>
              </a:solidFill>
            </a:endParaRPr>
          </a:p>
        </p:txBody>
      </p:sp>
      <p:sp>
        <p:nvSpPr>
          <p:cNvPr id="36" name="TextBox 35"/>
          <p:cNvSpPr txBox="1"/>
          <p:nvPr/>
        </p:nvSpPr>
        <p:spPr>
          <a:xfrm rot="2056708">
            <a:off x="341598" y="2609989"/>
            <a:ext cx="1005403" cy="369332"/>
          </a:xfrm>
          <a:prstGeom prst="rect">
            <a:avLst/>
          </a:prstGeom>
          <a:noFill/>
        </p:spPr>
        <p:txBody>
          <a:bodyPr wrap="none" rtlCol="0">
            <a:spAutoFit/>
          </a:bodyPr>
          <a:lstStyle/>
          <a:p>
            <a:r>
              <a:rPr lang="en-US" b="1" smtClean="0">
                <a:ln w="6350">
                  <a:solidFill>
                    <a:schemeClr val="tx1"/>
                  </a:solidFill>
                </a:ln>
                <a:solidFill>
                  <a:srgbClr val="FF9300"/>
                </a:solidFill>
              </a:rPr>
              <a:t>Distally</a:t>
            </a:r>
            <a:endParaRPr lang="en-US" b="1" dirty="0">
              <a:ln w="6350">
                <a:solidFill>
                  <a:schemeClr val="tx1"/>
                </a:solidFill>
              </a:ln>
              <a:solidFill>
                <a:srgbClr val="FF9300"/>
              </a:solidFill>
            </a:endParaRPr>
          </a:p>
        </p:txBody>
      </p:sp>
      <p:sp>
        <p:nvSpPr>
          <p:cNvPr id="37" name="TextBox 36"/>
          <p:cNvSpPr txBox="1"/>
          <p:nvPr/>
        </p:nvSpPr>
        <p:spPr>
          <a:xfrm rot="4020573">
            <a:off x="824935" y="3540662"/>
            <a:ext cx="1351652" cy="369332"/>
          </a:xfrm>
          <a:prstGeom prst="rect">
            <a:avLst/>
          </a:prstGeom>
          <a:noFill/>
        </p:spPr>
        <p:txBody>
          <a:bodyPr wrap="none" rtlCol="0">
            <a:spAutoFit/>
          </a:bodyPr>
          <a:lstStyle/>
          <a:p>
            <a:r>
              <a:rPr lang="en-US" b="1" dirty="0" smtClean="0">
                <a:ln w="6350">
                  <a:solidFill>
                    <a:schemeClr val="tx1"/>
                  </a:solidFill>
                </a:ln>
                <a:solidFill>
                  <a:srgbClr val="FF9300"/>
                </a:solidFill>
              </a:rPr>
              <a:t>Steepened</a:t>
            </a:r>
            <a:endParaRPr lang="en-US" b="1" dirty="0">
              <a:ln w="6350">
                <a:solidFill>
                  <a:schemeClr val="tx1"/>
                </a:solidFill>
              </a:ln>
              <a:solidFill>
                <a:srgbClr val="FF9300"/>
              </a:solidFill>
            </a:endParaRPr>
          </a:p>
        </p:txBody>
      </p:sp>
      <p:sp>
        <p:nvSpPr>
          <p:cNvPr id="38" name="TextBox 37"/>
          <p:cNvSpPr txBox="1"/>
          <p:nvPr/>
        </p:nvSpPr>
        <p:spPr>
          <a:xfrm rot="3564691">
            <a:off x="316056" y="5294615"/>
            <a:ext cx="683393" cy="369332"/>
          </a:xfrm>
          <a:prstGeom prst="rect">
            <a:avLst/>
          </a:prstGeom>
          <a:noFill/>
        </p:spPr>
        <p:txBody>
          <a:bodyPr wrap="square" rtlCol="0">
            <a:spAutoFit/>
          </a:bodyPr>
          <a:lstStyle/>
          <a:p>
            <a:pPr algn="ctr"/>
            <a:r>
              <a:rPr lang="en-US" dirty="0" smtClean="0">
                <a:solidFill>
                  <a:schemeClr val="accent1"/>
                </a:solidFill>
              </a:rPr>
              <a:t>Rise</a:t>
            </a:r>
            <a:endParaRPr lang="en-US" dirty="0">
              <a:solidFill>
                <a:schemeClr val="accent1"/>
              </a:solidFill>
            </a:endParaRPr>
          </a:p>
        </p:txBody>
      </p:sp>
      <p:sp>
        <p:nvSpPr>
          <p:cNvPr id="41" name="TextBox 40"/>
          <p:cNvSpPr txBox="1"/>
          <p:nvPr/>
        </p:nvSpPr>
        <p:spPr>
          <a:xfrm rot="3670666">
            <a:off x="171088" y="5187214"/>
            <a:ext cx="1471993" cy="369332"/>
          </a:xfrm>
          <a:prstGeom prst="rect">
            <a:avLst/>
          </a:prstGeom>
          <a:noFill/>
        </p:spPr>
        <p:txBody>
          <a:bodyPr wrap="square" rtlCol="0">
            <a:spAutoFit/>
          </a:bodyPr>
          <a:lstStyle/>
          <a:p>
            <a:pPr algn="ctr"/>
            <a:r>
              <a:rPr lang="en-US" smtClean="0">
                <a:solidFill>
                  <a:schemeClr val="accent1"/>
                </a:solidFill>
              </a:rPr>
              <a:t>Continental</a:t>
            </a:r>
            <a:endParaRPr lang="en-US" dirty="0">
              <a:solidFill>
                <a:schemeClr val="accent1"/>
              </a:solidFill>
            </a:endParaRPr>
          </a:p>
        </p:txBody>
      </p:sp>
    </p:spTree>
    <p:extLst>
      <p:ext uri="{BB962C8B-B14F-4D97-AF65-F5344CB8AC3E}">
        <p14:creationId xmlns:p14="http://schemas.microsoft.com/office/powerpoint/2010/main" val="85286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idx="4294967295"/>
          </p:nvPr>
        </p:nvSpPr>
        <p:spPr>
          <a:xfrm>
            <a:off x="5028947" y="143215"/>
            <a:ext cx="3989202" cy="536972"/>
          </a:xfrm>
        </p:spPr>
        <p:txBody>
          <a:bodyPr/>
          <a:lstStyle/>
          <a:p>
            <a:pPr eaLnBrk="1" hangingPunct="1"/>
            <a:r>
              <a:rPr lang="en-US" sz="1800" dirty="0"/>
              <a:t>Florida </a:t>
            </a:r>
            <a:r>
              <a:rPr lang="en-US" sz="1800"/>
              <a:t>– </a:t>
            </a:r>
            <a:r>
              <a:rPr lang="en-US" sz="1800" smtClean="0"/>
              <a:t>Lithologic </a:t>
            </a:r>
            <a:r>
              <a:rPr lang="en-US" sz="1800" dirty="0"/>
              <a:t>Column</a:t>
            </a:r>
          </a:p>
        </p:txBody>
      </p:sp>
      <p:grpSp>
        <p:nvGrpSpPr>
          <p:cNvPr id="5" name="Group 4"/>
          <p:cNvGrpSpPr/>
          <p:nvPr/>
        </p:nvGrpSpPr>
        <p:grpSpPr>
          <a:xfrm>
            <a:off x="381000" y="182333"/>
            <a:ext cx="2362199" cy="6066067"/>
            <a:chOff x="685800" y="122238"/>
            <a:chExt cx="2599265" cy="6674846"/>
          </a:xfrm>
        </p:grpSpPr>
        <p:pic>
          <p:nvPicPr>
            <p:cNvPr id="4" name="Picture 3" descr="Pages from Roberts-Ashby et al SFB Assessment.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5800" y="122238"/>
              <a:ext cx="2590800" cy="6674846"/>
            </a:xfrm>
            <a:prstGeom prst="rect">
              <a:avLst/>
            </a:prstGeom>
          </p:spPr>
        </p:pic>
        <p:sp>
          <p:nvSpPr>
            <p:cNvPr id="2" name="Rectangle 1"/>
            <p:cNvSpPr/>
            <p:nvPr/>
          </p:nvSpPr>
          <p:spPr>
            <a:xfrm>
              <a:off x="1684865" y="3225362"/>
              <a:ext cx="1591733" cy="1270438"/>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684866" y="1621969"/>
              <a:ext cx="1591733" cy="587832"/>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693332" y="4504695"/>
              <a:ext cx="1591733" cy="1789889"/>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621802" y="6157014"/>
            <a:ext cx="1834156" cy="253916"/>
          </a:xfrm>
          <a:prstGeom prst="rect">
            <a:avLst/>
          </a:prstGeom>
          <a:noFill/>
        </p:spPr>
        <p:txBody>
          <a:bodyPr wrap="none" rtlCol="0">
            <a:spAutoFit/>
          </a:bodyPr>
          <a:lstStyle/>
          <a:p>
            <a:r>
              <a:rPr lang="en-US" sz="1050" i="1" dirty="0">
                <a:solidFill>
                  <a:srgbClr val="000000"/>
                </a:solidFill>
              </a:rPr>
              <a:t>Roberts-Ashby et al. (2015)</a:t>
            </a:r>
          </a:p>
        </p:txBody>
      </p:sp>
      <p:grpSp>
        <p:nvGrpSpPr>
          <p:cNvPr id="19" name="Group 18"/>
          <p:cNvGrpSpPr/>
          <p:nvPr/>
        </p:nvGrpSpPr>
        <p:grpSpPr>
          <a:xfrm>
            <a:off x="5706991" y="895027"/>
            <a:ext cx="306398" cy="325031"/>
            <a:chOff x="7467601" y="395522"/>
            <a:chExt cx="408530" cy="433375"/>
          </a:xfrm>
        </p:grpSpPr>
        <p:cxnSp>
          <p:nvCxnSpPr>
            <p:cNvPr id="3" name="Straight Arrow Connector 2"/>
            <p:cNvCxnSpPr/>
            <p:nvPr/>
          </p:nvCxnSpPr>
          <p:spPr>
            <a:xfrm flipH="1">
              <a:off x="7467601" y="633031"/>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467601" y="395522"/>
              <a:ext cx="40013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475992" y="828897"/>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31565" y="1710864"/>
            <a:ext cx="303992" cy="1485900"/>
            <a:chOff x="9670267" y="1371600"/>
            <a:chExt cx="405323" cy="1981200"/>
          </a:xfrm>
        </p:grpSpPr>
        <p:cxnSp>
          <p:nvCxnSpPr>
            <p:cNvPr id="40" name="Straight Arrow Connector 39"/>
            <p:cNvCxnSpPr/>
            <p:nvPr/>
          </p:nvCxnSpPr>
          <p:spPr>
            <a:xfrm flipH="1">
              <a:off x="9670267" y="1613499"/>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9670267" y="1371600"/>
              <a:ext cx="40013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9670267" y="2204418"/>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9670267" y="1962519"/>
              <a:ext cx="40013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9675451" y="2438400"/>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670267" y="3352800"/>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670267" y="3048000"/>
              <a:ext cx="40013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2741798" y="680187"/>
            <a:ext cx="835709" cy="8650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754912" y="1454744"/>
            <a:ext cx="822595" cy="62475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00450" y="2944004"/>
            <a:ext cx="6858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714750" y="2944004"/>
            <a:ext cx="6858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754912" y="1610129"/>
            <a:ext cx="3360285" cy="139230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741798" y="3914271"/>
            <a:ext cx="1711766" cy="26946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737414" y="3286904"/>
            <a:ext cx="3377783" cy="888746"/>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706723" y="5791730"/>
            <a:ext cx="1742482" cy="439792"/>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6523409" y="3981995"/>
            <a:ext cx="300104" cy="1862688"/>
            <a:chOff x="7467600" y="3688616"/>
            <a:chExt cx="400139" cy="2483584"/>
          </a:xfrm>
        </p:grpSpPr>
        <p:cxnSp>
          <p:nvCxnSpPr>
            <p:cNvPr id="42" name="Straight Arrow Connector 41"/>
            <p:cNvCxnSpPr/>
            <p:nvPr/>
          </p:nvCxnSpPr>
          <p:spPr>
            <a:xfrm flipH="1">
              <a:off x="7467600" y="6172200"/>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7467600" y="3688616"/>
              <a:ext cx="40013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7467600" y="5391169"/>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7467600" y="5029200"/>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7467600" y="5257800"/>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7467600" y="4038600"/>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467600" y="3860752"/>
              <a:ext cx="400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119085" y="1603527"/>
            <a:ext cx="2112480" cy="1697874"/>
            <a:chOff x="4436529" y="3286278"/>
            <a:chExt cx="1591735" cy="1279333"/>
          </a:xfrm>
        </p:grpSpPr>
        <p:pic>
          <p:nvPicPr>
            <p:cNvPr id="33" name="Picture 32" descr="Pages from Roberts-Ashby et al SFB Assessment.png"/>
            <p:cNvPicPr>
              <a:picLocks noChangeAspect="1"/>
            </p:cNvPicPr>
            <p:nvPr/>
          </p:nvPicPr>
          <p:blipFill rotWithShape="1">
            <a:blip r:embed="rId3" cstate="hqprint">
              <a:extLst>
                <a:ext uri="{28A0092B-C50C-407E-A947-70E740481C1C}">
                  <a14:useLocalDpi xmlns:a14="http://schemas.microsoft.com/office/drawing/2010/main"/>
                </a:ext>
              </a:extLst>
            </a:blip>
            <a:srcRect l="38562" t="46490" b="34344"/>
            <a:stretch/>
          </p:blipFill>
          <p:spPr>
            <a:xfrm>
              <a:off x="4436529" y="3286278"/>
              <a:ext cx="1591735" cy="1279333"/>
            </a:xfrm>
            <a:prstGeom prst="rect">
              <a:avLst/>
            </a:prstGeom>
          </p:spPr>
        </p:pic>
        <p:sp>
          <p:nvSpPr>
            <p:cNvPr id="34" name="Rectangle 33"/>
            <p:cNvSpPr/>
            <p:nvPr/>
          </p:nvSpPr>
          <p:spPr>
            <a:xfrm>
              <a:off x="4436530" y="3286278"/>
              <a:ext cx="1591733" cy="1270438"/>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447779" y="3903659"/>
            <a:ext cx="2062512" cy="2329191"/>
            <a:chOff x="7197851" y="4556716"/>
            <a:chExt cx="1592834" cy="1798784"/>
          </a:xfrm>
        </p:grpSpPr>
        <p:pic>
          <p:nvPicPr>
            <p:cNvPr id="30" name="Picture 29" descr="Pages from Roberts-Ashby et al SFB Assessment.png"/>
            <p:cNvPicPr>
              <a:picLocks noChangeAspect="1"/>
            </p:cNvPicPr>
            <p:nvPr/>
          </p:nvPicPr>
          <p:blipFill rotWithShape="1">
            <a:blip r:embed="rId3" cstate="hqprint">
              <a:extLst>
                <a:ext uri="{28A0092B-C50C-407E-A947-70E740481C1C}">
                  <a14:useLocalDpi xmlns:a14="http://schemas.microsoft.com/office/drawing/2010/main"/>
                </a:ext>
              </a:extLst>
            </a:blip>
            <a:srcRect l="38846" t="65523" b="7529"/>
            <a:stretch/>
          </p:blipFill>
          <p:spPr>
            <a:xfrm>
              <a:off x="7197851" y="4556716"/>
              <a:ext cx="1584367" cy="1798784"/>
            </a:xfrm>
            <a:prstGeom prst="rect">
              <a:avLst/>
            </a:prstGeom>
          </p:spPr>
        </p:pic>
        <p:sp>
          <p:nvSpPr>
            <p:cNvPr id="31" name="Rectangle 30"/>
            <p:cNvSpPr/>
            <p:nvPr/>
          </p:nvSpPr>
          <p:spPr>
            <a:xfrm>
              <a:off x="7198952" y="4565611"/>
              <a:ext cx="1591733" cy="1789889"/>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3581395" y="683086"/>
            <a:ext cx="2112482" cy="780146"/>
            <a:chOff x="1684866" y="1621969"/>
            <a:chExt cx="1591734" cy="587832"/>
          </a:xfrm>
        </p:grpSpPr>
        <p:pic>
          <p:nvPicPr>
            <p:cNvPr id="27" name="Picture 26" descr="Pages from Roberts-Ashby et al SFB Assessment.png"/>
            <p:cNvPicPr>
              <a:picLocks noChangeAspect="1"/>
            </p:cNvPicPr>
            <p:nvPr/>
          </p:nvPicPr>
          <p:blipFill rotWithShape="1">
            <a:blip r:embed="rId3" cstate="hqprint">
              <a:extLst>
                <a:ext uri="{28A0092B-C50C-407E-A947-70E740481C1C}">
                  <a14:useLocalDpi xmlns:a14="http://schemas.microsoft.com/office/drawing/2010/main"/>
                </a:ext>
              </a:extLst>
            </a:blip>
            <a:srcRect l="38562" t="22469" b="68725"/>
            <a:stretch/>
          </p:blipFill>
          <p:spPr>
            <a:xfrm>
              <a:off x="1684866" y="1621969"/>
              <a:ext cx="1591734" cy="587831"/>
            </a:xfrm>
            <a:prstGeom prst="rect">
              <a:avLst/>
            </a:prstGeom>
          </p:spPr>
        </p:pic>
        <p:sp>
          <p:nvSpPr>
            <p:cNvPr id="28" name="Rectangle 27"/>
            <p:cNvSpPr/>
            <p:nvPr/>
          </p:nvSpPr>
          <p:spPr>
            <a:xfrm>
              <a:off x="1684866" y="1621969"/>
              <a:ext cx="1591733" cy="587832"/>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7848600" y="4249133"/>
            <a:ext cx="947804" cy="584775"/>
            <a:chOff x="461896" y="4557201"/>
            <a:chExt cx="947804" cy="584775"/>
          </a:xfrm>
        </p:grpSpPr>
        <p:sp>
          <p:nvSpPr>
            <p:cNvPr id="56" name="TextBox 55"/>
            <p:cNvSpPr txBox="1"/>
            <p:nvPr/>
          </p:nvSpPr>
          <p:spPr>
            <a:xfrm>
              <a:off x="816268" y="4557201"/>
              <a:ext cx="593432" cy="584775"/>
            </a:xfrm>
            <a:prstGeom prst="rect">
              <a:avLst/>
            </a:prstGeom>
            <a:noFill/>
          </p:spPr>
          <p:txBody>
            <a:bodyPr wrap="none" rtlCol="0">
              <a:spAutoFit/>
            </a:bodyPr>
            <a:lstStyle/>
            <a:p>
              <a:r>
                <a:rPr lang="en-US" sz="1600" i="1" smtClean="0">
                  <a:solidFill>
                    <a:srgbClr val="000000"/>
                  </a:solidFill>
                </a:rPr>
                <a:t>Seal</a:t>
              </a:r>
              <a:endParaRPr lang="en-US" sz="1600" i="1" dirty="0" smtClean="0">
                <a:solidFill>
                  <a:srgbClr val="000000"/>
                </a:solidFill>
              </a:endParaRPr>
            </a:p>
            <a:p>
              <a:r>
                <a:rPr lang="en-US" sz="1600" i="1" dirty="0" smtClean="0">
                  <a:solidFill>
                    <a:srgbClr val="000000"/>
                  </a:solidFill>
                </a:rPr>
                <a:t>Sink</a:t>
              </a:r>
              <a:endParaRPr lang="en-US" sz="1600" i="1" dirty="0">
                <a:solidFill>
                  <a:srgbClr val="000000"/>
                </a:solidFill>
              </a:endParaRPr>
            </a:p>
          </p:txBody>
        </p:sp>
        <p:cxnSp>
          <p:nvCxnSpPr>
            <p:cNvPr id="57" name="Straight Arrow Connector 56"/>
            <p:cNvCxnSpPr/>
            <p:nvPr/>
          </p:nvCxnSpPr>
          <p:spPr>
            <a:xfrm>
              <a:off x="461896" y="4724400"/>
              <a:ext cx="300104"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61896" y="4953000"/>
              <a:ext cx="3001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59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dirty="0" smtClean="0"/>
              <a:t>West Florida Shelf-Escarpment</a:t>
            </a:r>
          </a:p>
        </p:txBody>
      </p:sp>
      <p:pic>
        <p:nvPicPr>
          <p:cNvPr id="5" name="Picture 4" descr="Untitled-2.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6750" y="2069068"/>
            <a:ext cx="8324850" cy="2895600"/>
          </a:xfrm>
          <a:prstGeom prst="rect">
            <a:avLst/>
          </a:prstGeom>
        </p:spPr>
      </p:pic>
      <p:sp>
        <p:nvSpPr>
          <p:cNvPr id="6" name="TextBox 5"/>
          <p:cNvSpPr txBox="1"/>
          <p:nvPr/>
        </p:nvSpPr>
        <p:spPr>
          <a:xfrm>
            <a:off x="762000" y="3048000"/>
            <a:ext cx="559621" cy="369332"/>
          </a:xfrm>
          <a:prstGeom prst="rect">
            <a:avLst/>
          </a:prstGeom>
          <a:noFill/>
        </p:spPr>
        <p:txBody>
          <a:bodyPr wrap="none" rtlCol="0">
            <a:spAutoFit/>
          </a:bodyPr>
          <a:lstStyle/>
          <a:p>
            <a:r>
              <a:rPr lang="en-US" i="1" dirty="0" smtClean="0">
                <a:solidFill>
                  <a:srgbClr val="000000"/>
                </a:solidFill>
              </a:rPr>
              <a:t>QT</a:t>
            </a:r>
            <a:endParaRPr lang="en-US" i="1" dirty="0">
              <a:solidFill>
                <a:srgbClr val="000000"/>
              </a:solidFill>
            </a:endParaRPr>
          </a:p>
        </p:txBody>
      </p:sp>
      <p:sp>
        <p:nvSpPr>
          <p:cNvPr id="9" name="TextBox 8"/>
          <p:cNvSpPr txBox="1"/>
          <p:nvPr/>
        </p:nvSpPr>
        <p:spPr>
          <a:xfrm>
            <a:off x="8153400" y="2133600"/>
            <a:ext cx="559621" cy="369332"/>
          </a:xfrm>
          <a:prstGeom prst="rect">
            <a:avLst/>
          </a:prstGeom>
          <a:noFill/>
        </p:spPr>
        <p:txBody>
          <a:bodyPr wrap="none" rtlCol="0">
            <a:spAutoFit/>
          </a:bodyPr>
          <a:lstStyle/>
          <a:p>
            <a:r>
              <a:rPr lang="en-US" i="1" dirty="0" smtClean="0">
                <a:solidFill>
                  <a:srgbClr val="000000"/>
                </a:solidFill>
              </a:rPr>
              <a:t>QT</a:t>
            </a:r>
            <a:endParaRPr lang="en-US" i="1" dirty="0">
              <a:solidFill>
                <a:srgbClr val="000000"/>
              </a:solidFill>
            </a:endParaRPr>
          </a:p>
        </p:txBody>
      </p:sp>
      <p:sp>
        <p:nvSpPr>
          <p:cNvPr id="10" name="TextBox 9"/>
          <p:cNvSpPr txBox="1"/>
          <p:nvPr/>
        </p:nvSpPr>
        <p:spPr>
          <a:xfrm>
            <a:off x="8458200" y="2614136"/>
            <a:ext cx="393034" cy="369332"/>
          </a:xfrm>
          <a:prstGeom prst="rect">
            <a:avLst/>
          </a:prstGeom>
          <a:noFill/>
        </p:spPr>
        <p:txBody>
          <a:bodyPr wrap="none" rtlCol="0">
            <a:spAutoFit/>
          </a:bodyPr>
          <a:lstStyle/>
          <a:p>
            <a:r>
              <a:rPr lang="en-US" i="1" dirty="0" smtClean="0">
                <a:solidFill>
                  <a:srgbClr val="000000"/>
                </a:solidFill>
              </a:rPr>
              <a:t>K</a:t>
            </a:r>
            <a:endParaRPr lang="en-US" i="1" dirty="0">
              <a:solidFill>
                <a:srgbClr val="000000"/>
              </a:solidFill>
            </a:endParaRPr>
          </a:p>
        </p:txBody>
      </p:sp>
      <p:sp>
        <p:nvSpPr>
          <p:cNvPr id="11" name="TextBox 10"/>
          <p:cNvSpPr txBox="1"/>
          <p:nvPr/>
        </p:nvSpPr>
        <p:spPr>
          <a:xfrm>
            <a:off x="762000" y="3745468"/>
            <a:ext cx="393034" cy="369332"/>
          </a:xfrm>
          <a:prstGeom prst="rect">
            <a:avLst/>
          </a:prstGeom>
          <a:noFill/>
        </p:spPr>
        <p:txBody>
          <a:bodyPr wrap="none" rtlCol="0">
            <a:spAutoFit/>
          </a:bodyPr>
          <a:lstStyle/>
          <a:p>
            <a:r>
              <a:rPr lang="en-US" i="1" dirty="0" smtClean="0">
                <a:solidFill>
                  <a:srgbClr val="000000"/>
                </a:solidFill>
              </a:rPr>
              <a:t>K</a:t>
            </a:r>
            <a:endParaRPr lang="en-US" i="1" dirty="0">
              <a:solidFill>
                <a:srgbClr val="000000"/>
              </a:solidFill>
            </a:endParaRPr>
          </a:p>
        </p:txBody>
      </p:sp>
      <p:sp>
        <p:nvSpPr>
          <p:cNvPr id="12" name="TextBox 11"/>
          <p:cNvSpPr txBox="1"/>
          <p:nvPr/>
        </p:nvSpPr>
        <p:spPr>
          <a:xfrm>
            <a:off x="1447800" y="4355068"/>
            <a:ext cx="354487" cy="369332"/>
          </a:xfrm>
          <a:prstGeom prst="rect">
            <a:avLst/>
          </a:prstGeom>
          <a:noFill/>
        </p:spPr>
        <p:txBody>
          <a:bodyPr wrap="none" rtlCol="0">
            <a:spAutoFit/>
          </a:bodyPr>
          <a:lstStyle/>
          <a:p>
            <a:r>
              <a:rPr lang="en-US" i="1" dirty="0" smtClean="0">
                <a:solidFill>
                  <a:srgbClr val="000000"/>
                </a:solidFill>
              </a:rPr>
              <a:t>J</a:t>
            </a:r>
            <a:endParaRPr lang="en-US" i="1" dirty="0">
              <a:solidFill>
                <a:srgbClr val="000000"/>
              </a:solidFill>
            </a:endParaRPr>
          </a:p>
        </p:txBody>
      </p:sp>
      <p:sp>
        <p:nvSpPr>
          <p:cNvPr id="13" name="TextBox 12"/>
          <p:cNvSpPr txBox="1"/>
          <p:nvPr/>
        </p:nvSpPr>
        <p:spPr>
          <a:xfrm>
            <a:off x="2590800" y="4050268"/>
            <a:ext cx="354487" cy="369332"/>
          </a:xfrm>
          <a:prstGeom prst="rect">
            <a:avLst/>
          </a:prstGeom>
          <a:noFill/>
        </p:spPr>
        <p:txBody>
          <a:bodyPr wrap="none" rtlCol="0">
            <a:spAutoFit/>
          </a:bodyPr>
          <a:lstStyle/>
          <a:p>
            <a:r>
              <a:rPr lang="en-US" i="1" dirty="0" smtClean="0">
                <a:solidFill>
                  <a:srgbClr val="000000"/>
                </a:solidFill>
              </a:rPr>
              <a:t>J</a:t>
            </a:r>
            <a:endParaRPr lang="en-US" i="1" dirty="0">
              <a:solidFill>
                <a:srgbClr val="000000"/>
              </a:solidFill>
            </a:endParaRPr>
          </a:p>
        </p:txBody>
      </p:sp>
      <p:sp>
        <p:nvSpPr>
          <p:cNvPr id="14" name="TextBox 13"/>
          <p:cNvSpPr txBox="1"/>
          <p:nvPr/>
        </p:nvSpPr>
        <p:spPr>
          <a:xfrm>
            <a:off x="6019800" y="3124200"/>
            <a:ext cx="354487" cy="369332"/>
          </a:xfrm>
          <a:prstGeom prst="rect">
            <a:avLst/>
          </a:prstGeom>
          <a:noFill/>
        </p:spPr>
        <p:txBody>
          <a:bodyPr wrap="none" rtlCol="0">
            <a:spAutoFit/>
          </a:bodyPr>
          <a:lstStyle/>
          <a:p>
            <a:r>
              <a:rPr lang="en-US" i="1" dirty="0" smtClean="0">
                <a:solidFill>
                  <a:srgbClr val="000000"/>
                </a:solidFill>
              </a:rPr>
              <a:t>J</a:t>
            </a:r>
            <a:endParaRPr lang="en-US" i="1" dirty="0">
              <a:solidFill>
                <a:srgbClr val="000000"/>
              </a:solidFill>
            </a:endParaRPr>
          </a:p>
        </p:txBody>
      </p:sp>
      <p:sp>
        <p:nvSpPr>
          <p:cNvPr id="15" name="TextBox 14"/>
          <p:cNvSpPr txBox="1"/>
          <p:nvPr/>
        </p:nvSpPr>
        <p:spPr>
          <a:xfrm>
            <a:off x="4267200" y="3364468"/>
            <a:ext cx="354487" cy="369332"/>
          </a:xfrm>
          <a:prstGeom prst="rect">
            <a:avLst/>
          </a:prstGeom>
          <a:noFill/>
        </p:spPr>
        <p:txBody>
          <a:bodyPr wrap="none" rtlCol="0">
            <a:spAutoFit/>
          </a:bodyPr>
          <a:lstStyle/>
          <a:p>
            <a:r>
              <a:rPr lang="en-US" i="1" dirty="0" smtClean="0">
                <a:solidFill>
                  <a:srgbClr val="000000"/>
                </a:solidFill>
              </a:rPr>
              <a:t>J</a:t>
            </a:r>
            <a:endParaRPr lang="en-US" i="1" dirty="0">
              <a:solidFill>
                <a:srgbClr val="000000"/>
              </a:solidFill>
            </a:endParaRPr>
          </a:p>
        </p:txBody>
      </p:sp>
      <p:sp>
        <p:nvSpPr>
          <p:cNvPr id="16" name="TextBox 15"/>
          <p:cNvSpPr txBox="1"/>
          <p:nvPr/>
        </p:nvSpPr>
        <p:spPr>
          <a:xfrm>
            <a:off x="4255166" y="2678668"/>
            <a:ext cx="393034" cy="369332"/>
          </a:xfrm>
          <a:prstGeom prst="rect">
            <a:avLst/>
          </a:prstGeom>
          <a:noFill/>
        </p:spPr>
        <p:txBody>
          <a:bodyPr wrap="none" rtlCol="0">
            <a:spAutoFit/>
          </a:bodyPr>
          <a:lstStyle/>
          <a:p>
            <a:r>
              <a:rPr lang="en-US" i="1" dirty="0" smtClean="0">
                <a:solidFill>
                  <a:srgbClr val="000000"/>
                </a:solidFill>
              </a:rPr>
              <a:t>K</a:t>
            </a:r>
            <a:endParaRPr lang="en-US" i="1" dirty="0">
              <a:solidFill>
                <a:srgbClr val="000000"/>
              </a:solidFill>
            </a:endParaRPr>
          </a:p>
        </p:txBody>
      </p:sp>
      <p:sp>
        <p:nvSpPr>
          <p:cNvPr id="17" name="TextBox 16"/>
          <p:cNvSpPr txBox="1"/>
          <p:nvPr/>
        </p:nvSpPr>
        <p:spPr>
          <a:xfrm>
            <a:off x="7543800" y="4191000"/>
            <a:ext cx="1342400" cy="369332"/>
          </a:xfrm>
          <a:prstGeom prst="rect">
            <a:avLst/>
          </a:prstGeom>
          <a:noFill/>
        </p:spPr>
        <p:txBody>
          <a:bodyPr wrap="none" rtlCol="0">
            <a:spAutoFit/>
          </a:bodyPr>
          <a:lstStyle/>
          <a:p>
            <a:r>
              <a:rPr lang="en-US" b="1" i="1" dirty="0" smtClean="0">
                <a:solidFill>
                  <a:srgbClr val="000000"/>
                </a:solidFill>
              </a:rPr>
              <a:t>Basement</a:t>
            </a:r>
            <a:endParaRPr lang="en-US" b="1" i="1" dirty="0">
              <a:solidFill>
                <a:srgbClr val="000000"/>
              </a:solidFill>
            </a:endParaRPr>
          </a:p>
        </p:txBody>
      </p:sp>
      <p:sp>
        <p:nvSpPr>
          <p:cNvPr id="19" name="TextBox 18"/>
          <p:cNvSpPr txBox="1"/>
          <p:nvPr/>
        </p:nvSpPr>
        <p:spPr>
          <a:xfrm>
            <a:off x="158535" y="2831068"/>
            <a:ext cx="573720" cy="307777"/>
          </a:xfrm>
          <a:prstGeom prst="rect">
            <a:avLst/>
          </a:prstGeom>
          <a:noFill/>
        </p:spPr>
        <p:txBody>
          <a:bodyPr wrap="none" rtlCol="0">
            <a:spAutoFit/>
          </a:bodyPr>
          <a:lstStyle/>
          <a:p>
            <a:r>
              <a:rPr lang="en-US" sz="1400" dirty="0" smtClean="0">
                <a:solidFill>
                  <a:srgbClr val="000000"/>
                </a:solidFill>
              </a:rPr>
              <a:t>3 km</a:t>
            </a:r>
            <a:endParaRPr lang="en-US" sz="1400" dirty="0">
              <a:solidFill>
                <a:srgbClr val="000000"/>
              </a:solidFill>
            </a:endParaRPr>
          </a:p>
        </p:txBody>
      </p:sp>
      <p:sp>
        <p:nvSpPr>
          <p:cNvPr id="20" name="TextBox 19"/>
          <p:cNvSpPr txBox="1"/>
          <p:nvPr/>
        </p:nvSpPr>
        <p:spPr>
          <a:xfrm>
            <a:off x="304800" y="1916668"/>
            <a:ext cx="402674" cy="307777"/>
          </a:xfrm>
          <a:prstGeom prst="rect">
            <a:avLst/>
          </a:prstGeom>
          <a:noFill/>
        </p:spPr>
        <p:txBody>
          <a:bodyPr wrap="none" rtlCol="0">
            <a:spAutoFit/>
          </a:bodyPr>
          <a:lstStyle/>
          <a:p>
            <a:r>
              <a:rPr lang="en-US" sz="1400" dirty="0" smtClean="0">
                <a:solidFill>
                  <a:srgbClr val="000000"/>
                </a:solidFill>
              </a:rPr>
              <a:t>SL</a:t>
            </a:r>
            <a:endParaRPr lang="en-US" sz="1400" dirty="0">
              <a:solidFill>
                <a:srgbClr val="000000"/>
              </a:solidFill>
            </a:endParaRPr>
          </a:p>
        </p:txBody>
      </p:sp>
      <p:sp>
        <p:nvSpPr>
          <p:cNvPr id="21" name="TextBox 20"/>
          <p:cNvSpPr txBox="1"/>
          <p:nvPr/>
        </p:nvSpPr>
        <p:spPr>
          <a:xfrm>
            <a:off x="158535" y="3593068"/>
            <a:ext cx="573720" cy="307777"/>
          </a:xfrm>
          <a:prstGeom prst="rect">
            <a:avLst/>
          </a:prstGeom>
          <a:noFill/>
        </p:spPr>
        <p:txBody>
          <a:bodyPr wrap="none" rtlCol="0">
            <a:spAutoFit/>
          </a:bodyPr>
          <a:lstStyle/>
          <a:p>
            <a:r>
              <a:rPr lang="en-US" sz="1400" dirty="0" smtClean="0">
                <a:solidFill>
                  <a:srgbClr val="000000"/>
                </a:solidFill>
              </a:rPr>
              <a:t>6 km</a:t>
            </a:r>
            <a:endParaRPr lang="en-US" sz="1400" dirty="0">
              <a:solidFill>
                <a:srgbClr val="000000"/>
              </a:solidFill>
            </a:endParaRPr>
          </a:p>
        </p:txBody>
      </p:sp>
      <p:sp>
        <p:nvSpPr>
          <p:cNvPr id="23" name="TextBox 22"/>
          <p:cNvSpPr txBox="1"/>
          <p:nvPr/>
        </p:nvSpPr>
        <p:spPr>
          <a:xfrm>
            <a:off x="152400" y="4355068"/>
            <a:ext cx="573720" cy="307777"/>
          </a:xfrm>
          <a:prstGeom prst="rect">
            <a:avLst/>
          </a:prstGeom>
          <a:noFill/>
        </p:spPr>
        <p:txBody>
          <a:bodyPr wrap="none" rtlCol="0">
            <a:spAutoFit/>
          </a:bodyPr>
          <a:lstStyle/>
          <a:p>
            <a:r>
              <a:rPr lang="en-US" sz="1400" dirty="0" smtClean="0">
                <a:solidFill>
                  <a:srgbClr val="000000"/>
                </a:solidFill>
              </a:rPr>
              <a:t>9 km</a:t>
            </a:r>
            <a:endParaRPr lang="en-US" sz="1400" dirty="0">
              <a:solidFill>
                <a:srgbClr val="000000"/>
              </a:solidFill>
            </a:endParaRPr>
          </a:p>
        </p:txBody>
      </p:sp>
      <p:sp>
        <p:nvSpPr>
          <p:cNvPr id="7" name="TextBox 6"/>
          <p:cNvSpPr txBox="1"/>
          <p:nvPr/>
        </p:nvSpPr>
        <p:spPr>
          <a:xfrm>
            <a:off x="5867400" y="5040868"/>
            <a:ext cx="3122820" cy="369332"/>
          </a:xfrm>
          <a:prstGeom prst="rect">
            <a:avLst/>
          </a:prstGeom>
          <a:noFill/>
        </p:spPr>
        <p:txBody>
          <a:bodyPr wrap="none" rtlCol="0">
            <a:spAutoFit/>
          </a:bodyPr>
          <a:lstStyle/>
          <a:p>
            <a:r>
              <a:rPr lang="en-US" dirty="0" smtClean="0">
                <a:solidFill>
                  <a:srgbClr val="000000"/>
                </a:solidFill>
              </a:rPr>
              <a:t>Roberts and Erickson (2009)</a:t>
            </a:r>
            <a:endParaRPr lang="en-US" dirty="0">
              <a:solidFill>
                <a:srgbClr val="000000"/>
              </a:solidFill>
            </a:endParaRPr>
          </a:p>
        </p:txBody>
      </p:sp>
      <p:sp>
        <p:nvSpPr>
          <p:cNvPr id="25" name="Line 4"/>
          <p:cNvSpPr>
            <a:spLocks noChangeShapeType="1"/>
          </p:cNvSpPr>
          <p:nvPr/>
        </p:nvSpPr>
        <p:spPr bwMode="auto">
          <a:xfrm>
            <a:off x="685800" y="2069068"/>
            <a:ext cx="83058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7" name="TextBox 26"/>
          <p:cNvSpPr txBox="1"/>
          <p:nvPr/>
        </p:nvSpPr>
        <p:spPr>
          <a:xfrm>
            <a:off x="7162800" y="1676400"/>
            <a:ext cx="1565079" cy="400110"/>
          </a:xfrm>
          <a:prstGeom prst="rect">
            <a:avLst/>
          </a:prstGeom>
          <a:noFill/>
        </p:spPr>
        <p:txBody>
          <a:bodyPr wrap="square" rtlCol="0">
            <a:spAutoFit/>
          </a:bodyPr>
          <a:lstStyle/>
          <a:p>
            <a:pPr algn="ctr"/>
            <a:r>
              <a:rPr lang="en-US" sz="2000" i="1" dirty="0" smtClean="0">
                <a:solidFill>
                  <a:srgbClr val="000000"/>
                </a:solidFill>
              </a:rPr>
              <a:t>Shelf</a:t>
            </a:r>
            <a:endParaRPr lang="en-US" sz="2000" i="1" dirty="0">
              <a:solidFill>
                <a:srgbClr val="000000"/>
              </a:solidFill>
            </a:endParaRPr>
          </a:p>
        </p:txBody>
      </p:sp>
      <p:sp>
        <p:nvSpPr>
          <p:cNvPr id="28" name="TextBox 27"/>
          <p:cNvSpPr txBox="1"/>
          <p:nvPr/>
        </p:nvSpPr>
        <p:spPr>
          <a:xfrm>
            <a:off x="3387921" y="1676400"/>
            <a:ext cx="1565079" cy="400110"/>
          </a:xfrm>
          <a:prstGeom prst="rect">
            <a:avLst/>
          </a:prstGeom>
          <a:noFill/>
        </p:spPr>
        <p:txBody>
          <a:bodyPr wrap="square" rtlCol="0">
            <a:spAutoFit/>
          </a:bodyPr>
          <a:lstStyle/>
          <a:p>
            <a:pPr algn="ctr"/>
            <a:r>
              <a:rPr lang="en-US" sz="2000" i="1" dirty="0" smtClean="0">
                <a:solidFill>
                  <a:srgbClr val="000000"/>
                </a:solidFill>
              </a:rPr>
              <a:t>Escarpment</a:t>
            </a:r>
            <a:endParaRPr lang="en-US" sz="2000" i="1" dirty="0">
              <a:solidFill>
                <a:srgbClr val="000000"/>
              </a:solidFill>
            </a:endParaRPr>
          </a:p>
        </p:txBody>
      </p:sp>
      <p:sp>
        <p:nvSpPr>
          <p:cNvPr id="29" name="TextBox 28"/>
          <p:cNvSpPr txBox="1"/>
          <p:nvPr/>
        </p:nvSpPr>
        <p:spPr>
          <a:xfrm>
            <a:off x="685800" y="1676400"/>
            <a:ext cx="1565079" cy="400110"/>
          </a:xfrm>
          <a:prstGeom prst="rect">
            <a:avLst/>
          </a:prstGeom>
          <a:noFill/>
        </p:spPr>
        <p:txBody>
          <a:bodyPr wrap="square" rtlCol="0">
            <a:spAutoFit/>
          </a:bodyPr>
          <a:lstStyle/>
          <a:p>
            <a:pPr algn="ctr"/>
            <a:r>
              <a:rPr lang="en-US" sz="2000" i="1" dirty="0" smtClean="0">
                <a:solidFill>
                  <a:srgbClr val="000000"/>
                </a:solidFill>
              </a:rPr>
              <a:t>Basin</a:t>
            </a:r>
            <a:endParaRPr lang="en-US" sz="2000" i="1" dirty="0">
              <a:solidFill>
                <a:srgbClr val="000000"/>
              </a:solidFill>
            </a:endParaRPr>
          </a:p>
        </p:txBody>
      </p:sp>
      <p:sp>
        <p:nvSpPr>
          <p:cNvPr id="30" name="Line 4"/>
          <p:cNvSpPr>
            <a:spLocks noChangeShapeType="1"/>
          </p:cNvSpPr>
          <p:nvPr/>
        </p:nvSpPr>
        <p:spPr bwMode="auto">
          <a:xfrm>
            <a:off x="685800" y="3002478"/>
            <a:ext cx="8305800" cy="0"/>
          </a:xfrm>
          <a:prstGeom prst="line">
            <a:avLst/>
          </a:prstGeom>
          <a:noFill/>
          <a:ln w="6350" cmpd="sng">
            <a:solidFill>
              <a:schemeClr val="tx1"/>
            </a:solidFill>
            <a:prstDash val="dash"/>
            <a:round/>
            <a:headEnd/>
            <a:tailEnd/>
          </a:ln>
        </p:spPr>
        <p:txBody>
          <a:bodyPr/>
          <a:lstStyle/>
          <a:p>
            <a:endParaRPr lang="en-US">
              <a:solidFill>
                <a:srgbClr val="000000"/>
              </a:solidFill>
            </a:endParaRPr>
          </a:p>
        </p:txBody>
      </p:sp>
      <p:sp>
        <p:nvSpPr>
          <p:cNvPr id="31" name="TextBox 30"/>
          <p:cNvSpPr txBox="1"/>
          <p:nvPr/>
        </p:nvSpPr>
        <p:spPr>
          <a:xfrm>
            <a:off x="838200" y="4953000"/>
            <a:ext cx="781334" cy="307777"/>
          </a:xfrm>
          <a:prstGeom prst="rect">
            <a:avLst/>
          </a:prstGeom>
          <a:noFill/>
        </p:spPr>
        <p:txBody>
          <a:bodyPr wrap="none" rtlCol="0">
            <a:spAutoFit/>
          </a:bodyPr>
          <a:lstStyle/>
          <a:p>
            <a:r>
              <a:rPr lang="en-US" sz="1400" dirty="0" smtClean="0">
                <a:solidFill>
                  <a:srgbClr val="000000"/>
                </a:solidFill>
              </a:rPr>
              <a:t>VE ~4x</a:t>
            </a:r>
            <a:endParaRPr lang="en-US" sz="1400" dirty="0">
              <a:solidFill>
                <a:srgbClr val="000000"/>
              </a:solidFill>
            </a:endParaRPr>
          </a:p>
        </p:txBody>
      </p:sp>
    </p:spTree>
    <p:extLst>
      <p:ext uri="{BB962C8B-B14F-4D97-AF65-F5344CB8AC3E}">
        <p14:creationId xmlns:p14="http://schemas.microsoft.com/office/powerpoint/2010/main" val="211063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8600" y="381000"/>
            <a:ext cx="8229600" cy="487362"/>
          </a:xfrm>
        </p:spPr>
        <p:txBody>
          <a:bodyPr/>
          <a:lstStyle/>
          <a:p>
            <a:r>
              <a:rPr lang="en-US" sz="2400" dirty="0"/>
              <a:t>Observations and Further Questions</a:t>
            </a:r>
          </a:p>
        </p:txBody>
      </p:sp>
      <p:sp>
        <p:nvSpPr>
          <p:cNvPr id="13315" name="Content Placeholder 2"/>
          <p:cNvSpPr>
            <a:spLocks noGrp="1"/>
          </p:cNvSpPr>
          <p:nvPr>
            <p:ph idx="1"/>
          </p:nvPr>
        </p:nvSpPr>
        <p:spPr>
          <a:xfrm>
            <a:off x="838200" y="1066800"/>
            <a:ext cx="7467600" cy="4525963"/>
          </a:xfrm>
        </p:spPr>
        <p:txBody>
          <a:bodyPr/>
          <a:lstStyle/>
          <a:p>
            <a:pPr marL="214313" lvl="1">
              <a:buFont typeface="Arial"/>
              <a:buChar char="•"/>
            </a:pPr>
            <a:r>
              <a:rPr lang="en-US" sz="2000" dirty="0"/>
              <a:t>Large portfolio of potential sinks and seals in eastern Gulf of Mexico region.</a:t>
            </a:r>
          </a:p>
          <a:p>
            <a:pPr marL="514350" lvl="2">
              <a:buFont typeface="Arial"/>
              <a:buChar char="•"/>
            </a:pPr>
            <a:r>
              <a:rPr lang="en-US" sz="1600" dirty="0"/>
              <a:t>Complex structural chronology, stratigraphic architecture in </a:t>
            </a:r>
            <a:r>
              <a:rPr lang="en-US" sz="1600" dirty="0" err="1"/>
              <a:t>DeSoto</a:t>
            </a:r>
            <a:r>
              <a:rPr lang="en-US" sz="1600" dirty="0"/>
              <a:t> Canyon Salt Basin.</a:t>
            </a:r>
          </a:p>
          <a:p>
            <a:pPr marL="514350" lvl="2">
              <a:buFont typeface="Arial"/>
              <a:buChar char="•"/>
            </a:pPr>
            <a:r>
              <a:rPr lang="en-US" sz="1600" dirty="0"/>
              <a:t>Relatively simple Cretaceous carbonate platform and distally steepened Cenozoic shelf in West Florida.</a:t>
            </a:r>
          </a:p>
          <a:p>
            <a:pPr marL="514350" lvl="2">
              <a:buFont typeface="Arial"/>
              <a:buChar char="•"/>
            </a:pPr>
            <a:r>
              <a:rPr lang="en-US" sz="1600" dirty="0" err="1"/>
              <a:t>Geopressure</a:t>
            </a:r>
            <a:r>
              <a:rPr lang="en-US" sz="1600" dirty="0"/>
              <a:t> &gt;12,000 </a:t>
            </a:r>
            <a:r>
              <a:rPr lang="en-US" sz="1600" dirty="0" err="1"/>
              <a:t>ft</a:t>
            </a:r>
            <a:r>
              <a:rPr lang="en-US" sz="1600" dirty="0"/>
              <a:t>; main storage prospects in Cretaceous-Miocene section.</a:t>
            </a:r>
          </a:p>
          <a:p>
            <a:pPr marL="214313" lvl="1">
              <a:buFont typeface="Arial"/>
              <a:buChar char="•"/>
            </a:pPr>
            <a:r>
              <a:rPr lang="en-US" sz="2000" dirty="0"/>
              <a:t>Seismic and well data currently being compiled and analyzed to address questions:</a:t>
            </a:r>
          </a:p>
          <a:p>
            <a:pPr marL="514350" lvl="2">
              <a:buFont typeface="Arial"/>
              <a:buChar char="•"/>
            </a:pPr>
            <a:r>
              <a:rPr lang="en-US" sz="1600" dirty="0"/>
              <a:t>Is sufficient porosity, permeability available in carbonate units to support commercial offshore storage?</a:t>
            </a:r>
          </a:p>
          <a:p>
            <a:pPr marL="514350" lvl="2">
              <a:buFont typeface="Arial"/>
              <a:buChar char="•"/>
            </a:pPr>
            <a:r>
              <a:rPr lang="en-US" sz="1600" dirty="0"/>
              <a:t>Are robust reservoir seals developed above Miocene sand units?</a:t>
            </a:r>
          </a:p>
        </p:txBody>
      </p:sp>
    </p:spTree>
    <p:extLst>
      <p:ext uri="{BB962C8B-B14F-4D97-AF65-F5344CB8AC3E}">
        <p14:creationId xmlns:p14="http://schemas.microsoft.com/office/powerpoint/2010/main" val="47308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84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47FF"/>
            </a:gs>
            <a:gs pos="100000">
              <a:srgbClr val="000082"/>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Why Offshore Reservoirs for CCUS?</a:t>
            </a:r>
            <a:endParaRPr lang="en-US" sz="2400" dirty="0"/>
          </a:p>
        </p:txBody>
      </p:sp>
      <p:sp>
        <p:nvSpPr>
          <p:cNvPr id="3" name="Content Placeholder 2"/>
          <p:cNvSpPr>
            <a:spLocks noGrp="1"/>
          </p:cNvSpPr>
          <p:nvPr>
            <p:ph idx="1"/>
          </p:nvPr>
        </p:nvSpPr>
        <p:spPr>
          <a:xfrm>
            <a:off x="457200" y="762000"/>
            <a:ext cx="5410200" cy="4525963"/>
          </a:xfrm>
        </p:spPr>
        <p:txBody>
          <a:bodyPr/>
          <a:lstStyle/>
          <a:p>
            <a:pPr marL="285750" lvl="1">
              <a:buFont typeface="Arial"/>
              <a:buChar char="•"/>
            </a:pPr>
            <a:r>
              <a:rPr lang="en-US" sz="2200" dirty="0">
                <a:ea typeface="+mn-ea"/>
              </a:rPr>
              <a:t>Potentially giant CO</a:t>
            </a:r>
            <a:r>
              <a:rPr lang="en-US" sz="2200" baseline="-25000" dirty="0">
                <a:ea typeface="+mn-ea"/>
              </a:rPr>
              <a:t>2</a:t>
            </a:r>
            <a:r>
              <a:rPr lang="en-US" sz="2200" dirty="0">
                <a:ea typeface="+mn-ea"/>
              </a:rPr>
              <a:t> </a:t>
            </a:r>
            <a:r>
              <a:rPr lang="en-US" sz="2200" dirty="0" smtClean="0">
                <a:ea typeface="+mn-ea"/>
              </a:rPr>
              <a:t>capacity </a:t>
            </a:r>
          </a:p>
          <a:p>
            <a:pPr marL="285750" lvl="1">
              <a:buFont typeface="Arial"/>
              <a:buChar char="•"/>
            </a:pPr>
            <a:r>
              <a:rPr lang="en-US" sz="2200" dirty="0" smtClean="0">
                <a:ea typeface="+mn-ea"/>
              </a:rPr>
              <a:t>Abundant </a:t>
            </a:r>
            <a:r>
              <a:rPr lang="en-US" sz="2200" dirty="0">
                <a:ea typeface="+mn-ea"/>
              </a:rPr>
              <a:t>stacked saline formations and depleted oil and gas reservoirs</a:t>
            </a:r>
          </a:p>
          <a:p>
            <a:pPr marL="285750" lvl="1">
              <a:buFont typeface="Arial"/>
              <a:buChar char="•"/>
            </a:pPr>
            <a:r>
              <a:rPr lang="en-US" sz="2200" dirty="0">
                <a:ea typeface="+mn-ea"/>
              </a:rPr>
              <a:t>Significant infrastructure in place</a:t>
            </a:r>
          </a:p>
          <a:p>
            <a:pPr marL="285750" lvl="1">
              <a:buFont typeface="Arial"/>
              <a:buChar char="•"/>
            </a:pPr>
            <a:r>
              <a:rPr lang="en-US" sz="2200" dirty="0">
                <a:ea typeface="+mn-ea"/>
              </a:rPr>
              <a:t>Proven offshore sequestration technology</a:t>
            </a:r>
          </a:p>
          <a:p>
            <a:pPr marL="285750" lvl="1">
              <a:buFont typeface="Arial"/>
              <a:buChar char="•"/>
            </a:pPr>
            <a:r>
              <a:rPr lang="en-US" sz="2200" dirty="0">
                <a:ea typeface="+mn-ea"/>
              </a:rPr>
              <a:t>Favorable ownership and access</a:t>
            </a:r>
          </a:p>
        </p:txBody>
      </p:sp>
      <p:pic>
        <p:nvPicPr>
          <p:cNvPr id="4" name="Content Placeholder 3"/>
          <p:cNvPicPr>
            <a:picLocks noChangeAspect="1"/>
          </p:cNvPicPr>
          <p:nvPr/>
        </p:nvPicPr>
        <p:blipFill>
          <a:blip r:embed="rId3"/>
          <a:stretch>
            <a:fillRect/>
          </a:stretch>
        </p:blipFill>
        <p:spPr bwMode="auto">
          <a:xfrm>
            <a:off x="866427" y="3539836"/>
            <a:ext cx="4620700" cy="2937164"/>
          </a:xfrm>
          <a:prstGeom prst="rect">
            <a:avLst/>
          </a:prstGeom>
          <a:noFill/>
          <a:ln w="9525">
            <a:noFill/>
            <a:miter lim="800000"/>
            <a:headEnd/>
            <a:tailEnd/>
          </a:ln>
        </p:spPr>
      </p:pic>
      <p:pic>
        <p:nvPicPr>
          <p:cNvPr id="5" name="Picture 4" descr="05 Offshore sections [Converted].png"/>
          <p:cNvPicPr>
            <a:picLocks noChangeAspect="1"/>
          </p:cNvPicPr>
          <p:nvPr/>
        </p:nvPicPr>
        <p:blipFill rotWithShape="1">
          <a:blip r:embed="rId4" cstate="hqprint">
            <a:extLst>
              <a:ext uri="{28A0092B-C50C-407E-A947-70E740481C1C}">
                <a14:useLocalDpi xmlns:a14="http://schemas.microsoft.com/office/drawing/2010/main"/>
              </a:ext>
            </a:extLst>
          </a:blip>
          <a:srcRect t="1" r="26718" b="1223"/>
          <a:stretch/>
        </p:blipFill>
        <p:spPr>
          <a:xfrm>
            <a:off x="5845629" y="762000"/>
            <a:ext cx="3093799" cy="4692242"/>
          </a:xfrm>
          <a:prstGeom prst="rect">
            <a:avLst/>
          </a:prstGeom>
        </p:spPr>
      </p:pic>
    </p:spTree>
    <p:extLst>
      <p:ext uri="{BB962C8B-B14F-4D97-AF65-F5344CB8AC3E}">
        <p14:creationId xmlns:p14="http://schemas.microsoft.com/office/powerpoint/2010/main" val="179229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47FF"/>
            </a:gs>
            <a:gs pos="100000">
              <a:srgbClr val="000082"/>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Geological Considerations for CCUS</a:t>
            </a:r>
            <a:endParaRPr lang="en-US" sz="2400" dirty="0"/>
          </a:p>
        </p:txBody>
      </p:sp>
      <p:pic>
        <p:nvPicPr>
          <p:cNvPr id="4" name="Content Placeholder 3"/>
          <p:cNvPicPr>
            <a:picLocks noGrp="1" noChangeAspect="1"/>
          </p:cNvPicPr>
          <p:nvPr>
            <p:ph idx="1"/>
          </p:nvPr>
        </p:nvPicPr>
        <p:blipFill>
          <a:blip r:embed="rId3"/>
          <a:stretch>
            <a:fillRect/>
          </a:stretch>
        </p:blipFill>
        <p:spPr>
          <a:xfrm>
            <a:off x="1579173" y="738249"/>
            <a:ext cx="5985654" cy="55778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3" descr="17 Strategies.jpg                                              006D8C07Dalek Primo                    C3BB445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498249"/>
            <a:ext cx="7637358" cy="567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0"/>
            <a:ext cx="8229600" cy="487362"/>
          </a:xfrm>
          <a:prstGeom prst="rect">
            <a:avLst/>
          </a:prstGeom>
        </p:spPr>
        <p:txBody>
          <a:bodyPr/>
          <a:lstStyle>
            <a:lvl1pPr algn="l" rtl="0" eaLnBrk="0" fontAlgn="base" hangingPunct="0">
              <a:spcBef>
                <a:spcPct val="0"/>
              </a:spcBef>
              <a:spcAft>
                <a:spcPct val="0"/>
              </a:spcAft>
              <a:defRPr sz="1800" b="1">
                <a:solidFill>
                  <a:schemeClr val="tx2"/>
                </a:solidFill>
                <a:latin typeface="Copperplate Gothic Bold"/>
                <a:ea typeface="+mj-ea"/>
                <a:cs typeface="Copperplate Gothic Bol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400" kern="0" dirty="0" smtClean="0"/>
              <a:t>How Do We Adapt Proven Storage Strategies?</a:t>
            </a:r>
          </a:p>
        </p:txBody>
      </p:sp>
    </p:spTree>
    <p:extLst>
      <p:ext uri="{BB962C8B-B14F-4D97-AF65-F5344CB8AC3E}">
        <p14:creationId xmlns:p14="http://schemas.microsoft.com/office/powerpoint/2010/main" val="199752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Sleipner cartoon_Page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1" y="762000"/>
            <a:ext cx="8229600" cy="544417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4" name="Picture 3" descr="Statoil 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3400" y="838200"/>
            <a:ext cx="1463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4"/>
          <p:cNvSpPr txBox="1">
            <a:spLocks noChangeArrowheads="1"/>
          </p:cNvSpPr>
          <p:nvPr/>
        </p:nvSpPr>
        <p:spPr bwMode="auto">
          <a:xfrm>
            <a:off x="7467600" y="6248400"/>
            <a:ext cx="1471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400">
                <a:latin typeface="Arial" charset="0"/>
              </a:rPr>
              <a:t>Kaarstad (2004)</a:t>
            </a:r>
          </a:p>
        </p:txBody>
      </p:sp>
      <p:sp>
        <p:nvSpPr>
          <p:cNvPr id="6" name="Text Box 2"/>
          <p:cNvSpPr txBox="1">
            <a:spLocks noChangeArrowheads="1"/>
          </p:cNvSpPr>
          <p:nvPr/>
        </p:nvSpPr>
        <p:spPr bwMode="auto">
          <a:xfrm>
            <a:off x="5715000" y="4724400"/>
            <a:ext cx="3352800" cy="120015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b="1">
                <a:solidFill>
                  <a:schemeClr val="bg1"/>
                </a:solidFill>
                <a:effectLst>
                  <a:outerShdw blurRad="38100" dist="38100" dir="2700000" algn="tl">
                    <a:srgbClr val="000000"/>
                  </a:outerShdw>
                </a:effectLst>
                <a:latin typeface="Arial" charset="0"/>
              </a:rPr>
              <a:t>World’s first commercial CO</a:t>
            </a:r>
            <a:r>
              <a:rPr lang="en-US" altLang="en-US" b="1" baseline="-25000">
                <a:solidFill>
                  <a:schemeClr val="bg1"/>
                </a:solidFill>
                <a:effectLst>
                  <a:outerShdw blurRad="38100" dist="38100" dir="2700000" algn="tl">
                    <a:srgbClr val="000000"/>
                  </a:outerShdw>
                </a:effectLst>
                <a:latin typeface="Arial" charset="0"/>
              </a:rPr>
              <a:t>2</a:t>
            </a:r>
            <a:r>
              <a:rPr lang="en-US" altLang="en-US" b="1">
                <a:solidFill>
                  <a:schemeClr val="bg1"/>
                </a:solidFill>
                <a:effectLst>
                  <a:outerShdw blurRad="38100" dist="38100" dir="2700000" algn="tl">
                    <a:srgbClr val="000000"/>
                  </a:outerShdw>
                </a:effectLst>
                <a:latin typeface="Arial" charset="0"/>
              </a:rPr>
              <a:t> storage project</a:t>
            </a:r>
          </a:p>
        </p:txBody>
      </p:sp>
      <p:sp>
        <p:nvSpPr>
          <p:cNvPr id="7" name="Text Box 2"/>
          <p:cNvSpPr txBox="1">
            <a:spLocks noChangeArrowheads="1"/>
          </p:cNvSpPr>
          <p:nvPr/>
        </p:nvSpPr>
        <p:spPr bwMode="auto">
          <a:xfrm>
            <a:off x="5211288" y="902648"/>
            <a:ext cx="3352800" cy="120015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b="1" dirty="0">
                <a:solidFill>
                  <a:schemeClr val="bg1"/>
                </a:solidFill>
                <a:effectLst>
                  <a:outerShdw blurRad="38100" dist="38100" dir="2700000" algn="tl">
                    <a:srgbClr val="000000"/>
                  </a:outerShdw>
                </a:effectLst>
                <a:latin typeface="Arial" charset="0"/>
              </a:rPr>
              <a:t>~1 Mt/</a:t>
            </a:r>
            <a:r>
              <a:rPr lang="en-US" altLang="en-US" b="1" dirty="0" err="1">
                <a:solidFill>
                  <a:schemeClr val="bg1"/>
                </a:solidFill>
                <a:effectLst>
                  <a:outerShdw blurRad="38100" dist="38100" dir="2700000" algn="tl">
                    <a:srgbClr val="000000"/>
                  </a:outerShdw>
                </a:effectLst>
                <a:latin typeface="Arial" charset="0"/>
              </a:rPr>
              <a:t>yr</a:t>
            </a:r>
            <a:r>
              <a:rPr lang="en-US" altLang="en-US" b="1" dirty="0">
                <a:solidFill>
                  <a:schemeClr val="bg1"/>
                </a:solidFill>
                <a:effectLst>
                  <a:outerShdw blurRad="38100" dist="38100" dir="2700000" algn="tl">
                    <a:srgbClr val="000000"/>
                  </a:outerShdw>
                </a:effectLst>
                <a:latin typeface="Arial" charset="0"/>
              </a:rPr>
              <a:t> stored in </a:t>
            </a:r>
            <a:r>
              <a:rPr lang="en-US" altLang="en-US" b="1" dirty="0" err="1">
                <a:solidFill>
                  <a:schemeClr val="bg1"/>
                </a:solidFill>
                <a:effectLst>
                  <a:outerShdw blurRad="38100" dist="38100" dir="2700000" algn="tl">
                    <a:srgbClr val="000000"/>
                  </a:outerShdw>
                </a:effectLst>
                <a:latin typeface="Arial" charset="0"/>
              </a:rPr>
              <a:t>Utsira</a:t>
            </a:r>
            <a:r>
              <a:rPr lang="en-US" altLang="en-US" b="1" dirty="0">
                <a:solidFill>
                  <a:schemeClr val="bg1"/>
                </a:solidFill>
                <a:effectLst>
                  <a:outerShdw blurRad="38100" dist="38100" dir="2700000" algn="tl">
                    <a:srgbClr val="000000"/>
                  </a:outerShdw>
                </a:effectLst>
                <a:latin typeface="Arial" charset="0"/>
              </a:rPr>
              <a:t> Fm. (Miocene-Pliocene) at ~1,000 m</a:t>
            </a:r>
          </a:p>
        </p:txBody>
      </p:sp>
      <p:sp>
        <p:nvSpPr>
          <p:cNvPr id="8" name="Rectangle 2"/>
          <p:cNvSpPr txBox="1">
            <a:spLocks noChangeArrowheads="1"/>
          </p:cNvSpPr>
          <p:nvPr/>
        </p:nvSpPr>
        <p:spPr>
          <a:xfrm>
            <a:off x="0" y="122238"/>
            <a:ext cx="8229600" cy="487362"/>
          </a:xfrm>
          <a:prstGeom prst="rect">
            <a:avLst/>
          </a:prstGeom>
        </p:spPr>
        <p:txBody>
          <a:bodyPr/>
          <a:lstStyle>
            <a:lvl1pPr algn="l" rtl="0" eaLnBrk="0" fontAlgn="base" hangingPunct="0">
              <a:spcBef>
                <a:spcPct val="0"/>
              </a:spcBef>
              <a:spcAft>
                <a:spcPct val="0"/>
              </a:spcAft>
              <a:defRPr sz="1800" b="1">
                <a:solidFill>
                  <a:schemeClr val="tx2"/>
                </a:solidFill>
                <a:latin typeface="Copperplate Gothic Bold"/>
                <a:ea typeface="+mj-ea"/>
                <a:cs typeface="Copperplate Gothic Bol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400" kern="0" dirty="0" smtClean="0"/>
              <a:t>Offshore CO</a:t>
            </a:r>
            <a:r>
              <a:rPr lang="en-US" sz="2400" kern="0" baseline="-25000" dirty="0" smtClean="0"/>
              <a:t>2</a:t>
            </a:r>
            <a:r>
              <a:rPr lang="en-US" sz="2400" kern="0" dirty="0" smtClean="0"/>
              <a:t> Storage: </a:t>
            </a:r>
            <a:r>
              <a:rPr lang="en-US" sz="2400" kern="0" dirty="0" err="1" smtClean="0"/>
              <a:t>Sleipner</a:t>
            </a:r>
            <a:r>
              <a:rPr lang="en-US" sz="2400" kern="0" dirty="0" smtClean="0"/>
              <a:t>, North Sea</a:t>
            </a:r>
          </a:p>
        </p:txBody>
      </p:sp>
    </p:spTree>
    <p:extLst>
      <p:ext uri="{BB962C8B-B14F-4D97-AF65-F5344CB8AC3E}">
        <p14:creationId xmlns:p14="http://schemas.microsoft.com/office/powerpoint/2010/main" val="5509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scaled="1"/>
        </a:gradFill>
        <a:effectLst/>
      </p:bgPr>
    </p:bg>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182" t="6712"/>
          <a:stretch/>
        </p:blipFill>
        <p:spPr bwMode="auto">
          <a:xfrm>
            <a:off x="1283664" y="685800"/>
            <a:ext cx="6690348" cy="54975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7" descr="netl-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74012" y="5486400"/>
            <a:ext cx="81597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2" name="Title 1"/>
          <p:cNvSpPr>
            <a:spLocks noGrp="1"/>
          </p:cNvSpPr>
          <p:nvPr>
            <p:ph type="title"/>
          </p:nvPr>
        </p:nvSpPr>
        <p:spPr/>
        <p:txBody>
          <a:bodyPr/>
          <a:lstStyle/>
          <a:p>
            <a:r>
              <a:rPr lang="en-US" sz="2400" dirty="0"/>
              <a:t>US CO</a:t>
            </a:r>
            <a:r>
              <a:rPr lang="en-US" sz="2400" baseline="-25000" dirty="0"/>
              <a:t>2</a:t>
            </a:r>
            <a:r>
              <a:rPr lang="en-US" sz="2400" dirty="0"/>
              <a:t> EMISSION </a:t>
            </a:r>
            <a:r>
              <a:rPr lang="en-US" sz="2400" dirty="0" smtClean="0"/>
              <a:t>SOURCES and SOSRA Region</a:t>
            </a:r>
            <a:endParaRPr lang="en-US" sz="2400" dirty="0"/>
          </a:p>
        </p:txBody>
      </p:sp>
    </p:spTree>
    <p:extLst>
      <p:ext uri="{BB962C8B-B14F-4D97-AF65-F5344CB8AC3E}">
        <p14:creationId xmlns:p14="http://schemas.microsoft.com/office/powerpoint/2010/main" val="139581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sz="2400" dirty="0" smtClean="0"/>
              <a:t>EGOM Study Area and </a:t>
            </a:r>
            <a:r>
              <a:rPr lang="en-US" sz="2400" dirty="0" err="1" smtClean="0"/>
              <a:t>Subregions</a:t>
            </a:r>
            <a:endParaRPr lang="en-US" sz="24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92" t="1" b="1761"/>
          <a:stretch/>
        </p:blipFill>
        <p:spPr>
          <a:xfrm>
            <a:off x="304800" y="1147466"/>
            <a:ext cx="6008381" cy="4491334"/>
          </a:xfrm>
          <a:prstGeom prst="rect">
            <a:avLst/>
          </a:prstGeom>
          <a:ln w="28575" cmpd="sng">
            <a:solidFill>
              <a:schemeClr val="tx1"/>
            </a:solidFill>
          </a:ln>
          <a:effectLst>
            <a:outerShdw blurRad="50800" dist="38100" dir="2700000" algn="tl" rotWithShape="0">
              <a:prstClr val="black">
                <a:alpha val="40000"/>
              </a:prstClr>
            </a:outerShdw>
          </a:effectLst>
        </p:spPr>
      </p:pic>
      <p:sp>
        <p:nvSpPr>
          <p:cNvPr id="14" name="TextBox 13"/>
          <p:cNvSpPr txBox="1"/>
          <p:nvPr/>
        </p:nvSpPr>
        <p:spPr>
          <a:xfrm>
            <a:off x="6374995" y="1295400"/>
            <a:ext cx="864005" cy="3416320"/>
          </a:xfrm>
          <a:prstGeom prst="rect">
            <a:avLst/>
          </a:prstGeom>
          <a:noFill/>
        </p:spPr>
        <p:txBody>
          <a:bodyPr wrap="square" rtlCol="0">
            <a:spAutoFit/>
          </a:bodyPr>
          <a:lstStyle/>
          <a:p>
            <a:pPr algn="r"/>
            <a:r>
              <a:rPr lang="en-US" b="1" dirty="0" smtClean="0">
                <a:solidFill>
                  <a:srgbClr val="000000"/>
                </a:solidFill>
              </a:rPr>
              <a:t>DCSB</a:t>
            </a:r>
          </a:p>
          <a:p>
            <a:pPr algn="r"/>
            <a:endParaRPr lang="en-US" b="1" dirty="0" smtClean="0">
              <a:solidFill>
                <a:srgbClr val="000000"/>
              </a:solidFill>
            </a:endParaRPr>
          </a:p>
          <a:p>
            <a:pPr algn="r"/>
            <a:endParaRPr lang="en-US" b="1" dirty="0" smtClean="0">
              <a:solidFill>
                <a:srgbClr val="000000"/>
              </a:solidFill>
            </a:endParaRPr>
          </a:p>
          <a:p>
            <a:pPr algn="r"/>
            <a:r>
              <a:rPr lang="en-US" b="1" dirty="0" smtClean="0">
                <a:solidFill>
                  <a:srgbClr val="000000"/>
                </a:solidFill>
              </a:rPr>
              <a:t>MGA</a:t>
            </a:r>
          </a:p>
          <a:p>
            <a:pPr algn="r"/>
            <a:endParaRPr lang="en-US" b="1" dirty="0" smtClean="0">
              <a:solidFill>
                <a:srgbClr val="000000"/>
              </a:solidFill>
            </a:endParaRPr>
          </a:p>
          <a:p>
            <a:pPr algn="r"/>
            <a:endParaRPr lang="en-US" b="1" dirty="0" smtClean="0">
              <a:solidFill>
                <a:srgbClr val="000000"/>
              </a:solidFill>
            </a:endParaRPr>
          </a:p>
          <a:p>
            <a:pPr algn="r"/>
            <a:r>
              <a:rPr lang="en-US" b="1" dirty="0" smtClean="0">
                <a:solidFill>
                  <a:srgbClr val="000000"/>
                </a:solidFill>
              </a:rPr>
              <a:t>TE</a:t>
            </a:r>
          </a:p>
          <a:p>
            <a:pPr algn="r"/>
            <a:endParaRPr lang="en-US" b="1" dirty="0" smtClean="0">
              <a:solidFill>
                <a:srgbClr val="000000"/>
              </a:solidFill>
            </a:endParaRPr>
          </a:p>
          <a:p>
            <a:pPr algn="r"/>
            <a:endParaRPr lang="en-US" b="1" dirty="0" smtClean="0">
              <a:solidFill>
                <a:srgbClr val="000000"/>
              </a:solidFill>
            </a:endParaRPr>
          </a:p>
          <a:p>
            <a:pPr algn="r"/>
            <a:r>
              <a:rPr lang="en-US" b="1" dirty="0" smtClean="0">
                <a:solidFill>
                  <a:srgbClr val="000000"/>
                </a:solidFill>
              </a:rPr>
              <a:t>SA</a:t>
            </a:r>
          </a:p>
          <a:p>
            <a:pPr algn="r"/>
            <a:endParaRPr lang="en-US" b="1" dirty="0" smtClean="0">
              <a:solidFill>
                <a:srgbClr val="000000"/>
              </a:solidFill>
            </a:endParaRPr>
          </a:p>
          <a:p>
            <a:pPr algn="r"/>
            <a:r>
              <a:rPr lang="en-US" b="1" dirty="0" smtClean="0">
                <a:solidFill>
                  <a:srgbClr val="000000"/>
                </a:solidFill>
              </a:rPr>
              <a:t>SFB</a:t>
            </a:r>
            <a:endParaRPr lang="en-US" b="1" dirty="0">
              <a:solidFill>
                <a:srgbClr val="000000"/>
              </a:solidFill>
            </a:endParaRPr>
          </a:p>
        </p:txBody>
      </p:sp>
      <p:sp>
        <p:nvSpPr>
          <p:cNvPr id="16" name="TextBox 15"/>
          <p:cNvSpPr txBox="1"/>
          <p:nvPr/>
        </p:nvSpPr>
        <p:spPr>
          <a:xfrm>
            <a:off x="7239000" y="1295400"/>
            <a:ext cx="1828800" cy="3693319"/>
          </a:xfrm>
          <a:prstGeom prst="rect">
            <a:avLst/>
          </a:prstGeom>
          <a:noFill/>
        </p:spPr>
        <p:txBody>
          <a:bodyPr wrap="square" rtlCol="0">
            <a:spAutoFit/>
          </a:bodyPr>
          <a:lstStyle/>
          <a:p>
            <a:r>
              <a:rPr lang="en-US" dirty="0" err="1" smtClean="0">
                <a:solidFill>
                  <a:srgbClr val="000000"/>
                </a:solidFill>
              </a:rPr>
              <a:t>DeSoto</a:t>
            </a:r>
            <a:r>
              <a:rPr lang="en-US" dirty="0" smtClean="0">
                <a:solidFill>
                  <a:srgbClr val="000000"/>
                </a:solidFill>
              </a:rPr>
              <a:t> Canyon Salt Basin</a:t>
            </a:r>
          </a:p>
          <a:p>
            <a:endParaRPr lang="en-US" dirty="0" smtClean="0">
              <a:solidFill>
                <a:srgbClr val="000000"/>
              </a:solidFill>
            </a:endParaRPr>
          </a:p>
          <a:p>
            <a:r>
              <a:rPr lang="en-US" dirty="0" smtClean="0">
                <a:solidFill>
                  <a:srgbClr val="000000"/>
                </a:solidFill>
              </a:rPr>
              <a:t>Middle Ground Arch</a:t>
            </a:r>
          </a:p>
          <a:p>
            <a:endParaRPr lang="en-US" dirty="0" smtClean="0">
              <a:solidFill>
                <a:srgbClr val="000000"/>
              </a:solidFill>
            </a:endParaRPr>
          </a:p>
          <a:p>
            <a:r>
              <a:rPr lang="en-US" dirty="0" smtClean="0">
                <a:solidFill>
                  <a:srgbClr val="000000"/>
                </a:solidFill>
              </a:rPr>
              <a:t>Tampa Embayment</a:t>
            </a:r>
          </a:p>
          <a:p>
            <a:endParaRPr lang="en-US" dirty="0" smtClean="0">
              <a:solidFill>
                <a:srgbClr val="000000"/>
              </a:solidFill>
            </a:endParaRPr>
          </a:p>
          <a:p>
            <a:r>
              <a:rPr lang="en-US" dirty="0" smtClean="0">
                <a:solidFill>
                  <a:srgbClr val="000000"/>
                </a:solidFill>
              </a:rPr>
              <a:t>Sarasota Arch</a:t>
            </a:r>
          </a:p>
          <a:p>
            <a:endParaRPr lang="en-US" dirty="0" smtClean="0">
              <a:solidFill>
                <a:srgbClr val="000000"/>
              </a:solidFill>
            </a:endParaRPr>
          </a:p>
          <a:p>
            <a:r>
              <a:rPr lang="en-US" dirty="0" smtClean="0">
                <a:solidFill>
                  <a:srgbClr val="000000"/>
                </a:solidFill>
              </a:rPr>
              <a:t>South Florida Basin</a:t>
            </a:r>
            <a:endParaRPr lang="en-US" dirty="0">
              <a:solidFill>
                <a:srgbClr val="000000"/>
              </a:solidFill>
            </a:endParaRPr>
          </a:p>
        </p:txBody>
      </p:sp>
    </p:spTree>
    <p:extLst>
      <p:ext uri="{BB962C8B-B14F-4D97-AF65-F5344CB8AC3E}">
        <p14:creationId xmlns:p14="http://schemas.microsoft.com/office/powerpoint/2010/main" val="90296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1" name="Picture 8" descr="various06-08 043"/>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52400" y="1227138"/>
            <a:ext cx="5486400" cy="4335462"/>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232" name="Picture 7" descr="NDI-2"/>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10200" y="2489200"/>
            <a:ext cx="3505200" cy="3606800"/>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 Box 2"/>
          <p:cNvSpPr txBox="1">
            <a:spLocks noChangeArrowheads="1"/>
          </p:cNvSpPr>
          <p:nvPr/>
        </p:nvSpPr>
        <p:spPr bwMode="auto">
          <a:xfrm>
            <a:off x="533400" y="533400"/>
            <a:ext cx="4724400" cy="725488"/>
          </a:xfrm>
          <a:prstGeom prst="rect">
            <a:avLst/>
          </a:prstGeom>
          <a:noFill/>
          <a:ln w="9525">
            <a:noFill/>
            <a:miter lim="800000"/>
            <a:headEnd/>
            <a:tailEnd/>
          </a:ln>
        </p:spPr>
        <p:txBody>
          <a:bodyPr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i="1" dirty="0" err="1">
                <a:solidFill>
                  <a:schemeClr val="bg2"/>
                </a:solidFill>
                <a:effectLst>
                  <a:outerShdw blurRad="38100" dist="38100" dir="2700000" algn="tl">
                    <a:srgbClr val="000000"/>
                  </a:outerShdw>
                </a:effectLst>
                <a:latin typeface="Calibri" charset="0"/>
                <a:ea typeface="Calibri" charset="0"/>
                <a:cs typeface="Calibri" charset="0"/>
              </a:rPr>
              <a:t>Ultradeep</a:t>
            </a:r>
            <a:r>
              <a:rPr lang="en-US" altLang="en-US" i="1" dirty="0">
                <a:solidFill>
                  <a:schemeClr val="bg2"/>
                </a:solidFill>
                <a:effectLst>
                  <a:outerShdw blurRad="38100" dist="38100" dir="2700000" algn="tl">
                    <a:srgbClr val="000000"/>
                  </a:outerShdw>
                </a:effectLst>
                <a:latin typeface="Calibri" charset="0"/>
                <a:ea typeface="Calibri" charset="0"/>
                <a:cs typeface="Calibri" charset="0"/>
              </a:rPr>
              <a:t> gas platform</a:t>
            </a:r>
          </a:p>
        </p:txBody>
      </p:sp>
      <p:sp>
        <p:nvSpPr>
          <p:cNvPr id="12" name="Text Box 2"/>
          <p:cNvSpPr txBox="1">
            <a:spLocks noChangeArrowheads="1"/>
          </p:cNvSpPr>
          <p:nvPr/>
        </p:nvSpPr>
        <p:spPr bwMode="auto">
          <a:xfrm>
            <a:off x="5638800" y="1752600"/>
            <a:ext cx="3048000" cy="725488"/>
          </a:xfrm>
          <a:prstGeom prst="rect">
            <a:avLst/>
          </a:prstGeom>
          <a:noFill/>
          <a:ln w="9525">
            <a:noFill/>
            <a:miter lim="800000"/>
            <a:headEnd/>
            <a:tailEnd/>
          </a:ln>
        </p:spPr>
        <p:txBody>
          <a:bodyPr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i="1">
                <a:solidFill>
                  <a:schemeClr val="bg2"/>
                </a:solidFill>
                <a:effectLst>
                  <a:outerShdw blurRad="38100" dist="38100" dir="2700000" algn="tl">
                    <a:srgbClr val="000000"/>
                  </a:outerShdw>
                </a:effectLst>
                <a:latin typeface="Calibri" charset="0"/>
                <a:ea typeface="Calibri" charset="0"/>
                <a:cs typeface="Calibri" charset="0"/>
              </a:rPr>
              <a:t>Shallow gas well</a:t>
            </a:r>
          </a:p>
        </p:txBody>
      </p:sp>
      <p:sp>
        <p:nvSpPr>
          <p:cNvPr id="13" name="Rectangle 2"/>
          <p:cNvSpPr txBox="1">
            <a:spLocks noChangeArrowheads="1"/>
          </p:cNvSpPr>
          <p:nvPr/>
        </p:nvSpPr>
        <p:spPr>
          <a:xfrm>
            <a:off x="152400" y="196489"/>
            <a:ext cx="8229600" cy="487362"/>
          </a:xfrm>
          <a:prstGeom prst="rect">
            <a:avLst/>
          </a:prstGeom>
        </p:spPr>
        <p:txBody>
          <a:bodyPr/>
          <a:lstStyle>
            <a:lvl1pPr algn="l" rtl="0" eaLnBrk="0" fontAlgn="base" hangingPunct="0">
              <a:spcBef>
                <a:spcPct val="0"/>
              </a:spcBef>
              <a:spcAft>
                <a:spcPct val="0"/>
              </a:spcAft>
              <a:defRPr sz="1800" b="1">
                <a:solidFill>
                  <a:schemeClr val="tx2"/>
                </a:solidFill>
                <a:latin typeface="Copperplate Gothic Bold"/>
                <a:ea typeface="+mj-ea"/>
                <a:cs typeface="Copperplate Gothic Bol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400" kern="0" dirty="0" smtClean="0"/>
              <a:t>A Tale of Two Platforms</a:t>
            </a:r>
          </a:p>
        </p:txBody>
      </p:sp>
    </p:spTree>
    <p:extLst>
      <p:ext uri="{BB962C8B-B14F-4D97-AF65-F5344CB8AC3E}">
        <p14:creationId xmlns:p14="http://schemas.microsoft.com/office/powerpoint/2010/main" val="115338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sz="2400" dirty="0" smtClean="0"/>
              <a:t>Miocene Gas Sands</a:t>
            </a:r>
          </a:p>
        </p:txBody>
      </p:sp>
      <p:pic>
        <p:nvPicPr>
          <p:cNvPr id="8" name="Picture 5" descr="Mariner Field, M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1066800"/>
            <a:ext cx="8839200" cy="4564063"/>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Text Box 29"/>
          <p:cNvSpPr txBox="1">
            <a:spLocks noChangeArrowheads="1"/>
          </p:cNvSpPr>
          <p:nvPr/>
        </p:nvSpPr>
        <p:spPr bwMode="auto">
          <a:xfrm>
            <a:off x="228600" y="5638800"/>
            <a:ext cx="2362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400" dirty="0" err="1">
                <a:solidFill>
                  <a:srgbClr val="000000"/>
                </a:solidFill>
                <a:latin typeface="Arial" charset="0"/>
              </a:rPr>
              <a:t>Handford</a:t>
            </a:r>
            <a:r>
              <a:rPr lang="en-US" sz="1400" dirty="0">
                <a:solidFill>
                  <a:srgbClr val="000000"/>
                </a:solidFill>
                <a:latin typeface="Arial" charset="0"/>
              </a:rPr>
              <a:t> and </a:t>
            </a:r>
            <a:r>
              <a:rPr lang="en-US" sz="1400" dirty="0" err="1">
                <a:solidFill>
                  <a:srgbClr val="000000"/>
                </a:solidFill>
                <a:latin typeface="Arial" charset="0"/>
              </a:rPr>
              <a:t>Baria</a:t>
            </a:r>
            <a:r>
              <a:rPr lang="en-US" sz="1400" dirty="0">
                <a:solidFill>
                  <a:srgbClr val="000000"/>
                </a:solidFill>
                <a:latin typeface="Arial" charset="0"/>
              </a:rPr>
              <a:t> (2003)</a:t>
            </a:r>
          </a:p>
        </p:txBody>
      </p:sp>
    </p:spTree>
    <p:extLst>
      <p:ext uri="{BB962C8B-B14F-4D97-AF65-F5344CB8AC3E}">
        <p14:creationId xmlns:p14="http://schemas.microsoft.com/office/powerpoint/2010/main" val="414939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ETL Sig DOE Logo">
  <a:themeElements>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fontScheme name="NETL Sig DOE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L Sig DOE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DOE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DOE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DOE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DOE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DOE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DOE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DOE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DOE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DOE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DOE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DOE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ETL Sig DOE Logo">
  <a:themeElements>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fontScheme name="NETL Sig DOE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L Sig DOE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DOE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DOE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DOE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DOE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DOE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DOE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DOE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DOE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DOE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DOE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DOE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NETL Sig DOE Logo">
  <a:themeElements>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fontScheme name="NETL Sig DOE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L Sig DOE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DOE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DOE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DOE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DOE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DOE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DOE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DOE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DOE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DOE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DOE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DOE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NETL Sig DOE Logo">
  <a:themeElements>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fontScheme name="NETL Sig DOE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L Sig DOE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DOE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DOE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DOE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DOE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DOE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DOE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DOE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DOE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DOE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DOE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DOE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29475</TotalTime>
  <Words>1985</Words>
  <Application>Microsoft Macintosh PowerPoint</Application>
  <PresentationFormat>On-screen Show (4:3)</PresentationFormat>
  <Paragraphs>340</Paragraphs>
  <Slides>18</Slides>
  <Notes>17</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18</vt:i4>
      </vt:variant>
    </vt:vector>
  </HeadingPairs>
  <TitlesOfParts>
    <vt:vector size="30" baseType="lpstr">
      <vt:lpstr>Calibri</vt:lpstr>
      <vt:lpstr>Copperplate Gothic Bold</vt:lpstr>
      <vt:lpstr>ＭＳ Ｐゴシック</vt:lpstr>
      <vt:lpstr>Times New Roman</vt:lpstr>
      <vt:lpstr>Wingdings</vt:lpstr>
      <vt:lpstr>Arial</vt:lpstr>
      <vt:lpstr>Default Design</vt:lpstr>
      <vt:lpstr>NETL Sig DOE Logo</vt:lpstr>
      <vt:lpstr>1_NETL Sig DOE Logo</vt:lpstr>
      <vt:lpstr>2_NETL Sig DOE Logo</vt:lpstr>
      <vt:lpstr>3_NETL Sig DOE Logo</vt:lpstr>
      <vt:lpstr>Custom Design</vt:lpstr>
      <vt:lpstr>Southeast Offshore Storage Resource Assessment (SOSRA) Project Number: DE-FE0026086</vt:lpstr>
      <vt:lpstr>Why Offshore Reservoirs for CCUS?</vt:lpstr>
      <vt:lpstr>Geological Considerations for CCUS</vt:lpstr>
      <vt:lpstr>PowerPoint Presentation</vt:lpstr>
      <vt:lpstr>PowerPoint Presentation</vt:lpstr>
      <vt:lpstr>US CO2 EMISSION SOURCES and SOSRA Region</vt:lpstr>
      <vt:lpstr>EGOM Study Area and Subregions</vt:lpstr>
      <vt:lpstr>PowerPoint Presentation</vt:lpstr>
      <vt:lpstr>Miocene Gas Sands</vt:lpstr>
      <vt:lpstr>Net Miocene Sand &gt; 2500 ft Deep</vt:lpstr>
      <vt:lpstr>Cretaceous Facies</vt:lpstr>
      <vt:lpstr>PowerPoint Presentation</vt:lpstr>
      <vt:lpstr>DeSoto Canyon Salt Basin - Lithologic Columns</vt:lpstr>
      <vt:lpstr>West Florida Shelf Bathymetry</vt:lpstr>
      <vt:lpstr>Florida – Lithologic Column</vt:lpstr>
      <vt:lpstr>West Florida Shelf-Escarpment</vt:lpstr>
      <vt:lpstr>Observations and Further Questions</vt:lpstr>
      <vt:lpstr>PowerPoint Presentation</vt:lpstr>
    </vt:vector>
  </TitlesOfParts>
  <Company>U.S. Dept. Of Energy, NETL</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Title</dc:title>
  <dc:creator>NETLUser</dc:creator>
  <cp:lastModifiedBy>Denise Hills</cp:lastModifiedBy>
  <cp:revision>520</cp:revision>
  <cp:lastPrinted>2016-05-24T21:25:54Z</cp:lastPrinted>
  <dcterms:created xsi:type="dcterms:W3CDTF">2009-01-09T18:36:22Z</dcterms:created>
  <dcterms:modified xsi:type="dcterms:W3CDTF">2016-09-19T14:17:28Z</dcterms:modified>
</cp:coreProperties>
</file>