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67" r:id="rId3"/>
    <p:sldId id="418" r:id="rId4"/>
    <p:sldId id="360" r:id="rId5"/>
    <p:sldId id="466" r:id="rId6"/>
    <p:sldId id="405" r:id="rId7"/>
    <p:sldId id="421" r:id="rId8"/>
    <p:sldId id="454" r:id="rId9"/>
    <p:sldId id="423" r:id="rId10"/>
    <p:sldId id="456" r:id="rId11"/>
    <p:sldId id="451" r:id="rId12"/>
    <p:sldId id="452" r:id="rId13"/>
    <p:sldId id="453" r:id="rId14"/>
    <p:sldId id="437" r:id="rId15"/>
    <p:sldId id="43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97"/>
    <p:restoredTop sz="94619"/>
  </p:normalViewPr>
  <p:slideViewPr>
    <p:cSldViewPr snapToGrid="0" snapToObjects="1">
      <p:cViewPr varScale="1">
        <p:scale>
          <a:sx n="165" d="100"/>
          <a:sy n="165" d="100"/>
        </p:scale>
        <p:origin x="14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D8D72-22F2-BC4E-B6F1-8956AB578813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A6E04-2641-9846-B1B7-80C202511A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36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44C16-5923-EB4D-BFEA-7CE071BAC1D6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D22D5-9273-404E-8CBA-4CF4C24C70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92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D22D5-9273-404E-8CBA-4CF4C24C70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3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 Physics and Astronomy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77BC-8025-2146-BB68-FAB41523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 Physics and Astronomy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77BC-8025-2146-BB68-FAB41523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 Physics and Astronomy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77BC-8025-2146-BB68-FAB41523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 Physics and Astronomy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77BC-8025-2146-BB68-FAB41523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 Physics and Astronomy Colloquium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77BC-8025-2146-BB68-FAB41523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 Physics and Astronomy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77BC-8025-2146-BB68-FAB41523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KU Physics and Astronomy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77BC-8025-2146-BB68-FAB41523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067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2578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7BC-8025-2146-BB68-FAB41523F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746" y="278288"/>
            <a:ext cx="2148966" cy="1719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654" y="195292"/>
            <a:ext cx="7011337" cy="1569527"/>
          </a:xfrm>
        </p:spPr>
        <p:txBody>
          <a:bodyPr>
            <a:noAutofit/>
          </a:bodyPr>
          <a:lstStyle/>
          <a:p>
            <a:r>
              <a:rPr lang="en-US" sz="4000" dirty="0"/>
              <a:t>Terrestrial Effects </a:t>
            </a:r>
            <a:r>
              <a:rPr lang="en-US" sz="4000" dirty="0" smtClean="0"/>
              <a:t>of </a:t>
            </a:r>
            <a:br>
              <a:rPr lang="en-US" sz="4000" dirty="0" smtClean="0"/>
            </a:br>
            <a:r>
              <a:rPr lang="en-US" sz="4000" dirty="0" smtClean="0"/>
              <a:t>Nearby Supernovae </a:t>
            </a:r>
            <a:br>
              <a:rPr lang="en-US" sz="4000" dirty="0" smtClean="0"/>
            </a:br>
            <a:r>
              <a:rPr lang="en-US" sz="4000" dirty="0" smtClean="0"/>
              <a:t>in the Early  Pleistocene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380" y="2131378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Brian C. Thomas</a:t>
            </a:r>
          </a:p>
          <a:p>
            <a:r>
              <a:rPr lang="en-US" sz="2400" dirty="0" smtClean="0"/>
              <a:t>Dept. of Physics and Astronomy</a:t>
            </a:r>
          </a:p>
          <a:p>
            <a:r>
              <a:rPr lang="en-US" sz="2400" dirty="0" smtClean="0"/>
              <a:t>Washburn University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470" y="4617096"/>
            <a:ext cx="882170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Collaborators</a:t>
            </a:r>
          </a:p>
          <a:p>
            <a:r>
              <a:rPr lang="en-US" sz="2000" dirty="0" smtClean="0"/>
              <a:t>Adrian </a:t>
            </a:r>
            <a:r>
              <a:rPr lang="en-US" sz="2000" dirty="0" err="1" smtClean="0"/>
              <a:t>Melott</a:t>
            </a:r>
            <a:r>
              <a:rPr lang="en-US" sz="2000" dirty="0" smtClean="0"/>
              <a:t> (University of Kansas)</a:t>
            </a:r>
          </a:p>
          <a:p>
            <a:r>
              <a:rPr lang="en-US" sz="2000" dirty="0" smtClean="0"/>
              <a:t>Andrew </a:t>
            </a:r>
            <a:r>
              <a:rPr lang="en-US" sz="2000" dirty="0" err="1" smtClean="0"/>
              <a:t>Overholt</a:t>
            </a:r>
            <a:r>
              <a:rPr lang="en-US" sz="2000" dirty="0" smtClean="0"/>
              <a:t> (</a:t>
            </a:r>
            <a:r>
              <a:rPr lang="en-US" sz="2000" dirty="0" err="1" smtClean="0"/>
              <a:t>MidAmerica</a:t>
            </a:r>
            <a:r>
              <a:rPr lang="en-US" sz="2000" dirty="0" smtClean="0"/>
              <a:t> Nazarene)</a:t>
            </a:r>
          </a:p>
          <a:p>
            <a:r>
              <a:rPr lang="en-US" sz="2000" dirty="0" smtClean="0"/>
              <a:t>Michael </a:t>
            </a:r>
            <a:r>
              <a:rPr lang="en-US" sz="2000" dirty="0" err="1" smtClean="0"/>
              <a:t>Kachelrieß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nn-NO" sz="2000" dirty="0"/>
              <a:t>Institutt for fysikk, NTNU, </a:t>
            </a:r>
            <a:r>
              <a:rPr lang="nn-NO" sz="2000" dirty="0" smtClean="0"/>
              <a:t>Trondheim, </a:t>
            </a:r>
            <a:r>
              <a:rPr lang="nn-NO" sz="2000" dirty="0" err="1" smtClean="0"/>
              <a:t>Norway</a:t>
            </a:r>
            <a:r>
              <a:rPr lang="nn-NO" sz="2000" dirty="0" smtClean="0"/>
              <a:t>)</a:t>
            </a:r>
            <a:endParaRPr lang="en-US" sz="2000" dirty="0"/>
          </a:p>
          <a:p>
            <a:r>
              <a:rPr lang="en-US" sz="2000" dirty="0" err="1" smtClean="0"/>
              <a:t>Dimitry</a:t>
            </a:r>
            <a:r>
              <a:rPr lang="en-US" sz="2000" dirty="0" smtClean="0"/>
              <a:t> </a:t>
            </a:r>
            <a:r>
              <a:rPr lang="en-US" sz="2000" dirty="0" err="1" smtClean="0"/>
              <a:t>Semikov</a:t>
            </a:r>
            <a:r>
              <a:rPr lang="en-US" sz="2000" dirty="0" smtClean="0"/>
              <a:t> (</a:t>
            </a:r>
            <a:r>
              <a:rPr lang="en-US" sz="2000" dirty="0" err="1" smtClean="0"/>
              <a:t>Observatoire</a:t>
            </a:r>
            <a:r>
              <a:rPr lang="en-US" sz="2000" dirty="0" smtClean="0"/>
              <a:t> de Paris and Moscow Engineering Physics Institute) </a:t>
            </a:r>
          </a:p>
          <a:p>
            <a:pPr lvl="1"/>
            <a:endParaRPr lang="en-US" sz="2400" dirty="0" smtClean="0"/>
          </a:p>
        </p:txBody>
      </p:sp>
      <p:pic>
        <p:nvPicPr>
          <p:cNvPr id="10" name="Picture 7" descr="astrobiophysics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42" y="4309819"/>
            <a:ext cx="2072046" cy="829583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40" y="3459630"/>
            <a:ext cx="2434572" cy="705514"/>
          </a:xfrm>
          <a:prstGeom prst="rect">
            <a:avLst/>
          </a:prstGeom>
        </p:spPr>
      </p:pic>
      <p:pic>
        <p:nvPicPr>
          <p:cNvPr id="13" name="Picture 4" descr="https://upload.wikimedia.org/wikipedia/commons/e/e6/Ice_age_fauna_of_northern_Spain_-_Mauricio_Ant%C3%B3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2" y="3196591"/>
            <a:ext cx="2718023" cy="131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nasa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75" y="4220853"/>
            <a:ext cx="96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2" y="1600200"/>
            <a:ext cx="860930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Too little energy in light (gamma, x, </a:t>
            </a:r>
            <a:r>
              <a:rPr lang="en-US" dirty="0" err="1" smtClean="0"/>
              <a:t>uv</a:t>
            </a:r>
            <a:r>
              <a:rPr lang="en-US" dirty="0" smtClean="0"/>
              <a:t>) to have significant effect.</a:t>
            </a:r>
          </a:p>
          <a:p>
            <a:pPr lvl="1"/>
            <a:r>
              <a:rPr lang="en-US" dirty="0" smtClean="0"/>
              <a:t>Possibly some small effect from “light pollution.”</a:t>
            </a:r>
          </a:p>
          <a:p>
            <a:r>
              <a:rPr lang="en-US" dirty="0" smtClean="0"/>
              <a:t>Cosmic ray flux is greatly increased for a few thousand years.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Two main effects, lasting ~ few thousand years: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Triple normal radiation dose </a:t>
            </a:r>
            <a:r>
              <a:rPr lang="en-US" dirty="0" smtClean="0"/>
              <a:t>at the ground and under few 100 meters of water and rock, by </a:t>
            </a:r>
            <a:r>
              <a:rPr lang="en-US" i="1" dirty="0" smtClean="0"/>
              <a:t>muons</a:t>
            </a:r>
          </a:p>
          <a:p>
            <a:pPr lvl="2"/>
            <a:r>
              <a:rPr lang="en-US" dirty="0" smtClean="0"/>
              <a:t>“Everybody gets a CT scan each year.”  Cancer, mutation rate up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Greatly increased atmospheric ionization at low altitudes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03" y="1119174"/>
            <a:ext cx="6154902" cy="44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0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effects of tropospheric ionization increases are not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well-understood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Speculation that ionization may be related to cloud formation.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Likely to increase 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cloud-to-ground lightning due to higher electrical conductivity. </a:t>
            </a:r>
            <a:endParaRPr lang="en-US" dirty="0" smtClean="0">
              <a:solidFill>
                <a:srgbClr val="FFFF0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Spark more grassland/woodland fires?</a:t>
            </a:r>
          </a:p>
          <a:p>
            <a:pPr lvl="2"/>
            <a:r>
              <a:rPr lang="en-US" dirty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limate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change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?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clues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57" y="1600200"/>
            <a:ext cx="8827806" cy="4525963"/>
          </a:xfrm>
        </p:spPr>
        <p:txBody>
          <a:bodyPr/>
          <a:lstStyle/>
          <a:p>
            <a:r>
              <a:rPr lang="en-US" baseline="30000" dirty="0" smtClean="0"/>
              <a:t>60</a:t>
            </a:r>
            <a:r>
              <a:rPr lang="en-US" dirty="0" smtClean="0"/>
              <a:t>Fe signatures for SN(e) around 2.5 Ma and 8 Ma.</a:t>
            </a:r>
          </a:p>
          <a:p>
            <a:r>
              <a:rPr lang="en-US" dirty="0" smtClean="0"/>
              <a:t>And, evidence of increased fires ~ same periods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040" y="2708779"/>
            <a:ext cx="3212962" cy="41090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4322299" y="6500901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Bond 2015</a:t>
            </a:r>
            <a:endParaRPr lang="en-US" sz="1400" dirty="0"/>
          </a:p>
        </p:txBody>
      </p:sp>
      <p:pic>
        <p:nvPicPr>
          <p:cNvPr id="9" name="Picture 8" descr="WallnerFig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4" y="3011062"/>
            <a:ext cx="4285406" cy="282554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extBox 9"/>
          <p:cNvSpPr txBox="1"/>
          <p:nvPr/>
        </p:nvSpPr>
        <p:spPr>
          <a:xfrm>
            <a:off x="469171" y="5836605"/>
            <a:ext cx="2085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Wallner</a:t>
            </a:r>
            <a:r>
              <a:rPr lang="en-US" sz="1400" dirty="0" smtClean="0"/>
              <a:t> et al.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18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 to existing modeling</a:t>
            </a:r>
          </a:p>
          <a:p>
            <a:pPr lvl="1"/>
            <a:r>
              <a:rPr lang="en-US" dirty="0" smtClean="0"/>
              <a:t>Updated estimates for distance recently published</a:t>
            </a:r>
          </a:p>
          <a:p>
            <a:pPr lvl="2"/>
            <a:r>
              <a:rPr lang="en-US" dirty="0" smtClean="0"/>
              <a:t>We examined ~ 300 light year distance, may be more like 150 light years</a:t>
            </a:r>
          </a:p>
          <a:p>
            <a:pPr lvl="1"/>
            <a:r>
              <a:rPr lang="en-US" dirty="0" smtClean="0"/>
              <a:t>Cosmic ray propagation is non-trivial, currently waiting on numerical modeling for this case.</a:t>
            </a:r>
          </a:p>
          <a:p>
            <a:endParaRPr lang="en-US" dirty="0" smtClean="0"/>
          </a:p>
          <a:p>
            <a:r>
              <a:rPr lang="en-US" dirty="0" smtClean="0"/>
              <a:t>Investigate possible effect of greatly increased low-altitude ionization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ionization-lightning-fires-climate connection?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2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smtClean="0"/>
              <a:t>Resources and Acknowledgements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25974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Recent work by us:</a:t>
            </a:r>
          </a:p>
          <a:p>
            <a:pPr lvl="1"/>
            <a:r>
              <a:rPr lang="en-US" sz="2400" dirty="0" smtClean="0"/>
              <a:t>“Supernovae </a:t>
            </a:r>
            <a:r>
              <a:rPr lang="en-US" sz="2400" dirty="0"/>
              <a:t>in the </a:t>
            </a:r>
            <a:r>
              <a:rPr lang="en-US" sz="2400" dirty="0" err="1" smtClean="0"/>
              <a:t>Neighbourhood</a:t>
            </a:r>
            <a:r>
              <a:rPr lang="en-US" sz="2400" dirty="0" smtClean="0"/>
              <a:t>”, </a:t>
            </a:r>
            <a:r>
              <a:rPr lang="en-US" sz="2400" dirty="0" smtClean="0">
                <a:solidFill>
                  <a:srgbClr val="FFFF00"/>
                </a:solidFill>
              </a:rPr>
              <a:t>A</a:t>
            </a:r>
            <a:r>
              <a:rPr lang="en-US" sz="2400" dirty="0">
                <a:solidFill>
                  <a:srgbClr val="FFFF00"/>
                </a:solidFill>
              </a:rPr>
              <a:t>. L. </a:t>
            </a:r>
            <a:r>
              <a:rPr lang="en-US" sz="2400" dirty="0" err="1" smtClean="0">
                <a:solidFill>
                  <a:srgbClr val="FFFF00"/>
                </a:solidFill>
              </a:rPr>
              <a:t>Melott</a:t>
            </a:r>
            <a:r>
              <a:rPr lang="en-US" sz="2400" dirty="0" smtClean="0"/>
              <a:t>, </a:t>
            </a:r>
            <a:r>
              <a:rPr lang="en-US" sz="2400" i="1" dirty="0">
                <a:solidFill>
                  <a:srgbClr val="FFFF00"/>
                </a:solidFill>
              </a:rPr>
              <a:t>Nature</a:t>
            </a:r>
            <a:r>
              <a:rPr lang="en-US" sz="2400" dirty="0">
                <a:solidFill>
                  <a:srgbClr val="FFFF00"/>
                </a:solidFill>
              </a:rPr>
              <a:t> 532, </a:t>
            </a:r>
            <a:r>
              <a:rPr lang="en-US" sz="2400" dirty="0" smtClean="0">
                <a:solidFill>
                  <a:srgbClr val="FFFF00"/>
                </a:solidFill>
              </a:rPr>
              <a:t>40-41, 2016.</a:t>
            </a:r>
          </a:p>
          <a:p>
            <a:pPr lvl="1"/>
            <a:r>
              <a:rPr lang="en-US" sz="2400" dirty="0" smtClean="0"/>
              <a:t>“Terrestrial </a:t>
            </a:r>
            <a:r>
              <a:rPr lang="en-US" sz="2400" dirty="0"/>
              <a:t>Effects of Nearby Supernovae in the Early </a:t>
            </a:r>
            <a:r>
              <a:rPr lang="en-US" sz="2400" dirty="0" smtClean="0"/>
              <a:t>Pleistocene” </a:t>
            </a:r>
            <a:r>
              <a:rPr lang="en-US" sz="2400" dirty="0" smtClean="0">
                <a:solidFill>
                  <a:srgbClr val="FFFF00"/>
                </a:solidFill>
              </a:rPr>
              <a:t>B.C</a:t>
            </a:r>
            <a:r>
              <a:rPr lang="en-US" sz="2400" dirty="0">
                <a:solidFill>
                  <a:srgbClr val="FFFF00"/>
                </a:solidFill>
              </a:rPr>
              <a:t>. Thomas</a:t>
            </a:r>
            <a:r>
              <a:rPr lang="en-US" sz="2400" dirty="0"/>
              <a:t>, E. E. </a:t>
            </a:r>
            <a:r>
              <a:rPr lang="en-US" sz="2400" dirty="0" err="1"/>
              <a:t>Engler</a:t>
            </a:r>
            <a:r>
              <a:rPr lang="en-US" sz="2400" dirty="0"/>
              <a:t>, M. </a:t>
            </a:r>
            <a:r>
              <a:rPr lang="en-US" sz="2400" dirty="0" err="1"/>
              <a:t>Kachelrieß</a:t>
            </a:r>
            <a:r>
              <a:rPr lang="en-US" sz="2400" dirty="0"/>
              <a:t>, A. L. Melott, A. C. </a:t>
            </a:r>
            <a:r>
              <a:rPr lang="en-US" sz="2400" dirty="0" err="1"/>
              <a:t>Overholt</a:t>
            </a:r>
            <a:r>
              <a:rPr lang="en-US" sz="2400" dirty="0"/>
              <a:t>, and D.V. </a:t>
            </a:r>
            <a:r>
              <a:rPr lang="en-US" sz="2400" dirty="0" err="1" smtClean="0"/>
              <a:t>Semikoz</a:t>
            </a:r>
            <a:r>
              <a:rPr lang="en-US" sz="2400" dirty="0" smtClean="0"/>
              <a:t>, </a:t>
            </a:r>
            <a:r>
              <a:rPr lang="en-US" sz="2400" i="1" dirty="0" smtClean="0">
                <a:solidFill>
                  <a:srgbClr val="FFFF00"/>
                </a:solidFill>
              </a:rPr>
              <a:t>Astrophysical </a:t>
            </a:r>
            <a:r>
              <a:rPr lang="en-US" sz="2400" i="1" dirty="0">
                <a:solidFill>
                  <a:srgbClr val="FFFF00"/>
                </a:solidFill>
              </a:rPr>
              <a:t>Journal </a:t>
            </a:r>
            <a:r>
              <a:rPr lang="en-US" sz="2400" i="1" dirty="0" smtClean="0">
                <a:solidFill>
                  <a:srgbClr val="FFFF00"/>
                </a:solidFill>
              </a:rPr>
              <a:t>Letters</a:t>
            </a:r>
            <a:r>
              <a:rPr lang="en-US" sz="2400" dirty="0" smtClean="0">
                <a:solidFill>
                  <a:srgbClr val="FFFF00"/>
                </a:solidFill>
              </a:rPr>
              <a:t>, 826, L3, 2016</a:t>
            </a:r>
          </a:p>
          <a:p>
            <a:r>
              <a:rPr lang="en-US" sz="2800" dirty="0" smtClean="0"/>
              <a:t>These </a:t>
            </a:r>
            <a:r>
              <a:rPr lang="en-US" sz="2800" dirty="0"/>
              <a:t>and other papers available at </a:t>
            </a:r>
            <a:r>
              <a:rPr lang="en-US" sz="2800" dirty="0" err="1"/>
              <a:t>arXiv.org</a:t>
            </a:r>
            <a:endParaRPr lang="en-US" sz="2800" dirty="0"/>
          </a:p>
          <a:p>
            <a:pPr lvl="1"/>
            <a:r>
              <a:rPr lang="en-US" sz="2400" dirty="0"/>
              <a:t>Or, email me:  </a:t>
            </a:r>
            <a:r>
              <a:rPr lang="en-US" sz="2400" dirty="0" err="1">
                <a:solidFill>
                  <a:srgbClr val="FFFF00"/>
                </a:solidFill>
              </a:rPr>
              <a:t>brian.thomas@washburn.edu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800" dirty="0" smtClean="0"/>
              <a:t>Thanks again to collaborators</a:t>
            </a:r>
          </a:p>
          <a:p>
            <a:r>
              <a:rPr lang="en-US" sz="2800" dirty="0" smtClean="0"/>
              <a:t>Current work supported by NASA Exobiology grant No. NNX14AK22G</a:t>
            </a:r>
          </a:p>
        </p:txBody>
      </p:sp>
    </p:spTree>
    <p:extLst>
      <p:ext uri="{BB962C8B-B14F-4D97-AF65-F5344CB8AC3E}">
        <p14:creationId xmlns:p14="http://schemas.microsoft.com/office/powerpoint/2010/main" val="4421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07"/>
            <a:ext cx="8229600" cy="51996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Bond, W.J. 2015, Front. Plant Sci., 5, 749</a:t>
            </a:r>
          </a:p>
          <a:p>
            <a:r>
              <a:rPr lang="en-US" dirty="0" err="1" smtClean="0"/>
              <a:t>Binns</a:t>
            </a:r>
            <a:r>
              <a:rPr lang="en-US" dirty="0"/>
              <a:t>, W. R. et al. 2016, Science 352, </a:t>
            </a:r>
            <a:r>
              <a:rPr lang="en-US" dirty="0" smtClean="0"/>
              <a:t>677</a:t>
            </a:r>
            <a:endParaRPr lang="en-US" dirty="0"/>
          </a:p>
          <a:p>
            <a:r>
              <a:rPr lang="en-US" dirty="0" err="1"/>
              <a:t>Breitschwerdt</a:t>
            </a:r>
            <a:r>
              <a:rPr lang="en-US" dirty="0"/>
              <a:t> et al., Nature, 532, 73, </a:t>
            </a:r>
            <a:r>
              <a:rPr lang="en-US" dirty="0" smtClean="0"/>
              <a:t>2016</a:t>
            </a:r>
          </a:p>
          <a:p>
            <a:r>
              <a:rPr lang="en-US" dirty="0" err="1" smtClean="0"/>
              <a:t>Fimiani</a:t>
            </a:r>
            <a:r>
              <a:rPr lang="en-US" dirty="0"/>
              <a:t>, L. et al. 2016, Phys. Rev. Lett. 116 </a:t>
            </a:r>
            <a:endParaRPr lang="en-US" dirty="0" smtClean="0"/>
          </a:p>
          <a:p>
            <a:r>
              <a:rPr lang="en-US" dirty="0"/>
              <a:t>Fry, </a:t>
            </a:r>
            <a:r>
              <a:rPr lang="en-US" dirty="0" smtClean="0"/>
              <a:t>B.J</a:t>
            </a:r>
            <a:r>
              <a:rPr lang="en-US" dirty="0"/>
              <a:t>. et al. 2015, </a:t>
            </a:r>
            <a:r>
              <a:rPr lang="en-US" dirty="0" smtClean="0"/>
              <a:t>Astrophysical J. </a:t>
            </a:r>
            <a:r>
              <a:rPr lang="en-US" dirty="0"/>
              <a:t>800, </a:t>
            </a:r>
            <a:r>
              <a:rPr lang="en-US" dirty="0" smtClean="0"/>
              <a:t>71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Fry, B.J. et al. 2016, Astrophysical J. 827, 48</a:t>
            </a:r>
          </a:p>
          <a:p>
            <a:r>
              <a:rPr lang="en-US" dirty="0" err="1" smtClean="0"/>
              <a:t>Knie</a:t>
            </a:r>
            <a:r>
              <a:rPr lang="en-US" dirty="0"/>
              <a:t>, K. et al. 1999, Phys. Rev. Lett. 83, 18</a:t>
            </a:r>
          </a:p>
          <a:p>
            <a:r>
              <a:rPr lang="en-US" dirty="0" err="1"/>
              <a:t>Knie</a:t>
            </a:r>
            <a:r>
              <a:rPr lang="en-US" dirty="0"/>
              <a:t>, K. et al. 2004, Phys. Rev. Lett. 93, 171103</a:t>
            </a:r>
          </a:p>
          <a:p>
            <a:r>
              <a:rPr lang="en-US" dirty="0"/>
              <a:t>Ludwig, P., et al. 2016, PNAS 113, 9232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Melott</a:t>
            </a:r>
            <a:r>
              <a:rPr lang="en-US" dirty="0" smtClean="0">
                <a:solidFill>
                  <a:srgbClr val="FFFF00"/>
                </a:solidFill>
              </a:rPr>
              <a:t>, A.L. 2016, Nature, 523, 40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/>
              <a:t>Wallner</a:t>
            </a:r>
            <a:r>
              <a:rPr lang="en-US" dirty="0"/>
              <a:t>, A. et al. 2016, Nature 532, </a:t>
            </a:r>
            <a:r>
              <a:rPr lang="en-US" dirty="0" smtClean="0"/>
              <a:t>69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Thomas, B.C. et al. 2016, Astrophysical J. Lett. 826, L3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Note: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file is best viewed using the presentation view, since there are animations which obscure part of the text if viewed as a static slide.</a:t>
            </a:r>
          </a:p>
          <a:p>
            <a:r>
              <a:rPr lang="en-US" dirty="0" smtClean="0"/>
              <a:t>Thanks for </a:t>
            </a:r>
            <a:r>
              <a:rPr lang="en-US" smtClean="0"/>
              <a:t>your interest in this work!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5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51437" y="2752610"/>
            <a:ext cx="4202061" cy="3361649"/>
            <a:chOff x="4851437" y="2752610"/>
            <a:chExt cx="4202061" cy="33616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1437" y="2752610"/>
              <a:ext cx="4202061" cy="3361649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V="1">
              <a:off x="6219225" y="3149004"/>
              <a:ext cx="1548282" cy="2453091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972420" y="4506033"/>
              <a:ext cx="1590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~ few 10’s of </a:t>
              </a:r>
              <a:r>
                <a:rPr lang="en-US" dirty="0" err="1" smtClean="0"/>
                <a:t>ly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Supernova: Explosion of a High Mass Star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7212"/>
            <a:ext cx="8229600" cy="477704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These explosions produce:</a:t>
            </a:r>
          </a:p>
          <a:p>
            <a:pPr lvl="1"/>
            <a:r>
              <a:rPr lang="en-US" dirty="0" smtClean="0"/>
              <a:t>Visible light</a:t>
            </a:r>
          </a:p>
          <a:p>
            <a:pPr lvl="1"/>
            <a:r>
              <a:rPr lang="en-US" dirty="0" smtClean="0"/>
              <a:t>High energy light: gamma-rays, X-rays, UV</a:t>
            </a:r>
          </a:p>
          <a:p>
            <a:pPr lvl="2"/>
            <a:r>
              <a:rPr lang="en-US" dirty="0" smtClean="0"/>
              <a:t>Photon emission lasts ~ months</a:t>
            </a:r>
          </a:p>
          <a:p>
            <a:pPr lvl="1"/>
            <a:r>
              <a:rPr lang="en-US" dirty="0" err="1" smtClean="0"/>
              <a:t>Ejecta</a:t>
            </a:r>
            <a:r>
              <a:rPr lang="en-US" dirty="0" smtClean="0"/>
              <a:t> blast wave</a:t>
            </a:r>
          </a:p>
          <a:p>
            <a:pPr lvl="2"/>
            <a:r>
              <a:rPr lang="en-US" dirty="0" smtClean="0"/>
              <a:t>Creates an expanding “remnant”</a:t>
            </a:r>
          </a:p>
          <a:p>
            <a:pPr lvl="2"/>
            <a:r>
              <a:rPr lang="en-US" dirty="0" smtClean="0"/>
              <a:t>Synthesizes heavy elements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</a:rPr>
              <a:t>Including </a:t>
            </a:r>
            <a:r>
              <a:rPr lang="en-GB" kern="0" baseline="30000" dirty="0">
                <a:solidFill>
                  <a:srgbClr val="FFFF00"/>
                </a:solidFill>
              </a:rPr>
              <a:t>60</a:t>
            </a:r>
            <a:r>
              <a:rPr lang="en-GB" kern="0" dirty="0">
                <a:solidFill>
                  <a:srgbClr val="FFFF00"/>
                </a:solidFill>
              </a:rPr>
              <a:t>Fe (half-life 2.6 </a:t>
            </a:r>
            <a:r>
              <a:rPr lang="en-GB" kern="0" dirty="0" err="1">
                <a:solidFill>
                  <a:srgbClr val="FFFF00"/>
                </a:solidFill>
              </a:rPr>
              <a:t>Myr</a:t>
            </a:r>
            <a:r>
              <a:rPr lang="en-GB" kern="0" dirty="0" smtClean="0">
                <a:solidFill>
                  <a:srgbClr val="FFFF00"/>
                </a:solidFill>
              </a:rPr>
              <a:t>)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Accelerated protons</a:t>
            </a:r>
          </a:p>
          <a:p>
            <a:pPr lvl="2"/>
            <a:r>
              <a:rPr lang="en-US" dirty="0" smtClean="0"/>
              <a:t>Cosmic rays			</a:t>
            </a:r>
          </a:p>
          <a:p>
            <a:pPr lvl="2"/>
            <a:r>
              <a:rPr lang="en-US" dirty="0" smtClean="0"/>
              <a:t>Slow diffusion over thousands of years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304" y="6323877"/>
            <a:ext cx="86022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Every ~ 300 million years, occurs close enough (~ 30 </a:t>
            </a:r>
            <a:r>
              <a:rPr lang="en-US" dirty="0" err="1" smtClean="0"/>
              <a:t>ly</a:t>
            </a:r>
            <a:r>
              <a:rPr lang="en-US" dirty="0" smtClean="0"/>
              <a:t>) to cause serious damage to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707709"/>
            <a:ext cx="3886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31961" r="17451" b="42099"/>
          <a:stretch>
            <a:fillRect/>
          </a:stretch>
        </p:blipFill>
        <p:spPr bwMode="auto">
          <a:xfrm>
            <a:off x="3440430" y="726758"/>
            <a:ext cx="196596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519"/>
            <a:ext cx="3886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617" y="198120"/>
            <a:ext cx="8128000" cy="609600"/>
          </a:xfrm>
        </p:spPr>
        <p:txBody>
          <a:bodyPr>
            <a:noAutofit/>
          </a:bodyPr>
          <a:lstStyle/>
          <a:p>
            <a:r>
              <a:rPr lang="en-GB" sz="3600" dirty="0" smtClean="0"/>
              <a:t>How can we detect a </a:t>
            </a:r>
            <a:r>
              <a:rPr lang="en-GB" sz="3600" smtClean="0"/>
              <a:t>SN in Earth’s past?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806700" y="6356350"/>
            <a:ext cx="2133600" cy="365125"/>
          </a:xfrm>
        </p:spPr>
        <p:txBody>
          <a:bodyPr/>
          <a:lstStyle/>
          <a:p>
            <a:fld id="{EB6CC2E8-B5A2-4D51-9220-8EE7FF432906}" type="slidenum">
              <a:rPr lang="de-DE" smtClean="0">
                <a:solidFill>
                  <a:srgbClr val="FFFFFF"/>
                </a:solidFill>
              </a:rPr>
              <a:pPr/>
              <a:t>4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28600" y="6356350"/>
            <a:ext cx="2578100" cy="365125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APS Meeting, Denver, 2013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154430"/>
            <a:ext cx="9144000" cy="4434840"/>
          </a:xfrm>
          <a:prstGeom prst="rect">
            <a:avLst/>
          </a:prstGeom>
          <a:gradFill flip="none" rotWithShape="1">
            <a:gsLst>
              <a:gs pos="2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83000">
                <a:srgbClr val="005CBF"/>
              </a:gs>
              <a:gs pos="97000">
                <a:schemeClr val="bg2"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r>
              <a:rPr lang="en-GB">
                <a:latin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4883558"/>
            <a:ext cx="9144000" cy="19744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" y="6198362"/>
            <a:ext cx="9144000" cy="65201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9550" y="6214034"/>
            <a:ext cx="1508760" cy="40011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l"/>
            <a:r>
              <a:rPr lang="en-GB" dirty="0" smtClean="0"/>
              <a:t>Sediment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08991" y="5389215"/>
            <a:ext cx="939681" cy="400110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pPr algn="l"/>
            <a:r>
              <a:rPr lang="en-GB" dirty="0" smtClean="0"/>
              <a:t>Ocean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8575" y="2249314"/>
            <a:ext cx="6457950" cy="70788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/>
              <a:t> Supernova </a:t>
            </a:r>
            <a:r>
              <a:rPr lang="en-GB" baseline="30000" dirty="0" smtClean="0"/>
              <a:t>60</a:t>
            </a:r>
            <a:r>
              <a:rPr lang="en-GB" dirty="0" smtClean="0"/>
              <a:t>Fe flux arrives in upper atmosphere</a:t>
            </a:r>
          </a:p>
          <a:p>
            <a:pPr lvl="1" algn="l">
              <a:buFont typeface="Arial" pitchFamily="34" charset="0"/>
              <a:buChar char="•"/>
            </a:pPr>
            <a:r>
              <a:rPr lang="en-GB" dirty="0" smtClean="0"/>
              <a:t> Atomic, molecular, fine grains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57550" y="2960370"/>
            <a:ext cx="5749290" cy="1015663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/>
              <a:t> Mixes into atmosphere enters Earth’s Fe-cycle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SN </a:t>
            </a:r>
            <a:r>
              <a:rPr lang="en-GB" baseline="30000" dirty="0" smtClean="0"/>
              <a:t>60</a:t>
            </a:r>
            <a:r>
              <a:rPr lang="en-GB" dirty="0" smtClean="0"/>
              <a:t>Fe (and stable Fe) oxidized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Forms </a:t>
            </a:r>
            <a:r>
              <a:rPr lang="en-GB" dirty="0" err="1" smtClean="0"/>
              <a:t>nano</a:t>
            </a:r>
            <a:r>
              <a:rPr lang="en-GB" dirty="0" smtClean="0"/>
              <a:t>-size oxide grains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71450" y="4927550"/>
            <a:ext cx="5920740" cy="13234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err="1" smtClean="0"/>
              <a:t>Nano</a:t>
            </a:r>
            <a:r>
              <a:rPr lang="en-GB" dirty="0" smtClean="0"/>
              <a:t>-oxides reach ocean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Rapidly dissolves and re-precipitates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Forms poorly crystalline ferric hydroxides (“rust”)</a:t>
            </a:r>
          </a:p>
          <a:p>
            <a:pPr algn="l">
              <a:buFont typeface="Arial" pitchFamily="34" charset="0"/>
              <a:buChar char="•"/>
            </a:pPr>
            <a:r>
              <a:rPr lang="en-GB" dirty="0" smtClean="0"/>
              <a:t> Settles into sediment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617" y="725162"/>
            <a:ext cx="520382" cy="6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eform 18"/>
          <p:cNvSpPr/>
          <p:nvPr/>
        </p:nvSpPr>
        <p:spPr bwMode="auto">
          <a:xfrm>
            <a:off x="1" y="1235531"/>
            <a:ext cx="9143999" cy="720089"/>
          </a:xfrm>
          <a:custGeom>
            <a:avLst/>
            <a:gdLst>
              <a:gd name="connsiteX0" fmla="*/ 1771897 w 6469627"/>
              <a:gd name="connsiteY0" fmla="*/ 480060 h 1835801"/>
              <a:gd name="connsiteX1" fmla="*/ 1771897 w 6469627"/>
              <a:gd name="connsiteY1" fmla="*/ 480060 h 1835801"/>
              <a:gd name="connsiteX2" fmla="*/ 1086097 w 6469627"/>
              <a:gd name="connsiteY2" fmla="*/ 491490 h 1835801"/>
              <a:gd name="connsiteX3" fmla="*/ 1028947 w 6469627"/>
              <a:gd name="connsiteY3" fmla="*/ 502920 h 1835801"/>
              <a:gd name="connsiteX4" fmla="*/ 926077 w 6469627"/>
              <a:gd name="connsiteY4" fmla="*/ 514350 h 1835801"/>
              <a:gd name="connsiteX5" fmla="*/ 880357 w 6469627"/>
              <a:gd name="connsiteY5" fmla="*/ 525780 h 1835801"/>
              <a:gd name="connsiteX6" fmla="*/ 811777 w 6469627"/>
              <a:gd name="connsiteY6" fmla="*/ 548640 h 1835801"/>
              <a:gd name="connsiteX7" fmla="*/ 766057 w 6469627"/>
              <a:gd name="connsiteY7" fmla="*/ 560070 h 1835801"/>
              <a:gd name="connsiteX8" fmla="*/ 731767 w 6469627"/>
              <a:gd name="connsiteY8" fmla="*/ 571500 h 1835801"/>
              <a:gd name="connsiteX9" fmla="*/ 640327 w 6469627"/>
              <a:gd name="connsiteY9" fmla="*/ 594360 h 1835801"/>
              <a:gd name="connsiteX10" fmla="*/ 606037 w 6469627"/>
              <a:gd name="connsiteY10" fmla="*/ 628650 h 1835801"/>
              <a:gd name="connsiteX11" fmla="*/ 560317 w 6469627"/>
              <a:gd name="connsiteY11" fmla="*/ 662940 h 1835801"/>
              <a:gd name="connsiteX12" fmla="*/ 503167 w 6469627"/>
              <a:gd name="connsiteY12" fmla="*/ 765810 h 1835801"/>
              <a:gd name="connsiteX13" fmla="*/ 491737 w 6469627"/>
              <a:gd name="connsiteY13" fmla="*/ 857250 h 1835801"/>
              <a:gd name="connsiteX14" fmla="*/ 446017 w 6469627"/>
              <a:gd name="connsiteY14" fmla="*/ 937260 h 1835801"/>
              <a:gd name="connsiteX15" fmla="*/ 423157 w 6469627"/>
              <a:gd name="connsiteY15" fmla="*/ 982980 h 1835801"/>
              <a:gd name="connsiteX16" fmla="*/ 377437 w 6469627"/>
              <a:gd name="connsiteY16" fmla="*/ 1017270 h 1835801"/>
              <a:gd name="connsiteX17" fmla="*/ 263137 w 6469627"/>
              <a:gd name="connsiteY17" fmla="*/ 1131570 h 1835801"/>
              <a:gd name="connsiteX18" fmla="*/ 194557 w 6469627"/>
              <a:gd name="connsiteY18" fmla="*/ 1177290 h 1835801"/>
              <a:gd name="connsiteX19" fmla="*/ 160267 w 6469627"/>
              <a:gd name="connsiteY19" fmla="*/ 1245870 h 1835801"/>
              <a:gd name="connsiteX20" fmla="*/ 148837 w 6469627"/>
              <a:gd name="connsiteY20" fmla="*/ 1280160 h 1835801"/>
              <a:gd name="connsiteX21" fmla="*/ 114547 w 6469627"/>
              <a:gd name="connsiteY21" fmla="*/ 1451610 h 1835801"/>
              <a:gd name="connsiteX22" fmla="*/ 68827 w 6469627"/>
              <a:gd name="connsiteY22" fmla="*/ 1508760 h 1835801"/>
              <a:gd name="connsiteX23" fmla="*/ 45967 w 6469627"/>
              <a:gd name="connsiteY23" fmla="*/ 1554480 h 1835801"/>
              <a:gd name="connsiteX24" fmla="*/ 247 w 6469627"/>
              <a:gd name="connsiteY24" fmla="*/ 1623060 h 1835801"/>
              <a:gd name="connsiteX25" fmla="*/ 11677 w 6469627"/>
              <a:gd name="connsiteY25" fmla="*/ 1691640 h 1835801"/>
              <a:gd name="connsiteX26" fmla="*/ 148837 w 6469627"/>
              <a:gd name="connsiteY26" fmla="*/ 1783080 h 1835801"/>
              <a:gd name="connsiteX27" fmla="*/ 263137 w 6469627"/>
              <a:gd name="connsiteY27" fmla="*/ 1828800 h 1835801"/>
              <a:gd name="connsiteX28" fmla="*/ 560317 w 6469627"/>
              <a:gd name="connsiteY28" fmla="*/ 1817370 h 1835801"/>
              <a:gd name="connsiteX29" fmla="*/ 640327 w 6469627"/>
              <a:gd name="connsiteY29" fmla="*/ 1748790 h 1835801"/>
              <a:gd name="connsiteX30" fmla="*/ 697477 w 6469627"/>
              <a:gd name="connsiteY30" fmla="*/ 1645920 h 1835801"/>
              <a:gd name="connsiteX31" fmla="*/ 731767 w 6469627"/>
              <a:gd name="connsiteY31" fmla="*/ 1531620 h 1835801"/>
              <a:gd name="connsiteX32" fmla="*/ 766057 w 6469627"/>
              <a:gd name="connsiteY32" fmla="*/ 1508760 h 1835801"/>
              <a:gd name="connsiteX33" fmla="*/ 800347 w 6469627"/>
              <a:gd name="connsiteY33" fmla="*/ 1451610 h 1835801"/>
              <a:gd name="connsiteX34" fmla="*/ 834637 w 6469627"/>
              <a:gd name="connsiteY34" fmla="*/ 1428750 h 1835801"/>
              <a:gd name="connsiteX35" fmla="*/ 983227 w 6469627"/>
              <a:gd name="connsiteY35" fmla="*/ 1360170 h 1835801"/>
              <a:gd name="connsiteX36" fmla="*/ 1017517 w 6469627"/>
              <a:gd name="connsiteY36" fmla="*/ 1383030 h 1835801"/>
              <a:gd name="connsiteX37" fmla="*/ 1040377 w 6469627"/>
              <a:gd name="connsiteY37" fmla="*/ 1417320 h 1835801"/>
              <a:gd name="connsiteX38" fmla="*/ 1257547 w 6469627"/>
              <a:gd name="connsiteY38" fmla="*/ 1440180 h 1835801"/>
              <a:gd name="connsiteX39" fmla="*/ 1348987 w 6469627"/>
              <a:gd name="connsiteY39" fmla="*/ 1485900 h 1835801"/>
              <a:gd name="connsiteX40" fmla="*/ 1486147 w 6469627"/>
              <a:gd name="connsiteY40" fmla="*/ 1531620 h 1835801"/>
              <a:gd name="connsiteX41" fmla="*/ 1543297 w 6469627"/>
              <a:gd name="connsiteY41" fmla="*/ 1565910 h 1835801"/>
              <a:gd name="connsiteX42" fmla="*/ 1577587 w 6469627"/>
              <a:gd name="connsiteY42" fmla="*/ 1611630 h 1835801"/>
              <a:gd name="connsiteX43" fmla="*/ 1611877 w 6469627"/>
              <a:gd name="connsiteY43" fmla="*/ 1634490 h 1835801"/>
              <a:gd name="connsiteX44" fmla="*/ 1657597 w 6469627"/>
              <a:gd name="connsiteY44" fmla="*/ 1680210 h 1835801"/>
              <a:gd name="connsiteX45" fmla="*/ 1737607 w 6469627"/>
              <a:gd name="connsiteY45" fmla="*/ 1714500 h 1835801"/>
              <a:gd name="connsiteX46" fmla="*/ 1840477 w 6469627"/>
              <a:gd name="connsiteY46" fmla="*/ 1748790 h 1835801"/>
              <a:gd name="connsiteX47" fmla="*/ 2046217 w 6469627"/>
              <a:gd name="connsiteY47" fmla="*/ 1771650 h 1835801"/>
              <a:gd name="connsiteX48" fmla="*/ 2194807 w 6469627"/>
              <a:gd name="connsiteY48" fmla="*/ 1760220 h 1835801"/>
              <a:gd name="connsiteX49" fmla="*/ 2217667 w 6469627"/>
              <a:gd name="connsiteY49" fmla="*/ 1714500 h 1835801"/>
              <a:gd name="connsiteX50" fmla="*/ 2263387 w 6469627"/>
              <a:gd name="connsiteY50" fmla="*/ 1668780 h 1835801"/>
              <a:gd name="connsiteX51" fmla="*/ 2343397 w 6469627"/>
              <a:gd name="connsiteY51" fmla="*/ 1623060 h 1835801"/>
              <a:gd name="connsiteX52" fmla="*/ 2423407 w 6469627"/>
              <a:gd name="connsiteY52" fmla="*/ 1577340 h 1835801"/>
              <a:gd name="connsiteX53" fmla="*/ 2491987 w 6469627"/>
              <a:gd name="connsiteY53" fmla="*/ 1520190 h 1835801"/>
              <a:gd name="connsiteX54" fmla="*/ 2526277 w 6469627"/>
              <a:gd name="connsiteY54" fmla="*/ 1508760 h 1835801"/>
              <a:gd name="connsiteX55" fmla="*/ 2571997 w 6469627"/>
              <a:gd name="connsiteY55" fmla="*/ 1474470 h 1835801"/>
              <a:gd name="connsiteX56" fmla="*/ 2686297 w 6469627"/>
              <a:gd name="connsiteY56" fmla="*/ 1451610 h 1835801"/>
              <a:gd name="connsiteX57" fmla="*/ 3132067 w 6469627"/>
              <a:gd name="connsiteY57" fmla="*/ 1463040 h 1835801"/>
              <a:gd name="connsiteX58" fmla="*/ 3212077 w 6469627"/>
              <a:gd name="connsiteY58" fmla="*/ 1531620 h 1835801"/>
              <a:gd name="connsiteX59" fmla="*/ 3326377 w 6469627"/>
              <a:gd name="connsiteY59" fmla="*/ 1600200 h 1835801"/>
              <a:gd name="connsiteX60" fmla="*/ 3360667 w 6469627"/>
              <a:gd name="connsiteY60" fmla="*/ 1611630 h 1835801"/>
              <a:gd name="connsiteX61" fmla="*/ 3406387 w 6469627"/>
              <a:gd name="connsiteY61" fmla="*/ 1634490 h 1835801"/>
              <a:gd name="connsiteX62" fmla="*/ 3463537 w 6469627"/>
              <a:gd name="connsiteY62" fmla="*/ 1645920 h 1835801"/>
              <a:gd name="connsiteX63" fmla="*/ 3497827 w 6469627"/>
              <a:gd name="connsiteY63" fmla="*/ 1657350 h 1835801"/>
              <a:gd name="connsiteX64" fmla="*/ 3509257 w 6469627"/>
              <a:gd name="connsiteY64" fmla="*/ 1691640 h 1835801"/>
              <a:gd name="connsiteX65" fmla="*/ 3554977 w 6469627"/>
              <a:gd name="connsiteY65" fmla="*/ 1725930 h 1835801"/>
              <a:gd name="connsiteX66" fmla="*/ 3817867 w 6469627"/>
              <a:gd name="connsiteY66" fmla="*/ 1783080 h 1835801"/>
              <a:gd name="connsiteX67" fmla="*/ 4012177 w 6469627"/>
              <a:gd name="connsiteY67" fmla="*/ 1771650 h 1835801"/>
              <a:gd name="connsiteX68" fmla="*/ 4115047 w 6469627"/>
              <a:gd name="connsiteY68" fmla="*/ 1725930 h 1835801"/>
              <a:gd name="connsiteX69" fmla="*/ 4137907 w 6469627"/>
              <a:gd name="connsiteY69" fmla="*/ 1645920 h 1835801"/>
              <a:gd name="connsiteX70" fmla="*/ 4115047 w 6469627"/>
              <a:gd name="connsiteY70" fmla="*/ 1577340 h 1835801"/>
              <a:gd name="connsiteX71" fmla="*/ 4103617 w 6469627"/>
              <a:gd name="connsiteY71" fmla="*/ 1531620 h 1835801"/>
              <a:gd name="connsiteX72" fmla="*/ 4069327 w 6469627"/>
              <a:gd name="connsiteY72" fmla="*/ 1508760 h 1835801"/>
              <a:gd name="connsiteX73" fmla="*/ 4023607 w 6469627"/>
              <a:gd name="connsiteY73" fmla="*/ 1451610 h 1835801"/>
              <a:gd name="connsiteX74" fmla="*/ 3920737 w 6469627"/>
              <a:gd name="connsiteY74" fmla="*/ 1348740 h 1835801"/>
              <a:gd name="connsiteX75" fmla="*/ 3897877 w 6469627"/>
              <a:gd name="connsiteY75" fmla="*/ 1314450 h 1835801"/>
              <a:gd name="connsiteX76" fmla="*/ 3875017 w 6469627"/>
              <a:gd name="connsiteY76" fmla="*/ 1245870 h 1835801"/>
              <a:gd name="connsiteX77" fmla="*/ 3886447 w 6469627"/>
              <a:gd name="connsiteY77" fmla="*/ 1177290 h 1835801"/>
              <a:gd name="connsiteX78" fmla="*/ 3920737 w 6469627"/>
              <a:gd name="connsiteY78" fmla="*/ 1143000 h 1835801"/>
              <a:gd name="connsiteX79" fmla="*/ 4012177 w 6469627"/>
              <a:gd name="connsiteY79" fmla="*/ 1108710 h 1835801"/>
              <a:gd name="connsiteX80" fmla="*/ 4046467 w 6469627"/>
              <a:gd name="connsiteY80" fmla="*/ 1097280 h 1835801"/>
              <a:gd name="connsiteX81" fmla="*/ 4137907 w 6469627"/>
              <a:gd name="connsiteY81" fmla="*/ 1108710 h 1835801"/>
              <a:gd name="connsiteX82" fmla="*/ 4229347 w 6469627"/>
              <a:gd name="connsiteY82" fmla="*/ 1154430 h 1835801"/>
              <a:gd name="connsiteX83" fmla="*/ 4275067 w 6469627"/>
              <a:gd name="connsiteY83" fmla="*/ 1177290 h 1835801"/>
              <a:gd name="connsiteX84" fmla="*/ 4309357 w 6469627"/>
              <a:gd name="connsiteY84" fmla="*/ 1200150 h 1835801"/>
              <a:gd name="connsiteX85" fmla="*/ 4343647 w 6469627"/>
              <a:gd name="connsiteY85" fmla="*/ 1211580 h 1835801"/>
              <a:gd name="connsiteX86" fmla="*/ 4377937 w 6469627"/>
              <a:gd name="connsiteY86" fmla="*/ 1245870 h 1835801"/>
              <a:gd name="connsiteX87" fmla="*/ 4469377 w 6469627"/>
              <a:gd name="connsiteY87" fmla="*/ 1303020 h 1835801"/>
              <a:gd name="connsiteX88" fmla="*/ 4537957 w 6469627"/>
              <a:gd name="connsiteY88" fmla="*/ 1371600 h 1835801"/>
              <a:gd name="connsiteX89" fmla="*/ 4572247 w 6469627"/>
              <a:gd name="connsiteY89" fmla="*/ 1520190 h 1835801"/>
              <a:gd name="connsiteX90" fmla="*/ 4583677 w 6469627"/>
              <a:gd name="connsiteY90" fmla="*/ 1554480 h 1835801"/>
              <a:gd name="connsiteX91" fmla="*/ 4595107 w 6469627"/>
              <a:gd name="connsiteY91" fmla="*/ 1634490 h 1835801"/>
              <a:gd name="connsiteX92" fmla="*/ 4663687 w 6469627"/>
              <a:gd name="connsiteY92" fmla="*/ 1703070 h 1835801"/>
              <a:gd name="connsiteX93" fmla="*/ 4732267 w 6469627"/>
              <a:gd name="connsiteY93" fmla="*/ 1748790 h 1835801"/>
              <a:gd name="connsiteX94" fmla="*/ 4995157 w 6469627"/>
              <a:gd name="connsiteY94" fmla="*/ 1725930 h 1835801"/>
              <a:gd name="connsiteX95" fmla="*/ 5040877 w 6469627"/>
              <a:gd name="connsiteY95" fmla="*/ 1703070 h 1835801"/>
              <a:gd name="connsiteX96" fmla="*/ 5098027 w 6469627"/>
              <a:gd name="connsiteY96" fmla="*/ 1691640 h 1835801"/>
              <a:gd name="connsiteX97" fmla="*/ 5143747 w 6469627"/>
              <a:gd name="connsiteY97" fmla="*/ 1668780 h 1835801"/>
              <a:gd name="connsiteX98" fmla="*/ 5178037 w 6469627"/>
              <a:gd name="connsiteY98" fmla="*/ 1657350 h 1835801"/>
              <a:gd name="connsiteX99" fmla="*/ 5212327 w 6469627"/>
              <a:gd name="connsiteY99" fmla="*/ 1634490 h 1835801"/>
              <a:gd name="connsiteX100" fmla="*/ 5258047 w 6469627"/>
              <a:gd name="connsiteY100" fmla="*/ 1565910 h 1835801"/>
              <a:gd name="connsiteX101" fmla="*/ 5280907 w 6469627"/>
              <a:gd name="connsiteY101" fmla="*/ 1520190 h 1835801"/>
              <a:gd name="connsiteX102" fmla="*/ 5315197 w 6469627"/>
              <a:gd name="connsiteY102" fmla="*/ 1474470 h 1835801"/>
              <a:gd name="connsiteX103" fmla="*/ 5349487 w 6469627"/>
              <a:gd name="connsiteY103" fmla="*/ 1417320 h 1835801"/>
              <a:gd name="connsiteX104" fmla="*/ 5429497 w 6469627"/>
              <a:gd name="connsiteY104" fmla="*/ 1348740 h 1835801"/>
              <a:gd name="connsiteX105" fmla="*/ 5555227 w 6469627"/>
              <a:gd name="connsiteY105" fmla="*/ 1291590 h 1835801"/>
              <a:gd name="connsiteX106" fmla="*/ 5623807 w 6469627"/>
              <a:gd name="connsiteY106" fmla="*/ 1257300 h 1835801"/>
              <a:gd name="connsiteX107" fmla="*/ 5989567 w 6469627"/>
              <a:gd name="connsiteY107" fmla="*/ 1268730 h 1835801"/>
              <a:gd name="connsiteX108" fmla="*/ 6046717 w 6469627"/>
              <a:gd name="connsiteY108" fmla="*/ 1280160 h 1835801"/>
              <a:gd name="connsiteX109" fmla="*/ 6309607 w 6469627"/>
              <a:gd name="connsiteY109" fmla="*/ 1268730 h 1835801"/>
              <a:gd name="connsiteX110" fmla="*/ 6446767 w 6469627"/>
              <a:gd name="connsiteY110" fmla="*/ 1223010 h 1835801"/>
              <a:gd name="connsiteX111" fmla="*/ 6469627 w 6469627"/>
              <a:gd name="connsiteY111" fmla="*/ 1177290 h 1835801"/>
              <a:gd name="connsiteX112" fmla="*/ 6446767 w 6469627"/>
              <a:gd name="connsiteY112" fmla="*/ 811530 h 1835801"/>
              <a:gd name="connsiteX113" fmla="*/ 6412477 w 6469627"/>
              <a:gd name="connsiteY113" fmla="*/ 777240 h 1835801"/>
              <a:gd name="connsiteX114" fmla="*/ 6343897 w 6469627"/>
              <a:gd name="connsiteY114" fmla="*/ 731520 h 1835801"/>
              <a:gd name="connsiteX115" fmla="*/ 6252457 w 6469627"/>
              <a:gd name="connsiteY115" fmla="*/ 697230 h 1835801"/>
              <a:gd name="connsiteX116" fmla="*/ 6149587 w 6469627"/>
              <a:gd name="connsiteY116" fmla="*/ 662940 h 1835801"/>
              <a:gd name="connsiteX117" fmla="*/ 6069577 w 6469627"/>
              <a:gd name="connsiteY117" fmla="*/ 640080 h 1835801"/>
              <a:gd name="connsiteX118" fmla="*/ 6035287 w 6469627"/>
              <a:gd name="connsiteY118" fmla="*/ 617220 h 1835801"/>
              <a:gd name="connsiteX119" fmla="*/ 6023857 w 6469627"/>
              <a:gd name="connsiteY119" fmla="*/ 582930 h 1835801"/>
              <a:gd name="connsiteX120" fmla="*/ 5989567 w 6469627"/>
              <a:gd name="connsiteY120" fmla="*/ 537210 h 1835801"/>
              <a:gd name="connsiteX121" fmla="*/ 5978137 w 6469627"/>
              <a:gd name="connsiteY121" fmla="*/ 491490 h 1835801"/>
              <a:gd name="connsiteX122" fmla="*/ 5886697 w 6469627"/>
              <a:gd name="connsiteY122" fmla="*/ 434340 h 1835801"/>
              <a:gd name="connsiteX123" fmla="*/ 5806687 w 6469627"/>
              <a:gd name="connsiteY123" fmla="*/ 388620 h 1835801"/>
              <a:gd name="connsiteX124" fmla="*/ 5749537 w 6469627"/>
              <a:gd name="connsiteY124" fmla="*/ 331470 h 1835801"/>
              <a:gd name="connsiteX125" fmla="*/ 5555227 w 6469627"/>
              <a:gd name="connsiteY125" fmla="*/ 354330 h 1835801"/>
              <a:gd name="connsiteX126" fmla="*/ 5452357 w 6469627"/>
              <a:gd name="connsiteY126" fmla="*/ 388620 h 1835801"/>
              <a:gd name="connsiteX127" fmla="*/ 5338057 w 6469627"/>
              <a:gd name="connsiteY127" fmla="*/ 422910 h 1835801"/>
              <a:gd name="connsiteX128" fmla="*/ 5303767 w 6469627"/>
              <a:gd name="connsiteY128" fmla="*/ 445770 h 1835801"/>
              <a:gd name="connsiteX129" fmla="*/ 5212327 w 6469627"/>
              <a:gd name="connsiteY129" fmla="*/ 491490 h 1835801"/>
              <a:gd name="connsiteX130" fmla="*/ 5098027 w 6469627"/>
              <a:gd name="connsiteY130" fmla="*/ 582930 h 1835801"/>
              <a:gd name="connsiteX131" fmla="*/ 5052307 w 6469627"/>
              <a:gd name="connsiteY131" fmla="*/ 594360 h 1835801"/>
              <a:gd name="connsiteX132" fmla="*/ 4857997 w 6469627"/>
              <a:gd name="connsiteY132" fmla="*/ 582930 h 1835801"/>
              <a:gd name="connsiteX133" fmla="*/ 4846567 w 6469627"/>
              <a:gd name="connsiteY133" fmla="*/ 525780 h 1835801"/>
              <a:gd name="connsiteX134" fmla="*/ 4800847 w 6469627"/>
              <a:gd name="connsiteY134" fmla="*/ 491490 h 1835801"/>
              <a:gd name="connsiteX135" fmla="*/ 4652257 w 6469627"/>
              <a:gd name="connsiteY135" fmla="*/ 422910 h 1835801"/>
              <a:gd name="connsiteX136" fmla="*/ 4640827 w 6469627"/>
              <a:gd name="connsiteY136" fmla="*/ 377190 h 1835801"/>
              <a:gd name="connsiteX137" fmla="*/ 4572247 w 6469627"/>
              <a:gd name="connsiteY137" fmla="*/ 308610 h 1835801"/>
              <a:gd name="connsiteX138" fmla="*/ 4537957 w 6469627"/>
              <a:gd name="connsiteY138" fmla="*/ 297180 h 1835801"/>
              <a:gd name="connsiteX139" fmla="*/ 4412227 w 6469627"/>
              <a:gd name="connsiteY139" fmla="*/ 262890 h 1835801"/>
              <a:gd name="connsiteX140" fmla="*/ 4377937 w 6469627"/>
              <a:gd name="connsiteY140" fmla="*/ 251460 h 1835801"/>
              <a:gd name="connsiteX141" fmla="*/ 4332217 w 6469627"/>
              <a:gd name="connsiteY141" fmla="*/ 228600 h 1835801"/>
              <a:gd name="connsiteX142" fmla="*/ 4286497 w 6469627"/>
              <a:gd name="connsiteY142" fmla="*/ 217170 h 1835801"/>
              <a:gd name="connsiteX143" fmla="*/ 4252207 w 6469627"/>
              <a:gd name="connsiteY143" fmla="*/ 194310 h 1835801"/>
              <a:gd name="connsiteX144" fmla="*/ 4023607 w 6469627"/>
              <a:gd name="connsiteY144" fmla="*/ 194310 h 1835801"/>
              <a:gd name="connsiteX145" fmla="*/ 3920737 w 6469627"/>
              <a:gd name="connsiteY145" fmla="*/ 251460 h 1835801"/>
              <a:gd name="connsiteX146" fmla="*/ 3863587 w 6469627"/>
              <a:gd name="connsiteY146" fmla="*/ 274320 h 1835801"/>
              <a:gd name="connsiteX147" fmla="*/ 3829297 w 6469627"/>
              <a:gd name="connsiteY147" fmla="*/ 308610 h 1835801"/>
              <a:gd name="connsiteX148" fmla="*/ 3829297 w 6469627"/>
              <a:gd name="connsiteY148" fmla="*/ 422910 h 1835801"/>
              <a:gd name="connsiteX149" fmla="*/ 3863587 w 6469627"/>
              <a:gd name="connsiteY149" fmla="*/ 468630 h 1835801"/>
              <a:gd name="connsiteX150" fmla="*/ 3886447 w 6469627"/>
              <a:gd name="connsiteY150" fmla="*/ 514350 h 1835801"/>
              <a:gd name="connsiteX151" fmla="*/ 3875017 w 6469627"/>
              <a:gd name="connsiteY151" fmla="*/ 685800 h 1835801"/>
              <a:gd name="connsiteX152" fmla="*/ 3829297 w 6469627"/>
              <a:gd name="connsiteY152" fmla="*/ 720090 h 1835801"/>
              <a:gd name="connsiteX153" fmla="*/ 3795007 w 6469627"/>
              <a:gd name="connsiteY153" fmla="*/ 731520 h 1835801"/>
              <a:gd name="connsiteX154" fmla="*/ 3692137 w 6469627"/>
              <a:gd name="connsiteY154" fmla="*/ 754380 h 1835801"/>
              <a:gd name="connsiteX155" fmla="*/ 3520687 w 6469627"/>
              <a:gd name="connsiteY155" fmla="*/ 742950 h 1835801"/>
              <a:gd name="connsiteX156" fmla="*/ 3463537 w 6469627"/>
              <a:gd name="connsiteY156" fmla="*/ 662940 h 1835801"/>
              <a:gd name="connsiteX157" fmla="*/ 3440677 w 6469627"/>
              <a:gd name="connsiteY157" fmla="*/ 594360 h 1835801"/>
              <a:gd name="connsiteX158" fmla="*/ 3417817 w 6469627"/>
              <a:gd name="connsiteY158" fmla="*/ 365760 h 1835801"/>
              <a:gd name="connsiteX159" fmla="*/ 3406387 w 6469627"/>
              <a:gd name="connsiteY159" fmla="*/ 331470 h 1835801"/>
              <a:gd name="connsiteX160" fmla="*/ 3383527 w 6469627"/>
              <a:gd name="connsiteY160" fmla="*/ 251460 h 1835801"/>
              <a:gd name="connsiteX161" fmla="*/ 3360667 w 6469627"/>
              <a:gd name="connsiteY161" fmla="*/ 205740 h 1835801"/>
              <a:gd name="connsiteX162" fmla="*/ 3303517 w 6469627"/>
              <a:gd name="connsiteY162" fmla="*/ 102870 h 1835801"/>
              <a:gd name="connsiteX163" fmla="*/ 3269227 w 6469627"/>
              <a:gd name="connsiteY163" fmla="*/ 80010 h 1835801"/>
              <a:gd name="connsiteX164" fmla="*/ 3223507 w 6469627"/>
              <a:gd name="connsiteY164" fmla="*/ 68580 h 1835801"/>
              <a:gd name="connsiteX165" fmla="*/ 3189217 w 6469627"/>
              <a:gd name="connsiteY165" fmla="*/ 57150 h 1835801"/>
              <a:gd name="connsiteX166" fmla="*/ 3017767 w 6469627"/>
              <a:gd name="connsiteY166" fmla="*/ 80010 h 1835801"/>
              <a:gd name="connsiteX167" fmla="*/ 2972047 w 6469627"/>
              <a:gd name="connsiteY167" fmla="*/ 91440 h 1835801"/>
              <a:gd name="connsiteX168" fmla="*/ 2914897 w 6469627"/>
              <a:gd name="connsiteY168" fmla="*/ 80010 h 1835801"/>
              <a:gd name="connsiteX169" fmla="*/ 2834887 w 6469627"/>
              <a:gd name="connsiteY169" fmla="*/ 34290 h 1835801"/>
              <a:gd name="connsiteX170" fmla="*/ 2800597 w 6469627"/>
              <a:gd name="connsiteY170" fmla="*/ 11430 h 1835801"/>
              <a:gd name="connsiteX171" fmla="*/ 2754877 w 6469627"/>
              <a:gd name="connsiteY171" fmla="*/ 0 h 1835801"/>
              <a:gd name="connsiteX172" fmla="*/ 2583427 w 6469627"/>
              <a:gd name="connsiteY172" fmla="*/ 57150 h 1835801"/>
              <a:gd name="connsiteX173" fmla="*/ 2491987 w 6469627"/>
              <a:gd name="connsiteY173" fmla="*/ 114300 h 1835801"/>
              <a:gd name="connsiteX174" fmla="*/ 2457697 w 6469627"/>
              <a:gd name="connsiteY174" fmla="*/ 125730 h 1835801"/>
              <a:gd name="connsiteX175" fmla="*/ 2389117 w 6469627"/>
              <a:gd name="connsiteY175" fmla="*/ 182880 h 1835801"/>
              <a:gd name="connsiteX176" fmla="*/ 2377687 w 6469627"/>
              <a:gd name="connsiteY176" fmla="*/ 228600 h 1835801"/>
              <a:gd name="connsiteX177" fmla="*/ 2331967 w 6469627"/>
              <a:gd name="connsiteY177" fmla="*/ 331470 h 1835801"/>
              <a:gd name="connsiteX178" fmla="*/ 2320537 w 6469627"/>
              <a:gd name="connsiteY178" fmla="*/ 388620 h 1835801"/>
              <a:gd name="connsiteX179" fmla="*/ 2297677 w 6469627"/>
              <a:gd name="connsiteY179" fmla="*/ 468630 h 1835801"/>
              <a:gd name="connsiteX180" fmla="*/ 2274817 w 6469627"/>
              <a:gd name="connsiteY180" fmla="*/ 514350 h 1835801"/>
              <a:gd name="connsiteX181" fmla="*/ 2217667 w 6469627"/>
              <a:gd name="connsiteY181" fmla="*/ 582930 h 1835801"/>
              <a:gd name="connsiteX182" fmla="*/ 2183377 w 6469627"/>
              <a:gd name="connsiteY182" fmla="*/ 594360 h 1835801"/>
              <a:gd name="connsiteX183" fmla="*/ 2011927 w 6469627"/>
              <a:gd name="connsiteY183" fmla="*/ 582930 h 1835801"/>
              <a:gd name="connsiteX184" fmla="*/ 1909057 w 6469627"/>
              <a:gd name="connsiteY184" fmla="*/ 548640 h 1835801"/>
              <a:gd name="connsiteX185" fmla="*/ 1874767 w 6469627"/>
              <a:gd name="connsiteY185" fmla="*/ 537210 h 1835801"/>
              <a:gd name="connsiteX186" fmla="*/ 1840477 w 6469627"/>
              <a:gd name="connsiteY186" fmla="*/ 514350 h 1835801"/>
              <a:gd name="connsiteX187" fmla="*/ 1691887 w 6469627"/>
              <a:gd name="connsiteY187" fmla="*/ 491490 h 1835801"/>
              <a:gd name="connsiteX188" fmla="*/ 1417567 w 6469627"/>
              <a:gd name="connsiteY188" fmla="*/ 491490 h 183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6469627" h="1835801">
                <a:moveTo>
                  <a:pt x="1771897" y="480060"/>
                </a:moveTo>
                <a:lnTo>
                  <a:pt x="1771897" y="480060"/>
                </a:lnTo>
                <a:lnTo>
                  <a:pt x="1086097" y="491490"/>
                </a:lnTo>
                <a:cubicBezTo>
                  <a:pt x="1066679" y="492087"/>
                  <a:pt x="1048179" y="500173"/>
                  <a:pt x="1028947" y="502920"/>
                </a:cubicBezTo>
                <a:cubicBezTo>
                  <a:pt x="994793" y="507799"/>
                  <a:pt x="960367" y="510540"/>
                  <a:pt x="926077" y="514350"/>
                </a:cubicBezTo>
                <a:cubicBezTo>
                  <a:pt x="910837" y="518160"/>
                  <a:pt x="895404" y="521266"/>
                  <a:pt x="880357" y="525780"/>
                </a:cubicBezTo>
                <a:cubicBezTo>
                  <a:pt x="857277" y="532704"/>
                  <a:pt x="835154" y="542796"/>
                  <a:pt x="811777" y="548640"/>
                </a:cubicBezTo>
                <a:cubicBezTo>
                  <a:pt x="796537" y="552450"/>
                  <a:pt x="781162" y="555754"/>
                  <a:pt x="766057" y="560070"/>
                </a:cubicBezTo>
                <a:cubicBezTo>
                  <a:pt x="754472" y="563380"/>
                  <a:pt x="743391" y="568330"/>
                  <a:pt x="731767" y="571500"/>
                </a:cubicBezTo>
                <a:cubicBezTo>
                  <a:pt x="701456" y="579767"/>
                  <a:pt x="640327" y="594360"/>
                  <a:pt x="640327" y="594360"/>
                </a:cubicBezTo>
                <a:cubicBezTo>
                  <a:pt x="628897" y="605790"/>
                  <a:pt x="618310" y="618130"/>
                  <a:pt x="606037" y="628650"/>
                </a:cubicBezTo>
                <a:cubicBezTo>
                  <a:pt x="591573" y="641048"/>
                  <a:pt x="572973" y="648702"/>
                  <a:pt x="560317" y="662940"/>
                </a:cubicBezTo>
                <a:cubicBezTo>
                  <a:pt x="518394" y="710103"/>
                  <a:pt x="518689" y="719244"/>
                  <a:pt x="503167" y="765810"/>
                </a:cubicBezTo>
                <a:cubicBezTo>
                  <a:pt x="499357" y="796290"/>
                  <a:pt x="499187" y="827450"/>
                  <a:pt x="491737" y="857250"/>
                </a:cubicBezTo>
                <a:cubicBezTo>
                  <a:pt x="484061" y="887953"/>
                  <a:pt x="461133" y="910806"/>
                  <a:pt x="446017" y="937260"/>
                </a:cubicBezTo>
                <a:cubicBezTo>
                  <a:pt x="437563" y="952054"/>
                  <a:pt x="434246" y="970043"/>
                  <a:pt x="423157" y="982980"/>
                </a:cubicBezTo>
                <a:cubicBezTo>
                  <a:pt x="410759" y="997444"/>
                  <a:pt x="391397" y="1004307"/>
                  <a:pt x="377437" y="1017270"/>
                </a:cubicBezTo>
                <a:cubicBezTo>
                  <a:pt x="337953" y="1053934"/>
                  <a:pt x="301237" y="1093470"/>
                  <a:pt x="263137" y="1131570"/>
                </a:cubicBezTo>
                <a:cubicBezTo>
                  <a:pt x="243710" y="1150997"/>
                  <a:pt x="194557" y="1177290"/>
                  <a:pt x="194557" y="1177290"/>
                </a:cubicBezTo>
                <a:cubicBezTo>
                  <a:pt x="165827" y="1263479"/>
                  <a:pt x="204582" y="1157240"/>
                  <a:pt x="160267" y="1245870"/>
                </a:cubicBezTo>
                <a:cubicBezTo>
                  <a:pt x="154879" y="1256646"/>
                  <a:pt x="152647" y="1268730"/>
                  <a:pt x="148837" y="1280160"/>
                </a:cubicBezTo>
                <a:cubicBezTo>
                  <a:pt x="141282" y="1363261"/>
                  <a:pt x="154033" y="1392381"/>
                  <a:pt x="114547" y="1451610"/>
                </a:cubicBezTo>
                <a:cubicBezTo>
                  <a:pt x="101015" y="1471909"/>
                  <a:pt x="82359" y="1488461"/>
                  <a:pt x="68827" y="1508760"/>
                </a:cubicBezTo>
                <a:cubicBezTo>
                  <a:pt x="59376" y="1522937"/>
                  <a:pt x="54733" y="1539869"/>
                  <a:pt x="45967" y="1554480"/>
                </a:cubicBezTo>
                <a:cubicBezTo>
                  <a:pt x="31832" y="1578039"/>
                  <a:pt x="247" y="1623060"/>
                  <a:pt x="247" y="1623060"/>
                </a:cubicBezTo>
                <a:cubicBezTo>
                  <a:pt x="4057" y="1645920"/>
                  <a:pt x="0" y="1671622"/>
                  <a:pt x="11677" y="1691640"/>
                </a:cubicBezTo>
                <a:cubicBezTo>
                  <a:pt x="61562" y="1777156"/>
                  <a:pt x="76222" y="1750073"/>
                  <a:pt x="148837" y="1783080"/>
                </a:cubicBezTo>
                <a:cubicBezTo>
                  <a:pt x="264822" y="1835801"/>
                  <a:pt x="147320" y="1805637"/>
                  <a:pt x="263137" y="1828800"/>
                </a:cubicBezTo>
                <a:cubicBezTo>
                  <a:pt x="362197" y="1824990"/>
                  <a:pt x="461710" y="1827571"/>
                  <a:pt x="560317" y="1817370"/>
                </a:cubicBezTo>
                <a:cubicBezTo>
                  <a:pt x="579123" y="1815425"/>
                  <a:pt x="637322" y="1752653"/>
                  <a:pt x="640327" y="1748790"/>
                </a:cubicBezTo>
                <a:cubicBezTo>
                  <a:pt x="650863" y="1735244"/>
                  <a:pt x="689624" y="1666862"/>
                  <a:pt x="697477" y="1645920"/>
                </a:cubicBezTo>
                <a:cubicBezTo>
                  <a:pt x="712534" y="1605769"/>
                  <a:pt x="707341" y="1570701"/>
                  <a:pt x="731767" y="1531620"/>
                </a:cubicBezTo>
                <a:cubicBezTo>
                  <a:pt x="739048" y="1519971"/>
                  <a:pt x="754627" y="1516380"/>
                  <a:pt x="766057" y="1508760"/>
                </a:cubicBezTo>
                <a:cubicBezTo>
                  <a:pt x="777487" y="1489710"/>
                  <a:pt x="785889" y="1468478"/>
                  <a:pt x="800347" y="1451610"/>
                </a:cubicBezTo>
                <a:cubicBezTo>
                  <a:pt x="809287" y="1441180"/>
                  <a:pt x="822542" y="1435263"/>
                  <a:pt x="834637" y="1428750"/>
                </a:cubicBezTo>
                <a:cubicBezTo>
                  <a:pt x="936261" y="1374029"/>
                  <a:pt x="915159" y="1382859"/>
                  <a:pt x="983227" y="1360170"/>
                </a:cubicBezTo>
                <a:cubicBezTo>
                  <a:pt x="994657" y="1367790"/>
                  <a:pt x="1007803" y="1373316"/>
                  <a:pt x="1017517" y="1383030"/>
                </a:cubicBezTo>
                <a:cubicBezTo>
                  <a:pt x="1027231" y="1392744"/>
                  <a:pt x="1027013" y="1414138"/>
                  <a:pt x="1040377" y="1417320"/>
                </a:cubicBezTo>
                <a:cubicBezTo>
                  <a:pt x="1111188" y="1434180"/>
                  <a:pt x="1185157" y="1432560"/>
                  <a:pt x="1257547" y="1440180"/>
                </a:cubicBezTo>
                <a:cubicBezTo>
                  <a:pt x="1334871" y="1465955"/>
                  <a:pt x="1241017" y="1431915"/>
                  <a:pt x="1348987" y="1485900"/>
                </a:cubicBezTo>
                <a:cubicBezTo>
                  <a:pt x="1423552" y="1523182"/>
                  <a:pt x="1416146" y="1517620"/>
                  <a:pt x="1486147" y="1531620"/>
                </a:cubicBezTo>
                <a:cubicBezTo>
                  <a:pt x="1505197" y="1543050"/>
                  <a:pt x="1526578" y="1551281"/>
                  <a:pt x="1543297" y="1565910"/>
                </a:cubicBezTo>
                <a:cubicBezTo>
                  <a:pt x="1557634" y="1578455"/>
                  <a:pt x="1564117" y="1598160"/>
                  <a:pt x="1577587" y="1611630"/>
                </a:cubicBezTo>
                <a:cubicBezTo>
                  <a:pt x="1587301" y="1621344"/>
                  <a:pt x="1601447" y="1625550"/>
                  <a:pt x="1611877" y="1634490"/>
                </a:cubicBezTo>
                <a:cubicBezTo>
                  <a:pt x="1628241" y="1648516"/>
                  <a:pt x="1639414" y="1668639"/>
                  <a:pt x="1657597" y="1680210"/>
                </a:cubicBezTo>
                <a:cubicBezTo>
                  <a:pt x="1682077" y="1695788"/>
                  <a:pt x="1710438" y="1704312"/>
                  <a:pt x="1737607" y="1714500"/>
                </a:cubicBezTo>
                <a:cubicBezTo>
                  <a:pt x="1771450" y="1727191"/>
                  <a:pt x="1806187" y="1737360"/>
                  <a:pt x="1840477" y="1748790"/>
                </a:cubicBezTo>
                <a:cubicBezTo>
                  <a:pt x="1854345" y="1753413"/>
                  <a:pt x="2045410" y="1771569"/>
                  <a:pt x="2046217" y="1771650"/>
                </a:cubicBezTo>
                <a:cubicBezTo>
                  <a:pt x="2095747" y="1767840"/>
                  <a:pt x="2147680" y="1775929"/>
                  <a:pt x="2194807" y="1760220"/>
                </a:cubicBezTo>
                <a:cubicBezTo>
                  <a:pt x="2210971" y="1754832"/>
                  <a:pt x="2207444" y="1728131"/>
                  <a:pt x="2217667" y="1714500"/>
                </a:cubicBezTo>
                <a:cubicBezTo>
                  <a:pt x="2230599" y="1697258"/>
                  <a:pt x="2245957" y="1681457"/>
                  <a:pt x="2263387" y="1668780"/>
                </a:cubicBezTo>
                <a:cubicBezTo>
                  <a:pt x="2288229" y="1650713"/>
                  <a:pt x="2317482" y="1639551"/>
                  <a:pt x="2343397" y="1623060"/>
                </a:cubicBezTo>
                <a:cubicBezTo>
                  <a:pt x="2419515" y="1574621"/>
                  <a:pt x="2357915" y="1599171"/>
                  <a:pt x="2423407" y="1577340"/>
                </a:cubicBezTo>
                <a:cubicBezTo>
                  <a:pt x="2448686" y="1552061"/>
                  <a:pt x="2460161" y="1536103"/>
                  <a:pt x="2491987" y="1520190"/>
                </a:cubicBezTo>
                <a:cubicBezTo>
                  <a:pt x="2502763" y="1514802"/>
                  <a:pt x="2514847" y="1512570"/>
                  <a:pt x="2526277" y="1508760"/>
                </a:cubicBezTo>
                <a:cubicBezTo>
                  <a:pt x="2541517" y="1497330"/>
                  <a:pt x="2554057" y="1480877"/>
                  <a:pt x="2571997" y="1474470"/>
                </a:cubicBezTo>
                <a:cubicBezTo>
                  <a:pt x="2608588" y="1461402"/>
                  <a:pt x="2686297" y="1451610"/>
                  <a:pt x="2686297" y="1451610"/>
                </a:cubicBezTo>
                <a:cubicBezTo>
                  <a:pt x="2834887" y="1455420"/>
                  <a:pt x="2983596" y="1455970"/>
                  <a:pt x="3132067" y="1463040"/>
                </a:cubicBezTo>
                <a:cubicBezTo>
                  <a:pt x="3181047" y="1465372"/>
                  <a:pt x="3175948" y="1499104"/>
                  <a:pt x="3212077" y="1531620"/>
                </a:cubicBezTo>
                <a:cubicBezTo>
                  <a:pt x="3236700" y="1553781"/>
                  <a:pt x="3292137" y="1585526"/>
                  <a:pt x="3326377" y="1600200"/>
                </a:cubicBezTo>
                <a:cubicBezTo>
                  <a:pt x="3337451" y="1604946"/>
                  <a:pt x="3349593" y="1606884"/>
                  <a:pt x="3360667" y="1611630"/>
                </a:cubicBezTo>
                <a:cubicBezTo>
                  <a:pt x="3376328" y="1618342"/>
                  <a:pt x="3390223" y="1629102"/>
                  <a:pt x="3406387" y="1634490"/>
                </a:cubicBezTo>
                <a:cubicBezTo>
                  <a:pt x="3424817" y="1640633"/>
                  <a:pt x="3444690" y="1641208"/>
                  <a:pt x="3463537" y="1645920"/>
                </a:cubicBezTo>
                <a:cubicBezTo>
                  <a:pt x="3475226" y="1648842"/>
                  <a:pt x="3486397" y="1653540"/>
                  <a:pt x="3497827" y="1657350"/>
                </a:cubicBezTo>
                <a:cubicBezTo>
                  <a:pt x="3501637" y="1668780"/>
                  <a:pt x="3501544" y="1682384"/>
                  <a:pt x="3509257" y="1691640"/>
                </a:cubicBezTo>
                <a:cubicBezTo>
                  <a:pt x="3521453" y="1706275"/>
                  <a:pt x="3537938" y="1717411"/>
                  <a:pt x="3554977" y="1725930"/>
                </a:cubicBezTo>
                <a:cubicBezTo>
                  <a:pt x="3677482" y="1787183"/>
                  <a:pt x="3674266" y="1772034"/>
                  <a:pt x="3817867" y="1783080"/>
                </a:cubicBezTo>
                <a:cubicBezTo>
                  <a:pt x="3882637" y="1779270"/>
                  <a:pt x="3947890" y="1780416"/>
                  <a:pt x="4012177" y="1771650"/>
                </a:cubicBezTo>
                <a:cubicBezTo>
                  <a:pt x="4032244" y="1768914"/>
                  <a:pt x="4094909" y="1735999"/>
                  <a:pt x="4115047" y="1725930"/>
                </a:cubicBezTo>
                <a:cubicBezTo>
                  <a:pt x="4119590" y="1712300"/>
                  <a:pt x="4139011" y="1656960"/>
                  <a:pt x="4137907" y="1645920"/>
                </a:cubicBezTo>
                <a:cubicBezTo>
                  <a:pt x="4135509" y="1621943"/>
                  <a:pt x="4121971" y="1600420"/>
                  <a:pt x="4115047" y="1577340"/>
                </a:cubicBezTo>
                <a:cubicBezTo>
                  <a:pt x="4110533" y="1562293"/>
                  <a:pt x="4112331" y="1544691"/>
                  <a:pt x="4103617" y="1531620"/>
                </a:cubicBezTo>
                <a:cubicBezTo>
                  <a:pt x="4095997" y="1520190"/>
                  <a:pt x="4079041" y="1518474"/>
                  <a:pt x="4069327" y="1508760"/>
                </a:cubicBezTo>
                <a:cubicBezTo>
                  <a:pt x="4052076" y="1491509"/>
                  <a:pt x="4040207" y="1469487"/>
                  <a:pt x="4023607" y="1451610"/>
                </a:cubicBezTo>
                <a:cubicBezTo>
                  <a:pt x="3990610" y="1416074"/>
                  <a:pt x="3955027" y="1383030"/>
                  <a:pt x="3920737" y="1348740"/>
                </a:cubicBezTo>
                <a:cubicBezTo>
                  <a:pt x="3911023" y="1339026"/>
                  <a:pt x="3903456" y="1327003"/>
                  <a:pt x="3897877" y="1314450"/>
                </a:cubicBezTo>
                <a:cubicBezTo>
                  <a:pt x="3888090" y="1292430"/>
                  <a:pt x="3875017" y="1245870"/>
                  <a:pt x="3875017" y="1245870"/>
                </a:cubicBezTo>
                <a:cubicBezTo>
                  <a:pt x="3878827" y="1223010"/>
                  <a:pt x="3877035" y="1198468"/>
                  <a:pt x="3886447" y="1177290"/>
                </a:cubicBezTo>
                <a:cubicBezTo>
                  <a:pt x="3893012" y="1162519"/>
                  <a:pt x="3907583" y="1152395"/>
                  <a:pt x="3920737" y="1143000"/>
                </a:cubicBezTo>
                <a:cubicBezTo>
                  <a:pt x="3956249" y="1117634"/>
                  <a:pt x="3972292" y="1120106"/>
                  <a:pt x="4012177" y="1108710"/>
                </a:cubicBezTo>
                <a:cubicBezTo>
                  <a:pt x="4023762" y="1105400"/>
                  <a:pt x="4035037" y="1101090"/>
                  <a:pt x="4046467" y="1097280"/>
                </a:cubicBezTo>
                <a:cubicBezTo>
                  <a:pt x="4076947" y="1101090"/>
                  <a:pt x="4108588" y="1099548"/>
                  <a:pt x="4137907" y="1108710"/>
                </a:cubicBezTo>
                <a:cubicBezTo>
                  <a:pt x="4170433" y="1118875"/>
                  <a:pt x="4198867" y="1139190"/>
                  <a:pt x="4229347" y="1154430"/>
                </a:cubicBezTo>
                <a:cubicBezTo>
                  <a:pt x="4244587" y="1162050"/>
                  <a:pt x="4260890" y="1167839"/>
                  <a:pt x="4275067" y="1177290"/>
                </a:cubicBezTo>
                <a:cubicBezTo>
                  <a:pt x="4286497" y="1184910"/>
                  <a:pt x="4297070" y="1194007"/>
                  <a:pt x="4309357" y="1200150"/>
                </a:cubicBezTo>
                <a:cubicBezTo>
                  <a:pt x="4320133" y="1205538"/>
                  <a:pt x="4332217" y="1207770"/>
                  <a:pt x="4343647" y="1211580"/>
                </a:cubicBezTo>
                <a:cubicBezTo>
                  <a:pt x="4355077" y="1223010"/>
                  <a:pt x="4365005" y="1236171"/>
                  <a:pt x="4377937" y="1245870"/>
                </a:cubicBezTo>
                <a:cubicBezTo>
                  <a:pt x="4384753" y="1250982"/>
                  <a:pt x="4455010" y="1290249"/>
                  <a:pt x="4469377" y="1303020"/>
                </a:cubicBezTo>
                <a:cubicBezTo>
                  <a:pt x="4493540" y="1324498"/>
                  <a:pt x="4537957" y="1371600"/>
                  <a:pt x="4537957" y="1371600"/>
                </a:cubicBezTo>
                <a:cubicBezTo>
                  <a:pt x="4551286" y="1438247"/>
                  <a:pt x="4551568" y="1444368"/>
                  <a:pt x="4572247" y="1520190"/>
                </a:cubicBezTo>
                <a:cubicBezTo>
                  <a:pt x="4575417" y="1531814"/>
                  <a:pt x="4579867" y="1543050"/>
                  <a:pt x="4583677" y="1554480"/>
                </a:cubicBezTo>
                <a:cubicBezTo>
                  <a:pt x="4587487" y="1581150"/>
                  <a:pt x="4582334" y="1610769"/>
                  <a:pt x="4595107" y="1634490"/>
                </a:cubicBezTo>
                <a:cubicBezTo>
                  <a:pt x="4610434" y="1662955"/>
                  <a:pt x="4640827" y="1680210"/>
                  <a:pt x="4663687" y="1703070"/>
                </a:cubicBezTo>
                <a:cubicBezTo>
                  <a:pt x="4706496" y="1745879"/>
                  <a:pt x="4682642" y="1732248"/>
                  <a:pt x="4732267" y="1748790"/>
                </a:cubicBezTo>
                <a:cubicBezTo>
                  <a:pt x="4819897" y="1741170"/>
                  <a:pt x="4908146" y="1738821"/>
                  <a:pt x="4995157" y="1725930"/>
                </a:cubicBezTo>
                <a:cubicBezTo>
                  <a:pt x="5012012" y="1723433"/>
                  <a:pt x="5024713" y="1708458"/>
                  <a:pt x="5040877" y="1703070"/>
                </a:cubicBezTo>
                <a:cubicBezTo>
                  <a:pt x="5059307" y="1696927"/>
                  <a:pt x="5078977" y="1695450"/>
                  <a:pt x="5098027" y="1691640"/>
                </a:cubicBezTo>
                <a:cubicBezTo>
                  <a:pt x="5113267" y="1684020"/>
                  <a:pt x="5128086" y="1675492"/>
                  <a:pt x="5143747" y="1668780"/>
                </a:cubicBezTo>
                <a:cubicBezTo>
                  <a:pt x="5154821" y="1664034"/>
                  <a:pt x="5167261" y="1662738"/>
                  <a:pt x="5178037" y="1657350"/>
                </a:cubicBezTo>
                <a:cubicBezTo>
                  <a:pt x="5190324" y="1651207"/>
                  <a:pt x="5200897" y="1642110"/>
                  <a:pt x="5212327" y="1634490"/>
                </a:cubicBezTo>
                <a:cubicBezTo>
                  <a:pt x="5227567" y="1611630"/>
                  <a:pt x="5245760" y="1590484"/>
                  <a:pt x="5258047" y="1565910"/>
                </a:cubicBezTo>
                <a:cubicBezTo>
                  <a:pt x="5265667" y="1550670"/>
                  <a:pt x="5271876" y="1534639"/>
                  <a:pt x="5280907" y="1520190"/>
                </a:cubicBezTo>
                <a:cubicBezTo>
                  <a:pt x="5291003" y="1504036"/>
                  <a:pt x="5304630" y="1490321"/>
                  <a:pt x="5315197" y="1474470"/>
                </a:cubicBezTo>
                <a:cubicBezTo>
                  <a:pt x="5327520" y="1455985"/>
                  <a:pt x="5334543" y="1433758"/>
                  <a:pt x="5349487" y="1417320"/>
                </a:cubicBezTo>
                <a:cubicBezTo>
                  <a:pt x="5373116" y="1391329"/>
                  <a:pt x="5400616" y="1368734"/>
                  <a:pt x="5429497" y="1348740"/>
                </a:cubicBezTo>
                <a:cubicBezTo>
                  <a:pt x="5481888" y="1312470"/>
                  <a:pt x="5502075" y="1318166"/>
                  <a:pt x="5555227" y="1291590"/>
                </a:cubicBezTo>
                <a:cubicBezTo>
                  <a:pt x="5643857" y="1247275"/>
                  <a:pt x="5537618" y="1286030"/>
                  <a:pt x="5623807" y="1257300"/>
                </a:cubicBezTo>
                <a:cubicBezTo>
                  <a:pt x="5745727" y="1261110"/>
                  <a:pt x="5867765" y="1262146"/>
                  <a:pt x="5989567" y="1268730"/>
                </a:cubicBezTo>
                <a:cubicBezTo>
                  <a:pt x="6008966" y="1269779"/>
                  <a:pt x="6027290" y="1280160"/>
                  <a:pt x="6046717" y="1280160"/>
                </a:cubicBezTo>
                <a:cubicBezTo>
                  <a:pt x="6134430" y="1280160"/>
                  <a:pt x="6221977" y="1272540"/>
                  <a:pt x="6309607" y="1268730"/>
                </a:cubicBezTo>
                <a:cubicBezTo>
                  <a:pt x="6337297" y="1262577"/>
                  <a:pt x="6417896" y="1257656"/>
                  <a:pt x="6446767" y="1223010"/>
                </a:cubicBezTo>
                <a:cubicBezTo>
                  <a:pt x="6457675" y="1209920"/>
                  <a:pt x="6462007" y="1192530"/>
                  <a:pt x="6469627" y="1177290"/>
                </a:cubicBezTo>
                <a:cubicBezTo>
                  <a:pt x="6462007" y="1055370"/>
                  <a:pt x="6464043" y="932460"/>
                  <a:pt x="6446767" y="811530"/>
                </a:cubicBezTo>
                <a:cubicBezTo>
                  <a:pt x="6444481" y="795528"/>
                  <a:pt x="6425236" y="787164"/>
                  <a:pt x="6412477" y="777240"/>
                </a:cubicBezTo>
                <a:cubicBezTo>
                  <a:pt x="6390790" y="760372"/>
                  <a:pt x="6368471" y="743807"/>
                  <a:pt x="6343897" y="731520"/>
                </a:cubicBezTo>
                <a:cubicBezTo>
                  <a:pt x="6314781" y="716962"/>
                  <a:pt x="6283154" y="708064"/>
                  <a:pt x="6252457" y="697230"/>
                </a:cubicBezTo>
                <a:cubicBezTo>
                  <a:pt x="6218373" y="685200"/>
                  <a:pt x="6184133" y="673570"/>
                  <a:pt x="6149587" y="662940"/>
                </a:cubicBezTo>
                <a:cubicBezTo>
                  <a:pt x="5963009" y="605531"/>
                  <a:pt x="6217838" y="689500"/>
                  <a:pt x="6069577" y="640080"/>
                </a:cubicBezTo>
                <a:cubicBezTo>
                  <a:pt x="6058147" y="632460"/>
                  <a:pt x="6043869" y="627947"/>
                  <a:pt x="6035287" y="617220"/>
                </a:cubicBezTo>
                <a:cubicBezTo>
                  <a:pt x="6027761" y="607812"/>
                  <a:pt x="6029835" y="593391"/>
                  <a:pt x="6023857" y="582930"/>
                </a:cubicBezTo>
                <a:cubicBezTo>
                  <a:pt x="6014406" y="566390"/>
                  <a:pt x="6000997" y="552450"/>
                  <a:pt x="5989567" y="537210"/>
                </a:cubicBezTo>
                <a:cubicBezTo>
                  <a:pt x="5985757" y="521970"/>
                  <a:pt x="5987268" y="504273"/>
                  <a:pt x="5978137" y="491490"/>
                </a:cubicBezTo>
                <a:cubicBezTo>
                  <a:pt x="5957247" y="462244"/>
                  <a:pt x="5915055" y="452064"/>
                  <a:pt x="5886697" y="434340"/>
                </a:cubicBezTo>
                <a:cubicBezTo>
                  <a:pt x="5807613" y="384913"/>
                  <a:pt x="5874055" y="411076"/>
                  <a:pt x="5806687" y="388620"/>
                </a:cubicBezTo>
                <a:cubicBezTo>
                  <a:pt x="5795257" y="371475"/>
                  <a:pt x="5776207" y="333375"/>
                  <a:pt x="5749537" y="331470"/>
                </a:cubicBezTo>
                <a:cubicBezTo>
                  <a:pt x="5702188" y="328088"/>
                  <a:pt x="5609442" y="345294"/>
                  <a:pt x="5555227" y="354330"/>
                </a:cubicBezTo>
                <a:cubicBezTo>
                  <a:pt x="5520937" y="365760"/>
                  <a:pt x="5487111" y="378690"/>
                  <a:pt x="5452357" y="388620"/>
                </a:cubicBezTo>
                <a:cubicBezTo>
                  <a:pt x="5360762" y="414790"/>
                  <a:pt x="5398661" y="402709"/>
                  <a:pt x="5338057" y="422910"/>
                </a:cubicBezTo>
                <a:cubicBezTo>
                  <a:pt x="5326627" y="430530"/>
                  <a:pt x="5316054" y="439627"/>
                  <a:pt x="5303767" y="445770"/>
                </a:cubicBezTo>
                <a:cubicBezTo>
                  <a:pt x="5228294" y="483507"/>
                  <a:pt x="5316885" y="415448"/>
                  <a:pt x="5212327" y="491490"/>
                </a:cubicBezTo>
                <a:cubicBezTo>
                  <a:pt x="5209742" y="493370"/>
                  <a:pt x="5115935" y="573976"/>
                  <a:pt x="5098027" y="582930"/>
                </a:cubicBezTo>
                <a:cubicBezTo>
                  <a:pt x="5083976" y="589955"/>
                  <a:pt x="5067547" y="590550"/>
                  <a:pt x="5052307" y="594360"/>
                </a:cubicBezTo>
                <a:lnTo>
                  <a:pt x="4857997" y="582930"/>
                </a:lnTo>
                <a:cubicBezTo>
                  <a:pt x="4839567" y="576787"/>
                  <a:pt x="4856863" y="542254"/>
                  <a:pt x="4846567" y="525780"/>
                </a:cubicBezTo>
                <a:cubicBezTo>
                  <a:pt x="4836471" y="509626"/>
                  <a:pt x="4817886" y="500009"/>
                  <a:pt x="4800847" y="491490"/>
                </a:cubicBezTo>
                <a:cubicBezTo>
                  <a:pt x="4597560" y="389846"/>
                  <a:pt x="4746210" y="485546"/>
                  <a:pt x="4652257" y="422910"/>
                </a:cubicBezTo>
                <a:cubicBezTo>
                  <a:pt x="4648447" y="407670"/>
                  <a:pt x="4647852" y="391241"/>
                  <a:pt x="4640827" y="377190"/>
                </a:cubicBezTo>
                <a:cubicBezTo>
                  <a:pt x="4624924" y="345384"/>
                  <a:pt x="4603185" y="324079"/>
                  <a:pt x="4572247" y="308610"/>
                </a:cubicBezTo>
                <a:cubicBezTo>
                  <a:pt x="4561471" y="303222"/>
                  <a:pt x="4549238" y="301410"/>
                  <a:pt x="4537957" y="297180"/>
                </a:cubicBezTo>
                <a:cubicBezTo>
                  <a:pt x="4449849" y="264140"/>
                  <a:pt x="4511708" y="279470"/>
                  <a:pt x="4412227" y="262890"/>
                </a:cubicBezTo>
                <a:cubicBezTo>
                  <a:pt x="4400797" y="259080"/>
                  <a:pt x="4389011" y="256206"/>
                  <a:pt x="4377937" y="251460"/>
                </a:cubicBezTo>
                <a:cubicBezTo>
                  <a:pt x="4362276" y="244748"/>
                  <a:pt x="4348171" y="234583"/>
                  <a:pt x="4332217" y="228600"/>
                </a:cubicBezTo>
                <a:cubicBezTo>
                  <a:pt x="4317508" y="223084"/>
                  <a:pt x="4301737" y="220980"/>
                  <a:pt x="4286497" y="217170"/>
                </a:cubicBezTo>
                <a:cubicBezTo>
                  <a:pt x="4275067" y="209550"/>
                  <a:pt x="4264833" y="199721"/>
                  <a:pt x="4252207" y="194310"/>
                </a:cubicBezTo>
                <a:cubicBezTo>
                  <a:pt x="4185405" y="165680"/>
                  <a:pt x="4073744" y="191176"/>
                  <a:pt x="4023607" y="194310"/>
                </a:cubicBezTo>
                <a:cubicBezTo>
                  <a:pt x="3865119" y="257705"/>
                  <a:pt x="4060538" y="173793"/>
                  <a:pt x="3920737" y="251460"/>
                </a:cubicBezTo>
                <a:cubicBezTo>
                  <a:pt x="3902801" y="261424"/>
                  <a:pt x="3882637" y="266700"/>
                  <a:pt x="3863587" y="274320"/>
                </a:cubicBezTo>
                <a:cubicBezTo>
                  <a:pt x="3852157" y="285750"/>
                  <a:pt x="3837317" y="294575"/>
                  <a:pt x="3829297" y="308610"/>
                </a:cubicBezTo>
                <a:cubicBezTo>
                  <a:pt x="3811041" y="340558"/>
                  <a:pt x="3817062" y="392322"/>
                  <a:pt x="3829297" y="422910"/>
                </a:cubicBezTo>
                <a:cubicBezTo>
                  <a:pt x="3836372" y="440597"/>
                  <a:pt x="3853491" y="452476"/>
                  <a:pt x="3863587" y="468630"/>
                </a:cubicBezTo>
                <a:cubicBezTo>
                  <a:pt x="3872618" y="483079"/>
                  <a:pt x="3878827" y="499110"/>
                  <a:pt x="3886447" y="514350"/>
                </a:cubicBezTo>
                <a:cubicBezTo>
                  <a:pt x="3882637" y="571500"/>
                  <a:pt x="3890347" y="630613"/>
                  <a:pt x="3875017" y="685800"/>
                </a:cubicBezTo>
                <a:cubicBezTo>
                  <a:pt x="3869918" y="704155"/>
                  <a:pt x="3845837" y="710639"/>
                  <a:pt x="3829297" y="720090"/>
                </a:cubicBezTo>
                <a:cubicBezTo>
                  <a:pt x="3818836" y="726068"/>
                  <a:pt x="3806592" y="728210"/>
                  <a:pt x="3795007" y="731520"/>
                </a:cubicBezTo>
                <a:cubicBezTo>
                  <a:pt x="3757343" y="742281"/>
                  <a:pt x="3731420" y="746523"/>
                  <a:pt x="3692137" y="754380"/>
                </a:cubicBezTo>
                <a:cubicBezTo>
                  <a:pt x="3634987" y="750570"/>
                  <a:pt x="3576600" y="755375"/>
                  <a:pt x="3520687" y="742950"/>
                </a:cubicBezTo>
                <a:cubicBezTo>
                  <a:pt x="3496438" y="737561"/>
                  <a:pt x="3470342" y="679953"/>
                  <a:pt x="3463537" y="662940"/>
                </a:cubicBezTo>
                <a:cubicBezTo>
                  <a:pt x="3454588" y="640567"/>
                  <a:pt x="3440677" y="594360"/>
                  <a:pt x="3440677" y="594360"/>
                </a:cubicBezTo>
                <a:cubicBezTo>
                  <a:pt x="3435688" y="529506"/>
                  <a:pt x="3431658" y="434967"/>
                  <a:pt x="3417817" y="365760"/>
                </a:cubicBezTo>
                <a:cubicBezTo>
                  <a:pt x="3415454" y="353946"/>
                  <a:pt x="3409697" y="343055"/>
                  <a:pt x="3406387" y="331470"/>
                </a:cubicBezTo>
                <a:cubicBezTo>
                  <a:pt x="3398101" y="302469"/>
                  <a:pt x="3395272" y="278865"/>
                  <a:pt x="3383527" y="251460"/>
                </a:cubicBezTo>
                <a:cubicBezTo>
                  <a:pt x="3376815" y="235799"/>
                  <a:pt x="3367379" y="221401"/>
                  <a:pt x="3360667" y="205740"/>
                </a:cubicBezTo>
                <a:cubicBezTo>
                  <a:pt x="3343992" y="166831"/>
                  <a:pt x="3348069" y="132571"/>
                  <a:pt x="3303517" y="102870"/>
                </a:cubicBezTo>
                <a:cubicBezTo>
                  <a:pt x="3292087" y="95250"/>
                  <a:pt x="3281853" y="85421"/>
                  <a:pt x="3269227" y="80010"/>
                </a:cubicBezTo>
                <a:cubicBezTo>
                  <a:pt x="3254788" y="73822"/>
                  <a:pt x="3238612" y="72896"/>
                  <a:pt x="3223507" y="68580"/>
                </a:cubicBezTo>
                <a:cubicBezTo>
                  <a:pt x="3211922" y="65270"/>
                  <a:pt x="3200647" y="60960"/>
                  <a:pt x="3189217" y="57150"/>
                </a:cubicBezTo>
                <a:cubicBezTo>
                  <a:pt x="3132067" y="64770"/>
                  <a:pt x="3074717" y="71018"/>
                  <a:pt x="3017767" y="80010"/>
                </a:cubicBezTo>
                <a:cubicBezTo>
                  <a:pt x="3002250" y="82460"/>
                  <a:pt x="2987756" y="91440"/>
                  <a:pt x="2972047" y="91440"/>
                </a:cubicBezTo>
                <a:cubicBezTo>
                  <a:pt x="2952620" y="91440"/>
                  <a:pt x="2933947" y="83820"/>
                  <a:pt x="2914897" y="80010"/>
                </a:cubicBezTo>
                <a:cubicBezTo>
                  <a:pt x="2831355" y="24315"/>
                  <a:pt x="2936399" y="92297"/>
                  <a:pt x="2834887" y="34290"/>
                </a:cubicBezTo>
                <a:cubicBezTo>
                  <a:pt x="2822960" y="27474"/>
                  <a:pt x="2813223" y="16841"/>
                  <a:pt x="2800597" y="11430"/>
                </a:cubicBezTo>
                <a:cubicBezTo>
                  <a:pt x="2786158" y="5242"/>
                  <a:pt x="2770117" y="3810"/>
                  <a:pt x="2754877" y="0"/>
                </a:cubicBezTo>
                <a:cubicBezTo>
                  <a:pt x="2657489" y="19478"/>
                  <a:pt x="2715765" y="4215"/>
                  <a:pt x="2583427" y="57150"/>
                </a:cubicBezTo>
                <a:cubicBezTo>
                  <a:pt x="2510110" y="86477"/>
                  <a:pt x="2547475" y="86556"/>
                  <a:pt x="2491987" y="114300"/>
                </a:cubicBezTo>
                <a:cubicBezTo>
                  <a:pt x="2481211" y="119688"/>
                  <a:pt x="2469127" y="121920"/>
                  <a:pt x="2457697" y="125730"/>
                </a:cubicBezTo>
                <a:cubicBezTo>
                  <a:pt x="2435847" y="140297"/>
                  <a:pt x="2402657" y="159186"/>
                  <a:pt x="2389117" y="182880"/>
                </a:cubicBezTo>
                <a:cubicBezTo>
                  <a:pt x="2381323" y="196519"/>
                  <a:pt x="2383203" y="213891"/>
                  <a:pt x="2377687" y="228600"/>
                </a:cubicBezTo>
                <a:cubicBezTo>
                  <a:pt x="2343915" y="318659"/>
                  <a:pt x="2363246" y="227206"/>
                  <a:pt x="2331967" y="331470"/>
                </a:cubicBezTo>
                <a:cubicBezTo>
                  <a:pt x="2326385" y="350078"/>
                  <a:pt x="2324751" y="369655"/>
                  <a:pt x="2320537" y="388620"/>
                </a:cubicBezTo>
                <a:cubicBezTo>
                  <a:pt x="2316075" y="408698"/>
                  <a:pt x="2306489" y="448069"/>
                  <a:pt x="2297677" y="468630"/>
                </a:cubicBezTo>
                <a:cubicBezTo>
                  <a:pt x="2290965" y="484291"/>
                  <a:pt x="2283271" y="499556"/>
                  <a:pt x="2274817" y="514350"/>
                </a:cubicBezTo>
                <a:cubicBezTo>
                  <a:pt x="2261842" y="537057"/>
                  <a:pt x="2239489" y="568382"/>
                  <a:pt x="2217667" y="582930"/>
                </a:cubicBezTo>
                <a:cubicBezTo>
                  <a:pt x="2207642" y="589613"/>
                  <a:pt x="2194807" y="590550"/>
                  <a:pt x="2183377" y="594360"/>
                </a:cubicBezTo>
                <a:cubicBezTo>
                  <a:pt x="2126227" y="590550"/>
                  <a:pt x="2068628" y="591030"/>
                  <a:pt x="2011927" y="582930"/>
                </a:cubicBezTo>
                <a:lnTo>
                  <a:pt x="1909057" y="548640"/>
                </a:lnTo>
                <a:lnTo>
                  <a:pt x="1874767" y="537210"/>
                </a:lnTo>
                <a:cubicBezTo>
                  <a:pt x="1863337" y="529590"/>
                  <a:pt x="1853030" y="519929"/>
                  <a:pt x="1840477" y="514350"/>
                </a:cubicBezTo>
                <a:cubicBezTo>
                  <a:pt x="1770066" y="483056"/>
                  <a:pt x="1770017" y="491490"/>
                  <a:pt x="1691887" y="491490"/>
                </a:cubicBezTo>
                <a:lnTo>
                  <a:pt x="1417567" y="49149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defTabSz="914293"/>
            <a:endParaRPr lang="en-GB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2476" y="6594517"/>
            <a:ext cx="3091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Slide courtesy of Shawn </a:t>
            </a:r>
            <a:r>
              <a:rPr lang="en-US" sz="1050" b="1" dirty="0"/>
              <a:t>Bishop </a:t>
            </a:r>
            <a:r>
              <a:rPr lang="en-US" sz="1050" dirty="0"/>
              <a:t>(</a:t>
            </a:r>
            <a:r>
              <a:rPr lang="en-US" sz="1050" dirty="0" smtClean="0"/>
              <a:t>Tech. </a:t>
            </a:r>
            <a:r>
              <a:rPr lang="en-US" sz="1050" dirty="0"/>
              <a:t>Univ</a:t>
            </a:r>
            <a:r>
              <a:rPr lang="en-US" sz="1050" dirty="0" smtClean="0"/>
              <a:t>. </a:t>
            </a:r>
            <a:r>
              <a:rPr lang="en-US" sz="1050" dirty="0"/>
              <a:t>Munich</a:t>
            </a:r>
            <a:r>
              <a:rPr lang="en-US" sz="1050" dirty="0" smtClean="0"/>
              <a:t>)</a:t>
            </a:r>
            <a:endParaRPr lang="en-US" sz="10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36579" y="2693820"/>
            <a:ext cx="550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 out and look </a:t>
            </a:r>
            <a:r>
              <a:rPr lang="en-US" sz="3600" smtClean="0"/>
              <a:t>for </a:t>
            </a:r>
            <a:r>
              <a:rPr lang="en-US" sz="3600" baseline="30000" smtClean="0"/>
              <a:t>60</a:t>
            </a:r>
            <a:r>
              <a:rPr lang="en-US" sz="3600" smtClean="0"/>
              <a:t>Fe!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15995" y="6445012"/>
            <a:ext cx="5938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See also Fry, Fields &amp; Ellis, “Radioactive Iron Rain”, </a:t>
            </a:r>
            <a:r>
              <a:rPr lang="en-US" sz="1400" b="1" dirty="0" err="1" smtClean="0"/>
              <a:t>Astrophys</a:t>
            </a:r>
            <a:r>
              <a:rPr lang="en-US" sz="1400" b="1" dirty="0" smtClean="0"/>
              <a:t>. J., 827, 48, 2016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5123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0.41505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mph" presetSubtype="0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41505 L 5.55556E-7 0.748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19" grpId="0" animBg="1"/>
      <p:bldP spid="19" grpId="1" animBg="1"/>
      <p:bldP spid="19" grpId="2" animBg="1"/>
      <p:bldP spid="19" grpId="3" animBg="1"/>
      <p:bldP spid="19" grpId="4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31"/>
            <a:ext cx="8229600" cy="1143000"/>
          </a:xfrm>
        </p:spPr>
        <p:txBody>
          <a:bodyPr/>
          <a:lstStyle/>
          <a:p>
            <a:r>
              <a:rPr lang="en-US" dirty="0" smtClean="0"/>
              <a:t>Relevant time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03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Time for SN blast wave to reach Earth</a:t>
            </a:r>
          </a:p>
          <a:p>
            <a:pPr lvl="1"/>
            <a:r>
              <a:rPr lang="en-US" dirty="0" smtClean="0"/>
              <a:t>~ 600 </a:t>
            </a:r>
            <a:r>
              <a:rPr lang="en-US" dirty="0" err="1" smtClean="0"/>
              <a:t>kyr</a:t>
            </a:r>
            <a:endParaRPr lang="en-US" dirty="0" smtClean="0"/>
          </a:p>
          <a:p>
            <a:r>
              <a:rPr lang="en-US" dirty="0" smtClean="0"/>
              <a:t>Time for blast wave to pass by (duration of </a:t>
            </a:r>
            <a:r>
              <a:rPr lang="en-US" dirty="0" err="1" smtClean="0"/>
              <a:t>depostion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~ 100 </a:t>
            </a:r>
            <a:r>
              <a:rPr lang="en-US" dirty="0" err="1" smtClean="0"/>
              <a:t>kyr</a:t>
            </a:r>
            <a:endParaRPr lang="en-US" dirty="0" smtClean="0"/>
          </a:p>
          <a:p>
            <a:r>
              <a:rPr lang="en-US" dirty="0" smtClean="0"/>
              <a:t>Time for top-of-atmosphere to surface transport</a:t>
            </a:r>
          </a:p>
          <a:p>
            <a:pPr lvl="1"/>
            <a:r>
              <a:rPr lang="en-US" dirty="0" smtClean="0"/>
              <a:t>~ 4-6 years</a:t>
            </a:r>
          </a:p>
          <a:p>
            <a:r>
              <a:rPr lang="en-US" dirty="0" smtClean="0"/>
              <a:t>Residence time in ocean</a:t>
            </a:r>
          </a:p>
          <a:p>
            <a:pPr lvl="1"/>
            <a:r>
              <a:rPr lang="en-US" dirty="0" smtClean="0"/>
              <a:t>~ 100 years (but, depends on Fe abundance; as short as days-months)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84" y="6304332"/>
            <a:ext cx="73448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/>
              <a:t>From Fry</a:t>
            </a:r>
            <a:r>
              <a:rPr lang="en-US" b="1" dirty="0" smtClean="0"/>
              <a:t>, Fields &amp; Ellis, “Radioactive Iron Rain”, </a:t>
            </a:r>
            <a:r>
              <a:rPr lang="en-US" b="1" dirty="0" err="1" smtClean="0"/>
              <a:t>Astrophys</a:t>
            </a:r>
            <a:r>
              <a:rPr lang="en-US" b="1" dirty="0" smtClean="0"/>
              <a:t>. J., 827, 48,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68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996" y="105196"/>
            <a:ext cx="8676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Supernova </a:t>
            </a:r>
            <a:r>
              <a:rPr lang="en-GB" sz="4000" dirty="0" smtClean="0"/>
              <a:t>signal </a:t>
            </a:r>
            <a:r>
              <a:rPr lang="en-GB" sz="4000" smtClean="0"/>
              <a:t>– </a:t>
            </a:r>
          </a:p>
          <a:p>
            <a:pPr algn="ctr"/>
            <a:r>
              <a:rPr lang="en-GB" sz="4000" dirty="0" smtClean="0"/>
              <a:t>Multiple </a:t>
            </a:r>
            <a:r>
              <a:rPr lang="en-GB" sz="4000" baseline="30000" dirty="0" smtClean="0"/>
              <a:t>60</a:t>
            </a:r>
            <a:r>
              <a:rPr lang="en-GB" sz="4000" dirty="0" smtClean="0"/>
              <a:t>Fe detections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96" y="1420082"/>
            <a:ext cx="8676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 stars: 1999, 2004 detections. Circles: </a:t>
            </a:r>
            <a:r>
              <a:rPr lang="en-US" sz="2000" dirty="0" err="1" smtClean="0"/>
              <a:t>Wallner</a:t>
            </a:r>
            <a:r>
              <a:rPr lang="en-US" sz="2000" dirty="0" smtClean="0"/>
              <a:t> et al. (2016, Nature).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8516" y="1916835"/>
            <a:ext cx="3471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Includes </a:t>
            </a:r>
            <a:r>
              <a:rPr lang="en-US" sz="2000" dirty="0" smtClean="0">
                <a:solidFill>
                  <a:srgbClr val="FFFF00"/>
                </a:solidFill>
              </a:rPr>
              <a:t>several different </a:t>
            </a:r>
            <a:r>
              <a:rPr lang="en-US" sz="2000" dirty="0">
                <a:solidFill>
                  <a:srgbClr val="FFFF00"/>
                </a:solidFill>
              </a:rPr>
              <a:t>deep-sea archives</a:t>
            </a:r>
            <a:r>
              <a:rPr lang="en-US" sz="2000" dirty="0"/>
              <a:t>, </a:t>
            </a:r>
            <a:r>
              <a:rPr lang="en-US" sz="2000" dirty="0" smtClean="0"/>
              <a:t>encompassing </a:t>
            </a:r>
            <a:r>
              <a:rPr lang="en-US" sz="2000" dirty="0" smtClean="0">
                <a:solidFill>
                  <a:srgbClr val="FFC000"/>
                </a:solidFill>
              </a:rPr>
              <a:t>multiple sediment </a:t>
            </a:r>
            <a:r>
              <a:rPr lang="en-US" sz="2000" dirty="0">
                <a:solidFill>
                  <a:srgbClr val="FFC000"/>
                </a:solidFill>
              </a:rPr>
              <a:t>cores</a:t>
            </a:r>
            <a:r>
              <a:rPr lang="en-US" sz="2000" dirty="0"/>
              <a:t>, </a:t>
            </a:r>
            <a:r>
              <a:rPr lang="en-US" sz="2000" dirty="0" smtClean="0"/>
              <a:t>along with </a:t>
            </a:r>
            <a:r>
              <a:rPr lang="en-US" sz="2000" dirty="0" smtClean="0">
                <a:solidFill>
                  <a:srgbClr val="92D050"/>
                </a:solidFill>
              </a:rPr>
              <a:t>iron-manganese </a:t>
            </a:r>
            <a:r>
              <a:rPr lang="en-US" sz="2000" dirty="0">
                <a:solidFill>
                  <a:srgbClr val="92D050"/>
                </a:solidFill>
              </a:rPr>
              <a:t>crusts </a:t>
            </a:r>
            <a:r>
              <a:rPr lang="en-US" sz="2000" dirty="0"/>
              <a:t>and </a:t>
            </a:r>
            <a:r>
              <a:rPr lang="en-US" sz="2000" dirty="0" smtClean="0">
                <a:solidFill>
                  <a:srgbClr val="00B0F0"/>
                </a:solidFill>
              </a:rPr>
              <a:t>iron-manganese </a:t>
            </a:r>
            <a:r>
              <a:rPr lang="en-US" sz="2000" dirty="0">
                <a:solidFill>
                  <a:srgbClr val="00B0F0"/>
                </a:solidFill>
              </a:rPr>
              <a:t>nodules</a:t>
            </a:r>
            <a:r>
              <a:rPr lang="en-US" sz="2000" dirty="0"/>
              <a:t>.  </a:t>
            </a:r>
          </a:p>
          <a:p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7" y="1916835"/>
            <a:ext cx="5010365" cy="2632512"/>
          </a:xfrm>
          <a:prstGeom prst="rect">
            <a:avLst/>
          </a:prstGeom>
        </p:spPr>
      </p:pic>
      <p:pic>
        <p:nvPicPr>
          <p:cNvPr id="18" name="Picture 17" descr="Ro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7" y="2387533"/>
            <a:ext cx="2705990" cy="1312405"/>
          </a:xfrm>
          <a:prstGeom prst="rect">
            <a:avLst/>
          </a:prstGeom>
        </p:spPr>
      </p:pic>
      <p:pic>
        <p:nvPicPr>
          <p:cNvPr id="23" name="Picture 22" descr="WallnerFig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09" y="3908909"/>
            <a:ext cx="3892065" cy="256619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Box 11"/>
          <p:cNvSpPr txBox="1"/>
          <p:nvPr/>
        </p:nvSpPr>
        <p:spPr>
          <a:xfrm>
            <a:off x="7012984" y="6475106"/>
            <a:ext cx="175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Wallner</a:t>
            </a:r>
            <a:r>
              <a:rPr lang="en-US" sz="1600" dirty="0" smtClean="0"/>
              <a:t> et al. 2016</a:t>
            </a:r>
            <a:endParaRPr lang="en-US" sz="1600" dirty="0"/>
          </a:p>
        </p:txBody>
      </p:sp>
      <p:pic>
        <p:nvPicPr>
          <p:cNvPr id="13" name="Picture 12" descr="2004pi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6" y="3977414"/>
            <a:ext cx="3428461" cy="24976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46314" y="6475106"/>
            <a:ext cx="1467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Knie</a:t>
            </a:r>
            <a:r>
              <a:rPr lang="en-US" sz="1600" dirty="0" smtClean="0"/>
              <a:t> et al. 2004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>
          <a:xfrm>
            <a:off x="5558499" y="4426720"/>
            <a:ext cx="721434" cy="19655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89740" y="5228838"/>
            <a:ext cx="656196" cy="11634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2" grpId="0"/>
      <p:bldP spid="14" grpId="0"/>
      <p:bldP spid="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996" y="105196"/>
            <a:ext cx="8676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Supernova </a:t>
            </a:r>
            <a:r>
              <a:rPr lang="en-GB" sz="4000" dirty="0" smtClean="0"/>
              <a:t>signal </a:t>
            </a:r>
            <a:r>
              <a:rPr lang="en-GB" sz="4000" smtClean="0"/>
              <a:t>– </a:t>
            </a:r>
          </a:p>
          <a:p>
            <a:pPr algn="ctr"/>
            <a:r>
              <a:rPr lang="en-GB" sz="4000" dirty="0" smtClean="0"/>
              <a:t>Multiple </a:t>
            </a:r>
            <a:r>
              <a:rPr lang="en-GB" sz="4000" baseline="30000" dirty="0" smtClean="0"/>
              <a:t>60</a:t>
            </a:r>
            <a:r>
              <a:rPr lang="en-GB" sz="4000" dirty="0" smtClean="0"/>
              <a:t>Fe detections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8732" y="1785163"/>
            <a:ext cx="7699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Plus </a:t>
            </a:r>
            <a:r>
              <a:rPr lang="en-US" sz="2400" dirty="0"/>
              <a:t>in 2016, detection in </a:t>
            </a:r>
            <a:r>
              <a:rPr lang="en-US" sz="2400" dirty="0">
                <a:solidFill>
                  <a:srgbClr val="FFFF00"/>
                </a:solidFill>
              </a:rPr>
              <a:t>lunar crust samples </a:t>
            </a:r>
            <a:r>
              <a:rPr lang="en-US" sz="2400" dirty="0"/>
              <a:t>(</a:t>
            </a:r>
            <a:r>
              <a:rPr lang="en-US" sz="2400" dirty="0" err="1"/>
              <a:t>Fimani</a:t>
            </a:r>
            <a:r>
              <a:rPr lang="en-US" sz="2400" dirty="0"/>
              <a:t> et al</a:t>
            </a:r>
            <a:r>
              <a:rPr lang="en-US" sz="2400" dirty="0" smtClean="0"/>
              <a:t>.),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FF00"/>
                </a:solidFill>
              </a:rPr>
              <a:t>direct detection in space </a:t>
            </a:r>
            <a:r>
              <a:rPr lang="en-US" sz="2400" dirty="0"/>
              <a:t>(</a:t>
            </a:r>
            <a:r>
              <a:rPr lang="en-US" sz="2400" dirty="0" err="1"/>
              <a:t>Binns</a:t>
            </a:r>
            <a:r>
              <a:rPr lang="en-US" sz="2400" dirty="0"/>
              <a:t> et al.), </a:t>
            </a:r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nd in </a:t>
            </a:r>
            <a:r>
              <a:rPr lang="en-US" sz="2400" dirty="0" err="1">
                <a:solidFill>
                  <a:srgbClr val="FFFF00"/>
                </a:solidFill>
              </a:rPr>
              <a:t>magnetotactic</a:t>
            </a:r>
            <a:r>
              <a:rPr lang="en-US" sz="2400" dirty="0">
                <a:solidFill>
                  <a:srgbClr val="FFFF00"/>
                </a:solidFill>
              </a:rPr>
              <a:t> bacteria microfossils </a:t>
            </a:r>
            <a:r>
              <a:rPr lang="en-US" sz="2400" dirty="0"/>
              <a:t>(Ludwig et al</a:t>
            </a:r>
            <a:r>
              <a:rPr lang="en-US" sz="2400" dirty="0" smtClean="0"/>
              <a:t>.)</a:t>
            </a:r>
            <a:endParaRPr lang="en-US" sz="2400" dirty="0"/>
          </a:p>
        </p:txBody>
      </p:sp>
      <p:pic>
        <p:nvPicPr>
          <p:cNvPr id="13" name="Picture 2" descr="http://www.alicesastroinfo.com/wp-content/uploads/2009/12/magnetotact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2" y="3279055"/>
            <a:ext cx="2024188" cy="22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 t="50714" r="49302"/>
          <a:stretch>
            <a:fillRect/>
          </a:stretch>
        </p:blipFill>
        <p:spPr bwMode="auto">
          <a:xfrm>
            <a:off x="2410719" y="4720313"/>
            <a:ext cx="2161278" cy="154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LudwigBishopFig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40" y="3434728"/>
            <a:ext cx="3152588" cy="317629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extBox 1"/>
          <p:cNvSpPr txBox="1"/>
          <p:nvPr/>
        </p:nvSpPr>
        <p:spPr>
          <a:xfrm>
            <a:off x="7028482" y="6528188"/>
            <a:ext cx="1512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Ludwig et al.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669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Supernovae, “nearby”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signals showing one or several supernovae around 2.5 Ma</a:t>
            </a:r>
          </a:p>
          <a:p>
            <a:pPr lvl="1"/>
            <a:r>
              <a:rPr lang="en-US" dirty="0" smtClean="0"/>
              <a:t>Less clearly around 8 Ma</a:t>
            </a:r>
          </a:p>
          <a:p>
            <a:pPr lvl="1"/>
            <a:endParaRPr lang="en-US" dirty="0"/>
          </a:p>
          <a:p>
            <a:r>
              <a:rPr lang="en-US" dirty="0" smtClean="0"/>
              <a:t>How far?</a:t>
            </a:r>
          </a:p>
          <a:p>
            <a:pPr lvl="1"/>
            <a:r>
              <a:rPr lang="en-US" dirty="0" smtClean="0"/>
              <a:t>Models of </a:t>
            </a:r>
            <a:r>
              <a:rPr lang="en-US" baseline="30000" dirty="0" smtClean="0"/>
              <a:t>60</a:t>
            </a:r>
            <a:r>
              <a:rPr lang="en-US" dirty="0" smtClean="0"/>
              <a:t>Fe production, and reconstructions of stellar positions in the past indicate </a:t>
            </a:r>
            <a:r>
              <a:rPr lang="en-US" dirty="0" smtClean="0">
                <a:solidFill>
                  <a:srgbClr val="FFFF00"/>
                </a:solidFill>
              </a:rPr>
              <a:t>150-300 light years</a:t>
            </a:r>
            <a:r>
              <a:rPr lang="en-US" dirty="0" smtClean="0"/>
              <a:t> away.</a:t>
            </a:r>
          </a:p>
          <a:p>
            <a:pPr lvl="2"/>
            <a:r>
              <a:rPr lang="en-US" dirty="0" err="1" smtClean="0"/>
              <a:t>Breitschwerdt</a:t>
            </a:r>
            <a:r>
              <a:rPr lang="en-US" dirty="0" smtClean="0"/>
              <a:t> et al., Nature, 532, 73, 2016</a:t>
            </a:r>
          </a:p>
        </p:txBody>
      </p:sp>
    </p:spTree>
    <p:extLst>
      <p:ext uri="{BB962C8B-B14F-4D97-AF65-F5344CB8AC3E}">
        <p14:creationId xmlns:p14="http://schemas.microsoft.com/office/powerpoint/2010/main" val="8771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connection?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2332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Are </a:t>
            </a:r>
            <a:r>
              <a:rPr lang="en-US" dirty="0"/>
              <a:t>supernovae at </a:t>
            </a:r>
            <a:r>
              <a:rPr lang="en-US" dirty="0" smtClean="0"/>
              <a:t>150-300 light years responsible for </a:t>
            </a:r>
            <a:r>
              <a:rPr lang="en-US" dirty="0"/>
              <a:t>climate change </a:t>
            </a:r>
            <a:r>
              <a:rPr lang="en-US" dirty="0" smtClean="0"/>
              <a:t>and mass extinction around </a:t>
            </a:r>
            <a:r>
              <a:rPr lang="en-US" smtClean="0"/>
              <a:t>Pliocene-Pleistocene boundary?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take:</a:t>
            </a:r>
          </a:p>
          <a:p>
            <a:pPr lvl="1"/>
            <a:r>
              <a:rPr lang="en-US" dirty="0" smtClean="0"/>
              <a:t>1) Observations of SN of same type expected to have made </a:t>
            </a:r>
            <a:r>
              <a:rPr lang="en-US" baseline="30000" dirty="0" smtClean="0"/>
              <a:t>60</a:t>
            </a:r>
            <a:r>
              <a:rPr lang="en-US" dirty="0" smtClean="0"/>
              <a:t>Fe </a:t>
            </a:r>
          </a:p>
          <a:p>
            <a:pPr lvl="1"/>
            <a:r>
              <a:rPr lang="en-US" dirty="0" smtClean="0"/>
              <a:t>2) Models of how cosmic rays travel from explosion sites to Earth.</a:t>
            </a:r>
          </a:p>
          <a:p>
            <a:r>
              <a:rPr lang="en-US" dirty="0" smtClean="0"/>
              <a:t>Investigate possible terrestrial effects.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1076</Words>
  <Application>Microsoft Macintosh PowerPoint</Application>
  <PresentationFormat>On-screen Show (4:3)</PresentationFormat>
  <Paragraphs>128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Terrestrial Effects of  Nearby Supernovae  in the Early  Pleistocene</vt:lpstr>
      <vt:lpstr>Please Note:</vt:lpstr>
      <vt:lpstr>Supernova: Explosion of a High Mass Star</vt:lpstr>
      <vt:lpstr>How can we detect a SN in Earth’s past?</vt:lpstr>
      <vt:lpstr>Relevant time scales</vt:lpstr>
      <vt:lpstr>PowerPoint Presentation</vt:lpstr>
      <vt:lpstr>PowerPoint Presentation</vt:lpstr>
      <vt:lpstr>Supernovae, “nearby”</vt:lpstr>
      <vt:lpstr>Is there a connection?</vt:lpstr>
      <vt:lpstr>Results:</vt:lpstr>
      <vt:lpstr>Climate changes?</vt:lpstr>
      <vt:lpstr>Some interesting clues…</vt:lpstr>
      <vt:lpstr>Current and Future Work</vt:lpstr>
      <vt:lpstr>Resources and Acknowledgements</vt:lpstr>
      <vt:lpstr>References</vt:lpstr>
    </vt:vector>
  </TitlesOfParts>
  <Company>Washburn University</Company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Astrophysics and Life on Earth</dc:title>
  <dc:creator>Brian Thomas</dc:creator>
  <cp:lastModifiedBy>Microsoft Office User</cp:lastModifiedBy>
  <cp:revision>239</cp:revision>
  <cp:lastPrinted>2016-07-20T17:46:01Z</cp:lastPrinted>
  <dcterms:created xsi:type="dcterms:W3CDTF">2012-11-26T22:25:42Z</dcterms:created>
  <dcterms:modified xsi:type="dcterms:W3CDTF">2016-10-12T16:58:53Z</dcterms:modified>
</cp:coreProperties>
</file>