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2" r:id="rId3"/>
    <p:sldId id="283" r:id="rId4"/>
    <p:sldId id="285" r:id="rId5"/>
    <p:sldId id="265" r:id="rId6"/>
    <p:sldId id="266" r:id="rId7"/>
    <p:sldId id="288" r:id="rId8"/>
    <p:sldId id="289" r:id="rId9"/>
    <p:sldId id="286" r:id="rId10"/>
    <p:sldId id="291" r:id="rId11"/>
    <p:sldId id="290" r:id="rId12"/>
    <p:sldId id="27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Chart%20in%20Microsoft%20PowerPoint" TargetMode="External"/><Relationship Id="rId1" Type="http://schemas.openxmlformats.org/officeDocument/2006/relationships/image" Target="../media/image21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Pt>
            <c:idx val="1"/>
            <c:bubble3D val="0"/>
            <c:spPr>
              <a:solidFill>
                <a:schemeClr val="tx2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'[Chart in Microsoft PowerPoint]Sheet1'!$A$1:$A$3</c:f>
              <c:strCache>
                <c:ptCount val="2"/>
                <c:pt idx="0">
                  <c:v>Oil, Gas &amp; Mineral</c:v>
                </c:pt>
                <c:pt idx="1">
                  <c:v>Commercial, Grazing and Other</c:v>
                </c:pt>
              </c:strCache>
            </c:strRef>
          </c:cat>
          <c:val>
            <c:numRef>
              <c:f>'[Chart in Microsoft PowerPoint]Sheet1'!$B$1:$B$3</c:f>
              <c:numCache>
                <c:formatCode>General</c:formatCode>
                <c:ptCount val="3"/>
                <c:pt idx="0">
                  <c:v>624</c:v>
                </c:pt>
                <c:pt idx="1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0.08676</cdr:x>
      <cdr:y>0.02263</cdr:y>
    </cdr:from>
    <cdr:to>
      <cdr:x>0.38638</cdr:x>
      <cdr:y>0.33235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7225" y="106584"/>
          <a:ext cx="1509887" cy="1458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Commercial, Grazing and other. 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4%</a:t>
          </a:r>
          <a:endParaRPr lang="en-US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0.32183</cdr:x>
      <cdr:y>0.07559</cdr:y>
    </cdr:from>
    <cdr:to>
      <cdr:x>0.46426</cdr:x>
      <cdr:y>0.11799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 flipV="1">
          <a:off x="2588525" y="374357"/>
          <a:ext cx="1145513" cy="20996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0.68894</cdr:x>
      <cdr:y>0.65162</cdr:y>
    </cdr:from>
    <cdr:to>
      <cdr:x>0.95399</cdr:x>
      <cdr:y>0.94176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71828" y="3069021"/>
          <a:ext cx="1335682" cy="1366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Oil, Gas and Minerals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96%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AFD25-41F0-4FCC-90F5-99DAD6AE289A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E2FF8-C1E7-4EFA-B7A1-EA36F21D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F08B86-CC06-4D30-8954-DE731423A56A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7373CA-29BA-4F6F-BB41-69A43ECC5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2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373CA-29BA-4F6F-BB41-69A43ECC50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8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74BE0A4-A302-4BBB-BF59-DC2F75ACFF92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74688"/>
            <a:ext cx="6264275" cy="35242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756" y="4423861"/>
            <a:ext cx="5153942" cy="419790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2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577E900-BA78-4167-A595-2930B86240D0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74688"/>
            <a:ext cx="6264275" cy="35242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756" y="4423861"/>
            <a:ext cx="5153942" cy="419790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en-US" altLang="en-US" smtClean="0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1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1253" y="2891156"/>
            <a:ext cx="5318927" cy="23876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b">
            <a:normAutofit/>
          </a:bodyPr>
          <a:lstStyle>
            <a:lvl1pPr algn="ctr">
              <a:defRPr sz="2800" baseline="0"/>
            </a:lvl1pPr>
          </a:lstStyle>
          <a:p>
            <a:pPr algn="ctr"/>
            <a:r>
              <a:rPr lang="en-US" sz="5400" b="1" dirty="0" smtClean="0"/>
              <a:t>Presentation </a:t>
            </a:r>
            <a:br>
              <a:rPr lang="en-US" sz="5400" b="1" dirty="0" smtClean="0"/>
            </a:br>
            <a:r>
              <a:rPr lang="en-US" sz="5400" b="1" dirty="0" smtClean="0"/>
              <a:t>Title </a:t>
            </a:r>
            <a:br>
              <a:rPr lang="en-US" sz="5400" b="1" dirty="0" smtClean="0"/>
            </a:br>
            <a:r>
              <a:rPr lang="en-US" dirty="0" smtClean="0"/>
              <a:t>New Mexico State Land Office</a:t>
            </a:r>
            <a:br>
              <a:rPr lang="en-US" dirty="0" smtClean="0"/>
            </a:br>
            <a:r>
              <a:rPr lang="en-US" dirty="0" smtClean="0"/>
              <a:t>Commissioner Aubrey Dunn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82002" cy="365125"/>
          </a:xfrm>
        </p:spPr>
        <p:txBody>
          <a:bodyPr/>
          <a:lstStyle/>
          <a:p>
            <a:fld id="{AE634427-2ED7-41C5-96F5-B26A8F25BF9A}" type="datetime1">
              <a:rPr lang="en-US" smtClean="0"/>
              <a:t>9/23/2016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4" y="167641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9748" y="1258665"/>
            <a:ext cx="10034116" cy="4793063"/>
          </a:xfrm>
          <a:solidFill>
            <a:srgbClr val="000000">
              <a:alpha val="41961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    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497853" cy="365125"/>
          </a:xfrm>
        </p:spPr>
        <p:txBody>
          <a:bodyPr/>
          <a:lstStyle/>
          <a:p>
            <a:fld id="{68F47ABD-53A5-4FDF-9F52-7C727F0ACBFA}" type="datetime1">
              <a:rPr lang="en-US" smtClean="0"/>
              <a:t>9/23/2016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1" y="52631"/>
            <a:ext cx="1275823" cy="12758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8447" y="169995"/>
            <a:ext cx="8223550" cy="78404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621108" y="6308728"/>
            <a:ext cx="954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DFD028-7A7D-4CFD-A8C6-241858F75DC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8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622" y="1517301"/>
            <a:ext cx="5181600" cy="4659662"/>
          </a:xfrm>
          <a:solidFill>
            <a:srgbClr val="000000">
              <a:alpha val="4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03" y="1517301"/>
            <a:ext cx="5181600" cy="4659662"/>
          </a:xfrm>
          <a:solidFill>
            <a:srgbClr val="000000">
              <a:alpha val="40000"/>
            </a:srgbClr>
          </a:solidFill>
        </p:spPr>
        <p:txBody>
          <a:bodyPr/>
          <a:lstStyle>
            <a:lvl1pPr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7620" y="6356350"/>
            <a:ext cx="880068" cy="365125"/>
          </a:xfrm>
        </p:spPr>
        <p:txBody>
          <a:bodyPr/>
          <a:lstStyle/>
          <a:p>
            <a:fld id="{AAC5BF9B-2177-4D29-8EBD-9954584D6B5D}" type="datetime1">
              <a:rPr lang="en-US" smtClean="0"/>
              <a:t>9/23/2016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68447" y="169995"/>
            <a:ext cx="8223550" cy="78404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Date Placeholder 4"/>
          <p:cNvSpPr txBox="1">
            <a:spLocks/>
          </p:cNvSpPr>
          <p:nvPr userDrawn="1"/>
        </p:nvSpPr>
        <p:spPr>
          <a:xfrm>
            <a:off x="10878535" y="6356349"/>
            <a:ext cx="88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550B1E-F974-4AEF-BB4E-DB235DB09A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1" y="52631"/>
            <a:ext cx="1275823" cy="12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7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02506" y="1681163"/>
            <a:ext cx="5157787" cy="823912"/>
          </a:xfrm>
          <a:blipFill>
            <a:blip r:embed="rId2"/>
            <a:tile tx="0" ty="0" sx="100000" sy="100000" flip="none" algn="tl"/>
          </a:blip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2506" y="2505075"/>
            <a:ext cx="5157787" cy="3684588"/>
          </a:xfrm>
          <a:solidFill>
            <a:srgbClr val="000000">
              <a:alpha val="4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1964" y="1664155"/>
            <a:ext cx="5183188" cy="823912"/>
          </a:xfrm>
          <a:blipFill>
            <a:blip r:embed="rId2"/>
            <a:tile tx="0" ty="0" sx="100000" sy="100000" flip="none" algn="tl"/>
          </a:blip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1964" y="2488067"/>
            <a:ext cx="5183188" cy="3684588"/>
          </a:xfrm>
          <a:solidFill>
            <a:srgbClr val="000000">
              <a:alpha val="40000"/>
            </a:srgbClr>
          </a:solidFill>
          <a:ln>
            <a:solidFill>
              <a:srgbClr val="000000">
                <a:alpha val="40000"/>
              </a:srgbClr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21229" cy="365125"/>
          </a:xfrm>
        </p:spPr>
        <p:txBody>
          <a:bodyPr/>
          <a:lstStyle/>
          <a:p>
            <a:fld id="{4FC4A82E-B03F-4905-927A-51FE8826D06A}" type="datetime1">
              <a:rPr lang="en-US" smtClean="0"/>
              <a:t>9/23/2016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" y="35243"/>
            <a:ext cx="1645920" cy="164592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68447" y="169995"/>
            <a:ext cx="8223550" cy="784049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Date Placeholder 4"/>
          <p:cNvSpPr txBox="1">
            <a:spLocks/>
          </p:cNvSpPr>
          <p:nvPr userDrawn="1"/>
        </p:nvSpPr>
        <p:spPr>
          <a:xfrm>
            <a:off x="10878535" y="6356349"/>
            <a:ext cx="88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550B1E-F974-4AEF-BB4E-DB235DB09A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2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76041" y="143691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604" y="1967932"/>
            <a:ext cx="3932237" cy="3811588"/>
          </a:xfrm>
          <a:solidFill>
            <a:srgbClr val="000000">
              <a:alpha val="40000"/>
            </a:srgb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0310" cy="365125"/>
          </a:xfrm>
        </p:spPr>
        <p:txBody>
          <a:bodyPr/>
          <a:lstStyle/>
          <a:p>
            <a:fld id="{03F59219-EA39-4978-9B83-40F04336B6F2}" type="datetime1">
              <a:rPr lang="en-US" smtClean="0"/>
              <a:t>9/23/2016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3" y="44488"/>
            <a:ext cx="1645920" cy="164592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68447" y="169995"/>
            <a:ext cx="8223550" cy="784049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Date Placeholder 4"/>
          <p:cNvSpPr txBox="1">
            <a:spLocks/>
          </p:cNvSpPr>
          <p:nvPr userDrawn="1"/>
        </p:nvSpPr>
        <p:spPr>
          <a:xfrm>
            <a:off x="10878535" y="6356349"/>
            <a:ext cx="88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550B1E-F974-4AEF-BB4E-DB235DB09A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5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0" y="0"/>
            <a:ext cx="12393600" cy="690184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497853" cy="365125"/>
          </a:xfrm>
        </p:spPr>
        <p:txBody>
          <a:bodyPr/>
          <a:lstStyle/>
          <a:p>
            <a:fld id="{68F47ABD-53A5-4FDF-9F52-7C727F0ACBFA}" type="datetime1">
              <a:rPr lang="en-US" smtClean="0"/>
              <a:t>9/23/2016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1" y="52631"/>
            <a:ext cx="1909315" cy="190931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68251" y="1982358"/>
            <a:ext cx="6012491" cy="255531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/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621108" y="6308728"/>
            <a:ext cx="954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DFD028-7A7D-4CFD-A8C6-241858F75DC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68251" y="2277991"/>
            <a:ext cx="6137754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/>
              <a:t>New Mexico State Land Office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4000" dirty="0" smtClean="0"/>
              <a:t>Thank you!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Questions?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239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B6E8A-3A50-4C00-9D65-471C5C7574F3}" type="datetime1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BFF5-03E6-4818-A154-9DF9E291EF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4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6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59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gif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53153"/>
            <a:ext cx="8830962" cy="528529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Policy </a:t>
            </a:r>
            <a:r>
              <a:rPr lang="en-US" sz="4800" b="1" dirty="0"/>
              <a:t>and Communications on Resource Development in a Time of Public Uncertainty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i="1" dirty="0"/>
              <a:t/>
            </a:r>
            <a:br>
              <a:rPr lang="en-US" sz="3600" i="1" dirty="0"/>
            </a:br>
            <a:r>
              <a:rPr lang="en-US" sz="4000" b="1" i="1" dirty="0"/>
              <a:t>Stephen L. Wust, Ph.D.</a:t>
            </a:r>
            <a:br>
              <a:rPr lang="en-US" sz="4000" b="1" i="1" dirty="0"/>
            </a:br>
            <a:r>
              <a:rPr lang="en-US" sz="4000" b="1" i="1" dirty="0"/>
              <a:t>Chief Geologist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b="1" i="1" dirty="0" smtClean="0"/>
              <a:t>New Mexico </a:t>
            </a:r>
            <a:r>
              <a:rPr lang="en-US" sz="4000" b="1" i="1" dirty="0"/>
              <a:t>State Land </a:t>
            </a:r>
            <a:r>
              <a:rPr lang="en-US" sz="4000" b="1" i="1" dirty="0" smtClean="0"/>
              <a:t>Office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12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71" y="1497813"/>
            <a:ext cx="7936902" cy="456643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7ABD-53A5-4FDF-9F52-7C727F0ACBFA}" type="datetime1">
              <a:rPr lang="en-US" smtClean="0"/>
              <a:t>9/23/2016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Methane Hot Spot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dirty="0">
                <a:solidFill>
                  <a:srgbClr val="FFFF00"/>
                </a:solidFill>
              </a:rPr>
              <a:t>Oklahoma orders wastewater disposal wells shut down after </a:t>
            </a:r>
            <a:r>
              <a:rPr lang="en-US" sz="6600" dirty="0" smtClean="0">
                <a:solidFill>
                  <a:srgbClr val="FFFF00"/>
                </a:solidFill>
              </a:rPr>
              <a:t>earthquake</a:t>
            </a:r>
          </a:p>
          <a:p>
            <a:pPr marL="0" indent="0">
              <a:buNone/>
            </a:pPr>
            <a:r>
              <a:rPr lang="en-US" sz="3200" dirty="0" smtClean="0"/>
              <a:t>From The Guardian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7ABD-53A5-4FDF-9F52-7C727F0ACBFA}" type="datetime1">
              <a:rPr lang="en-US" smtClean="0"/>
              <a:t>9/23/2016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helps direct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7ABD-53A5-4FDF-9F52-7C727F0ACBFA}" type="datetime1">
              <a:rPr lang="en-US" smtClean="0"/>
              <a:t>9/23/2016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4789" y="1619103"/>
            <a:ext cx="8630433" cy="4311361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Stephen L. Wust, Ph.D.</a:t>
            </a:r>
            <a:br>
              <a:rPr lang="en-US" sz="48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Chief Geologist</a:t>
            </a:r>
            <a:br>
              <a:rPr lang="en-US" sz="48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New </a:t>
            </a:r>
            <a:r>
              <a:rPr lang="en-US" sz="4800" dirty="0">
                <a:latin typeface="+mn-lt"/>
              </a:rPr>
              <a:t>Mexico State Land </a:t>
            </a:r>
            <a:r>
              <a:rPr lang="en-US" sz="4800" dirty="0" smtClean="0">
                <a:latin typeface="+mn-lt"/>
              </a:rPr>
              <a:t>Office</a:t>
            </a:r>
            <a:br>
              <a:rPr lang="en-US" sz="48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swust@slo.state.nm.us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245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630" y="156238"/>
            <a:ext cx="77597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i="1" dirty="0" smtClean="0"/>
              <a:t>History of NM Trust Lands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4642" y="1436077"/>
            <a:ext cx="10818028" cy="460298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dirty="0"/>
              <a:t>1850:	United States Congress passed the Organic Act, </a:t>
            </a:r>
            <a:r>
              <a:rPr lang="en-US" altLang="en-US" sz="3600" dirty="0" smtClean="0"/>
              <a:t>creating </a:t>
            </a:r>
            <a:r>
              <a:rPr lang="en-US" altLang="en-US" sz="3600" dirty="0"/>
              <a:t>the Territory of New Mexico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dirty="0"/>
              <a:t>		</a:t>
            </a:r>
            <a:r>
              <a:rPr lang="en-US" altLang="en-US" sz="3600" dirty="0">
                <a:solidFill>
                  <a:srgbClr val="FFFF00"/>
                </a:solidFill>
              </a:rPr>
              <a:t>Reserved sections 16 and 36 in every township to </a:t>
            </a:r>
            <a:r>
              <a:rPr lang="en-US" altLang="en-US" sz="3600" dirty="0" smtClean="0">
                <a:solidFill>
                  <a:srgbClr val="FFFF00"/>
                </a:solidFill>
              </a:rPr>
              <a:t>generate </a:t>
            </a:r>
            <a:r>
              <a:rPr lang="en-US" altLang="en-US" sz="3600" dirty="0">
                <a:solidFill>
                  <a:srgbClr val="FFFF00"/>
                </a:solidFill>
              </a:rPr>
              <a:t>revenue for public schools</a:t>
            </a:r>
            <a:r>
              <a:rPr lang="en-US" altLang="en-US" sz="3600" dirty="0"/>
              <a:t>, which was </a:t>
            </a:r>
            <a:r>
              <a:rPr lang="en-US" altLang="en-US" sz="3600" dirty="0" smtClean="0"/>
              <a:t>essential </a:t>
            </a:r>
            <a:r>
              <a:rPr lang="en-US" altLang="en-US" sz="3600" dirty="0"/>
              <a:t>to settling the West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dirty="0" smtClean="0"/>
              <a:t>1910</a:t>
            </a:r>
            <a:r>
              <a:rPr lang="en-US" altLang="en-US" sz="3600" dirty="0"/>
              <a:t>:	The Enabling Act authorized the territory to </a:t>
            </a:r>
            <a:r>
              <a:rPr lang="en-US" altLang="en-US" sz="3600" dirty="0" smtClean="0"/>
              <a:t>organize</a:t>
            </a:r>
            <a:r>
              <a:rPr lang="en-US" altLang="en-US" sz="3600" dirty="0"/>
              <a:t>	for statehood and increased lands held in trust by </a:t>
            </a:r>
            <a:r>
              <a:rPr lang="en-US" altLang="en-US" sz="3600" dirty="0" smtClean="0"/>
              <a:t>granting </a:t>
            </a:r>
            <a:r>
              <a:rPr lang="en-US" altLang="en-US" sz="3600" dirty="0"/>
              <a:t>sections 2 and 32 in every township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dirty="0"/>
              <a:t>1912:	Statehood </a:t>
            </a:r>
          </a:p>
        </p:txBody>
      </p:sp>
    </p:spTree>
    <p:extLst>
      <p:ext uri="{BB962C8B-B14F-4D97-AF65-F5344CB8AC3E}">
        <p14:creationId xmlns:p14="http://schemas.microsoft.com/office/powerpoint/2010/main" val="41722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9123" y="23613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i="1"/>
              <a:t>Land Ownership in NM</a:t>
            </a:r>
            <a:br>
              <a:rPr lang="en-US" altLang="en-US" sz="4000" b="1" i="1"/>
            </a:br>
            <a:r>
              <a:rPr lang="en-US" altLang="en-US" sz="3600" b="1" i="1"/>
              <a:t>(77,666,400 acres)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8458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Private	43%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BLM 	34%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Tribal	10%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>
                <a:solidFill>
                  <a:srgbClr val="FFFF00"/>
                </a:solidFill>
              </a:rPr>
              <a:t>Trust* 	11%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State	  2%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/>
              <a:t>	</a:t>
            </a:r>
            <a:r>
              <a:rPr lang="en-US" altLang="en-US" sz="1800" dirty="0"/>
              <a:t>(Game and Fish, Department of Transportation, Energy and Minerals)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/>
              <a:t>*	8.9 million acres of surface estate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/>
              <a:t>	13.3 million acres of mineral estate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/>
              <a:t>	The SLO owns land in every county of the state except Los Alamos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806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9893" y="2374033"/>
            <a:ext cx="10797790" cy="2539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The Land Office seeks to optimize revenues while protecting the health of the land for future </a:t>
            </a:r>
            <a:r>
              <a:rPr lang="en-US" sz="5400" dirty="0" smtClean="0"/>
              <a:t>generations.</a:t>
            </a:r>
            <a:endParaRPr lang="en-US" sz="5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7ABD-53A5-4FDF-9F52-7C727F0ACBFA}" type="datetime1">
              <a:rPr lang="en-US" smtClean="0"/>
              <a:t>9/23/2016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7126" y="476607"/>
            <a:ext cx="8223550" cy="784049"/>
          </a:xfrm>
        </p:spPr>
        <p:txBody>
          <a:bodyPr/>
          <a:lstStyle/>
          <a:p>
            <a:r>
              <a:rPr lang="en-US" dirty="0" smtClean="0"/>
              <a:t>Role of the SLO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State Land Trust </a:t>
            </a:r>
            <a:r>
              <a:rPr lang="en-US" b="1" dirty="0" smtClean="0">
                <a:latin typeface="+mn-lt"/>
              </a:rPr>
              <a:t>Beneficiaries</a:t>
            </a:r>
            <a:endParaRPr lang="en-US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7156" y="1189770"/>
            <a:ext cx="9164097" cy="5152831"/>
          </a:xfrm>
          <a:prstGeom prst="rect">
            <a:avLst/>
          </a:prstGeom>
          <a:solidFill>
            <a:srgbClr val="FFFFFF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grpSp>
        <p:nvGrpSpPr>
          <p:cNvPr id="5" name="Group 4"/>
          <p:cNvGrpSpPr/>
          <p:nvPr/>
        </p:nvGrpSpPr>
        <p:grpSpPr>
          <a:xfrm>
            <a:off x="2664529" y="1655630"/>
            <a:ext cx="2110513" cy="782720"/>
            <a:chOff x="223767" y="785173"/>
            <a:chExt cx="2814017" cy="1043627"/>
          </a:xfrm>
        </p:grpSpPr>
        <p:pic>
          <p:nvPicPr>
            <p:cNvPr id="6" name="Picture 8" descr="http://www.nmstatelands.org/uploads/images/Public(common)Schools(1)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95400"/>
              <a:ext cx="1837944" cy="5334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223767" y="785173"/>
              <a:ext cx="2814017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b="1" dirty="0">
                  <a:latin typeface="Baskerville Old Face" panose="02020602080505020303" pitchFamily="18" charset="0"/>
                </a:rPr>
                <a:t>Public (Common) Schools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10724" y="2402608"/>
            <a:ext cx="1981633" cy="657423"/>
            <a:chOff x="110189" y="1866637"/>
            <a:chExt cx="2642177" cy="876564"/>
          </a:xfrm>
        </p:grpSpPr>
        <p:sp>
          <p:nvSpPr>
            <p:cNvPr id="9" name="Rectangle 8"/>
            <p:cNvSpPr/>
            <p:nvPr/>
          </p:nvSpPr>
          <p:spPr>
            <a:xfrm>
              <a:off x="110189" y="1866637"/>
              <a:ext cx="264217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50" b="1" dirty="0">
                  <a:latin typeface="Baskerville Old Face" panose="02020602080505020303" pitchFamily="18" charset="0"/>
                </a:rPr>
                <a:t>New Mexico Boys' School</a:t>
              </a:r>
            </a:p>
          </p:txBody>
        </p:sp>
        <p:pic>
          <p:nvPicPr>
            <p:cNvPr id="10" name="Picture 10" descr="http://www.nmstatelands.org/uploads/images/cyfd.gif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92" y="2209801"/>
              <a:ext cx="1839307" cy="533400"/>
            </a:xfrm>
            <a:prstGeom prst="rect">
              <a:avLst/>
            </a:prstGeom>
            <a:noFill/>
          </p:spPr>
        </p:pic>
      </p:grpSp>
      <p:pic>
        <p:nvPicPr>
          <p:cNvPr id="11" name="Picture 12" descr="http://www.nmstatelands.org/uploads/images/news_logo_nmmi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342" y="2914983"/>
            <a:ext cx="2115551" cy="961616"/>
          </a:xfrm>
          <a:prstGeom prst="rect">
            <a:avLst/>
          </a:prstGeom>
          <a:noFill/>
        </p:spPr>
      </p:pic>
      <p:pic>
        <p:nvPicPr>
          <p:cNvPr id="12" name="Picture 14" descr="http://www.nmstatelands.org/uploads/images/NM_School%20for%20the%20Deaf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251" y="4980172"/>
            <a:ext cx="1379479" cy="1017816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2612917" y="3766186"/>
            <a:ext cx="2214949" cy="1134830"/>
            <a:chOff x="-57665" y="4862678"/>
            <a:chExt cx="2953265" cy="1513107"/>
          </a:xfrm>
        </p:grpSpPr>
        <p:sp>
          <p:nvSpPr>
            <p:cNvPr id="14" name="Rectangle 13"/>
            <p:cNvSpPr/>
            <p:nvPr/>
          </p:nvSpPr>
          <p:spPr>
            <a:xfrm>
              <a:off x="-57665" y="4862678"/>
              <a:ext cx="29532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b="1" dirty="0">
                  <a:latin typeface="Baskerville Old Face" panose="02020602080505020303" pitchFamily="18" charset="0"/>
                </a:rPr>
                <a:t>New Mexico School for the Blind and Visually Impaired</a:t>
              </a:r>
              <a:endParaRPr lang="en-US" sz="1350" dirty="0">
                <a:latin typeface="Baskerville Old Face" panose="02020602080505020303" pitchFamily="18" charset="0"/>
              </a:endParaRPr>
            </a:p>
          </p:txBody>
        </p:sp>
        <p:pic>
          <p:nvPicPr>
            <p:cNvPr id="15" name="Picture 18" descr="http://www.nmstatelands.org/uploads/images/NM_School%20for%20the%20Blind%20and%20Visually%20Impaired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78" y="5509009"/>
              <a:ext cx="2324100" cy="866776"/>
            </a:xfrm>
            <a:prstGeom prst="rect">
              <a:avLst/>
            </a:prstGeom>
            <a:noFill/>
          </p:spPr>
        </p:pic>
      </p:grpSp>
      <p:pic>
        <p:nvPicPr>
          <p:cNvPr id="16" name="Picture 20" descr="http://www.nmstatelands.org/uploads/images/ENMU.jpg"/>
          <p:cNvPicPr preferRelativeResize="0"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150" y="1885950"/>
            <a:ext cx="685800" cy="685800"/>
          </a:xfrm>
          <a:prstGeom prst="rect">
            <a:avLst/>
          </a:prstGeom>
          <a:noFill/>
        </p:spPr>
      </p:pic>
      <p:pic>
        <p:nvPicPr>
          <p:cNvPr id="17" name="Picture 22" descr="http://www.nmstatelands.org/uploads/images/HU.jpg"/>
          <p:cNvPicPr preferRelativeResize="0"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150" y="3009900"/>
            <a:ext cx="685800" cy="685800"/>
          </a:xfrm>
          <a:prstGeom prst="rect">
            <a:avLst/>
          </a:prstGeom>
          <a:noFill/>
        </p:spPr>
      </p:pic>
      <p:pic>
        <p:nvPicPr>
          <p:cNvPr id="18" name="Picture 24" descr="http://www.nmstatelands.org/uploads/images/NM%20Tech.g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003" y="5086004"/>
            <a:ext cx="1953275" cy="610194"/>
          </a:xfrm>
          <a:prstGeom prst="rect">
            <a:avLst/>
          </a:prstGeom>
          <a:noFill/>
        </p:spPr>
      </p:pic>
      <p:pic>
        <p:nvPicPr>
          <p:cNvPr id="19" name="Picture 26" descr="http://www.nmstatelands.org/uploads/images/nmsu%20logo.png"/>
          <p:cNvPicPr preferRelativeResize="0">
            <a:picLocks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550" y="4133850"/>
            <a:ext cx="685800" cy="685800"/>
          </a:xfrm>
          <a:prstGeom prst="rect">
            <a:avLst/>
          </a:prstGeom>
          <a:noFill/>
        </p:spPr>
      </p:pic>
      <p:pic>
        <p:nvPicPr>
          <p:cNvPr id="20" name="Picture 28" descr="http://www.nmstatelands.org/uploads/images/northern-new-mexico-college.gif"/>
          <p:cNvPicPr preferRelativeResize="0">
            <a:picLocks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550" y="3009900"/>
            <a:ext cx="685800" cy="685800"/>
          </a:xfrm>
          <a:prstGeom prst="rect">
            <a:avLst/>
          </a:prstGeom>
          <a:noFill/>
        </p:spPr>
      </p:pic>
      <p:pic>
        <p:nvPicPr>
          <p:cNvPr id="21" name="Picture 30" descr="http://www.nmstatelands.org/uploads/images/unm.jpg"/>
          <p:cNvPicPr preferRelativeResize="0">
            <a:picLocks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150" y="4133850"/>
            <a:ext cx="685800" cy="685800"/>
          </a:xfrm>
          <a:prstGeom prst="rect">
            <a:avLst/>
          </a:prstGeom>
          <a:noFill/>
        </p:spPr>
      </p:pic>
      <p:pic>
        <p:nvPicPr>
          <p:cNvPr id="22" name="Picture 32" descr="http://www.nmstatelands.org/uploads/images/WNMU.jpg"/>
          <p:cNvPicPr preferRelativeResize="0">
            <a:picLocks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550" y="1885950"/>
            <a:ext cx="685800" cy="6858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7080566" y="1677102"/>
            <a:ext cx="2000251" cy="589152"/>
            <a:chOff x="5808550" y="1093132"/>
            <a:chExt cx="2667002" cy="785536"/>
          </a:xfrm>
        </p:grpSpPr>
        <p:pic>
          <p:nvPicPr>
            <p:cNvPr id="24" name="Picture 34" descr="http://www.nmstatelands.org/uploads/images/unmh-logo.png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551" y="1561736"/>
              <a:ext cx="2667001" cy="316932"/>
            </a:xfrm>
            <a:prstGeom prst="rect">
              <a:avLst/>
            </a:prstGeom>
            <a:noFill/>
          </p:spPr>
        </p:pic>
        <p:sp>
          <p:nvSpPr>
            <p:cNvPr id="25" name="Rectangle 24"/>
            <p:cNvSpPr/>
            <p:nvPr/>
          </p:nvSpPr>
          <p:spPr>
            <a:xfrm>
              <a:off x="5808550" y="1093132"/>
              <a:ext cx="2667000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50" b="1" dirty="0">
                  <a:latin typeface="Baskerville Old Face" panose="02020602080505020303" pitchFamily="18" charset="0"/>
                </a:rPr>
                <a:t>Carrie Tingley Hospital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85293" y="2368998"/>
            <a:ext cx="3044861" cy="740316"/>
            <a:chOff x="5170992" y="1968764"/>
            <a:chExt cx="4059815" cy="987088"/>
          </a:xfrm>
        </p:grpSpPr>
        <p:pic>
          <p:nvPicPr>
            <p:cNvPr id="27" name="Picture 36" descr="http://www.nmstatelands.org/uploads/images/bhi_logo_doh.jpg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514600"/>
              <a:ext cx="2971800" cy="441252"/>
            </a:xfrm>
            <a:prstGeom prst="rect">
              <a:avLst/>
            </a:prstGeom>
            <a:noFill/>
          </p:spPr>
        </p:pic>
        <p:sp>
          <p:nvSpPr>
            <p:cNvPr id="28" name="Rectangle 27"/>
            <p:cNvSpPr/>
            <p:nvPr/>
          </p:nvSpPr>
          <p:spPr>
            <a:xfrm>
              <a:off x="5170992" y="1968764"/>
              <a:ext cx="4059815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50" b="1" dirty="0">
                  <a:latin typeface="Baskerville Old Face" panose="02020602080505020303" pitchFamily="18" charset="0"/>
                </a:rPr>
                <a:t>Las Vegas Behavioral Health Institute</a:t>
              </a:r>
            </a:p>
          </p:txBody>
        </p:sp>
      </p:grpSp>
      <p:pic>
        <p:nvPicPr>
          <p:cNvPr id="29" name="Picture 38" descr="http://www.nmstatelands.org/uploads/images/mcmc-logo-website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852" y="3227177"/>
            <a:ext cx="2083728" cy="87618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935907" y="4250934"/>
            <a:ext cx="3359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dirty="0"/>
              <a:t>Capital Buildings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dirty="0"/>
              <a:t>Charitable Penal and Reform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dirty="0"/>
              <a:t>Penitentiary of New Mexico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dirty="0"/>
              <a:t>Rio Grande Improvements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b="1" dirty="0"/>
              <a:t>Saline Lands, University of New Mexico 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9D1F-172C-4A02-89D6-2672E2B04017}" type="datetime1">
              <a:rPr lang="en-US" smtClean="0"/>
              <a:t>9/23/2016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>
                <a:latin typeface="+mn-lt"/>
              </a:rPr>
              <a:t>How Does State Trust Land Make Money?</a:t>
            </a:r>
          </a:p>
        </p:txBody>
      </p:sp>
      <p:graphicFrame>
        <p:nvGraphicFramePr>
          <p:cNvPr id="4" name="Picture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809948"/>
              </p:ext>
            </p:extLst>
          </p:nvPr>
        </p:nvGraphicFramePr>
        <p:xfrm>
          <a:off x="1160463" y="1258888"/>
          <a:ext cx="5722658" cy="470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797" y="2039815"/>
            <a:ext cx="4078577" cy="266968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FFC1-BC44-4CDD-9E5F-A48987CA1604}" type="datetime1">
              <a:rPr lang="en-US" smtClean="0"/>
              <a:t>9/23/2016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7ABD-53A5-4FDF-9F52-7C727F0ACBFA}" type="datetime1">
              <a:rPr lang="en-US" smtClean="0"/>
              <a:t>9/23/2016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– Past &amp; Present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90" y="1234227"/>
            <a:ext cx="4202886" cy="5127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727" y="1731684"/>
            <a:ext cx="63313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4"/>
                </a:solidFill>
              </a:rPr>
              <a:t>How did petroleum discoveries help</a:t>
            </a:r>
          </a:p>
          <a:p>
            <a:pPr algn="ctr"/>
            <a:r>
              <a:rPr lang="en-US" sz="6600" dirty="0">
                <a:solidFill>
                  <a:schemeClr val="accent4"/>
                </a:solidFill>
              </a:rPr>
              <a:t>Save The Whales?</a:t>
            </a:r>
          </a:p>
        </p:txBody>
      </p:sp>
    </p:spTree>
    <p:extLst>
      <p:ext uri="{BB962C8B-B14F-4D97-AF65-F5344CB8AC3E}">
        <p14:creationId xmlns:p14="http://schemas.microsoft.com/office/powerpoint/2010/main" val="33157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63" y="1108845"/>
            <a:ext cx="10229117" cy="543006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7ABD-53A5-4FDF-9F52-7C727F0ACBFA}" type="datetime1">
              <a:rPr lang="en-US" smtClean="0"/>
              <a:t>9/23/2016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– Past &amp;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50" y="1258888"/>
            <a:ext cx="5638425" cy="479266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7ABD-53A5-4FDF-9F52-7C727F0ACBFA}" type="datetime1">
              <a:rPr lang="en-US" smtClean="0"/>
              <a:t>9/23/2016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and Resource Development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95304" y="2078172"/>
            <a:ext cx="446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Technology to Mitigate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74222"/>
            <a:ext cx="303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Analysis of Risk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6053" y="6033184"/>
            <a:ext cx="6951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Policy &amp; Regulation for Compliance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4931</TotalTime>
  <Words>191</Words>
  <Application>Microsoft Office PowerPoint</Application>
  <PresentationFormat>Widescreen</PresentationFormat>
  <Paragraphs>60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Baskerville Old Face</vt:lpstr>
      <vt:lpstr>Calibri</vt:lpstr>
      <vt:lpstr>Calibri Light</vt:lpstr>
      <vt:lpstr>Futura Lt BT</vt:lpstr>
      <vt:lpstr>Wingdings</vt:lpstr>
      <vt:lpstr>Office Theme</vt:lpstr>
      <vt:lpstr>Policy and Communications on Resource Development in a Time of Public Uncertainty   Stephen L. Wust, Ph.D. Chief Geologist New Mexico State Land Office </vt:lpstr>
      <vt:lpstr>History of NM Trust Lands</vt:lpstr>
      <vt:lpstr>Land Ownership in NM (77,666,400 acres)</vt:lpstr>
      <vt:lpstr>Role of the SLO</vt:lpstr>
      <vt:lpstr>State Land Trust Beneficiaries</vt:lpstr>
      <vt:lpstr>How Does State Trust Land Make Money?</vt:lpstr>
      <vt:lpstr>Benefits – Past &amp; Present</vt:lpstr>
      <vt:lpstr>Benefits – Past &amp; Present</vt:lpstr>
      <vt:lpstr>Science and Resource Development</vt:lpstr>
      <vt:lpstr>Methane Hot Spot</vt:lpstr>
      <vt:lpstr>Science helps direct policy</vt:lpstr>
      <vt:lpstr>Stephen L. Wust, Ph.D. Chief Geologist New Mexico State Land Office swust@slo.state.nm.us</vt:lpstr>
    </vt:vector>
  </TitlesOfParts>
  <Company>NM State Land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Strickler, Emily</dc:creator>
  <cp:lastModifiedBy>Wust, Stephen</cp:lastModifiedBy>
  <cp:revision>62</cp:revision>
  <cp:lastPrinted>2016-09-23T22:26:44Z</cp:lastPrinted>
  <dcterms:created xsi:type="dcterms:W3CDTF">2016-04-06T17:43:22Z</dcterms:created>
  <dcterms:modified xsi:type="dcterms:W3CDTF">2016-09-23T22:28:33Z</dcterms:modified>
</cp:coreProperties>
</file>