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6858000" cx="9144000"/>
  <p:notesSz cx="6858000" cy="9144000"/>
  <p:embeddedFontLst>
    <p:embeddedFont>
      <p:font typeface="Droid Sans"/>
      <p:regular r:id="rId37"/>
      <p:bold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DroidSans-regular.fntdata"/><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DroidSans-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1143308"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0"/>
              </a:spcBef>
              <a:buNone/>
              <a:defRPr b="0" i="0" sz="1100" u="none" cap="none" strike="noStrike">
                <a:solidFill>
                  <a:schemeClr val="dk1"/>
                </a:solidFill>
                <a:latin typeface="Arial"/>
                <a:ea typeface="Arial"/>
                <a:cs typeface="Arial"/>
                <a:sym typeface="Arial"/>
              </a:defRPr>
            </a:lvl1pPr>
            <a:lvl2pPr indent="0" lvl="1" marL="457200" marR="0" rtl="0" algn="l">
              <a:spcBef>
                <a:spcPts val="0"/>
              </a:spcBef>
              <a:buNone/>
              <a:defRPr b="0" i="0" sz="1100" u="none" cap="none" strike="noStrike">
                <a:solidFill>
                  <a:schemeClr val="dk1"/>
                </a:solidFill>
                <a:latin typeface="Arial"/>
                <a:ea typeface="Arial"/>
                <a:cs typeface="Arial"/>
                <a:sym typeface="Arial"/>
              </a:defRPr>
            </a:lvl2pPr>
            <a:lvl3pPr indent="0" lvl="2" marL="914400" marR="0" rtl="0" algn="l">
              <a:spcBef>
                <a:spcPts val="0"/>
              </a:spcBef>
              <a:buNone/>
              <a:defRPr b="0" i="0" sz="1100" u="none" cap="none" strike="noStrike">
                <a:solidFill>
                  <a:schemeClr val="dk1"/>
                </a:solidFill>
                <a:latin typeface="Arial"/>
                <a:ea typeface="Arial"/>
                <a:cs typeface="Arial"/>
                <a:sym typeface="Arial"/>
              </a:defRPr>
            </a:lvl3pPr>
            <a:lvl4pPr indent="0" lvl="3" marL="1371600" marR="0" rtl="0" algn="l">
              <a:spcBef>
                <a:spcPts val="0"/>
              </a:spcBef>
              <a:buNone/>
              <a:defRPr b="0" i="0" sz="1100" u="none" cap="none" strike="noStrike">
                <a:solidFill>
                  <a:schemeClr val="dk1"/>
                </a:solidFill>
                <a:latin typeface="Arial"/>
                <a:ea typeface="Arial"/>
                <a:cs typeface="Arial"/>
                <a:sym typeface="Arial"/>
              </a:defRPr>
            </a:lvl4pPr>
            <a:lvl5pPr indent="0" lvl="4" marL="1828800" marR="0" rtl="0" algn="l">
              <a:spcBef>
                <a:spcPts val="0"/>
              </a:spcBef>
              <a:buNone/>
              <a:defRPr b="0" i="0" sz="1100" u="none" cap="none" strike="noStrike">
                <a:solidFill>
                  <a:schemeClr val="dk1"/>
                </a:solidFill>
                <a:latin typeface="Arial"/>
                <a:ea typeface="Arial"/>
                <a:cs typeface="Arial"/>
                <a:sym typeface="Arial"/>
              </a:defRPr>
            </a:lvl5pPr>
            <a:lvl6pPr indent="0" lvl="5" marL="2286000" marR="0" rtl="0" algn="l">
              <a:spcBef>
                <a:spcPts val="0"/>
              </a:spcBef>
              <a:buNone/>
              <a:defRPr b="0" i="0" sz="1100" u="none" cap="none" strike="noStrike">
                <a:solidFill>
                  <a:schemeClr val="dk1"/>
                </a:solidFill>
                <a:latin typeface="Arial"/>
                <a:ea typeface="Arial"/>
                <a:cs typeface="Arial"/>
                <a:sym typeface="Arial"/>
              </a:defRPr>
            </a:lvl6pPr>
            <a:lvl7pPr indent="0" lvl="6" marL="2743200" marR="0" rtl="0" algn="l">
              <a:spcBef>
                <a:spcPts val="0"/>
              </a:spcBef>
              <a:buNone/>
              <a:defRPr b="0" i="0" sz="1100" u="none" cap="none" strike="noStrike">
                <a:solidFill>
                  <a:schemeClr val="dk1"/>
                </a:solidFill>
                <a:latin typeface="Arial"/>
                <a:ea typeface="Arial"/>
                <a:cs typeface="Arial"/>
                <a:sym typeface="Arial"/>
              </a:defRPr>
            </a:lvl7pPr>
            <a:lvl8pPr indent="0" lvl="7" marL="3200400" marR="0" rtl="0" algn="l">
              <a:spcBef>
                <a:spcPts val="0"/>
              </a:spcBef>
              <a:buNone/>
              <a:defRPr b="0" i="0" sz="1100" u="none" cap="none" strike="noStrike">
                <a:solidFill>
                  <a:schemeClr val="dk1"/>
                </a:solidFill>
                <a:latin typeface="Arial"/>
                <a:ea typeface="Arial"/>
                <a:cs typeface="Arial"/>
                <a:sym typeface="Arial"/>
              </a:defRPr>
            </a:lvl8pPr>
            <a:lvl9pPr indent="0" lvl="8" marL="3657600" marR="0" rtl="0" algn="l">
              <a:spcBef>
                <a:spcPts val="0"/>
              </a:spcBef>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 name="Shape 30"/>
        <p:cNvGrpSpPr/>
        <p:nvPr/>
      </p:nvGrpSpPr>
      <p:grpSpPr>
        <a:xfrm>
          <a:off x="0" y="0"/>
          <a:ext cx="0" cy="0"/>
          <a:chOff x="0" y="0"/>
          <a:chExt cx="0" cy="0"/>
        </a:xfrm>
      </p:grpSpPr>
      <p:sp>
        <p:nvSpPr>
          <p:cNvPr id="31" name="Shape 31"/>
          <p:cNvSpPr/>
          <p:nvPr>
            <p:ph idx="2" type="sldImg"/>
          </p:nvPr>
        </p:nvSpPr>
        <p:spPr>
          <a:xfrm>
            <a:off x="1143308"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 name="Shape 3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3" name="Shape 10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9" name="Shape 10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5" name="Shape 11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0" name="Shape 12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8" name="Shape 12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6" name="Shape 13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4" name="Shape 14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1" name="Shape 15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6" name="Shape 15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1" name="Shape 16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 name="Shape 39"/>
        <p:cNvGrpSpPr/>
        <p:nvPr/>
      </p:nvGrpSpPr>
      <p:grpSpPr>
        <a:xfrm>
          <a:off x="0" y="0"/>
          <a:ext cx="0" cy="0"/>
          <a:chOff x="0" y="0"/>
          <a:chExt cx="0" cy="0"/>
        </a:xfrm>
      </p:grpSpPr>
      <p:sp>
        <p:nvSpPr>
          <p:cNvPr id="40" name="Shape 4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 name="Shape 4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4" name="Shape 17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1" name="Shape 18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6" name="Shape 18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2" name="Shape 19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9" name="Shape 19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6" name="Shape 20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7" name="Shape 21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4" name="Shape 22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9" name="Shape 22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1143308"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5" name="Shape 23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 name="Shape 44"/>
        <p:cNvGrpSpPr/>
        <p:nvPr/>
      </p:nvGrpSpPr>
      <p:grpSpPr>
        <a:xfrm>
          <a:off x="0" y="0"/>
          <a:ext cx="0" cy="0"/>
          <a:chOff x="0" y="0"/>
          <a:chExt cx="0" cy="0"/>
        </a:xfrm>
      </p:grpSpPr>
      <p:sp>
        <p:nvSpPr>
          <p:cNvPr id="45" name="Shape 4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6" name="Shape 4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2" name="Shape 24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1" name="Shape 25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3" name="Shape 26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2" name="Shape 52"/>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3" name="Shape 6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 name="Shape 69"/>
        <p:cNvGrpSpPr/>
        <p:nvPr/>
      </p:nvGrpSpPr>
      <p:grpSpPr>
        <a:xfrm>
          <a:off x="0" y="0"/>
          <a:ext cx="0" cy="0"/>
          <a:chOff x="0" y="0"/>
          <a:chExt cx="0" cy="0"/>
        </a:xfrm>
      </p:grpSpPr>
      <p:sp>
        <p:nvSpPr>
          <p:cNvPr id="70" name="Shape 7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1" name="Shape 7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6" name="Shape 7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9" name="Shape 8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6" name="Shape 9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Clr>
                <a:schemeClr val="dk1"/>
              </a:buClr>
              <a:buSzPct val="250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685800" y="2111123"/>
            <a:ext cx="7772400" cy="15465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dk1"/>
              </a:buClr>
              <a:buFont typeface="Arial"/>
              <a:buNone/>
              <a:defRPr b="1" i="0" sz="4800" u="none" cap="none" strike="noStrike">
                <a:solidFill>
                  <a:schemeClr val="dk1"/>
                </a:solidFill>
                <a:latin typeface="Arial"/>
                <a:ea typeface="Arial"/>
                <a:cs typeface="Arial"/>
                <a:sym typeface="Arial"/>
              </a:defRPr>
            </a:lvl1pPr>
            <a:lvl2pPr indent="0" lvl="1" algn="ctr">
              <a:spcBef>
                <a:spcPts val="0"/>
              </a:spcBef>
              <a:buClr>
                <a:schemeClr val="dk1"/>
              </a:buClr>
              <a:buFont typeface="Arial"/>
              <a:buNone/>
              <a:defRPr b="1" sz="4800">
                <a:solidFill>
                  <a:schemeClr val="dk1"/>
                </a:solidFill>
              </a:defRPr>
            </a:lvl2pPr>
            <a:lvl3pPr indent="0" lvl="2" algn="ctr">
              <a:spcBef>
                <a:spcPts val="0"/>
              </a:spcBef>
              <a:buClr>
                <a:schemeClr val="dk1"/>
              </a:buClr>
              <a:buFont typeface="Arial"/>
              <a:buNone/>
              <a:defRPr b="1" sz="4800">
                <a:solidFill>
                  <a:schemeClr val="dk1"/>
                </a:solidFill>
              </a:defRPr>
            </a:lvl3pPr>
            <a:lvl4pPr indent="0" lvl="3" algn="ctr">
              <a:spcBef>
                <a:spcPts val="0"/>
              </a:spcBef>
              <a:buClr>
                <a:schemeClr val="dk1"/>
              </a:buClr>
              <a:buFont typeface="Arial"/>
              <a:buNone/>
              <a:defRPr b="1" sz="4800">
                <a:solidFill>
                  <a:schemeClr val="dk1"/>
                </a:solidFill>
              </a:defRPr>
            </a:lvl4pPr>
            <a:lvl5pPr indent="0" lvl="4" algn="ctr">
              <a:spcBef>
                <a:spcPts val="0"/>
              </a:spcBef>
              <a:buClr>
                <a:schemeClr val="dk1"/>
              </a:buClr>
              <a:buFont typeface="Arial"/>
              <a:buNone/>
              <a:defRPr b="1" sz="4800">
                <a:solidFill>
                  <a:schemeClr val="dk1"/>
                </a:solidFill>
              </a:defRPr>
            </a:lvl5pPr>
            <a:lvl6pPr indent="0" lvl="5" algn="ctr">
              <a:spcBef>
                <a:spcPts val="0"/>
              </a:spcBef>
              <a:buClr>
                <a:schemeClr val="dk1"/>
              </a:buClr>
              <a:buFont typeface="Arial"/>
              <a:buNone/>
              <a:defRPr b="1" sz="4800">
                <a:solidFill>
                  <a:schemeClr val="dk1"/>
                </a:solidFill>
              </a:defRPr>
            </a:lvl6pPr>
            <a:lvl7pPr indent="0" lvl="6" algn="ctr">
              <a:spcBef>
                <a:spcPts val="0"/>
              </a:spcBef>
              <a:buClr>
                <a:schemeClr val="dk1"/>
              </a:buClr>
              <a:buFont typeface="Arial"/>
              <a:buNone/>
              <a:defRPr b="1" sz="4800">
                <a:solidFill>
                  <a:schemeClr val="dk1"/>
                </a:solidFill>
              </a:defRPr>
            </a:lvl7pPr>
            <a:lvl8pPr indent="0" lvl="7" algn="ctr">
              <a:spcBef>
                <a:spcPts val="0"/>
              </a:spcBef>
              <a:buClr>
                <a:schemeClr val="dk1"/>
              </a:buClr>
              <a:buFont typeface="Arial"/>
              <a:buNone/>
              <a:defRPr b="1" sz="4800">
                <a:solidFill>
                  <a:schemeClr val="dk1"/>
                </a:solidFill>
              </a:defRPr>
            </a:lvl8pPr>
            <a:lvl9pPr indent="0" lvl="8" algn="ctr">
              <a:spcBef>
                <a:spcPts val="0"/>
              </a:spcBef>
              <a:buClr>
                <a:schemeClr val="dk1"/>
              </a:buClr>
              <a:buFont typeface="Arial"/>
              <a:buNone/>
              <a:defRPr b="1" sz="4800">
                <a:solidFill>
                  <a:schemeClr val="dk1"/>
                </a:solidFill>
              </a:defRPr>
            </a:lvl9pPr>
          </a:lstStyle>
          <a:p/>
        </p:txBody>
      </p:sp>
      <p:sp>
        <p:nvSpPr>
          <p:cNvPr id="11" name="Shape 11"/>
          <p:cNvSpPr txBox="1"/>
          <p:nvPr>
            <p:ph idx="1" type="subTitle"/>
          </p:nvPr>
        </p:nvSpPr>
        <p:spPr>
          <a:xfrm>
            <a:off x="685800" y="3786737"/>
            <a:ext cx="7772400" cy="10464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chemeClr val="dk2"/>
              </a:buClr>
              <a:buFont typeface="Arial"/>
              <a:buNone/>
              <a:defRPr b="0" i="0" sz="30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Font typeface="Arial"/>
              <a:buNone/>
              <a:defRPr b="0" i="0" sz="30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Font typeface="Arial"/>
              <a:buNone/>
              <a:defRPr b="0" i="0" sz="30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Font typeface="Arial"/>
              <a:buNone/>
              <a:defRPr b="0" i="0" sz="30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Font typeface="Arial"/>
              <a:buNone/>
              <a:defRPr b="0" i="0" sz="30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Font typeface="Arial"/>
              <a:buNone/>
              <a:defRPr b="0" i="0" sz="30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Font typeface="Arial"/>
              <a:buNone/>
              <a:defRPr b="0" i="0" sz="30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Font typeface="Arial"/>
              <a:buNone/>
              <a:defRPr b="0" i="0" sz="30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Font typeface="Arial"/>
              <a:buNone/>
              <a:defRPr b="0" i="0" sz="3000" u="none" cap="none" strike="noStrike">
                <a:solidFill>
                  <a:schemeClr val="dk2"/>
                </a:solidFill>
                <a:latin typeface="Arial"/>
                <a:ea typeface="Arial"/>
                <a:cs typeface="Arial"/>
                <a:sym typeface="Arial"/>
              </a:defRPr>
            </a:lvl9pPr>
          </a:lstStyle>
          <a:p/>
        </p:txBody>
      </p:sp>
      <p:sp>
        <p:nvSpPr>
          <p:cNvPr id="12" name="Shape 12"/>
          <p:cNvSpPr txBox="1"/>
          <p:nvPr>
            <p:ph idx="12" type="sldNum"/>
          </p:nvPr>
        </p:nvSpPr>
        <p:spPr>
          <a:xfrm>
            <a:off x="8556790" y="6333133"/>
            <a:ext cx="548699" cy="524699"/>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3" name="Shape 13"/>
        <p:cNvGrpSpPr/>
        <p:nvPr/>
      </p:nvGrpSpPr>
      <p:grpSpPr>
        <a:xfrm>
          <a:off x="0" y="0"/>
          <a:ext cx="0" cy="0"/>
          <a:chOff x="0" y="0"/>
          <a:chExt cx="0" cy="0"/>
        </a:xfrm>
      </p:grpSpPr>
      <p:sp>
        <p:nvSpPr>
          <p:cNvPr id="14" name="Shape 14"/>
          <p:cNvSpPr txBox="1"/>
          <p:nvPr>
            <p:ph type="title"/>
          </p:nvPr>
        </p:nvSpPr>
        <p:spPr>
          <a:xfrm>
            <a:off x="457200" y="274637"/>
            <a:ext cx="8229600" cy="11430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36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b="1" sz="3600">
                <a:solidFill>
                  <a:schemeClr val="dk1"/>
                </a:solidFill>
              </a:defRPr>
            </a:lvl2pPr>
            <a:lvl3pPr indent="0" lvl="2">
              <a:spcBef>
                <a:spcPts val="0"/>
              </a:spcBef>
              <a:buClr>
                <a:schemeClr val="dk1"/>
              </a:buClr>
              <a:buFont typeface="Arial"/>
              <a:buNone/>
              <a:defRPr b="1" sz="3600">
                <a:solidFill>
                  <a:schemeClr val="dk1"/>
                </a:solidFill>
              </a:defRPr>
            </a:lvl3pPr>
            <a:lvl4pPr indent="0" lvl="3">
              <a:spcBef>
                <a:spcPts val="0"/>
              </a:spcBef>
              <a:buClr>
                <a:schemeClr val="dk1"/>
              </a:buClr>
              <a:buFont typeface="Arial"/>
              <a:buNone/>
              <a:defRPr b="1" sz="3600">
                <a:solidFill>
                  <a:schemeClr val="dk1"/>
                </a:solidFill>
              </a:defRPr>
            </a:lvl4pPr>
            <a:lvl5pPr indent="0" lvl="4">
              <a:spcBef>
                <a:spcPts val="0"/>
              </a:spcBef>
              <a:buClr>
                <a:schemeClr val="dk1"/>
              </a:buClr>
              <a:buFont typeface="Arial"/>
              <a:buNone/>
              <a:defRPr b="1" sz="3600">
                <a:solidFill>
                  <a:schemeClr val="dk1"/>
                </a:solidFill>
              </a:defRPr>
            </a:lvl5pPr>
            <a:lvl6pPr indent="0" lvl="5">
              <a:spcBef>
                <a:spcPts val="0"/>
              </a:spcBef>
              <a:buClr>
                <a:schemeClr val="dk1"/>
              </a:buClr>
              <a:buFont typeface="Arial"/>
              <a:buNone/>
              <a:defRPr b="1" sz="3600">
                <a:solidFill>
                  <a:schemeClr val="dk1"/>
                </a:solidFill>
              </a:defRPr>
            </a:lvl6pPr>
            <a:lvl7pPr indent="0" lvl="6">
              <a:spcBef>
                <a:spcPts val="0"/>
              </a:spcBef>
              <a:buClr>
                <a:schemeClr val="dk1"/>
              </a:buClr>
              <a:buFont typeface="Arial"/>
              <a:buNone/>
              <a:defRPr b="1" sz="3600">
                <a:solidFill>
                  <a:schemeClr val="dk1"/>
                </a:solidFill>
              </a:defRPr>
            </a:lvl7pPr>
            <a:lvl8pPr indent="0" lvl="7">
              <a:spcBef>
                <a:spcPts val="0"/>
              </a:spcBef>
              <a:buClr>
                <a:schemeClr val="dk1"/>
              </a:buClr>
              <a:buFont typeface="Arial"/>
              <a:buNone/>
              <a:defRPr b="1" sz="3600">
                <a:solidFill>
                  <a:schemeClr val="dk1"/>
                </a:solidFill>
              </a:defRPr>
            </a:lvl8pPr>
            <a:lvl9pPr indent="0" lvl="8">
              <a:spcBef>
                <a:spcPts val="0"/>
              </a:spcBef>
              <a:buClr>
                <a:schemeClr val="dk1"/>
              </a:buClr>
              <a:buFont typeface="Arial"/>
              <a:buNone/>
              <a:defRPr b="1" sz="3600">
                <a:solidFill>
                  <a:schemeClr val="dk1"/>
                </a:solidFill>
              </a:defRPr>
            </a:lvl9pPr>
          </a:lstStyle>
          <a:p/>
        </p:txBody>
      </p:sp>
      <p:sp>
        <p:nvSpPr>
          <p:cNvPr id="15" name="Shape 15"/>
          <p:cNvSpPr txBox="1"/>
          <p:nvPr>
            <p:ph idx="1" type="body"/>
          </p:nvPr>
        </p:nvSpPr>
        <p:spPr>
          <a:xfrm>
            <a:off x="457200" y="1600200"/>
            <a:ext cx="8229600" cy="49677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3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6pPr>
            <a:lvl7pPr indent="0" lvl="6" marL="27432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7pPr>
            <a:lvl8pPr indent="0" lvl="7" marL="32004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8pPr>
            <a:lvl9pPr indent="0" lvl="8" marL="36576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9pPr>
          </a:lstStyle>
          <a:p/>
        </p:txBody>
      </p:sp>
      <p:sp>
        <p:nvSpPr>
          <p:cNvPr id="16" name="Shape 16"/>
          <p:cNvSpPr txBox="1"/>
          <p:nvPr>
            <p:ph idx="12" type="sldNum"/>
          </p:nvPr>
        </p:nvSpPr>
        <p:spPr>
          <a:xfrm>
            <a:off x="8556790" y="6333133"/>
            <a:ext cx="548699" cy="524699"/>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7" name="Shape 17"/>
        <p:cNvGrpSpPr/>
        <p:nvPr/>
      </p:nvGrpSpPr>
      <p:grpSpPr>
        <a:xfrm>
          <a:off x="0" y="0"/>
          <a:ext cx="0" cy="0"/>
          <a:chOff x="0" y="0"/>
          <a:chExt cx="0" cy="0"/>
        </a:xfrm>
      </p:grpSpPr>
      <p:sp>
        <p:nvSpPr>
          <p:cNvPr id="18" name="Shape 18"/>
          <p:cNvSpPr txBox="1"/>
          <p:nvPr>
            <p:ph type="title"/>
          </p:nvPr>
        </p:nvSpPr>
        <p:spPr>
          <a:xfrm>
            <a:off x="457200" y="274637"/>
            <a:ext cx="8229600" cy="11430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36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b="1" sz="3600">
                <a:solidFill>
                  <a:schemeClr val="dk1"/>
                </a:solidFill>
              </a:defRPr>
            </a:lvl2pPr>
            <a:lvl3pPr indent="0" lvl="2">
              <a:spcBef>
                <a:spcPts val="0"/>
              </a:spcBef>
              <a:buClr>
                <a:schemeClr val="dk1"/>
              </a:buClr>
              <a:buFont typeface="Arial"/>
              <a:buNone/>
              <a:defRPr b="1" sz="3600">
                <a:solidFill>
                  <a:schemeClr val="dk1"/>
                </a:solidFill>
              </a:defRPr>
            </a:lvl3pPr>
            <a:lvl4pPr indent="0" lvl="3">
              <a:spcBef>
                <a:spcPts val="0"/>
              </a:spcBef>
              <a:buClr>
                <a:schemeClr val="dk1"/>
              </a:buClr>
              <a:buFont typeface="Arial"/>
              <a:buNone/>
              <a:defRPr b="1" sz="3600">
                <a:solidFill>
                  <a:schemeClr val="dk1"/>
                </a:solidFill>
              </a:defRPr>
            </a:lvl4pPr>
            <a:lvl5pPr indent="0" lvl="4">
              <a:spcBef>
                <a:spcPts val="0"/>
              </a:spcBef>
              <a:buClr>
                <a:schemeClr val="dk1"/>
              </a:buClr>
              <a:buFont typeface="Arial"/>
              <a:buNone/>
              <a:defRPr b="1" sz="3600">
                <a:solidFill>
                  <a:schemeClr val="dk1"/>
                </a:solidFill>
              </a:defRPr>
            </a:lvl5pPr>
            <a:lvl6pPr indent="0" lvl="5">
              <a:spcBef>
                <a:spcPts val="0"/>
              </a:spcBef>
              <a:buClr>
                <a:schemeClr val="dk1"/>
              </a:buClr>
              <a:buFont typeface="Arial"/>
              <a:buNone/>
              <a:defRPr b="1" sz="3600">
                <a:solidFill>
                  <a:schemeClr val="dk1"/>
                </a:solidFill>
              </a:defRPr>
            </a:lvl6pPr>
            <a:lvl7pPr indent="0" lvl="6">
              <a:spcBef>
                <a:spcPts val="0"/>
              </a:spcBef>
              <a:buClr>
                <a:schemeClr val="dk1"/>
              </a:buClr>
              <a:buFont typeface="Arial"/>
              <a:buNone/>
              <a:defRPr b="1" sz="3600">
                <a:solidFill>
                  <a:schemeClr val="dk1"/>
                </a:solidFill>
              </a:defRPr>
            </a:lvl7pPr>
            <a:lvl8pPr indent="0" lvl="7">
              <a:spcBef>
                <a:spcPts val="0"/>
              </a:spcBef>
              <a:buClr>
                <a:schemeClr val="dk1"/>
              </a:buClr>
              <a:buFont typeface="Arial"/>
              <a:buNone/>
              <a:defRPr b="1" sz="3600">
                <a:solidFill>
                  <a:schemeClr val="dk1"/>
                </a:solidFill>
              </a:defRPr>
            </a:lvl8pPr>
            <a:lvl9pPr indent="0" lvl="8">
              <a:spcBef>
                <a:spcPts val="0"/>
              </a:spcBef>
              <a:buClr>
                <a:schemeClr val="dk1"/>
              </a:buClr>
              <a:buFont typeface="Arial"/>
              <a:buNone/>
              <a:defRPr b="1" sz="3600">
                <a:solidFill>
                  <a:schemeClr val="dk1"/>
                </a:solidFill>
              </a:defRPr>
            </a:lvl9pPr>
          </a:lstStyle>
          <a:p/>
        </p:txBody>
      </p:sp>
      <p:sp>
        <p:nvSpPr>
          <p:cNvPr id="19" name="Shape 19"/>
          <p:cNvSpPr txBox="1"/>
          <p:nvPr>
            <p:ph idx="1" type="body"/>
          </p:nvPr>
        </p:nvSpPr>
        <p:spPr>
          <a:xfrm>
            <a:off x="457200" y="1600200"/>
            <a:ext cx="3994500" cy="49677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3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6pPr>
            <a:lvl7pPr indent="0" lvl="6" marL="27432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7pPr>
            <a:lvl8pPr indent="0" lvl="7" marL="32004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8pPr>
            <a:lvl9pPr indent="0" lvl="8" marL="36576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9pPr>
          </a:lstStyle>
          <a:p/>
        </p:txBody>
      </p:sp>
      <p:sp>
        <p:nvSpPr>
          <p:cNvPr id="20" name="Shape 20"/>
          <p:cNvSpPr txBox="1"/>
          <p:nvPr>
            <p:ph idx="2" type="body"/>
          </p:nvPr>
        </p:nvSpPr>
        <p:spPr>
          <a:xfrm>
            <a:off x="4692273" y="1600200"/>
            <a:ext cx="3994500" cy="49677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dk1"/>
              </a:buClr>
              <a:buFont typeface="Arial"/>
              <a:buNone/>
              <a:defRPr b="0" i="0" sz="30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6pPr>
            <a:lvl7pPr indent="0" lvl="6" marL="27432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7pPr>
            <a:lvl8pPr indent="0" lvl="7" marL="32004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8pPr>
            <a:lvl9pPr indent="0" lvl="8" marL="36576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9pPr>
          </a:lstStyle>
          <a:p/>
        </p:txBody>
      </p:sp>
      <p:sp>
        <p:nvSpPr>
          <p:cNvPr id="21" name="Shape 21"/>
          <p:cNvSpPr txBox="1"/>
          <p:nvPr>
            <p:ph idx="12" type="sldNum"/>
          </p:nvPr>
        </p:nvSpPr>
        <p:spPr>
          <a:xfrm>
            <a:off x="8556790" y="6333133"/>
            <a:ext cx="548699" cy="524699"/>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2" name="Shape 22"/>
        <p:cNvGrpSpPr/>
        <p:nvPr/>
      </p:nvGrpSpPr>
      <p:grpSpPr>
        <a:xfrm>
          <a:off x="0" y="0"/>
          <a:ext cx="0" cy="0"/>
          <a:chOff x="0" y="0"/>
          <a:chExt cx="0" cy="0"/>
        </a:xfrm>
      </p:grpSpPr>
      <p:sp>
        <p:nvSpPr>
          <p:cNvPr id="23" name="Shape 23"/>
          <p:cNvSpPr txBox="1"/>
          <p:nvPr>
            <p:ph type="title"/>
          </p:nvPr>
        </p:nvSpPr>
        <p:spPr>
          <a:xfrm>
            <a:off x="457200" y="274637"/>
            <a:ext cx="8229600" cy="11430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36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b="1" sz="3600">
                <a:solidFill>
                  <a:schemeClr val="dk1"/>
                </a:solidFill>
              </a:defRPr>
            </a:lvl2pPr>
            <a:lvl3pPr indent="0" lvl="2">
              <a:spcBef>
                <a:spcPts val="0"/>
              </a:spcBef>
              <a:buClr>
                <a:schemeClr val="dk1"/>
              </a:buClr>
              <a:buFont typeface="Arial"/>
              <a:buNone/>
              <a:defRPr b="1" sz="3600">
                <a:solidFill>
                  <a:schemeClr val="dk1"/>
                </a:solidFill>
              </a:defRPr>
            </a:lvl3pPr>
            <a:lvl4pPr indent="0" lvl="3">
              <a:spcBef>
                <a:spcPts val="0"/>
              </a:spcBef>
              <a:buClr>
                <a:schemeClr val="dk1"/>
              </a:buClr>
              <a:buFont typeface="Arial"/>
              <a:buNone/>
              <a:defRPr b="1" sz="3600">
                <a:solidFill>
                  <a:schemeClr val="dk1"/>
                </a:solidFill>
              </a:defRPr>
            </a:lvl4pPr>
            <a:lvl5pPr indent="0" lvl="4">
              <a:spcBef>
                <a:spcPts val="0"/>
              </a:spcBef>
              <a:buClr>
                <a:schemeClr val="dk1"/>
              </a:buClr>
              <a:buFont typeface="Arial"/>
              <a:buNone/>
              <a:defRPr b="1" sz="3600">
                <a:solidFill>
                  <a:schemeClr val="dk1"/>
                </a:solidFill>
              </a:defRPr>
            </a:lvl5pPr>
            <a:lvl6pPr indent="0" lvl="5">
              <a:spcBef>
                <a:spcPts val="0"/>
              </a:spcBef>
              <a:buClr>
                <a:schemeClr val="dk1"/>
              </a:buClr>
              <a:buFont typeface="Arial"/>
              <a:buNone/>
              <a:defRPr b="1" sz="3600">
                <a:solidFill>
                  <a:schemeClr val="dk1"/>
                </a:solidFill>
              </a:defRPr>
            </a:lvl6pPr>
            <a:lvl7pPr indent="0" lvl="6">
              <a:spcBef>
                <a:spcPts val="0"/>
              </a:spcBef>
              <a:buClr>
                <a:schemeClr val="dk1"/>
              </a:buClr>
              <a:buFont typeface="Arial"/>
              <a:buNone/>
              <a:defRPr b="1" sz="3600">
                <a:solidFill>
                  <a:schemeClr val="dk1"/>
                </a:solidFill>
              </a:defRPr>
            </a:lvl7pPr>
            <a:lvl8pPr indent="0" lvl="7">
              <a:spcBef>
                <a:spcPts val="0"/>
              </a:spcBef>
              <a:buClr>
                <a:schemeClr val="dk1"/>
              </a:buClr>
              <a:buFont typeface="Arial"/>
              <a:buNone/>
              <a:defRPr b="1" sz="3600">
                <a:solidFill>
                  <a:schemeClr val="dk1"/>
                </a:solidFill>
              </a:defRPr>
            </a:lvl8pPr>
            <a:lvl9pPr indent="0" lvl="8">
              <a:spcBef>
                <a:spcPts val="0"/>
              </a:spcBef>
              <a:buClr>
                <a:schemeClr val="dk1"/>
              </a:buClr>
              <a:buFont typeface="Arial"/>
              <a:buNone/>
              <a:defRPr b="1" sz="3600">
                <a:solidFill>
                  <a:schemeClr val="dk1"/>
                </a:solidFill>
              </a:defRPr>
            </a:lvl9pPr>
          </a:lstStyle>
          <a:p/>
        </p:txBody>
      </p:sp>
      <p:sp>
        <p:nvSpPr>
          <p:cNvPr id="24" name="Shape 24"/>
          <p:cNvSpPr txBox="1"/>
          <p:nvPr>
            <p:ph idx="12" type="sldNum"/>
          </p:nvPr>
        </p:nvSpPr>
        <p:spPr>
          <a:xfrm>
            <a:off x="8556790" y="6333133"/>
            <a:ext cx="548699" cy="524699"/>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5" name="Shape 25"/>
        <p:cNvGrpSpPr/>
        <p:nvPr/>
      </p:nvGrpSpPr>
      <p:grpSpPr>
        <a:xfrm>
          <a:off x="0" y="0"/>
          <a:ext cx="0" cy="0"/>
          <a:chOff x="0" y="0"/>
          <a:chExt cx="0" cy="0"/>
        </a:xfrm>
      </p:grpSpPr>
      <p:sp>
        <p:nvSpPr>
          <p:cNvPr id="26" name="Shape 26"/>
          <p:cNvSpPr txBox="1"/>
          <p:nvPr>
            <p:ph idx="1" type="body"/>
          </p:nvPr>
        </p:nvSpPr>
        <p:spPr>
          <a:xfrm>
            <a:off x="457200" y="5875078"/>
            <a:ext cx="8229600" cy="692700"/>
          </a:xfrm>
          <a:prstGeom prst="rect">
            <a:avLst/>
          </a:prstGeom>
          <a:noFill/>
          <a:ln>
            <a:noFill/>
          </a:ln>
        </p:spPr>
        <p:txBody>
          <a:bodyPr anchorCtr="0" anchor="t" bIns="91425" lIns="91425" rIns="91425" tIns="91425"/>
          <a:lstStyle>
            <a:lvl1pPr indent="0" lvl="0" marL="0" marR="0" rtl="0" algn="ctr">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480"/>
              </a:spcBef>
              <a:spcAft>
                <a:spcPts val="0"/>
              </a:spcAft>
              <a:buClr>
                <a:schemeClr val="dk1"/>
              </a:buClr>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48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6pPr>
            <a:lvl7pPr indent="0" lvl="6" marL="27432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7pPr>
            <a:lvl8pPr indent="0" lvl="7" marL="32004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8pPr>
            <a:lvl9pPr indent="0" lvl="8" marL="36576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9pPr>
          </a:lstStyle>
          <a:p/>
        </p:txBody>
      </p:sp>
      <p:sp>
        <p:nvSpPr>
          <p:cNvPr id="27" name="Shape 27"/>
          <p:cNvSpPr txBox="1"/>
          <p:nvPr>
            <p:ph idx="12" type="sldNum"/>
          </p:nvPr>
        </p:nvSpPr>
        <p:spPr>
          <a:xfrm>
            <a:off x="8556790" y="6333133"/>
            <a:ext cx="548699" cy="524699"/>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8" name="Shape 28"/>
        <p:cNvGrpSpPr/>
        <p:nvPr/>
      </p:nvGrpSpPr>
      <p:grpSpPr>
        <a:xfrm>
          <a:off x="0" y="0"/>
          <a:ext cx="0" cy="0"/>
          <a:chOff x="0" y="0"/>
          <a:chExt cx="0" cy="0"/>
        </a:xfrm>
      </p:grpSpPr>
      <p:sp>
        <p:nvSpPr>
          <p:cNvPr id="29" name="Shape 29"/>
          <p:cNvSpPr txBox="1"/>
          <p:nvPr>
            <p:ph idx="12" type="sldNum"/>
          </p:nvPr>
        </p:nvSpPr>
        <p:spPr>
          <a:xfrm>
            <a:off x="8556790" y="6333133"/>
            <a:ext cx="548699" cy="524699"/>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74637"/>
            <a:ext cx="8229600" cy="11430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dk1"/>
              </a:buClr>
              <a:buFont typeface="Arial"/>
              <a:buNone/>
              <a:defRPr b="1" i="0" sz="36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b="1" sz="3600">
                <a:solidFill>
                  <a:schemeClr val="dk1"/>
                </a:solidFill>
              </a:defRPr>
            </a:lvl2pPr>
            <a:lvl3pPr indent="0" lvl="2">
              <a:spcBef>
                <a:spcPts val="0"/>
              </a:spcBef>
              <a:buClr>
                <a:schemeClr val="dk1"/>
              </a:buClr>
              <a:buFont typeface="Arial"/>
              <a:buNone/>
              <a:defRPr b="1" sz="3600">
                <a:solidFill>
                  <a:schemeClr val="dk1"/>
                </a:solidFill>
              </a:defRPr>
            </a:lvl3pPr>
            <a:lvl4pPr indent="0" lvl="3">
              <a:spcBef>
                <a:spcPts val="0"/>
              </a:spcBef>
              <a:buClr>
                <a:schemeClr val="dk1"/>
              </a:buClr>
              <a:buFont typeface="Arial"/>
              <a:buNone/>
              <a:defRPr b="1" sz="3600">
                <a:solidFill>
                  <a:schemeClr val="dk1"/>
                </a:solidFill>
              </a:defRPr>
            </a:lvl4pPr>
            <a:lvl5pPr indent="0" lvl="4">
              <a:spcBef>
                <a:spcPts val="0"/>
              </a:spcBef>
              <a:buClr>
                <a:schemeClr val="dk1"/>
              </a:buClr>
              <a:buFont typeface="Arial"/>
              <a:buNone/>
              <a:defRPr b="1" sz="3600">
                <a:solidFill>
                  <a:schemeClr val="dk1"/>
                </a:solidFill>
              </a:defRPr>
            </a:lvl5pPr>
            <a:lvl6pPr indent="0" lvl="5">
              <a:spcBef>
                <a:spcPts val="0"/>
              </a:spcBef>
              <a:buClr>
                <a:schemeClr val="dk1"/>
              </a:buClr>
              <a:buFont typeface="Arial"/>
              <a:buNone/>
              <a:defRPr b="1" sz="3600">
                <a:solidFill>
                  <a:schemeClr val="dk1"/>
                </a:solidFill>
              </a:defRPr>
            </a:lvl6pPr>
            <a:lvl7pPr indent="0" lvl="6">
              <a:spcBef>
                <a:spcPts val="0"/>
              </a:spcBef>
              <a:buClr>
                <a:schemeClr val="dk1"/>
              </a:buClr>
              <a:buFont typeface="Arial"/>
              <a:buNone/>
              <a:defRPr b="1" sz="3600">
                <a:solidFill>
                  <a:schemeClr val="dk1"/>
                </a:solidFill>
              </a:defRPr>
            </a:lvl7pPr>
            <a:lvl8pPr indent="0" lvl="7">
              <a:spcBef>
                <a:spcPts val="0"/>
              </a:spcBef>
              <a:buClr>
                <a:schemeClr val="dk1"/>
              </a:buClr>
              <a:buFont typeface="Arial"/>
              <a:buNone/>
              <a:defRPr b="1" sz="3600">
                <a:solidFill>
                  <a:schemeClr val="dk1"/>
                </a:solidFill>
              </a:defRPr>
            </a:lvl8pPr>
            <a:lvl9pPr indent="0" lvl="8">
              <a:spcBef>
                <a:spcPts val="0"/>
              </a:spcBef>
              <a:buClr>
                <a:schemeClr val="dk1"/>
              </a:buClr>
              <a:buFont typeface="Arial"/>
              <a:buNone/>
              <a:defRPr b="1" sz="3600">
                <a:solidFill>
                  <a:schemeClr val="dk1"/>
                </a:solidFill>
              </a:defRPr>
            </a:lvl9pPr>
          </a:lstStyle>
          <a:p/>
        </p:txBody>
      </p:sp>
      <p:sp>
        <p:nvSpPr>
          <p:cNvPr id="7" name="Shape 7"/>
          <p:cNvSpPr txBox="1"/>
          <p:nvPr>
            <p:ph idx="1" type="body"/>
          </p:nvPr>
        </p:nvSpPr>
        <p:spPr>
          <a:xfrm>
            <a:off x="457200" y="1600200"/>
            <a:ext cx="8229600" cy="4967700"/>
          </a:xfrm>
          <a:prstGeom prst="rect">
            <a:avLst/>
          </a:prstGeom>
          <a:noFill/>
          <a:ln>
            <a:noFill/>
          </a:ln>
        </p:spPr>
        <p:txBody>
          <a:bodyPr anchorCtr="0" anchor="t" bIns="91425" lIns="91425" rIns="91425" tIns="91425"/>
          <a:lstStyle>
            <a:lvl1pPr indent="0" lvl="0" marL="0" marR="0" rtl="0" algn="l">
              <a:lnSpc>
                <a:spcPct val="100000"/>
              </a:lnSpc>
              <a:spcBef>
                <a:spcPts val="600"/>
              </a:spcBef>
              <a:spcAft>
                <a:spcPts val="0"/>
              </a:spcAft>
              <a:buClr>
                <a:schemeClr val="dk1"/>
              </a:buClr>
              <a:buFont typeface="Arial"/>
              <a:buNone/>
              <a:defRPr b="0" i="0" sz="3000" u="none" cap="none" strike="noStrike">
                <a:solidFill>
                  <a:schemeClr val="dk1"/>
                </a:solidFill>
                <a:latin typeface="Arial"/>
                <a:ea typeface="Arial"/>
                <a:cs typeface="Arial"/>
                <a:sym typeface="Arial"/>
              </a:defRPr>
            </a:lvl1pPr>
            <a:lvl2pPr indent="0" lvl="1" marL="457200" marR="0" rtl="0" algn="l">
              <a:lnSpc>
                <a:spcPct val="100000"/>
              </a:lnSpc>
              <a:spcBef>
                <a:spcPts val="480"/>
              </a:spcBef>
              <a:spcAft>
                <a:spcPts val="0"/>
              </a:spcAft>
              <a:buClr>
                <a:schemeClr val="dk1"/>
              </a:buClr>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480"/>
              </a:spcBef>
              <a:spcAft>
                <a:spcPts val="0"/>
              </a:spcAft>
              <a:buClr>
                <a:schemeClr val="dk1"/>
              </a:buClr>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6pPr>
            <a:lvl7pPr indent="0" lvl="6" marL="27432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7pPr>
            <a:lvl8pPr indent="0" lvl="7" marL="32004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8pPr>
            <a:lvl9pPr indent="0" lvl="8" marL="3657600" marR="0" rtl="0" algn="l">
              <a:lnSpc>
                <a:spcPct val="100000"/>
              </a:lnSpc>
              <a:spcBef>
                <a:spcPts val="360"/>
              </a:spcBef>
              <a:spcAft>
                <a:spcPts val="0"/>
              </a:spcAft>
              <a:buClr>
                <a:schemeClr val="dk1"/>
              </a:buClr>
              <a:buFont typeface="Arial"/>
              <a:buNone/>
              <a:defRPr b="0" i="0" sz="1800" u="none" cap="none" strike="noStrike">
                <a:solidFill>
                  <a:schemeClr val="dk1"/>
                </a:solidFill>
                <a:latin typeface="Arial"/>
                <a:ea typeface="Arial"/>
                <a:cs typeface="Arial"/>
                <a:sym typeface="Arial"/>
              </a:defRPr>
            </a:lvl9pPr>
          </a:lstStyle>
          <a:p/>
        </p:txBody>
      </p:sp>
      <p:sp>
        <p:nvSpPr>
          <p:cNvPr id="8" name="Shape 8"/>
          <p:cNvSpPr txBox="1"/>
          <p:nvPr>
            <p:ph idx="12" type="sldNum"/>
          </p:nvPr>
        </p:nvSpPr>
        <p:spPr>
          <a:xfrm>
            <a:off x="8556790" y="6333133"/>
            <a:ext cx="548699" cy="524699"/>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1"/>
              </a:buClr>
              <a:buSzPct val="25000"/>
              <a:buFont typeface="Arial"/>
              <a:buNone/>
            </a:pPr>
            <a:fld id="{00000000-1234-1234-1234-123412341234}" type="slidenum">
              <a:rPr b="0" i="0" lang="en" sz="1300" u="none" cap="none" strike="noStrike">
                <a:solidFill>
                  <a:schemeClr val="dk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jpg"/><Relationship Id="rId4" Type="http://schemas.openxmlformats.org/officeDocument/2006/relationships/image" Target="../media/image06.gif"/><Relationship Id="rId5" Type="http://schemas.openxmlformats.org/officeDocument/2006/relationships/hyperlink" Target="https://gsa.confex.com/gsa/2016AM/webprogram/Session41458.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0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0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6.jpg"/><Relationship Id="rId4" Type="http://schemas.openxmlformats.org/officeDocument/2006/relationships/hyperlink" Target="http://waterdata.usgs.gov/nwis/rt" TargetMode="External"/><Relationship Id="rId11" Type="http://schemas.openxmlformats.org/officeDocument/2006/relationships/hyperlink" Target="http://www.agisoft.com/" TargetMode="External"/><Relationship Id="rId10" Type="http://schemas.openxmlformats.org/officeDocument/2006/relationships/hyperlink" Target="http://www.orthos.dhses.ny.gov/" TargetMode="External"/><Relationship Id="rId12" Type="http://schemas.openxmlformats.org/officeDocument/2006/relationships/hyperlink" Target="http://ccwu.me/vsfm/" TargetMode="External"/><Relationship Id="rId9" Type="http://schemas.openxmlformats.org/officeDocument/2006/relationships/hyperlink" Target="http://www.ncdc.noaa.gov/cdo-web/search?datasetid=GHCND" TargetMode="External"/><Relationship Id="rId5" Type="http://schemas.openxmlformats.org/officeDocument/2006/relationships/hyperlink" Target="http://waterdata.usgs.gov/ny/nwis/uv?site_no=01502500" TargetMode="External"/><Relationship Id="rId6" Type="http://schemas.openxmlformats.org/officeDocument/2006/relationships/hyperlink" Target="http://waterdata.usgs.gov/ny/nwis/uv?site_no=01500500" TargetMode="External"/><Relationship Id="rId7" Type="http://schemas.openxmlformats.org/officeDocument/2006/relationships/hyperlink" Target="http://www.ncdc.noaa.gov/cdo-web/search?datasetid=GHCND" TargetMode="External"/><Relationship Id="rId8" Type="http://schemas.openxmlformats.org/officeDocument/2006/relationships/hyperlink" Target="https://www.google.com/fusiontables/DataSource?docid=1ipOBnvlwSCTewvkDJPIUc83pehosTxWyH-XsXKG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2.gif"/><Relationship Id="rId4" Type="http://schemas.openxmlformats.org/officeDocument/2006/relationships/image" Target="../media/image4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0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8.jp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0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0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0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0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 name="Shape 33"/>
        <p:cNvGrpSpPr/>
        <p:nvPr/>
      </p:nvGrpSpPr>
      <p:grpSpPr>
        <a:xfrm>
          <a:off x="0" y="0"/>
          <a:ext cx="0" cy="0"/>
          <a:chOff x="0" y="0"/>
          <a:chExt cx="0" cy="0"/>
        </a:xfrm>
      </p:grpSpPr>
      <p:pic>
        <p:nvPicPr>
          <p:cNvPr descr="P1200773.JPG" id="34" name="Shape 34"/>
          <p:cNvPicPr preferRelativeResize="0"/>
          <p:nvPr/>
        </p:nvPicPr>
        <p:blipFill rotWithShape="1">
          <a:blip r:embed="rId3">
            <a:alphaModFix/>
          </a:blip>
          <a:srcRect b="0" l="0" r="0" t="0"/>
          <a:stretch/>
        </p:blipFill>
        <p:spPr>
          <a:xfrm>
            <a:off x="0" y="0"/>
            <a:ext cx="9144001" cy="6858000"/>
          </a:xfrm>
          <a:prstGeom prst="rect">
            <a:avLst/>
          </a:prstGeom>
          <a:noFill/>
          <a:ln>
            <a:noFill/>
          </a:ln>
        </p:spPr>
      </p:pic>
      <p:sp>
        <p:nvSpPr>
          <p:cNvPr id="35" name="Shape 35"/>
          <p:cNvSpPr txBox="1"/>
          <p:nvPr>
            <p:ph type="ctrTitle"/>
          </p:nvPr>
        </p:nvSpPr>
        <p:spPr>
          <a:xfrm>
            <a:off x="304675" y="118675"/>
            <a:ext cx="8088900" cy="13397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chemeClr val="dk1"/>
              </a:buClr>
              <a:buSzPct val="25000"/>
              <a:buFont typeface="Arial"/>
              <a:buNone/>
            </a:pPr>
            <a:r>
              <a:rPr b="0" i="0" lang="en" sz="3000" u="none" cap="none" strike="noStrike">
                <a:solidFill>
                  <a:schemeClr val="dk1"/>
                </a:solidFill>
                <a:latin typeface="Georgia"/>
                <a:ea typeface="Georgia"/>
                <a:cs typeface="Georgia"/>
                <a:sym typeface="Georgia"/>
              </a:rPr>
              <a:t>Virtually real: monitoring cutbank erosion mechanisms with SfM in Butternut Creek, New York</a:t>
            </a:r>
          </a:p>
        </p:txBody>
      </p:sp>
      <p:sp>
        <p:nvSpPr>
          <p:cNvPr id="36" name="Shape 36"/>
          <p:cNvSpPr txBox="1"/>
          <p:nvPr>
            <p:ph idx="1" type="subTitle"/>
          </p:nvPr>
        </p:nvSpPr>
        <p:spPr>
          <a:xfrm>
            <a:off x="673075" y="1640925"/>
            <a:ext cx="7264200" cy="5262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chemeClr val="dk2"/>
              </a:buClr>
              <a:buSzPct val="25000"/>
              <a:buFont typeface="Droid Sans"/>
              <a:buNone/>
            </a:pPr>
            <a:r>
              <a:rPr b="0" i="0" lang="en" sz="1800" u="none" cap="none" strike="noStrike">
                <a:solidFill>
                  <a:srgbClr val="000000"/>
                </a:solidFill>
                <a:latin typeface="Droid Sans"/>
                <a:ea typeface="Droid Sans"/>
                <a:cs typeface="Droid Sans"/>
                <a:sym typeface="Droid Sans"/>
              </a:rPr>
              <a:t>Les Hasbargen, Earth &amp; Atmospheric Sciences, SUNY Oneonta</a:t>
            </a:r>
          </a:p>
          <a:p>
            <a:pPr indent="0" lvl="0" marL="0" marR="0" rtl="0" algn="ctr">
              <a:lnSpc>
                <a:spcPct val="100000"/>
              </a:lnSpc>
              <a:spcBef>
                <a:spcPts val="0"/>
              </a:spcBef>
              <a:spcAft>
                <a:spcPts val="0"/>
              </a:spcAft>
              <a:buClr>
                <a:schemeClr val="dk2"/>
              </a:buClr>
              <a:buSzPct val="25000"/>
              <a:buFont typeface="Arial"/>
              <a:buNone/>
            </a:pPr>
            <a:r>
              <a:t/>
            </a:r>
            <a:endParaRPr b="0" i="0" sz="1800" u="none" cap="none" strike="noStrike">
              <a:solidFill>
                <a:srgbClr val="000000"/>
              </a:solidFill>
              <a:latin typeface="Droid Sans"/>
              <a:ea typeface="Droid Sans"/>
              <a:cs typeface="Droid Sans"/>
              <a:sym typeface="Droid Sans"/>
            </a:endParaRPr>
          </a:p>
        </p:txBody>
      </p:sp>
      <p:pic>
        <p:nvPicPr>
          <p:cNvPr descr="SUNY Oneonta Seal Large Gif.gif" id="37" name="Shape 37"/>
          <p:cNvPicPr preferRelativeResize="0"/>
          <p:nvPr/>
        </p:nvPicPr>
        <p:blipFill rotWithShape="1">
          <a:blip r:embed="rId4">
            <a:alphaModFix/>
          </a:blip>
          <a:srcRect b="0" l="0" r="0" t="0"/>
          <a:stretch/>
        </p:blipFill>
        <p:spPr>
          <a:xfrm>
            <a:off x="108975" y="5179748"/>
            <a:ext cx="1569697" cy="1576626"/>
          </a:xfrm>
          <a:prstGeom prst="rect">
            <a:avLst/>
          </a:prstGeom>
          <a:noFill/>
          <a:ln>
            <a:noFill/>
          </a:ln>
        </p:spPr>
      </p:pic>
      <p:sp>
        <p:nvSpPr>
          <p:cNvPr id="38" name="Shape 38"/>
          <p:cNvSpPr txBox="1"/>
          <p:nvPr/>
        </p:nvSpPr>
        <p:spPr>
          <a:xfrm>
            <a:off x="1839475" y="5179400"/>
            <a:ext cx="5640600" cy="1576499"/>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ct val="25000"/>
              <a:buFont typeface="Arial"/>
              <a:buNone/>
            </a:pPr>
            <a:r>
              <a:rPr b="0" i="0" lang="en" sz="1400" u="sng" cap="none" strike="noStrike">
                <a:solidFill>
                  <a:schemeClr val="hlink"/>
                </a:solidFill>
                <a:latin typeface="Times New Roman"/>
                <a:ea typeface="Times New Roman"/>
                <a:cs typeface="Times New Roman"/>
                <a:sym typeface="Times New Roman"/>
                <a:hlinkClick r:id="rId5"/>
              </a:rPr>
              <a:t>T58. Morphodynamics and Stratigraphy of Meandering Rivers</a:t>
            </a:r>
          </a:p>
          <a:p>
            <a:pPr indent="0" lvl="0" marL="0" marR="0" rtl="0" algn="l">
              <a:lnSpc>
                <a:spcPct val="100000"/>
              </a:lnSpc>
              <a:spcBef>
                <a:spcPts val="0"/>
              </a:spcBef>
              <a:spcAft>
                <a:spcPts val="0"/>
              </a:spcAft>
              <a:buClr>
                <a:schemeClr val="dk1"/>
              </a:buClr>
              <a:buSzPct val="25000"/>
              <a:buFont typeface="Arial"/>
              <a:buNone/>
            </a:pPr>
            <a:r>
              <a:rPr b="0" i="0" lang="en" sz="1400" u="none" cap="none" strike="noStrike">
                <a:solidFill>
                  <a:srgbClr val="FFFFFF"/>
                </a:solidFill>
                <a:latin typeface="Times New Roman"/>
                <a:ea typeface="Times New Roman"/>
                <a:cs typeface="Times New Roman"/>
                <a:sym typeface="Times New Roman"/>
              </a:rPr>
              <a:t>Convenors: Kory Konsoer, Jessica Ann Zinger, Douglas Edmonds</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Times New Roman"/>
              <a:ea typeface="Times New Roman"/>
              <a:cs typeface="Times New Roman"/>
              <a:sym typeface="Times New Roman"/>
            </a:endParaRPr>
          </a:p>
          <a:p>
            <a:pPr indent="-317500" lvl="0" marL="457200" marR="0" rtl="0" algn="l">
              <a:lnSpc>
                <a:spcPct val="115000"/>
              </a:lnSpc>
              <a:spcBef>
                <a:spcPts val="0"/>
              </a:spcBef>
              <a:spcAft>
                <a:spcPts val="0"/>
              </a:spcAft>
              <a:buClr>
                <a:srgbClr val="FFFFFF"/>
              </a:buClr>
              <a:buSzPct val="25000"/>
              <a:buFont typeface="Times New Roman"/>
              <a:buNone/>
            </a:pPr>
            <a:r>
              <a:rPr b="0" i="0" lang="en" sz="1400" u="none" cap="none" strike="noStrike">
                <a:solidFill>
                  <a:srgbClr val="FFFFFF"/>
                </a:solidFill>
                <a:latin typeface="Times New Roman"/>
                <a:ea typeface="Times New Roman"/>
                <a:cs typeface="Times New Roman"/>
                <a:sym typeface="Times New Roman"/>
              </a:rPr>
              <a:t>Presentation: Tuesday, 27 September 2016, in the Colorado Convention Center, Room 406, at 8:40 AM.</a:t>
            </a:r>
          </a:p>
          <a:p>
            <a:pPr indent="-317500" lvl="0" marL="457200" marR="0" rtl="0" algn="l">
              <a:lnSpc>
                <a:spcPct val="115000"/>
              </a:lnSpc>
              <a:spcBef>
                <a:spcPts val="0"/>
              </a:spcBef>
              <a:spcAft>
                <a:spcPts val="0"/>
              </a:spcAft>
              <a:buClr>
                <a:srgbClr val="FFFFFF"/>
              </a:buClr>
              <a:buSzPct val="25000"/>
              <a:buFont typeface="Times New Roman"/>
              <a:buNone/>
            </a:pPr>
            <a:r>
              <a:rPr b="0" i="0" lang="en" sz="1400" u="none" cap="none" strike="noStrike">
                <a:solidFill>
                  <a:srgbClr val="FFFFFF"/>
                </a:solidFill>
                <a:latin typeface="Times New Roman"/>
                <a:ea typeface="Times New Roman"/>
                <a:cs typeface="Times New Roman"/>
                <a:sym typeface="Times New Roman"/>
              </a:rPr>
              <a:t>This session begins at 8:00 AM.</a:t>
            </a:r>
            <a:br>
              <a:rPr b="0" i="0" lang="en" sz="1400" u="none" cap="none" strike="noStrike">
                <a:solidFill>
                  <a:srgbClr val="FFFFFF"/>
                </a:solidFill>
                <a:latin typeface="Times New Roman"/>
                <a:ea typeface="Times New Roman"/>
                <a:cs typeface="Times New Roman"/>
                <a:sym typeface="Times New Roman"/>
              </a:rPr>
            </a:b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04" name="Shape 104"/>
        <p:cNvGrpSpPr/>
        <p:nvPr/>
      </p:nvGrpSpPr>
      <p:grpSpPr>
        <a:xfrm>
          <a:off x="0" y="0"/>
          <a:ext cx="0" cy="0"/>
          <a:chOff x="0" y="0"/>
          <a:chExt cx="0" cy="0"/>
        </a:xfrm>
      </p:grpSpPr>
      <p:sp>
        <p:nvSpPr>
          <p:cNvPr id="105" name="Shape 105"/>
          <p:cNvSpPr txBox="1"/>
          <p:nvPr>
            <p:ph type="ctrTitle"/>
          </p:nvPr>
        </p:nvSpPr>
        <p:spPr>
          <a:xfrm>
            <a:off x="1816250" y="4017500"/>
            <a:ext cx="6843599" cy="18765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dk1"/>
              </a:buClr>
              <a:buSzPct val="25000"/>
              <a:buFont typeface="Arial"/>
              <a:buNone/>
            </a:pPr>
            <a:r>
              <a:t/>
            </a:r>
            <a:endParaRPr b="0" i="0" sz="30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ct val="25000"/>
              <a:buFont typeface="Arial"/>
              <a:buNone/>
            </a:pPr>
            <a:r>
              <a:rPr b="0" i="0" lang="en" sz="3000" u="none" cap="none" strike="noStrike">
                <a:solidFill>
                  <a:srgbClr val="FFFFFF"/>
                </a:solidFill>
                <a:latin typeface="Arial"/>
                <a:ea typeface="Arial"/>
                <a:cs typeface="Arial"/>
                <a:sym typeface="Arial"/>
              </a:rPr>
              <a:t>9/18/2011; </a:t>
            </a:r>
          </a:p>
          <a:p>
            <a:pPr indent="0" lvl="0" marL="0" marR="0" rtl="0" algn="ctr">
              <a:lnSpc>
                <a:spcPct val="100000"/>
              </a:lnSpc>
              <a:spcBef>
                <a:spcPts val="0"/>
              </a:spcBef>
              <a:spcAft>
                <a:spcPts val="0"/>
              </a:spcAft>
              <a:buClr>
                <a:srgbClr val="000000"/>
              </a:buClr>
              <a:buSzPct val="25000"/>
              <a:buFont typeface="Arial"/>
              <a:buNone/>
            </a:pPr>
            <a:r>
              <a:rPr b="0" i="0" lang="en" sz="3000" u="none" cap="none" strike="noStrike">
                <a:solidFill>
                  <a:srgbClr val="FFFFFF"/>
                </a:solidFill>
                <a:latin typeface="Arial"/>
                <a:ea typeface="Arial"/>
                <a:cs typeface="Arial"/>
                <a:sym typeface="Arial"/>
              </a:rPr>
              <a:t>Current flow is</a:t>
            </a:r>
            <a:r>
              <a:rPr b="0" i="0" lang="en" sz="3000" u="none" cap="none" strike="noStrike">
                <a:solidFill>
                  <a:schemeClr val="dk1"/>
                </a:solidFill>
                <a:latin typeface="Arial"/>
                <a:ea typeface="Arial"/>
                <a:cs typeface="Arial"/>
                <a:sym typeface="Arial"/>
              </a:rPr>
              <a:t> </a:t>
            </a:r>
            <a:r>
              <a:rPr b="0" i="0" lang="en" sz="3000" u="none" cap="none" strike="noStrike">
                <a:solidFill>
                  <a:srgbClr val="FFFFFF"/>
                </a:solidFill>
                <a:latin typeface="Arial"/>
                <a:ea typeface="Arial"/>
                <a:cs typeface="Arial"/>
                <a:sym typeface="Arial"/>
              </a:rPr>
              <a:t>72 percentile</a:t>
            </a:r>
          </a:p>
        </p:txBody>
      </p:sp>
      <p:sp>
        <p:nvSpPr>
          <p:cNvPr id="106" name="Shape 106"/>
          <p:cNvSpPr txBox="1"/>
          <p:nvPr/>
        </p:nvSpPr>
        <p:spPr>
          <a:xfrm>
            <a:off x="1958225" y="312150"/>
            <a:ext cx="6696900" cy="10403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Droid Sans"/>
              <a:buNone/>
            </a:pPr>
            <a:r>
              <a:rPr b="0" i="0" lang="en" sz="3000" u="none" cap="none" strike="noStrike">
                <a:solidFill>
                  <a:srgbClr val="FFFFFF"/>
                </a:solidFill>
                <a:latin typeface="Droid Sans"/>
                <a:ea typeface="Droid Sans"/>
                <a:cs typeface="Droid Sans"/>
                <a:sym typeface="Droid Sans"/>
              </a:rPr>
              <a:t>Bank materials vary</a:t>
            </a:r>
          </a:p>
          <a:p>
            <a:pPr indent="0" lvl="0" marL="0" marR="0" rtl="0" algn="ctr">
              <a:lnSpc>
                <a:spcPct val="100000"/>
              </a:lnSpc>
              <a:spcBef>
                <a:spcPts val="0"/>
              </a:spcBef>
              <a:spcAft>
                <a:spcPts val="0"/>
              </a:spcAft>
              <a:buClr>
                <a:srgbClr val="FFFFFF"/>
              </a:buClr>
              <a:buSzPct val="25000"/>
              <a:buFont typeface="Droid Sans"/>
              <a:buNone/>
            </a:pPr>
            <a:r>
              <a:rPr b="0" i="0" lang="en" sz="3000" u="none" cap="none" strike="noStrike">
                <a:solidFill>
                  <a:srgbClr val="FFFFFF"/>
                </a:solidFill>
                <a:latin typeface="Droid Sans"/>
                <a:ea typeface="Droid Sans"/>
                <a:cs typeface="Droid Sans"/>
                <a:sym typeface="Droid Sans"/>
              </a:rPr>
              <a:t>Old gravel bars </a:t>
            </a:r>
          </a:p>
          <a:p>
            <a:pPr indent="0" lvl="0" marL="0" marR="0" rtl="0" algn="ctr">
              <a:lnSpc>
                <a:spcPct val="100000"/>
              </a:lnSpc>
              <a:spcBef>
                <a:spcPts val="0"/>
              </a:spcBef>
              <a:spcAft>
                <a:spcPts val="0"/>
              </a:spcAft>
              <a:buClr>
                <a:srgbClr val="000000"/>
              </a:buClr>
              <a:buFont typeface="Arial"/>
              <a:buNone/>
            </a:pPr>
            <a:r>
              <a:t/>
            </a:r>
            <a:endParaRPr b="0" i="0" sz="3000" u="none" cap="none" strike="noStrike">
              <a:solidFill>
                <a:srgbClr val="FFFFFF"/>
              </a:solidFill>
              <a:latin typeface="Droid Sans"/>
              <a:ea typeface="Droid Sans"/>
              <a:cs typeface="Droid Sans"/>
              <a:sym typeface="Droid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10" name="Shape 110"/>
        <p:cNvGrpSpPr/>
        <p:nvPr/>
      </p:nvGrpSpPr>
      <p:grpSpPr>
        <a:xfrm>
          <a:off x="0" y="0"/>
          <a:ext cx="0" cy="0"/>
          <a:chOff x="0" y="0"/>
          <a:chExt cx="0" cy="0"/>
        </a:xfrm>
      </p:grpSpPr>
      <p:sp>
        <p:nvSpPr>
          <p:cNvPr id="111" name="Shape 111"/>
          <p:cNvSpPr txBox="1"/>
          <p:nvPr>
            <p:ph type="ctrTitle"/>
          </p:nvPr>
        </p:nvSpPr>
        <p:spPr>
          <a:xfrm>
            <a:off x="1816250" y="4403050"/>
            <a:ext cx="5293200" cy="18281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chemeClr val="dk1"/>
              </a:buClr>
              <a:buSzPct val="25000"/>
              <a:buFont typeface="Arial"/>
              <a:buNone/>
            </a:pPr>
            <a:r>
              <a:rPr b="0" i="0" lang="en" sz="3000" u="none" cap="none" strike="noStrike">
                <a:solidFill>
                  <a:srgbClr val="FFFFFF"/>
                </a:solidFill>
                <a:latin typeface="Arial"/>
                <a:ea typeface="Arial"/>
                <a:cs typeface="Arial"/>
                <a:sym typeface="Arial"/>
              </a:rPr>
              <a:t>No erosion (has not moved since 1995 aerial image)</a:t>
            </a:r>
          </a:p>
          <a:p>
            <a:pPr indent="0" lvl="0" marL="0" marR="0" rtl="0" algn="ctr">
              <a:lnSpc>
                <a:spcPct val="100000"/>
              </a:lnSpc>
              <a:spcBef>
                <a:spcPts val="0"/>
              </a:spcBef>
              <a:spcAft>
                <a:spcPts val="0"/>
              </a:spcAft>
              <a:buClr>
                <a:schemeClr val="dk1"/>
              </a:buClr>
              <a:buSzPct val="25000"/>
              <a:buFont typeface="Arial"/>
              <a:buNone/>
            </a:pPr>
            <a:r>
              <a:rPr b="0" i="0" lang="en" sz="3000" u="none" cap="none" strike="noStrike">
                <a:solidFill>
                  <a:srgbClr val="FFFFFF"/>
                </a:solidFill>
                <a:latin typeface="Arial"/>
                <a:ea typeface="Arial"/>
                <a:cs typeface="Arial"/>
                <a:sym typeface="Arial"/>
              </a:rPr>
              <a:t>Current flow is 72 percentile</a:t>
            </a:r>
          </a:p>
        </p:txBody>
      </p:sp>
      <p:sp>
        <p:nvSpPr>
          <p:cNvPr id="112" name="Shape 112"/>
          <p:cNvSpPr txBox="1"/>
          <p:nvPr/>
        </p:nvSpPr>
        <p:spPr>
          <a:xfrm>
            <a:off x="1474075" y="312150"/>
            <a:ext cx="5580899" cy="10403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Droid Sans"/>
              <a:buNone/>
            </a:pPr>
            <a:r>
              <a:rPr b="0" i="0" lang="en" sz="3000" u="none" cap="none" strike="noStrike">
                <a:solidFill>
                  <a:srgbClr val="000000"/>
                </a:solidFill>
                <a:latin typeface="Droid Sans"/>
                <a:ea typeface="Droid Sans"/>
                <a:cs typeface="Droid Sans"/>
                <a:sym typeface="Droid Sans"/>
              </a:rPr>
              <a:t>Bank Conditions: </a:t>
            </a:r>
          </a:p>
          <a:p>
            <a:pPr indent="0" lvl="0" marL="0" marR="0" rtl="0" algn="ctr">
              <a:lnSpc>
                <a:spcPct val="100000"/>
              </a:lnSpc>
              <a:spcBef>
                <a:spcPts val="0"/>
              </a:spcBef>
              <a:spcAft>
                <a:spcPts val="0"/>
              </a:spcAft>
              <a:buClr>
                <a:srgbClr val="000000"/>
              </a:buClr>
              <a:buSzPct val="25000"/>
              <a:buFont typeface="Droid Sans"/>
              <a:buNone/>
            </a:pPr>
            <a:r>
              <a:rPr b="0" i="0" lang="en" sz="3000" u="none" cap="none" strike="noStrike">
                <a:solidFill>
                  <a:srgbClr val="000000"/>
                </a:solidFill>
                <a:latin typeface="Droid Sans"/>
                <a:ea typeface="Droid Sans"/>
                <a:cs typeface="Droid Sans"/>
                <a:sym typeface="Droid Sans"/>
              </a:rPr>
              <a:t>armored outside bend</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16" name="Shape 116"/>
        <p:cNvGrpSpPr/>
        <p:nvPr/>
      </p:nvGrpSpPr>
      <p:grpSpPr>
        <a:xfrm>
          <a:off x="0" y="0"/>
          <a:ext cx="0" cy="0"/>
          <a:chOff x="0" y="0"/>
          <a:chExt cx="0" cy="0"/>
        </a:xfrm>
      </p:grpSpPr>
      <p:sp>
        <p:nvSpPr>
          <p:cNvPr id="117" name="Shape 117"/>
          <p:cNvSpPr txBox="1"/>
          <p:nvPr>
            <p:ph type="ctrTitle"/>
          </p:nvPr>
        </p:nvSpPr>
        <p:spPr>
          <a:xfrm>
            <a:off x="1816250" y="4855700"/>
            <a:ext cx="6843599" cy="1876500"/>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chemeClr val="dk1"/>
              </a:buClr>
              <a:buSzPct val="25000"/>
              <a:buFont typeface="Droid Sans"/>
              <a:buNone/>
            </a:pPr>
            <a:r>
              <a:rPr b="1" i="0" lang="en" sz="3000" u="none" cap="none" strike="noStrike">
                <a:solidFill>
                  <a:srgbClr val="FFFFFF"/>
                </a:solidFill>
                <a:latin typeface="Droid Sans"/>
                <a:ea typeface="Droid Sans"/>
                <a:cs typeface="Droid Sans"/>
                <a:sym typeface="Droid Sans"/>
              </a:rPr>
              <a:t>Variation in bank materials limits processes (threshold)</a:t>
            </a:r>
          </a:p>
          <a:p>
            <a:pPr indent="0" lvl="0" marL="0" marR="0" rtl="0" algn="ctr">
              <a:lnSpc>
                <a:spcPct val="100000"/>
              </a:lnSpc>
              <a:spcBef>
                <a:spcPts val="0"/>
              </a:spcBef>
              <a:spcAft>
                <a:spcPts val="0"/>
              </a:spcAft>
              <a:buClr>
                <a:schemeClr val="dk1"/>
              </a:buClr>
              <a:buSzPct val="25000"/>
              <a:buFont typeface="Droid Sans"/>
              <a:buNone/>
            </a:pPr>
            <a:r>
              <a:rPr b="1" i="0" lang="en" sz="3000" u="none" cap="none" strike="noStrike">
                <a:solidFill>
                  <a:srgbClr val="FFFFFF"/>
                </a:solidFill>
                <a:latin typeface="Droid Sans"/>
                <a:ea typeface="Droid Sans"/>
                <a:cs typeface="Droid Sans"/>
                <a:sym typeface="Droid Sans"/>
              </a:rPr>
              <a:t>7/16/2014</a:t>
            </a:r>
          </a:p>
          <a:p>
            <a:pPr indent="0" lvl="0" marL="0" marR="0" rtl="0" algn="ctr">
              <a:lnSpc>
                <a:spcPct val="100000"/>
              </a:lnSpc>
              <a:spcBef>
                <a:spcPts val="0"/>
              </a:spcBef>
              <a:spcAft>
                <a:spcPts val="0"/>
              </a:spcAft>
              <a:buClr>
                <a:schemeClr val="dk1"/>
              </a:buClr>
              <a:buSzPct val="25000"/>
              <a:buFont typeface="Droid Sans"/>
              <a:buNone/>
            </a:pPr>
            <a:r>
              <a:rPr b="1" i="0" lang="en" sz="3000" u="none" cap="none" strike="noStrike">
                <a:solidFill>
                  <a:srgbClr val="FFFFFF"/>
                </a:solidFill>
                <a:latin typeface="Droid Sans"/>
                <a:ea typeface="Droid Sans"/>
                <a:cs typeface="Droid Sans"/>
                <a:sym typeface="Droid Sans"/>
              </a:rPr>
              <a:t>~59th percentile flow day</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pic>
        <p:nvPicPr>
          <p:cNvPr id="122" name="Shape 122"/>
          <p:cNvPicPr preferRelativeResize="0"/>
          <p:nvPr/>
        </p:nvPicPr>
        <p:blipFill rotWithShape="1">
          <a:blip r:embed="rId3">
            <a:alphaModFix/>
          </a:blip>
          <a:srcRect b="0" l="0" r="0" t="0"/>
          <a:stretch/>
        </p:blipFill>
        <p:spPr>
          <a:xfrm>
            <a:off x="561031" y="0"/>
            <a:ext cx="8021934" cy="6858000"/>
          </a:xfrm>
          <a:prstGeom prst="rect">
            <a:avLst/>
          </a:prstGeom>
          <a:noFill/>
          <a:ln>
            <a:noFill/>
          </a:ln>
        </p:spPr>
      </p:pic>
      <p:sp>
        <p:nvSpPr>
          <p:cNvPr id="123" name="Shape 123"/>
          <p:cNvSpPr txBox="1"/>
          <p:nvPr>
            <p:ph type="ctrTitle"/>
          </p:nvPr>
        </p:nvSpPr>
        <p:spPr>
          <a:xfrm>
            <a:off x="4211500" y="527575"/>
            <a:ext cx="4248300" cy="23489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chemeClr val="dk1"/>
              </a:buClr>
              <a:buSzPct val="25000"/>
              <a:buFont typeface="Droid Sans"/>
              <a:buNone/>
            </a:pPr>
            <a:r>
              <a:rPr b="1" i="0" lang="en" sz="3600" u="none" cap="none" strike="noStrike">
                <a:solidFill>
                  <a:schemeClr val="dk1"/>
                </a:solidFill>
                <a:latin typeface="Droid Sans"/>
                <a:ea typeface="Droid Sans"/>
                <a:cs typeface="Droid Sans"/>
                <a:sym typeface="Droid Sans"/>
              </a:rPr>
              <a:t>Meander migration rates, </a:t>
            </a:r>
          </a:p>
          <a:p>
            <a:pPr indent="0" lvl="0" marL="0" marR="0" rtl="0" algn="ctr">
              <a:lnSpc>
                <a:spcPct val="100000"/>
              </a:lnSpc>
              <a:spcBef>
                <a:spcPts val="0"/>
              </a:spcBef>
              <a:spcAft>
                <a:spcPts val="0"/>
              </a:spcAft>
              <a:buClr>
                <a:schemeClr val="dk1"/>
              </a:buClr>
              <a:buSzPct val="25000"/>
              <a:buFont typeface="Droid Sans"/>
              <a:buNone/>
            </a:pPr>
            <a:r>
              <a:rPr b="1" i="0" lang="en" sz="3600" u="none" cap="none" strike="noStrike">
                <a:solidFill>
                  <a:schemeClr val="dk1"/>
                </a:solidFill>
                <a:latin typeface="Droid Sans"/>
                <a:ea typeface="Droid Sans"/>
                <a:cs typeface="Droid Sans"/>
                <a:sym typeface="Droid Sans"/>
              </a:rPr>
              <a:t>6 active sites </a:t>
            </a:r>
          </a:p>
          <a:p>
            <a:pPr indent="0" lvl="0" marL="0" marR="0" rtl="0" algn="ctr">
              <a:lnSpc>
                <a:spcPct val="100000"/>
              </a:lnSpc>
              <a:spcBef>
                <a:spcPts val="0"/>
              </a:spcBef>
              <a:spcAft>
                <a:spcPts val="0"/>
              </a:spcAft>
              <a:buClr>
                <a:schemeClr val="dk1"/>
              </a:buClr>
              <a:buSzPct val="25000"/>
              <a:buFont typeface="Droid Sans"/>
              <a:buNone/>
            </a:pPr>
            <a:r>
              <a:rPr b="1" i="0" lang="en" sz="3600" u="none" cap="none" strike="noStrike">
                <a:solidFill>
                  <a:schemeClr val="dk1"/>
                </a:solidFill>
                <a:latin typeface="Droid Sans"/>
                <a:ea typeface="Droid Sans"/>
                <a:cs typeface="Droid Sans"/>
                <a:sym typeface="Droid Sans"/>
              </a:rPr>
              <a:t>(out of 10)</a:t>
            </a:r>
          </a:p>
        </p:txBody>
      </p:sp>
      <p:sp>
        <p:nvSpPr>
          <p:cNvPr id="124" name="Shape 124"/>
          <p:cNvSpPr txBox="1"/>
          <p:nvPr/>
        </p:nvSpPr>
        <p:spPr>
          <a:xfrm>
            <a:off x="3637900" y="2907700"/>
            <a:ext cx="4898099" cy="2592900"/>
          </a:xfrm>
          <a:prstGeom prst="rect">
            <a:avLst/>
          </a:prstGeom>
          <a:noFill/>
          <a:ln>
            <a:noFill/>
          </a:ln>
        </p:spPr>
        <p:txBody>
          <a:bodyPr anchorCtr="0" anchor="ctr" bIns="91425" lIns="91425" rIns="91425" tIns="91425">
            <a:noAutofit/>
          </a:bodyPr>
          <a:lstStyle/>
          <a:p>
            <a:pPr indent="-381000" lvl="0" marL="457200" marR="0" rtl="0" algn="l">
              <a:lnSpc>
                <a:spcPct val="100000"/>
              </a:lnSpc>
              <a:spcBef>
                <a:spcPts val="0"/>
              </a:spcBef>
              <a:spcAft>
                <a:spcPts val="0"/>
              </a:spcAft>
              <a:buClr>
                <a:srgbClr val="000000"/>
              </a:buClr>
              <a:buSzPct val="100000"/>
              <a:buFont typeface="Droid Sans"/>
              <a:buChar char="●"/>
            </a:pPr>
            <a:r>
              <a:rPr b="0" i="0" lang="en" sz="2400" u="none" cap="none" strike="noStrike">
                <a:solidFill>
                  <a:srgbClr val="000000"/>
                </a:solidFill>
                <a:latin typeface="Droid Sans"/>
                <a:ea typeface="Droid Sans"/>
                <a:cs typeface="Droid Sans"/>
                <a:sym typeface="Droid Sans"/>
              </a:rPr>
              <a:t>Rates vary from 0 to ~2 m/yr</a:t>
            </a:r>
          </a:p>
          <a:p>
            <a:pPr indent="-381000" lvl="0" marL="457200" marR="0" rtl="0" algn="l">
              <a:lnSpc>
                <a:spcPct val="100000"/>
              </a:lnSpc>
              <a:spcBef>
                <a:spcPts val="0"/>
              </a:spcBef>
              <a:spcAft>
                <a:spcPts val="0"/>
              </a:spcAft>
              <a:buClr>
                <a:srgbClr val="000000"/>
              </a:buClr>
              <a:buSzPct val="100000"/>
              <a:buFont typeface="Droid Sans"/>
              <a:buChar char="●"/>
            </a:pPr>
            <a:r>
              <a:rPr b="0" i="0" lang="en" sz="2400" u="none" cap="none" strike="noStrike">
                <a:solidFill>
                  <a:srgbClr val="000000"/>
                </a:solidFill>
                <a:latin typeface="Droid Sans"/>
                <a:ea typeface="Droid Sans"/>
                <a:cs typeface="Droid Sans"/>
                <a:sym typeface="Droid Sans"/>
              </a:rPr>
              <a:t>Rates based on time series of orthoimagery from New York State GIS Clearinghouse, Lidar in 2007+UAV in 2015</a:t>
            </a:r>
          </a:p>
          <a:p>
            <a:pPr indent="-381000" lvl="0" marL="457200" marR="0" rtl="0" algn="l">
              <a:lnSpc>
                <a:spcPct val="100000"/>
              </a:lnSpc>
              <a:spcBef>
                <a:spcPts val="0"/>
              </a:spcBef>
              <a:spcAft>
                <a:spcPts val="0"/>
              </a:spcAft>
              <a:buClr>
                <a:srgbClr val="000000"/>
              </a:buClr>
              <a:buSzPct val="100000"/>
              <a:buFont typeface="Droid Sans"/>
              <a:buChar char="●"/>
            </a:pPr>
            <a:r>
              <a:rPr b="0" i="0" lang="en" sz="2400" u="none" cap="none" strike="noStrike">
                <a:solidFill>
                  <a:srgbClr val="000000"/>
                </a:solidFill>
                <a:latin typeface="Droid Sans"/>
                <a:ea typeface="Droid Sans"/>
                <a:cs typeface="Droid Sans"/>
                <a:sym typeface="Droid Sans"/>
              </a:rPr>
              <a:t>Average migration distance = Area / Perimeter x 2</a:t>
            </a:r>
          </a:p>
        </p:txBody>
      </p:sp>
      <p:sp>
        <p:nvSpPr>
          <p:cNvPr id="125" name="Shape 125"/>
          <p:cNvSpPr txBox="1"/>
          <p:nvPr/>
        </p:nvSpPr>
        <p:spPr>
          <a:xfrm>
            <a:off x="600600" y="3980725"/>
            <a:ext cx="1969499" cy="7404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Green vegetated overlay is orthomosaic created by UAV</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29" name="Shape 129"/>
        <p:cNvGrpSpPr/>
        <p:nvPr/>
      </p:nvGrpSpPr>
      <p:grpSpPr>
        <a:xfrm>
          <a:off x="0" y="0"/>
          <a:ext cx="0" cy="0"/>
          <a:chOff x="0" y="0"/>
          <a:chExt cx="0" cy="0"/>
        </a:xfrm>
      </p:grpSpPr>
      <p:sp>
        <p:nvSpPr>
          <p:cNvPr id="130" name="Shape 130"/>
          <p:cNvSpPr txBox="1"/>
          <p:nvPr>
            <p:ph type="ctrTitle"/>
          </p:nvPr>
        </p:nvSpPr>
        <p:spPr>
          <a:xfrm>
            <a:off x="744650" y="42475"/>
            <a:ext cx="8116800" cy="1027200"/>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chemeClr val="dk1"/>
              </a:buClr>
              <a:buSzPct val="25000"/>
              <a:buFont typeface="Droid Sans"/>
              <a:buNone/>
            </a:pPr>
            <a:r>
              <a:rPr b="1" i="0" lang="en" sz="3000" u="none" cap="none" strike="noStrike">
                <a:solidFill>
                  <a:schemeClr val="dk1"/>
                </a:solidFill>
                <a:latin typeface="Droid Sans"/>
                <a:ea typeface="Droid Sans"/>
                <a:cs typeface="Droid Sans"/>
                <a:sym typeface="Droid Sans"/>
              </a:rPr>
              <a:t>Migration rates</a:t>
            </a:r>
            <a:r>
              <a:rPr b="1" i="1" lang="en" sz="3000" u="none" cap="none" strike="noStrike">
                <a:solidFill>
                  <a:schemeClr val="dk1"/>
                </a:solidFill>
                <a:latin typeface="Droid Sans"/>
                <a:ea typeface="Droid Sans"/>
                <a:cs typeface="Droid Sans"/>
                <a:sym typeface="Droid Sans"/>
              </a:rPr>
              <a:t> </a:t>
            </a:r>
            <a:r>
              <a:rPr b="1" i="0" lang="en" sz="3000" u="none" cap="none" strike="noStrike">
                <a:solidFill>
                  <a:schemeClr val="dk1"/>
                </a:solidFill>
                <a:latin typeface="Droid Sans"/>
                <a:ea typeface="Droid Sans"/>
                <a:cs typeface="Droid Sans"/>
                <a:sym typeface="Droid Sans"/>
              </a:rPr>
              <a:t>vs  # days &gt; 90th percentile </a:t>
            </a:r>
          </a:p>
        </p:txBody>
      </p:sp>
      <p:sp>
        <p:nvSpPr>
          <p:cNvPr id="131" name="Shape 131"/>
          <p:cNvSpPr txBox="1"/>
          <p:nvPr/>
        </p:nvSpPr>
        <p:spPr>
          <a:xfrm>
            <a:off x="0" y="5642825"/>
            <a:ext cx="9144000" cy="1242299"/>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rgbClr val="FFFFFF"/>
              </a:buClr>
              <a:buSzPct val="100000"/>
              <a:buFont typeface="Droid Sans"/>
              <a:buChar char="●"/>
            </a:pPr>
            <a:r>
              <a:rPr b="1" i="0" lang="en" sz="1800" u="none" cap="none" strike="noStrike">
                <a:solidFill>
                  <a:srgbClr val="FFFFFF"/>
                </a:solidFill>
                <a:latin typeface="Droid Sans"/>
                <a:ea typeface="Droid Sans"/>
                <a:cs typeface="Droid Sans"/>
                <a:sym typeface="Droid Sans"/>
              </a:rPr>
              <a:t>6 Cutbanks with measurable erosion on aerial imagery</a:t>
            </a:r>
          </a:p>
          <a:p>
            <a:pPr indent="-342900" lvl="0" marL="457200" marR="0" rtl="0" algn="l">
              <a:lnSpc>
                <a:spcPct val="100000"/>
              </a:lnSpc>
              <a:spcBef>
                <a:spcPts val="0"/>
              </a:spcBef>
              <a:spcAft>
                <a:spcPts val="0"/>
              </a:spcAft>
              <a:buClr>
                <a:srgbClr val="FFFFFF"/>
              </a:buClr>
              <a:buSzPct val="100000"/>
              <a:buFont typeface="Droid Sans"/>
              <a:buChar char="●"/>
            </a:pPr>
            <a:r>
              <a:rPr b="1" i="0" lang="en" sz="1800" u="none" cap="none" strike="noStrike">
                <a:solidFill>
                  <a:srgbClr val="FFFFFF"/>
                </a:solidFill>
                <a:latin typeface="Droid Sans"/>
                <a:ea typeface="Droid Sans"/>
                <a:cs typeface="Droid Sans"/>
                <a:sym typeface="Droid Sans"/>
              </a:rPr>
              <a:t>Time periods: 1994-2001; 2001-2005; 2005-2010; 2010-2014</a:t>
            </a:r>
          </a:p>
          <a:p>
            <a:pPr indent="-342900" lvl="0" marL="457200" marR="0" rtl="0" algn="l">
              <a:lnSpc>
                <a:spcPct val="100000"/>
              </a:lnSpc>
              <a:spcBef>
                <a:spcPts val="0"/>
              </a:spcBef>
              <a:spcAft>
                <a:spcPts val="0"/>
              </a:spcAft>
              <a:buClr>
                <a:srgbClr val="FFFFFF"/>
              </a:buClr>
              <a:buSzPct val="100000"/>
              <a:buFont typeface="Droid Sans"/>
              <a:buChar char="●"/>
            </a:pPr>
            <a:r>
              <a:rPr b="1" i="0" lang="en" sz="1800" u="none" cap="none" strike="noStrike">
                <a:solidFill>
                  <a:srgbClr val="FFFFFF"/>
                </a:solidFill>
                <a:latin typeface="Droid Sans"/>
                <a:ea typeface="Droid Sans"/>
                <a:cs typeface="Droid Sans"/>
                <a:sym typeface="Droid Sans"/>
              </a:rPr>
              <a:t>For each time period, the eroded distance is normalized to the total local eroded distance to allow cutbanks to be compared to each other</a:t>
            </a:r>
          </a:p>
        </p:txBody>
      </p:sp>
      <p:pic>
        <p:nvPicPr>
          <p:cNvPr id="132" name="Shape 132"/>
          <p:cNvPicPr preferRelativeResize="0"/>
          <p:nvPr/>
        </p:nvPicPr>
        <p:blipFill rotWithShape="1">
          <a:blip r:embed="rId4">
            <a:alphaModFix/>
          </a:blip>
          <a:srcRect b="0" l="0" r="0" t="0"/>
          <a:stretch/>
        </p:blipFill>
        <p:spPr>
          <a:xfrm>
            <a:off x="925153" y="1090250"/>
            <a:ext cx="7447169" cy="4605350"/>
          </a:xfrm>
          <a:prstGeom prst="rect">
            <a:avLst/>
          </a:prstGeom>
          <a:noFill/>
          <a:ln>
            <a:noFill/>
          </a:ln>
        </p:spPr>
      </p:pic>
      <p:sp>
        <p:nvSpPr>
          <p:cNvPr id="133" name="Shape 133"/>
          <p:cNvSpPr txBox="1"/>
          <p:nvPr/>
        </p:nvSpPr>
        <p:spPr>
          <a:xfrm>
            <a:off x="2432000" y="1975375"/>
            <a:ext cx="3070499" cy="6444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indent="0" lvl="0" marL="0" marR="0" rtl="0" algn="ctr">
              <a:lnSpc>
                <a:spcPct val="100000"/>
              </a:lnSpc>
              <a:spcBef>
                <a:spcPts val="0"/>
              </a:spcBef>
              <a:spcAft>
                <a:spcPts val="0"/>
              </a:spcAft>
              <a:buClr>
                <a:srgbClr val="FF0000"/>
              </a:buClr>
              <a:buSzPct val="25000"/>
              <a:buFont typeface="Droid Sans"/>
              <a:buNone/>
            </a:pPr>
            <a:r>
              <a:rPr b="1" i="0" lang="en" sz="1400" u="none" cap="none" strike="noStrike">
                <a:solidFill>
                  <a:srgbClr val="FF0000"/>
                </a:solidFill>
                <a:latin typeface="Droid Sans"/>
                <a:ea typeface="Droid Sans"/>
                <a:cs typeface="Droid Sans"/>
                <a:sym typeface="Droid Sans"/>
              </a:rPr>
              <a:t>No relationship between more flow days and migration rate</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37" name="Shape 137"/>
        <p:cNvGrpSpPr/>
        <p:nvPr/>
      </p:nvGrpSpPr>
      <p:grpSpPr>
        <a:xfrm>
          <a:off x="0" y="0"/>
          <a:ext cx="0" cy="0"/>
          <a:chOff x="0" y="0"/>
          <a:chExt cx="0" cy="0"/>
        </a:xfrm>
      </p:grpSpPr>
      <p:pic>
        <p:nvPicPr>
          <p:cNvPr id="138" name="Shape 138"/>
          <p:cNvPicPr preferRelativeResize="0"/>
          <p:nvPr/>
        </p:nvPicPr>
        <p:blipFill rotWithShape="1">
          <a:blip r:embed="rId4">
            <a:alphaModFix/>
          </a:blip>
          <a:srcRect b="0" l="0" r="0" t="0"/>
          <a:stretch/>
        </p:blipFill>
        <p:spPr>
          <a:xfrm>
            <a:off x="125675" y="93675"/>
            <a:ext cx="5603124" cy="3464650"/>
          </a:xfrm>
          <a:prstGeom prst="rect">
            <a:avLst/>
          </a:prstGeom>
          <a:noFill/>
          <a:ln>
            <a:noFill/>
          </a:ln>
        </p:spPr>
      </p:pic>
      <p:pic>
        <p:nvPicPr>
          <p:cNvPr id="139" name="Shape 139"/>
          <p:cNvPicPr preferRelativeResize="0"/>
          <p:nvPr/>
        </p:nvPicPr>
        <p:blipFill rotWithShape="1">
          <a:blip r:embed="rId5">
            <a:alphaModFix/>
          </a:blip>
          <a:srcRect b="0" l="0" r="0" t="0"/>
          <a:stretch/>
        </p:blipFill>
        <p:spPr>
          <a:xfrm>
            <a:off x="125675" y="3714423"/>
            <a:ext cx="4349150" cy="2693785"/>
          </a:xfrm>
          <a:prstGeom prst="rect">
            <a:avLst/>
          </a:prstGeom>
          <a:noFill/>
          <a:ln>
            <a:noFill/>
          </a:ln>
        </p:spPr>
      </p:pic>
      <p:sp>
        <p:nvSpPr>
          <p:cNvPr id="140" name="Shape 140"/>
          <p:cNvSpPr txBox="1"/>
          <p:nvPr/>
        </p:nvSpPr>
        <p:spPr>
          <a:xfrm>
            <a:off x="5963550" y="976475"/>
            <a:ext cx="3058200" cy="19070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0000"/>
              </a:buClr>
              <a:buSzPct val="25000"/>
              <a:buFont typeface="Droid Sans"/>
              <a:buNone/>
            </a:pPr>
            <a:r>
              <a:rPr b="1" i="0" lang="en" sz="2400" u="none" cap="none" strike="noStrike">
                <a:solidFill>
                  <a:srgbClr val="FF0000"/>
                </a:solidFill>
                <a:latin typeface="Droid Sans"/>
                <a:ea typeface="Droid Sans"/>
                <a:cs typeface="Droid Sans"/>
                <a:sym typeface="Droid Sans"/>
              </a:rPr>
              <a:t>No relationship between very high or moderate flows and migration rate</a:t>
            </a:r>
          </a:p>
        </p:txBody>
      </p:sp>
      <p:pic>
        <p:nvPicPr>
          <p:cNvPr id="141" name="Shape 141"/>
          <p:cNvPicPr preferRelativeResize="0"/>
          <p:nvPr/>
        </p:nvPicPr>
        <p:blipFill rotWithShape="1">
          <a:blip r:embed="rId6">
            <a:alphaModFix/>
          </a:blip>
          <a:srcRect b="0" l="0" r="0" t="0"/>
          <a:stretch/>
        </p:blipFill>
        <p:spPr>
          <a:xfrm>
            <a:off x="4603675" y="3695383"/>
            <a:ext cx="4418073" cy="2731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45" name="Shape 145"/>
        <p:cNvGrpSpPr/>
        <p:nvPr/>
      </p:nvGrpSpPr>
      <p:grpSpPr>
        <a:xfrm>
          <a:off x="0" y="0"/>
          <a:ext cx="0" cy="0"/>
          <a:chOff x="0" y="0"/>
          <a:chExt cx="0" cy="0"/>
        </a:xfrm>
      </p:grpSpPr>
      <p:sp>
        <p:nvSpPr>
          <p:cNvPr id="146" name="Shape 146"/>
          <p:cNvSpPr txBox="1"/>
          <p:nvPr/>
        </p:nvSpPr>
        <p:spPr>
          <a:xfrm>
            <a:off x="923450" y="86825"/>
            <a:ext cx="6342600" cy="6162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Droid Sans"/>
              <a:buNone/>
            </a:pPr>
            <a:r>
              <a:rPr b="1" i="0" lang="en" sz="3000" u="none" cap="none" strike="noStrike">
                <a:solidFill>
                  <a:srgbClr val="FFFFFF"/>
                </a:solidFill>
                <a:latin typeface="Droid Sans"/>
                <a:ea typeface="Droid Sans"/>
                <a:cs typeface="Droid Sans"/>
                <a:sym typeface="Droid Sans"/>
              </a:rPr>
              <a:t>Migration rates since 1994</a:t>
            </a:r>
          </a:p>
          <a:p>
            <a:pPr indent="0" lvl="0" marL="0" marR="0" rtl="0" algn="ctr">
              <a:lnSpc>
                <a:spcPct val="100000"/>
              </a:lnSpc>
              <a:spcBef>
                <a:spcPts val="0"/>
              </a:spcBef>
              <a:spcAft>
                <a:spcPts val="0"/>
              </a:spcAft>
              <a:buClr>
                <a:srgbClr val="000000"/>
              </a:buClr>
              <a:buFont typeface="Arial"/>
              <a:buNone/>
            </a:pPr>
            <a:r>
              <a:t/>
            </a:r>
            <a:endParaRPr b="1" i="0" sz="3000" u="none" cap="none" strike="noStrike">
              <a:solidFill>
                <a:srgbClr val="FFFFFF"/>
              </a:solidFill>
              <a:latin typeface="Droid Sans"/>
              <a:ea typeface="Droid Sans"/>
              <a:cs typeface="Droid Sans"/>
              <a:sym typeface="Droid Sans"/>
            </a:endParaRPr>
          </a:p>
        </p:txBody>
      </p:sp>
      <p:pic>
        <p:nvPicPr>
          <p:cNvPr id="147" name="Shape 147"/>
          <p:cNvPicPr preferRelativeResize="0"/>
          <p:nvPr/>
        </p:nvPicPr>
        <p:blipFill rotWithShape="1">
          <a:blip r:embed="rId4">
            <a:alphaModFix/>
          </a:blip>
          <a:srcRect b="0" l="0" r="0" t="0"/>
          <a:stretch/>
        </p:blipFill>
        <p:spPr>
          <a:xfrm>
            <a:off x="472000" y="1410700"/>
            <a:ext cx="8290098" cy="5126050"/>
          </a:xfrm>
          <a:prstGeom prst="rect">
            <a:avLst/>
          </a:prstGeom>
          <a:noFill/>
          <a:ln>
            <a:noFill/>
          </a:ln>
        </p:spPr>
      </p:pic>
      <p:sp>
        <p:nvSpPr>
          <p:cNvPr id="148" name="Shape 148"/>
          <p:cNvSpPr txBox="1"/>
          <p:nvPr/>
        </p:nvSpPr>
        <p:spPr>
          <a:xfrm>
            <a:off x="6434800" y="3313875"/>
            <a:ext cx="2115299" cy="11139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indent="0" lvl="0" marL="0" marR="0" rtl="0" algn="ctr">
              <a:lnSpc>
                <a:spcPct val="100000"/>
              </a:lnSpc>
              <a:spcBef>
                <a:spcPts val="0"/>
              </a:spcBef>
              <a:spcAft>
                <a:spcPts val="0"/>
              </a:spcAft>
              <a:buClr>
                <a:srgbClr val="FF0000"/>
              </a:buClr>
              <a:buSzPct val="25000"/>
              <a:buFont typeface="Arial"/>
              <a:buNone/>
            </a:pPr>
            <a:r>
              <a:rPr b="1" i="0" lang="en" sz="1400" u="none" cap="none" strike="noStrike">
                <a:solidFill>
                  <a:srgbClr val="FF0000"/>
                </a:solidFill>
                <a:latin typeface="Arial"/>
                <a:ea typeface="Arial"/>
                <a:cs typeface="Arial"/>
                <a:sym typeface="Arial"/>
              </a:rPr>
              <a:t>Very weak relationship between migration rate and time</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52" name="Shape 152"/>
        <p:cNvGrpSpPr/>
        <p:nvPr/>
      </p:nvGrpSpPr>
      <p:grpSpPr>
        <a:xfrm>
          <a:off x="0" y="0"/>
          <a:ext cx="0" cy="0"/>
          <a:chOff x="0" y="0"/>
          <a:chExt cx="0" cy="0"/>
        </a:xfrm>
      </p:grpSpPr>
      <p:sp>
        <p:nvSpPr>
          <p:cNvPr id="153" name="Shape 153"/>
          <p:cNvSpPr txBox="1"/>
          <p:nvPr/>
        </p:nvSpPr>
        <p:spPr>
          <a:xfrm>
            <a:off x="2678200" y="4791625"/>
            <a:ext cx="5229899" cy="1300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Droid Sans"/>
              <a:buNone/>
            </a:pPr>
            <a:r>
              <a:rPr b="0" i="0" lang="en" sz="2400" u="none" cap="none" strike="noStrike">
                <a:solidFill>
                  <a:srgbClr val="FFFFFF"/>
                </a:solidFill>
                <a:latin typeface="Droid Sans"/>
                <a:ea typeface="Droid Sans"/>
                <a:cs typeface="Droid Sans"/>
                <a:sym typeface="Droid Sans"/>
              </a:rPr>
              <a:t>Freeze-thaw of cutbanks</a:t>
            </a:r>
          </a:p>
          <a:p>
            <a:pPr indent="0" lvl="0" marL="0" marR="0" rtl="0" algn="l">
              <a:lnSpc>
                <a:spcPct val="100000"/>
              </a:lnSpc>
              <a:spcBef>
                <a:spcPts val="0"/>
              </a:spcBef>
              <a:spcAft>
                <a:spcPts val="0"/>
              </a:spcAft>
              <a:buClr>
                <a:srgbClr val="FFFFFF"/>
              </a:buClr>
              <a:buSzPct val="25000"/>
              <a:buFont typeface="Droid Sans"/>
              <a:buNone/>
            </a:pPr>
            <a:r>
              <a:rPr b="0" i="0" lang="en" sz="2400" u="none" cap="none" strike="noStrike">
                <a:solidFill>
                  <a:srgbClr val="FFFFFF"/>
                </a:solidFill>
                <a:latin typeface="Droid Sans"/>
                <a:ea typeface="Droid Sans"/>
                <a:cs typeface="Droid Sans"/>
                <a:sym typeface="Droid Sans"/>
              </a:rPr>
              <a:t>Small grain flows/avalanches</a:t>
            </a:r>
          </a:p>
          <a:p>
            <a:pPr indent="0" lvl="0" marL="0" marR="0" rtl="0" algn="l">
              <a:lnSpc>
                <a:spcPct val="100000"/>
              </a:lnSpc>
              <a:spcBef>
                <a:spcPts val="0"/>
              </a:spcBef>
              <a:spcAft>
                <a:spcPts val="0"/>
              </a:spcAft>
              <a:buClr>
                <a:srgbClr val="FFFFFF"/>
              </a:buClr>
              <a:buSzPct val="25000"/>
              <a:buFont typeface="Droid Sans"/>
              <a:buNone/>
            </a:pPr>
            <a:r>
              <a:rPr b="0" i="0" lang="en" sz="2400" u="none" cap="none" strike="noStrike">
                <a:solidFill>
                  <a:srgbClr val="FFFFFF"/>
                </a:solidFill>
                <a:latin typeface="Droid Sans"/>
                <a:ea typeface="Droid Sans"/>
                <a:cs typeface="Droid Sans"/>
                <a:sym typeface="Droid Sans"/>
              </a:rPr>
              <a:t>Feb. 22, 2014: 77th Percentile flow</a:t>
            </a:r>
          </a:p>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rgbClr val="FFFFFF"/>
              </a:solidFill>
              <a:latin typeface="Droid Sans"/>
              <a:ea typeface="Droid Sans"/>
              <a:cs typeface="Droid Sans"/>
              <a:sym typeface="Droid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57" name="Shape 157"/>
        <p:cNvGrpSpPr/>
        <p:nvPr/>
      </p:nvGrpSpPr>
      <p:grpSpPr>
        <a:xfrm>
          <a:off x="0" y="0"/>
          <a:ext cx="0" cy="0"/>
          <a:chOff x="0" y="0"/>
          <a:chExt cx="0" cy="0"/>
        </a:xfrm>
      </p:grpSpPr>
      <p:sp>
        <p:nvSpPr>
          <p:cNvPr id="158" name="Shape 158"/>
          <p:cNvSpPr txBox="1"/>
          <p:nvPr/>
        </p:nvSpPr>
        <p:spPr>
          <a:xfrm>
            <a:off x="81525" y="2871100"/>
            <a:ext cx="4638600" cy="32195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Droid Sans"/>
              <a:buNone/>
            </a:pPr>
            <a:r>
              <a:rPr b="1" i="0" lang="en" sz="2400" u="none" cap="none" strike="noStrike">
                <a:solidFill>
                  <a:srgbClr val="FFFFFF"/>
                </a:solidFill>
                <a:latin typeface="Droid Sans"/>
                <a:ea typeface="Droid Sans"/>
                <a:cs typeface="Droid Sans"/>
                <a:sym typeface="Droid Sans"/>
              </a:rPr>
              <a:t>Freeze-thaw of cutbanks</a:t>
            </a:r>
          </a:p>
          <a:p>
            <a:pPr indent="0" lvl="0" marL="0" marR="0" rtl="0" algn="ctr">
              <a:lnSpc>
                <a:spcPct val="100000"/>
              </a:lnSpc>
              <a:spcBef>
                <a:spcPts val="0"/>
              </a:spcBef>
              <a:spcAft>
                <a:spcPts val="0"/>
              </a:spcAft>
              <a:buClr>
                <a:srgbClr val="FFFFFF"/>
              </a:buClr>
              <a:buSzPct val="25000"/>
              <a:buFont typeface="Droid Sans"/>
              <a:buNone/>
            </a:pPr>
            <a:r>
              <a:rPr b="1" i="0" lang="en" sz="2400" u="none" cap="none" strike="noStrike">
                <a:solidFill>
                  <a:srgbClr val="FFFFFF"/>
                </a:solidFill>
                <a:latin typeface="Droid Sans"/>
                <a:ea typeface="Droid Sans"/>
                <a:cs typeface="Droid Sans"/>
                <a:sym typeface="Droid Sans"/>
              </a:rPr>
              <a:t>can lead to</a:t>
            </a:r>
          </a:p>
          <a:p>
            <a:pPr indent="0" lvl="0" marL="0" marR="0" rtl="0" algn="ctr">
              <a:lnSpc>
                <a:spcPct val="100000"/>
              </a:lnSpc>
              <a:spcBef>
                <a:spcPts val="0"/>
              </a:spcBef>
              <a:spcAft>
                <a:spcPts val="0"/>
              </a:spcAft>
              <a:buClr>
                <a:srgbClr val="FFFFFF"/>
              </a:buClr>
              <a:buSzPct val="25000"/>
              <a:buFont typeface="Droid Sans"/>
              <a:buNone/>
            </a:pPr>
            <a:r>
              <a:rPr b="1" i="0" lang="en" sz="2400" u="none" cap="none" strike="noStrike">
                <a:solidFill>
                  <a:srgbClr val="FFFFFF"/>
                </a:solidFill>
                <a:latin typeface="Droid Sans"/>
                <a:ea typeface="Droid Sans"/>
                <a:cs typeface="Droid Sans"/>
                <a:sym typeface="Droid Sans"/>
              </a:rPr>
              <a:t>Debris flows, slumps, collapse</a:t>
            </a:r>
          </a:p>
          <a:p>
            <a:pPr indent="0" lvl="0" marL="0" marR="0" rtl="0" algn="ctr">
              <a:lnSpc>
                <a:spcPct val="100000"/>
              </a:lnSpc>
              <a:spcBef>
                <a:spcPts val="0"/>
              </a:spcBef>
              <a:spcAft>
                <a:spcPts val="0"/>
              </a:spcAft>
              <a:buClr>
                <a:srgbClr val="000000"/>
              </a:buClr>
              <a:buFont typeface="Arial"/>
              <a:buNone/>
            </a:pPr>
            <a:r>
              <a:t/>
            </a:r>
            <a:endParaRPr b="1" i="0" sz="2400" u="none" cap="none" strike="noStrike">
              <a:solidFill>
                <a:srgbClr val="FFFFFF"/>
              </a:solidFill>
              <a:latin typeface="Droid Sans"/>
              <a:ea typeface="Droid Sans"/>
              <a:cs typeface="Droid Sans"/>
              <a:sym typeface="Droid Sans"/>
            </a:endParaRPr>
          </a:p>
          <a:p>
            <a:pPr indent="0" lvl="0" marL="0" marR="0" rtl="0" algn="ctr">
              <a:lnSpc>
                <a:spcPct val="100000"/>
              </a:lnSpc>
              <a:spcBef>
                <a:spcPts val="0"/>
              </a:spcBef>
              <a:spcAft>
                <a:spcPts val="0"/>
              </a:spcAft>
              <a:buClr>
                <a:srgbClr val="FFFFFF"/>
              </a:buClr>
              <a:buSzPct val="25000"/>
              <a:buFont typeface="Droid Sans"/>
              <a:buNone/>
            </a:pPr>
            <a:r>
              <a:rPr b="1" i="0" lang="en" sz="2400" u="none" cap="none" strike="noStrike">
                <a:solidFill>
                  <a:srgbClr val="FFFFFF"/>
                </a:solidFill>
                <a:latin typeface="Droid Sans"/>
                <a:ea typeface="Droid Sans"/>
                <a:cs typeface="Droid Sans"/>
                <a:sym typeface="Droid Sans"/>
              </a:rPr>
              <a:t>March 9, 2016, Oneonta</a:t>
            </a:r>
          </a:p>
          <a:p>
            <a:pPr indent="0" lvl="0" marL="0" marR="0" rtl="0" algn="ctr">
              <a:lnSpc>
                <a:spcPct val="100000"/>
              </a:lnSpc>
              <a:spcBef>
                <a:spcPts val="0"/>
              </a:spcBef>
              <a:spcAft>
                <a:spcPts val="0"/>
              </a:spcAft>
              <a:buClr>
                <a:srgbClr val="000000"/>
              </a:buClr>
              <a:buFont typeface="Arial"/>
              <a:buNone/>
            </a:pPr>
            <a:r>
              <a:t/>
            </a:r>
            <a:endParaRPr b="1" i="0" sz="2400" u="none" cap="none" strike="noStrike">
              <a:solidFill>
                <a:srgbClr val="FFFFFF"/>
              </a:solidFill>
              <a:latin typeface="Droid Sans"/>
              <a:ea typeface="Droid Sans"/>
              <a:cs typeface="Droid Sans"/>
              <a:sym typeface="Droid Sans"/>
            </a:endParaRPr>
          </a:p>
          <a:p>
            <a:pPr indent="0" lvl="0" marL="0" marR="0" rtl="0" algn="ctr">
              <a:lnSpc>
                <a:spcPct val="100000"/>
              </a:lnSpc>
              <a:spcBef>
                <a:spcPts val="0"/>
              </a:spcBef>
              <a:spcAft>
                <a:spcPts val="0"/>
              </a:spcAft>
              <a:buClr>
                <a:srgbClr val="FFFFFF"/>
              </a:buClr>
              <a:buSzPct val="25000"/>
              <a:buFont typeface="Droid Sans"/>
              <a:buNone/>
            </a:pPr>
            <a:r>
              <a:rPr b="1" i="0" lang="en" sz="2400" u="none" cap="none" strike="noStrike">
                <a:solidFill>
                  <a:srgbClr val="FFFFFF"/>
                </a:solidFill>
                <a:latin typeface="Droid Sans"/>
                <a:ea typeface="Droid Sans"/>
                <a:cs typeface="Droid Sans"/>
                <a:sym typeface="Droid Sans"/>
              </a:rPr>
              <a:t>A single event can remove </a:t>
            </a:r>
          </a:p>
          <a:p>
            <a:pPr indent="0" lvl="0" marL="0" marR="0" rtl="0" algn="ctr">
              <a:lnSpc>
                <a:spcPct val="100000"/>
              </a:lnSpc>
              <a:spcBef>
                <a:spcPts val="0"/>
              </a:spcBef>
              <a:spcAft>
                <a:spcPts val="0"/>
              </a:spcAft>
              <a:buClr>
                <a:srgbClr val="FFFFFF"/>
              </a:buClr>
              <a:buSzPct val="25000"/>
              <a:buFont typeface="Droid Sans"/>
              <a:buNone/>
            </a:pPr>
            <a:r>
              <a:rPr b="1" i="0" lang="en" sz="2400" u="none" cap="none" strike="noStrike">
                <a:solidFill>
                  <a:srgbClr val="FFFFFF"/>
                </a:solidFill>
                <a:latin typeface="Droid Sans"/>
                <a:ea typeface="Droid Sans"/>
                <a:cs typeface="Droid Sans"/>
                <a:sym typeface="Droid Sans"/>
              </a:rPr>
              <a:t>1 to 20+ cm from a cutbank</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62" name="Shape 162"/>
        <p:cNvGrpSpPr/>
        <p:nvPr/>
      </p:nvGrpSpPr>
      <p:grpSpPr>
        <a:xfrm>
          <a:off x="0" y="0"/>
          <a:ext cx="0" cy="0"/>
          <a:chOff x="0" y="0"/>
          <a:chExt cx="0" cy="0"/>
        </a:xfrm>
      </p:grpSpPr>
      <p:pic>
        <p:nvPicPr>
          <p:cNvPr id="163" name="Shape 163"/>
          <p:cNvPicPr preferRelativeResize="0"/>
          <p:nvPr/>
        </p:nvPicPr>
        <p:blipFill rotWithShape="1">
          <a:blip r:embed="rId4">
            <a:alphaModFix/>
          </a:blip>
          <a:srcRect b="0" l="0" r="0" t="0"/>
          <a:stretch/>
        </p:blipFill>
        <p:spPr>
          <a:xfrm>
            <a:off x="504850" y="810100"/>
            <a:ext cx="8341198" cy="5956449"/>
          </a:xfrm>
          <a:prstGeom prst="rect">
            <a:avLst/>
          </a:prstGeom>
          <a:noFill/>
          <a:ln>
            <a:noFill/>
          </a:ln>
        </p:spPr>
      </p:pic>
      <p:sp>
        <p:nvSpPr>
          <p:cNvPr id="164" name="Shape 164"/>
          <p:cNvSpPr txBox="1"/>
          <p:nvPr/>
        </p:nvSpPr>
        <p:spPr>
          <a:xfrm>
            <a:off x="852000" y="613600"/>
            <a:ext cx="7919699" cy="1070100"/>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FF"/>
              </a:buClr>
              <a:buSzPct val="25000"/>
              <a:buFont typeface="Arial"/>
              <a:buNone/>
            </a:pPr>
            <a:r>
              <a:rPr b="1" i="0" lang="en" sz="3000" u="none" cap="none" strike="noStrike">
                <a:solidFill>
                  <a:srgbClr val="0000FF"/>
                </a:solidFill>
                <a:latin typeface="Arial"/>
                <a:ea typeface="Arial"/>
                <a:cs typeface="Arial"/>
                <a:sym typeface="Arial"/>
              </a:rPr>
              <a:t>Freeze-</a:t>
            </a:r>
            <a:r>
              <a:rPr b="1" i="0" lang="en" sz="3000" u="none" cap="none" strike="noStrike">
                <a:solidFill>
                  <a:srgbClr val="FF0000"/>
                </a:solidFill>
                <a:latin typeface="Arial"/>
                <a:ea typeface="Arial"/>
                <a:cs typeface="Arial"/>
                <a:sym typeface="Arial"/>
              </a:rPr>
              <a:t>thaw</a:t>
            </a:r>
            <a:r>
              <a:rPr b="1" i="0" lang="en" sz="3000" u="none" cap="none" strike="noStrike">
                <a:solidFill>
                  <a:srgbClr val="0000FF"/>
                </a:solidFill>
                <a:latin typeface="Arial"/>
                <a:ea typeface="Arial"/>
                <a:cs typeface="Arial"/>
                <a:sym typeface="Arial"/>
              </a:rPr>
              <a:t> activated processes</a:t>
            </a:r>
          </a:p>
        </p:txBody>
      </p:sp>
      <p:sp>
        <p:nvSpPr>
          <p:cNvPr id="165" name="Shape 165"/>
          <p:cNvSpPr/>
          <p:nvPr/>
        </p:nvSpPr>
        <p:spPr>
          <a:xfrm>
            <a:off x="6068075" y="1911975"/>
            <a:ext cx="242399" cy="206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6" name="Shape 166"/>
          <p:cNvSpPr/>
          <p:nvPr/>
        </p:nvSpPr>
        <p:spPr>
          <a:xfrm>
            <a:off x="2091500" y="5717800"/>
            <a:ext cx="430800" cy="206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7" name="Shape 167"/>
          <p:cNvSpPr/>
          <p:nvPr/>
        </p:nvSpPr>
        <p:spPr>
          <a:xfrm>
            <a:off x="3046193" y="5690869"/>
            <a:ext cx="430800" cy="206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8" name="Shape 168"/>
          <p:cNvSpPr/>
          <p:nvPr/>
        </p:nvSpPr>
        <p:spPr>
          <a:xfrm>
            <a:off x="3982935" y="5708423"/>
            <a:ext cx="430800" cy="206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9" name="Shape 169"/>
          <p:cNvSpPr/>
          <p:nvPr/>
        </p:nvSpPr>
        <p:spPr>
          <a:xfrm>
            <a:off x="4924264" y="5717800"/>
            <a:ext cx="430800" cy="206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0" name="Shape 170"/>
          <p:cNvSpPr/>
          <p:nvPr/>
        </p:nvSpPr>
        <p:spPr>
          <a:xfrm>
            <a:off x="5874569" y="5722387"/>
            <a:ext cx="430800" cy="206400"/>
          </a:xfrm>
          <a:prstGeom prst="rect">
            <a:avLst/>
          </a:prstGeom>
          <a:solidFill>
            <a:srgbClr val="FFFFFF"/>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1" name="Shape 171"/>
          <p:cNvSpPr txBox="1"/>
          <p:nvPr/>
        </p:nvSpPr>
        <p:spPr>
          <a:xfrm>
            <a:off x="6006000" y="2653800"/>
            <a:ext cx="2765699" cy="38412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indent="0" lvl="0" marL="0" marR="0" rtl="0" algn="ctr">
              <a:lnSpc>
                <a:spcPct val="100000"/>
              </a:lnSpc>
              <a:spcBef>
                <a:spcPts val="0"/>
              </a:spcBef>
              <a:spcAft>
                <a:spcPts val="0"/>
              </a:spcAft>
              <a:buClr>
                <a:srgbClr val="FF0000"/>
              </a:buClr>
              <a:buSzPct val="25000"/>
              <a:buFont typeface="Arial"/>
              <a:buNone/>
            </a:pPr>
            <a:r>
              <a:rPr b="1" i="0" lang="en" sz="2400" u="none" cap="none" strike="noStrike">
                <a:solidFill>
                  <a:srgbClr val="FF0000"/>
                </a:solidFill>
                <a:latin typeface="Arial"/>
                <a:ea typeface="Arial"/>
                <a:cs typeface="Arial"/>
                <a:sym typeface="Arial"/>
              </a:rPr>
              <a:t>80 to 120 f-t events per year</a:t>
            </a:r>
          </a:p>
          <a:p>
            <a:pPr indent="0" lvl="0" marL="0" marR="0" rtl="0" algn="ctr">
              <a:lnSpc>
                <a:spcPct val="100000"/>
              </a:lnSpc>
              <a:spcBef>
                <a:spcPts val="0"/>
              </a:spcBef>
              <a:spcAft>
                <a:spcPts val="0"/>
              </a:spcAft>
              <a:buClr>
                <a:srgbClr val="000000"/>
              </a:buClr>
              <a:buFont typeface="Arial"/>
              <a:buNone/>
            </a:pPr>
            <a:r>
              <a:t/>
            </a:r>
            <a:endParaRPr b="1" i="0" sz="24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ct val="25000"/>
              <a:buFont typeface="Arial"/>
              <a:buNone/>
            </a:pPr>
            <a:r>
              <a:rPr b="1" i="0" lang="en" sz="2400" u="none" cap="none" strike="noStrike">
                <a:solidFill>
                  <a:srgbClr val="FF0000"/>
                </a:solidFill>
                <a:latin typeface="Arial"/>
                <a:ea typeface="Arial"/>
                <a:cs typeface="Arial"/>
                <a:sym typeface="Arial"/>
              </a:rPr>
              <a:t>5 to 20 per yr for &gt; 5C and &lt; -5C</a:t>
            </a:r>
          </a:p>
          <a:p>
            <a:pPr indent="0" lvl="0" marL="0" marR="0" rtl="0" algn="ctr">
              <a:lnSpc>
                <a:spcPct val="100000"/>
              </a:lnSpc>
              <a:spcBef>
                <a:spcPts val="0"/>
              </a:spcBef>
              <a:spcAft>
                <a:spcPts val="0"/>
              </a:spcAft>
              <a:buClr>
                <a:srgbClr val="000000"/>
              </a:buClr>
              <a:buFont typeface="Arial"/>
              <a:buNone/>
            </a:pPr>
            <a:r>
              <a:t/>
            </a:r>
            <a:endParaRPr b="1" i="0" sz="2400" u="none" cap="none" strike="noStrike">
              <a:solidFill>
                <a:srgbClr val="FF0000"/>
              </a:solidFill>
              <a:latin typeface="Arial"/>
              <a:ea typeface="Arial"/>
              <a:cs typeface="Arial"/>
              <a:sym typeface="Arial"/>
            </a:endParaRPr>
          </a:p>
          <a:p>
            <a:pPr indent="0" lvl="0" marL="0" marR="0" rtl="0" algn="ctr">
              <a:lnSpc>
                <a:spcPct val="100000"/>
              </a:lnSpc>
              <a:spcBef>
                <a:spcPts val="0"/>
              </a:spcBef>
              <a:spcAft>
                <a:spcPts val="0"/>
              </a:spcAft>
              <a:buClr>
                <a:srgbClr val="FF0000"/>
              </a:buClr>
              <a:buSzPct val="25000"/>
              <a:buFont typeface="Arial"/>
              <a:buNone/>
            </a:pPr>
            <a:r>
              <a:rPr b="1" i="0" lang="en" sz="2400" u="none" cap="none" strike="noStrike">
                <a:solidFill>
                  <a:srgbClr val="FF0000"/>
                </a:solidFill>
                <a:latin typeface="Arial"/>
                <a:ea typeface="Arial"/>
                <a:cs typeface="Arial"/>
                <a:sym typeface="Arial"/>
              </a:rPr>
              <a:t>The number of freeze-thaw days appears to be declining</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42" name="Shape 42"/>
        <p:cNvGrpSpPr/>
        <p:nvPr/>
      </p:nvGrpSpPr>
      <p:grpSpPr>
        <a:xfrm>
          <a:off x="0" y="0"/>
          <a:ext cx="0" cy="0"/>
          <a:chOff x="0" y="0"/>
          <a:chExt cx="0" cy="0"/>
        </a:xfrm>
      </p:grpSpPr>
      <p:sp>
        <p:nvSpPr>
          <p:cNvPr id="43" name="Shape 43"/>
          <p:cNvSpPr txBox="1"/>
          <p:nvPr>
            <p:ph type="ctrTitle"/>
          </p:nvPr>
        </p:nvSpPr>
        <p:spPr>
          <a:xfrm>
            <a:off x="125700" y="105175"/>
            <a:ext cx="8810100" cy="27896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chemeClr val="dk1"/>
              </a:buClr>
              <a:buSzPct val="25000"/>
              <a:buFont typeface="Georgia"/>
              <a:buNone/>
            </a:pPr>
            <a:r>
              <a:rPr b="0" i="0" lang="en" sz="3600" u="none" cap="none" strike="noStrike">
                <a:solidFill>
                  <a:srgbClr val="000000"/>
                </a:solidFill>
                <a:highlight>
                  <a:srgbClr val="CFE2F3"/>
                </a:highlight>
                <a:latin typeface="Georgia"/>
                <a:ea typeface="Georgia"/>
                <a:cs typeface="Georgia"/>
                <a:sym typeface="Georgia"/>
              </a:rPr>
              <a:t>Acknowledgements</a:t>
            </a:r>
            <a:br>
              <a:rPr b="0" i="0" lang="en" sz="3600" u="none" cap="none" strike="noStrike">
                <a:solidFill>
                  <a:srgbClr val="000000"/>
                </a:solidFill>
                <a:highlight>
                  <a:srgbClr val="CFE2F3"/>
                </a:highlight>
                <a:latin typeface="Georgia"/>
                <a:ea typeface="Georgia"/>
                <a:cs typeface="Georgia"/>
                <a:sym typeface="Georgia"/>
              </a:rPr>
            </a:br>
          </a:p>
          <a:p>
            <a:pPr indent="0" lvl="0" marL="0" marR="0" rtl="0" algn="ctr">
              <a:lnSpc>
                <a:spcPct val="100000"/>
              </a:lnSpc>
              <a:spcBef>
                <a:spcPts val="0"/>
              </a:spcBef>
              <a:spcAft>
                <a:spcPts val="0"/>
              </a:spcAft>
              <a:buClr>
                <a:schemeClr val="dk1"/>
              </a:buClr>
              <a:buSzPct val="25000"/>
              <a:buFont typeface="Georgia"/>
              <a:buNone/>
            </a:pPr>
            <a:r>
              <a:rPr b="0" i="0" lang="en" sz="1800" u="none" cap="none" strike="noStrike">
                <a:solidFill>
                  <a:srgbClr val="000000"/>
                </a:solidFill>
                <a:highlight>
                  <a:srgbClr val="CFE2F3"/>
                </a:highlight>
                <a:latin typeface="Georgia"/>
                <a:ea typeface="Georgia"/>
                <a:cs typeface="Georgia"/>
                <a:sym typeface="Georgia"/>
              </a:rPr>
              <a:t>Research Assistants: Derek Walling, Pete Booth, David Busby</a:t>
            </a:r>
            <a:br>
              <a:rPr b="0" i="0" lang="en" sz="1800" u="none" cap="none" strike="noStrike">
                <a:solidFill>
                  <a:srgbClr val="000000"/>
                </a:solidFill>
                <a:highlight>
                  <a:srgbClr val="CFE2F3"/>
                </a:highlight>
                <a:latin typeface="Georgia"/>
                <a:ea typeface="Georgia"/>
                <a:cs typeface="Georgia"/>
                <a:sym typeface="Georgia"/>
              </a:rPr>
            </a:br>
            <a:r>
              <a:rPr b="0" i="0" lang="en" sz="1800" u="none" cap="none" strike="noStrike">
                <a:solidFill>
                  <a:srgbClr val="000000"/>
                </a:solidFill>
                <a:highlight>
                  <a:srgbClr val="CFE2F3"/>
                </a:highlight>
                <a:latin typeface="Georgia"/>
                <a:ea typeface="Georgia"/>
                <a:cs typeface="Georgia"/>
                <a:sym typeface="Georgia"/>
              </a:rPr>
              <a:t>Local landowners: Robert and Blevyn Wheeler, Morris Central School</a:t>
            </a:r>
          </a:p>
          <a:p>
            <a:pPr indent="0" lvl="0" marL="0" marR="0" rtl="0" algn="ctr">
              <a:lnSpc>
                <a:spcPct val="100000"/>
              </a:lnSpc>
              <a:spcBef>
                <a:spcPts val="0"/>
              </a:spcBef>
              <a:spcAft>
                <a:spcPts val="0"/>
              </a:spcAft>
              <a:buClr>
                <a:schemeClr val="dk1"/>
              </a:buClr>
              <a:buSzPct val="25000"/>
              <a:buFont typeface="Georgia"/>
              <a:buNone/>
            </a:pPr>
            <a:r>
              <a:rPr b="0" i="0" lang="en" sz="1800" u="none" cap="none" strike="noStrike">
                <a:solidFill>
                  <a:srgbClr val="000000"/>
                </a:solidFill>
                <a:highlight>
                  <a:srgbClr val="CFE2F3"/>
                </a:highlight>
                <a:latin typeface="Georgia"/>
                <a:ea typeface="Georgia"/>
                <a:cs typeface="Georgia"/>
                <a:sym typeface="Georgia"/>
              </a:rPr>
              <a:t>The Research Foundation of SUNY for faculty research grant</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75" name="Shape 175"/>
        <p:cNvGrpSpPr/>
        <p:nvPr/>
      </p:nvGrpSpPr>
      <p:grpSpPr>
        <a:xfrm>
          <a:off x="0" y="0"/>
          <a:ext cx="0" cy="0"/>
          <a:chOff x="0" y="0"/>
          <a:chExt cx="0" cy="0"/>
        </a:xfrm>
      </p:grpSpPr>
      <p:sp>
        <p:nvSpPr>
          <p:cNvPr id="176" name="Shape 176"/>
          <p:cNvSpPr txBox="1"/>
          <p:nvPr>
            <p:ph type="ctrTitle"/>
          </p:nvPr>
        </p:nvSpPr>
        <p:spPr>
          <a:xfrm>
            <a:off x="231875" y="162150"/>
            <a:ext cx="8739599" cy="5066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chemeClr val="dk1"/>
              </a:buClr>
              <a:buSzPct val="25000"/>
              <a:buFont typeface="Droid Sans"/>
              <a:buNone/>
            </a:pPr>
            <a:r>
              <a:rPr b="1" i="0" lang="en" sz="3000" u="none" cap="none" strike="noStrike">
                <a:solidFill>
                  <a:srgbClr val="FFFFFF"/>
                </a:solidFill>
                <a:latin typeface="Droid Sans"/>
                <a:ea typeface="Droid Sans"/>
                <a:cs typeface="Droid Sans"/>
                <a:sym typeface="Droid Sans"/>
              </a:rPr>
              <a:t>Migration rate vs freeze-thaw days</a:t>
            </a:r>
          </a:p>
        </p:txBody>
      </p:sp>
      <p:pic>
        <p:nvPicPr>
          <p:cNvPr id="177" name="Shape 177"/>
          <p:cNvPicPr preferRelativeResize="0"/>
          <p:nvPr/>
        </p:nvPicPr>
        <p:blipFill rotWithShape="1">
          <a:blip r:embed="rId4">
            <a:alphaModFix/>
          </a:blip>
          <a:srcRect b="0" l="0" r="0" t="0"/>
          <a:stretch/>
        </p:blipFill>
        <p:spPr>
          <a:xfrm>
            <a:off x="580725" y="1384625"/>
            <a:ext cx="7667625" cy="4743450"/>
          </a:xfrm>
          <a:prstGeom prst="rect">
            <a:avLst/>
          </a:prstGeom>
          <a:noFill/>
          <a:ln>
            <a:noFill/>
          </a:ln>
        </p:spPr>
      </p:pic>
      <p:sp>
        <p:nvSpPr>
          <p:cNvPr id="178" name="Shape 178"/>
          <p:cNvSpPr txBox="1"/>
          <p:nvPr/>
        </p:nvSpPr>
        <p:spPr>
          <a:xfrm>
            <a:off x="5755050" y="3085975"/>
            <a:ext cx="2493299" cy="24819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0000"/>
              </a:buClr>
              <a:buSzPct val="25000"/>
              <a:buFont typeface="Arial"/>
              <a:buNone/>
            </a:pPr>
            <a:r>
              <a:rPr b="1" i="0" lang="en" sz="1800" u="none" cap="none" strike="noStrike">
                <a:solidFill>
                  <a:srgbClr val="FF0000"/>
                </a:solidFill>
                <a:latin typeface="Arial"/>
                <a:ea typeface="Arial"/>
                <a:cs typeface="Arial"/>
                <a:sym typeface="Arial"/>
              </a:rPr>
              <a:t>There is a weak inverse relation between the # of freeze-thaw events and migration rates!</a:t>
            </a:r>
          </a:p>
          <a:p>
            <a:pPr indent="0" lvl="0" marL="0" marR="0" rtl="0" algn="ctr">
              <a:lnSpc>
                <a:spcPct val="100000"/>
              </a:lnSpc>
              <a:spcBef>
                <a:spcPts val="0"/>
              </a:spcBef>
              <a:spcAft>
                <a:spcPts val="0"/>
              </a:spcAft>
              <a:buClr>
                <a:srgbClr val="FF0000"/>
              </a:buClr>
              <a:buSzPct val="25000"/>
              <a:buFont typeface="Arial"/>
              <a:buNone/>
            </a:pPr>
            <a:r>
              <a:rPr b="1" i="0" lang="en" sz="1800" u="none" cap="none" strike="noStrike">
                <a:solidFill>
                  <a:srgbClr val="FF0000"/>
                </a:solidFill>
                <a:latin typeface="Arial"/>
                <a:ea typeface="Arial"/>
                <a:cs typeface="Arial"/>
                <a:sym typeface="Arial"/>
              </a:rPr>
              <a:t>This could be from the averaging interval effect...</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82" name="Shape 182"/>
        <p:cNvGrpSpPr/>
        <p:nvPr/>
      </p:nvGrpSpPr>
      <p:grpSpPr>
        <a:xfrm>
          <a:off x="0" y="0"/>
          <a:ext cx="0" cy="0"/>
          <a:chOff x="0" y="0"/>
          <a:chExt cx="0" cy="0"/>
        </a:xfrm>
      </p:grpSpPr>
      <p:sp>
        <p:nvSpPr>
          <p:cNvPr id="183" name="Shape 183"/>
          <p:cNvSpPr txBox="1"/>
          <p:nvPr/>
        </p:nvSpPr>
        <p:spPr>
          <a:xfrm>
            <a:off x="172100" y="45800"/>
            <a:ext cx="8889000" cy="2934300"/>
          </a:xfrm>
          <a:prstGeom prst="rect">
            <a:avLst/>
          </a:prstGeom>
          <a:solidFill>
            <a:srgbClr val="EFEFEF"/>
          </a:solid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B45F06"/>
              </a:buClr>
              <a:buSzPct val="25000"/>
              <a:buFont typeface="Droid Sans"/>
              <a:buNone/>
            </a:pPr>
            <a:r>
              <a:rPr b="1" i="0" lang="en" sz="1800" u="none" cap="none" strike="noStrike">
                <a:solidFill>
                  <a:srgbClr val="B45F06"/>
                </a:solidFill>
                <a:latin typeface="Droid Sans"/>
                <a:ea typeface="Droid Sans"/>
                <a:cs typeface="Droid Sans"/>
                <a:sym typeface="Droid Sans"/>
              </a:rPr>
              <a:t>Conclusions</a:t>
            </a:r>
          </a:p>
          <a:p>
            <a:pPr indent="-342900" lvl="0" marL="457200" marR="0" rtl="0" algn="l">
              <a:lnSpc>
                <a:spcPct val="100000"/>
              </a:lnSpc>
              <a:spcBef>
                <a:spcPts val="0"/>
              </a:spcBef>
              <a:spcAft>
                <a:spcPts val="0"/>
              </a:spcAft>
              <a:buClr>
                <a:srgbClr val="B45F06"/>
              </a:buClr>
              <a:buSzPct val="100000"/>
              <a:buFont typeface="Droid Sans"/>
              <a:buChar char="●"/>
            </a:pPr>
            <a:r>
              <a:rPr b="1" i="0" lang="en" sz="1800" u="none" cap="none" strike="noStrike">
                <a:solidFill>
                  <a:srgbClr val="B45F06"/>
                </a:solidFill>
                <a:latin typeface="Droid Sans"/>
                <a:ea typeface="Droid Sans"/>
                <a:cs typeface="Droid Sans"/>
                <a:sym typeface="Droid Sans"/>
              </a:rPr>
              <a:t>More floods = more migration doesn’t hold</a:t>
            </a:r>
          </a:p>
          <a:p>
            <a:pPr indent="-342900" lvl="0" marL="457200" marR="0" rtl="0" algn="l">
              <a:lnSpc>
                <a:spcPct val="100000"/>
              </a:lnSpc>
              <a:spcBef>
                <a:spcPts val="0"/>
              </a:spcBef>
              <a:spcAft>
                <a:spcPts val="0"/>
              </a:spcAft>
              <a:buClr>
                <a:srgbClr val="B45F06"/>
              </a:buClr>
              <a:buSzPct val="100000"/>
              <a:buFont typeface="Droid Sans"/>
              <a:buChar char="●"/>
            </a:pPr>
            <a:r>
              <a:rPr b="1" i="0" lang="en" sz="1800" u="none" cap="none" strike="noStrike">
                <a:solidFill>
                  <a:srgbClr val="B45F06"/>
                </a:solidFill>
                <a:latin typeface="Droid Sans"/>
                <a:ea typeface="Droid Sans"/>
                <a:cs typeface="Droid Sans"/>
                <a:sym typeface="Droid Sans"/>
              </a:rPr>
              <a:t>More freeze-thaw = more migration is not obvious</a:t>
            </a:r>
          </a:p>
          <a:p>
            <a:pPr indent="-342900" lvl="0" marL="457200" marR="0" rtl="0" algn="l">
              <a:lnSpc>
                <a:spcPct val="100000"/>
              </a:lnSpc>
              <a:spcBef>
                <a:spcPts val="0"/>
              </a:spcBef>
              <a:spcAft>
                <a:spcPts val="0"/>
              </a:spcAft>
              <a:buClr>
                <a:srgbClr val="B45F06"/>
              </a:buClr>
              <a:buSzPct val="100000"/>
              <a:buFont typeface="Droid Sans"/>
              <a:buChar char="●"/>
            </a:pPr>
            <a:r>
              <a:rPr b="1" i="0" lang="en" sz="1800" u="none" cap="none" strike="noStrike">
                <a:solidFill>
                  <a:srgbClr val="B45F06"/>
                </a:solidFill>
                <a:latin typeface="Droid Sans"/>
                <a:ea typeface="Droid Sans"/>
                <a:cs typeface="Droid Sans"/>
                <a:sym typeface="Droid Sans"/>
              </a:rPr>
              <a:t>Migration rate of cutbanks appears to be:</a:t>
            </a:r>
          </a:p>
          <a:p>
            <a:pPr indent="-342900" lvl="1" marL="914400" marR="0" rtl="0" algn="l">
              <a:lnSpc>
                <a:spcPct val="100000"/>
              </a:lnSpc>
              <a:spcBef>
                <a:spcPts val="0"/>
              </a:spcBef>
              <a:spcAft>
                <a:spcPts val="0"/>
              </a:spcAft>
              <a:buClr>
                <a:srgbClr val="B45F06"/>
              </a:buClr>
              <a:buSzPct val="100000"/>
              <a:buFont typeface="Droid Sans"/>
              <a:buChar char="○"/>
            </a:pPr>
            <a:r>
              <a:rPr b="1" i="0" lang="en" sz="1800" u="none" cap="none" strike="noStrike">
                <a:solidFill>
                  <a:srgbClr val="B45F06"/>
                </a:solidFill>
                <a:latin typeface="Droid Sans"/>
                <a:ea typeface="Droid Sans"/>
                <a:cs typeface="Droid Sans"/>
                <a:sym typeface="Droid Sans"/>
              </a:rPr>
              <a:t>insensitive to mid-size and larger flows</a:t>
            </a:r>
          </a:p>
          <a:p>
            <a:pPr indent="-342900" lvl="1" marL="914400" marR="0" rtl="0" algn="l">
              <a:lnSpc>
                <a:spcPct val="100000"/>
              </a:lnSpc>
              <a:spcBef>
                <a:spcPts val="0"/>
              </a:spcBef>
              <a:spcAft>
                <a:spcPts val="0"/>
              </a:spcAft>
              <a:buClr>
                <a:srgbClr val="B45F06"/>
              </a:buClr>
              <a:buSzPct val="100000"/>
              <a:buFont typeface="Droid Sans"/>
              <a:buChar char="○"/>
            </a:pPr>
            <a:r>
              <a:rPr b="1" i="0" lang="en" sz="1800" u="none" cap="none" strike="noStrike">
                <a:solidFill>
                  <a:srgbClr val="B45F06"/>
                </a:solidFill>
                <a:latin typeface="Droid Sans"/>
                <a:ea typeface="Droid Sans"/>
                <a:cs typeface="Droid Sans"/>
                <a:sym typeface="Droid Sans"/>
              </a:rPr>
              <a:t>Inversely related to freeze-thaw events</a:t>
            </a:r>
          </a:p>
          <a:p>
            <a:pPr indent="-342900" lvl="0" marL="457200" marR="0" rtl="0" algn="l">
              <a:lnSpc>
                <a:spcPct val="100000"/>
              </a:lnSpc>
              <a:spcBef>
                <a:spcPts val="0"/>
              </a:spcBef>
              <a:spcAft>
                <a:spcPts val="0"/>
              </a:spcAft>
              <a:buClr>
                <a:srgbClr val="B45F06"/>
              </a:buClr>
              <a:buSzPct val="100000"/>
              <a:buFont typeface="Droid Sans"/>
              <a:buChar char="●"/>
            </a:pPr>
            <a:r>
              <a:rPr b="1" i="0" lang="en" sz="1800" u="none" cap="none" strike="noStrike">
                <a:solidFill>
                  <a:srgbClr val="B45F06"/>
                </a:solidFill>
                <a:latin typeface="Droid Sans"/>
                <a:ea typeface="Droid Sans"/>
                <a:cs typeface="Droid Sans"/>
                <a:sym typeface="Droid Sans"/>
              </a:rPr>
              <a:t>Rate interval may be too long to elucidate process control (shorter interval = higher rates or greater variability in rates?)</a:t>
            </a:r>
          </a:p>
          <a:p>
            <a:pPr indent="-342900" lvl="0" marL="457200" marR="0" rtl="0" algn="l">
              <a:lnSpc>
                <a:spcPct val="100000"/>
              </a:lnSpc>
              <a:spcBef>
                <a:spcPts val="0"/>
              </a:spcBef>
              <a:spcAft>
                <a:spcPts val="0"/>
              </a:spcAft>
              <a:buClr>
                <a:srgbClr val="B45F06"/>
              </a:buClr>
              <a:buSzPct val="100000"/>
              <a:buFont typeface="Droid Sans"/>
              <a:buChar char="●"/>
            </a:pPr>
            <a:r>
              <a:rPr b="1" i="0" lang="en" sz="1800" u="none" cap="none" strike="noStrike">
                <a:solidFill>
                  <a:srgbClr val="B45F06"/>
                </a:solidFill>
                <a:latin typeface="Droid Sans"/>
                <a:ea typeface="Droid Sans"/>
                <a:cs typeface="Droid Sans"/>
                <a:sym typeface="Droid Sans"/>
              </a:rPr>
              <a:t>We need higher resolution measurements in time and space to get around this logjam! Enter structure from motion (SfM) photo surveys…</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187" name="Shape 187"/>
        <p:cNvGrpSpPr/>
        <p:nvPr/>
      </p:nvGrpSpPr>
      <p:grpSpPr>
        <a:xfrm>
          <a:off x="0" y="0"/>
          <a:ext cx="0" cy="0"/>
          <a:chOff x="0" y="0"/>
          <a:chExt cx="0" cy="0"/>
        </a:xfrm>
      </p:grpSpPr>
      <p:sp>
        <p:nvSpPr>
          <p:cNvPr id="188" name="Shape 188"/>
          <p:cNvSpPr txBox="1"/>
          <p:nvPr/>
        </p:nvSpPr>
        <p:spPr>
          <a:xfrm>
            <a:off x="81525" y="2871100"/>
            <a:ext cx="4979871" cy="1984234"/>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Droid Sans"/>
              <a:buNone/>
            </a:pPr>
            <a:r>
              <a:rPr b="1" i="0" lang="en" sz="2400" u="none" cap="none" strike="noStrike">
                <a:solidFill>
                  <a:srgbClr val="FFFFFF"/>
                </a:solidFill>
                <a:latin typeface="Droid Sans"/>
                <a:ea typeface="Droid Sans"/>
                <a:cs typeface="Droid Sans"/>
                <a:sym typeface="Droid Sans"/>
              </a:rPr>
              <a:t>Point cloud rendition above of</a:t>
            </a:r>
          </a:p>
          <a:p>
            <a:pPr indent="0" lvl="0" marL="0" marR="0" rtl="0" algn="ctr">
              <a:lnSpc>
                <a:spcPct val="100000"/>
              </a:lnSpc>
              <a:spcBef>
                <a:spcPts val="0"/>
              </a:spcBef>
              <a:spcAft>
                <a:spcPts val="0"/>
              </a:spcAft>
              <a:buClr>
                <a:srgbClr val="FFFFFF"/>
              </a:buClr>
              <a:buSzPct val="25000"/>
              <a:buFont typeface="Droid Sans"/>
              <a:buNone/>
            </a:pPr>
            <a:r>
              <a:rPr b="1" i="0" lang="en" sz="2400" u="none" cap="none" strike="noStrike">
                <a:solidFill>
                  <a:srgbClr val="FFFFFF"/>
                </a:solidFill>
                <a:latin typeface="Droid Sans"/>
                <a:ea typeface="Droid Sans"/>
                <a:cs typeface="Droid Sans"/>
                <a:sym typeface="Droid Sans"/>
              </a:rPr>
              <a:t>cutbank at right (5 weeks apart)</a:t>
            </a:r>
          </a:p>
          <a:p>
            <a:pPr indent="0" lvl="0" marL="0" marR="0" rtl="0" algn="ctr">
              <a:lnSpc>
                <a:spcPct val="100000"/>
              </a:lnSpc>
              <a:spcBef>
                <a:spcPts val="0"/>
              </a:spcBef>
              <a:spcAft>
                <a:spcPts val="0"/>
              </a:spcAft>
              <a:buClr>
                <a:srgbClr val="000000"/>
              </a:buClr>
              <a:buFont typeface="Arial"/>
              <a:buNone/>
            </a:pPr>
            <a:r>
              <a:t/>
            </a:r>
            <a:endParaRPr b="1" i="0" sz="2400" u="none" cap="none" strike="noStrike">
              <a:solidFill>
                <a:srgbClr val="FFFFFF"/>
              </a:solidFill>
              <a:latin typeface="Droid Sans"/>
              <a:ea typeface="Droid Sans"/>
              <a:cs typeface="Droid Sans"/>
              <a:sym typeface="Droid Sans"/>
            </a:endParaRPr>
          </a:p>
          <a:p>
            <a:pPr indent="0" lvl="0" marL="0" marR="0" rtl="0" algn="ctr">
              <a:lnSpc>
                <a:spcPct val="100000"/>
              </a:lnSpc>
              <a:spcBef>
                <a:spcPts val="0"/>
              </a:spcBef>
              <a:spcAft>
                <a:spcPts val="0"/>
              </a:spcAft>
              <a:buClr>
                <a:srgbClr val="FFFFFF"/>
              </a:buClr>
              <a:buSzPct val="25000"/>
              <a:buFont typeface="Droid Sans"/>
              <a:buNone/>
            </a:pPr>
            <a:r>
              <a:rPr b="1" i="0" lang="en" sz="2400" u="none" cap="none" strike="noStrike">
                <a:solidFill>
                  <a:srgbClr val="FFFFFF"/>
                </a:solidFill>
                <a:latin typeface="Droid Sans"/>
                <a:ea typeface="Droid Sans"/>
                <a:cs typeface="Droid Sans"/>
                <a:sym typeface="Droid Sans"/>
              </a:rPr>
              <a:t>cm scale features are detectable</a:t>
            </a:r>
          </a:p>
          <a:p>
            <a:pPr indent="0" lvl="0" marL="0" marR="0" rtl="0" algn="ctr">
              <a:lnSpc>
                <a:spcPct val="100000"/>
              </a:lnSpc>
              <a:spcBef>
                <a:spcPts val="0"/>
              </a:spcBef>
              <a:spcAft>
                <a:spcPts val="0"/>
              </a:spcAft>
              <a:buClr>
                <a:srgbClr val="000000"/>
              </a:buClr>
              <a:buFont typeface="Arial"/>
              <a:buNone/>
            </a:pPr>
            <a:r>
              <a:t/>
            </a:r>
            <a:endParaRPr b="1" i="0" sz="2400" u="none" cap="none" strike="noStrike">
              <a:solidFill>
                <a:srgbClr val="FFFFFF"/>
              </a:solidFill>
              <a:latin typeface="Droid Sans"/>
              <a:ea typeface="Droid Sans"/>
              <a:cs typeface="Droid Sans"/>
              <a:sym typeface="Droid Sans"/>
            </a:endParaRPr>
          </a:p>
        </p:txBody>
      </p:sp>
      <p:pic>
        <p:nvPicPr>
          <p:cNvPr id="189" name="Shape 189"/>
          <p:cNvPicPr preferRelativeResize="0"/>
          <p:nvPr/>
        </p:nvPicPr>
        <p:blipFill rotWithShape="1">
          <a:blip r:embed="rId4">
            <a:alphaModFix/>
          </a:blip>
          <a:srcRect b="0" l="0" r="0" t="0"/>
          <a:stretch/>
        </p:blipFill>
        <p:spPr>
          <a:xfrm>
            <a:off x="49160" y="82238"/>
            <a:ext cx="4736949" cy="26858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193" name="Shape 193"/>
        <p:cNvGrpSpPr/>
        <p:nvPr/>
      </p:nvGrpSpPr>
      <p:grpSpPr>
        <a:xfrm>
          <a:off x="0" y="0"/>
          <a:ext cx="0" cy="0"/>
          <a:chOff x="0" y="0"/>
          <a:chExt cx="0" cy="0"/>
        </a:xfrm>
      </p:grpSpPr>
      <p:pic>
        <p:nvPicPr>
          <p:cNvPr id="194" name="Shape 194"/>
          <p:cNvPicPr preferRelativeResize="0"/>
          <p:nvPr/>
        </p:nvPicPr>
        <p:blipFill rotWithShape="1">
          <a:blip r:embed="rId3">
            <a:alphaModFix/>
          </a:blip>
          <a:srcRect b="0" l="0" r="0" t="0"/>
          <a:stretch/>
        </p:blipFill>
        <p:spPr>
          <a:xfrm>
            <a:off x="152400" y="990600"/>
            <a:ext cx="8879266" cy="5708099"/>
          </a:xfrm>
          <a:prstGeom prst="rect">
            <a:avLst/>
          </a:prstGeom>
          <a:noFill/>
          <a:ln>
            <a:noFill/>
          </a:ln>
        </p:spPr>
      </p:pic>
      <p:sp>
        <p:nvSpPr>
          <p:cNvPr id="195" name="Shape 195"/>
          <p:cNvSpPr txBox="1"/>
          <p:nvPr/>
        </p:nvSpPr>
        <p:spPr>
          <a:xfrm>
            <a:off x="152400" y="62775"/>
            <a:ext cx="8796599" cy="8196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Georgia"/>
              <a:buNone/>
            </a:pPr>
            <a:r>
              <a:rPr b="0" i="0" lang="en" sz="2400" u="none" cap="none" strike="noStrike">
                <a:solidFill>
                  <a:srgbClr val="000000"/>
                </a:solidFill>
                <a:latin typeface="Georgia"/>
                <a:ea typeface="Georgia"/>
                <a:cs typeface="Georgia"/>
                <a:sym typeface="Georgia"/>
              </a:rPr>
              <a:t>Point cloud registration and differencing can work</a:t>
            </a:r>
          </a:p>
          <a:p>
            <a:pPr indent="0" lvl="0" marL="0" marR="0" rtl="0" algn="ctr">
              <a:lnSpc>
                <a:spcPct val="100000"/>
              </a:lnSpc>
              <a:spcBef>
                <a:spcPts val="0"/>
              </a:spcBef>
              <a:spcAft>
                <a:spcPts val="0"/>
              </a:spcAft>
              <a:buClr>
                <a:srgbClr val="000000"/>
              </a:buClr>
              <a:buSzPct val="25000"/>
              <a:buFont typeface="Georgia"/>
              <a:buNone/>
            </a:pPr>
            <a:r>
              <a:rPr b="0" i="0" lang="en" sz="2400" u="none" cap="none" strike="noStrike">
                <a:solidFill>
                  <a:srgbClr val="000000"/>
                </a:solidFill>
                <a:latin typeface="Georgia"/>
                <a:ea typeface="Georgia"/>
                <a:cs typeface="Georgia"/>
                <a:sym typeface="Georgia"/>
              </a:rPr>
              <a:t>without ground control, if the two scenes are very similar</a:t>
            </a:r>
          </a:p>
        </p:txBody>
      </p:sp>
      <p:sp>
        <p:nvSpPr>
          <p:cNvPr id="196" name="Shape 196"/>
          <p:cNvSpPr txBox="1"/>
          <p:nvPr/>
        </p:nvSpPr>
        <p:spPr>
          <a:xfrm>
            <a:off x="832850" y="4627900"/>
            <a:ext cx="6533999" cy="1269899"/>
          </a:xfrm>
          <a:prstGeom prst="rect">
            <a:avLst/>
          </a:prstGeom>
          <a:solidFill>
            <a:srgbClr val="073763"/>
          </a:solid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Times New Roman"/>
              <a:buNone/>
            </a:pPr>
            <a:r>
              <a:rPr b="0" i="0" lang="en" sz="2400" u="none" cap="none" strike="noStrike">
                <a:solidFill>
                  <a:srgbClr val="FFFFFF"/>
                </a:solidFill>
                <a:latin typeface="Times New Roman"/>
                <a:ea typeface="Times New Roman"/>
                <a:cs typeface="Times New Roman"/>
                <a:sym typeface="Times New Roman"/>
              </a:rPr>
              <a:t>The differenced point clouds above measure movements from a freeze-thaw event on a 3 m high cutbank; largest differences are ~0.2 m</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 name="Shape 200"/>
        <p:cNvGrpSpPr/>
        <p:nvPr/>
      </p:nvGrpSpPr>
      <p:grpSpPr>
        <a:xfrm>
          <a:off x="0" y="0"/>
          <a:ext cx="0" cy="0"/>
          <a:chOff x="0" y="0"/>
          <a:chExt cx="0" cy="0"/>
        </a:xfrm>
      </p:grpSpPr>
      <p:sp>
        <p:nvSpPr>
          <p:cNvPr id="201" name="Shape 201"/>
          <p:cNvSpPr txBox="1"/>
          <p:nvPr/>
        </p:nvSpPr>
        <p:spPr>
          <a:xfrm>
            <a:off x="172100" y="198200"/>
            <a:ext cx="8889000" cy="16418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Georgia"/>
              <a:buNone/>
            </a:pPr>
            <a:r>
              <a:rPr b="1" i="0" lang="en" sz="1800" u="none" cap="none" strike="noStrike">
                <a:solidFill>
                  <a:srgbClr val="000000"/>
                </a:solidFill>
                <a:latin typeface="Georgia"/>
                <a:ea typeface="Georgia"/>
                <a:cs typeface="Georgia"/>
                <a:sym typeface="Georgia"/>
              </a:rPr>
              <a:t>Structure from motion photo survey</a:t>
            </a:r>
          </a:p>
          <a:p>
            <a:pPr indent="-342900" lvl="0" marL="457200" marR="0" rtl="0" algn="l">
              <a:lnSpc>
                <a:spcPct val="100000"/>
              </a:lnSpc>
              <a:spcBef>
                <a:spcPts val="0"/>
              </a:spcBef>
              <a:spcAft>
                <a:spcPts val="0"/>
              </a:spcAft>
              <a:buClr>
                <a:srgbClr val="000000"/>
              </a:buClr>
              <a:buSzPct val="100000"/>
              <a:buFont typeface="Georgia"/>
              <a:buChar char="●"/>
            </a:pPr>
            <a:r>
              <a:rPr b="1" i="0" lang="en" sz="1800" u="none" cap="none" strike="noStrike">
                <a:solidFill>
                  <a:srgbClr val="000000"/>
                </a:solidFill>
                <a:latin typeface="Georgia"/>
                <a:ea typeface="Georgia"/>
                <a:cs typeface="Georgia"/>
                <a:sym typeface="Georgia"/>
              </a:rPr>
              <a:t>Ground-based views from canoe and on foot</a:t>
            </a:r>
          </a:p>
          <a:p>
            <a:pPr indent="-342900" lvl="0" marL="457200" marR="0" rtl="0" algn="l">
              <a:lnSpc>
                <a:spcPct val="100000"/>
              </a:lnSpc>
              <a:spcBef>
                <a:spcPts val="0"/>
              </a:spcBef>
              <a:spcAft>
                <a:spcPts val="0"/>
              </a:spcAft>
              <a:buClr>
                <a:srgbClr val="000000"/>
              </a:buClr>
              <a:buSzPct val="100000"/>
              <a:buFont typeface="Georgia"/>
              <a:buChar char="●"/>
            </a:pPr>
            <a:r>
              <a:rPr b="1" i="0" lang="en" sz="1800" u="none" cap="none" strike="noStrike">
                <a:solidFill>
                  <a:srgbClr val="000000"/>
                </a:solidFill>
                <a:latin typeface="Georgia"/>
                <a:ea typeface="Georgia"/>
                <a:cs typeface="Georgia"/>
                <a:sym typeface="Georgia"/>
              </a:rPr>
              <a:t>Camera is point-and-shoot Panasonic Lumix, 12 M pixels</a:t>
            </a:r>
          </a:p>
          <a:p>
            <a:pPr indent="-342900" lvl="0" marL="457200" marR="0" rtl="0" algn="l">
              <a:lnSpc>
                <a:spcPct val="100000"/>
              </a:lnSpc>
              <a:spcBef>
                <a:spcPts val="0"/>
              </a:spcBef>
              <a:spcAft>
                <a:spcPts val="0"/>
              </a:spcAft>
              <a:buClr>
                <a:srgbClr val="000000"/>
              </a:buClr>
              <a:buSzPct val="100000"/>
              <a:buFont typeface="Georgia"/>
              <a:buChar char="●"/>
            </a:pPr>
            <a:r>
              <a:rPr b="1" i="0" lang="en" sz="1800" u="none" cap="none" strike="noStrike">
                <a:solidFill>
                  <a:srgbClr val="000000"/>
                </a:solidFill>
                <a:latin typeface="Georgia"/>
                <a:ea typeface="Georgia"/>
                <a:cs typeface="Georgia"/>
                <a:sym typeface="Georgia"/>
              </a:rPr>
              <a:t>57 photos yields ~ 8.8 M points</a:t>
            </a:r>
          </a:p>
          <a:p>
            <a:pPr indent="-342900" lvl="0" marL="457200" marR="0" rtl="0" algn="l">
              <a:lnSpc>
                <a:spcPct val="100000"/>
              </a:lnSpc>
              <a:spcBef>
                <a:spcPts val="0"/>
              </a:spcBef>
              <a:spcAft>
                <a:spcPts val="0"/>
              </a:spcAft>
              <a:buClr>
                <a:srgbClr val="000000"/>
              </a:buClr>
              <a:buSzPct val="100000"/>
              <a:buFont typeface="Georgia"/>
              <a:buChar char="●"/>
            </a:pPr>
            <a:r>
              <a:rPr b="1" i="0" lang="en" sz="1800" u="none" cap="none" strike="noStrike">
                <a:solidFill>
                  <a:srgbClr val="000000"/>
                </a:solidFill>
                <a:latin typeface="Georgia"/>
                <a:ea typeface="Georgia"/>
                <a:cs typeface="Georgia"/>
                <a:sym typeface="Georgia"/>
              </a:rPr>
              <a:t>No ground control points</a:t>
            </a:r>
          </a:p>
        </p:txBody>
      </p:sp>
      <p:pic>
        <p:nvPicPr>
          <p:cNvPr id="202" name="Shape 202"/>
          <p:cNvPicPr preferRelativeResize="0"/>
          <p:nvPr/>
        </p:nvPicPr>
        <p:blipFill rotWithShape="1">
          <a:blip r:embed="rId3">
            <a:alphaModFix/>
          </a:blip>
          <a:srcRect b="0" l="0" r="0" t="5820"/>
          <a:stretch/>
        </p:blipFill>
        <p:spPr>
          <a:xfrm>
            <a:off x="0" y="1916174"/>
            <a:ext cx="9144001" cy="4686748"/>
          </a:xfrm>
          <a:prstGeom prst="rect">
            <a:avLst/>
          </a:prstGeom>
          <a:noFill/>
          <a:ln>
            <a:noFill/>
          </a:ln>
        </p:spPr>
      </p:pic>
      <p:pic>
        <p:nvPicPr>
          <p:cNvPr descr="P1260138.JPG" id="203" name="Shape 203"/>
          <p:cNvPicPr preferRelativeResize="0"/>
          <p:nvPr/>
        </p:nvPicPr>
        <p:blipFill rotWithShape="1">
          <a:blip r:embed="rId4">
            <a:alphaModFix/>
          </a:blip>
          <a:srcRect b="0" l="0" r="0" t="-21653"/>
          <a:stretch/>
        </p:blipFill>
        <p:spPr>
          <a:xfrm>
            <a:off x="107725" y="3635450"/>
            <a:ext cx="3671370" cy="27535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207" name="Shape 207"/>
        <p:cNvGrpSpPr/>
        <p:nvPr/>
      </p:nvGrpSpPr>
      <p:grpSpPr>
        <a:xfrm>
          <a:off x="0" y="0"/>
          <a:ext cx="0" cy="0"/>
          <a:chOff x="0" y="0"/>
          <a:chExt cx="0" cy="0"/>
        </a:xfrm>
      </p:grpSpPr>
      <p:pic>
        <p:nvPicPr>
          <p:cNvPr id="208" name="Shape 208"/>
          <p:cNvPicPr preferRelativeResize="0"/>
          <p:nvPr/>
        </p:nvPicPr>
        <p:blipFill rotWithShape="1">
          <a:blip r:embed="rId3">
            <a:alphaModFix/>
          </a:blip>
          <a:srcRect b="0" l="0" r="0" t="0"/>
          <a:stretch/>
        </p:blipFill>
        <p:spPr>
          <a:xfrm>
            <a:off x="628800" y="133225"/>
            <a:ext cx="6480950" cy="6619274"/>
          </a:xfrm>
          <a:prstGeom prst="rect">
            <a:avLst/>
          </a:prstGeom>
          <a:noFill/>
          <a:ln>
            <a:noFill/>
          </a:ln>
        </p:spPr>
      </p:pic>
      <p:sp>
        <p:nvSpPr>
          <p:cNvPr id="209" name="Shape 209"/>
          <p:cNvSpPr txBox="1"/>
          <p:nvPr/>
        </p:nvSpPr>
        <p:spPr>
          <a:xfrm>
            <a:off x="4038075" y="312150"/>
            <a:ext cx="3071700" cy="819600"/>
          </a:xfrm>
          <a:prstGeom prst="rect">
            <a:avLst/>
          </a:prstGeom>
          <a:solidFill>
            <a:srgbClr val="1C4587"/>
          </a:solid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Georgia"/>
              <a:buNone/>
            </a:pPr>
            <a:r>
              <a:rPr b="0" i="0" lang="en" sz="2400" u="none" cap="none" strike="noStrike">
                <a:solidFill>
                  <a:srgbClr val="FFFFFF"/>
                </a:solidFill>
                <a:latin typeface="Georgia"/>
                <a:ea typeface="Georgia"/>
                <a:cs typeface="Georgia"/>
                <a:sym typeface="Georgia"/>
              </a:rPr>
              <a:t>SfM as a measurement tool…</a:t>
            </a:r>
          </a:p>
        </p:txBody>
      </p:sp>
      <p:sp>
        <p:nvSpPr>
          <p:cNvPr id="210" name="Shape 210"/>
          <p:cNvSpPr txBox="1"/>
          <p:nvPr/>
        </p:nvSpPr>
        <p:spPr>
          <a:xfrm>
            <a:off x="756650" y="2494300"/>
            <a:ext cx="4326300" cy="2012699"/>
          </a:xfrm>
          <a:prstGeom prst="rect">
            <a:avLst/>
          </a:prstGeom>
          <a:solidFill>
            <a:srgbClr val="1C4587"/>
          </a:solidFill>
          <a:ln>
            <a:noFill/>
          </a:ln>
        </p:spPr>
        <p:txBody>
          <a:bodyPr anchorCtr="0" anchor="t" bIns="91425" lIns="91425" rIns="91425" tIns="91425">
            <a:noAutofit/>
          </a:bodyPr>
          <a:lstStyle/>
          <a:p>
            <a:pPr indent="-381000" lvl="0" marL="457200" marR="0" rtl="0" algn="l">
              <a:lnSpc>
                <a:spcPct val="100000"/>
              </a:lnSpc>
              <a:spcBef>
                <a:spcPts val="0"/>
              </a:spcBef>
              <a:spcAft>
                <a:spcPts val="0"/>
              </a:spcAft>
              <a:buClr>
                <a:srgbClr val="FFFFFF"/>
              </a:buClr>
              <a:buSzPct val="100000"/>
              <a:buFont typeface="Times New Roman"/>
              <a:buChar char="●"/>
            </a:pPr>
            <a:r>
              <a:rPr b="0" i="0" lang="en" sz="2400" u="none" cap="none" strike="noStrike">
                <a:solidFill>
                  <a:srgbClr val="FFFFFF"/>
                </a:solidFill>
                <a:latin typeface="Times New Roman"/>
                <a:ea typeface="Times New Roman"/>
                <a:cs typeface="Times New Roman"/>
                <a:sym typeface="Times New Roman"/>
              </a:rPr>
              <a:t>SfM can yield cm scale 3D pixels over an entire cutbank</a:t>
            </a:r>
          </a:p>
          <a:p>
            <a:pPr indent="-381000" lvl="0" marL="457200" marR="0" rtl="0" algn="l">
              <a:lnSpc>
                <a:spcPct val="100000"/>
              </a:lnSpc>
              <a:spcBef>
                <a:spcPts val="0"/>
              </a:spcBef>
              <a:spcAft>
                <a:spcPts val="0"/>
              </a:spcAft>
              <a:buClr>
                <a:srgbClr val="FFFFFF"/>
              </a:buClr>
              <a:buSzPct val="100000"/>
              <a:buFont typeface="Times New Roman"/>
              <a:buChar char="●"/>
            </a:pPr>
            <a:r>
              <a:rPr b="0" i="0" lang="en" sz="2400" u="none" cap="none" strike="noStrike">
                <a:solidFill>
                  <a:srgbClr val="FFFFFF"/>
                </a:solidFill>
                <a:latin typeface="Times New Roman"/>
                <a:ea typeface="Times New Roman"/>
                <a:cs typeface="Times New Roman"/>
                <a:sym typeface="Times New Roman"/>
              </a:rPr>
              <a:t>Open source software (that is, CloudCompare) is available to compute differences</a:t>
            </a:r>
          </a:p>
        </p:txBody>
      </p:sp>
      <p:sp>
        <p:nvSpPr>
          <p:cNvPr id="211" name="Shape 211"/>
          <p:cNvSpPr txBox="1"/>
          <p:nvPr/>
        </p:nvSpPr>
        <p:spPr>
          <a:xfrm>
            <a:off x="7109750" y="1371600"/>
            <a:ext cx="1963800" cy="44888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At left are two surveys of a cutbank with photos taken from a canoe a few years apart</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No ground control points were used in reconstructing the scenes</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CloudCompare registration process scales and aligns the point clouds, but…</a:t>
            </a: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Without ground control, one is left with uncertainties.</a:t>
            </a:r>
          </a:p>
        </p:txBody>
      </p:sp>
      <p:sp>
        <p:nvSpPr>
          <p:cNvPr id="212" name="Shape 212"/>
          <p:cNvSpPr txBox="1"/>
          <p:nvPr/>
        </p:nvSpPr>
        <p:spPr>
          <a:xfrm>
            <a:off x="4777580" y="6306032"/>
            <a:ext cx="696992" cy="446467"/>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lt1"/>
              </a:buClr>
              <a:buSzPct val="25000"/>
              <a:buFont typeface="Arial"/>
              <a:buNone/>
            </a:pPr>
            <a:r>
              <a:rPr b="1" i="0" lang="en" sz="1400" u="none" cap="none" strike="noStrike">
                <a:solidFill>
                  <a:schemeClr val="lt1"/>
                </a:solidFill>
                <a:latin typeface="Arial"/>
                <a:ea typeface="Arial"/>
                <a:cs typeface="Arial"/>
                <a:sym typeface="Arial"/>
              </a:rPr>
              <a:t>2014</a:t>
            </a:r>
          </a:p>
        </p:txBody>
      </p:sp>
      <p:sp>
        <p:nvSpPr>
          <p:cNvPr id="213" name="Shape 213"/>
          <p:cNvSpPr txBox="1"/>
          <p:nvPr/>
        </p:nvSpPr>
        <p:spPr>
          <a:xfrm>
            <a:off x="4038075" y="6202723"/>
            <a:ext cx="696992" cy="446467"/>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lt1"/>
              </a:buClr>
              <a:buSzPct val="25000"/>
              <a:buFont typeface="Arial"/>
              <a:buNone/>
            </a:pPr>
            <a:r>
              <a:rPr b="1" i="0" lang="en" sz="1400" u="none" cap="none" strike="noStrike">
                <a:solidFill>
                  <a:schemeClr val="lt1"/>
                </a:solidFill>
                <a:latin typeface="Arial"/>
                <a:ea typeface="Arial"/>
                <a:cs typeface="Arial"/>
                <a:sym typeface="Arial"/>
              </a:rPr>
              <a:t>2016</a:t>
            </a:r>
          </a:p>
        </p:txBody>
      </p:sp>
      <p:sp>
        <p:nvSpPr>
          <p:cNvPr id="214" name="Shape 214"/>
          <p:cNvSpPr txBox="1"/>
          <p:nvPr/>
        </p:nvSpPr>
        <p:spPr>
          <a:xfrm>
            <a:off x="5748492" y="3219627"/>
            <a:ext cx="1489107" cy="446467"/>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lt1"/>
              </a:buClr>
              <a:buSzPct val="25000"/>
              <a:buFont typeface="Arial"/>
              <a:buNone/>
            </a:pPr>
            <a:r>
              <a:rPr b="1" i="0" lang="en" sz="1400" u="none" cap="none" strike="noStrike">
                <a:solidFill>
                  <a:schemeClr val="lt1"/>
                </a:solidFill>
                <a:latin typeface="Arial"/>
                <a:ea typeface="Arial"/>
                <a:cs typeface="Arial"/>
                <a:sym typeface="Arial"/>
              </a:rPr>
              <a:t>~100 m</a:t>
            </a:r>
          </a:p>
          <a:p>
            <a:pPr indent="0" lvl="0" marL="0" marR="0" rtl="0" algn="l">
              <a:lnSpc>
                <a:spcPct val="100000"/>
              </a:lnSpc>
              <a:spcBef>
                <a:spcPts val="0"/>
              </a:spcBef>
              <a:spcAft>
                <a:spcPts val="0"/>
              </a:spcAft>
              <a:buClr>
                <a:schemeClr val="lt1"/>
              </a:buClr>
              <a:buSzPct val="25000"/>
              <a:buFont typeface="Arial"/>
              <a:buNone/>
            </a:pPr>
            <a:r>
              <a:rPr b="1" i="0" lang="en" sz="1400" u="none" cap="none" strike="noStrike">
                <a:solidFill>
                  <a:schemeClr val="lt1"/>
                </a:solidFill>
                <a:latin typeface="Arial"/>
                <a:ea typeface="Arial"/>
                <a:cs typeface="Arial"/>
                <a:sym typeface="Arial"/>
              </a:rPr>
              <a:t>top to bottom</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218" name="Shape 218"/>
        <p:cNvGrpSpPr/>
        <p:nvPr/>
      </p:nvGrpSpPr>
      <p:grpSpPr>
        <a:xfrm>
          <a:off x="0" y="0"/>
          <a:ext cx="0" cy="0"/>
          <a:chOff x="0" y="0"/>
          <a:chExt cx="0" cy="0"/>
        </a:xfrm>
      </p:grpSpPr>
      <p:sp>
        <p:nvSpPr>
          <p:cNvPr id="219" name="Shape 219"/>
          <p:cNvSpPr txBox="1"/>
          <p:nvPr/>
        </p:nvSpPr>
        <p:spPr>
          <a:xfrm>
            <a:off x="60575" y="5004325"/>
            <a:ext cx="8456700" cy="12254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FFFFFF"/>
              </a:buClr>
              <a:buSzPct val="25000"/>
              <a:buFont typeface="Times New Roman"/>
              <a:buNone/>
            </a:pPr>
            <a:r>
              <a:rPr b="1" i="0" lang="en" sz="6000" u="none" cap="none" strike="noStrike">
                <a:solidFill>
                  <a:srgbClr val="FFFFFF"/>
                </a:solidFill>
                <a:latin typeface="Times New Roman"/>
                <a:ea typeface="Times New Roman"/>
                <a:cs typeface="Times New Roman"/>
                <a:sym typeface="Times New Roman"/>
              </a:rPr>
              <a:t>I’ll take your questions!</a:t>
            </a:r>
          </a:p>
        </p:txBody>
      </p:sp>
      <p:sp>
        <p:nvSpPr>
          <p:cNvPr id="220" name="Shape 220"/>
          <p:cNvSpPr txBox="1"/>
          <p:nvPr/>
        </p:nvSpPr>
        <p:spPr>
          <a:xfrm>
            <a:off x="633050" y="6330450"/>
            <a:ext cx="8456700" cy="4793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CC0000"/>
              </a:buClr>
              <a:buSzPct val="25000"/>
              <a:buFont typeface="Arial"/>
              <a:buNone/>
            </a:pPr>
            <a:r>
              <a:rPr b="0" i="0" lang="en" sz="1400" u="none" cap="none" strike="noStrike">
                <a:solidFill>
                  <a:srgbClr val="CC0000"/>
                </a:solidFill>
                <a:latin typeface="Arial"/>
                <a:ea typeface="Arial"/>
                <a:cs typeface="Arial"/>
                <a:sym typeface="Arial"/>
              </a:rPr>
              <a:t>Photo of SUNY Oneonta students placing ground control objects onto a landslide for SfM, Sept. 2016</a:t>
            </a:r>
          </a:p>
        </p:txBody>
      </p:sp>
      <p:sp>
        <p:nvSpPr>
          <p:cNvPr id="221" name="Shape 221"/>
          <p:cNvSpPr txBox="1"/>
          <p:nvPr/>
        </p:nvSpPr>
        <p:spPr>
          <a:xfrm>
            <a:off x="60575" y="476518"/>
            <a:ext cx="3378599" cy="3078050"/>
          </a:xfrm>
          <a:prstGeom prst="rect">
            <a:avLst/>
          </a:prstGeom>
          <a:solidFill>
            <a:srgbClr val="D9D9D9"/>
          </a:solid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Georgia"/>
              <a:buNone/>
            </a:pPr>
            <a:r>
              <a:rPr b="0" i="0" lang="en" sz="2400" u="none" cap="none" strike="noStrike">
                <a:solidFill>
                  <a:srgbClr val="000000"/>
                </a:solidFill>
                <a:latin typeface="Georgia"/>
                <a:ea typeface="Georgia"/>
                <a:cs typeface="Georgia"/>
                <a:sym typeface="Georgia"/>
              </a:rPr>
              <a:t>Conclusions</a:t>
            </a:r>
          </a:p>
          <a:p>
            <a:pPr indent="-342900" lvl="0" marL="457200" marR="0" rtl="0" algn="l">
              <a:lnSpc>
                <a:spcPct val="100000"/>
              </a:lnSpc>
              <a:spcBef>
                <a:spcPts val="0"/>
              </a:spcBef>
              <a:spcAft>
                <a:spcPts val="0"/>
              </a:spcAft>
              <a:buClr>
                <a:srgbClr val="000000"/>
              </a:buClr>
              <a:buSzPct val="100000"/>
              <a:buFont typeface="Georgia"/>
              <a:buChar char="●"/>
            </a:pPr>
            <a:r>
              <a:rPr b="0" i="0" lang="en" sz="1800" u="none" cap="none" strike="noStrike">
                <a:solidFill>
                  <a:srgbClr val="000000"/>
                </a:solidFill>
                <a:latin typeface="Georgia"/>
                <a:ea typeface="Georgia"/>
                <a:cs typeface="Georgia"/>
                <a:sym typeface="Georgia"/>
              </a:rPr>
              <a:t>SfM from the ground works! </a:t>
            </a:r>
          </a:p>
          <a:p>
            <a:pPr indent="-342900" lvl="0" marL="457200" marR="0" rtl="0" algn="l">
              <a:lnSpc>
                <a:spcPct val="100000"/>
              </a:lnSpc>
              <a:spcBef>
                <a:spcPts val="0"/>
              </a:spcBef>
              <a:spcAft>
                <a:spcPts val="0"/>
              </a:spcAft>
              <a:buClr>
                <a:srgbClr val="000000"/>
              </a:buClr>
              <a:buSzPct val="100000"/>
              <a:buFont typeface="Georgia"/>
              <a:buChar char="●"/>
            </a:pPr>
            <a:r>
              <a:rPr b="0" i="0" lang="en" sz="1800" u="none" cap="none" strike="noStrike">
                <a:solidFill>
                  <a:srgbClr val="000000"/>
                </a:solidFill>
                <a:latin typeface="Georgia"/>
                <a:ea typeface="Georgia"/>
                <a:cs typeface="Georgia"/>
                <a:sym typeface="Georgia"/>
              </a:rPr>
              <a:t>Need to fix a reference frame, or</a:t>
            </a:r>
          </a:p>
          <a:p>
            <a:pPr indent="-342900" lvl="0" marL="457200" marR="0" rtl="0" algn="l">
              <a:lnSpc>
                <a:spcPct val="100000"/>
              </a:lnSpc>
              <a:spcBef>
                <a:spcPts val="0"/>
              </a:spcBef>
              <a:spcAft>
                <a:spcPts val="0"/>
              </a:spcAft>
              <a:buClr>
                <a:srgbClr val="000000"/>
              </a:buClr>
              <a:buSzPct val="100000"/>
              <a:buFont typeface="Georgia"/>
              <a:buChar char="●"/>
            </a:pPr>
            <a:r>
              <a:rPr b="0" i="0" lang="en" sz="1800" u="none" cap="none" strike="noStrike">
                <a:solidFill>
                  <a:srgbClr val="000000"/>
                </a:solidFill>
                <a:latin typeface="Georgia"/>
                <a:ea typeface="Georgia"/>
                <a:cs typeface="Georgia"/>
                <a:sym typeface="Georgia"/>
              </a:rPr>
              <a:t>Repeat surveys frequently</a:t>
            </a:r>
          </a:p>
          <a:p>
            <a:pPr indent="-342900" lvl="0" marL="457200" marR="0" rtl="0" algn="l">
              <a:lnSpc>
                <a:spcPct val="100000"/>
              </a:lnSpc>
              <a:spcBef>
                <a:spcPts val="0"/>
              </a:spcBef>
              <a:spcAft>
                <a:spcPts val="0"/>
              </a:spcAft>
              <a:buClr>
                <a:srgbClr val="000000"/>
              </a:buClr>
              <a:buSzPct val="100000"/>
              <a:buFont typeface="Georgia"/>
              <a:buChar char="●"/>
            </a:pPr>
            <a:r>
              <a:rPr b="0" i="0" lang="en" sz="1800" u="none" cap="none" strike="noStrike">
                <a:solidFill>
                  <a:srgbClr val="000000"/>
                </a:solidFill>
                <a:latin typeface="Georgia"/>
                <a:ea typeface="Georgia"/>
                <a:cs typeface="Georgia"/>
                <a:sym typeface="Georgia"/>
              </a:rPr>
              <a:t>Processes are noisy at short time and space scales, at least on weak exposed regolith</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225" name="Shape 225"/>
        <p:cNvGrpSpPr/>
        <p:nvPr/>
      </p:nvGrpSpPr>
      <p:grpSpPr>
        <a:xfrm>
          <a:off x="0" y="0"/>
          <a:ext cx="0" cy="0"/>
          <a:chOff x="0" y="0"/>
          <a:chExt cx="0" cy="0"/>
        </a:xfrm>
      </p:grpSpPr>
      <p:sp>
        <p:nvSpPr>
          <p:cNvPr id="226" name="Shape 226"/>
          <p:cNvSpPr txBox="1"/>
          <p:nvPr/>
        </p:nvSpPr>
        <p:spPr>
          <a:xfrm>
            <a:off x="209625" y="2367050"/>
            <a:ext cx="8502000" cy="43866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Georgia"/>
              <a:buNone/>
            </a:pPr>
            <a:r>
              <a:rPr b="0" i="0" lang="en" sz="3000" u="sng" cap="none" strike="noStrike">
                <a:solidFill>
                  <a:srgbClr val="000000"/>
                </a:solidFill>
                <a:latin typeface="Georgia"/>
                <a:ea typeface="Georgia"/>
                <a:cs typeface="Georgia"/>
                <a:sym typeface="Georgia"/>
              </a:rPr>
              <a:t>References to data sources</a:t>
            </a:r>
          </a:p>
          <a:p>
            <a:pPr indent="-381000" lvl="0" marL="457200" marR="0" rtl="0" algn="l">
              <a:lnSpc>
                <a:spcPct val="100000"/>
              </a:lnSpc>
              <a:spcBef>
                <a:spcPts val="0"/>
              </a:spcBef>
              <a:spcAft>
                <a:spcPts val="0"/>
              </a:spcAft>
              <a:buClr>
                <a:schemeClr val="hlink"/>
              </a:buClr>
              <a:buSzPct val="100000"/>
              <a:buFont typeface="Georgia"/>
              <a:buChar char="●"/>
            </a:pPr>
            <a:r>
              <a:rPr b="0" i="0" lang="en" sz="2400" u="sng" cap="none" strike="noStrike">
                <a:solidFill>
                  <a:schemeClr val="hlink"/>
                </a:solidFill>
                <a:latin typeface="Georgia"/>
                <a:ea typeface="Georgia"/>
                <a:cs typeface="Georgia"/>
                <a:sym typeface="Georgia"/>
                <a:hlinkClick r:id="rId4"/>
              </a:rPr>
              <a:t>USGS stream data</a:t>
            </a:r>
            <a:r>
              <a:rPr b="0" i="0" lang="en" sz="2400" u="none" cap="none" strike="noStrike">
                <a:solidFill>
                  <a:srgbClr val="000000"/>
                </a:solidFill>
                <a:latin typeface="Georgia"/>
                <a:ea typeface="Georgia"/>
                <a:cs typeface="Georgia"/>
                <a:sym typeface="Georgia"/>
              </a:rPr>
              <a:t> for </a:t>
            </a:r>
            <a:r>
              <a:rPr b="0" i="0" lang="en" sz="2400" u="sng" cap="none" strike="noStrike">
                <a:solidFill>
                  <a:schemeClr val="hlink"/>
                </a:solidFill>
                <a:latin typeface="Georgia"/>
                <a:ea typeface="Georgia"/>
                <a:cs typeface="Georgia"/>
                <a:sym typeface="Georgia"/>
                <a:hlinkClick r:id="rId5"/>
              </a:rPr>
              <a:t>Unadilla </a:t>
            </a:r>
            <a:r>
              <a:rPr b="0" i="0" lang="en" sz="2400" u="none" cap="none" strike="noStrike">
                <a:solidFill>
                  <a:srgbClr val="000000"/>
                </a:solidFill>
                <a:latin typeface="Georgia"/>
                <a:ea typeface="Georgia"/>
                <a:cs typeface="Georgia"/>
                <a:sym typeface="Georgia"/>
              </a:rPr>
              <a:t>River and </a:t>
            </a:r>
            <a:r>
              <a:rPr b="0" i="0" lang="en" sz="2400" u="sng" cap="none" strike="noStrike">
                <a:solidFill>
                  <a:schemeClr val="hlink"/>
                </a:solidFill>
                <a:latin typeface="Georgia"/>
                <a:ea typeface="Georgia"/>
                <a:cs typeface="Georgia"/>
                <a:sym typeface="Georgia"/>
                <a:hlinkClick r:id="rId6"/>
              </a:rPr>
              <a:t>Susquehanna </a:t>
            </a:r>
            <a:r>
              <a:rPr b="0" i="0" lang="en" sz="2400" u="none" cap="none" strike="noStrike">
                <a:solidFill>
                  <a:srgbClr val="000000"/>
                </a:solidFill>
                <a:latin typeface="Georgia"/>
                <a:ea typeface="Georgia"/>
                <a:cs typeface="Georgia"/>
                <a:sym typeface="Georgia"/>
              </a:rPr>
              <a:t>River</a:t>
            </a:r>
          </a:p>
          <a:p>
            <a:pPr indent="-381000" lvl="0" marL="457200" marR="0" rtl="0" algn="l">
              <a:lnSpc>
                <a:spcPct val="100000"/>
              </a:lnSpc>
              <a:spcBef>
                <a:spcPts val="0"/>
              </a:spcBef>
              <a:spcAft>
                <a:spcPts val="0"/>
              </a:spcAft>
              <a:buClr>
                <a:schemeClr val="hlink"/>
              </a:buClr>
              <a:buSzPct val="100000"/>
              <a:buFont typeface="Georgia"/>
              <a:buChar char="●"/>
            </a:pPr>
            <a:r>
              <a:rPr b="0" i="0" lang="en" sz="2400" u="sng" cap="none" strike="noStrike">
                <a:solidFill>
                  <a:schemeClr val="hlink"/>
                </a:solidFill>
                <a:latin typeface="Georgia"/>
                <a:ea typeface="Georgia"/>
                <a:cs typeface="Georgia"/>
                <a:sym typeface="Georgia"/>
                <a:hlinkClick r:id="rId7"/>
              </a:rPr>
              <a:t>National Climatic Data Center</a:t>
            </a:r>
            <a:r>
              <a:rPr b="0" i="0" lang="en" sz="2400" u="none" cap="none" strike="noStrike">
                <a:solidFill>
                  <a:srgbClr val="000000"/>
                </a:solidFill>
                <a:latin typeface="Georgia"/>
                <a:ea typeface="Georgia"/>
                <a:cs typeface="Georgia"/>
                <a:sym typeface="Georgia"/>
              </a:rPr>
              <a:t> for </a:t>
            </a:r>
            <a:r>
              <a:rPr b="0" i="0" lang="en" sz="2400" u="sng" cap="none" strike="noStrike">
                <a:solidFill>
                  <a:schemeClr val="hlink"/>
                </a:solidFill>
                <a:latin typeface="Georgia"/>
                <a:ea typeface="Georgia"/>
                <a:cs typeface="Georgia"/>
                <a:sym typeface="Georgia"/>
                <a:hlinkClick r:id="rId8"/>
              </a:rPr>
              <a:t>Otsego County climate</a:t>
            </a:r>
            <a:r>
              <a:rPr b="0" i="0" lang="en" sz="2400" u="none" cap="none" strike="noStrike">
                <a:solidFill>
                  <a:srgbClr val="000000"/>
                </a:solidFill>
                <a:latin typeface="Georgia"/>
                <a:ea typeface="Georgia"/>
                <a:cs typeface="Georgia"/>
                <a:sym typeface="Georgia"/>
              </a:rPr>
              <a:t> 1994-2016, New York </a:t>
            </a:r>
          </a:p>
          <a:p>
            <a:pPr indent="-381000" lvl="0" marL="457200" marR="0" rtl="0" algn="l">
              <a:lnSpc>
                <a:spcPct val="100000"/>
              </a:lnSpc>
              <a:spcBef>
                <a:spcPts val="0"/>
              </a:spcBef>
              <a:spcAft>
                <a:spcPts val="0"/>
              </a:spcAft>
              <a:buClr>
                <a:srgbClr val="000000"/>
              </a:buClr>
              <a:buSzPct val="100000"/>
              <a:buFont typeface="Georgia"/>
              <a:buChar char="●"/>
            </a:pPr>
            <a:r>
              <a:rPr b="0" i="0" lang="en" sz="2400" u="none" cap="none" strike="noStrike">
                <a:solidFill>
                  <a:srgbClr val="000000"/>
                </a:solidFill>
                <a:latin typeface="Georgia"/>
                <a:ea typeface="Georgia"/>
                <a:cs typeface="Georgia"/>
                <a:sym typeface="Georgia"/>
              </a:rPr>
              <a:t>Daily climate data, NOAA National Center for Environmental Information (site is </a:t>
            </a:r>
            <a:r>
              <a:rPr b="0" i="0" lang="en" sz="2400" u="sng" cap="none" strike="noStrike">
                <a:solidFill>
                  <a:schemeClr val="hlink"/>
                </a:solidFill>
                <a:latin typeface="Georgia"/>
                <a:ea typeface="Georgia"/>
                <a:cs typeface="Georgia"/>
                <a:sym typeface="Georgia"/>
                <a:hlinkClick r:id="rId9"/>
              </a:rPr>
              <a:t>GHCND:USC00305113</a:t>
            </a:r>
            <a:r>
              <a:rPr b="0" i="0" lang="en" sz="2400" u="none" cap="none" strike="noStrike">
                <a:solidFill>
                  <a:srgbClr val="000000"/>
                </a:solidFill>
                <a:latin typeface="Georgia"/>
                <a:ea typeface="Georgia"/>
                <a:cs typeface="Georgia"/>
                <a:sym typeface="Georgia"/>
              </a:rPr>
              <a:t>)</a:t>
            </a:r>
          </a:p>
          <a:p>
            <a:pPr indent="-381000" lvl="0" marL="457200" marR="0" rtl="0" algn="l">
              <a:lnSpc>
                <a:spcPct val="100000"/>
              </a:lnSpc>
              <a:spcBef>
                <a:spcPts val="0"/>
              </a:spcBef>
              <a:spcAft>
                <a:spcPts val="0"/>
              </a:spcAft>
              <a:buClr>
                <a:schemeClr val="hlink"/>
              </a:buClr>
              <a:buSzPct val="100000"/>
              <a:buFont typeface="Georgia"/>
              <a:buChar char="●"/>
            </a:pPr>
            <a:r>
              <a:rPr b="0" i="0" lang="en" sz="2400" u="sng" cap="none" strike="noStrike">
                <a:solidFill>
                  <a:schemeClr val="hlink"/>
                </a:solidFill>
                <a:latin typeface="Georgia"/>
                <a:ea typeface="Georgia"/>
                <a:cs typeface="Georgia"/>
                <a:sym typeface="Georgia"/>
                <a:hlinkClick r:id="rId10"/>
              </a:rPr>
              <a:t>New York State GIS</a:t>
            </a:r>
            <a:r>
              <a:rPr b="0" i="0" lang="en" sz="2400" u="none" cap="none" strike="noStrike">
                <a:solidFill>
                  <a:schemeClr val="dk1"/>
                </a:solidFill>
                <a:latin typeface="Georgia"/>
                <a:ea typeface="Georgia"/>
                <a:cs typeface="Georgia"/>
                <a:sym typeface="Georgia"/>
              </a:rPr>
              <a:t> for aerial imagery and lidar</a:t>
            </a:r>
          </a:p>
          <a:p>
            <a:pPr indent="-381000" lvl="0" marL="457200" marR="0" rtl="0" algn="l">
              <a:lnSpc>
                <a:spcPct val="100000"/>
              </a:lnSpc>
              <a:spcBef>
                <a:spcPts val="0"/>
              </a:spcBef>
              <a:spcAft>
                <a:spcPts val="0"/>
              </a:spcAft>
              <a:buClr>
                <a:srgbClr val="000000"/>
              </a:buClr>
              <a:buSzPct val="100000"/>
              <a:buFont typeface="Georgia"/>
              <a:buChar char="●"/>
            </a:pPr>
            <a:r>
              <a:rPr b="0" i="0" lang="en" sz="2400" u="none" cap="none" strike="noStrike">
                <a:solidFill>
                  <a:srgbClr val="000000"/>
                </a:solidFill>
                <a:latin typeface="Georgia"/>
                <a:ea typeface="Georgia"/>
                <a:cs typeface="Georgia"/>
                <a:sym typeface="Georgia"/>
              </a:rPr>
              <a:t>Agisoft </a:t>
            </a:r>
            <a:r>
              <a:rPr b="0" i="0" lang="en" sz="2400" u="sng" cap="none" strike="noStrike">
                <a:solidFill>
                  <a:schemeClr val="hlink"/>
                </a:solidFill>
                <a:latin typeface="Georgia"/>
                <a:ea typeface="Georgia"/>
                <a:cs typeface="Georgia"/>
                <a:sym typeface="Georgia"/>
                <a:hlinkClick r:id="rId11"/>
              </a:rPr>
              <a:t>PhotoScan</a:t>
            </a:r>
            <a:r>
              <a:rPr b="0" i="0" lang="en" sz="2400" u="none" cap="none" strike="noStrike">
                <a:solidFill>
                  <a:srgbClr val="000000"/>
                </a:solidFill>
                <a:latin typeface="Georgia"/>
                <a:ea typeface="Georgia"/>
                <a:cs typeface="Georgia"/>
                <a:sym typeface="Georgia"/>
              </a:rPr>
              <a:t> software for SfM </a:t>
            </a:r>
            <a:br>
              <a:rPr b="0" i="0" lang="en" sz="2400" u="none" cap="none" strike="noStrike">
                <a:solidFill>
                  <a:srgbClr val="000000"/>
                </a:solidFill>
                <a:latin typeface="Georgia"/>
                <a:ea typeface="Georgia"/>
                <a:cs typeface="Georgia"/>
                <a:sym typeface="Georgia"/>
              </a:rPr>
            </a:br>
            <a:r>
              <a:rPr b="0" i="0" lang="en" sz="2400" u="none" cap="none" strike="noStrike">
                <a:solidFill>
                  <a:srgbClr val="000000"/>
                </a:solidFill>
                <a:latin typeface="Georgia"/>
                <a:ea typeface="Georgia"/>
                <a:cs typeface="Georgia"/>
                <a:sym typeface="Georgia"/>
              </a:rPr>
              <a:t>Visual </a:t>
            </a:r>
            <a:r>
              <a:rPr b="0" i="0" lang="en" sz="2400" u="sng" cap="none" strike="noStrike">
                <a:solidFill>
                  <a:schemeClr val="hlink"/>
                </a:solidFill>
                <a:latin typeface="Georgia"/>
                <a:ea typeface="Georgia"/>
                <a:cs typeface="Georgia"/>
                <a:sym typeface="Georgia"/>
                <a:hlinkClick r:id="rId12"/>
              </a:rPr>
              <a:t>Structure from Motion</a:t>
            </a:r>
            <a:r>
              <a:rPr b="0" i="0" lang="en" sz="2400" u="none" cap="none" strike="noStrike">
                <a:solidFill>
                  <a:srgbClr val="000000"/>
                </a:solidFill>
                <a:latin typeface="Georgia"/>
                <a:ea typeface="Georgia"/>
                <a:cs typeface="Georgia"/>
                <a:sym typeface="Georgia"/>
              </a:rPr>
              <a:t> (open source)  </a:t>
            </a:r>
            <a:br>
              <a:rPr b="0" i="0" lang="en" sz="2400" u="none" cap="none" strike="noStrike">
                <a:solidFill>
                  <a:srgbClr val="000000"/>
                </a:solidFill>
                <a:latin typeface="Georgia"/>
                <a:ea typeface="Georgia"/>
                <a:cs typeface="Georgia"/>
                <a:sym typeface="Georgia"/>
              </a:rPr>
            </a:br>
          </a:p>
          <a:p>
            <a:pPr indent="0" lvl="0" marL="0" marR="0" rtl="0" algn="l">
              <a:lnSpc>
                <a:spcPct val="100000"/>
              </a:lnSpc>
              <a:spcBef>
                <a:spcPts val="0"/>
              </a:spcBef>
              <a:spcAft>
                <a:spcPts val="0"/>
              </a:spcAft>
              <a:buClr>
                <a:srgbClr val="000000"/>
              </a:buClr>
              <a:buFont typeface="Arial"/>
              <a:buNone/>
            </a:pPr>
            <a:r>
              <a:t/>
            </a:r>
            <a:endParaRPr b="0" i="0" sz="2400" u="none" cap="none" strike="noStrike">
              <a:solidFill>
                <a:srgbClr val="000000"/>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230" name="Shape 230"/>
        <p:cNvGrpSpPr/>
        <p:nvPr/>
      </p:nvGrpSpPr>
      <p:grpSpPr>
        <a:xfrm>
          <a:off x="0" y="0"/>
          <a:ext cx="0" cy="0"/>
          <a:chOff x="0" y="0"/>
          <a:chExt cx="0" cy="0"/>
        </a:xfrm>
      </p:grpSpPr>
      <p:sp>
        <p:nvSpPr>
          <p:cNvPr id="231" name="Shape 231"/>
          <p:cNvSpPr txBox="1"/>
          <p:nvPr/>
        </p:nvSpPr>
        <p:spPr>
          <a:xfrm>
            <a:off x="2742000" y="22800"/>
            <a:ext cx="4257899" cy="9404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FF0000"/>
              </a:buClr>
              <a:buSzPct val="25000"/>
              <a:buFont typeface="Droid Sans"/>
              <a:buNone/>
            </a:pPr>
            <a:r>
              <a:rPr b="0" i="0" lang="en" sz="2400" u="none" cap="none" strike="noStrike">
                <a:solidFill>
                  <a:srgbClr val="FF0000"/>
                </a:solidFill>
                <a:latin typeface="Droid Sans"/>
                <a:ea typeface="Droid Sans"/>
                <a:cs typeface="Droid Sans"/>
                <a:sym typeface="Droid Sans"/>
              </a:rPr>
              <a:t>Abstract as submitted</a:t>
            </a:r>
          </a:p>
          <a:p>
            <a:pPr indent="0" lvl="0" marL="0" marR="0" rtl="0" algn="ctr">
              <a:lnSpc>
                <a:spcPct val="100000"/>
              </a:lnSpc>
              <a:spcBef>
                <a:spcPts val="0"/>
              </a:spcBef>
              <a:spcAft>
                <a:spcPts val="0"/>
              </a:spcAft>
              <a:buClr>
                <a:srgbClr val="FF0000"/>
              </a:buClr>
              <a:buSzPct val="25000"/>
              <a:buFont typeface="Droid Sans"/>
              <a:buNone/>
            </a:pPr>
            <a:r>
              <a:rPr b="0" i="0" lang="en" sz="2400" u="none" cap="none" strike="noStrike">
                <a:solidFill>
                  <a:srgbClr val="FF0000"/>
                </a:solidFill>
                <a:latin typeface="Droid Sans"/>
                <a:ea typeface="Droid Sans"/>
                <a:cs typeface="Droid Sans"/>
                <a:sym typeface="Droid Sans"/>
              </a:rPr>
              <a:t>July 2016</a:t>
            </a:r>
          </a:p>
        </p:txBody>
      </p:sp>
      <p:sp>
        <p:nvSpPr>
          <p:cNvPr id="232" name="Shape 232"/>
          <p:cNvSpPr txBox="1"/>
          <p:nvPr/>
        </p:nvSpPr>
        <p:spPr>
          <a:xfrm>
            <a:off x="526175" y="900725"/>
            <a:ext cx="8374199" cy="5787899"/>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FFFFFF"/>
              </a:buClr>
              <a:buSzPct val="25000"/>
              <a:buFont typeface="Times New Roman"/>
              <a:buNone/>
            </a:pPr>
            <a:r>
              <a:rPr b="1" i="0" lang="en" sz="1800" u="none" cap="none" strike="noStrike">
                <a:solidFill>
                  <a:srgbClr val="FFFFFF"/>
                </a:solidFill>
                <a:latin typeface="Times New Roman"/>
                <a:ea typeface="Times New Roman"/>
                <a:cs typeface="Times New Roman"/>
                <a:sym typeface="Times New Roman"/>
              </a:rPr>
              <a:t>     </a:t>
            </a:r>
            <a:r>
              <a:rPr b="0" i="0" lang="en" sz="1800" u="none" cap="none" strike="noStrike">
                <a:solidFill>
                  <a:srgbClr val="FFFFFF"/>
                </a:solidFill>
                <a:latin typeface="Times New Roman"/>
                <a:ea typeface="Times New Roman"/>
                <a:cs typeface="Times New Roman"/>
                <a:sym typeface="Times New Roman"/>
              </a:rPr>
              <a:t>Several natural processes erode stream cutbanks including bank collapse, fluid bank shear stress during high flows, burrowing and bioturbation, and freeze-thaw events. Which of these contribute most to meander migration rate? Butternut Creek in upstate New York provides a case study for unraveling this question. Migration rates were determined for several meander bends based on aerial imagery. Cross correlation between migration rate and the number of exceedance days for discharge reveals a vaguely inverse relation, suggesting that higher flows stymie migration. One might hypothesize that higher flows enhance bank shear stress which removes a more uniform thickness from the bank, causing a reduction in bank collapse frequency, whereas lower flows may tend to undercut more effectively and enhance bank collapse. To identify and quantify the bank erosion mechanisms for Butternut Creek, air photos captured at low altitudes using a drone were collected. However, this view from above did not capture sufficient detail to elucidate cutbank erosion mechanisms. Surveys in three successive years with overlapping photographs of the stream banks were taken from a canoe and from the ground. PhotoScan, a structure-from-motion software by Agisoft, was used to construct three dimensional object models of the stream banks.Temporal changes were mapped by computing the distance between scaled, aligned point clouds using CloudCompare, an open source software designed to detect nonuniform changes in 3D object models. The processing steps and initial results will be presented, and the utility of highly detailed (0.005 to 0.010 m/pixel) process studies will be discussed.</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236" name="Shape 236"/>
        <p:cNvGrpSpPr/>
        <p:nvPr/>
      </p:nvGrpSpPr>
      <p:grpSpPr>
        <a:xfrm>
          <a:off x="0" y="0"/>
          <a:ext cx="0" cy="0"/>
          <a:chOff x="0" y="0"/>
          <a:chExt cx="0" cy="0"/>
        </a:xfrm>
      </p:grpSpPr>
      <p:sp>
        <p:nvSpPr>
          <p:cNvPr id="237" name="Shape 237"/>
          <p:cNvSpPr txBox="1"/>
          <p:nvPr/>
        </p:nvSpPr>
        <p:spPr>
          <a:xfrm>
            <a:off x="569625" y="116875"/>
            <a:ext cx="8155200" cy="33348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indent="-381000" lvl="0" marL="457200" marR="0" rtl="0" algn="l">
              <a:lnSpc>
                <a:spcPct val="100000"/>
              </a:lnSpc>
              <a:spcBef>
                <a:spcPts val="0"/>
              </a:spcBef>
              <a:spcAft>
                <a:spcPts val="0"/>
              </a:spcAft>
              <a:buClr>
                <a:srgbClr val="FF0000"/>
              </a:buClr>
              <a:buSzPct val="100000"/>
              <a:buFont typeface="Times New Roman"/>
              <a:buChar char="●"/>
            </a:pPr>
            <a:r>
              <a:rPr b="0" i="0" lang="en" sz="2400" u="none" cap="none" strike="noStrike">
                <a:solidFill>
                  <a:srgbClr val="FF0000"/>
                </a:solidFill>
                <a:latin typeface="Times New Roman"/>
                <a:ea typeface="Times New Roman"/>
                <a:cs typeface="Times New Roman"/>
                <a:sym typeface="Times New Roman"/>
              </a:rPr>
              <a:t>Measuring cutbanks with SfM: Take overlapping photos</a:t>
            </a:r>
          </a:p>
          <a:p>
            <a:pPr indent="-381000" lvl="0" marL="457200" marR="0" rtl="0" algn="l">
              <a:lnSpc>
                <a:spcPct val="100000"/>
              </a:lnSpc>
              <a:spcBef>
                <a:spcPts val="0"/>
              </a:spcBef>
              <a:spcAft>
                <a:spcPts val="0"/>
              </a:spcAft>
              <a:buClr>
                <a:srgbClr val="FF0000"/>
              </a:buClr>
              <a:buSzPct val="100000"/>
              <a:buFont typeface="Times New Roman"/>
              <a:buChar char="●"/>
            </a:pPr>
            <a:r>
              <a:rPr b="0" i="0" lang="en" sz="2400" u="none" cap="none" strike="noStrike">
                <a:solidFill>
                  <a:srgbClr val="FF0000"/>
                </a:solidFill>
                <a:latin typeface="Times New Roman"/>
                <a:ea typeface="Times New Roman"/>
                <a:cs typeface="Times New Roman"/>
                <a:sym typeface="Times New Roman"/>
              </a:rPr>
              <a:t>The software (PhotoScan, by Agisoft):</a:t>
            </a:r>
          </a:p>
          <a:p>
            <a:pPr indent="-381000" lvl="1" marL="914400" marR="0" rtl="0" algn="l">
              <a:lnSpc>
                <a:spcPct val="100000"/>
              </a:lnSpc>
              <a:spcBef>
                <a:spcPts val="0"/>
              </a:spcBef>
              <a:spcAft>
                <a:spcPts val="0"/>
              </a:spcAft>
              <a:buClr>
                <a:srgbClr val="FF0000"/>
              </a:buClr>
              <a:buSzPct val="100000"/>
              <a:buFont typeface="Times New Roman"/>
              <a:buChar char="○"/>
            </a:pPr>
            <a:r>
              <a:rPr b="0" i="0" lang="en" sz="2400" u="none" cap="none" strike="noStrike">
                <a:solidFill>
                  <a:srgbClr val="FF0000"/>
                </a:solidFill>
                <a:latin typeface="Times New Roman"/>
                <a:ea typeface="Times New Roman"/>
                <a:cs typeface="Times New Roman"/>
                <a:sym typeface="Times New Roman"/>
              </a:rPr>
              <a:t>Aligns photos</a:t>
            </a:r>
          </a:p>
          <a:p>
            <a:pPr indent="-381000" lvl="1" marL="914400" marR="0" rtl="0" algn="l">
              <a:lnSpc>
                <a:spcPct val="100000"/>
              </a:lnSpc>
              <a:spcBef>
                <a:spcPts val="0"/>
              </a:spcBef>
              <a:spcAft>
                <a:spcPts val="0"/>
              </a:spcAft>
              <a:buClr>
                <a:srgbClr val="FF0000"/>
              </a:buClr>
              <a:buSzPct val="100000"/>
              <a:buFont typeface="Times New Roman"/>
              <a:buChar char="○"/>
            </a:pPr>
            <a:r>
              <a:rPr b="0" i="0" lang="en" sz="2400" u="none" cap="none" strike="noStrike">
                <a:solidFill>
                  <a:srgbClr val="FF0000"/>
                </a:solidFill>
                <a:latin typeface="Times New Roman"/>
                <a:ea typeface="Times New Roman"/>
                <a:cs typeface="Times New Roman"/>
                <a:sym typeface="Times New Roman"/>
              </a:rPr>
              <a:t>Finds common points in photos</a:t>
            </a:r>
          </a:p>
          <a:p>
            <a:pPr indent="-381000" lvl="1" marL="914400" marR="0" rtl="0" algn="l">
              <a:lnSpc>
                <a:spcPct val="100000"/>
              </a:lnSpc>
              <a:spcBef>
                <a:spcPts val="0"/>
              </a:spcBef>
              <a:spcAft>
                <a:spcPts val="0"/>
              </a:spcAft>
              <a:buClr>
                <a:srgbClr val="FF0000"/>
              </a:buClr>
              <a:buSzPct val="100000"/>
              <a:buFont typeface="Times New Roman"/>
              <a:buChar char="○"/>
            </a:pPr>
            <a:r>
              <a:rPr b="0" i="0" lang="en" sz="2400" u="none" cap="none" strike="noStrike">
                <a:solidFill>
                  <a:srgbClr val="FF0000"/>
                </a:solidFill>
                <a:latin typeface="Times New Roman"/>
                <a:ea typeface="Times New Roman"/>
                <a:cs typeface="Times New Roman"/>
                <a:sym typeface="Times New Roman"/>
              </a:rPr>
              <a:t>Calculates 3D coordinates of each point</a:t>
            </a:r>
          </a:p>
          <a:p>
            <a:pPr indent="-381000" lvl="1" marL="914400" marR="0" rtl="0" algn="l">
              <a:lnSpc>
                <a:spcPct val="100000"/>
              </a:lnSpc>
              <a:spcBef>
                <a:spcPts val="0"/>
              </a:spcBef>
              <a:spcAft>
                <a:spcPts val="0"/>
              </a:spcAft>
              <a:buClr>
                <a:srgbClr val="FF0000"/>
              </a:buClr>
              <a:buSzPct val="100000"/>
              <a:buFont typeface="Times New Roman"/>
              <a:buChar char="○"/>
            </a:pPr>
            <a:r>
              <a:rPr b="0" i="0" lang="en" sz="2400" u="none" cap="none" strike="noStrike">
                <a:solidFill>
                  <a:srgbClr val="FF0000"/>
                </a:solidFill>
                <a:latin typeface="Times New Roman"/>
                <a:ea typeface="Times New Roman"/>
                <a:cs typeface="Times New Roman"/>
                <a:sym typeface="Times New Roman"/>
              </a:rPr>
              <a:t>Colors the point</a:t>
            </a:r>
          </a:p>
          <a:p>
            <a:pPr indent="-381000" lvl="1" marL="914400" marR="0" rtl="0" algn="l">
              <a:lnSpc>
                <a:spcPct val="100000"/>
              </a:lnSpc>
              <a:spcBef>
                <a:spcPts val="0"/>
              </a:spcBef>
              <a:spcAft>
                <a:spcPts val="0"/>
              </a:spcAft>
              <a:buClr>
                <a:srgbClr val="FF0000"/>
              </a:buClr>
              <a:buSzPct val="100000"/>
              <a:buFont typeface="Times New Roman"/>
              <a:buChar char="○"/>
            </a:pPr>
            <a:r>
              <a:rPr b="0" i="0" lang="en" sz="2400" u="none" cap="none" strike="noStrike">
                <a:solidFill>
                  <a:srgbClr val="FF0000"/>
                </a:solidFill>
                <a:latin typeface="Times New Roman"/>
                <a:ea typeface="Times New Roman"/>
                <a:cs typeface="Times New Roman"/>
                <a:sym typeface="Times New Roman"/>
              </a:rPr>
              <a:t>Rectifies the coordinates, if ground control points are known</a:t>
            </a:r>
          </a:p>
        </p:txBody>
      </p:sp>
      <p:pic>
        <p:nvPicPr>
          <p:cNvPr descr="ZP1EFU46jt5lEMnte4tXkMse7v4MQsKnRuaGX-kzOaaWgw6P-e-XxFPPkI3QBAbPFMPHNoZEuVeic-58lx96HklrVsv5qQ1HKHGlT93lJLZK15fpMBu7CEli0XzOdlk5zjmDHFrmH3pOxEqMMmMLTo3PMfcTBcSJidEHLus3PRCNj9A76__xmPbaAf-FTM3QZEBV2WXTfEDc3Kx6l8jdlIpcXM5moAiBYe9q88JtIof8nnwEtF8_t5-N4wwAo4bo8JBxYYKpGP94ekeYdxbwabGWYs4I34oVSjGgc98g_lZJpqWkUA3PCqj7K3h4qm6_8L_dfiDW3zwKPgAG6lqEv1MwEpzmPLtvKCingIZkVYcXXk2ULzSefcQwln9Y-E4gz4TcWrl0veAZ7uMXah-xYgNROoi9E6iyZqRo-PUi7O6Y5J2_7-NQuHZRQOACoff2qurhqurRxjgWUW63jzS3RXCwBcNCi9tzhFpCtkt3dFlgBg3cErQMpnfgiv4RuVSDr1YtYIV_NxRFW0S_oHCU05kxXY7_P2F4iwqyqhZecapTYh9ziPyxnj8SJ-UAkqdKSXrA0w=w632-h474-no" id="238" name="Shape 238"/>
          <p:cNvPicPr preferRelativeResize="0"/>
          <p:nvPr/>
        </p:nvPicPr>
        <p:blipFill rotWithShape="1">
          <a:blip r:embed="rId3">
            <a:alphaModFix/>
          </a:blip>
          <a:srcRect b="0" l="0" r="0" t="0"/>
          <a:stretch/>
        </p:blipFill>
        <p:spPr>
          <a:xfrm>
            <a:off x="624150" y="3604062"/>
            <a:ext cx="3817874" cy="2863412"/>
          </a:xfrm>
          <a:prstGeom prst="rect">
            <a:avLst/>
          </a:prstGeom>
          <a:noFill/>
          <a:ln>
            <a:noFill/>
          </a:ln>
        </p:spPr>
      </p:pic>
      <p:pic>
        <p:nvPicPr>
          <p:cNvPr descr="wv_YqjBe6_ohqlhMoZ8LM3V6iXHR6u1m3ilG-yQObQOqoKmkR_jpK_LtyVSIYAFD2_ucdFO8dYW2hzPNl-yVQpHdiSvmb3yozl7TjbDo29J7XZoqoh1ygRFzkvKkN_2Aykf1t0Dfy46D0YHPXsUPFhKE2pnobCgRZuoItfPncEeDd7oRrsD5BMQWuFlSPXJjRYDXTpa-gp9eeFtgLpbN7wh5W-HaCKJlFGe6pMgn9mjHppy-GPgz9TpQ9LtP9Sj7rF3VvJBSpCPtdzzSc1jfABnJJTMNrBlp99IX3oZfgn22_8yqqGj48Xv7sRTaVbEZPMwdOvrUIHvg8X02EkwOjM4bu_ASVVGwHuFKmgS9rCm3E_bxefe5A1CxI12bF5z7JbGlLAu-8lrix236Qxz_d8rVFwtEwQIAHLWrJL4KSaw3Z3reSxi6U16k8TRce-uzyjZ5QeEZmcNPI9Nuk4ry3o4bByFS1iNwa_23RMU4s2jsLcnr5bzSFw0a7V3kzod7VzrNmFd3cu-6IG6lSi8KSgbeabUgA5kKe6HODfbcQeArmutOYhuXECuT5-2FiqK_fZz9Vg=w474-h356-no" id="239" name="Shape 239"/>
          <p:cNvPicPr preferRelativeResize="0"/>
          <p:nvPr/>
        </p:nvPicPr>
        <p:blipFill rotWithShape="1">
          <a:blip r:embed="rId4">
            <a:alphaModFix/>
          </a:blip>
          <a:srcRect b="0" l="0" r="0" t="0"/>
          <a:stretch/>
        </p:blipFill>
        <p:spPr>
          <a:xfrm>
            <a:off x="4823025" y="3604050"/>
            <a:ext cx="3763624" cy="28266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47" name="Shape 47"/>
        <p:cNvGrpSpPr/>
        <p:nvPr/>
      </p:nvGrpSpPr>
      <p:grpSpPr>
        <a:xfrm>
          <a:off x="0" y="0"/>
          <a:ext cx="0" cy="0"/>
          <a:chOff x="0" y="0"/>
          <a:chExt cx="0" cy="0"/>
        </a:xfrm>
      </p:grpSpPr>
      <p:sp>
        <p:nvSpPr>
          <p:cNvPr id="48" name="Shape 48"/>
          <p:cNvSpPr txBox="1"/>
          <p:nvPr>
            <p:ph type="ctrTitle"/>
          </p:nvPr>
        </p:nvSpPr>
        <p:spPr>
          <a:xfrm>
            <a:off x="744650" y="30375"/>
            <a:ext cx="7808099" cy="1158899"/>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dk1"/>
              </a:buClr>
              <a:buSzPct val="25000"/>
              <a:buFont typeface="Georgia"/>
              <a:buNone/>
            </a:pPr>
            <a:r>
              <a:rPr b="1" i="0" lang="en" sz="3600" u="none" cap="none" strike="noStrike">
                <a:solidFill>
                  <a:srgbClr val="000000"/>
                </a:solidFill>
                <a:latin typeface="Georgia"/>
                <a:ea typeface="Georgia"/>
                <a:cs typeface="Georgia"/>
                <a:sym typeface="Georgia"/>
              </a:rPr>
              <a:t>How will streams respond to climate change?</a:t>
            </a:r>
          </a:p>
        </p:txBody>
      </p:sp>
      <p:sp>
        <p:nvSpPr>
          <p:cNvPr id="49" name="Shape 49"/>
          <p:cNvSpPr txBox="1"/>
          <p:nvPr/>
        </p:nvSpPr>
        <p:spPr>
          <a:xfrm>
            <a:off x="102000" y="3464417"/>
            <a:ext cx="8990399" cy="3202582"/>
          </a:xfrm>
          <a:prstGeom prst="rect">
            <a:avLst/>
          </a:prstGeom>
          <a:noFill/>
          <a:ln>
            <a:noFill/>
          </a:ln>
        </p:spPr>
        <p:txBody>
          <a:bodyPr anchorCtr="0" anchor="t" bIns="91425" lIns="91425" rIns="91425" tIns="91425">
            <a:noAutofit/>
          </a:bodyPr>
          <a:lstStyle/>
          <a:p>
            <a:pPr indent="-381000" lvl="0" marL="457200" marR="0" rtl="0" algn="l">
              <a:lnSpc>
                <a:spcPct val="100000"/>
              </a:lnSpc>
              <a:spcBef>
                <a:spcPts val="0"/>
              </a:spcBef>
              <a:spcAft>
                <a:spcPts val="0"/>
              </a:spcAft>
              <a:buClr>
                <a:srgbClr val="FFFFFF"/>
              </a:buClr>
              <a:buSzPct val="100000"/>
              <a:buFont typeface="Georgia"/>
              <a:buChar char="●"/>
            </a:pPr>
            <a:r>
              <a:rPr b="0" i="0" lang="en" sz="2400" u="none" cap="none" strike="noStrike">
                <a:solidFill>
                  <a:srgbClr val="FFFFFF"/>
                </a:solidFill>
                <a:latin typeface="Georgia"/>
                <a:ea typeface="Georgia"/>
                <a:cs typeface="Georgia"/>
                <a:sym typeface="Georgia"/>
              </a:rPr>
              <a:t>Climate models predict more stormy events for NE USA</a:t>
            </a:r>
          </a:p>
          <a:p>
            <a:pPr indent="-381000" lvl="0" marL="457200" marR="0" rtl="0" algn="l">
              <a:lnSpc>
                <a:spcPct val="100000"/>
              </a:lnSpc>
              <a:spcBef>
                <a:spcPts val="0"/>
              </a:spcBef>
              <a:spcAft>
                <a:spcPts val="0"/>
              </a:spcAft>
              <a:buClr>
                <a:srgbClr val="FFFFFF"/>
              </a:buClr>
              <a:buSzPct val="100000"/>
              <a:buFont typeface="Georgia"/>
              <a:buChar char="●"/>
            </a:pPr>
            <a:r>
              <a:rPr b="0" i="0" lang="en" sz="2400" u="none" cap="none" strike="noStrike">
                <a:solidFill>
                  <a:srgbClr val="FFFFFF"/>
                </a:solidFill>
                <a:latin typeface="Georgia"/>
                <a:ea typeface="Georgia"/>
                <a:cs typeface="Georgia"/>
                <a:sym typeface="Georgia"/>
              </a:rPr>
              <a:t>Compare bank migration rates stream flow and climate records to test the following hypotheses </a:t>
            </a:r>
          </a:p>
          <a:p>
            <a:pPr indent="-381000" lvl="1" marL="914400" marR="0" rtl="0" algn="l">
              <a:lnSpc>
                <a:spcPct val="100000"/>
              </a:lnSpc>
              <a:spcBef>
                <a:spcPts val="0"/>
              </a:spcBef>
              <a:spcAft>
                <a:spcPts val="0"/>
              </a:spcAft>
              <a:buClr>
                <a:srgbClr val="FFFFFF"/>
              </a:buClr>
              <a:buSzPct val="100000"/>
              <a:buFont typeface="Georgia"/>
              <a:buChar char="○"/>
            </a:pPr>
            <a:r>
              <a:rPr b="0" i="0" lang="en" sz="2400" u="none" cap="none" strike="noStrike">
                <a:solidFill>
                  <a:srgbClr val="FFFFFF"/>
                </a:solidFill>
                <a:latin typeface="Georgia"/>
                <a:ea typeface="Georgia"/>
                <a:cs typeface="Georgia"/>
                <a:sym typeface="Georgia"/>
              </a:rPr>
              <a:t>Larger flows erode more (bank shear stress)</a:t>
            </a:r>
          </a:p>
          <a:p>
            <a:pPr indent="-381000" lvl="1" marL="914400" marR="0" rtl="0" algn="l">
              <a:lnSpc>
                <a:spcPct val="100000"/>
              </a:lnSpc>
              <a:spcBef>
                <a:spcPts val="0"/>
              </a:spcBef>
              <a:spcAft>
                <a:spcPts val="0"/>
              </a:spcAft>
              <a:buClr>
                <a:srgbClr val="FFFFFF"/>
              </a:buClr>
              <a:buSzPct val="100000"/>
              <a:buFont typeface="Georgia"/>
              <a:buChar char="○"/>
            </a:pPr>
            <a:r>
              <a:rPr b="0" i="0" lang="en" sz="2400" u="none" cap="none" strike="noStrike">
                <a:solidFill>
                  <a:srgbClr val="FFFFFF"/>
                </a:solidFill>
                <a:latin typeface="Georgia"/>
                <a:ea typeface="Georgia"/>
                <a:cs typeface="Georgia"/>
                <a:sym typeface="Georgia"/>
              </a:rPr>
              <a:t>Medium size flows erode more (undermine cutbanks→ bank collapse)</a:t>
            </a:r>
          </a:p>
          <a:p>
            <a:pPr indent="-381000" lvl="1" marL="914400" marR="0" rtl="0" algn="l">
              <a:lnSpc>
                <a:spcPct val="100000"/>
              </a:lnSpc>
              <a:spcBef>
                <a:spcPts val="0"/>
              </a:spcBef>
              <a:spcAft>
                <a:spcPts val="0"/>
              </a:spcAft>
              <a:buClr>
                <a:srgbClr val="FFFFFF"/>
              </a:buClr>
              <a:buSzPct val="100000"/>
              <a:buFont typeface="Georgia"/>
              <a:buChar char="○"/>
            </a:pPr>
            <a:r>
              <a:rPr b="0" i="0" lang="en" sz="2400" u="none" cap="none" strike="noStrike">
                <a:solidFill>
                  <a:srgbClr val="FFFFFF"/>
                </a:solidFill>
                <a:latin typeface="Georgia"/>
                <a:ea typeface="Georgia"/>
                <a:cs typeface="Georgia"/>
                <a:sym typeface="Georgia"/>
              </a:rPr>
              <a:t>Freeze-thaw days erode more</a:t>
            </a:r>
          </a:p>
          <a:p>
            <a:pPr indent="-381000" lvl="0" marL="457200" marR="0" rtl="0" algn="l">
              <a:lnSpc>
                <a:spcPct val="100000"/>
              </a:lnSpc>
              <a:spcBef>
                <a:spcPts val="0"/>
              </a:spcBef>
              <a:spcAft>
                <a:spcPts val="0"/>
              </a:spcAft>
              <a:buClr>
                <a:srgbClr val="FFFFFF"/>
              </a:buClr>
              <a:buSzPct val="100000"/>
              <a:buFont typeface="Georgia"/>
              <a:buChar char="●"/>
            </a:pPr>
            <a:r>
              <a:rPr b="0" i="0" lang="en" sz="2400" u="none" cap="none" strike="noStrike">
                <a:solidFill>
                  <a:srgbClr val="FFFFFF"/>
                </a:solidFill>
                <a:latin typeface="Georgia"/>
                <a:ea typeface="Georgia"/>
                <a:cs typeface="Georgia"/>
                <a:sym typeface="Georgia"/>
              </a:rPr>
              <a:t>Bank monitoring: Structure from motion</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243" name="Shape 243"/>
        <p:cNvGrpSpPr/>
        <p:nvPr/>
      </p:nvGrpSpPr>
      <p:grpSpPr>
        <a:xfrm>
          <a:off x="0" y="0"/>
          <a:ext cx="0" cy="0"/>
          <a:chOff x="0" y="0"/>
          <a:chExt cx="0" cy="0"/>
        </a:xfrm>
      </p:grpSpPr>
      <p:pic>
        <p:nvPicPr>
          <p:cNvPr id="244" name="Shape 244"/>
          <p:cNvPicPr preferRelativeResize="0"/>
          <p:nvPr/>
        </p:nvPicPr>
        <p:blipFill rotWithShape="1">
          <a:blip r:embed="rId3">
            <a:alphaModFix/>
          </a:blip>
          <a:srcRect b="0" l="0" r="0" t="0"/>
          <a:stretch/>
        </p:blipFill>
        <p:spPr>
          <a:xfrm>
            <a:off x="0" y="3755025"/>
            <a:ext cx="4756000" cy="3102099"/>
          </a:xfrm>
          <a:prstGeom prst="rect">
            <a:avLst/>
          </a:prstGeom>
          <a:noFill/>
          <a:ln>
            <a:noFill/>
          </a:ln>
        </p:spPr>
      </p:pic>
      <p:pic>
        <p:nvPicPr>
          <p:cNvPr id="245" name="Shape 245"/>
          <p:cNvPicPr preferRelativeResize="0"/>
          <p:nvPr/>
        </p:nvPicPr>
        <p:blipFill rotWithShape="1">
          <a:blip r:embed="rId4">
            <a:alphaModFix/>
          </a:blip>
          <a:srcRect b="0" l="0" r="0" t="0"/>
          <a:stretch/>
        </p:blipFill>
        <p:spPr>
          <a:xfrm>
            <a:off x="4410475" y="3725250"/>
            <a:ext cx="4677324" cy="3009250"/>
          </a:xfrm>
          <a:prstGeom prst="rect">
            <a:avLst/>
          </a:prstGeom>
          <a:noFill/>
          <a:ln>
            <a:noFill/>
          </a:ln>
        </p:spPr>
      </p:pic>
      <p:sp>
        <p:nvSpPr>
          <p:cNvPr id="246" name="Shape 246"/>
          <p:cNvSpPr txBox="1"/>
          <p:nvPr/>
        </p:nvSpPr>
        <p:spPr>
          <a:xfrm>
            <a:off x="508625" y="312150"/>
            <a:ext cx="8146500" cy="7304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Droid Sans"/>
              <a:buNone/>
            </a:pPr>
            <a:r>
              <a:rPr b="0" i="0" lang="en" sz="3000" u="none" cap="none" strike="noStrike">
                <a:solidFill>
                  <a:srgbClr val="000000"/>
                </a:solidFill>
                <a:latin typeface="Droid Sans"/>
                <a:ea typeface="Droid Sans"/>
                <a:cs typeface="Droid Sans"/>
                <a:sym typeface="Droid Sans"/>
              </a:rPr>
              <a:t>About those percentiles and proxies…</a:t>
            </a:r>
            <a:br>
              <a:rPr b="0" i="0" lang="en" sz="3000" u="none" cap="none" strike="noStrike">
                <a:solidFill>
                  <a:srgbClr val="000000"/>
                </a:solidFill>
                <a:latin typeface="Droid Sans"/>
                <a:ea typeface="Droid Sans"/>
                <a:cs typeface="Droid Sans"/>
                <a:sym typeface="Droid Sans"/>
              </a:rPr>
            </a:br>
          </a:p>
        </p:txBody>
      </p:sp>
      <p:sp>
        <p:nvSpPr>
          <p:cNvPr id="247" name="Shape 247"/>
          <p:cNvSpPr txBox="1"/>
          <p:nvPr/>
        </p:nvSpPr>
        <p:spPr>
          <a:xfrm>
            <a:off x="508625" y="907425"/>
            <a:ext cx="8171999" cy="2161800"/>
          </a:xfrm>
          <a:prstGeom prst="rect">
            <a:avLst/>
          </a:prstGeom>
          <a:noFill/>
          <a:ln>
            <a:noFill/>
          </a:ln>
        </p:spPr>
        <p:txBody>
          <a:bodyPr anchorCtr="0" anchor="t" bIns="91425" lIns="91425" rIns="91425" tIns="91425">
            <a:noAutofit/>
          </a:bodyPr>
          <a:lstStyle/>
          <a:p>
            <a:pPr indent="-342900" lvl="0" marL="457200" marR="0" rtl="0" algn="l">
              <a:lnSpc>
                <a:spcPct val="100000"/>
              </a:lnSpc>
              <a:spcBef>
                <a:spcPts val="0"/>
              </a:spcBef>
              <a:spcAft>
                <a:spcPts val="0"/>
              </a:spcAft>
              <a:buClr>
                <a:schemeClr val="dk1"/>
              </a:buClr>
              <a:buSzPct val="100000"/>
              <a:buFont typeface="Droid Sans"/>
              <a:buChar char="●"/>
            </a:pPr>
            <a:r>
              <a:rPr b="0" i="0" lang="en" sz="1800" u="none" cap="none" strike="noStrike">
                <a:solidFill>
                  <a:schemeClr val="dk1"/>
                </a:solidFill>
                <a:latin typeface="Droid Sans"/>
                <a:ea typeface="Droid Sans"/>
                <a:cs typeface="Droid Sans"/>
                <a:sym typeface="Droid Sans"/>
              </a:rPr>
              <a:t>Butternut Creek was monitored by USGS until 1996</a:t>
            </a:r>
          </a:p>
          <a:p>
            <a:pPr indent="-342900" lvl="0" marL="457200" marR="0" rtl="0" algn="l">
              <a:lnSpc>
                <a:spcPct val="100000"/>
              </a:lnSpc>
              <a:spcBef>
                <a:spcPts val="0"/>
              </a:spcBef>
              <a:spcAft>
                <a:spcPts val="0"/>
              </a:spcAft>
              <a:buClr>
                <a:schemeClr val="dk1"/>
              </a:buClr>
              <a:buSzPct val="100000"/>
              <a:buFont typeface="Droid Sans"/>
              <a:buChar char="●"/>
            </a:pPr>
            <a:r>
              <a:rPr b="0" i="0" lang="en" sz="1800" u="none" cap="none" strike="noStrike">
                <a:solidFill>
                  <a:schemeClr val="dk1"/>
                </a:solidFill>
                <a:latin typeface="Droid Sans"/>
                <a:ea typeface="Droid Sans"/>
                <a:cs typeface="Droid Sans"/>
                <a:sym typeface="Droid Sans"/>
              </a:rPr>
              <a:t>Two other gaging stations have overlapping data with the Butternut</a:t>
            </a:r>
          </a:p>
          <a:p>
            <a:pPr indent="-342900" lvl="0" marL="457200" marR="0" rtl="0" algn="l">
              <a:lnSpc>
                <a:spcPct val="100000"/>
              </a:lnSpc>
              <a:spcBef>
                <a:spcPts val="0"/>
              </a:spcBef>
              <a:spcAft>
                <a:spcPts val="0"/>
              </a:spcAft>
              <a:buClr>
                <a:schemeClr val="dk1"/>
              </a:buClr>
              <a:buSzPct val="100000"/>
              <a:buFont typeface="Droid Sans"/>
              <a:buChar char="●"/>
            </a:pPr>
            <a:r>
              <a:rPr b="0" i="0" lang="en" sz="1800" u="none" cap="none" strike="noStrike">
                <a:solidFill>
                  <a:schemeClr val="dk1"/>
                </a:solidFill>
                <a:latin typeface="Droid Sans"/>
                <a:ea typeface="Droid Sans"/>
                <a:cs typeface="Droid Sans"/>
                <a:sym typeface="Droid Sans"/>
              </a:rPr>
              <a:t>I compared the number of flow days at a given percentile for the gages for overlapping time periods</a:t>
            </a:r>
          </a:p>
          <a:p>
            <a:pPr indent="-342900" lvl="0" marL="457200" marR="0" rtl="0" algn="l">
              <a:lnSpc>
                <a:spcPct val="100000"/>
              </a:lnSpc>
              <a:spcBef>
                <a:spcPts val="0"/>
              </a:spcBef>
              <a:spcAft>
                <a:spcPts val="0"/>
              </a:spcAft>
              <a:buClr>
                <a:schemeClr val="dk1"/>
              </a:buClr>
              <a:buSzPct val="100000"/>
              <a:buFont typeface="Droid Sans"/>
              <a:buChar char="●"/>
            </a:pPr>
            <a:r>
              <a:rPr b="1" i="0" lang="en" sz="1800" u="none" cap="none" strike="noStrike">
                <a:solidFill>
                  <a:schemeClr val="dk1"/>
                </a:solidFill>
                <a:latin typeface="Droid Sans"/>
                <a:ea typeface="Droid Sans"/>
                <a:cs typeface="Droid Sans"/>
                <a:sym typeface="Droid Sans"/>
              </a:rPr>
              <a:t>Bottom line: the number of flow days on one stream can serve as a predictor of the number of flow days for a given time period on a nearby stream</a:t>
            </a: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Droid Sans"/>
              <a:ea typeface="Droid Sans"/>
              <a:cs typeface="Droid Sans"/>
              <a:sym typeface="Droid Sans"/>
            </a:endParaRPr>
          </a:p>
        </p:txBody>
      </p:sp>
      <p:sp>
        <p:nvSpPr>
          <p:cNvPr id="248" name="Shape 248"/>
          <p:cNvSpPr txBox="1"/>
          <p:nvPr/>
        </p:nvSpPr>
        <p:spPr>
          <a:xfrm>
            <a:off x="1839725" y="3017675"/>
            <a:ext cx="6391799" cy="5087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1" lang="en" sz="1400" u="none" cap="none" strike="noStrike">
                <a:solidFill>
                  <a:srgbClr val="000000"/>
                </a:solidFill>
                <a:latin typeface="Arial"/>
                <a:ea typeface="Arial"/>
                <a:cs typeface="Arial"/>
                <a:sym typeface="Arial"/>
              </a:rPr>
              <a:t>I selected 4 periods of the same length, counted the #days exceeding 90th percentile, and the charts show the comparison between streams</a:t>
            </a:r>
          </a:p>
          <a:p>
            <a:pPr indent="0" lvl="0" marL="0" marR="0" rtl="0" algn="ctr">
              <a:lnSpc>
                <a:spcPct val="100000"/>
              </a:lnSpc>
              <a:spcBef>
                <a:spcPts val="0"/>
              </a:spcBef>
              <a:spcAft>
                <a:spcPts val="0"/>
              </a:spcAft>
              <a:buClr>
                <a:srgbClr val="000000"/>
              </a:buClr>
              <a:buFont typeface="Arial"/>
              <a:buNone/>
            </a:pPr>
            <a:r>
              <a:t/>
            </a:r>
            <a:endParaRPr b="0" i="1"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252" name="Shape 252"/>
        <p:cNvGrpSpPr/>
        <p:nvPr/>
      </p:nvGrpSpPr>
      <p:grpSpPr>
        <a:xfrm>
          <a:off x="0" y="0"/>
          <a:ext cx="0" cy="0"/>
          <a:chOff x="0" y="0"/>
          <a:chExt cx="0" cy="0"/>
        </a:xfrm>
      </p:grpSpPr>
      <p:pic>
        <p:nvPicPr>
          <p:cNvPr id="253" name="Shape 253"/>
          <p:cNvPicPr preferRelativeResize="0"/>
          <p:nvPr/>
        </p:nvPicPr>
        <p:blipFill rotWithShape="1">
          <a:blip r:embed="rId4">
            <a:alphaModFix/>
          </a:blip>
          <a:srcRect b="0" l="4156" r="28262" t="0"/>
          <a:stretch/>
        </p:blipFill>
        <p:spPr>
          <a:xfrm>
            <a:off x="33672" y="714474"/>
            <a:ext cx="9052448" cy="5762524"/>
          </a:xfrm>
          <a:prstGeom prst="rect">
            <a:avLst/>
          </a:prstGeom>
          <a:noFill/>
          <a:ln>
            <a:noFill/>
          </a:ln>
        </p:spPr>
      </p:pic>
      <p:cxnSp>
        <p:nvCxnSpPr>
          <p:cNvPr id="254" name="Shape 254"/>
          <p:cNvCxnSpPr/>
          <p:nvPr/>
        </p:nvCxnSpPr>
        <p:spPr>
          <a:xfrm>
            <a:off x="6801875" y="1858100"/>
            <a:ext cx="662099" cy="157200"/>
          </a:xfrm>
          <a:prstGeom prst="straightConnector1">
            <a:avLst/>
          </a:prstGeom>
          <a:noFill/>
          <a:ln cap="flat" cmpd="sng" w="28575">
            <a:solidFill>
              <a:schemeClr val="dk2"/>
            </a:solidFill>
            <a:prstDash val="solid"/>
            <a:round/>
            <a:headEnd len="med" w="med" type="none"/>
            <a:tailEnd len="lg" w="lg" type="triangle"/>
          </a:ln>
        </p:spPr>
      </p:cxnSp>
      <p:sp>
        <p:nvSpPr>
          <p:cNvPr id="255" name="Shape 255"/>
          <p:cNvSpPr txBox="1"/>
          <p:nvPr/>
        </p:nvSpPr>
        <p:spPr>
          <a:xfrm>
            <a:off x="4719750" y="1413875"/>
            <a:ext cx="2355599" cy="8597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Droid Sans"/>
              <a:buNone/>
            </a:pPr>
            <a:r>
              <a:rPr b="0" i="0" lang="en" sz="1800" u="none" cap="none" strike="noStrike">
                <a:solidFill>
                  <a:srgbClr val="000000"/>
                </a:solidFill>
                <a:latin typeface="Droid Sans"/>
                <a:ea typeface="Droid Sans"/>
                <a:cs typeface="Droid Sans"/>
                <a:sym typeface="Droid Sans"/>
              </a:rPr>
              <a:t>Flood of Record, Tropical Storm Lee </a:t>
            </a:r>
          </a:p>
        </p:txBody>
      </p:sp>
      <p:sp>
        <p:nvSpPr>
          <p:cNvPr id="256" name="Shape 256"/>
          <p:cNvSpPr txBox="1"/>
          <p:nvPr/>
        </p:nvSpPr>
        <p:spPr>
          <a:xfrm>
            <a:off x="1882750" y="4350250"/>
            <a:ext cx="1748100" cy="12563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Gage not recording for this interval…</a:t>
            </a:r>
          </a:p>
          <a:p>
            <a:pPr indent="0" lvl="0" marL="0" marR="0" rtl="0" algn="ctr">
              <a:lnSpc>
                <a:spcPct val="100000"/>
              </a:lnSpc>
              <a:spcBef>
                <a:spcPts val="0"/>
              </a:spcBef>
              <a:spcAft>
                <a:spcPts val="0"/>
              </a:spcAft>
              <a:buClr>
                <a:srgbClr val="000000"/>
              </a:buClr>
              <a:buSzPct val="25000"/>
              <a:buFont typeface="Arial"/>
              <a:buNone/>
            </a:pPr>
            <a:r>
              <a:rPr b="0" i="0" lang="en" sz="1400" u="none" cap="none" strike="noStrike">
                <a:solidFill>
                  <a:srgbClr val="000000"/>
                </a:solidFill>
                <a:latin typeface="Arial"/>
                <a:ea typeface="Arial"/>
                <a:cs typeface="Arial"/>
                <a:sym typeface="Arial"/>
              </a:rPr>
              <a:t>And there is aerial imagery for this time period</a:t>
            </a:r>
          </a:p>
        </p:txBody>
      </p:sp>
      <p:cxnSp>
        <p:nvCxnSpPr>
          <p:cNvPr id="257" name="Shape 257"/>
          <p:cNvCxnSpPr/>
          <p:nvPr/>
        </p:nvCxnSpPr>
        <p:spPr>
          <a:xfrm>
            <a:off x="1373175" y="3590325"/>
            <a:ext cx="7292999" cy="0"/>
          </a:xfrm>
          <a:prstGeom prst="straightConnector1">
            <a:avLst/>
          </a:prstGeom>
          <a:noFill/>
          <a:ln cap="flat" cmpd="sng" w="38100">
            <a:solidFill>
              <a:srgbClr val="FF0000"/>
            </a:solidFill>
            <a:prstDash val="dot"/>
            <a:round/>
            <a:headEnd len="med" w="med" type="none"/>
            <a:tailEnd len="med" w="med" type="none"/>
          </a:ln>
        </p:spPr>
      </p:cxnSp>
      <p:sp>
        <p:nvSpPr>
          <p:cNvPr id="258" name="Shape 258"/>
          <p:cNvSpPr txBox="1"/>
          <p:nvPr/>
        </p:nvSpPr>
        <p:spPr>
          <a:xfrm>
            <a:off x="1292250" y="2431575"/>
            <a:ext cx="3405300" cy="5435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0000"/>
              </a:buClr>
              <a:buSzPct val="25000"/>
              <a:buFont typeface="Arial"/>
              <a:buNone/>
            </a:pPr>
            <a:r>
              <a:rPr b="0" i="1" lang="en" sz="1400" u="none" cap="none" strike="noStrike">
                <a:solidFill>
                  <a:srgbClr val="FF0000"/>
                </a:solidFill>
                <a:latin typeface="Arial"/>
                <a:ea typeface="Arial"/>
                <a:cs typeface="Arial"/>
                <a:sym typeface="Arial"/>
              </a:rPr>
              <a:t>Threshold for erosional activity at 95th percentile?</a:t>
            </a:r>
          </a:p>
        </p:txBody>
      </p:sp>
      <p:cxnSp>
        <p:nvCxnSpPr>
          <p:cNvPr id="259" name="Shape 259"/>
          <p:cNvCxnSpPr/>
          <p:nvPr/>
        </p:nvCxnSpPr>
        <p:spPr>
          <a:xfrm>
            <a:off x="1068375" y="3133125"/>
            <a:ext cx="7661999" cy="0"/>
          </a:xfrm>
          <a:prstGeom prst="straightConnector1">
            <a:avLst/>
          </a:prstGeom>
          <a:noFill/>
          <a:ln cap="flat" cmpd="sng" w="38100">
            <a:solidFill>
              <a:srgbClr val="FF0000"/>
            </a:solidFill>
            <a:prstDash val="dot"/>
            <a:round/>
            <a:headEnd len="med" w="med" type="none"/>
            <a:tailEnd len="med" w="med" type="none"/>
          </a:ln>
        </p:spPr>
      </p:cxnSp>
      <p:sp>
        <p:nvSpPr>
          <p:cNvPr id="260" name="Shape 260"/>
          <p:cNvSpPr txBox="1"/>
          <p:nvPr/>
        </p:nvSpPr>
        <p:spPr>
          <a:xfrm>
            <a:off x="2078200" y="3193575"/>
            <a:ext cx="2111999" cy="4731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0000"/>
              </a:buClr>
              <a:buSzPct val="25000"/>
              <a:buFont typeface="Arial"/>
              <a:buNone/>
            </a:pPr>
            <a:r>
              <a:rPr b="0" i="1" lang="en" sz="1400" u="none" cap="none" strike="noStrike">
                <a:solidFill>
                  <a:srgbClr val="FF0000"/>
                </a:solidFill>
                <a:latin typeface="Arial"/>
                <a:ea typeface="Arial"/>
                <a:cs typeface="Arial"/>
                <a:sym typeface="Arial"/>
              </a:rPr>
              <a:t>Or (70th percentile)?</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264" name="Shape 264"/>
        <p:cNvGrpSpPr/>
        <p:nvPr/>
      </p:nvGrpSpPr>
      <p:grpSpPr>
        <a:xfrm>
          <a:off x="0" y="0"/>
          <a:ext cx="0" cy="0"/>
          <a:chOff x="0" y="0"/>
          <a:chExt cx="0" cy="0"/>
        </a:xfrm>
      </p:grpSpPr>
      <p:sp>
        <p:nvSpPr>
          <p:cNvPr id="265" name="Shape 265"/>
          <p:cNvSpPr txBox="1"/>
          <p:nvPr/>
        </p:nvSpPr>
        <p:spPr>
          <a:xfrm>
            <a:off x="923450" y="86825"/>
            <a:ext cx="6342600" cy="616200"/>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FFFFFF"/>
              </a:buClr>
              <a:buSzPct val="25000"/>
              <a:buFont typeface="Arial"/>
              <a:buNone/>
            </a:pPr>
            <a:r>
              <a:rPr b="1" i="0" lang="en" sz="3000" u="none" cap="none" strike="noStrike">
                <a:solidFill>
                  <a:srgbClr val="FFFFFF"/>
                </a:solidFill>
                <a:latin typeface="Arial"/>
                <a:ea typeface="Arial"/>
                <a:cs typeface="Arial"/>
                <a:sym typeface="Arial"/>
              </a:rPr>
              <a:t>Freeze-thaw activates cutbanks</a:t>
            </a:r>
          </a:p>
          <a:p>
            <a:pPr indent="0" lvl="0" marL="0" marR="0" rtl="0" algn="ctr">
              <a:lnSpc>
                <a:spcPct val="100000"/>
              </a:lnSpc>
              <a:spcBef>
                <a:spcPts val="0"/>
              </a:spcBef>
              <a:spcAft>
                <a:spcPts val="0"/>
              </a:spcAft>
              <a:buClr>
                <a:srgbClr val="000000"/>
              </a:buClr>
              <a:buFont typeface="Arial"/>
              <a:buNone/>
            </a:pPr>
            <a:r>
              <a:t/>
            </a:r>
            <a:endParaRPr b="1" i="0" sz="30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pic>
        <p:nvPicPr>
          <p:cNvPr id="54" name="Shape 54"/>
          <p:cNvPicPr preferRelativeResize="0"/>
          <p:nvPr/>
        </p:nvPicPr>
        <p:blipFill rotWithShape="1">
          <a:blip r:embed="rId3">
            <a:alphaModFix/>
          </a:blip>
          <a:srcRect b="0" l="0" r="0" t="0"/>
          <a:stretch/>
        </p:blipFill>
        <p:spPr>
          <a:xfrm>
            <a:off x="0" y="51117"/>
            <a:ext cx="9143998" cy="6755762"/>
          </a:xfrm>
          <a:prstGeom prst="rect">
            <a:avLst/>
          </a:prstGeom>
          <a:noFill/>
          <a:ln>
            <a:noFill/>
          </a:ln>
        </p:spPr>
      </p:pic>
      <p:sp>
        <p:nvSpPr>
          <p:cNvPr id="55" name="Shape 55"/>
          <p:cNvSpPr txBox="1"/>
          <p:nvPr>
            <p:ph type="ctrTitle"/>
          </p:nvPr>
        </p:nvSpPr>
        <p:spPr>
          <a:xfrm>
            <a:off x="5675700" y="1293"/>
            <a:ext cx="3468300" cy="1831752"/>
          </a:xfrm>
          <a:prstGeom prst="rect">
            <a:avLst/>
          </a:prstGeom>
          <a:solidFill>
            <a:srgbClr val="EFEFEF"/>
          </a:solidFill>
          <a:ln>
            <a:noFill/>
          </a:ln>
        </p:spPr>
        <p:txBody>
          <a:bodyPr anchorCtr="0" anchor="ctr" bIns="91425" lIns="91425" rIns="91425" tIns="91425">
            <a:noAutofit/>
          </a:bodyPr>
          <a:lstStyle/>
          <a:p>
            <a:pPr indent="228600" lvl="0" marL="0" marR="0" rtl="0" algn="ctr">
              <a:lnSpc>
                <a:spcPct val="100000"/>
              </a:lnSpc>
              <a:spcBef>
                <a:spcPts val="0"/>
              </a:spcBef>
              <a:spcAft>
                <a:spcPts val="0"/>
              </a:spcAft>
              <a:buClr>
                <a:schemeClr val="dk1"/>
              </a:buClr>
              <a:buSzPct val="25000"/>
              <a:buFont typeface="Times New Roman"/>
              <a:buNone/>
            </a:pPr>
            <a:r>
              <a:rPr b="0" i="0" lang="en" sz="3000" u="none" cap="none" strike="noStrike">
                <a:solidFill>
                  <a:schemeClr val="dk1"/>
                </a:solidFill>
                <a:latin typeface="Times New Roman"/>
                <a:ea typeface="Times New Roman"/>
                <a:cs typeface="Times New Roman"/>
                <a:sym typeface="Times New Roman"/>
              </a:rPr>
              <a:t>Field Sites: </a:t>
            </a:r>
          </a:p>
          <a:p>
            <a:pPr indent="228600" lvl="0" marL="0" marR="0" rtl="0" algn="ctr">
              <a:lnSpc>
                <a:spcPct val="100000"/>
              </a:lnSpc>
              <a:spcBef>
                <a:spcPts val="0"/>
              </a:spcBef>
              <a:spcAft>
                <a:spcPts val="0"/>
              </a:spcAft>
              <a:buClr>
                <a:schemeClr val="dk1"/>
              </a:buClr>
              <a:buSzPct val="25000"/>
              <a:buFont typeface="Times New Roman"/>
              <a:buNone/>
            </a:pPr>
            <a:r>
              <a:rPr b="0" i="0" lang="en" sz="3000" u="none" cap="none" strike="noStrike">
                <a:solidFill>
                  <a:schemeClr val="dk1"/>
                </a:solidFill>
                <a:latin typeface="Times New Roman"/>
                <a:ea typeface="Times New Roman"/>
                <a:cs typeface="Times New Roman"/>
                <a:sym typeface="Times New Roman"/>
              </a:rPr>
              <a:t>Butternut Creek, a tributary to Susquehanna River </a:t>
            </a:r>
          </a:p>
        </p:txBody>
      </p:sp>
      <p:pic>
        <p:nvPicPr>
          <p:cNvPr id="56" name="Shape 56"/>
          <p:cNvPicPr preferRelativeResize="0"/>
          <p:nvPr/>
        </p:nvPicPr>
        <p:blipFill rotWithShape="1">
          <a:blip r:embed="rId4">
            <a:alphaModFix/>
          </a:blip>
          <a:srcRect b="0" l="0" r="0" t="0"/>
          <a:stretch/>
        </p:blipFill>
        <p:spPr>
          <a:xfrm>
            <a:off x="0" y="51120"/>
            <a:ext cx="3868350" cy="3563852"/>
          </a:xfrm>
          <a:prstGeom prst="rect">
            <a:avLst/>
          </a:prstGeom>
          <a:noFill/>
          <a:ln>
            <a:noFill/>
          </a:ln>
        </p:spPr>
      </p:pic>
      <p:sp>
        <p:nvSpPr>
          <p:cNvPr id="57" name="Shape 57"/>
          <p:cNvSpPr/>
          <p:nvPr/>
        </p:nvSpPr>
        <p:spPr>
          <a:xfrm>
            <a:off x="3501000" y="1190950"/>
            <a:ext cx="370799" cy="349200"/>
          </a:xfrm>
          <a:prstGeom prst="sun">
            <a:avLst>
              <a:gd fmla="val 25000" name="adj"/>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58" name="Shape 58"/>
          <p:cNvCxnSpPr/>
          <p:nvPr/>
        </p:nvCxnSpPr>
        <p:spPr>
          <a:xfrm rot="10800000">
            <a:off x="1901824" y="419900"/>
            <a:ext cx="3372900" cy="2148299"/>
          </a:xfrm>
          <a:prstGeom prst="straightConnector1">
            <a:avLst/>
          </a:prstGeom>
          <a:noFill/>
          <a:ln cap="flat" cmpd="sng" w="19050">
            <a:solidFill>
              <a:srgbClr val="38761D"/>
            </a:solidFill>
            <a:prstDash val="solid"/>
            <a:round/>
            <a:headEnd len="lg" w="lg" type="triangle"/>
            <a:tailEnd len="lg" w="lg" type="triangle"/>
          </a:ln>
        </p:spPr>
      </p:cxnSp>
      <p:sp>
        <p:nvSpPr>
          <p:cNvPr id="59" name="Shape 59"/>
          <p:cNvSpPr txBox="1"/>
          <p:nvPr/>
        </p:nvSpPr>
        <p:spPr>
          <a:xfrm>
            <a:off x="3791075" y="1156259"/>
            <a:ext cx="1744800" cy="3939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00"/>
              </a:buClr>
              <a:buSzPct val="25000"/>
              <a:buFont typeface="Arial"/>
              <a:buNone/>
            </a:pPr>
            <a:r>
              <a:rPr b="0" i="0" lang="en" sz="1400" u="none" cap="none" strike="noStrike">
                <a:solidFill>
                  <a:srgbClr val="FFFF00"/>
                </a:solidFill>
                <a:latin typeface="Arial"/>
                <a:ea typeface="Arial"/>
                <a:cs typeface="Arial"/>
                <a:sym typeface="Arial"/>
              </a:rPr>
              <a:t>Climate data site</a:t>
            </a:r>
          </a:p>
        </p:txBody>
      </p:sp>
      <p:sp>
        <p:nvSpPr>
          <p:cNvPr id="60" name="Shape 60"/>
          <p:cNvSpPr txBox="1"/>
          <p:nvPr/>
        </p:nvSpPr>
        <p:spPr>
          <a:xfrm>
            <a:off x="819275" y="89450"/>
            <a:ext cx="1006199" cy="3939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00"/>
              </a:buClr>
              <a:buSzPct val="25000"/>
              <a:buFont typeface="Arial"/>
              <a:buNone/>
            </a:pPr>
            <a:r>
              <a:rPr b="0" i="0" lang="en" sz="1400" u="none" cap="none" strike="noStrike">
                <a:solidFill>
                  <a:srgbClr val="FFFF00"/>
                </a:solidFill>
                <a:latin typeface="Arial"/>
                <a:ea typeface="Arial"/>
                <a:cs typeface="Arial"/>
                <a:sym typeface="Arial"/>
              </a:rPr>
              <a:t>Study site</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64" name="Shape 64"/>
        <p:cNvGrpSpPr/>
        <p:nvPr/>
      </p:nvGrpSpPr>
      <p:grpSpPr>
        <a:xfrm>
          <a:off x="0" y="0"/>
          <a:ext cx="0" cy="0"/>
          <a:chOff x="0" y="0"/>
          <a:chExt cx="0" cy="0"/>
        </a:xfrm>
      </p:grpSpPr>
      <p:sp>
        <p:nvSpPr>
          <p:cNvPr id="65" name="Shape 65"/>
          <p:cNvSpPr txBox="1"/>
          <p:nvPr/>
        </p:nvSpPr>
        <p:spPr>
          <a:xfrm>
            <a:off x="124850" y="-21725"/>
            <a:ext cx="8900399" cy="1242000"/>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2400" u="none" cap="none" strike="noStrike">
                <a:solidFill>
                  <a:srgbClr val="000000"/>
                </a:solidFill>
                <a:latin typeface="Arial"/>
                <a:ea typeface="Arial"/>
                <a:cs typeface="Arial"/>
                <a:sym typeface="Arial"/>
              </a:rPr>
              <a:t>Hypothesis: Larger flows drive more migration</a:t>
            </a:r>
          </a:p>
          <a:p>
            <a:pPr indent="0" lvl="0" marL="0" marR="0" rtl="0" algn="ctr">
              <a:lnSpc>
                <a:spcPct val="100000"/>
              </a:lnSpc>
              <a:spcBef>
                <a:spcPts val="0"/>
              </a:spcBef>
              <a:spcAft>
                <a:spcPts val="0"/>
              </a:spcAft>
              <a:buClr>
                <a:srgbClr val="000000"/>
              </a:buClr>
              <a:buSzPct val="25000"/>
              <a:buFont typeface="Arial"/>
              <a:buNone/>
            </a:pPr>
            <a:r>
              <a:rPr b="0" i="0" lang="en" sz="2400" u="none" cap="none" strike="noStrike">
                <a:solidFill>
                  <a:srgbClr val="000000"/>
                </a:solidFill>
                <a:latin typeface="Arial"/>
                <a:ea typeface="Arial"/>
                <a:cs typeface="Arial"/>
                <a:sym typeface="Arial"/>
              </a:rPr>
              <a:t>9/8/2011 (TS Lee), clearly overbank</a:t>
            </a:r>
          </a:p>
          <a:p>
            <a:pPr indent="0" lvl="0" marL="0" marR="0" rtl="0" algn="ctr">
              <a:lnSpc>
                <a:spcPct val="100000"/>
              </a:lnSpc>
              <a:spcBef>
                <a:spcPts val="0"/>
              </a:spcBef>
              <a:spcAft>
                <a:spcPts val="0"/>
              </a:spcAft>
              <a:buClr>
                <a:srgbClr val="000000"/>
              </a:buClr>
              <a:buSzPct val="25000"/>
              <a:buFont typeface="Arial"/>
              <a:buNone/>
            </a:pPr>
            <a:r>
              <a:rPr b="0" i="0" lang="en" sz="2400" u="none" cap="none" strike="noStrike">
                <a:solidFill>
                  <a:srgbClr val="000000"/>
                </a:solidFill>
                <a:latin typeface="Arial"/>
                <a:ea typeface="Arial"/>
                <a:cs typeface="Arial"/>
                <a:sym typeface="Arial"/>
              </a:rPr>
              <a:t>&gt; 99.99 percentile flow (flood of record since 1929)</a:t>
            </a:r>
          </a:p>
        </p:txBody>
      </p:sp>
      <p:pic>
        <p:nvPicPr>
          <p:cNvPr descr="cujuHi" id="66" name="Shape 66"/>
          <p:cNvPicPr preferRelativeResize="0"/>
          <p:nvPr/>
        </p:nvPicPr>
        <p:blipFill rotWithShape="1">
          <a:blip r:embed="rId3">
            <a:alphaModFix/>
          </a:blip>
          <a:srcRect b="0" l="0" r="0" t="0"/>
          <a:stretch/>
        </p:blipFill>
        <p:spPr>
          <a:xfrm>
            <a:off x="0" y="1228884"/>
            <a:ext cx="9144001" cy="4705029"/>
          </a:xfrm>
          <a:prstGeom prst="rect">
            <a:avLst/>
          </a:prstGeom>
          <a:noFill/>
          <a:ln>
            <a:noFill/>
          </a:ln>
        </p:spPr>
      </p:pic>
      <p:cxnSp>
        <p:nvCxnSpPr>
          <p:cNvPr id="67" name="Shape 67"/>
          <p:cNvCxnSpPr/>
          <p:nvPr/>
        </p:nvCxnSpPr>
        <p:spPr>
          <a:xfrm rot="10800000">
            <a:off x="914650" y="3502525"/>
            <a:ext cx="7223399" cy="1710899"/>
          </a:xfrm>
          <a:prstGeom prst="straightConnector1">
            <a:avLst/>
          </a:prstGeom>
          <a:noFill/>
          <a:ln cap="flat" cmpd="sng" w="38100">
            <a:solidFill>
              <a:srgbClr val="000000"/>
            </a:solidFill>
            <a:prstDash val="solid"/>
            <a:round/>
            <a:headEnd len="med" w="med" type="none"/>
            <a:tailEnd len="lg" w="lg" type="triangle"/>
          </a:ln>
        </p:spPr>
      </p:cxnSp>
      <p:sp>
        <p:nvSpPr>
          <p:cNvPr id="68" name="Shape 68"/>
          <p:cNvSpPr txBox="1"/>
          <p:nvPr/>
        </p:nvSpPr>
        <p:spPr>
          <a:xfrm>
            <a:off x="717500" y="5933925"/>
            <a:ext cx="7000800" cy="8082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r>
              <a:rPr b="0" i="0" lang="en" sz="2400" u="none" cap="none" strike="noStrike">
                <a:solidFill>
                  <a:srgbClr val="000000"/>
                </a:solidFill>
                <a:latin typeface="Arial"/>
                <a:ea typeface="Arial"/>
                <a:cs typeface="Arial"/>
                <a:sym typeface="Arial"/>
              </a:rPr>
              <a:t>What processes are active at the cutbank? </a:t>
            </a:r>
          </a:p>
          <a:p>
            <a:pPr indent="0" lvl="0" marL="0" marR="0" rtl="0" algn="l">
              <a:lnSpc>
                <a:spcPct val="100000"/>
              </a:lnSpc>
              <a:spcBef>
                <a:spcPts val="0"/>
              </a:spcBef>
              <a:spcAft>
                <a:spcPts val="0"/>
              </a:spcAft>
              <a:buClr>
                <a:srgbClr val="000000"/>
              </a:buClr>
              <a:buSzPct val="25000"/>
              <a:buFont typeface="Arial"/>
              <a:buNone/>
            </a:pPr>
            <a:r>
              <a:rPr b="0" i="0" lang="en" sz="2400" u="none" cap="none" strike="noStrike">
                <a:solidFill>
                  <a:srgbClr val="000000"/>
                </a:solidFill>
                <a:latin typeface="Arial"/>
                <a:ea typeface="Arial"/>
                <a:cs typeface="Arial"/>
                <a:sym typeface="Arial"/>
              </a:rPr>
              <a:t>Does it matter once the river goes over the bank?</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72" name="Shape 72"/>
        <p:cNvGrpSpPr/>
        <p:nvPr/>
      </p:nvGrpSpPr>
      <p:grpSpPr>
        <a:xfrm>
          <a:off x="0" y="0"/>
          <a:ext cx="0" cy="0"/>
          <a:chOff x="0" y="0"/>
          <a:chExt cx="0" cy="0"/>
        </a:xfrm>
      </p:grpSpPr>
      <p:sp>
        <p:nvSpPr>
          <p:cNvPr id="73" name="Shape 73"/>
          <p:cNvSpPr txBox="1"/>
          <p:nvPr/>
        </p:nvSpPr>
        <p:spPr>
          <a:xfrm>
            <a:off x="728375" y="1394000"/>
            <a:ext cx="4029599" cy="12923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0" i="0" lang="en" sz="2400" u="none" cap="none" strike="noStrike">
                <a:solidFill>
                  <a:srgbClr val="FFFFFF"/>
                </a:solidFill>
                <a:latin typeface="Arial"/>
                <a:ea typeface="Arial"/>
                <a:cs typeface="Arial"/>
                <a:sym typeface="Arial"/>
              </a:rPr>
              <a:t>Near bankfull</a:t>
            </a:r>
          </a:p>
          <a:p>
            <a:pPr indent="0" lvl="0" marL="0" marR="0" rtl="0" algn="l">
              <a:lnSpc>
                <a:spcPct val="100000"/>
              </a:lnSpc>
              <a:spcBef>
                <a:spcPts val="0"/>
              </a:spcBef>
              <a:spcAft>
                <a:spcPts val="0"/>
              </a:spcAft>
              <a:buClr>
                <a:srgbClr val="FFFFFF"/>
              </a:buClr>
              <a:buSzPct val="25000"/>
              <a:buFont typeface="Arial"/>
              <a:buNone/>
            </a:pPr>
            <a:r>
              <a:rPr b="0" i="0" lang="en" sz="2400" u="none" cap="none" strike="noStrike">
                <a:solidFill>
                  <a:srgbClr val="FFFFFF"/>
                </a:solidFill>
                <a:latin typeface="Arial"/>
                <a:ea typeface="Arial"/>
                <a:cs typeface="Arial"/>
                <a:sym typeface="Arial"/>
              </a:rPr>
              <a:t>~99th percentile flow day</a:t>
            </a:r>
          </a:p>
          <a:p>
            <a:pPr indent="0" lvl="0" marL="0" marR="0" rtl="0" algn="l">
              <a:lnSpc>
                <a:spcPct val="100000"/>
              </a:lnSpc>
              <a:spcBef>
                <a:spcPts val="0"/>
              </a:spcBef>
              <a:spcAft>
                <a:spcPts val="0"/>
              </a:spcAft>
              <a:buClr>
                <a:srgbClr val="FFFFFF"/>
              </a:buClr>
              <a:buSzPct val="25000"/>
              <a:buFont typeface="Arial"/>
              <a:buNone/>
            </a:pPr>
            <a:r>
              <a:rPr b="0" i="0" lang="en" sz="2400" u="none" cap="none" strike="noStrike">
                <a:solidFill>
                  <a:srgbClr val="FFFFFF"/>
                </a:solidFill>
                <a:latin typeface="Arial"/>
                <a:ea typeface="Arial"/>
                <a:cs typeface="Arial"/>
                <a:sym typeface="Arial"/>
              </a:rPr>
              <a:t>2/25/2016</a:t>
            </a:r>
          </a:p>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rgbClr val="FFFFF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77" name="Shape 77"/>
        <p:cNvGrpSpPr/>
        <p:nvPr/>
      </p:nvGrpSpPr>
      <p:grpSpPr>
        <a:xfrm>
          <a:off x="0" y="0"/>
          <a:ext cx="0" cy="0"/>
          <a:chOff x="0" y="0"/>
          <a:chExt cx="0" cy="0"/>
        </a:xfrm>
      </p:grpSpPr>
      <p:cxnSp>
        <p:nvCxnSpPr>
          <p:cNvPr id="78" name="Shape 78"/>
          <p:cNvCxnSpPr/>
          <p:nvPr/>
        </p:nvCxnSpPr>
        <p:spPr>
          <a:xfrm>
            <a:off x="4256700" y="1977000"/>
            <a:ext cx="2572799" cy="425700"/>
          </a:xfrm>
          <a:prstGeom prst="straightConnector1">
            <a:avLst/>
          </a:prstGeom>
          <a:noFill/>
          <a:ln cap="flat" cmpd="sng" w="28575">
            <a:solidFill>
              <a:srgbClr val="FF9900"/>
            </a:solidFill>
            <a:prstDash val="dot"/>
            <a:round/>
            <a:headEnd len="med" w="med" type="none"/>
            <a:tailEnd len="med" w="med" type="none"/>
          </a:ln>
        </p:spPr>
      </p:cxnSp>
      <p:sp>
        <p:nvSpPr>
          <p:cNvPr id="79" name="Shape 79"/>
          <p:cNvSpPr txBox="1"/>
          <p:nvPr/>
        </p:nvSpPr>
        <p:spPr>
          <a:xfrm rot="496462">
            <a:off x="2869780" y="1680203"/>
            <a:ext cx="1617638" cy="335592"/>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6B26B"/>
              </a:buClr>
              <a:buSzPct val="25000"/>
              <a:buFont typeface="Arial"/>
              <a:buNone/>
            </a:pPr>
            <a:r>
              <a:rPr b="0" i="1" lang="en" sz="1400" u="none" cap="none" strike="noStrike">
                <a:solidFill>
                  <a:srgbClr val="F6B26B"/>
                </a:solidFill>
                <a:latin typeface="Arial"/>
                <a:ea typeface="Arial"/>
                <a:cs typeface="Arial"/>
                <a:sym typeface="Arial"/>
              </a:rPr>
              <a:t>59th percentile</a:t>
            </a:r>
          </a:p>
        </p:txBody>
      </p:sp>
      <p:sp>
        <p:nvSpPr>
          <p:cNvPr id="80" name="Shape 80"/>
          <p:cNvSpPr txBox="1"/>
          <p:nvPr/>
        </p:nvSpPr>
        <p:spPr>
          <a:xfrm rot="404939">
            <a:off x="4708412" y="1503407"/>
            <a:ext cx="2052422" cy="38335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0000"/>
              </a:buClr>
              <a:buSzPct val="25000"/>
              <a:buFont typeface="Arial"/>
              <a:buNone/>
            </a:pPr>
            <a:r>
              <a:rPr b="0" i="1" lang="en" sz="1400" u="none" cap="none" strike="noStrike">
                <a:solidFill>
                  <a:srgbClr val="FF0000"/>
                </a:solidFill>
                <a:latin typeface="Arial"/>
                <a:ea typeface="Arial"/>
                <a:cs typeface="Arial"/>
                <a:sym typeface="Arial"/>
              </a:rPr>
              <a:t>99th percentile</a:t>
            </a:r>
          </a:p>
        </p:txBody>
      </p:sp>
      <p:cxnSp>
        <p:nvCxnSpPr>
          <p:cNvPr id="81" name="Shape 81"/>
          <p:cNvCxnSpPr/>
          <p:nvPr/>
        </p:nvCxnSpPr>
        <p:spPr>
          <a:xfrm>
            <a:off x="4378775" y="1796600"/>
            <a:ext cx="2488200" cy="392399"/>
          </a:xfrm>
          <a:prstGeom prst="straightConnector1">
            <a:avLst/>
          </a:prstGeom>
          <a:noFill/>
          <a:ln cap="flat" cmpd="sng" w="28575">
            <a:solidFill>
              <a:srgbClr val="00FFFF"/>
            </a:solidFill>
            <a:prstDash val="dot"/>
            <a:round/>
            <a:headEnd len="med" w="med" type="none"/>
            <a:tailEnd len="med" w="med" type="none"/>
          </a:ln>
        </p:spPr>
      </p:cxnSp>
      <p:sp>
        <p:nvSpPr>
          <p:cNvPr id="82" name="Shape 82"/>
          <p:cNvSpPr txBox="1"/>
          <p:nvPr/>
        </p:nvSpPr>
        <p:spPr>
          <a:xfrm rot="496617">
            <a:off x="6637109" y="2091429"/>
            <a:ext cx="2052680" cy="350442"/>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00FFFF"/>
              </a:buClr>
              <a:buSzPct val="25000"/>
              <a:buFont typeface="Arial"/>
              <a:buNone/>
            </a:pPr>
            <a:r>
              <a:rPr b="0" i="1" lang="en" sz="1400" u="none" cap="none" strike="noStrike">
                <a:solidFill>
                  <a:srgbClr val="00FFFF"/>
                </a:solidFill>
                <a:latin typeface="Arial"/>
                <a:ea typeface="Arial"/>
                <a:cs typeface="Arial"/>
                <a:sym typeface="Arial"/>
              </a:rPr>
              <a:t>93rd percentile</a:t>
            </a:r>
          </a:p>
        </p:txBody>
      </p:sp>
      <p:cxnSp>
        <p:nvCxnSpPr>
          <p:cNvPr id="83" name="Shape 83"/>
          <p:cNvCxnSpPr/>
          <p:nvPr/>
        </p:nvCxnSpPr>
        <p:spPr>
          <a:xfrm>
            <a:off x="4426950" y="1645525"/>
            <a:ext cx="2555100" cy="347400"/>
          </a:xfrm>
          <a:prstGeom prst="straightConnector1">
            <a:avLst/>
          </a:prstGeom>
          <a:noFill/>
          <a:ln cap="flat" cmpd="sng" w="28575">
            <a:solidFill>
              <a:srgbClr val="FF0000"/>
            </a:solidFill>
            <a:prstDash val="dot"/>
            <a:round/>
            <a:headEnd len="med" w="med" type="none"/>
            <a:tailEnd len="med" w="med" type="none"/>
          </a:ln>
        </p:spPr>
      </p:cxnSp>
      <p:cxnSp>
        <p:nvCxnSpPr>
          <p:cNvPr id="84" name="Shape 84"/>
          <p:cNvCxnSpPr/>
          <p:nvPr/>
        </p:nvCxnSpPr>
        <p:spPr>
          <a:xfrm>
            <a:off x="4409100" y="2129400"/>
            <a:ext cx="2228399" cy="393299"/>
          </a:xfrm>
          <a:prstGeom prst="straightConnector1">
            <a:avLst/>
          </a:prstGeom>
          <a:noFill/>
          <a:ln cap="flat" cmpd="sng" w="28575">
            <a:solidFill>
              <a:srgbClr val="FFFFFF"/>
            </a:solidFill>
            <a:prstDash val="dot"/>
            <a:round/>
            <a:headEnd len="med" w="med" type="none"/>
            <a:tailEnd len="med" w="med" type="none"/>
          </a:ln>
        </p:spPr>
      </p:cxnSp>
      <p:sp>
        <p:nvSpPr>
          <p:cNvPr id="85" name="Shape 85"/>
          <p:cNvSpPr txBox="1"/>
          <p:nvPr/>
        </p:nvSpPr>
        <p:spPr>
          <a:xfrm>
            <a:off x="134275" y="335700"/>
            <a:ext cx="8939399" cy="7385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rgbClr val="FFFFFF"/>
              </a:buClr>
              <a:buSzPct val="25000"/>
              <a:buFont typeface="Georgia"/>
              <a:buNone/>
            </a:pPr>
            <a:r>
              <a:rPr b="0" i="0" lang="en" sz="3000" u="none" cap="none" strike="noStrike">
                <a:solidFill>
                  <a:srgbClr val="FFFFFF"/>
                </a:solidFill>
                <a:latin typeface="Georgia"/>
                <a:ea typeface="Georgia"/>
                <a:cs typeface="Georgia"/>
                <a:sym typeface="Georgia"/>
              </a:rPr>
              <a:t>Visual significance of n-th percentile flow</a:t>
            </a:r>
          </a:p>
        </p:txBody>
      </p:sp>
      <p:sp>
        <p:nvSpPr>
          <p:cNvPr id="86" name="Shape 86"/>
          <p:cNvSpPr txBox="1"/>
          <p:nvPr/>
        </p:nvSpPr>
        <p:spPr>
          <a:xfrm rot="496462">
            <a:off x="6679779" y="2442202"/>
            <a:ext cx="1617638" cy="335592"/>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FFFF"/>
              </a:buClr>
              <a:buSzPct val="25000"/>
              <a:buFont typeface="Arial"/>
              <a:buNone/>
            </a:pPr>
            <a:r>
              <a:rPr b="0" i="1" lang="en" sz="1400" u="none" cap="none" strike="noStrike">
                <a:solidFill>
                  <a:srgbClr val="FFFFFF"/>
                </a:solidFill>
                <a:latin typeface="Arial"/>
                <a:ea typeface="Arial"/>
                <a:cs typeface="Arial"/>
                <a:sym typeface="Arial"/>
              </a:rPr>
              <a:t>12th percentile</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90" name="Shape 90"/>
        <p:cNvGrpSpPr/>
        <p:nvPr/>
      </p:nvGrpSpPr>
      <p:grpSpPr>
        <a:xfrm>
          <a:off x="0" y="0"/>
          <a:ext cx="0" cy="0"/>
          <a:chOff x="0" y="0"/>
          <a:chExt cx="0" cy="0"/>
        </a:xfrm>
      </p:grpSpPr>
      <p:sp>
        <p:nvSpPr>
          <p:cNvPr id="91" name="Shape 91"/>
          <p:cNvSpPr txBox="1"/>
          <p:nvPr/>
        </p:nvSpPr>
        <p:spPr>
          <a:xfrm>
            <a:off x="594400" y="1972650"/>
            <a:ext cx="3525900" cy="22817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3000" u="none" cap="none" strike="noStrike">
                <a:solidFill>
                  <a:srgbClr val="000000"/>
                </a:solidFill>
                <a:latin typeface="Arial"/>
                <a:ea typeface="Arial"/>
                <a:cs typeface="Arial"/>
                <a:sym typeface="Arial"/>
              </a:rPr>
              <a:t>Smooth bank: eroded by fluid shear stress on the bank</a:t>
            </a:r>
          </a:p>
        </p:txBody>
      </p:sp>
      <p:sp>
        <p:nvSpPr>
          <p:cNvPr id="92" name="Shape 92"/>
          <p:cNvSpPr txBox="1"/>
          <p:nvPr>
            <p:ph type="ctrTitle"/>
          </p:nvPr>
        </p:nvSpPr>
        <p:spPr>
          <a:xfrm>
            <a:off x="3645050" y="5050000"/>
            <a:ext cx="5293200" cy="13775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chemeClr val="dk1"/>
              </a:buClr>
              <a:buSzPct val="25000"/>
              <a:buFont typeface="Arial"/>
              <a:buNone/>
            </a:pPr>
            <a:r>
              <a:rPr b="0" i="0" lang="en" sz="2400" u="none" cap="none" strike="noStrike">
                <a:solidFill>
                  <a:srgbClr val="000000"/>
                </a:solidFill>
                <a:latin typeface="Arial"/>
                <a:ea typeface="Arial"/>
                <a:cs typeface="Arial"/>
                <a:sym typeface="Arial"/>
              </a:rPr>
              <a:t>Undercut and collapse</a:t>
            </a:r>
          </a:p>
          <a:p>
            <a:pPr indent="0" lvl="0" marL="0" marR="0" rtl="0" algn="ctr">
              <a:lnSpc>
                <a:spcPct val="100000"/>
              </a:lnSpc>
              <a:spcBef>
                <a:spcPts val="0"/>
              </a:spcBef>
              <a:spcAft>
                <a:spcPts val="0"/>
              </a:spcAft>
              <a:buClr>
                <a:schemeClr val="dk1"/>
              </a:buClr>
              <a:buSzPct val="25000"/>
              <a:buFont typeface="Arial"/>
              <a:buNone/>
            </a:pPr>
            <a:r>
              <a:rPr b="0" i="0" lang="en" sz="2400" u="none" cap="none" strike="noStrike">
                <a:solidFill>
                  <a:schemeClr val="dk1"/>
                </a:solidFill>
                <a:latin typeface="Arial"/>
                <a:ea typeface="Arial"/>
                <a:cs typeface="Arial"/>
                <a:sym typeface="Arial"/>
              </a:rPr>
              <a:t>Photo taken: 9/18/2011 </a:t>
            </a:r>
          </a:p>
          <a:p>
            <a:pPr indent="0" lvl="0" marL="0" marR="0" rtl="0" algn="ctr">
              <a:lnSpc>
                <a:spcPct val="100000"/>
              </a:lnSpc>
              <a:spcBef>
                <a:spcPts val="0"/>
              </a:spcBef>
              <a:spcAft>
                <a:spcPts val="0"/>
              </a:spcAft>
              <a:buClr>
                <a:schemeClr val="dk1"/>
              </a:buClr>
              <a:buSzPct val="25000"/>
              <a:buFont typeface="Arial"/>
              <a:buNone/>
            </a:pPr>
            <a:r>
              <a:rPr b="0" i="0" lang="en" sz="2400" u="none" cap="none" strike="noStrike">
                <a:solidFill>
                  <a:schemeClr val="dk1"/>
                </a:solidFill>
                <a:latin typeface="Arial"/>
                <a:ea typeface="Arial"/>
                <a:cs typeface="Arial"/>
                <a:sym typeface="Arial"/>
              </a:rPr>
              <a:t>Current water level =72 percentile</a:t>
            </a:r>
          </a:p>
        </p:txBody>
      </p:sp>
      <p:sp>
        <p:nvSpPr>
          <p:cNvPr id="93" name="Shape 93"/>
          <p:cNvSpPr txBox="1"/>
          <p:nvPr/>
        </p:nvSpPr>
        <p:spPr>
          <a:xfrm>
            <a:off x="3074275" y="312150"/>
            <a:ext cx="5580899" cy="15782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3000" u="none" cap="none" strike="noStrike">
                <a:solidFill>
                  <a:srgbClr val="000000"/>
                </a:solidFill>
                <a:latin typeface="Arial"/>
                <a:ea typeface="Arial"/>
                <a:cs typeface="Arial"/>
                <a:sym typeface="Arial"/>
              </a:rPr>
              <a:t>Next several slides reveal bank conditions and erosional processes, after a major flood</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97" name="Shape 97"/>
        <p:cNvGrpSpPr/>
        <p:nvPr/>
      </p:nvGrpSpPr>
      <p:grpSpPr>
        <a:xfrm>
          <a:off x="0" y="0"/>
          <a:ext cx="0" cy="0"/>
          <a:chOff x="0" y="0"/>
          <a:chExt cx="0" cy="0"/>
        </a:xfrm>
      </p:grpSpPr>
      <p:sp>
        <p:nvSpPr>
          <p:cNvPr id="98" name="Shape 98"/>
          <p:cNvSpPr txBox="1"/>
          <p:nvPr>
            <p:ph type="ctrTitle"/>
          </p:nvPr>
        </p:nvSpPr>
        <p:spPr>
          <a:xfrm>
            <a:off x="1816250" y="4288000"/>
            <a:ext cx="5293200" cy="1973999"/>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Clr>
                <a:schemeClr val="dk1"/>
              </a:buClr>
              <a:buSzPct val="25000"/>
              <a:buFont typeface="Arial"/>
              <a:buNone/>
            </a:pPr>
            <a:r>
              <a:rPr b="0" i="0" lang="en" sz="3000" u="none" cap="none" strike="noStrike">
                <a:solidFill>
                  <a:srgbClr val="000000"/>
                </a:solidFill>
                <a:latin typeface="Arial"/>
                <a:ea typeface="Arial"/>
                <a:cs typeface="Arial"/>
                <a:sym typeface="Arial"/>
              </a:rPr>
              <a:t>Note concavity of bank </a:t>
            </a:r>
          </a:p>
          <a:p>
            <a:pPr indent="0" lvl="0" marL="0" marR="0" rtl="0" algn="ctr">
              <a:lnSpc>
                <a:spcPct val="100000"/>
              </a:lnSpc>
              <a:spcBef>
                <a:spcPts val="0"/>
              </a:spcBef>
              <a:spcAft>
                <a:spcPts val="0"/>
              </a:spcAft>
              <a:buClr>
                <a:schemeClr val="dk1"/>
              </a:buClr>
              <a:buSzPct val="25000"/>
              <a:buFont typeface="Arial"/>
              <a:buNone/>
            </a:pPr>
            <a:r>
              <a:rPr b="0" i="0" lang="en" sz="3000" u="none" cap="none" strike="noStrike">
                <a:solidFill>
                  <a:srgbClr val="CC0000"/>
                </a:solidFill>
                <a:latin typeface="Arial"/>
                <a:ea typeface="Arial"/>
                <a:cs typeface="Arial"/>
                <a:sym typeface="Arial"/>
              </a:rPr>
              <a:t>Bank shear?</a:t>
            </a:r>
          </a:p>
          <a:p>
            <a:pPr indent="0" lvl="0" marL="0" marR="0" rtl="0" algn="ctr">
              <a:lnSpc>
                <a:spcPct val="100000"/>
              </a:lnSpc>
              <a:spcBef>
                <a:spcPts val="0"/>
              </a:spcBef>
              <a:spcAft>
                <a:spcPts val="0"/>
              </a:spcAft>
              <a:buClr>
                <a:schemeClr val="dk1"/>
              </a:buClr>
              <a:buSzPct val="25000"/>
              <a:buFont typeface="Arial"/>
              <a:buNone/>
            </a:pPr>
            <a:r>
              <a:rPr b="0" i="0" lang="en" sz="3000" u="none" cap="none" strike="noStrike">
                <a:solidFill>
                  <a:schemeClr val="dk1"/>
                </a:solidFill>
                <a:latin typeface="Arial"/>
                <a:ea typeface="Arial"/>
                <a:cs typeface="Arial"/>
                <a:sym typeface="Arial"/>
              </a:rPr>
              <a:t>9/18/2011; </a:t>
            </a:r>
          </a:p>
          <a:p>
            <a:pPr indent="0" lvl="0" marL="0" marR="0" rtl="0" algn="ctr">
              <a:lnSpc>
                <a:spcPct val="100000"/>
              </a:lnSpc>
              <a:spcBef>
                <a:spcPts val="0"/>
              </a:spcBef>
              <a:spcAft>
                <a:spcPts val="0"/>
              </a:spcAft>
              <a:buClr>
                <a:schemeClr val="dk1"/>
              </a:buClr>
              <a:buSzPct val="25000"/>
              <a:buFont typeface="Arial"/>
              <a:buNone/>
            </a:pPr>
            <a:r>
              <a:rPr b="0" i="0" lang="en" sz="3000" u="none" cap="none" strike="noStrike">
                <a:solidFill>
                  <a:schemeClr val="dk1"/>
                </a:solidFill>
                <a:latin typeface="Arial"/>
                <a:ea typeface="Arial"/>
                <a:cs typeface="Arial"/>
                <a:sym typeface="Arial"/>
              </a:rPr>
              <a:t>Current flow is 72 percentile</a:t>
            </a:r>
          </a:p>
        </p:txBody>
      </p:sp>
      <p:cxnSp>
        <p:nvCxnSpPr>
          <p:cNvPr id="99" name="Shape 99"/>
          <p:cNvCxnSpPr/>
          <p:nvPr/>
        </p:nvCxnSpPr>
        <p:spPr>
          <a:xfrm flipH="1" rot="10800000">
            <a:off x="1373300" y="2712624"/>
            <a:ext cx="5713500" cy="25500"/>
          </a:xfrm>
          <a:prstGeom prst="straightConnector1">
            <a:avLst/>
          </a:prstGeom>
          <a:noFill/>
          <a:ln cap="flat" cmpd="sng" w="76200">
            <a:solidFill>
              <a:srgbClr val="FF0000"/>
            </a:solidFill>
            <a:prstDash val="dash"/>
            <a:round/>
            <a:headEnd len="med" w="med" type="none"/>
            <a:tailEnd len="med" w="med" type="none"/>
          </a:ln>
        </p:spPr>
      </p:cxnSp>
      <p:sp>
        <p:nvSpPr>
          <p:cNvPr id="100" name="Shape 100"/>
          <p:cNvSpPr txBox="1"/>
          <p:nvPr/>
        </p:nvSpPr>
        <p:spPr>
          <a:xfrm>
            <a:off x="2102350" y="2322750"/>
            <a:ext cx="2899200" cy="3389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rgbClr val="FF0000"/>
              </a:buClr>
              <a:buSzPct val="25000"/>
              <a:buFont typeface="Arial"/>
              <a:buNone/>
            </a:pPr>
            <a:r>
              <a:rPr b="0" i="0" lang="en" sz="1400" u="none" cap="none" strike="noStrike">
                <a:solidFill>
                  <a:srgbClr val="FF0000"/>
                </a:solidFill>
                <a:latin typeface="Arial"/>
                <a:ea typeface="Arial"/>
                <a:cs typeface="Arial"/>
                <a:sym typeface="Arial"/>
              </a:rPr>
              <a:t>Zone of maximum erosion</a:t>
            </a:r>
          </a:p>
        </p:txBody>
      </p:sp>
    </p:spTree>
  </p:cSld>
  <p:clrMapOvr>
    <a:masterClrMapping/>
  </p:clrMapOvr>
</p:sld>
</file>

<file path=ppt/theme/theme1.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