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81" r:id="rId3"/>
    <p:sldId id="280" r:id="rId4"/>
    <p:sldId id="276" r:id="rId5"/>
    <p:sldId id="277" r:id="rId6"/>
    <p:sldId id="282" r:id="rId7"/>
    <p:sldId id="279" r:id="rId8"/>
    <p:sldId id="278" r:id="rId9"/>
    <p:sldId id="286" r:id="rId10"/>
    <p:sldId id="284" r:id="rId11"/>
    <p:sldId id="283" r:id="rId12"/>
    <p:sldId id="285" r:id="rId13"/>
    <p:sldId id="287" r:id="rId14"/>
    <p:sldId id="258" r:id="rId15"/>
    <p:sldId id="259" r:id="rId16"/>
    <p:sldId id="260" r:id="rId17"/>
    <p:sldId id="261" r:id="rId18"/>
    <p:sldId id="262" r:id="rId19"/>
    <p:sldId id="263" r:id="rId20"/>
    <p:sldId id="265" r:id="rId21"/>
    <p:sldId id="266" r:id="rId22"/>
    <p:sldId id="267" r:id="rId23"/>
    <p:sldId id="269" r:id="rId24"/>
    <p:sldId id="270" r:id="rId25"/>
    <p:sldId id="271" r:id="rId26"/>
    <p:sldId id="272" r:id="rId27"/>
    <p:sldId id="273" r:id="rId28"/>
    <p:sldId id="288" r:id="rId29"/>
    <p:sldId id="27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46" autoAdjust="0"/>
  </p:normalViewPr>
  <p:slideViewPr>
    <p:cSldViewPr snapToGrid="0" snapToObjects="1">
      <p:cViewPr varScale="1">
        <p:scale>
          <a:sx n="85" d="100"/>
          <a:sy n="85" d="100"/>
        </p:scale>
        <p:origin x="-8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8CAE88-76FE-104E-BBF1-F73A2951D117}" type="datetimeFigureOut">
              <a:rPr lang="en-US" smtClean="0"/>
              <a:t>10/11/16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E74B31-C7C9-AA44-9E6C-A8A05D712591}" type="slidenum">
              <a:rPr lang="en-US" smtClean="0"/>
              <a:t>‹#›</a:t>
            </a:fld>
            <a:endParaRPr lang="en-US"/>
          </a:p>
        </p:txBody>
      </p:sp>
    </p:spTree>
    <p:extLst>
      <p:ext uri="{BB962C8B-B14F-4D97-AF65-F5344CB8AC3E}">
        <p14:creationId xmlns:p14="http://schemas.microsoft.com/office/powerpoint/2010/main" val="22361219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research is part of a </a:t>
            </a:r>
            <a:r>
              <a:rPr lang="en-US" baseline="0" dirty="0" smtClean="0"/>
              <a:t>consortium effort housed at the University of Oslo and that is taking a </a:t>
            </a:r>
            <a:r>
              <a:rPr lang="en-US" dirty="0" smtClean="0"/>
              <a:t>multifaceted</a:t>
            </a:r>
            <a:r>
              <a:rPr lang="en-US" baseline="0" dirty="0" smtClean="0"/>
              <a:t> look at the Triassic of the northern Barents Shelf. The consortium partners are identified here, and the sponsors below. After providing some context we will focus on Triassic </a:t>
            </a:r>
            <a:r>
              <a:rPr lang="en-US" baseline="0" dirty="0" err="1" smtClean="0"/>
              <a:t>synsedimentary</a:t>
            </a:r>
            <a:r>
              <a:rPr lang="en-US" baseline="0" dirty="0" smtClean="0"/>
              <a:t> faulting, and then on tensile fractures in Cretaceous sill  and their host Triassic strata, before reaching some </a:t>
            </a:r>
            <a:r>
              <a:rPr lang="en-US" baseline="0" dirty="0" smtClean="0"/>
              <a:t>conclusions as to the regional stress field at this time. </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1</a:t>
            </a:fld>
            <a:endParaRPr lang="en-US"/>
          </a:p>
        </p:txBody>
      </p:sp>
    </p:spTree>
    <p:extLst>
      <p:ext uri="{BB962C8B-B14F-4D97-AF65-F5344CB8AC3E}">
        <p14:creationId xmlns:p14="http://schemas.microsoft.com/office/powerpoint/2010/main" val="370489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focal site for studying the thin-skinned deformation where the </a:t>
            </a:r>
            <a:r>
              <a:rPr lang="en-US" baseline="0" dirty="0" err="1" smtClean="0"/>
              <a:t>Kvalpynten</a:t>
            </a:r>
            <a:r>
              <a:rPr lang="en-US" baseline="0" dirty="0" smtClean="0"/>
              <a:t> cliffs where 14 growth basins are exposed in a 7 km long section 400 to 500 meters high cliffs. Three of the growth basins are shown here. Plots of poles to rotated bedding, fault </a:t>
            </a:r>
            <a:r>
              <a:rPr lang="en-US" baseline="0" dirty="0" err="1" smtClean="0"/>
              <a:t>striae</a:t>
            </a:r>
            <a:r>
              <a:rPr lang="en-US" baseline="0" dirty="0" smtClean="0"/>
              <a:t>, </a:t>
            </a:r>
            <a:r>
              <a:rPr lang="en-US" baseline="0" dirty="0" smtClean="0"/>
              <a:t>and a suite of conjugate fault planes are all consistent with NE-SW extension. The upper basin portions are also dominantly down-to-the south.</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10</a:t>
            </a:fld>
            <a:endParaRPr lang="en-US"/>
          </a:p>
        </p:txBody>
      </p:sp>
    </p:spTree>
    <p:extLst>
      <p:ext uri="{BB962C8B-B14F-4D97-AF65-F5344CB8AC3E}">
        <p14:creationId xmlns:p14="http://schemas.microsoft.com/office/powerpoint/2010/main" val="2653736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image from a small portion of the the </a:t>
            </a:r>
            <a:r>
              <a:rPr lang="en-US" dirty="0" err="1" smtClean="0"/>
              <a:t>georectified</a:t>
            </a:r>
            <a:r>
              <a:rPr lang="en-US" dirty="0" smtClean="0"/>
              <a:t> photomosaic Lime model of the </a:t>
            </a:r>
            <a:r>
              <a:rPr lang="en-US" dirty="0" err="1" smtClean="0"/>
              <a:t>Kvalpynten</a:t>
            </a:r>
            <a:r>
              <a:rPr lang="en-US" dirty="0" smtClean="0"/>
              <a:t> cliffs. Lime</a:t>
            </a:r>
            <a:r>
              <a:rPr lang="en-US" baseline="0" dirty="0" smtClean="0"/>
              <a:t> software designed by Simon Buckley,</a:t>
            </a:r>
            <a:r>
              <a:rPr lang="en-US" dirty="0" smtClean="0"/>
              <a:t> allows strike and dip to be computed from 3 points chosen on the trace of on an assumed planar feature. </a:t>
            </a:r>
            <a:r>
              <a:rPr lang="en-US" smtClean="0"/>
              <a:t>Three</a:t>
            </a:r>
            <a:r>
              <a:rPr lang="en-US" baseline="0" smtClean="0"/>
              <a:t> </a:t>
            </a:r>
            <a:r>
              <a:rPr lang="en-US" baseline="0" dirty="0" smtClean="0"/>
              <a:t>such fault planes are shown here.  The plot shows poles to 35 faults measured with Lime, and shows a pattern consistent with the field data, again indicating NE-SW extension. </a:t>
            </a:r>
            <a:endParaRPr lang="en-US" dirty="0"/>
          </a:p>
        </p:txBody>
      </p:sp>
      <p:sp>
        <p:nvSpPr>
          <p:cNvPr id="4" name="Slide Number Placeholder 3"/>
          <p:cNvSpPr>
            <a:spLocks noGrp="1"/>
          </p:cNvSpPr>
          <p:nvPr>
            <p:ph type="sldNum" sz="quarter" idx="10"/>
          </p:nvPr>
        </p:nvSpPr>
        <p:spPr/>
        <p:txBody>
          <a:bodyPr/>
          <a:lstStyle/>
          <a:p>
            <a:fld id="{E34F8C54-4B22-B347-8827-C1FB23A0EFD9}" type="slidenum">
              <a:rPr lang="en-US" smtClean="0"/>
              <a:t>11</a:t>
            </a:fld>
            <a:endParaRPr lang="en-US"/>
          </a:p>
        </p:txBody>
      </p:sp>
    </p:spTree>
    <p:extLst>
      <p:ext uri="{BB962C8B-B14F-4D97-AF65-F5344CB8AC3E}">
        <p14:creationId xmlns:p14="http://schemas.microsoft.com/office/powerpoint/2010/main" val="142507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exposures are poorer and more limited data exists,  south facing growth basins</a:t>
            </a:r>
            <a:r>
              <a:rPr lang="en-US" baseline="0" dirty="0" smtClean="0"/>
              <a:t> with similar </a:t>
            </a:r>
            <a:r>
              <a:rPr lang="en-US" baseline="0" dirty="0" smtClean="0"/>
              <a:t>kinematics were also </a:t>
            </a:r>
            <a:r>
              <a:rPr lang="en-US" baseline="0" dirty="0" smtClean="0"/>
              <a:t>seen at </a:t>
            </a:r>
            <a:r>
              <a:rPr lang="en-US" baseline="0" dirty="0" err="1" smtClean="0"/>
              <a:t>Tjuvjordskada</a:t>
            </a:r>
            <a:r>
              <a:rPr lang="en-US" baseline="0" dirty="0" smtClean="0"/>
              <a:t> to the east of </a:t>
            </a:r>
            <a:r>
              <a:rPr lang="en-US" baseline="0" dirty="0" err="1" smtClean="0"/>
              <a:t>Kvalpynten</a:t>
            </a:r>
            <a:r>
              <a:rPr lang="en-US" baseline="0" dirty="0" smtClean="0"/>
              <a:t> this last summer, </a:t>
            </a:r>
            <a:r>
              <a:rPr lang="en-US" baseline="0" dirty="0" smtClean="0"/>
              <a:t>and at the other localities. </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12</a:t>
            </a:fld>
            <a:endParaRPr lang="en-US"/>
          </a:p>
        </p:txBody>
      </p:sp>
    </p:spTree>
    <p:extLst>
      <p:ext uri="{BB962C8B-B14F-4D97-AF65-F5344CB8AC3E}">
        <p14:creationId xmlns:p14="http://schemas.microsoft.com/office/powerpoint/2010/main" val="2360698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Summarizing, the Triassic faults are</a:t>
            </a:r>
            <a:r>
              <a:rPr lang="en-US" baseline="0" dirty="0" smtClean="0"/>
              <a:t> primarily normal faults with a significant footprint and a consistent orientation that suggests a maximum horizontal stress  in an orientation that is highly oblique to the ongoing Uralian </a:t>
            </a:r>
            <a:r>
              <a:rPr lang="en-US" baseline="0" dirty="0" err="1" smtClean="0"/>
              <a:t>orogenesis</a:t>
            </a:r>
            <a:r>
              <a:rPr lang="en-US" baseline="0" dirty="0" smtClean="0"/>
              <a:t> in the Novaya </a:t>
            </a:r>
            <a:r>
              <a:rPr lang="en-US" baseline="0" dirty="0" err="1" smtClean="0"/>
              <a:t>Zemyla</a:t>
            </a:r>
            <a:r>
              <a:rPr lang="en-US" baseline="0" dirty="0" smtClean="0"/>
              <a:t> area to the east. </a:t>
            </a:r>
            <a:r>
              <a:rPr lang="en-US" baseline="0" dirty="0" err="1" smtClean="0"/>
              <a:t>Syn</a:t>
            </a:r>
            <a:r>
              <a:rPr lang="en-US" baseline="0" dirty="0" smtClean="0"/>
              <a:t>-sedimentary faulting spans the </a:t>
            </a:r>
            <a:r>
              <a:rPr lang="en-US" baseline="0" dirty="0" err="1" smtClean="0"/>
              <a:t>Carnian</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13</a:t>
            </a:fld>
            <a:endParaRPr lang="en-US"/>
          </a:p>
        </p:txBody>
      </p:sp>
    </p:spTree>
    <p:extLst>
      <p:ext uri="{BB962C8B-B14F-4D97-AF65-F5344CB8AC3E}">
        <p14:creationId xmlns:p14="http://schemas.microsoft.com/office/powerpoint/2010/main" val="343053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switching gears. These are the 5 study </a:t>
            </a:r>
            <a:r>
              <a:rPr lang="en-US" dirty="0" smtClean="0"/>
              <a:t>sites that  </a:t>
            </a:r>
            <a:r>
              <a:rPr lang="en-US" dirty="0" smtClean="0"/>
              <a:t>data on fractures in the Cretaceous sills</a:t>
            </a:r>
            <a:r>
              <a:rPr lang="en-US" baseline="0" dirty="0" smtClean="0"/>
              <a:t> was obtained from on </a:t>
            </a:r>
            <a:r>
              <a:rPr lang="en-US" baseline="0" dirty="0" err="1" smtClean="0"/>
              <a:t>Edgeøya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14</a:t>
            </a:fld>
            <a:endParaRPr lang="en-US"/>
          </a:p>
        </p:txBody>
      </p:sp>
    </p:spTree>
    <p:extLst>
      <p:ext uri="{BB962C8B-B14F-4D97-AF65-F5344CB8AC3E}">
        <p14:creationId xmlns:p14="http://schemas.microsoft.com/office/powerpoint/2010/main" val="250804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fracture traverse data, vertical-axis,</a:t>
            </a:r>
            <a:r>
              <a:rPr lang="en-US" baseline="0" dirty="0" smtClean="0"/>
              <a:t> scaled and </a:t>
            </a:r>
            <a:r>
              <a:rPr lang="en-US" dirty="0" smtClean="0"/>
              <a:t>oriented</a:t>
            </a:r>
            <a:r>
              <a:rPr lang="en-US" baseline="0" dirty="0" smtClean="0"/>
              <a:t> photographs of </a:t>
            </a:r>
            <a:r>
              <a:rPr lang="en-US" baseline="0" dirty="0" smtClean="0"/>
              <a:t>sub-horizontal </a:t>
            </a:r>
            <a:r>
              <a:rPr lang="en-US" baseline="0" dirty="0" smtClean="0"/>
              <a:t>outcrops were taken. Fractures in the sills were predominantly vertical, and so most of the information is assumed to be in the strike distribution.  10 cm long line segment strikes were plotted as 20° sliding sector plots, a variant of a rose diagram.  This length weighted approach avoids the strong directional bias inherent in traverse data. </a:t>
            </a:r>
            <a:r>
              <a:rPr lang="en-US" dirty="0" smtClean="0"/>
              <a:t> The plots is the aggregate result from 6 photos from</a:t>
            </a:r>
            <a:r>
              <a:rPr lang="en-US" baseline="0" dirty="0" smtClean="0"/>
              <a:t> the  </a:t>
            </a:r>
            <a:r>
              <a:rPr lang="en-US" baseline="0" dirty="0" err="1" smtClean="0"/>
              <a:t>Svartangen</a:t>
            </a:r>
            <a:r>
              <a:rPr lang="en-US" baseline="0" dirty="0" smtClean="0"/>
              <a:t> study site. The data paints a fairly clear picture of two sub-orthogonal joint sets.  Mutually truncating relationships such as seen in this photo can be interpreted as evidence for coeval formation of the 2 directions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15</a:t>
            </a:fld>
            <a:endParaRPr lang="en-US"/>
          </a:p>
        </p:txBody>
      </p:sp>
    </p:spTree>
    <p:extLst>
      <p:ext uri="{BB962C8B-B14F-4D97-AF65-F5344CB8AC3E}">
        <p14:creationId xmlns:p14="http://schemas.microsoft.com/office/powerpoint/2010/main" val="3173731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another example called the walrus site.  Note the general similarity of the orientations.  Field observations suggest that there are three preferred directions represented here. </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16</a:t>
            </a:fld>
            <a:endParaRPr lang="en-US"/>
          </a:p>
        </p:txBody>
      </p:sp>
    </p:spTree>
    <p:extLst>
      <p:ext uri="{BB962C8B-B14F-4D97-AF65-F5344CB8AC3E}">
        <p14:creationId xmlns:p14="http://schemas.microsoft.com/office/powerpoint/2010/main" val="157676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Aggregating</a:t>
            </a:r>
            <a:r>
              <a:rPr lang="en-US" baseline="0" dirty="0" smtClean="0"/>
              <a:t> all the sill data from the 5 sites on </a:t>
            </a:r>
            <a:r>
              <a:rPr lang="en-US" baseline="0" dirty="0" err="1" smtClean="0"/>
              <a:t>Edgeøya</a:t>
            </a:r>
            <a:r>
              <a:rPr lang="en-US" baseline="0" dirty="0" smtClean="0"/>
              <a:t> leads to this plot for the sill fracture strike distribution. It has been statistically modeled through reiterative best fits by eye as </a:t>
            </a:r>
            <a:r>
              <a:rPr lang="en-US" baseline="0" dirty="0" err="1" smtClean="0"/>
              <a:t>polymodal</a:t>
            </a:r>
            <a:r>
              <a:rPr lang="en-US" baseline="0" dirty="0" smtClean="0"/>
              <a:t> set of normal distributions. Note that the two sets in red are within one degree of being perpendicular, and are roughly evenly expressed. The green set at 23 degrees azimuth is also particular well developed and is interpreted on the basis of field relationships as a joint set that developed later (perhaps Tertiary in age).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17</a:t>
            </a:fld>
            <a:endParaRPr lang="en-US"/>
          </a:p>
        </p:txBody>
      </p:sp>
    </p:spTree>
    <p:extLst>
      <p:ext uri="{BB962C8B-B14F-4D97-AF65-F5344CB8AC3E}">
        <p14:creationId xmlns:p14="http://schemas.microsoft.com/office/powerpoint/2010/main" val="467719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contact with the Triassic host rock was exposed at the base of this sill along the shore, and one could clearly see veins ornamenting the orthogonal joint sets. The </a:t>
            </a:r>
            <a:r>
              <a:rPr lang="en-US" baseline="0" dirty="0" smtClean="0"/>
              <a:t>veins </a:t>
            </a:r>
            <a:r>
              <a:rPr lang="en-US" baseline="0" dirty="0" smtClean="0"/>
              <a:t>are most common at the margin and tapered into the sill,  a geometry consistent with their being chill margin related veins and fractures.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18</a:t>
            </a:fld>
            <a:endParaRPr lang="en-US"/>
          </a:p>
        </p:txBody>
      </p:sp>
    </p:spTree>
    <p:extLst>
      <p:ext uri="{BB962C8B-B14F-4D97-AF65-F5344CB8AC3E}">
        <p14:creationId xmlns:p14="http://schemas.microsoft.com/office/powerpoint/2010/main" val="1183112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thin section mosaic under crossed</a:t>
            </a:r>
            <a:r>
              <a:rPr lang="en-US" baseline="0" dirty="0" smtClean="0"/>
              <a:t> polarizers </a:t>
            </a:r>
            <a:r>
              <a:rPr lang="en-US" dirty="0" smtClean="0"/>
              <a:t>of one of the calcite veins from </a:t>
            </a:r>
            <a:r>
              <a:rPr lang="en-US" dirty="0" err="1" smtClean="0"/>
              <a:t>Andretangen</a:t>
            </a:r>
            <a:r>
              <a:rPr lang="en-US" dirty="0" smtClean="0"/>
              <a:t>. In addition to calcite there is extensive alteration of the </a:t>
            </a:r>
            <a:r>
              <a:rPr lang="en-US" dirty="0" err="1" smtClean="0"/>
              <a:t>mafics</a:t>
            </a:r>
            <a:r>
              <a:rPr lang="en-US" dirty="0" smtClean="0"/>
              <a:t> to </a:t>
            </a:r>
            <a:r>
              <a:rPr lang="en-US" dirty="0" err="1" smtClean="0"/>
              <a:t>actinolite</a:t>
            </a:r>
            <a:r>
              <a:rPr lang="en-US" dirty="0" smtClean="0"/>
              <a:t>,</a:t>
            </a:r>
            <a:r>
              <a:rPr lang="en-US" baseline="0" dirty="0" smtClean="0"/>
              <a:t> </a:t>
            </a:r>
            <a:r>
              <a:rPr lang="en-US" dirty="0" smtClean="0"/>
              <a:t>chlorite</a:t>
            </a:r>
            <a:r>
              <a:rPr lang="en-US" baseline="0" dirty="0" smtClean="0"/>
              <a:t> and possibly </a:t>
            </a:r>
            <a:r>
              <a:rPr lang="en-US" baseline="0" dirty="0" err="1" smtClean="0"/>
              <a:t>iddingsite</a:t>
            </a:r>
            <a:r>
              <a:rPr lang="en-US" baseline="0" dirty="0" smtClean="0"/>
              <a:t>, an assemblage consistent with formation at higher temperatures during cooling.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19</a:t>
            </a:fld>
            <a:endParaRPr lang="en-US"/>
          </a:p>
        </p:txBody>
      </p:sp>
    </p:spTree>
    <p:extLst>
      <p:ext uri="{BB962C8B-B14F-4D97-AF65-F5344CB8AC3E}">
        <p14:creationId xmlns:p14="http://schemas.microsoft.com/office/powerpoint/2010/main" val="155681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a:t>
            </a:r>
            <a:r>
              <a:rPr lang="en-US" baseline="0" dirty="0" smtClean="0"/>
              <a:t> unfamiliar with Svalbard it is located here. After earlier Paleozoic tectonic events that waned in intensity, there was a long period of relatively stable platform sedimentation from the Permian through the lower Cretaceous. Sedimentation was influenced by High Arctic Large Igneous Province during the </a:t>
            </a:r>
            <a:r>
              <a:rPr lang="en-US" baseline="0" dirty="0" err="1" smtClean="0"/>
              <a:t>Aptian</a:t>
            </a:r>
            <a:r>
              <a:rPr lang="en-US" baseline="0" dirty="0" smtClean="0"/>
              <a:t>, and brought to an end by Tertiary </a:t>
            </a:r>
            <a:r>
              <a:rPr lang="en-US" baseline="0" dirty="0" err="1" smtClean="0"/>
              <a:t>transpression</a:t>
            </a:r>
            <a:r>
              <a:rPr lang="en-US" baseline="0" dirty="0" smtClean="0"/>
              <a:t> and then </a:t>
            </a:r>
            <a:r>
              <a:rPr lang="en-US" baseline="0" dirty="0" err="1" smtClean="0"/>
              <a:t>transtension</a:t>
            </a:r>
            <a:r>
              <a:rPr lang="en-US" baseline="0" dirty="0" smtClean="0"/>
              <a:t> associated with the separation of the western Barents Shelf from northeast Greenland. Within the platform sediments  will focus on the Middle to Late Triassic </a:t>
            </a:r>
            <a:r>
              <a:rPr lang="en-US" baseline="0" dirty="0" err="1" smtClean="0"/>
              <a:t>Botneheia</a:t>
            </a:r>
            <a:r>
              <a:rPr lang="en-US" baseline="0" dirty="0" smtClean="0"/>
              <a:t>, </a:t>
            </a:r>
            <a:r>
              <a:rPr lang="en-US" baseline="0" dirty="0" err="1" smtClean="0"/>
              <a:t>Tschermakfjellet</a:t>
            </a:r>
            <a:r>
              <a:rPr lang="en-US" baseline="0" dirty="0" smtClean="0"/>
              <a:t> and De </a:t>
            </a:r>
            <a:r>
              <a:rPr lang="en-US" baseline="0" dirty="0" err="1" smtClean="0"/>
              <a:t>Geerdalen</a:t>
            </a:r>
            <a:r>
              <a:rPr lang="en-US" baseline="0" dirty="0" smtClean="0"/>
              <a:t> formations.</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2</a:t>
            </a:fld>
            <a:endParaRPr lang="en-US"/>
          </a:p>
        </p:txBody>
      </p:sp>
    </p:spTree>
    <p:extLst>
      <p:ext uri="{BB962C8B-B14F-4D97-AF65-F5344CB8AC3E}">
        <p14:creationId xmlns:p14="http://schemas.microsoft.com/office/powerpoint/2010/main" val="3927055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moving from</a:t>
            </a:r>
            <a:r>
              <a:rPr lang="en-US" baseline="0" dirty="0" smtClean="0"/>
              <a:t> the </a:t>
            </a:r>
            <a:r>
              <a:rPr lang="en-US" baseline="0" dirty="0" err="1" smtClean="0"/>
              <a:t>Edgeøya</a:t>
            </a:r>
            <a:r>
              <a:rPr lang="en-US" baseline="0" dirty="0" smtClean="0"/>
              <a:t> area to central Spitsbergen, e</a:t>
            </a:r>
            <a:r>
              <a:rPr lang="en-US" dirty="0" smtClean="0"/>
              <a:t>xtensive</a:t>
            </a:r>
            <a:r>
              <a:rPr lang="en-US" baseline="0" dirty="0" smtClean="0"/>
              <a:t> f</a:t>
            </a:r>
            <a:r>
              <a:rPr lang="en-US" dirty="0" smtClean="0"/>
              <a:t>racture</a:t>
            </a:r>
            <a:r>
              <a:rPr lang="en-US" baseline="0" dirty="0" smtClean="0"/>
              <a:t> studies have been done in relationship to a CO2 sequestration project.  Fracture patterns are more complex than on </a:t>
            </a:r>
            <a:r>
              <a:rPr lang="en-US" baseline="0" dirty="0" err="1" smtClean="0"/>
              <a:t>Edgeøya</a:t>
            </a:r>
            <a:r>
              <a:rPr lang="en-US" baseline="0" dirty="0" smtClean="0"/>
              <a:t>, very likely due to the proximity to the Tertiary fold-thrust belt. Within the </a:t>
            </a:r>
            <a:r>
              <a:rPr lang="en-US" baseline="0" dirty="0" err="1" smtClean="0"/>
              <a:t>diabase</a:t>
            </a:r>
            <a:r>
              <a:rPr lang="en-US" baseline="0" dirty="0" smtClean="0"/>
              <a:t> sills an early set, designated here as J1 and J2as are of a common orientation to that found from </a:t>
            </a:r>
            <a:r>
              <a:rPr lang="en-US" baseline="0" dirty="0" err="1" smtClean="0"/>
              <a:t>Edgeøya</a:t>
            </a:r>
            <a:r>
              <a:rPr lang="en-US" baseline="0" dirty="0" smtClean="0"/>
              <a:t>, suggesting that this fracture set has an extensive footprint, and the authors suggest they are cooling related.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20</a:t>
            </a:fld>
            <a:endParaRPr lang="en-US"/>
          </a:p>
        </p:txBody>
      </p:sp>
    </p:spTree>
    <p:extLst>
      <p:ext uri="{BB962C8B-B14F-4D97-AF65-F5344CB8AC3E}">
        <p14:creationId xmlns:p14="http://schemas.microsoft.com/office/powerpoint/2010/main" val="2422833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a q</a:t>
            </a:r>
            <a:r>
              <a:rPr lang="en-US" dirty="0" smtClean="0"/>
              <a:t>uick summary of the sill fracture.</a:t>
            </a:r>
            <a:r>
              <a:rPr lang="en-US" baseline="0" dirty="0" smtClean="0"/>
              <a:t> On both </a:t>
            </a:r>
            <a:r>
              <a:rPr lang="en-US" baseline="0" dirty="0" err="1" smtClean="0"/>
              <a:t>Edgeøya</a:t>
            </a:r>
            <a:r>
              <a:rPr lang="en-US" baseline="0" dirty="0" smtClean="0"/>
              <a:t> and central Spitsbergen an orthogonal joint </a:t>
            </a:r>
            <a:r>
              <a:rPr lang="en-US" baseline="0" dirty="0" smtClean="0"/>
              <a:t>set </a:t>
            </a:r>
            <a:r>
              <a:rPr lang="en-US" baseline="0" dirty="0" smtClean="0"/>
              <a:t>that is roughly E-W and N-S oriented is </a:t>
            </a:r>
            <a:r>
              <a:rPr lang="en-US" baseline="0" dirty="0" smtClean="0"/>
              <a:t>interpreted </a:t>
            </a:r>
            <a:r>
              <a:rPr lang="en-US" baseline="0" dirty="0" smtClean="0"/>
              <a:t>to be sill cooling fractures oriented by the regional stress field. In both cases a later NE set is also evident.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21</a:t>
            </a:fld>
            <a:endParaRPr lang="en-US"/>
          </a:p>
        </p:txBody>
      </p:sp>
    </p:spTree>
    <p:extLst>
      <p:ext uri="{BB962C8B-B14F-4D97-AF65-F5344CB8AC3E}">
        <p14:creationId xmlns:p14="http://schemas.microsoft.com/office/powerpoint/2010/main" val="513966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Switching</a:t>
            </a:r>
            <a:r>
              <a:rPr lang="en-US" baseline="0" dirty="0" smtClean="0"/>
              <a:t> gears once again, we can now consider the joint patterns in the host Triassic strata. Pictured are two prominent joint sets in the </a:t>
            </a:r>
            <a:r>
              <a:rPr lang="en-US" baseline="0" dirty="0" err="1" smtClean="0"/>
              <a:t>Botnheia</a:t>
            </a:r>
            <a:r>
              <a:rPr lang="en-US" baseline="0" dirty="0" smtClean="0"/>
              <a:t> </a:t>
            </a:r>
            <a:r>
              <a:rPr lang="en-US" baseline="0" dirty="0" err="1" smtClean="0"/>
              <a:t>shales</a:t>
            </a:r>
            <a:r>
              <a:rPr lang="en-US" baseline="0" dirty="0" smtClean="0"/>
              <a:t>.  On this composite contour plot of poles to joints with data both from the Master’s thesis of Gareth Lord, and from our work, the interpreted preferred orientations are marked.  These two directions are similar to those seen in the sill, but all of this is traverse data, which is strongly prone to an orientation bias.  Note </a:t>
            </a:r>
            <a:r>
              <a:rPr lang="en-US" baseline="0" dirty="0" smtClean="0"/>
              <a:t>the particular </a:t>
            </a:r>
            <a:r>
              <a:rPr lang="en-US" baseline="0" dirty="0" smtClean="0"/>
              <a:t>lack of a set aligned with the direction of Triassic fault established earlier.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22</a:t>
            </a:fld>
            <a:endParaRPr lang="en-US"/>
          </a:p>
        </p:txBody>
      </p:sp>
    </p:spTree>
    <p:extLst>
      <p:ext uri="{BB962C8B-B14F-4D97-AF65-F5344CB8AC3E}">
        <p14:creationId xmlns:p14="http://schemas.microsoft.com/office/powerpoint/2010/main" val="4010839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 some of this bias, and allow for more direct comparison</a:t>
            </a:r>
            <a:r>
              <a:rPr lang="en-US" baseline="0" dirty="0" smtClean="0"/>
              <a:t> with some of the sill fracture data,</a:t>
            </a:r>
            <a:r>
              <a:rPr lang="en-US" dirty="0" smtClean="0"/>
              <a:t> length weighted</a:t>
            </a:r>
            <a:r>
              <a:rPr lang="en-US" baseline="0" dirty="0" smtClean="0"/>
              <a:t> fracture analysis was conducted at three sites in a manner similar to that done with the sills.  </a:t>
            </a:r>
            <a:r>
              <a:rPr lang="en-US" dirty="0" smtClean="0"/>
              <a:t>This is an example</a:t>
            </a:r>
            <a:r>
              <a:rPr lang="en-US" baseline="0" dirty="0" smtClean="0"/>
              <a:t> of one of the photos and the plot results of all 4 photos analyzed from near the base of the </a:t>
            </a:r>
            <a:r>
              <a:rPr lang="en-US" baseline="0" dirty="0" err="1" smtClean="0"/>
              <a:t>Tschermakfjellet</a:t>
            </a:r>
            <a:r>
              <a:rPr lang="en-US" baseline="0" dirty="0" smtClean="0"/>
              <a:t> Formation in southern </a:t>
            </a:r>
            <a:r>
              <a:rPr lang="en-US" baseline="0" dirty="0" err="1" smtClean="0"/>
              <a:t>Edgeøya</a:t>
            </a:r>
            <a:r>
              <a:rPr lang="en-US" baseline="0" dirty="0" smtClean="0"/>
              <a:t>.. The ENE direction has a </a:t>
            </a:r>
            <a:r>
              <a:rPr lang="en-US" baseline="0" dirty="0" err="1" smtClean="0"/>
              <a:t>longitidunal</a:t>
            </a:r>
            <a:r>
              <a:rPr lang="en-US" baseline="0" dirty="0" smtClean="0"/>
              <a:t> </a:t>
            </a:r>
            <a:r>
              <a:rPr lang="en-US" baseline="0" dirty="0" smtClean="0"/>
              <a:t>geometry and ostensibly is the earlier set.</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23</a:t>
            </a:fld>
            <a:endParaRPr lang="en-US"/>
          </a:p>
        </p:txBody>
      </p:sp>
    </p:spTree>
    <p:extLst>
      <p:ext uri="{BB962C8B-B14F-4D97-AF65-F5344CB8AC3E}">
        <p14:creationId xmlns:p14="http://schemas.microsoft.com/office/powerpoint/2010/main" val="3840949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some results from the </a:t>
            </a:r>
            <a:r>
              <a:rPr lang="en-US" baseline="0" dirty="0" err="1" smtClean="0"/>
              <a:t>Kvalpynten</a:t>
            </a:r>
            <a:r>
              <a:rPr lang="en-US" baseline="0" dirty="0" smtClean="0"/>
              <a:t> site. Note the two sets at a low angle.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24</a:t>
            </a:fld>
            <a:endParaRPr lang="en-US"/>
          </a:p>
        </p:txBody>
      </p:sp>
    </p:spTree>
    <p:extLst>
      <p:ext uri="{BB962C8B-B14F-4D97-AF65-F5344CB8AC3E}">
        <p14:creationId xmlns:p14="http://schemas.microsoft.com/office/powerpoint/2010/main" val="1874652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a:t>
            </a:r>
            <a:r>
              <a:rPr lang="en-US" baseline="0" dirty="0" err="1" smtClean="0"/>
              <a:t>Edgeøya</a:t>
            </a:r>
            <a:r>
              <a:rPr lang="en-US" baseline="0" dirty="0" smtClean="0"/>
              <a:t> </a:t>
            </a:r>
            <a:r>
              <a:rPr lang="en-US" dirty="0" smtClean="0"/>
              <a:t>Triassic</a:t>
            </a:r>
            <a:r>
              <a:rPr lang="en-US" baseline="0" dirty="0" smtClean="0"/>
              <a:t> strata preferred orientations in a manner similar to done with the sill  samples. </a:t>
            </a:r>
            <a:r>
              <a:rPr lang="en-US" dirty="0" smtClean="0"/>
              <a:t>Comparing the sill and host strata plots </a:t>
            </a:r>
            <a:r>
              <a:rPr lang="en-US" baseline="0" dirty="0" smtClean="0"/>
              <a:t>they share the orthogonal almost E-W and N-S pair, although the E-W set strongly dominates in the host Triassic strata. Again, the absence of the NNE set aligned with </a:t>
            </a:r>
            <a:r>
              <a:rPr lang="en-US" baseline="0" dirty="0" err="1" smtClean="0"/>
              <a:t>syn</a:t>
            </a:r>
            <a:r>
              <a:rPr lang="en-US" baseline="0" dirty="0" smtClean="0"/>
              <a:t>-sedimentary </a:t>
            </a:r>
            <a:r>
              <a:rPr lang="en-US" baseline="0" dirty="0" smtClean="0"/>
              <a:t>faulting in the host Triassic strata is notable.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25</a:t>
            </a:fld>
            <a:endParaRPr lang="en-US"/>
          </a:p>
        </p:txBody>
      </p:sp>
    </p:spTree>
    <p:extLst>
      <p:ext uri="{BB962C8B-B14F-4D97-AF65-F5344CB8AC3E}">
        <p14:creationId xmlns:p14="http://schemas.microsoft.com/office/powerpoint/2010/main" val="158633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Lord also collected a substantial </a:t>
            </a:r>
            <a:r>
              <a:rPr lang="en-US" baseline="0" dirty="0" smtClean="0"/>
              <a:t>dataset from Triassic strata in the Central Spitsbergen area, and statistically modeling this in a similar mode results in four directions that can be </a:t>
            </a:r>
            <a:r>
              <a:rPr lang="en-US" baseline="0" dirty="0" smtClean="0"/>
              <a:t>interpreted </a:t>
            </a:r>
            <a:r>
              <a:rPr lang="en-US" baseline="0" dirty="0" smtClean="0"/>
              <a:t>as 2 </a:t>
            </a:r>
            <a:r>
              <a:rPr lang="en-US" baseline="0" dirty="0" smtClean="0"/>
              <a:t>sub-orthogonal </a:t>
            </a:r>
            <a:r>
              <a:rPr lang="en-US" baseline="0" dirty="0" smtClean="0"/>
              <a:t>pairs about 20 to 25° from each other.  However, this is a traverse data, and it should be remembered that the strength of the different modes may be influenced by directional bias.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26</a:t>
            </a:fld>
            <a:endParaRPr lang="en-US"/>
          </a:p>
        </p:txBody>
      </p:sp>
    </p:spTree>
    <p:extLst>
      <p:ext uri="{BB962C8B-B14F-4D97-AF65-F5344CB8AC3E}">
        <p14:creationId xmlns:p14="http://schemas.microsoft.com/office/powerpoint/2010/main" val="248780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in central</a:t>
            </a:r>
            <a:r>
              <a:rPr lang="en-US" baseline="0" dirty="0" smtClean="0"/>
              <a:t> Spitsbergen</a:t>
            </a:r>
            <a:r>
              <a:rPr lang="en-US" dirty="0" smtClean="0"/>
              <a:t> by Ogata et al. shows a somewhat</a:t>
            </a:r>
            <a:r>
              <a:rPr lang="en-US" baseline="0" dirty="0" smtClean="0"/>
              <a:t> similar pattern for roughly E-W directed joints in Triassic and Jurassic strata, but with the more N-S orthogonal fractures absent or much less well expressed.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27</a:t>
            </a:fld>
            <a:endParaRPr lang="en-US"/>
          </a:p>
        </p:txBody>
      </p:sp>
    </p:spTree>
    <p:extLst>
      <p:ext uri="{BB962C8B-B14F-4D97-AF65-F5344CB8AC3E}">
        <p14:creationId xmlns:p14="http://schemas.microsoft.com/office/powerpoint/2010/main" val="4087362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on the E-W trending regional joint set for the moment</a:t>
            </a:r>
            <a:r>
              <a:rPr lang="en-US" baseline="0" dirty="0" smtClean="0"/>
              <a:t> we would like to suggest that this set can be associated with HALIP. Not only is it aligned with cooling fractures in the sill, and the </a:t>
            </a:r>
            <a:r>
              <a:rPr lang="en-US" baseline="0" dirty="0" smtClean="0"/>
              <a:t>previously mentioned </a:t>
            </a:r>
            <a:r>
              <a:rPr lang="en-US" baseline="0" dirty="0" smtClean="0"/>
              <a:t>calcite veining on </a:t>
            </a:r>
            <a:r>
              <a:rPr lang="en-US" baseline="0" dirty="0" err="1" smtClean="0"/>
              <a:t>Edgeøya</a:t>
            </a:r>
            <a:r>
              <a:rPr lang="en-US" baseline="0" dirty="0" smtClean="0"/>
              <a:t>  extends into the host sediment proximal to the sill, but a variety of possible loading paths can be inferred. These include possible thermal effects of the sill, including its influence on pore pressures in confining </a:t>
            </a:r>
            <a:r>
              <a:rPr lang="en-US" baseline="0" dirty="0" err="1" smtClean="0"/>
              <a:t>shales</a:t>
            </a:r>
            <a:r>
              <a:rPr lang="en-US" baseline="0" dirty="0" smtClean="0"/>
              <a:t>.  </a:t>
            </a:r>
            <a:r>
              <a:rPr lang="en-US" baseline="0" dirty="0" err="1" smtClean="0"/>
              <a:t>Krajeski</a:t>
            </a:r>
            <a:r>
              <a:rPr lang="en-US" baseline="0" dirty="0" smtClean="0"/>
              <a:t> et al. document unusually high thermal maturity for the </a:t>
            </a:r>
            <a:r>
              <a:rPr lang="en-US" baseline="0" dirty="0" err="1" smtClean="0"/>
              <a:t>Edgeoya</a:t>
            </a:r>
            <a:r>
              <a:rPr lang="en-US" baseline="0" dirty="0" smtClean="0"/>
              <a:t> Triassic strata that they directly attribute to sill intrusions. In addition, there is evidence of Cretaceous differential erosion and uplift in the Svalbard, greater to the NW, that could have produced erosional unloading.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28</a:t>
            </a:fld>
            <a:endParaRPr lang="en-US"/>
          </a:p>
        </p:txBody>
      </p:sp>
    </p:spTree>
    <p:extLst>
      <p:ext uri="{BB962C8B-B14F-4D97-AF65-F5344CB8AC3E}">
        <p14:creationId xmlns:p14="http://schemas.microsoft.com/office/powerpoint/2010/main" val="4210943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Carnian</a:t>
            </a:r>
            <a:r>
              <a:rPr lang="en-US" dirty="0" smtClean="0"/>
              <a:t> was characterized by minor distributed extension consistent with the maximum horizontal stress traction oriented SW-NW,</a:t>
            </a:r>
            <a:r>
              <a:rPr lang="en-US" baseline="0" dirty="0" smtClean="0"/>
              <a:t> distinctly oblique to the Uralian convergence to the east.  </a:t>
            </a:r>
            <a:r>
              <a:rPr lang="en-US" dirty="0" smtClean="0"/>
              <a:t>The diagram</a:t>
            </a:r>
            <a:r>
              <a:rPr lang="en-US" baseline="0" dirty="0" smtClean="0"/>
              <a:t> in the corner is just to remind us of the substantial literature on foreland extensional stress regimes associated with convergent-collisional boundaries. Cooling fractures in Cretaceous sills suggest the maximum horizontal stress was more E-W, indicating a counter clockwise shift with time. HALIP related intrusion and uplift may also have induced a regional jointing episode in the platform cover strata.  The Cretaceous direction is roughly aligned with the margin of developing </a:t>
            </a:r>
            <a:r>
              <a:rPr lang="en-US" baseline="0" dirty="0" err="1" smtClean="0"/>
              <a:t>Amerasian</a:t>
            </a:r>
            <a:r>
              <a:rPr lang="en-US" baseline="0" dirty="0" smtClean="0"/>
              <a:t> basin. </a:t>
            </a:r>
          </a:p>
          <a:p>
            <a:r>
              <a:rPr lang="en-US" baseline="0" dirty="0" smtClean="0"/>
              <a:t>Thank you. </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29</a:t>
            </a:fld>
            <a:endParaRPr lang="en-US"/>
          </a:p>
        </p:txBody>
      </p:sp>
    </p:spTree>
    <p:extLst>
      <p:ext uri="{BB962C8B-B14F-4D97-AF65-F5344CB8AC3E}">
        <p14:creationId xmlns:p14="http://schemas.microsoft.com/office/powerpoint/2010/main" val="137884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a:t>
            </a:r>
            <a:r>
              <a:rPr lang="en-US" baseline="0" dirty="0" smtClean="0"/>
              <a:t>explores the opportunity </a:t>
            </a:r>
            <a:r>
              <a:rPr lang="en-US" dirty="0" smtClean="0"/>
              <a:t>to constrain</a:t>
            </a:r>
            <a:r>
              <a:rPr lang="en-US" baseline="0" dirty="0" smtClean="0"/>
              <a:t> the regional stress field in the Svalbard area for two distinct periods within the Mesozoic. The first is provided by distributed </a:t>
            </a:r>
            <a:r>
              <a:rPr lang="en-US" baseline="0" dirty="0" err="1" smtClean="0"/>
              <a:t>synsedimentary</a:t>
            </a:r>
            <a:r>
              <a:rPr lang="en-US" baseline="0" dirty="0" smtClean="0"/>
              <a:t> Triassic faulting with offsets typically less than 100 meters. Second is a suite of </a:t>
            </a:r>
            <a:r>
              <a:rPr lang="en-US" baseline="0" dirty="0" err="1" smtClean="0"/>
              <a:t>diabase</a:t>
            </a:r>
            <a:r>
              <a:rPr lang="en-US" baseline="0" dirty="0" smtClean="0"/>
              <a:t> sills that formed on the margin of HALIP and often intruded the Triassic strata. </a:t>
            </a:r>
            <a:r>
              <a:rPr lang="en-US" baseline="0" dirty="0" smtClean="0"/>
              <a:t>Depicted </a:t>
            </a:r>
            <a:r>
              <a:rPr lang="en-US" baseline="0" dirty="0" smtClean="0"/>
              <a:t>below is the transition from </a:t>
            </a:r>
            <a:r>
              <a:rPr lang="en-US" baseline="0" dirty="0" err="1" smtClean="0"/>
              <a:t>Botneheia</a:t>
            </a:r>
            <a:r>
              <a:rPr lang="en-US" baseline="0" dirty="0" smtClean="0"/>
              <a:t> formation organic rich </a:t>
            </a:r>
            <a:r>
              <a:rPr lang="en-US" baseline="0" dirty="0" err="1" smtClean="0"/>
              <a:t>shales</a:t>
            </a:r>
            <a:r>
              <a:rPr lang="en-US" baseline="0" dirty="0" smtClean="0"/>
              <a:t> up into </a:t>
            </a:r>
            <a:r>
              <a:rPr lang="en-US" baseline="0" dirty="0" err="1" smtClean="0"/>
              <a:t>DeGeerdalan</a:t>
            </a:r>
            <a:r>
              <a:rPr lang="en-US" baseline="0" dirty="0" smtClean="0"/>
              <a:t> sandstone with one of the </a:t>
            </a:r>
            <a:r>
              <a:rPr lang="en-US" baseline="0" dirty="0" smtClean="0"/>
              <a:t>sills intruding. </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3</a:t>
            </a:fld>
            <a:endParaRPr lang="en-US"/>
          </a:p>
        </p:txBody>
      </p:sp>
    </p:spTree>
    <p:extLst>
      <p:ext uri="{BB962C8B-B14F-4D97-AF65-F5344CB8AC3E}">
        <p14:creationId xmlns:p14="http://schemas.microsoft.com/office/powerpoint/2010/main" val="172881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bit more context</a:t>
            </a:r>
            <a:r>
              <a:rPr lang="en-US" baseline="0" dirty="0" smtClean="0"/>
              <a:t> before the details.  </a:t>
            </a:r>
            <a:r>
              <a:rPr lang="en-US" baseline="0" dirty="0" err="1" smtClean="0"/>
              <a:t>Atle</a:t>
            </a:r>
            <a:r>
              <a:rPr lang="en-US" baseline="0" dirty="0" smtClean="0"/>
              <a:t> </a:t>
            </a:r>
            <a:r>
              <a:rPr lang="en-US" baseline="0" dirty="0" err="1" smtClean="0"/>
              <a:t>Mørk</a:t>
            </a:r>
            <a:r>
              <a:rPr lang="en-US" baseline="0" dirty="0" smtClean="0"/>
              <a:t> and a host of collaborators have established that during the Triassic a deltaic and coastal plain system </a:t>
            </a:r>
            <a:r>
              <a:rPr lang="en-US" baseline="0" dirty="0" err="1" smtClean="0"/>
              <a:t>prograded</a:t>
            </a:r>
            <a:r>
              <a:rPr lang="en-US" baseline="0" dirty="0" smtClean="0"/>
              <a:t> from the Urals to the west, narrowing an interior sea way with time.  This map from </a:t>
            </a:r>
            <a:r>
              <a:rPr lang="en-US" baseline="0" dirty="0" err="1" smtClean="0"/>
              <a:t>Polteau</a:t>
            </a:r>
            <a:r>
              <a:rPr lang="en-US" baseline="0" dirty="0" smtClean="0"/>
              <a:t> et al</a:t>
            </a:r>
            <a:r>
              <a:rPr lang="en-US" baseline="0" dirty="0" smtClean="0"/>
              <a:t>. </a:t>
            </a:r>
            <a:r>
              <a:rPr lang="en-US" baseline="0" dirty="0" smtClean="0"/>
              <a:t>shows where remnants of HALIP intrusive and </a:t>
            </a:r>
            <a:r>
              <a:rPr lang="en-US" baseline="0" dirty="0" err="1" smtClean="0"/>
              <a:t>extrusives</a:t>
            </a:r>
            <a:r>
              <a:rPr lang="en-US" baseline="0" dirty="0" smtClean="0"/>
              <a:t> occur  </a:t>
            </a:r>
            <a:r>
              <a:rPr lang="en-US" baseline="0" dirty="0" smtClean="0"/>
              <a:t>on the Barents Shelf</a:t>
            </a:r>
            <a:r>
              <a:rPr lang="en-US" baseline="0" dirty="0" smtClean="0"/>
              <a:t>. Other HALIP components are found elsewhere in the Arctic.  </a:t>
            </a:r>
            <a:r>
              <a:rPr lang="en-US" baseline="0" dirty="0" smtClean="0"/>
              <a:t>Note the position of </a:t>
            </a:r>
            <a:r>
              <a:rPr lang="en-US" baseline="0" dirty="0" err="1" smtClean="0"/>
              <a:t>Edgeøya</a:t>
            </a:r>
            <a:r>
              <a:rPr lang="en-US" baseline="0" dirty="0" smtClean="0"/>
              <a:t>, which we will now focus on, in </a:t>
            </a:r>
            <a:r>
              <a:rPr lang="en-US" baseline="0" dirty="0" smtClean="0"/>
              <a:t>this Triassic </a:t>
            </a:r>
            <a:r>
              <a:rPr lang="en-US" baseline="0" dirty="0" smtClean="0"/>
              <a:t>reconstruction.</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4</a:t>
            </a:fld>
            <a:endParaRPr lang="en-US"/>
          </a:p>
        </p:txBody>
      </p:sp>
    </p:spTree>
    <p:extLst>
      <p:ext uri="{BB962C8B-B14F-4D97-AF65-F5344CB8AC3E}">
        <p14:creationId xmlns:p14="http://schemas.microsoft.com/office/powerpoint/2010/main" val="2591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distinct types of Triassic</a:t>
            </a:r>
            <a:r>
              <a:rPr lang="en-US" baseline="0" dirty="0" smtClean="0"/>
              <a:t> faulting, thick skinned mostly without significant </a:t>
            </a:r>
            <a:r>
              <a:rPr lang="en-US" baseline="0" dirty="0" smtClean="0"/>
              <a:t>rotation (upper photo), </a:t>
            </a:r>
            <a:r>
              <a:rPr lang="en-US" baseline="0" dirty="0" smtClean="0"/>
              <a:t>and thin-skinned with distinct growth basins above </a:t>
            </a:r>
            <a:r>
              <a:rPr lang="en-US" baseline="0" dirty="0" smtClean="0"/>
              <a:t>detachments (lower photo).  </a:t>
            </a:r>
            <a:r>
              <a:rPr lang="en-US" baseline="0" dirty="0" smtClean="0"/>
              <a:t>The relationship between the two is quite interesting, but we won’t have time to focus in on it today.  This maps shows locations where these two types of faulting have been studied on </a:t>
            </a:r>
            <a:r>
              <a:rPr lang="en-US" baseline="0" dirty="0" err="1" smtClean="0"/>
              <a:t>Edgeøya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5</a:t>
            </a:fld>
            <a:endParaRPr lang="en-US"/>
          </a:p>
        </p:txBody>
      </p:sp>
    </p:spTree>
    <p:extLst>
      <p:ext uri="{BB962C8B-B14F-4D97-AF65-F5344CB8AC3E}">
        <p14:creationId xmlns:p14="http://schemas.microsoft.com/office/powerpoint/2010/main" val="42505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normal fault monocline associated</a:t>
            </a:r>
            <a:r>
              <a:rPr lang="en-US" baseline="0" dirty="0" smtClean="0"/>
              <a:t> with one of the steep faults. The monocline composed of </a:t>
            </a:r>
            <a:r>
              <a:rPr lang="en-US" baseline="0" dirty="0" err="1" smtClean="0"/>
              <a:t>Botneheia</a:t>
            </a:r>
            <a:r>
              <a:rPr lang="en-US" baseline="0" dirty="0" smtClean="0"/>
              <a:t> Formation strata is </a:t>
            </a:r>
            <a:r>
              <a:rPr lang="en-US" baseline="0" dirty="0" err="1" smtClean="0"/>
              <a:t>onlapped</a:t>
            </a:r>
            <a:r>
              <a:rPr lang="en-US" baseline="0" dirty="0" smtClean="0"/>
              <a:t> by basal </a:t>
            </a:r>
            <a:r>
              <a:rPr lang="en-US" baseline="0" dirty="0" err="1" smtClean="0"/>
              <a:t>shales</a:t>
            </a:r>
            <a:r>
              <a:rPr lang="en-US" baseline="0" dirty="0" smtClean="0"/>
              <a:t> of the </a:t>
            </a:r>
            <a:r>
              <a:rPr lang="en-US" baseline="0" dirty="0" err="1" smtClean="0"/>
              <a:t>Tschermakfjellet</a:t>
            </a:r>
            <a:r>
              <a:rPr lang="en-US" baseline="0" dirty="0" smtClean="0"/>
              <a:t> formation, constraining its age.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6</a:t>
            </a:fld>
            <a:endParaRPr lang="en-US"/>
          </a:p>
        </p:txBody>
      </p:sp>
    </p:spTree>
    <p:extLst>
      <p:ext uri="{BB962C8B-B14F-4D97-AF65-F5344CB8AC3E}">
        <p14:creationId xmlns:p14="http://schemas.microsoft.com/office/powerpoint/2010/main" val="153674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a:t>
            </a:r>
            <a:r>
              <a:rPr lang="en-US" dirty="0" err="1" smtClean="0"/>
              <a:t>Edgeøya</a:t>
            </a:r>
            <a:r>
              <a:rPr lang="en-US" dirty="0" smtClean="0"/>
              <a:t> to </a:t>
            </a:r>
            <a:r>
              <a:rPr lang="en-US" dirty="0" err="1" smtClean="0"/>
              <a:t>Hopen</a:t>
            </a:r>
            <a:r>
              <a:rPr lang="en-US" dirty="0" smtClean="0"/>
              <a:t> – on </a:t>
            </a:r>
            <a:r>
              <a:rPr lang="en-US" dirty="0" err="1" smtClean="0"/>
              <a:t>Hopen</a:t>
            </a:r>
            <a:r>
              <a:rPr lang="en-US" dirty="0" smtClean="0"/>
              <a:t> there is a series of SSE-WNW trending normal fault,</a:t>
            </a:r>
            <a:r>
              <a:rPr lang="en-US" baseline="0" dirty="0" smtClean="0"/>
              <a:t> similar in orientation and character to those on </a:t>
            </a:r>
            <a:r>
              <a:rPr lang="en-US" baseline="0" dirty="0" err="1" smtClean="0"/>
              <a:t>Edgeøya</a:t>
            </a:r>
            <a:r>
              <a:rPr lang="en-US" baseline="0" dirty="0" smtClean="0"/>
              <a:t>, which helps to significantly increase the footprint of this faulting. Similar faults have also been recognized off shore. </a:t>
            </a:r>
            <a:endParaRPr lang="en-US" dirty="0"/>
          </a:p>
        </p:txBody>
      </p:sp>
      <p:sp>
        <p:nvSpPr>
          <p:cNvPr id="4" name="Slide Number Placeholder 3"/>
          <p:cNvSpPr>
            <a:spLocks noGrp="1"/>
          </p:cNvSpPr>
          <p:nvPr>
            <p:ph type="sldNum" sz="quarter" idx="10"/>
          </p:nvPr>
        </p:nvSpPr>
        <p:spPr/>
        <p:txBody>
          <a:bodyPr/>
          <a:lstStyle/>
          <a:p>
            <a:fld id="{EDAA2B4C-A4D9-C04D-A2DC-6012B71A0F32}" type="slidenum">
              <a:rPr lang="en-US" smtClean="0"/>
              <a:t>7</a:t>
            </a:fld>
            <a:endParaRPr lang="en-US"/>
          </a:p>
        </p:txBody>
      </p:sp>
    </p:spTree>
    <p:extLst>
      <p:ext uri="{BB962C8B-B14F-4D97-AF65-F5344CB8AC3E}">
        <p14:creationId xmlns:p14="http://schemas.microsoft.com/office/powerpoint/2010/main" val="405326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t>
            </a:r>
            <a:r>
              <a:rPr lang="en-US" dirty="0" err="1" smtClean="0"/>
              <a:t>Hopen</a:t>
            </a:r>
            <a:r>
              <a:rPr lang="en-US" dirty="0" smtClean="0"/>
              <a:t> another</a:t>
            </a:r>
            <a:r>
              <a:rPr lang="en-US" baseline="0" dirty="0" smtClean="0"/>
              <a:t> monocline is associated with one of the faults, but this time with a growth section in sediments overlying the De </a:t>
            </a:r>
            <a:r>
              <a:rPr lang="en-US" baseline="0" dirty="0" err="1" smtClean="0"/>
              <a:t>Geerdalen</a:t>
            </a:r>
            <a:r>
              <a:rPr lang="en-US" baseline="0" dirty="0" smtClean="0"/>
              <a:t> Fm.  This and abundant other similar observations on </a:t>
            </a:r>
            <a:r>
              <a:rPr lang="en-US" baseline="0" dirty="0" err="1" smtClean="0"/>
              <a:t>Edgeøya</a:t>
            </a:r>
            <a:r>
              <a:rPr lang="en-US" baseline="0" dirty="0" smtClean="0"/>
              <a:t> constrain </a:t>
            </a:r>
            <a:r>
              <a:rPr lang="en-US" baseline="0" dirty="0" err="1" smtClean="0"/>
              <a:t>synsedimentary</a:t>
            </a:r>
            <a:r>
              <a:rPr lang="en-US" baseline="0" dirty="0" smtClean="0"/>
              <a:t> faulting to have spanned the </a:t>
            </a:r>
            <a:r>
              <a:rPr lang="en-US" baseline="0" dirty="0" err="1" smtClean="0"/>
              <a:t>Carnian</a:t>
            </a:r>
            <a:r>
              <a:rPr lang="en-US" baseline="0" dirty="0" smtClean="0"/>
              <a:t> age </a:t>
            </a:r>
            <a:r>
              <a:rPr lang="en-US" baseline="0" dirty="0" err="1" smtClean="0"/>
              <a:t>Tschermakfjellet</a:t>
            </a:r>
            <a:r>
              <a:rPr lang="en-US" baseline="0" dirty="0" smtClean="0"/>
              <a:t> through </a:t>
            </a:r>
            <a:r>
              <a:rPr lang="en-US" baseline="0" dirty="0" err="1" smtClean="0"/>
              <a:t>DeGeerdalen</a:t>
            </a:r>
            <a:r>
              <a:rPr lang="en-US" baseline="0" dirty="0" smtClean="0"/>
              <a:t> section.</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8</a:t>
            </a:fld>
            <a:endParaRPr lang="en-US"/>
          </a:p>
        </p:txBody>
      </p:sp>
    </p:spTree>
    <p:extLst>
      <p:ext uri="{BB962C8B-B14F-4D97-AF65-F5344CB8AC3E}">
        <p14:creationId xmlns:p14="http://schemas.microsoft.com/office/powerpoint/2010/main" val="242975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on the steep faults from both </a:t>
            </a:r>
            <a:r>
              <a:rPr lang="en-US" dirty="0" err="1" smtClean="0"/>
              <a:t>Edgeøya</a:t>
            </a:r>
            <a:r>
              <a:rPr lang="en-US" dirty="0" smtClean="0"/>
              <a:t> and </a:t>
            </a:r>
            <a:r>
              <a:rPr lang="en-US" dirty="0" err="1" smtClean="0"/>
              <a:t>Hopen</a:t>
            </a:r>
            <a:r>
              <a:rPr lang="en-US" dirty="0" smtClean="0"/>
              <a:t> paints a noisy, but somewhat consistent picture of </a:t>
            </a:r>
            <a:r>
              <a:rPr lang="en-US" baseline="0" dirty="0" smtClean="0"/>
              <a:t>NE – SW extension, with south facing normal faults dominating. The girdle of poles </a:t>
            </a:r>
            <a:r>
              <a:rPr lang="en-US" baseline="0" dirty="0" smtClean="0"/>
              <a:t>to </a:t>
            </a:r>
            <a:r>
              <a:rPr lang="en-US" baseline="0" dirty="0" smtClean="0"/>
              <a:t>bedding in associated monoclines is roughly aligned with this direction.</a:t>
            </a:r>
            <a:endParaRPr lang="en-US" dirty="0"/>
          </a:p>
        </p:txBody>
      </p:sp>
      <p:sp>
        <p:nvSpPr>
          <p:cNvPr id="4" name="Slide Number Placeholder 3"/>
          <p:cNvSpPr>
            <a:spLocks noGrp="1"/>
          </p:cNvSpPr>
          <p:nvPr>
            <p:ph type="sldNum" sz="quarter" idx="10"/>
          </p:nvPr>
        </p:nvSpPr>
        <p:spPr/>
        <p:txBody>
          <a:bodyPr/>
          <a:lstStyle/>
          <a:p>
            <a:fld id="{DFE74B31-C7C9-AA44-9E6C-A8A05D712591}" type="slidenum">
              <a:rPr lang="en-US" smtClean="0"/>
              <a:t>9</a:t>
            </a:fld>
            <a:endParaRPr lang="en-US"/>
          </a:p>
        </p:txBody>
      </p:sp>
    </p:spTree>
    <p:extLst>
      <p:ext uri="{BB962C8B-B14F-4D97-AF65-F5344CB8AC3E}">
        <p14:creationId xmlns:p14="http://schemas.microsoft.com/office/powerpoint/2010/main" val="192246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D6E509-64B7-D74D-8456-01162240B47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734550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6E509-64B7-D74D-8456-01162240B47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247775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6E509-64B7-D74D-8456-01162240B47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276572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D6E509-64B7-D74D-8456-01162240B47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272097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D6E509-64B7-D74D-8456-01162240B47E}" type="datetimeFigureOut">
              <a:rPr lang="en-US" smtClean="0"/>
              <a:t>10/11/16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250265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D6E509-64B7-D74D-8456-01162240B47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339552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D6E509-64B7-D74D-8456-01162240B47E}" type="datetimeFigureOut">
              <a:rPr lang="en-US" smtClean="0"/>
              <a:t>10/11/16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340917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D6E509-64B7-D74D-8456-01162240B47E}" type="datetimeFigureOut">
              <a:rPr lang="en-US" smtClean="0"/>
              <a:t>10/11/16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304730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E509-64B7-D74D-8456-01162240B47E}" type="datetimeFigureOut">
              <a:rPr lang="en-US" smtClean="0"/>
              <a:t>10/11/16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1968299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509-64B7-D74D-8456-01162240B47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2117911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509-64B7-D74D-8456-01162240B47E}" type="datetimeFigureOut">
              <a:rPr lang="en-US" smtClean="0"/>
              <a:t>10/11/16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39CF-6E2C-974A-B7CB-4111BB778374}" type="slidenum">
              <a:rPr lang="en-US" smtClean="0"/>
              <a:t>‹#›</a:t>
            </a:fld>
            <a:endParaRPr lang="en-US"/>
          </a:p>
        </p:txBody>
      </p:sp>
    </p:spTree>
    <p:extLst>
      <p:ext uri="{BB962C8B-B14F-4D97-AF65-F5344CB8AC3E}">
        <p14:creationId xmlns:p14="http://schemas.microsoft.com/office/powerpoint/2010/main" val="36921771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6E509-64B7-D74D-8456-01162240B47E}" type="datetimeFigureOut">
              <a:rPr lang="en-US" smtClean="0"/>
              <a:t>10/11/16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039CF-6E2C-974A-B7CB-4111BB778374}" type="slidenum">
              <a:rPr lang="en-US" smtClean="0"/>
              <a:t>‹#›</a:t>
            </a:fld>
            <a:endParaRPr lang="en-US"/>
          </a:p>
        </p:txBody>
      </p:sp>
    </p:spTree>
    <p:extLst>
      <p:ext uri="{BB962C8B-B14F-4D97-AF65-F5344CB8AC3E}">
        <p14:creationId xmlns:p14="http://schemas.microsoft.com/office/powerpoint/2010/main" val="193307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emf"/><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83" y="1431"/>
            <a:ext cx="9178421" cy="6095999"/>
          </a:xfrm>
          <a:prstGeom prst="rect">
            <a:avLst/>
          </a:prstGeom>
        </p:spPr>
      </p:pic>
      <p:sp>
        <p:nvSpPr>
          <p:cNvPr id="2" name="Rectangle 1"/>
          <p:cNvSpPr/>
          <p:nvPr/>
        </p:nvSpPr>
        <p:spPr>
          <a:xfrm>
            <a:off x="519104" y="-10664"/>
            <a:ext cx="8402812" cy="2677656"/>
          </a:xfrm>
          <a:prstGeom prst="rect">
            <a:avLst/>
          </a:prstGeom>
        </p:spPr>
        <p:txBody>
          <a:bodyPr wrap="square">
            <a:spAutoFit/>
          </a:bodyPr>
          <a:lstStyle/>
          <a:p>
            <a:pPr algn="ctr"/>
            <a:r>
              <a:rPr lang="en-US" sz="3200" b="1" dirty="0">
                <a:solidFill>
                  <a:srgbClr val="FFFF00"/>
                </a:solidFill>
                <a:effectLst>
                  <a:glow rad="101600">
                    <a:schemeClr val="accent3">
                      <a:satMod val="175000"/>
                      <a:alpha val="40000"/>
                    </a:schemeClr>
                  </a:glow>
                </a:effectLst>
                <a:latin typeface="Arial"/>
                <a:cs typeface="Arial"/>
              </a:rPr>
              <a:t>Mesozoic regional stress field evolution in </a:t>
            </a:r>
            <a:r>
              <a:rPr lang="en-US" sz="3200" b="1" dirty="0" smtClean="0">
                <a:solidFill>
                  <a:srgbClr val="FFFF00"/>
                </a:solidFill>
                <a:effectLst>
                  <a:glow rad="101600">
                    <a:schemeClr val="accent3">
                      <a:satMod val="175000"/>
                      <a:alpha val="40000"/>
                    </a:schemeClr>
                  </a:glow>
                </a:effectLst>
                <a:latin typeface="Arial"/>
                <a:cs typeface="Arial"/>
              </a:rPr>
              <a:t>Svalbard</a:t>
            </a:r>
          </a:p>
          <a:p>
            <a:pPr algn="ctr"/>
            <a:endParaRPr lang="en-US" sz="3200" dirty="0">
              <a:solidFill>
                <a:srgbClr val="FFFF00"/>
              </a:solidFill>
              <a:effectLst>
                <a:glow rad="101600">
                  <a:schemeClr val="accent3">
                    <a:satMod val="175000"/>
                    <a:alpha val="40000"/>
                  </a:schemeClr>
                </a:glow>
              </a:effectLst>
              <a:latin typeface="Arial"/>
              <a:cs typeface="Arial"/>
            </a:endParaRPr>
          </a:p>
          <a:p>
            <a:pPr algn="ctr"/>
            <a:r>
              <a:rPr lang="en-US" sz="2400" dirty="0">
                <a:solidFill>
                  <a:srgbClr val="FFFF00"/>
                </a:solidFill>
                <a:effectLst>
                  <a:glow rad="101600">
                    <a:schemeClr val="accent3">
                      <a:satMod val="175000"/>
                      <a:alpha val="40000"/>
                    </a:schemeClr>
                  </a:glow>
                </a:effectLst>
                <a:latin typeface="Arial"/>
                <a:cs typeface="Arial"/>
              </a:rPr>
              <a:t>Harmon Maher, Kim </a:t>
            </a:r>
            <a:r>
              <a:rPr lang="en-US" sz="2400" dirty="0" err="1">
                <a:solidFill>
                  <a:srgbClr val="FFFF00"/>
                </a:solidFill>
                <a:effectLst>
                  <a:glow rad="101600">
                    <a:schemeClr val="accent3">
                      <a:satMod val="175000"/>
                      <a:alpha val="40000"/>
                    </a:schemeClr>
                  </a:glow>
                </a:effectLst>
                <a:latin typeface="Arial"/>
                <a:cs typeface="Arial"/>
              </a:rPr>
              <a:t>Senger</a:t>
            </a:r>
            <a:r>
              <a:rPr lang="en-US" sz="2400" dirty="0">
                <a:solidFill>
                  <a:srgbClr val="FFFF00"/>
                </a:solidFill>
                <a:effectLst>
                  <a:glow rad="101600">
                    <a:schemeClr val="accent3">
                      <a:satMod val="175000"/>
                      <a:alpha val="40000"/>
                    </a:schemeClr>
                  </a:glow>
                </a:effectLst>
                <a:latin typeface="Arial"/>
                <a:cs typeface="Arial"/>
              </a:rPr>
              <a:t>, Kei Ogata, </a:t>
            </a:r>
            <a:r>
              <a:rPr lang="en-US" sz="2400" dirty="0" err="1">
                <a:solidFill>
                  <a:srgbClr val="FFFF00"/>
                </a:solidFill>
                <a:effectLst>
                  <a:glow rad="101600">
                    <a:schemeClr val="accent3">
                      <a:satMod val="175000"/>
                      <a:alpha val="40000"/>
                    </a:schemeClr>
                  </a:glow>
                </a:effectLst>
                <a:latin typeface="Arial"/>
                <a:cs typeface="Arial"/>
              </a:rPr>
              <a:t>Alvar</a:t>
            </a:r>
            <a:r>
              <a:rPr lang="en-US" sz="2400" dirty="0">
                <a:solidFill>
                  <a:srgbClr val="FFFF00"/>
                </a:solidFill>
                <a:effectLst>
                  <a:glow rad="101600">
                    <a:schemeClr val="accent3">
                      <a:satMod val="175000"/>
                      <a:alpha val="40000"/>
                    </a:schemeClr>
                  </a:glow>
                </a:effectLst>
                <a:latin typeface="Arial"/>
                <a:cs typeface="Arial"/>
              </a:rPr>
              <a:t> </a:t>
            </a:r>
            <a:r>
              <a:rPr lang="en-US" sz="2400" dirty="0" err="1">
                <a:solidFill>
                  <a:srgbClr val="FFFF00"/>
                </a:solidFill>
                <a:effectLst>
                  <a:glow rad="101600">
                    <a:schemeClr val="accent3">
                      <a:satMod val="175000"/>
                      <a:alpha val="40000"/>
                    </a:schemeClr>
                  </a:glow>
                </a:effectLst>
                <a:latin typeface="Arial"/>
                <a:cs typeface="Arial"/>
              </a:rPr>
              <a:t>Braathen</a:t>
            </a:r>
            <a:r>
              <a:rPr lang="en-US" sz="2400" dirty="0">
                <a:solidFill>
                  <a:srgbClr val="FFFF00"/>
                </a:solidFill>
                <a:effectLst>
                  <a:glow rad="101600">
                    <a:schemeClr val="accent3">
                      <a:satMod val="175000"/>
                      <a:alpha val="40000"/>
                    </a:schemeClr>
                  </a:glow>
                </a:effectLst>
                <a:latin typeface="Arial"/>
                <a:cs typeface="Arial"/>
              </a:rPr>
              <a:t>, Mark </a:t>
            </a:r>
            <a:r>
              <a:rPr lang="en-US" sz="2400" dirty="0" err="1" smtClean="0">
                <a:solidFill>
                  <a:srgbClr val="FFFF00"/>
                </a:solidFill>
                <a:effectLst>
                  <a:glow rad="101600">
                    <a:schemeClr val="accent3">
                      <a:satMod val="175000"/>
                      <a:alpha val="40000"/>
                    </a:schemeClr>
                  </a:glow>
                </a:effectLst>
                <a:latin typeface="Arial"/>
                <a:cs typeface="Arial"/>
              </a:rPr>
              <a:t>Mulrooney</a:t>
            </a:r>
            <a:r>
              <a:rPr lang="en-US" sz="2400" dirty="0">
                <a:solidFill>
                  <a:srgbClr val="FFFF00"/>
                </a:solidFill>
                <a:effectLst>
                  <a:glow rad="101600">
                    <a:schemeClr val="accent3">
                      <a:satMod val="175000"/>
                      <a:alpha val="40000"/>
                    </a:schemeClr>
                  </a:glow>
                </a:effectLst>
                <a:latin typeface="Arial"/>
                <a:cs typeface="Arial"/>
              </a:rPr>
              <a:t>, Aleksandra </a:t>
            </a:r>
            <a:r>
              <a:rPr lang="en-US" sz="2400" dirty="0" err="1">
                <a:solidFill>
                  <a:srgbClr val="FFFF00"/>
                </a:solidFill>
                <a:effectLst>
                  <a:glow rad="101600">
                    <a:schemeClr val="accent3">
                      <a:satMod val="175000"/>
                      <a:alpha val="40000"/>
                    </a:schemeClr>
                  </a:glow>
                </a:effectLst>
                <a:latin typeface="Arial"/>
                <a:cs typeface="Arial"/>
              </a:rPr>
              <a:t>Smyrak-Sikora</a:t>
            </a:r>
            <a:r>
              <a:rPr lang="en-US" sz="2400" dirty="0">
                <a:solidFill>
                  <a:srgbClr val="FFFF00"/>
                </a:solidFill>
                <a:effectLst>
                  <a:glow rad="101600">
                    <a:schemeClr val="accent3">
                      <a:satMod val="175000"/>
                      <a:alpha val="40000"/>
                    </a:schemeClr>
                  </a:glow>
                </a:effectLst>
                <a:latin typeface="Arial"/>
                <a:cs typeface="Arial"/>
              </a:rPr>
              <a:t>, Per </a:t>
            </a:r>
            <a:r>
              <a:rPr lang="en-US" sz="2400" dirty="0" err="1">
                <a:solidFill>
                  <a:srgbClr val="FFFF00"/>
                </a:solidFill>
                <a:effectLst>
                  <a:glow rad="101600">
                    <a:schemeClr val="accent3">
                      <a:satMod val="175000"/>
                      <a:alpha val="40000"/>
                    </a:schemeClr>
                  </a:glow>
                </a:effectLst>
                <a:latin typeface="Arial"/>
                <a:cs typeface="Arial"/>
              </a:rPr>
              <a:t>Terje</a:t>
            </a:r>
            <a:r>
              <a:rPr lang="en-US" sz="2400" dirty="0">
                <a:solidFill>
                  <a:srgbClr val="FFFF00"/>
                </a:solidFill>
                <a:effectLst>
                  <a:glow rad="101600">
                    <a:schemeClr val="accent3">
                      <a:satMod val="175000"/>
                      <a:alpha val="40000"/>
                    </a:schemeClr>
                  </a:glow>
                </a:effectLst>
                <a:latin typeface="Arial"/>
                <a:cs typeface="Arial"/>
              </a:rPr>
              <a:t> </a:t>
            </a:r>
            <a:r>
              <a:rPr lang="en-US" sz="2400" dirty="0" err="1">
                <a:solidFill>
                  <a:srgbClr val="FFFF00"/>
                </a:solidFill>
                <a:effectLst>
                  <a:glow rad="101600">
                    <a:schemeClr val="accent3">
                      <a:satMod val="175000"/>
                      <a:alpha val="40000"/>
                    </a:schemeClr>
                  </a:glow>
                </a:effectLst>
                <a:latin typeface="Arial"/>
                <a:cs typeface="Arial"/>
              </a:rPr>
              <a:t>Osmundsen</a:t>
            </a:r>
            <a:endParaRPr lang="en-US" sz="2400" dirty="0">
              <a:solidFill>
                <a:srgbClr val="FFFF00"/>
              </a:solidFill>
              <a:effectLst>
                <a:glow rad="101600">
                  <a:schemeClr val="accent3">
                    <a:satMod val="175000"/>
                    <a:alpha val="40000"/>
                  </a:schemeClr>
                </a:glow>
              </a:effectLst>
              <a:latin typeface="Arial"/>
              <a:cs typeface="Arial"/>
            </a:endParaRPr>
          </a:p>
        </p:txBody>
      </p:sp>
      <p:sp>
        <p:nvSpPr>
          <p:cNvPr id="3" name="Rectangle 2"/>
          <p:cNvSpPr/>
          <p:nvPr/>
        </p:nvSpPr>
        <p:spPr>
          <a:xfrm>
            <a:off x="221494" y="3316201"/>
            <a:ext cx="8922506" cy="2031325"/>
          </a:xfrm>
          <a:prstGeom prst="rect">
            <a:avLst/>
          </a:prstGeom>
        </p:spPr>
        <p:txBody>
          <a:bodyPr wrap="square">
            <a:spAutoFit/>
          </a:bodyPr>
          <a:lstStyle/>
          <a:p>
            <a:pPr algn="ct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OUTLINE</a:t>
            </a:r>
          </a:p>
          <a:p>
            <a:pPr algn="ctr"/>
            <a:endPar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endParaRPr>
          </a:p>
          <a:p>
            <a:pPr algn="ct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Geologic setting.</a:t>
            </a:r>
          </a:p>
          <a:p>
            <a:pPr algn="ct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Triassic </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Eastern Svalbard </a:t>
            </a:r>
            <a:r>
              <a:rPr lang="en-US" b="1" dirty="0" err="1">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synsedimentary</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a:t>
            </a: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faulting &amp; inferred </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stress field</a:t>
            </a: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a:t>
            </a:r>
          </a:p>
          <a:p>
            <a:pPr marL="285750" indent="-285750" algn="ctr">
              <a:buFontTx/>
              <a:buChar char="-"/>
            </a:pP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Cretaceous sill </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related cooling fractures </a:t>
            </a: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&amp; inferred stress </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field</a:t>
            </a: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a:t>
            </a:r>
            <a:endPar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endParaRPr>
          </a:p>
          <a:p>
            <a:pPr algn="ct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a:t>
            </a: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Tensile fracture pattern in host Triassic strata</a:t>
            </a:r>
            <a:endPar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endParaRPr>
          </a:p>
          <a:p>
            <a:pPr algn="ctr"/>
            <a:r>
              <a:rPr lang="en-US" b="1" dirty="0" smtClean="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 Conclusions</a:t>
            </a:r>
            <a:r>
              <a:rPr lang="en-US" b="1" dirty="0">
                <a:solidFill>
                  <a:srgbClr val="FFFF00"/>
                </a:solidFill>
                <a:effectLst>
                  <a:glow rad="139700">
                    <a:schemeClr val="accent3">
                      <a:satMod val="175000"/>
                      <a:alpha val="40000"/>
                    </a:schemeClr>
                  </a:glow>
                  <a:outerShdw blurRad="63500" sx="102000" sy="102000" algn="ctr" rotWithShape="0">
                    <a:prstClr val="black">
                      <a:alpha val="40000"/>
                    </a:prstClr>
                  </a:outerShdw>
                </a:effectLst>
                <a:latin typeface="Arial"/>
                <a:cs typeface="Arial"/>
              </a:rPr>
              <a:t>.</a:t>
            </a:r>
          </a:p>
        </p:txBody>
      </p:sp>
      <p:pic>
        <p:nvPicPr>
          <p:cNvPr id="5" name="Picture 4"/>
          <p:cNvPicPr>
            <a:picLocks noChangeAspect="1"/>
          </p:cNvPicPr>
          <p:nvPr/>
        </p:nvPicPr>
        <p:blipFill>
          <a:blip r:embed="rId4"/>
          <a:stretch>
            <a:fillRect/>
          </a:stretch>
        </p:blipFill>
        <p:spPr>
          <a:xfrm>
            <a:off x="223316" y="6083631"/>
            <a:ext cx="1017822" cy="760570"/>
          </a:xfrm>
          <a:prstGeom prst="rect">
            <a:avLst/>
          </a:prstGeom>
        </p:spPr>
      </p:pic>
      <p:pic>
        <p:nvPicPr>
          <p:cNvPr id="6" name="Picture 5"/>
          <p:cNvPicPr>
            <a:picLocks noChangeAspect="1"/>
          </p:cNvPicPr>
          <p:nvPr/>
        </p:nvPicPr>
        <p:blipFill>
          <a:blip r:embed="rId5"/>
          <a:stretch>
            <a:fillRect/>
          </a:stretch>
        </p:blipFill>
        <p:spPr>
          <a:xfrm>
            <a:off x="0" y="5518959"/>
            <a:ext cx="1690915" cy="578471"/>
          </a:xfrm>
          <a:prstGeom prst="rect">
            <a:avLst/>
          </a:prstGeom>
        </p:spPr>
      </p:pic>
      <p:pic>
        <p:nvPicPr>
          <p:cNvPr id="7" name="Picture 6"/>
          <p:cNvPicPr>
            <a:picLocks noChangeAspect="1"/>
          </p:cNvPicPr>
          <p:nvPr/>
        </p:nvPicPr>
        <p:blipFill>
          <a:blip r:embed="rId6"/>
          <a:stretch>
            <a:fillRect/>
          </a:stretch>
        </p:blipFill>
        <p:spPr>
          <a:xfrm>
            <a:off x="1765907" y="5347526"/>
            <a:ext cx="698500" cy="698500"/>
          </a:xfrm>
          <a:prstGeom prst="rect">
            <a:avLst/>
          </a:prstGeom>
        </p:spPr>
      </p:pic>
      <p:pic>
        <p:nvPicPr>
          <p:cNvPr id="8" name="Picture 7"/>
          <p:cNvPicPr>
            <a:picLocks noChangeAspect="1"/>
          </p:cNvPicPr>
          <p:nvPr/>
        </p:nvPicPr>
        <p:blipFill>
          <a:blip r:embed="rId7"/>
          <a:stretch>
            <a:fillRect/>
          </a:stretch>
        </p:blipFill>
        <p:spPr>
          <a:xfrm>
            <a:off x="2559965" y="5347526"/>
            <a:ext cx="673100" cy="673100"/>
          </a:xfrm>
          <a:prstGeom prst="rect">
            <a:avLst/>
          </a:prstGeom>
        </p:spPr>
      </p:pic>
      <p:pic>
        <p:nvPicPr>
          <p:cNvPr id="9" name="Picture 8"/>
          <p:cNvPicPr>
            <a:picLocks noChangeAspect="1"/>
          </p:cNvPicPr>
          <p:nvPr/>
        </p:nvPicPr>
        <p:blipFill>
          <a:blip r:embed="rId8"/>
          <a:stretch>
            <a:fillRect/>
          </a:stretch>
        </p:blipFill>
        <p:spPr>
          <a:xfrm>
            <a:off x="7112003" y="5392883"/>
            <a:ext cx="1088571" cy="653143"/>
          </a:xfrm>
          <a:prstGeom prst="rect">
            <a:avLst/>
          </a:prstGeom>
        </p:spPr>
      </p:pic>
      <p:pic>
        <p:nvPicPr>
          <p:cNvPr id="10" name="Picture 9"/>
          <p:cNvPicPr>
            <a:picLocks noChangeAspect="1"/>
          </p:cNvPicPr>
          <p:nvPr/>
        </p:nvPicPr>
        <p:blipFill>
          <a:blip r:embed="rId9"/>
          <a:stretch>
            <a:fillRect/>
          </a:stretch>
        </p:blipFill>
        <p:spPr>
          <a:xfrm>
            <a:off x="3329521" y="5358028"/>
            <a:ext cx="1638300" cy="673100"/>
          </a:xfrm>
          <a:prstGeom prst="rect">
            <a:avLst/>
          </a:prstGeom>
        </p:spPr>
      </p:pic>
      <p:pic>
        <p:nvPicPr>
          <p:cNvPr id="11" name="Picture 10"/>
          <p:cNvPicPr>
            <a:picLocks noChangeAspect="1"/>
          </p:cNvPicPr>
          <p:nvPr/>
        </p:nvPicPr>
        <p:blipFill>
          <a:blip r:embed="rId10"/>
          <a:stretch>
            <a:fillRect/>
          </a:stretch>
        </p:blipFill>
        <p:spPr>
          <a:xfrm>
            <a:off x="5004106" y="5422738"/>
            <a:ext cx="2019300" cy="609600"/>
          </a:xfrm>
          <a:prstGeom prst="rect">
            <a:avLst/>
          </a:prstGeom>
        </p:spPr>
      </p:pic>
      <p:pic>
        <p:nvPicPr>
          <p:cNvPr id="12" name="Picture 11"/>
          <p:cNvPicPr>
            <a:picLocks noChangeAspect="1"/>
          </p:cNvPicPr>
          <p:nvPr/>
        </p:nvPicPr>
        <p:blipFill>
          <a:blip r:embed="rId11"/>
          <a:stretch>
            <a:fillRect/>
          </a:stretch>
        </p:blipFill>
        <p:spPr>
          <a:xfrm>
            <a:off x="1585688" y="6094315"/>
            <a:ext cx="1757438" cy="804252"/>
          </a:xfrm>
          <a:prstGeom prst="rect">
            <a:avLst/>
          </a:prstGeom>
        </p:spPr>
      </p:pic>
      <p:pic>
        <p:nvPicPr>
          <p:cNvPr id="13" name="Picture 12"/>
          <p:cNvPicPr>
            <a:picLocks noChangeAspect="1"/>
          </p:cNvPicPr>
          <p:nvPr/>
        </p:nvPicPr>
        <p:blipFill>
          <a:blip r:embed="rId12"/>
          <a:stretch>
            <a:fillRect/>
          </a:stretch>
        </p:blipFill>
        <p:spPr>
          <a:xfrm>
            <a:off x="3764949" y="6133580"/>
            <a:ext cx="1589920" cy="706632"/>
          </a:xfrm>
          <a:prstGeom prst="rect">
            <a:avLst/>
          </a:prstGeom>
        </p:spPr>
      </p:pic>
      <p:pic>
        <p:nvPicPr>
          <p:cNvPr id="14" name="Picture 13"/>
          <p:cNvPicPr>
            <a:picLocks noChangeAspect="1"/>
          </p:cNvPicPr>
          <p:nvPr/>
        </p:nvPicPr>
        <p:blipFill>
          <a:blip r:embed="rId13"/>
          <a:stretch>
            <a:fillRect/>
          </a:stretch>
        </p:blipFill>
        <p:spPr>
          <a:xfrm>
            <a:off x="5914573" y="6097430"/>
            <a:ext cx="1536094" cy="879148"/>
          </a:xfrm>
          <a:prstGeom prst="rect">
            <a:avLst/>
          </a:prstGeom>
        </p:spPr>
      </p:pic>
      <p:pic>
        <p:nvPicPr>
          <p:cNvPr id="15" name="Picture 14"/>
          <p:cNvPicPr>
            <a:picLocks noChangeAspect="1"/>
          </p:cNvPicPr>
          <p:nvPr/>
        </p:nvPicPr>
        <p:blipFill>
          <a:blip r:embed="rId14"/>
          <a:stretch>
            <a:fillRect/>
          </a:stretch>
        </p:blipFill>
        <p:spPr>
          <a:xfrm>
            <a:off x="8331199" y="5684762"/>
            <a:ext cx="812802" cy="1159439"/>
          </a:xfrm>
          <a:prstGeom prst="rect">
            <a:avLst/>
          </a:prstGeom>
        </p:spPr>
      </p:pic>
    </p:spTree>
    <p:extLst>
      <p:ext uri="{BB962C8B-B14F-4D97-AF65-F5344CB8AC3E}">
        <p14:creationId xmlns:p14="http://schemas.microsoft.com/office/powerpoint/2010/main" val="30463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38876" y="4088191"/>
            <a:ext cx="5397982" cy="2717978"/>
          </a:xfrm>
          <a:prstGeom prst="rect">
            <a:avLst/>
          </a:prstGeom>
          <a:ln>
            <a:solidFill>
              <a:srgbClr val="FF0000"/>
            </a:solidFill>
          </a:ln>
        </p:spPr>
      </p:pic>
      <p:pic>
        <p:nvPicPr>
          <p:cNvPr id="2" name="Picture 1"/>
          <p:cNvPicPr>
            <a:picLocks noChangeAspect="1"/>
          </p:cNvPicPr>
          <p:nvPr/>
        </p:nvPicPr>
        <p:blipFill>
          <a:blip r:embed="rId4"/>
          <a:stretch>
            <a:fillRect/>
          </a:stretch>
        </p:blipFill>
        <p:spPr>
          <a:xfrm>
            <a:off x="13711" y="0"/>
            <a:ext cx="3280518" cy="3280518"/>
          </a:xfrm>
          <a:prstGeom prst="rect">
            <a:avLst/>
          </a:prstGeom>
          <a:ln>
            <a:solidFill>
              <a:srgbClr val="FF0000"/>
            </a:solidFill>
          </a:ln>
        </p:spPr>
      </p:pic>
      <p:sp>
        <p:nvSpPr>
          <p:cNvPr id="3" name="TextBox 2"/>
          <p:cNvSpPr txBox="1"/>
          <p:nvPr/>
        </p:nvSpPr>
        <p:spPr>
          <a:xfrm>
            <a:off x="1342185" y="2784017"/>
            <a:ext cx="1952044" cy="1200329"/>
          </a:xfrm>
          <a:prstGeom prst="rect">
            <a:avLst/>
          </a:prstGeom>
          <a:solidFill>
            <a:schemeClr val="tx1">
              <a:lumMod val="85000"/>
              <a:lumOff val="15000"/>
            </a:schemeClr>
          </a:solidFill>
          <a:ln>
            <a:solidFill>
              <a:srgbClr val="FF0000"/>
            </a:solidFill>
          </a:ln>
        </p:spPr>
        <p:txBody>
          <a:bodyPr wrap="square" rtlCol="0">
            <a:spAutoFit/>
          </a:bodyPr>
          <a:lstStyle/>
          <a:p>
            <a:pPr algn="ctr"/>
            <a:r>
              <a:rPr lang="en-US" b="1" dirty="0" smtClean="0">
                <a:solidFill>
                  <a:srgbClr val="FFFF00"/>
                </a:solidFill>
                <a:latin typeface="Arial"/>
                <a:cs typeface="Arial"/>
              </a:rPr>
              <a:t>Poles to rotated bedding,</a:t>
            </a:r>
          </a:p>
          <a:p>
            <a:pPr algn="ctr"/>
            <a:r>
              <a:rPr lang="en-US" b="1" dirty="0" smtClean="0">
                <a:solidFill>
                  <a:srgbClr val="FFFF00"/>
                </a:solidFill>
                <a:latin typeface="Arial"/>
                <a:cs typeface="Arial"/>
              </a:rPr>
              <a:t> girdle plane 218-86, n = 68</a:t>
            </a:r>
            <a:endParaRPr lang="en-US" b="1" dirty="0">
              <a:solidFill>
                <a:srgbClr val="FFFF00"/>
              </a:solidFill>
              <a:latin typeface="Arial"/>
              <a:cs typeface="Arial"/>
            </a:endParaRPr>
          </a:p>
        </p:txBody>
      </p:sp>
      <p:pic>
        <p:nvPicPr>
          <p:cNvPr id="5" name="Picture 4"/>
          <p:cNvPicPr>
            <a:picLocks noChangeAspect="1"/>
          </p:cNvPicPr>
          <p:nvPr/>
        </p:nvPicPr>
        <p:blipFill>
          <a:blip r:embed="rId5"/>
          <a:stretch>
            <a:fillRect/>
          </a:stretch>
        </p:blipFill>
        <p:spPr>
          <a:xfrm>
            <a:off x="5694891" y="1"/>
            <a:ext cx="3449108" cy="3449108"/>
          </a:xfrm>
          <a:prstGeom prst="rect">
            <a:avLst/>
          </a:prstGeom>
          <a:ln>
            <a:solidFill>
              <a:srgbClr val="FF0000"/>
            </a:solidFill>
          </a:ln>
        </p:spPr>
      </p:pic>
      <p:sp>
        <p:nvSpPr>
          <p:cNvPr id="4" name="TextBox 3"/>
          <p:cNvSpPr txBox="1"/>
          <p:nvPr/>
        </p:nvSpPr>
        <p:spPr>
          <a:xfrm>
            <a:off x="3128840" y="0"/>
            <a:ext cx="2641875" cy="1815882"/>
          </a:xfrm>
          <a:prstGeom prst="rect">
            <a:avLst/>
          </a:prstGeom>
          <a:noFill/>
        </p:spPr>
        <p:txBody>
          <a:bodyPr wrap="square" rtlCol="0">
            <a:spAutoFit/>
          </a:bodyPr>
          <a:lstStyle/>
          <a:p>
            <a:pPr algn="ctr"/>
            <a:r>
              <a:rPr lang="en-US" sz="2800" dirty="0" smtClean="0">
                <a:solidFill>
                  <a:srgbClr val="FFFF00"/>
                </a:solidFill>
                <a:latin typeface="Arial"/>
                <a:cs typeface="Arial"/>
              </a:rPr>
              <a:t>Kinematics of thin-skinned faulting</a:t>
            </a:r>
          </a:p>
          <a:p>
            <a:pPr algn="ctr"/>
            <a:r>
              <a:rPr lang="en-US" sz="2800" dirty="0" smtClean="0">
                <a:solidFill>
                  <a:srgbClr val="FFFF00"/>
                </a:solidFill>
                <a:latin typeface="Arial"/>
                <a:cs typeface="Arial"/>
              </a:rPr>
              <a:t>at </a:t>
            </a:r>
            <a:r>
              <a:rPr lang="en-US" sz="2800" dirty="0" err="1" smtClean="0">
                <a:solidFill>
                  <a:srgbClr val="FFFF00"/>
                </a:solidFill>
                <a:latin typeface="Arial"/>
                <a:cs typeface="Arial"/>
              </a:rPr>
              <a:t>Kvalpynten</a:t>
            </a:r>
            <a:r>
              <a:rPr lang="en-US" sz="2800" dirty="0" smtClean="0">
                <a:solidFill>
                  <a:srgbClr val="FFFF00"/>
                </a:solidFill>
                <a:latin typeface="Arial"/>
                <a:cs typeface="Arial"/>
              </a:rPr>
              <a:t> </a:t>
            </a:r>
            <a:endParaRPr lang="en-US" sz="2800" dirty="0">
              <a:solidFill>
                <a:srgbClr val="FFFF00"/>
              </a:solidFill>
              <a:latin typeface="Arial"/>
              <a:cs typeface="Arial"/>
            </a:endParaRPr>
          </a:p>
        </p:txBody>
      </p:sp>
      <p:sp>
        <p:nvSpPr>
          <p:cNvPr id="6" name="TextBox 5"/>
          <p:cNvSpPr txBox="1"/>
          <p:nvPr/>
        </p:nvSpPr>
        <p:spPr>
          <a:xfrm>
            <a:off x="3758031" y="1990905"/>
            <a:ext cx="2112888" cy="923330"/>
          </a:xfrm>
          <a:prstGeom prst="rect">
            <a:avLst/>
          </a:prstGeom>
          <a:solidFill>
            <a:schemeClr val="tx1">
              <a:lumMod val="85000"/>
              <a:lumOff val="15000"/>
            </a:schemeClr>
          </a:solidFill>
          <a:ln>
            <a:solidFill>
              <a:srgbClr val="FF0000"/>
            </a:solidFill>
          </a:ln>
        </p:spPr>
        <p:txBody>
          <a:bodyPr wrap="square" rtlCol="0">
            <a:spAutoFit/>
          </a:bodyPr>
          <a:lstStyle/>
          <a:p>
            <a:pPr algn="ctr"/>
            <a:r>
              <a:rPr lang="en-US" b="1" dirty="0" smtClean="0">
                <a:solidFill>
                  <a:srgbClr val="FFFF00"/>
                </a:solidFill>
                <a:latin typeface="Arial"/>
                <a:cs typeface="Arial"/>
              </a:rPr>
              <a:t>Fault </a:t>
            </a:r>
            <a:r>
              <a:rPr lang="en-US" b="1" dirty="0" err="1" smtClean="0">
                <a:solidFill>
                  <a:srgbClr val="FFFF00"/>
                </a:solidFill>
                <a:latin typeface="Arial"/>
                <a:cs typeface="Arial"/>
              </a:rPr>
              <a:t>striae</a:t>
            </a:r>
            <a:r>
              <a:rPr lang="en-US" b="1" dirty="0" smtClean="0">
                <a:solidFill>
                  <a:srgbClr val="FFFF00"/>
                </a:solidFill>
                <a:latin typeface="Arial"/>
                <a:cs typeface="Arial"/>
              </a:rPr>
              <a:t>,</a:t>
            </a:r>
          </a:p>
          <a:p>
            <a:pPr algn="ctr"/>
            <a:r>
              <a:rPr lang="en-US" b="1" dirty="0" smtClean="0">
                <a:solidFill>
                  <a:srgbClr val="FFFF00"/>
                </a:solidFill>
                <a:latin typeface="Arial"/>
                <a:cs typeface="Arial"/>
              </a:rPr>
              <a:t>n = 151, </a:t>
            </a:r>
            <a:r>
              <a:rPr lang="en-US" b="1" dirty="0" err="1" smtClean="0">
                <a:solidFill>
                  <a:srgbClr val="FFFF00"/>
                </a:solidFill>
                <a:latin typeface="Arial"/>
                <a:cs typeface="Arial"/>
              </a:rPr>
              <a:t>Kamb</a:t>
            </a:r>
            <a:r>
              <a:rPr lang="en-US" b="1" dirty="0" smtClean="0">
                <a:solidFill>
                  <a:srgbClr val="FFFF00"/>
                </a:solidFill>
                <a:latin typeface="Arial"/>
                <a:cs typeface="Arial"/>
              </a:rPr>
              <a:t> plot with </a:t>
            </a:r>
            <a:r>
              <a:rPr lang="en-US" b="1" dirty="0" err="1" smtClean="0">
                <a:solidFill>
                  <a:srgbClr val="FFFF00"/>
                </a:solidFill>
                <a:latin typeface="Arial"/>
                <a:cs typeface="Arial"/>
              </a:rPr>
              <a:t>c.i.</a:t>
            </a:r>
            <a:r>
              <a:rPr lang="en-US" b="1" dirty="0" smtClean="0">
                <a:solidFill>
                  <a:srgbClr val="FFFF00"/>
                </a:solidFill>
                <a:latin typeface="Arial"/>
                <a:cs typeface="Arial"/>
              </a:rPr>
              <a:t> of 4.</a:t>
            </a:r>
            <a:endParaRPr lang="en-US" b="1" dirty="0">
              <a:solidFill>
                <a:srgbClr val="FFFF00"/>
              </a:solidFill>
              <a:latin typeface="Arial"/>
              <a:cs typeface="Arial"/>
            </a:endParaRPr>
          </a:p>
        </p:txBody>
      </p:sp>
      <p:sp>
        <p:nvSpPr>
          <p:cNvPr id="7" name="TextBox 6"/>
          <p:cNvSpPr txBox="1"/>
          <p:nvPr/>
        </p:nvSpPr>
        <p:spPr>
          <a:xfrm>
            <a:off x="6281455" y="1758510"/>
            <a:ext cx="823563" cy="338554"/>
          </a:xfrm>
          <a:prstGeom prst="rect">
            <a:avLst/>
          </a:prstGeom>
          <a:noFill/>
        </p:spPr>
        <p:txBody>
          <a:bodyPr wrap="none" rtlCol="0">
            <a:spAutoFit/>
          </a:bodyPr>
          <a:lstStyle/>
          <a:p>
            <a:r>
              <a:rPr lang="en-US" sz="1600" b="1" dirty="0" smtClean="0">
                <a:latin typeface="Arial"/>
                <a:cs typeface="Arial"/>
              </a:rPr>
              <a:t>219-16</a:t>
            </a:r>
            <a:endParaRPr lang="en-US" sz="1600" b="1" dirty="0">
              <a:latin typeface="Arial"/>
              <a:cs typeface="Arial"/>
            </a:endParaRPr>
          </a:p>
        </p:txBody>
      </p:sp>
      <p:cxnSp>
        <p:nvCxnSpPr>
          <p:cNvPr id="9" name="Straight Arrow Connector 8"/>
          <p:cNvCxnSpPr>
            <a:stCxn id="7" idx="2"/>
          </p:cNvCxnSpPr>
          <p:nvPr/>
        </p:nvCxnSpPr>
        <p:spPr>
          <a:xfrm flipH="1">
            <a:off x="6663899" y="2097064"/>
            <a:ext cx="29338" cy="6104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415315" y="318109"/>
            <a:ext cx="775047" cy="369332"/>
          </a:xfrm>
          <a:prstGeom prst="rect">
            <a:avLst/>
          </a:prstGeom>
          <a:noFill/>
        </p:spPr>
        <p:txBody>
          <a:bodyPr wrap="none" rtlCol="0">
            <a:spAutoFit/>
          </a:bodyPr>
          <a:lstStyle/>
          <a:p>
            <a:r>
              <a:rPr lang="en-US" b="1" dirty="0" smtClean="0">
                <a:latin typeface="Arial"/>
                <a:cs typeface="Arial"/>
              </a:rPr>
              <a:t>14-27</a:t>
            </a:r>
            <a:endParaRPr lang="en-US" b="1" dirty="0">
              <a:latin typeface="Arial"/>
              <a:cs typeface="Arial"/>
            </a:endParaRPr>
          </a:p>
        </p:txBody>
      </p:sp>
      <p:sp>
        <p:nvSpPr>
          <p:cNvPr id="11" name="TextBox 10"/>
          <p:cNvSpPr txBox="1"/>
          <p:nvPr/>
        </p:nvSpPr>
        <p:spPr>
          <a:xfrm>
            <a:off x="7252650" y="1943176"/>
            <a:ext cx="775047" cy="369332"/>
          </a:xfrm>
          <a:prstGeom prst="rect">
            <a:avLst/>
          </a:prstGeom>
          <a:noFill/>
        </p:spPr>
        <p:txBody>
          <a:bodyPr wrap="none" rtlCol="0">
            <a:spAutoFit/>
          </a:bodyPr>
          <a:lstStyle/>
          <a:p>
            <a:r>
              <a:rPr lang="en-US" b="1" dirty="0" smtClean="0">
                <a:latin typeface="Arial"/>
                <a:cs typeface="Arial"/>
              </a:rPr>
              <a:t>56-42</a:t>
            </a:r>
            <a:endParaRPr lang="en-US" b="1" dirty="0">
              <a:latin typeface="Arial"/>
              <a:cs typeface="Arial"/>
            </a:endParaRPr>
          </a:p>
        </p:txBody>
      </p:sp>
      <p:cxnSp>
        <p:nvCxnSpPr>
          <p:cNvPr id="13" name="Straight Arrow Connector 12"/>
          <p:cNvCxnSpPr/>
          <p:nvPr/>
        </p:nvCxnSpPr>
        <p:spPr>
          <a:xfrm flipV="1">
            <a:off x="7640174" y="1232331"/>
            <a:ext cx="570248" cy="7485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105018" y="553293"/>
            <a:ext cx="62761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6"/>
          <a:stretch>
            <a:fillRect/>
          </a:stretch>
        </p:blipFill>
        <p:spPr>
          <a:xfrm>
            <a:off x="5757756" y="3434905"/>
            <a:ext cx="3385371" cy="3385371"/>
          </a:xfrm>
          <a:prstGeom prst="rect">
            <a:avLst/>
          </a:prstGeom>
          <a:ln>
            <a:solidFill>
              <a:srgbClr val="FF0000"/>
            </a:solidFill>
          </a:ln>
        </p:spPr>
      </p:pic>
      <p:sp>
        <p:nvSpPr>
          <p:cNvPr id="20" name="TextBox 19"/>
          <p:cNvSpPr txBox="1"/>
          <p:nvPr/>
        </p:nvSpPr>
        <p:spPr>
          <a:xfrm>
            <a:off x="3434060" y="3335688"/>
            <a:ext cx="3364104" cy="923330"/>
          </a:xfrm>
          <a:prstGeom prst="rect">
            <a:avLst/>
          </a:prstGeom>
          <a:solidFill>
            <a:schemeClr val="tx1">
              <a:lumMod val="85000"/>
              <a:lumOff val="15000"/>
            </a:schemeClr>
          </a:solidFill>
          <a:ln>
            <a:solidFill>
              <a:srgbClr val="FF0000"/>
            </a:solidFill>
          </a:ln>
        </p:spPr>
        <p:txBody>
          <a:bodyPr wrap="square" rtlCol="0">
            <a:spAutoFit/>
          </a:bodyPr>
          <a:lstStyle/>
          <a:p>
            <a:pPr algn="ctr"/>
            <a:r>
              <a:rPr lang="en-US" b="1" dirty="0" smtClean="0">
                <a:solidFill>
                  <a:srgbClr val="FFFF00"/>
                </a:solidFill>
                <a:latin typeface="Arial"/>
                <a:cs typeface="Arial"/>
              </a:rPr>
              <a:t>Poles to fault planes,</a:t>
            </a:r>
          </a:p>
          <a:p>
            <a:pPr algn="ctr"/>
            <a:r>
              <a:rPr lang="en-US" b="1" dirty="0" smtClean="0">
                <a:solidFill>
                  <a:srgbClr val="FFFF00"/>
                </a:solidFill>
                <a:latin typeface="Arial"/>
                <a:cs typeface="Arial"/>
              </a:rPr>
              <a:t>n = 175, girdle plane 217 -86. </a:t>
            </a:r>
            <a:r>
              <a:rPr lang="en-US" b="1" dirty="0" err="1" smtClean="0">
                <a:solidFill>
                  <a:srgbClr val="FFFF00"/>
                </a:solidFill>
                <a:latin typeface="Arial"/>
                <a:cs typeface="Arial"/>
              </a:rPr>
              <a:t>Kamb</a:t>
            </a:r>
            <a:r>
              <a:rPr lang="en-US" b="1" dirty="0" smtClean="0">
                <a:solidFill>
                  <a:srgbClr val="FFFF00"/>
                </a:solidFill>
                <a:latin typeface="Arial"/>
                <a:cs typeface="Arial"/>
              </a:rPr>
              <a:t> plot </a:t>
            </a:r>
            <a:r>
              <a:rPr lang="en-US" b="1" dirty="0" err="1" smtClean="0">
                <a:solidFill>
                  <a:srgbClr val="FFFF00"/>
                </a:solidFill>
                <a:latin typeface="Arial"/>
                <a:cs typeface="Arial"/>
              </a:rPr>
              <a:t>c.i.</a:t>
            </a:r>
            <a:r>
              <a:rPr lang="en-US" b="1" dirty="0" smtClean="0">
                <a:solidFill>
                  <a:srgbClr val="FFFF00"/>
                </a:solidFill>
                <a:latin typeface="Arial"/>
                <a:cs typeface="Arial"/>
              </a:rPr>
              <a:t> of 3.</a:t>
            </a:r>
            <a:endParaRPr lang="en-US" b="1" dirty="0">
              <a:solidFill>
                <a:srgbClr val="FFFF00"/>
              </a:solidFill>
              <a:latin typeface="Arial"/>
              <a:cs typeface="Arial"/>
            </a:endParaRPr>
          </a:p>
        </p:txBody>
      </p:sp>
      <p:sp>
        <p:nvSpPr>
          <p:cNvPr id="23" name="TextBox 22"/>
          <p:cNvSpPr txBox="1"/>
          <p:nvPr/>
        </p:nvSpPr>
        <p:spPr>
          <a:xfrm>
            <a:off x="2539910" y="4369243"/>
            <a:ext cx="2402972" cy="461665"/>
          </a:xfrm>
          <a:prstGeom prst="rect">
            <a:avLst/>
          </a:prstGeom>
          <a:noFill/>
        </p:spPr>
        <p:txBody>
          <a:bodyPr wrap="none" rtlCol="0">
            <a:spAutoFit/>
          </a:bodyPr>
          <a:lstStyle/>
          <a:p>
            <a:r>
              <a:rPr lang="en-US" sz="2400" dirty="0" err="1" smtClean="0">
                <a:latin typeface="Arial"/>
                <a:cs typeface="Arial"/>
              </a:rPr>
              <a:t>Kvalpynten</a:t>
            </a:r>
            <a:r>
              <a:rPr lang="en-US" sz="2400" dirty="0" smtClean="0">
                <a:latin typeface="Arial"/>
                <a:cs typeface="Arial"/>
              </a:rPr>
              <a:t> cliffs</a:t>
            </a:r>
            <a:endParaRPr lang="en-US" sz="2400" dirty="0">
              <a:latin typeface="Arial"/>
              <a:cs typeface="Arial"/>
            </a:endParaRPr>
          </a:p>
        </p:txBody>
      </p:sp>
      <p:cxnSp>
        <p:nvCxnSpPr>
          <p:cNvPr id="12" name="Straight Arrow Connector 11"/>
          <p:cNvCxnSpPr/>
          <p:nvPr/>
        </p:nvCxnSpPr>
        <p:spPr>
          <a:xfrm>
            <a:off x="4358105" y="5200316"/>
            <a:ext cx="78873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53266" y="4969483"/>
            <a:ext cx="389951" cy="461665"/>
          </a:xfrm>
          <a:prstGeom prst="rect">
            <a:avLst/>
          </a:prstGeom>
          <a:noFill/>
        </p:spPr>
        <p:txBody>
          <a:bodyPr wrap="none" rtlCol="0">
            <a:spAutoFit/>
          </a:bodyPr>
          <a:lstStyle/>
          <a:p>
            <a:r>
              <a:rPr lang="en-US" sz="2400" b="1" dirty="0" smtClean="0">
                <a:latin typeface="Arial"/>
                <a:cs typeface="Arial"/>
              </a:rPr>
              <a:t>S</a:t>
            </a:r>
            <a:endParaRPr lang="en-US" sz="2400" b="1" dirty="0">
              <a:latin typeface="Arial"/>
              <a:cs typeface="Arial"/>
            </a:endParaRPr>
          </a:p>
        </p:txBody>
      </p:sp>
    </p:spTree>
    <p:extLst>
      <p:ext uri="{BB962C8B-B14F-4D97-AF65-F5344CB8AC3E}">
        <p14:creationId xmlns:p14="http://schemas.microsoft.com/office/powerpoint/2010/main" val="256321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9891"/>
            <a:ext cx="9144000" cy="5191760"/>
          </a:xfrm>
          <a:prstGeom prst="rect">
            <a:avLst/>
          </a:prstGeom>
        </p:spPr>
      </p:pic>
      <p:sp>
        <p:nvSpPr>
          <p:cNvPr id="3" name="TextBox 2"/>
          <p:cNvSpPr txBox="1"/>
          <p:nvPr/>
        </p:nvSpPr>
        <p:spPr>
          <a:xfrm>
            <a:off x="0" y="10113"/>
            <a:ext cx="5990174" cy="1569660"/>
          </a:xfrm>
          <a:prstGeom prst="rect">
            <a:avLst/>
          </a:prstGeom>
          <a:noFill/>
          <a:ln>
            <a:solidFill>
              <a:schemeClr val="bg1"/>
            </a:solidFill>
          </a:ln>
        </p:spPr>
        <p:txBody>
          <a:bodyPr wrap="square" rtlCol="0">
            <a:spAutoFit/>
          </a:bodyPr>
          <a:lstStyle/>
          <a:p>
            <a:pPr algn="ctr"/>
            <a:r>
              <a:rPr lang="en-US" sz="2400" dirty="0" err="1" smtClean="0">
                <a:solidFill>
                  <a:srgbClr val="FFFF00"/>
                </a:solidFill>
              </a:rPr>
              <a:t>Georectified</a:t>
            </a:r>
            <a:r>
              <a:rPr lang="en-US" sz="2400" dirty="0" smtClean="0">
                <a:solidFill>
                  <a:srgbClr val="FFFF00"/>
                </a:solidFill>
              </a:rPr>
              <a:t> photogrammetric model of </a:t>
            </a:r>
            <a:r>
              <a:rPr lang="en-US" sz="2400" dirty="0" err="1" smtClean="0">
                <a:solidFill>
                  <a:srgbClr val="FFFF00"/>
                </a:solidFill>
              </a:rPr>
              <a:t>Kvalpynten</a:t>
            </a:r>
            <a:r>
              <a:rPr lang="en-US" sz="2400" dirty="0" smtClean="0">
                <a:solidFill>
                  <a:srgbClr val="FFFF00"/>
                </a:solidFill>
              </a:rPr>
              <a:t> cliffs viewed in Lime showing fault planes estimated by identifying three points  on each</a:t>
            </a:r>
            <a:endParaRPr lang="en-US" sz="2400" dirty="0">
              <a:solidFill>
                <a:srgbClr val="FFFF00"/>
              </a:solidFill>
            </a:endParaRPr>
          </a:p>
        </p:txBody>
      </p:sp>
      <p:sp>
        <p:nvSpPr>
          <p:cNvPr id="5" name="TextBox 4"/>
          <p:cNvSpPr txBox="1"/>
          <p:nvPr/>
        </p:nvSpPr>
        <p:spPr>
          <a:xfrm>
            <a:off x="6070422" y="234837"/>
            <a:ext cx="2989716" cy="923330"/>
          </a:xfrm>
          <a:prstGeom prst="rect">
            <a:avLst/>
          </a:prstGeom>
          <a:noFill/>
          <a:ln>
            <a:solidFill>
              <a:srgbClr val="FFFFFF"/>
            </a:solidFill>
          </a:ln>
        </p:spPr>
        <p:txBody>
          <a:bodyPr wrap="square" rtlCol="0">
            <a:spAutoFit/>
          </a:bodyPr>
          <a:lstStyle/>
          <a:p>
            <a:r>
              <a:rPr lang="en-US" dirty="0" smtClean="0">
                <a:solidFill>
                  <a:srgbClr val="FFFF00"/>
                </a:solidFill>
                <a:latin typeface="Arial"/>
                <a:cs typeface="Arial"/>
              </a:rPr>
              <a:t>Poles to 35 fault planes measured in Lime with a common girdle striking 220.</a:t>
            </a:r>
            <a:endParaRPr lang="en-US" dirty="0">
              <a:solidFill>
                <a:srgbClr val="FFFF00"/>
              </a:solidFill>
              <a:latin typeface="Arial"/>
              <a:cs typeface="Arial"/>
            </a:endParaRPr>
          </a:p>
        </p:txBody>
      </p:sp>
      <p:pic>
        <p:nvPicPr>
          <p:cNvPr id="4" name="Picture 3" descr="LimeFaultDat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457" y="1238285"/>
            <a:ext cx="2577081" cy="2203787"/>
          </a:xfrm>
          <a:prstGeom prst="rect">
            <a:avLst/>
          </a:prstGeom>
          <a:ln>
            <a:solidFill>
              <a:srgbClr val="FF0000"/>
            </a:solidFill>
          </a:ln>
        </p:spPr>
      </p:pic>
    </p:spTree>
    <p:extLst>
      <p:ext uri="{BB962C8B-B14F-4D97-AF65-F5344CB8AC3E}">
        <p14:creationId xmlns:p14="http://schemas.microsoft.com/office/powerpoint/2010/main" val="41560078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0" y="0"/>
            <a:ext cx="9144000" cy="2753889"/>
          </a:xfrm>
          <a:prstGeom prst="rect">
            <a:avLst/>
          </a:prstGeom>
          <a:ln>
            <a:solidFill>
              <a:srgbClr val="FF0000"/>
            </a:solidFill>
          </a:ln>
        </p:spPr>
      </p:pic>
      <p:pic>
        <p:nvPicPr>
          <p:cNvPr id="3" name="Picture 2"/>
          <p:cNvPicPr/>
          <p:nvPr/>
        </p:nvPicPr>
        <p:blipFill>
          <a:blip r:embed="rId4">
            <a:extLst>
              <a:ext uri="{28A0092B-C50C-407E-A947-70E740481C1C}">
                <a14:useLocalDpi xmlns:a14="http://schemas.microsoft.com/office/drawing/2010/main" val="0"/>
              </a:ext>
            </a:extLst>
          </a:blip>
          <a:stretch>
            <a:fillRect/>
          </a:stretch>
        </p:blipFill>
        <p:spPr>
          <a:xfrm>
            <a:off x="5444279" y="2871778"/>
            <a:ext cx="3699721" cy="3893483"/>
          </a:xfrm>
          <a:prstGeom prst="rect">
            <a:avLst/>
          </a:prstGeom>
          <a:ln>
            <a:solidFill>
              <a:srgbClr val="FF0000"/>
            </a:solidFill>
          </a:ln>
        </p:spPr>
      </p:pic>
      <p:sp>
        <p:nvSpPr>
          <p:cNvPr id="4" name="TextBox 3"/>
          <p:cNvSpPr txBox="1"/>
          <p:nvPr/>
        </p:nvSpPr>
        <p:spPr>
          <a:xfrm>
            <a:off x="840166" y="5351160"/>
            <a:ext cx="4979064" cy="1200329"/>
          </a:xfrm>
          <a:prstGeom prst="rect">
            <a:avLst/>
          </a:prstGeom>
          <a:solidFill>
            <a:schemeClr val="tx1">
              <a:lumMod val="85000"/>
              <a:lumOff val="15000"/>
            </a:schemeClr>
          </a:solidFill>
          <a:ln>
            <a:solidFill>
              <a:srgbClr val="FF0000"/>
            </a:solidFill>
          </a:ln>
        </p:spPr>
        <p:txBody>
          <a:bodyPr wrap="square" rtlCol="0">
            <a:spAutoFit/>
          </a:bodyPr>
          <a:lstStyle/>
          <a:p>
            <a:r>
              <a:rPr lang="en-US" i="1" dirty="0">
                <a:solidFill>
                  <a:srgbClr val="FFFF00"/>
                </a:solidFill>
                <a:latin typeface="Arial"/>
                <a:cs typeface="Arial"/>
              </a:rPr>
              <a:t>Blue represents 19 poles to bedding, with a best-fit rotation axis of 126-</a:t>
            </a:r>
            <a:r>
              <a:rPr lang="en-US" i="1" dirty="0" smtClean="0">
                <a:solidFill>
                  <a:srgbClr val="FFFF00"/>
                </a:solidFill>
                <a:latin typeface="Arial"/>
                <a:cs typeface="Arial"/>
              </a:rPr>
              <a:t>1. </a:t>
            </a:r>
            <a:r>
              <a:rPr lang="en-US" i="1" dirty="0">
                <a:solidFill>
                  <a:srgbClr val="FFFF00"/>
                </a:solidFill>
                <a:latin typeface="Arial"/>
                <a:cs typeface="Arial"/>
              </a:rPr>
              <a:t>Red are observed fault planes, green are the direction of oscillation ripple marks</a:t>
            </a:r>
            <a:r>
              <a:rPr lang="en-US" dirty="0">
                <a:solidFill>
                  <a:srgbClr val="FFFF00"/>
                </a:solidFill>
                <a:latin typeface="Arial"/>
                <a:cs typeface="Arial"/>
              </a:rPr>
              <a:t> </a:t>
            </a:r>
          </a:p>
        </p:txBody>
      </p:sp>
      <p:sp>
        <p:nvSpPr>
          <p:cNvPr id="5" name="TextBox 4"/>
          <p:cNvSpPr txBox="1"/>
          <p:nvPr/>
        </p:nvSpPr>
        <p:spPr>
          <a:xfrm>
            <a:off x="1" y="12575"/>
            <a:ext cx="3093055" cy="369332"/>
          </a:xfrm>
          <a:prstGeom prst="rect">
            <a:avLst/>
          </a:prstGeom>
          <a:noFill/>
        </p:spPr>
        <p:txBody>
          <a:bodyPr wrap="square" rtlCol="0">
            <a:spAutoFit/>
          </a:bodyPr>
          <a:lstStyle/>
          <a:p>
            <a:r>
              <a:rPr lang="en-US" b="1" dirty="0" smtClean="0">
                <a:latin typeface="Arial"/>
                <a:cs typeface="Arial"/>
              </a:rPr>
              <a:t>Data from </a:t>
            </a:r>
            <a:r>
              <a:rPr lang="en-US" b="1" dirty="0" err="1" smtClean="0">
                <a:latin typeface="Arial"/>
                <a:cs typeface="Arial"/>
              </a:rPr>
              <a:t>Tjuvfjordskada</a:t>
            </a:r>
            <a:endParaRPr lang="en-US" b="1" dirty="0">
              <a:latin typeface="Arial"/>
              <a:cs typeface="Arial"/>
            </a:endParaRPr>
          </a:p>
        </p:txBody>
      </p:sp>
      <p:pic>
        <p:nvPicPr>
          <p:cNvPr id="7" name="Picture 6"/>
          <p:cNvPicPr>
            <a:picLocks noChangeAspect="1"/>
          </p:cNvPicPr>
          <p:nvPr/>
        </p:nvPicPr>
        <p:blipFill>
          <a:blip r:embed="rId5"/>
          <a:stretch>
            <a:fillRect/>
          </a:stretch>
        </p:blipFill>
        <p:spPr>
          <a:xfrm>
            <a:off x="176311" y="2649919"/>
            <a:ext cx="5016500" cy="2425700"/>
          </a:xfrm>
          <a:prstGeom prst="rect">
            <a:avLst/>
          </a:prstGeom>
          <a:ln>
            <a:solidFill>
              <a:srgbClr val="FF0000"/>
            </a:solidFill>
          </a:ln>
        </p:spPr>
      </p:pic>
      <p:sp>
        <p:nvSpPr>
          <p:cNvPr id="8" name="Oval 7"/>
          <p:cNvSpPr/>
          <p:nvPr/>
        </p:nvSpPr>
        <p:spPr>
          <a:xfrm rot="19074799">
            <a:off x="2690706" y="2992810"/>
            <a:ext cx="590950" cy="176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9550" y="3810175"/>
            <a:ext cx="213748" cy="70419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954753" y="3159537"/>
            <a:ext cx="1561207" cy="369332"/>
          </a:xfrm>
          <a:prstGeom prst="rect">
            <a:avLst/>
          </a:prstGeom>
          <a:noFill/>
        </p:spPr>
        <p:txBody>
          <a:bodyPr wrap="none" rtlCol="0">
            <a:spAutoFit/>
          </a:bodyPr>
          <a:lstStyle/>
          <a:p>
            <a:r>
              <a:rPr lang="en-US" dirty="0" err="1" smtClean="0"/>
              <a:t>Tjuvfjordskada</a:t>
            </a:r>
            <a:endParaRPr lang="en-US" dirty="0"/>
          </a:p>
        </p:txBody>
      </p:sp>
      <p:cxnSp>
        <p:nvCxnSpPr>
          <p:cNvPr id="11" name="Straight Arrow Connector 10"/>
          <p:cNvCxnSpPr>
            <a:stCxn id="8" idx="6"/>
          </p:cNvCxnSpPr>
          <p:nvPr/>
        </p:nvCxnSpPr>
        <p:spPr>
          <a:xfrm flipV="1">
            <a:off x="3205462" y="1886857"/>
            <a:ext cx="973399" cy="9959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76311" y="2177143"/>
            <a:ext cx="1114408"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&lt;- South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67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0"/>
            <a:ext cx="8049895" cy="6863417"/>
          </a:xfrm>
          <a:prstGeom prst="rect">
            <a:avLst/>
          </a:prstGeom>
          <a:noFill/>
        </p:spPr>
        <p:txBody>
          <a:bodyPr wrap="square" rtlCol="0">
            <a:spAutoFit/>
          </a:bodyPr>
          <a:lstStyle/>
          <a:p>
            <a:pPr algn="ctr"/>
            <a:r>
              <a:rPr lang="en-US" sz="2400" b="1" u="sng" dirty="0" err="1" smtClean="0">
                <a:solidFill>
                  <a:srgbClr val="FFFF00"/>
                </a:solidFill>
                <a:latin typeface="Arial"/>
                <a:cs typeface="Arial"/>
              </a:rPr>
              <a:t>Syn</a:t>
            </a:r>
            <a:r>
              <a:rPr lang="en-US" sz="2400" b="1" u="sng" dirty="0" smtClean="0">
                <a:solidFill>
                  <a:srgbClr val="FFFF00"/>
                </a:solidFill>
                <a:latin typeface="Arial"/>
                <a:cs typeface="Arial"/>
              </a:rPr>
              <a:t>-sedimentary Triassic </a:t>
            </a:r>
            <a:r>
              <a:rPr lang="en-US" sz="2400" b="1" u="sng" dirty="0">
                <a:solidFill>
                  <a:srgbClr val="FFFF00"/>
                </a:solidFill>
                <a:latin typeface="Arial"/>
                <a:cs typeface="Arial"/>
              </a:rPr>
              <a:t>f</a:t>
            </a:r>
            <a:r>
              <a:rPr lang="en-US" sz="2400" b="1" u="sng" dirty="0" smtClean="0">
                <a:solidFill>
                  <a:srgbClr val="FFFF00"/>
                </a:solidFill>
                <a:latin typeface="Arial"/>
                <a:cs typeface="Arial"/>
              </a:rPr>
              <a:t>ault summary</a:t>
            </a:r>
          </a:p>
          <a:p>
            <a:endParaRPr lang="en-US" sz="2000" b="1" dirty="0">
              <a:solidFill>
                <a:srgbClr val="FFFF00"/>
              </a:solidFill>
              <a:latin typeface="Arial"/>
              <a:cs typeface="Arial"/>
            </a:endParaRPr>
          </a:p>
          <a:p>
            <a:r>
              <a:rPr lang="en-US" sz="2000" b="1" dirty="0" smtClean="0">
                <a:solidFill>
                  <a:srgbClr val="FFFF00"/>
                </a:solidFill>
                <a:latin typeface="Arial"/>
                <a:cs typeface="Arial"/>
              </a:rPr>
              <a:t>Primarily normal faults.    				  	Large footprint. </a:t>
            </a:r>
          </a:p>
          <a:p>
            <a:endParaRPr lang="en-US" sz="2000" b="1" dirty="0" smtClean="0">
              <a:solidFill>
                <a:srgbClr val="FFFF00"/>
              </a:solidFill>
              <a:latin typeface="Arial"/>
              <a:cs typeface="Arial"/>
            </a:endParaRPr>
          </a:p>
          <a:p>
            <a:r>
              <a:rPr lang="en-US" sz="2000" b="1" dirty="0" smtClean="0">
                <a:solidFill>
                  <a:srgbClr val="FFFF00"/>
                </a:solidFill>
                <a:latin typeface="Arial"/>
                <a:cs typeface="Arial"/>
              </a:rPr>
              <a:t>Faulting spans </a:t>
            </a:r>
            <a:r>
              <a:rPr lang="en-US" sz="2000" b="1" dirty="0" err="1" smtClean="0">
                <a:solidFill>
                  <a:srgbClr val="FFFF00"/>
                </a:solidFill>
                <a:latin typeface="Arial"/>
                <a:cs typeface="Arial"/>
              </a:rPr>
              <a:t>Tschermakfjellet</a:t>
            </a:r>
            <a:r>
              <a:rPr lang="en-US" sz="2000" b="1" dirty="0" smtClean="0">
                <a:solidFill>
                  <a:srgbClr val="FFFF00"/>
                </a:solidFill>
                <a:latin typeface="Arial"/>
                <a:cs typeface="Arial"/>
              </a:rPr>
              <a:t> through </a:t>
            </a:r>
            <a:r>
              <a:rPr lang="en-US" sz="2000" b="1" dirty="0" err="1" smtClean="0">
                <a:solidFill>
                  <a:srgbClr val="FFFF00"/>
                </a:solidFill>
                <a:latin typeface="Arial"/>
                <a:cs typeface="Arial"/>
              </a:rPr>
              <a:t>DeGeerdalen</a:t>
            </a:r>
            <a:r>
              <a:rPr lang="en-US" sz="2000" b="1" dirty="0" smtClean="0">
                <a:solidFill>
                  <a:srgbClr val="FFFF00"/>
                </a:solidFill>
                <a:latin typeface="Arial"/>
                <a:cs typeface="Arial"/>
              </a:rPr>
              <a:t> Fm. times. </a:t>
            </a:r>
          </a:p>
          <a:p>
            <a:endParaRPr lang="en-US" sz="2000" b="1" dirty="0" smtClean="0">
              <a:solidFill>
                <a:srgbClr val="FFFF00"/>
              </a:solidFill>
              <a:latin typeface="Arial"/>
              <a:cs typeface="Arial"/>
            </a:endParaRPr>
          </a:p>
          <a:p>
            <a:r>
              <a:rPr lang="en-US" sz="2000" b="1" dirty="0" smtClean="0">
                <a:solidFill>
                  <a:srgbClr val="FFFF00"/>
                </a:solidFill>
                <a:latin typeface="Arial"/>
                <a:cs typeface="Arial"/>
              </a:rPr>
              <a:t>Both thick and </a:t>
            </a:r>
          </a:p>
          <a:p>
            <a:r>
              <a:rPr lang="en-US" sz="2000" b="1" dirty="0" smtClean="0">
                <a:solidFill>
                  <a:srgbClr val="FFFF00"/>
                </a:solidFill>
                <a:latin typeface="Arial"/>
                <a:cs typeface="Arial"/>
              </a:rPr>
              <a:t>thin-skinned have  </a:t>
            </a:r>
          </a:p>
          <a:p>
            <a:r>
              <a:rPr lang="en-US" sz="2000" b="1" dirty="0" smtClean="0">
                <a:solidFill>
                  <a:srgbClr val="FFFF00"/>
                </a:solidFill>
                <a:latin typeface="Arial"/>
                <a:cs typeface="Arial"/>
              </a:rPr>
              <a:t>south facing </a:t>
            </a:r>
          </a:p>
          <a:p>
            <a:r>
              <a:rPr lang="en-US" sz="2000" b="1" dirty="0" smtClean="0">
                <a:solidFill>
                  <a:srgbClr val="FFFF00"/>
                </a:solidFill>
                <a:latin typeface="Arial"/>
                <a:cs typeface="Arial"/>
              </a:rPr>
              <a:t>synthetic set.</a:t>
            </a:r>
          </a:p>
          <a:p>
            <a:endParaRPr lang="en-US" sz="2000" b="1" dirty="0" smtClean="0">
              <a:solidFill>
                <a:srgbClr val="FFFF00"/>
              </a:solidFill>
              <a:latin typeface="Arial"/>
              <a:cs typeface="Arial"/>
            </a:endParaRPr>
          </a:p>
          <a:p>
            <a:r>
              <a:rPr lang="en-US" sz="2000" b="1" dirty="0" smtClean="0">
                <a:solidFill>
                  <a:srgbClr val="FFFF00"/>
                </a:solidFill>
                <a:latin typeface="Arial"/>
                <a:cs typeface="Arial"/>
              </a:rPr>
              <a:t>Kinematic data </a:t>
            </a:r>
          </a:p>
          <a:p>
            <a:r>
              <a:rPr lang="en-US" sz="2000" b="1" dirty="0" smtClean="0">
                <a:solidFill>
                  <a:srgbClr val="FFFF00"/>
                </a:solidFill>
                <a:latin typeface="Arial"/>
                <a:cs typeface="Arial"/>
              </a:rPr>
              <a:t>suggests transport </a:t>
            </a:r>
          </a:p>
          <a:p>
            <a:r>
              <a:rPr lang="en-US" sz="2000" b="1" dirty="0" smtClean="0">
                <a:solidFill>
                  <a:srgbClr val="FFFF00"/>
                </a:solidFill>
                <a:latin typeface="Arial"/>
                <a:cs typeface="Arial"/>
              </a:rPr>
              <a:t>directions for both </a:t>
            </a:r>
          </a:p>
          <a:p>
            <a:r>
              <a:rPr lang="en-US" sz="2000" b="1" dirty="0" smtClean="0">
                <a:solidFill>
                  <a:srgbClr val="FFFF00"/>
                </a:solidFill>
                <a:latin typeface="Arial"/>
                <a:cs typeface="Arial"/>
              </a:rPr>
              <a:t>between 220 and 195.</a:t>
            </a:r>
          </a:p>
          <a:p>
            <a:endParaRPr lang="en-US" sz="2000" b="1" dirty="0" smtClean="0">
              <a:solidFill>
                <a:srgbClr val="FFFF00"/>
              </a:solidFill>
              <a:latin typeface="Arial"/>
              <a:cs typeface="Arial"/>
            </a:endParaRPr>
          </a:p>
          <a:p>
            <a:r>
              <a:rPr lang="en-US" sz="2000" b="1" dirty="0" smtClean="0">
                <a:solidFill>
                  <a:srgbClr val="FFFF00"/>
                </a:solidFill>
                <a:latin typeface="Arial"/>
                <a:cs typeface="Arial"/>
              </a:rPr>
              <a:t>This orientation </a:t>
            </a:r>
          </a:p>
          <a:p>
            <a:r>
              <a:rPr lang="en-US" sz="2000" b="1" dirty="0" smtClean="0">
                <a:solidFill>
                  <a:srgbClr val="FFFF00"/>
                </a:solidFill>
                <a:latin typeface="Arial"/>
                <a:cs typeface="Arial"/>
              </a:rPr>
              <a:t>suggests a maximum</a:t>
            </a:r>
          </a:p>
          <a:p>
            <a:r>
              <a:rPr lang="en-US" sz="2000" b="1" dirty="0" smtClean="0">
                <a:solidFill>
                  <a:srgbClr val="FFFF00"/>
                </a:solidFill>
                <a:latin typeface="Arial"/>
                <a:cs typeface="Arial"/>
              </a:rPr>
              <a:t>horizontal stress </a:t>
            </a:r>
          </a:p>
          <a:p>
            <a:r>
              <a:rPr lang="en-US" sz="2000" b="1" dirty="0" smtClean="0">
                <a:solidFill>
                  <a:srgbClr val="FFFF00"/>
                </a:solidFill>
                <a:latin typeface="Arial"/>
                <a:cs typeface="Arial"/>
              </a:rPr>
              <a:t>highly oblique to</a:t>
            </a:r>
          </a:p>
          <a:p>
            <a:r>
              <a:rPr lang="en-US" sz="2000" b="1" dirty="0" smtClean="0">
                <a:solidFill>
                  <a:srgbClr val="FFFF00"/>
                </a:solidFill>
                <a:latin typeface="Arial"/>
                <a:cs typeface="Arial"/>
              </a:rPr>
              <a:t>Novaya </a:t>
            </a:r>
            <a:r>
              <a:rPr lang="en-US" sz="2000" b="1" dirty="0" err="1" smtClean="0">
                <a:solidFill>
                  <a:srgbClr val="FFFF00"/>
                </a:solidFill>
                <a:latin typeface="Arial"/>
                <a:cs typeface="Arial"/>
              </a:rPr>
              <a:t>Zemyla</a:t>
            </a:r>
            <a:r>
              <a:rPr lang="en-US" sz="2000" b="1" dirty="0" smtClean="0">
                <a:solidFill>
                  <a:srgbClr val="FFFF00"/>
                </a:solidFill>
                <a:latin typeface="Arial"/>
                <a:cs typeface="Arial"/>
              </a:rPr>
              <a:t>. </a:t>
            </a:r>
          </a:p>
          <a:p>
            <a:endParaRPr lang="en-US" sz="2000" b="1" dirty="0">
              <a:solidFill>
                <a:srgbClr val="FFFF00"/>
              </a:solidFill>
              <a:latin typeface="Arial"/>
              <a:cs typeface="Arial"/>
            </a:endParaRPr>
          </a:p>
        </p:txBody>
      </p:sp>
      <p:pic>
        <p:nvPicPr>
          <p:cNvPr id="5" name="Picture 4"/>
          <p:cNvPicPr>
            <a:picLocks noChangeAspect="1"/>
          </p:cNvPicPr>
          <p:nvPr/>
        </p:nvPicPr>
        <p:blipFill>
          <a:blip r:embed="rId3"/>
          <a:stretch>
            <a:fillRect/>
          </a:stretch>
        </p:blipFill>
        <p:spPr>
          <a:xfrm>
            <a:off x="2712238" y="1862668"/>
            <a:ext cx="6431762" cy="4946952"/>
          </a:xfrm>
          <a:prstGeom prst="rect">
            <a:avLst/>
          </a:prstGeom>
        </p:spPr>
      </p:pic>
      <p:sp>
        <p:nvSpPr>
          <p:cNvPr id="4" name="TextBox 3"/>
          <p:cNvSpPr txBox="1"/>
          <p:nvPr/>
        </p:nvSpPr>
        <p:spPr>
          <a:xfrm>
            <a:off x="6470951" y="6163289"/>
            <a:ext cx="2104573" cy="646331"/>
          </a:xfrm>
          <a:prstGeom prst="rect">
            <a:avLst/>
          </a:prstGeom>
          <a:noFill/>
        </p:spPr>
        <p:txBody>
          <a:bodyPr wrap="square" rtlCol="0">
            <a:spAutoFit/>
          </a:bodyPr>
          <a:lstStyle/>
          <a:p>
            <a:r>
              <a:rPr lang="en-US" b="1" dirty="0" smtClean="0"/>
              <a:t>Map from </a:t>
            </a:r>
            <a:r>
              <a:rPr lang="en-US" b="1" dirty="0" err="1" smtClean="0"/>
              <a:t>Marello</a:t>
            </a:r>
            <a:r>
              <a:rPr lang="en-US" b="1" dirty="0" smtClean="0"/>
              <a:t> et. al 2013 </a:t>
            </a:r>
            <a:endParaRPr lang="en-US" b="1" dirty="0"/>
          </a:p>
        </p:txBody>
      </p:sp>
    </p:spTree>
    <p:extLst>
      <p:ext uri="{BB962C8B-B14F-4D97-AF65-F5344CB8AC3E}">
        <p14:creationId xmlns:p14="http://schemas.microsoft.com/office/powerpoint/2010/main" val="388663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dgeøyaStudySi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1"/>
            <a:ext cx="9144000" cy="4937760"/>
          </a:xfrm>
          <a:prstGeom prst="rect">
            <a:avLst/>
          </a:prstGeom>
        </p:spPr>
      </p:pic>
      <p:sp>
        <p:nvSpPr>
          <p:cNvPr id="3" name="TextBox 2"/>
          <p:cNvSpPr txBox="1"/>
          <p:nvPr/>
        </p:nvSpPr>
        <p:spPr>
          <a:xfrm>
            <a:off x="6279445" y="5076454"/>
            <a:ext cx="2864555" cy="1569660"/>
          </a:xfrm>
          <a:prstGeom prst="rect">
            <a:avLst/>
          </a:prstGeom>
          <a:noFill/>
        </p:spPr>
        <p:txBody>
          <a:bodyPr wrap="square" rtlCol="0">
            <a:spAutoFit/>
          </a:bodyPr>
          <a:lstStyle/>
          <a:p>
            <a:pPr algn="ctr"/>
            <a:r>
              <a:rPr lang="en-US" sz="3200" b="1" dirty="0" smtClean="0">
                <a:solidFill>
                  <a:srgbClr val="FFFF00"/>
                </a:solidFill>
                <a:latin typeface="Arial"/>
                <a:cs typeface="Arial"/>
              </a:rPr>
              <a:t>Sill fracture study sites on </a:t>
            </a:r>
            <a:r>
              <a:rPr lang="en-US" sz="3200" b="1" dirty="0" err="1" smtClean="0">
                <a:solidFill>
                  <a:srgbClr val="FFFF00"/>
                </a:solidFill>
                <a:latin typeface="Arial"/>
                <a:cs typeface="Arial"/>
              </a:rPr>
              <a:t>Edgeøya</a:t>
            </a:r>
            <a:r>
              <a:rPr lang="en-US" sz="3200" b="1" dirty="0" smtClean="0">
                <a:solidFill>
                  <a:srgbClr val="FFFF00"/>
                </a:solidFill>
                <a:latin typeface="Arial"/>
                <a:cs typeface="Arial"/>
              </a:rPr>
              <a:t>.</a:t>
            </a:r>
            <a:endParaRPr lang="en-US" sz="3200" b="1" dirty="0">
              <a:solidFill>
                <a:srgbClr val="FFFF00"/>
              </a:solidFill>
              <a:latin typeface="Arial"/>
              <a:cs typeface="Arial"/>
            </a:endParaRPr>
          </a:p>
        </p:txBody>
      </p:sp>
      <p:cxnSp>
        <p:nvCxnSpPr>
          <p:cNvPr id="7" name="Straight Arrow Connector 6"/>
          <p:cNvCxnSpPr/>
          <p:nvPr/>
        </p:nvCxnSpPr>
        <p:spPr>
          <a:xfrm>
            <a:off x="6944572" y="3068499"/>
            <a:ext cx="1136927" cy="9845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06778" y="2940078"/>
            <a:ext cx="235200" cy="8190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6" idx="2"/>
          </p:cNvCxnSpPr>
          <p:nvPr/>
        </p:nvCxnSpPr>
        <p:spPr>
          <a:xfrm>
            <a:off x="662401" y="1299152"/>
            <a:ext cx="422178" cy="17693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227286" y="770641"/>
            <a:ext cx="282603" cy="16157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61124" y="2738576"/>
            <a:ext cx="1608208" cy="369332"/>
          </a:xfrm>
          <a:prstGeom prst="rect">
            <a:avLst/>
          </a:prstGeom>
          <a:noFill/>
        </p:spPr>
        <p:txBody>
          <a:bodyPr wrap="none" rtlCol="0">
            <a:spAutoFit/>
          </a:bodyPr>
          <a:lstStyle/>
          <a:p>
            <a:r>
              <a:rPr lang="en-US" b="1" dirty="0" err="1" smtClean="0">
                <a:latin typeface="Arial"/>
                <a:cs typeface="Arial"/>
              </a:rPr>
              <a:t>Andretangen</a:t>
            </a:r>
            <a:endParaRPr lang="en-US" b="1" dirty="0">
              <a:latin typeface="Arial"/>
              <a:cs typeface="Arial"/>
            </a:endParaRPr>
          </a:p>
        </p:txBody>
      </p:sp>
      <p:sp>
        <p:nvSpPr>
          <p:cNvPr id="14" name="TextBox 13"/>
          <p:cNvSpPr txBox="1"/>
          <p:nvPr/>
        </p:nvSpPr>
        <p:spPr>
          <a:xfrm>
            <a:off x="51756" y="3683722"/>
            <a:ext cx="1441846" cy="369332"/>
          </a:xfrm>
          <a:prstGeom prst="rect">
            <a:avLst/>
          </a:prstGeom>
          <a:noFill/>
        </p:spPr>
        <p:txBody>
          <a:bodyPr wrap="none" rtlCol="0">
            <a:spAutoFit/>
          </a:bodyPr>
          <a:lstStyle/>
          <a:p>
            <a:r>
              <a:rPr lang="en-US" b="1" dirty="0" err="1" smtClean="0">
                <a:latin typeface="Arial"/>
                <a:cs typeface="Arial"/>
              </a:rPr>
              <a:t>Svartangen</a:t>
            </a:r>
            <a:endParaRPr lang="en-US" b="1" dirty="0">
              <a:latin typeface="Arial"/>
              <a:cs typeface="Arial"/>
            </a:endParaRPr>
          </a:p>
        </p:txBody>
      </p:sp>
      <p:sp>
        <p:nvSpPr>
          <p:cNvPr id="15" name="TextBox 14"/>
          <p:cNvSpPr txBox="1"/>
          <p:nvPr/>
        </p:nvSpPr>
        <p:spPr>
          <a:xfrm>
            <a:off x="1045854" y="401309"/>
            <a:ext cx="1240146" cy="369332"/>
          </a:xfrm>
          <a:prstGeom prst="rect">
            <a:avLst/>
          </a:prstGeom>
          <a:noFill/>
        </p:spPr>
        <p:txBody>
          <a:bodyPr wrap="square" rtlCol="0">
            <a:spAutoFit/>
          </a:bodyPr>
          <a:lstStyle/>
          <a:p>
            <a:r>
              <a:rPr lang="en-US" b="1" dirty="0" smtClean="0">
                <a:latin typeface="Arial"/>
                <a:cs typeface="Arial"/>
              </a:rPr>
              <a:t>Interior 1</a:t>
            </a:r>
            <a:endParaRPr lang="en-US" b="1" dirty="0">
              <a:latin typeface="Arial"/>
              <a:cs typeface="Arial"/>
            </a:endParaRPr>
          </a:p>
        </p:txBody>
      </p:sp>
      <p:sp>
        <p:nvSpPr>
          <p:cNvPr id="16" name="TextBox 15"/>
          <p:cNvSpPr txBox="1"/>
          <p:nvPr/>
        </p:nvSpPr>
        <p:spPr>
          <a:xfrm>
            <a:off x="76224" y="929820"/>
            <a:ext cx="1172354" cy="369332"/>
          </a:xfrm>
          <a:prstGeom prst="rect">
            <a:avLst/>
          </a:prstGeom>
          <a:noFill/>
        </p:spPr>
        <p:txBody>
          <a:bodyPr wrap="none" rtlCol="0">
            <a:spAutoFit/>
          </a:bodyPr>
          <a:lstStyle/>
          <a:p>
            <a:r>
              <a:rPr lang="en-US" b="1" dirty="0" smtClean="0">
                <a:latin typeface="Arial"/>
                <a:cs typeface="Arial"/>
              </a:rPr>
              <a:t>Interior 2</a:t>
            </a:r>
            <a:endParaRPr lang="en-US" b="1" dirty="0">
              <a:latin typeface="Arial"/>
              <a:cs typeface="Arial"/>
            </a:endParaRPr>
          </a:p>
        </p:txBody>
      </p:sp>
      <p:sp>
        <p:nvSpPr>
          <p:cNvPr id="12" name="TextBox 11"/>
          <p:cNvSpPr txBox="1"/>
          <p:nvPr/>
        </p:nvSpPr>
        <p:spPr>
          <a:xfrm>
            <a:off x="5218811" y="3330222"/>
            <a:ext cx="1684626" cy="646331"/>
          </a:xfrm>
          <a:prstGeom prst="rect">
            <a:avLst/>
          </a:prstGeom>
          <a:noFill/>
        </p:spPr>
        <p:txBody>
          <a:bodyPr wrap="none" rtlCol="0">
            <a:spAutoFit/>
          </a:bodyPr>
          <a:lstStyle/>
          <a:p>
            <a:pPr algn="ctr"/>
            <a:r>
              <a:rPr lang="en-US" b="1" dirty="0" smtClean="0">
                <a:latin typeface="Arial"/>
                <a:cs typeface="Arial"/>
              </a:rPr>
              <a:t>Walrus site</a:t>
            </a:r>
          </a:p>
          <a:p>
            <a:pPr algn="ctr"/>
            <a:r>
              <a:rPr lang="en-US" b="1" dirty="0" smtClean="0">
                <a:latin typeface="Arial"/>
                <a:cs typeface="Arial"/>
              </a:rPr>
              <a:t>(</a:t>
            </a:r>
            <a:r>
              <a:rPr lang="en-US" b="1" dirty="0" err="1" smtClean="0">
                <a:latin typeface="Arial"/>
                <a:cs typeface="Arial"/>
              </a:rPr>
              <a:t>Pongtongen</a:t>
            </a:r>
            <a:r>
              <a:rPr lang="en-US" b="1" dirty="0" smtClean="0">
                <a:latin typeface="Arial"/>
                <a:cs typeface="Arial"/>
              </a:rPr>
              <a:t>)</a:t>
            </a:r>
            <a:endParaRPr lang="en-US" b="1" dirty="0">
              <a:latin typeface="Arial"/>
              <a:cs typeface="Arial"/>
            </a:endParaRPr>
          </a:p>
        </p:txBody>
      </p:sp>
      <p:cxnSp>
        <p:nvCxnSpPr>
          <p:cNvPr id="17" name="Straight Arrow Connector 16"/>
          <p:cNvCxnSpPr/>
          <p:nvPr/>
        </p:nvCxnSpPr>
        <p:spPr>
          <a:xfrm>
            <a:off x="6816762" y="3759164"/>
            <a:ext cx="1222886" cy="8478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205301" y="4213119"/>
            <a:ext cx="6074144" cy="2669529"/>
          </a:xfrm>
          <a:prstGeom prst="rect">
            <a:avLst/>
          </a:prstGeom>
          <a:noFill/>
          <a:ln w="12700" cmpd="sng">
            <a:solidFill>
              <a:schemeClr val="tx1"/>
            </a:solidFill>
          </a:ln>
        </p:spPr>
      </p:pic>
    </p:spTree>
    <p:extLst>
      <p:ext uri="{BB962C8B-B14F-4D97-AF65-F5344CB8AC3E}">
        <p14:creationId xmlns:p14="http://schemas.microsoft.com/office/powerpoint/2010/main" val="410637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09102" y="-1"/>
            <a:ext cx="5034898" cy="4993027"/>
          </a:xfrm>
          <a:prstGeom prst="rect">
            <a:avLst/>
          </a:prstGeom>
          <a:ln>
            <a:solidFill>
              <a:srgbClr val="000000"/>
            </a:solidFill>
          </a:ln>
        </p:spPr>
      </p:pic>
      <p:sp>
        <p:nvSpPr>
          <p:cNvPr id="4" name="TextBox 3"/>
          <p:cNvSpPr txBox="1"/>
          <p:nvPr/>
        </p:nvSpPr>
        <p:spPr>
          <a:xfrm>
            <a:off x="0" y="5007921"/>
            <a:ext cx="9045189" cy="1785104"/>
          </a:xfrm>
          <a:prstGeom prst="rect">
            <a:avLst/>
          </a:prstGeom>
          <a:noFill/>
        </p:spPr>
        <p:txBody>
          <a:bodyPr wrap="square" rtlCol="0">
            <a:spAutoFit/>
          </a:bodyPr>
          <a:lstStyle/>
          <a:p>
            <a:r>
              <a:rPr lang="en-US" sz="2200" b="1" dirty="0" smtClean="0">
                <a:solidFill>
                  <a:srgbClr val="FFFF00"/>
                </a:solidFill>
                <a:latin typeface="Arial"/>
                <a:cs typeface="Arial"/>
              </a:rPr>
              <a:t>Composite plot for </a:t>
            </a:r>
            <a:r>
              <a:rPr lang="en-US" sz="2200" b="1" dirty="0" err="1" smtClean="0">
                <a:solidFill>
                  <a:srgbClr val="FFFF00"/>
                </a:solidFill>
                <a:latin typeface="Arial"/>
                <a:cs typeface="Arial"/>
              </a:rPr>
              <a:t>Svartangen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diabase</a:t>
            </a:r>
            <a:r>
              <a:rPr lang="en-US" sz="2200" b="1" dirty="0" smtClean="0">
                <a:solidFill>
                  <a:srgbClr val="FFFF00"/>
                </a:solidFill>
                <a:latin typeface="Arial"/>
                <a:cs typeface="Arial"/>
              </a:rPr>
              <a:t> site: 6 photos, n = 412 line segments, 118 fractures, average fracture density of 6.9 m per m</a:t>
            </a:r>
            <a:r>
              <a:rPr lang="en-US" sz="2200" b="1" baseline="30000" dirty="0" smtClean="0">
                <a:solidFill>
                  <a:srgbClr val="FFFF00"/>
                </a:solidFill>
                <a:latin typeface="Arial"/>
                <a:cs typeface="Arial"/>
              </a:rPr>
              <a:t>2</a:t>
            </a:r>
            <a:r>
              <a:rPr lang="en-US" sz="2200" b="1" dirty="0" smtClean="0">
                <a:solidFill>
                  <a:srgbClr val="FFFF00"/>
                </a:solidFill>
                <a:latin typeface="Arial"/>
                <a:cs typeface="Arial"/>
              </a:rPr>
              <a:t>.</a:t>
            </a:r>
          </a:p>
          <a:p>
            <a:endParaRPr lang="en-US" sz="2200" b="1" dirty="0" smtClean="0">
              <a:solidFill>
                <a:srgbClr val="FFFF00"/>
              </a:solidFill>
              <a:latin typeface="Arial"/>
              <a:cs typeface="Arial"/>
            </a:endParaRPr>
          </a:p>
          <a:p>
            <a:r>
              <a:rPr lang="en-US" sz="2200" b="1" dirty="0" smtClean="0">
                <a:solidFill>
                  <a:srgbClr val="FFFF00"/>
                </a:solidFill>
                <a:latin typeface="Arial"/>
                <a:cs typeface="Arial"/>
              </a:rPr>
              <a:t>Interpretation: orthogonal joint set, both roughly equally developed, mutual truncation, hints of other fracture sets. </a:t>
            </a:r>
            <a:endParaRPr lang="en-US" sz="2200" b="1" dirty="0">
              <a:solidFill>
                <a:srgbClr val="FFFF00"/>
              </a:solidFill>
              <a:latin typeface="Arial"/>
              <a:cs typeface="Arial"/>
            </a:endParaRPr>
          </a:p>
        </p:txBody>
      </p:sp>
      <p:cxnSp>
        <p:nvCxnSpPr>
          <p:cNvPr id="6" name="Straight Arrow Connector 5"/>
          <p:cNvCxnSpPr/>
          <p:nvPr/>
        </p:nvCxnSpPr>
        <p:spPr>
          <a:xfrm>
            <a:off x="6378222" y="375781"/>
            <a:ext cx="268111" cy="19102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646333" y="2159000"/>
            <a:ext cx="2398857" cy="2382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1" y="253997"/>
            <a:ext cx="4492508" cy="4407650"/>
          </a:xfrm>
          <a:prstGeom prst="rect">
            <a:avLst/>
          </a:prstGeom>
          <a:ln>
            <a:solidFill>
              <a:schemeClr val="tx1"/>
            </a:solidFill>
          </a:ln>
        </p:spPr>
      </p:pic>
    </p:spTree>
    <p:extLst>
      <p:ext uri="{BB962C8B-B14F-4D97-AF65-F5344CB8AC3E}">
        <p14:creationId xmlns:p14="http://schemas.microsoft.com/office/powerpoint/2010/main" val="37385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115188" y="106996"/>
            <a:ext cx="5058694" cy="1323439"/>
          </a:xfrm>
          <a:prstGeom prst="rect">
            <a:avLst/>
          </a:prstGeom>
          <a:noFill/>
          <a:ln>
            <a:solidFill>
              <a:schemeClr val="tx2">
                <a:lumMod val="75000"/>
              </a:schemeClr>
            </a:solidFill>
          </a:ln>
        </p:spPr>
        <p:txBody>
          <a:bodyPr wrap="square" rtlCol="0">
            <a:spAutoFit/>
          </a:bodyPr>
          <a:lstStyle/>
          <a:p>
            <a:pPr algn="ctr"/>
            <a:r>
              <a:rPr lang="en-US" sz="2000" b="1" u="sng" dirty="0" smtClean="0">
                <a:solidFill>
                  <a:srgbClr val="FFFF00"/>
                </a:solidFill>
                <a:latin typeface="Arial"/>
                <a:cs typeface="Arial"/>
              </a:rPr>
              <a:t>Walrus site</a:t>
            </a:r>
            <a:r>
              <a:rPr lang="en-US" sz="2000" b="1" dirty="0" smtClean="0">
                <a:solidFill>
                  <a:srgbClr val="FFFF00"/>
                </a:solidFill>
                <a:latin typeface="Arial"/>
                <a:cs typeface="Arial"/>
              </a:rPr>
              <a:t>: n = 355 segments, 102 fractures, average density = 7.5 m/m</a:t>
            </a:r>
            <a:r>
              <a:rPr lang="en-US" sz="2000" b="1" baseline="30000" dirty="0" smtClean="0">
                <a:solidFill>
                  <a:srgbClr val="FFFF00"/>
                </a:solidFill>
                <a:latin typeface="Arial"/>
                <a:cs typeface="Arial"/>
              </a:rPr>
              <a:t>2</a:t>
            </a:r>
            <a:r>
              <a:rPr lang="en-US" sz="2000" b="1" dirty="0" smtClean="0">
                <a:solidFill>
                  <a:srgbClr val="FFFF00"/>
                </a:solidFill>
                <a:latin typeface="Arial"/>
                <a:cs typeface="Arial"/>
              </a:rPr>
              <a:t>.</a:t>
            </a:r>
            <a:endParaRPr lang="en-US" sz="2000" b="1" dirty="0">
              <a:solidFill>
                <a:srgbClr val="FFFF00"/>
              </a:solidFill>
              <a:latin typeface="Arial"/>
              <a:cs typeface="Arial"/>
            </a:endParaRPr>
          </a:p>
          <a:p>
            <a:pPr algn="ctr"/>
            <a:r>
              <a:rPr lang="en-US" sz="2000" b="1" dirty="0" smtClean="0">
                <a:solidFill>
                  <a:srgbClr val="FFFF00"/>
                </a:solidFill>
                <a:latin typeface="Arial"/>
                <a:cs typeface="Arial"/>
              </a:rPr>
              <a:t>Interpretation: dominant orthogonal set w subordinate set. </a:t>
            </a:r>
            <a:endParaRPr lang="en-US" sz="2000" b="1" dirty="0">
              <a:solidFill>
                <a:srgbClr val="FFFF00"/>
              </a:solidFill>
              <a:latin typeface="Arial"/>
              <a:cs typeface="Arial"/>
            </a:endParaRPr>
          </a:p>
        </p:txBody>
      </p:sp>
      <p:pic>
        <p:nvPicPr>
          <p:cNvPr id="3" name="Picture 2"/>
          <p:cNvPicPr>
            <a:picLocks noChangeAspect="1"/>
          </p:cNvPicPr>
          <p:nvPr/>
        </p:nvPicPr>
        <p:blipFill>
          <a:blip r:embed="rId3"/>
          <a:stretch>
            <a:fillRect/>
          </a:stretch>
        </p:blipFill>
        <p:spPr>
          <a:xfrm>
            <a:off x="3170508" y="1580444"/>
            <a:ext cx="6003374" cy="5277556"/>
          </a:xfrm>
          <a:prstGeom prst="rect">
            <a:avLst/>
          </a:prstGeom>
          <a:ln>
            <a:solidFill>
              <a:schemeClr val="accent2">
                <a:lumMod val="75000"/>
              </a:schemeClr>
            </a:solidFill>
          </a:ln>
        </p:spPr>
      </p:pic>
      <p:pic>
        <p:nvPicPr>
          <p:cNvPr id="6" name="Picture 5"/>
          <p:cNvPicPr>
            <a:picLocks noChangeAspect="1"/>
          </p:cNvPicPr>
          <p:nvPr/>
        </p:nvPicPr>
        <p:blipFill>
          <a:blip r:embed="rId4"/>
          <a:stretch>
            <a:fillRect/>
          </a:stretch>
        </p:blipFill>
        <p:spPr>
          <a:xfrm>
            <a:off x="9916" y="4557059"/>
            <a:ext cx="5631209" cy="2315052"/>
          </a:xfrm>
          <a:prstGeom prst="rect">
            <a:avLst/>
          </a:prstGeom>
          <a:ln w="19050" cmpd="sng">
            <a:solidFill>
              <a:schemeClr val="tx1"/>
            </a:solidFill>
          </a:ln>
        </p:spPr>
      </p:pic>
      <p:pic>
        <p:nvPicPr>
          <p:cNvPr id="4" name="Picture 3"/>
          <p:cNvPicPr>
            <a:picLocks noChangeAspect="1"/>
          </p:cNvPicPr>
          <p:nvPr/>
        </p:nvPicPr>
        <p:blipFill>
          <a:blip r:embed="rId5"/>
          <a:stretch>
            <a:fillRect/>
          </a:stretch>
        </p:blipFill>
        <p:spPr>
          <a:xfrm>
            <a:off x="29007" y="0"/>
            <a:ext cx="4056298" cy="3974353"/>
          </a:xfrm>
          <a:prstGeom prst="rect">
            <a:avLst/>
          </a:prstGeom>
          <a:ln>
            <a:solidFill>
              <a:srgbClr val="FF0000"/>
            </a:solidFill>
          </a:ln>
        </p:spPr>
      </p:pic>
    </p:spTree>
    <p:extLst>
      <p:ext uri="{BB962C8B-B14F-4D97-AF65-F5344CB8AC3E}">
        <p14:creationId xmlns:p14="http://schemas.microsoft.com/office/powerpoint/2010/main" val="292216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87269" y="-21168"/>
            <a:ext cx="6156731" cy="6004980"/>
          </a:xfrm>
          <a:prstGeom prst="rect">
            <a:avLst/>
          </a:prstGeom>
          <a:ln>
            <a:solidFill>
              <a:srgbClr val="FF0000"/>
            </a:solidFill>
          </a:ln>
        </p:spPr>
      </p:pic>
      <p:pic>
        <p:nvPicPr>
          <p:cNvPr id="27" name="Picture 26"/>
          <p:cNvPicPr>
            <a:picLocks noChangeAspect="1"/>
          </p:cNvPicPr>
          <p:nvPr/>
        </p:nvPicPr>
        <p:blipFill>
          <a:blip r:embed="rId4"/>
          <a:stretch>
            <a:fillRect/>
          </a:stretch>
        </p:blipFill>
        <p:spPr>
          <a:xfrm>
            <a:off x="-1" y="3707458"/>
            <a:ext cx="4557890" cy="3150542"/>
          </a:xfrm>
          <a:prstGeom prst="rect">
            <a:avLst/>
          </a:prstGeom>
          <a:ln>
            <a:solidFill>
              <a:srgbClr val="000000"/>
            </a:solidFill>
          </a:ln>
        </p:spPr>
      </p:pic>
      <p:sp>
        <p:nvSpPr>
          <p:cNvPr id="4" name="TextBox 3"/>
          <p:cNvSpPr txBox="1"/>
          <p:nvPr/>
        </p:nvSpPr>
        <p:spPr>
          <a:xfrm>
            <a:off x="0" y="0"/>
            <a:ext cx="2987269" cy="3477875"/>
          </a:xfrm>
          <a:prstGeom prst="rect">
            <a:avLst/>
          </a:prstGeom>
          <a:noFill/>
        </p:spPr>
        <p:txBody>
          <a:bodyPr wrap="square" rtlCol="0">
            <a:spAutoFit/>
          </a:bodyPr>
          <a:lstStyle/>
          <a:p>
            <a:r>
              <a:rPr lang="en-US" sz="2000" b="1" dirty="0" smtClean="0">
                <a:solidFill>
                  <a:srgbClr val="FFFF00"/>
                </a:solidFill>
                <a:latin typeface="Arial"/>
                <a:cs typeface="Arial"/>
              </a:rPr>
              <a:t>Statistical model of diabase sill strike distribution from 5 sites on southern </a:t>
            </a:r>
            <a:r>
              <a:rPr lang="en-US" sz="2000" b="1" dirty="0" err="1" smtClean="0">
                <a:solidFill>
                  <a:srgbClr val="FFFF00"/>
                </a:solidFill>
                <a:latin typeface="Arial"/>
                <a:cs typeface="Arial"/>
              </a:rPr>
              <a:t>Edgeøya</a:t>
            </a:r>
            <a:r>
              <a:rPr lang="en-US" sz="2000" b="1" dirty="0" smtClean="0">
                <a:solidFill>
                  <a:srgbClr val="FFFF00"/>
                </a:solidFill>
                <a:latin typeface="Arial"/>
                <a:cs typeface="Arial"/>
              </a:rPr>
              <a:t>: n = 1875 segments from 427 fractures.</a:t>
            </a:r>
          </a:p>
          <a:p>
            <a:r>
              <a:rPr lang="en-US" sz="2000" b="1" dirty="0" smtClean="0">
                <a:solidFill>
                  <a:srgbClr val="FFFF00"/>
                </a:solidFill>
                <a:latin typeface="Arial"/>
                <a:cs typeface="Arial"/>
              </a:rPr>
              <a:t>Model: 4 normal distributions + uniform component, produced by a reiterative best fit.</a:t>
            </a:r>
            <a:endParaRPr lang="en-US" sz="2000" b="1" dirty="0">
              <a:solidFill>
                <a:srgbClr val="FFFF00"/>
              </a:solidFill>
              <a:latin typeface="Arial"/>
              <a:cs typeface="Arial"/>
            </a:endParaRPr>
          </a:p>
        </p:txBody>
      </p:sp>
      <p:cxnSp>
        <p:nvCxnSpPr>
          <p:cNvPr id="9" name="Straight Arrow Connector 8"/>
          <p:cNvCxnSpPr/>
          <p:nvPr/>
        </p:nvCxnSpPr>
        <p:spPr>
          <a:xfrm flipH="1">
            <a:off x="6124589" y="2906889"/>
            <a:ext cx="2666634" cy="1834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015885" y="5038128"/>
            <a:ext cx="701095" cy="44981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63101" y="5060874"/>
            <a:ext cx="701095" cy="44981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6124590" y="3204777"/>
            <a:ext cx="397156" cy="24101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521746" y="352778"/>
            <a:ext cx="745476" cy="177722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1334846" y="5052266"/>
            <a:ext cx="701095" cy="449814"/>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5"/>
          <a:stretch>
            <a:fillRect/>
          </a:stretch>
        </p:blipFill>
        <p:spPr>
          <a:xfrm>
            <a:off x="5891389" y="6378223"/>
            <a:ext cx="2006600" cy="431800"/>
          </a:xfrm>
          <a:prstGeom prst="rect">
            <a:avLst/>
          </a:prstGeom>
          <a:ln>
            <a:solidFill>
              <a:srgbClr val="000000"/>
            </a:solidFill>
          </a:ln>
        </p:spPr>
      </p:pic>
      <p:pic>
        <p:nvPicPr>
          <p:cNvPr id="29" name="Picture 28"/>
          <p:cNvPicPr>
            <a:picLocks noChangeAspect="1"/>
          </p:cNvPicPr>
          <p:nvPr/>
        </p:nvPicPr>
        <p:blipFill>
          <a:blip r:embed="rId6"/>
          <a:stretch>
            <a:fillRect/>
          </a:stretch>
        </p:blipFill>
        <p:spPr>
          <a:xfrm>
            <a:off x="4557889" y="6040966"/>
            <a:ext cx="1333500" cy="774700"/>
          </a:xfrm>
          <a:prstGeom prst="rect">
            <a:avLst/>
          </a:prstGeom>
          <a:ln>
            <a:solidFill>
              <a:srgbClr val="000000"/>
            </a:solidFill>
          </a:ln>
        </p:spPr>
      </p:pic>
    </p:spTree>
    <p:extLst>
      <p:ext uri="{BB962C8B-B14F-4D97-AF65-F5344CB8AC3E}">
        <p14:creationId xmlns:p14="http://schemas.microsoft.com/office/powerpoint/2010/main" val="4088055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8156" y="121491"/>
            <a:ext cx="4421177" cy="6651415"/>
          </a:xfrm>
          <a:prstGeom prst="rect">
            <a:avLst/>
          </a:prstGeom>
          <a:ln>
            <a:solidFill>
              <a:srgbClr val="FF0000"/>
            </a:solidFill>
          </a:ln>
        </p:spPr>
      </p:pic>
      <p:sp>
        <p:nvSpPr>
          <p:cNvPr id="3" name="TextBox 2"/>
          <p:cNvSpPr txBox="1"/>
          <p:nvPr/>
        </p:nvSpPr>
        <p:spPr>
          <a:xfrm>
            <a:off x="200573" y="81926"/>
            <a:ext cx="4233176" cy="3416320"/>
          </a:xfrm>
          <a:prstGeom prst="rect">
            <a:avLst/>
          </a:prstGeom>
          <a:noFill/>
        </p:spPr>
        <p:txBody>
          <a:bodyPr wrap="square" rtlCol="0">
            <a:spAutoFit/>
          </a:bodyPr>
          <a:lstStyle/>
          <a:p>
            <a:r>
              <a:rPr lang="en-US" sz="2400" b="1" dirty="0" smtClean="0">
                <a:solidFill>
                  <a:srgbClr val="FFFF00"/>
                </a:solidFill>
                <a:latin typeface="Arial"/>
                <a:cs typeface="Arial"/>
              </a:rPr>
              <a:t>Photograph of veins in </a:t>
            </a:r>
            <a:r>
              <a:rPr lang="en-US" sz="2400" b="1" dirty="0" err="1" smtClean="0">
                <a:solidFill>
                  <a:srgbClr val="FFFF00"/>
                </a:solidFill>
                <a:latin typeface="Arial"/>
                <a:cs typeface="Arial"/>
              </a:rPr>
              <a:t>diabase</a:t>
            </a:r>
            <a:r>
              <a:rPr lang="en-US" sz="2400" b="1" dirty="0" smtClean="0">
                <a:solidFill>
                  <a:srgbClr val="FFFF00"/>
                </a:solidFill>
                <a:latin typeface="Arial"/>
                <a:cs typeface="Arial"/>
              </a:rPr>
              <a:t> at </a:t>
            </a:r>
            <a:r>
              <a:rPr lang="en-US" sz="2400" b="1" dirty="0" err="1" smtClean="0">
                <a:solidFill>
                  <a:srgbClr val="FFFF00"/>
                </a:solidFill>
                <a:latin typeface="Arial"/>
                <a:cs typeface="Arial"/>
              </a:rPr>
              <a:t>Andretangen</a:t>
            </a:r>
            <a:r>
              <a:rPr lang="en-US" sz="2400" b="1" dirty="0" smtClean="0">
                <a:solidFill>
                  <a:srgbClr val="FFFF00"/>
                </a:solidFill>
                <a:latin typeface="Arial"/>
                <a:cs typeface="Arial"/>
              </a:rPr>
              <a:t>,  parallel to the two orthogonal directions. </a:t>
            </a:r>
          </a:p>
          <a:p>
            <a:endParaRPr lang="en-US" sz="2400" b="1" dirty="0">
              <a:solidFill>
                <a:srgbClr val="FFFF00"/>
              </a:solidFill>
              <a:latin typeface="Arial"/>
              <a:cs typeface="Arial"/>
            </a:endParaRPr>
          </a:p>
          <a:p>
            <a:r>
              <a:rPr lang="en-US" sz="2400" b="1" dirty="0" smtClean="0">
                <a:solidFill>
                  <a:srgbClr val="FFFF00"/>
                </a:solidFill>
                <a:latin typeface="Arial"/>
                <a:cs typeface="Arial"/>
              </a:rPr>
              <a:t>These veins often taper into the sill interior, and are interpreted to be related to post-emplacement cooling. </a:t>
            </a:r>
            <a:endParaRPr lang="en-US" sz="2400" b="1" dirty="0">
              <a:solidFill>
                <a:srgbClr val="FFFF00"/>
              </a:solidFill>
              <a:latin typeface="Arial"/>
              <a:cs typeface="Arial"/>
            </a:endParaRPr>
          </a:p>
        </p:txBody>
      </p:sp>
      <p:pic>
        <p:nvPicPr>
          <p:cNvPr id="4" name="Picture 3"/>
          <p:cNvPicPr>
            <a:picLocks noChangeAspect="1"/>
          </p:cNvPicPr>
          <p:nvPr/>
        </p:nvPicPr>
        <p:blipFill>
          <a:blip r:embed="rId4"/>
          <a:stretch>
            <a:fillRect/>
          </a:stretch>
        </p:blipFill>
        <p:spPr>
          <a:xfrm>
            <a:off x="94518" y="3754866"/>
            <a:ext cx="4439075" cy="2949520"/>
          </a:xfrm>
          <a:prstGeom prst="rect">
            <a:avLst/>
          </a:prstGeom>
          <a:ln>
            <a:solidFill>
              <a:srgbClr val="FF0000"/>
            </a:solidFill>
          </a:ln>
        </p:spPr>
      </p:pic>
    </p:spTree>
    <p:extLst>
      <p:ext uri="{BB962C8B-B14F-4D97-AF65-F5344CB8AC3E}">
        <p14:creationId xmlns:p14="http://schemas.microsoft.com/office/powerpoint/2010/main" val="160124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2600" y="0"/>
            <a:ext cx="8177182" cy="6858000"/>
          </a:xfrm>
          <a:prstGeom prst="rect">
            <a:avLst/>
          </a:prstGeom>
          <a:ln>
            <a:solidFill>
              <a:srgbClr val="FF0000"/>
            </a:solidFill>
          </a:ln>
        </p:spPr>
      </p:pic>
    </p:spTree>
    <p:extLst>
      <p:ext uri="{BB962C8B-B14F-4D97-AF65-F5344CB8AC3E}">
        <p14:creationId xmlns:p14="http://schemas.microsoft.com/office/powerpoint/2010/main" val="334917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759"/>
            <a:ext cx="4773006" cy="3464576"/>
          </a:xfrm>
          <a:prstGeom prst="rect">
            <a:avLst/>
          </a:prstGeom>
        </p:spPr>
      </p:pic>
      <p:sp>
        <p:nvSpPr>
          <p:cNvPr id="2" name="TextBox 1"/>
          <p:cNvSpPr txBox="1"/>
          <p:nvPr/>
        </p:nvSpPr>
        <p:spPr>
          <a:xfrm>
            <a:off x="5423849" y="6759"/>
            <a:ext cx="3652763" cy="6863416"/>
          </a:xfrm>
          <a:prstGeom prst="rect">
            <a:avLst/>
          </a:prstGeom>
          <a:noFill/>
        </p:spPr>
        <p:txBody>
          <a:bodyPr wrap="square" rtlCol="0">
            <a:spAutoFit/>
          </a:bodyPr>
          <a:lstStyle/>
          <a:p>
            <a:pPr algn="ctr"/>
            <a:r>
              <a:rPr lang="en-US" sz="2200" b="1" dirty="0" smtClean="0">
                <a:solidFill>
                  <a:srgbClr val="FFFF00"/>
                </a:solidFill>
                <a:latin typeface="Arial"/>
                <a:cs typeface="Arial"/>
              </a:rPr>
              <a:t>Major events: </a:t>
            </a:r>
          </a:p>
          <a:p>
            <a:pPr algn="ctr"/>
            <a:endParaRPr lang="en-US" sz="2200" b="1" dirty="0" smtClean="0">
              <a:solidFill>
                <a:srgbClr val="FFFF00"/>
              </a:solidFill>
              <a:latin typeface="Arial"/>
              <a:cs typeface="Arial"/>
            </a:endParaRPr>
          </a:p>
          <a:p>
            <a:pPr algn="ctr"/>
            <a:r>
              <a:rPr lang="en-US" sz="2200" b="1" dirty="0" err="1" smtClean="0">
                <a:solidFill>
                  <a:srgbClr val="FFFF00"/>
                </a:solidFill>
                <a:latin typeface="Arial"/>
                <a:cs typeface="Arial"/>
              </a:rPr>
              <a:t>transtension</a:t>
            </a:r>
            <a:endParaRPr lang="en-US" sz="2200" b="1" dirty="0" smtClean="0">
              <a:solidFill>
                <a:srgbClr val="FFFF00"/>
              </a:solidFill>
              <a:latin typeface="Arial"/>
              <a:cs typeface="Arial"/>
            </a:endParaRPr>
          </a:p>
          <a:p>
            <a:pPr algn="ctr"/>
            <a:r>
              <a:rPr lang="en-US" sz="2200" b="1" dirty="0" smtClean="0">
                <a:solidFill>
                  <a:srgbClr val="FFFF00"/>
                </a:solidFill>
                <a:latin typeface="Arial"/>
                <a:cs typeface="Arial"/>
              </a:rPr>
              <a:t>^</a:t>
            </a:r>
          </a:p>
          <a:p>
            <a:pPr algn="ctr"/>
            <a:r>
              <a:rPr lang="en-US" sz="2200" b="1" dirty="0" smtClean="0">
                <a:solidFill>
                  <a:srgbClr val="FFFF00"/>
                </a:solidFill>
                <a:latin typeface="Arial"/>
                <a:cs typeface="Arial"/>
              </a:rPr>
              <a:t>West </a:t>
            </a:r>
            <a:r>
              <a:rPr lang="en-US" sz="2200" b="1" dirty="0">
                <a:solidFill>
                  <a:srgbClr val="FFFF00"/>
                </a:solidFill>
                <a:latin typeface="Arial"/>
                <a:cs typeface="Arial"/>
              </a:rPr>
              <a:t>Spitsbergen f</a:t>
            </a:r>
            <a:r>
              <a:rPr lang="en-US" sz="2200" b="1" dirty="0" smtClean="0">
                <a:solidFill>
                  <a:srgbClr val="FFFF00"/>
                </a:solidFill>
                <a:latin typeface="Arial"/>
                <a:cs typeface="Arial"/>
              </a:rPr>
              <a:t>old-thrust </a:t>
            </a:r>
            <a:r>
              <a:rPr lang="en-US" sz="2200" b="1" dirty="0">
                <a:solidFill>
                  <a:srgbClr val="FFFF00"/>
                </a:solidFill>
                <a:latin typeface="Arial"/>
                <a:cs typeface="Arial"/>
              </a:rPr>
              <a:t>belt development during </a:t>
            </a:r>
            <a:r>
              <a:rPr lang="en-US" sz="2200" b="1" dirty="0" err="1">
                <a:solidFill>
                  <a:srgbClr val="FFFF00"/>
                </a:solidFill>
                <a:latin typeface="Arial"/>
                <a:cs typeface="Arial"/>
              </a:rPr>
              <a:t>transpression</a:t>
            </a:r>
            <a:r>
              <a:rPr lang="en-US" sz="2200" b="1" dirty="0">
                <a:solidFill>
                  <a:srgbClr val="FFFF00"/>
                </a:solidFill>
                <a:latin typeface="Arial"/>
                <a:cs typeface="Arial"/>
              </a:rPr>
              <a:t> with thick foreland basin</a:t>
            </a:r>
            <a:r>
              <a:rPr lang="en-US" sz="2200" b="1" dirty="0" smtClean="0">
                <a:solidFill>
                  <a:srgbClr val="FFFF00"/>
                </a:solidFill>
                <a:latin typeface="Arial"/>
                <a:cs typeface="Arial"/>
              </a:rPr>
              <a:t>.</a:t>
            </a:r>
          </a:p>
          <a:p>
            <a:pPr algn="ctr"/>
            <a:r>
              <a:rPr lang="en-US" sz="2200" b="1" dirty="0" smtClean="0">
                <a:solidFill>
                  <a:srgbClr val="FFFF00"/>
                </a:solidFill>
                <a:latin typeface="Arial"/>
                <a:cs typeface="Arial"/>
              </a:rPr>
              <a:t>^</a:t>
            </a:r>
          </a:p>
          <a:p>
            <a:pPr algn="ctr"/>
            <a:r>
              <a:rPr lang="en-US" sz="2200" b="1" dirty="0" smtClean="0">
                <a:solidFill>
                  <a:srgbClr val="FFFF00"/>
                </a:solidFill>
                <a:latin typeface="Arial"/>
                <a:cs typeface="Arial"/>
              </a:rPr>
              <a:t> </a:t>
            </a:r>
            <a:r>
              <a:rPr lang="en-US" sz="2200" b="1" u="sng" dirty="0">
                <a:solidFill>
                  <a:srgbClr val="FFFF00"/>
                </a:solidFill>
                <a:latin typeface="Arial"/>
                <a:cs typeface="Arial"/>
              </a:rPr>
              <a:t>Cretaceous </a:t>
            </a:r>
            <a:r>
              <a:rPr lang="en-US" sz="2200" b="1" u="sng" dirty="0" smtClean="0">
                <a:solidFill>
                  <a:srgbClr val="FFFF00"/>
                </a:solidFill>
                <a:latin typeface="Arial"/>
                <a:cs typeface="Arial"/>
              </a:rPr>
              <a:t>HALIP</a:t>
            </a:r>
            <a:endParaRPr lang="en-US" sz="2200" b="1" dirty="0" smtClean="0">
              <a:solidFill>
                <a:srgbClr val="FFFF00"/>
              </a:solidFill>
              <a:latin typeface="Arial"/>
              <a:cs typeface="Arial"/>
            </a:endParaRPr>
          </a:p>
          <a:p>
            <a:pPr algn="ctr"/>
            <a:r>
              <a:rPr lang="en-US" sz="2200" b="1" dirty="0">
                <a:solidFill>
                  <a:srgbClr val="FFFF00"/>
                </a:solidFill>
                <a:latin typeface="Arial"/>
                <a:cs typeface="Arial"/>
              </a:rPr>
              <a:t>^</a:t>
            </a:r>
          </a:p>
          <a:p>
            <a:pPr algn="ctr"/>
            <a:r>
              <a:rPr lang="en-US" sz="2200" b="1" dirty="0" smtClean="0">
                <a:solidFill>
                  <a:srgbClr val="FFFF00"/>
                </a:solidFill>
                <a:latin typeface="Arial"/>
                <a:cs typeface="Arial"/>
              </a:rPr>
              <a:t> </a:t>
            </a:r>
            <a:r>
              <a:rPr lang="en-US" sz="2200" b="1" u="sng" dirty="0" smtClean="0">
                <a:solidFill>
                  <a:srgbClr val="FFFF00"/>
                </a:solidFill>
                <a:latin typeface="Arial"/>
                <a:cs typeface="Arial"/>
              </a:rPr>
              <a:t>Permian and Mesozoic platform sedimentation</a:t>
            </a:r>
          </a:p>
          <a:p>
            <a:pPr algn="ctr"/>
            <a:r>
              <a:rPr lang="en-US" sz="2200" b="1" dirty="0" smtClean="0">
                <a:solidFill>
                  <a:srgbClr val="FFFF00"/>
                </a:solidFill>
                <a:latin typeface="Arial"/>
                <a:cs typeface="Arial"/>
              </a:rPr>
              <a:t>^</a:t>
            </a:r>
          </a:p>
          <a:p>
            <a:pPr algn="ctr"/>
            <a:r>
              <a:rPr lang="en-US" sz="2200" b="1" dirty="0" smtClean="0">
                <a:solidFill>
                  <a:srgbClr val="FFFF00"/>
                </a:solidFill>
                <a:latin typeface="Arial"/>
                <a:cs typeface="Arial"/>
              </a:rPr>
              <a:t>  Carboniferous </a:t>
            </a:r>
            <a:r>
              <a:rPr lang="en-US" sz="2200" b="1" dirty="0" err="1">
                <a:solidFill>
                  <a:srgbClr val="FFFF00"/>
                </a:solidFill>
                <a:latin typeface="Arial"/>
                <a:cs typeface="Arial"/>
              </a:rPr>
              <a:t>intraplate</a:t>
            </a:r>
            <a:r>
              <a:rPr lang="en-US" sz="2200" b="1" dirty="0">
                <a:solidFill>
                  <a:srgbClr val="FFFF00"/>
                </a:solidFill>
                <a:latin typeface="Arial"/>
                <a:cs typeface="Arial"/>
              </a:rPr>
              <a:t> rifting </a:t>
            </a:r>
            <a:endParaRPr lang="en-US" sz="2200" b="1" dirty="0" smtClean="0">
              <a:solidFill>
                <a:srgbClr val="FFFF00"/>
              </a:solidFill>
              <a:latin typeface="Arial"/>
              <a:cs typeface="Arial"/>
            </a:endParaRPr>
          </a:p>
          <a:p>
            <a:pPr algn="ctr"/>
            <a:r>
              <a:rPr lang="en-US" sz="2200" b="1" dirty="0">
                <a:solidFill>
                  <a:srgbClr val="FFFF00"/>
                </a:solidFill>
                <a:latin typeface="Arial"/>
                <a:cs typeface="Arial"/>
              </a:rPr>
              <a:t>^</a:t>
            </a:r>
            <a:endParaRPr lang="en-US" sz="2200" b="1" dirty="0" smtClean="0">
              <a:solidFill>
                <a:srgbClr val="FFFF00"/>
              </a:solidFill>
              <a:latin typeface="Arial"/>
              <a:cs typeface="Arial"/>
            </a:endParaRPr>
          </a:p>
          <a:p>
            <a:pPr algn="ctr"/>
            <a:r>
              <a:rPr lang="en-US" sz="2200" b="1" dirty="0" smtClean="0">
                <a:solidFill>
                  <a:srgbClr val="FFFF00"/>
                </a:solidFill>
                <a:latin typeface="Arial"/>
                <a:cs typeface="Arial"/>
              </a:rPr>
              <a:t>Devonian </a:t>
            </a:r>
            <a:r>
              <a:rPr lang="en-US" sz="2200" b="1" dirty="0" err="1">
                <a:solidFill>
                  <a:srgbClr val="FFFF00"/>
                </a:solidFill>
                <a:latin typeface="Arial"/>
                <a:cs typeface="Arial"/>
              </a:rPr>
              <a:t>tectonism</a:t>
            </a:r>
            <a:r>
              <a:rPr lang="en-US" sz="2200" b="1" dirty="0">
                <a:solidFill>
                  <a:srgbClr val="FFFF00"/>
                </a:solidFill>
                <a:latin typeface="Arial"/>
                <a:cs typeface="Arial"/>
              </a:rPr>
              <a:t> </a:t>
            </a:r>
            <a:endParaRPr lang="en-US" sz="2200" b="1" dirty="0" smtClean="0">
              <a:solidFill>
                <a:srgbClr val="FFFF00"/>
              </a:solidFill>
              <a:latin typeface="Arial"/>
              <a:cs typeface="Arial"/>
            </a:endParaRPr>
          </a:p>
          <a:p>
            <a:pPr algn="ctr"/>
            <a:r>
              <a:rPr lang="en-US" sz="2200" b="1" dirty="0">
                <a:solidFill>
                  <a:srgbClr val="FFFF00"/>
                </a:solidFill>
                <a:latin typeface="Arial"/>
                <a:cs typeface="Arial"/>
              </a:rPr>
              <a:t>^</a:t>
            </a:r>
            <a:endParaRPr lang="en-US" sz="2200" b="1" dirty="0" smtClean="0">
              <a:solidFill>
                <a:srgbClr val="FFFF00"/>
              </a:solidFill>
              <a:latin typeface="Arial"/>
              <a:cs typeface="Arial"/>
            </a:endParaRPr>
          </a:p>
          <a:p>
            <a:pPr algn="ctr"/>
            <a:r>
              <a:rPr lang="en-US" sz="2200" b="1" dirty="0" smtClean="0">
                <a:solidFill>
                  <a:srgbClr val="FFFF00"/>
                </a:solidFill>
                <a:latin typeface="Arial"/>
                <a:cs typeface="Arial"/>
              </a:rPr>
              <a:t>Caledonian </a:t>
            </a:r>
            <a:r>
              <a:rPr lang="en-US" sz="2200" b="1" dirty="0">
                <a:solidFill>
                  <a:srgbClr val="FFFF00"/>
                </a:solidFill>
                <a:latin typeface="Arial"/>
                <a:cs typeface="Arial"/>
              </a:rPr>
              <a:t>orogeny </a:t>
            </a:r>
          </a:p>
        </p:txBody>
      </p:sp>
      <p:pic>
        <p:nvPicPr>
          <p:cNvPr id="4" name="Picture 3"/>
          <p:cNvPicPr>
            <a:picLocks noChangeAspect="1"/>
          </p:cNvPicPr>
          <p:nvPr/>
        </p:nvPicPr>
        <p:blipFill>
          <a:blip r:embed="rId4"/>
          <a:stretch>
            <a:fillRect/>
          </a:stretch>
        </p:blipFill>
        <p:spPr>
          <a:xfrm>
            <a:off x="-16452" y="3226533"/>
            <a:ext cx="5652004" cy="3601890"/>
          </a:xfrm>
          <a:prstGeom prst="rect">
            <a:avLst/>
          </a:prstGeom>
        </p:spPr>
      </p:pic>
      <p:sp>
        <p:nvSpPr>
          <p:cNvPr id="6" name="TextBox 5"/>
          <p:cNvSpPr txBox="1"/>
          <p:nvPr/>
        </p:nvSpPr>
        <p:spPr>
          <a:xfrm>
            <a:off x="2346474" y="568476"/>
            <a:ext cx="671979" cy="400110"/>
          </a:xfrm>
          <a:prstGeom prst="rect">
            <a:avLst/>
          </a:prstGeom>
          <a:noFill/>
        </p:spPr>
        <p:txBody>
          <a:bodyPr wrap="none" rtlCol="0">
            <a:spAutoFit/>
          </a:bodyPr>
          <a:lstStyle/>
          <a:p>
            <a:r>
              <a:rPr lang="en-US" sz="2000" b="1" dirty="0" smtClean="0">
                <a:solidFill>
                  <a:srgbClr val="FFFF00"/>
                </a:solidFill>
              </a:rPr>
              <a:t>here</a:t>
            </a:r>
            <a:endParaRPr lang="en-US" sz="2000" b="1" dirty="0">
              <a:solidFill>
                <a:srgbClr val="FFFF00"/>
              </a:solidFill>
            </a:endParaRPr>
          </a:p>
        </p:txBody>
      </p:sp>
      <p:cxnSp>
        <p:nvCxnSpPr>
          <p:cNvPr id="8" name="Straight Arrow Connector 7"/>
          <p:cNvCxnSpPr/>
          <p:nvPr/>
        </p:nvCxnSpPr>
        <p:spPr>
          <a:xfrm>
            <a:off x="2503714" y="968586"/>
            <a:ext cx="254000" cy="65217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094954" y="4600076"/>
            <a:ext cx="2403902" cy="1321711"/>
          </a:xfrm>
          <a:custGeom>
            <a:avLst/>
            <a:gdLst>
              <a:gd name="connsiteX0" fmla="*/ 239795 w 2203507"/>
              <a:gd name="connsiteY0" fmla="*/ 60053 h 1087573"/>
              <a:gd name="connsiteX1" fmla="*/ 2041057 w 2203507"/>
              <a:gd name="connsiteY1" fmla="*/ 73011 h 1087573"/>
              <a:gd name="connsiteX2" fmla="*/ 2066975 w 2203507"/>
              <a:gd name="connsiteY2" fmla="*/ 1018942 h 1087573"/>
              <a:gd name="connsiteX3" fmla="*/ 1587502 w 2203507"/>
              <a:gd name="connsiteY3" fmla="*/ 967110 h 1087573"/>
              <a:gd name="connsiteX4" fmla="*/ 1587502 w 2203507"/>
              <a:gd name="connsiteY4" fmla="*/ 591329 h 1087573"/>
              <a:gd name="connsiteX5" fmla="*/ 524887 w 2203507"/>
              <a:gd name="connsiteY5" fmla="*/ 591329 h 1087573"/>
              <a:gd name="connsiteX6" fmla="*/ 58372 w 2203507"/>
              <a:gd name="connsiteY6" fmla="*/ 552455 h 1087573"/>
              <a:gd name="connsiteX7" fmla="*/ 32455 w 2203507"/>
              <a:gd name="connsiteY7" fmla="*/ 176675 h 1087573"/>
              <a:gd name="connsiteX8" fmla="*/ 291630 w 2203507"/>
              <a:gd name="connsiteY8" fmla="*/ 34137 h 1087573"/>
              <a:gd name="connsiteX9" fmla="*/ 239795 w 2203507"/>
              <a:gd name="connsiteY9" fmla="*/ 60053 h 108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3507" h="1087573">
                <a:moveTo>
                  <a:pt x="239795" y="60053"/>
                </a:moveTo>
                <a:cubicBezTo>
                  <a:pt x="531366" y="66532"/>
                  <a:pt x="1736527" y="-86804"/>
                  <a:pt x="2041057" y="73011"/>
                </a:cubicBezTo>
                <a:cubicBezTo>
                  <a:pt x="2345587" y="232826"/>
                  <a:pt x="2142568" y="869926"/>
                  <a:pt x="2066975" y="1018942"/>
                </a:cubicBezTo>
                <a:cubicBezTo>
                  <a:pt x="1991383" y="1167959"/>
                  <a:pt x="1667414" y="1038379"/>
                  <a:pt x="1587502" y="967110"/>
                </a:cubicBezTo>
                <a:cubicBezTo>
                  <a:pt x="1507590" y="895841"/>
                  <a:pt x="1764604" y="653959"/>
                  <a:pt x="1587502" y="591329"/>
                </a:cubicBezTo>
                <a:cubicBezTo>
                  <a:pt x="1410400" y="528699"/>
                  <a:pt x="779742" y="597808"/>
                  <a:pt x="524887" y="591329"/>
                </a:cubicBezTo>
                <a:cubicBezTo>
                  <a:pt x="270032" y="584850"/>
                  <a:pt x="140444" y="621564"/>
                  <a:pt x="58372" y="552455"/>
                </a:cubicBezTo>
                <a:cubicBezTo>
                  <a:pt x="-23700" y="483346"/>
                  <a:pt x="-6421" y="263061"/>
                  <a:pt x="32455" y="176675"/>
                </a:cubicBezTo>
                <a:cubicBezTo>
                  <a:pt x="71331" y="90289"/>
                  <a:pt x="252754" y="57893"/>
                  <a:pt x="291630" y="34137"/>
                </a:cubicBezTo>
                <a:cubicBezTo>
                  <a:pt x="330506" y="10381"/>
                  <a:pt x="-51776" y="53574"/>
                  <a:pt x="239795" y="60053"/>
                </a:cubicBezTo>
                <a:close/>
              </a:path>
            </a:pathLst>
          </a:cu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3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262" y="4292081"/>
            <a:ext cx="8500411" cy="2433621"/>
          </a:xfrm>
          <a:prstGeom prst="rect">
            <a:avLst/>
          </a:prstGeom>
        </p:spPr>
      </p:pic>
      <p:sp>
        <p:nvSpPr>
          <p:cNvPr id="5" name="TextBox 4"/>
          <p:cNvSpPr txBox="1"/>
          <p:nvPr/>
        </p:nvSpPr>
        <p:spPr>
          <a:xfrm>
            <a:off x="4054550" y="116449"/>
            <a:ext cx="5089450" cy="2123658"/>
          </a:xfrm>
          <a:prstGeom prst="rect">
            <a:avLst/>
          </a:prstGeom>
          <a:noFill/>
        </p:spPr>
        <p:txBody>
          <a:bodyPr wrap="square" rtlCol="0">
            <a:spAutoFit/>
          </a:bodyPr>
          <a:lstStyle/>
          <a:p>
            <a:r>
              <a:rPr lang="en-US" sz="2200" b="1" dirty="0" smtClean="0">
                <a:solidFill>
                  <a:srgbClr val="FFFF00"/>
                </a:solidFill>
                <a:latin typeface="Arial"/>
                <a:cs typeface="Arial"/>
              </a:rPr>
              <a:t>From Ogata et al. 2014, central Spitsbergen fracture study</a:t>
            </a:r>
            <a:r>
              <a:rPr lang="en-US" sz="2200" b="1" dirty="0">
                <a:solidFill>
                  <a:srgbClr val="FFFF00"/>
                </a:solidFill>
                <a:latin typeface="Arial"/>
                <a:cs typeface="Arial"/>
              </a:rPr>
              <a:t>.</a:t>
            </a:r>
            <a:r>
              <a:rPr lang="en-US" sz="2200" b="1" dirty="0" smtClean="0">
                <a:solidFill>
                  <a:srgbClr val="FFFF00"/>
                </a:solidFill>
                <a:latin typeface="Arial"/>
                <a:cs typeface="Arial"/>
              </a:rPr>
              <a:t>  J1 was identified as a “main fracture set” and possibly as related to cooling.  Note also J2as in a orthogonal position.</a:t>
            </a:r>
            <a:endParaRPr lang="en-US" sz="2200" b="1" dirty="0">
              <a:solidFill>
                <a:srgbClr val="FFFF00"/>
              </a:solidFill>
              <a:latin typeface="Arial"/>
              <a:cs typeface="Arial"/>
            </a:endParaRPr>
          </a:p>
        </p:txBody>
      </p:sp>
      <p:sp>
        <p:nvSpPr>
          <p:cNvPr id="6" name="TextBox 5"/>
          <p:cNvSpPr txBox="1"/>
          <p:nvPr/>
        </p:nvSpPr>
        <p:spPr>
          <a:xfrm>
            <a:off x="3712139" y="6479758"/>
            <a:ext cx="5137534" cy="338554"/>
          </a:xfrm>
          <a:prstGeom prst="rect">
            <a:avLst/>
          </a:prstGeom>
          <a:solidFill>
            <a:schemeClr val="bg1"/>
          </a:solidFill>
        </p:spPr>
        <p:txBody>
          <a:bodyPr wrap="square" rtlCol="0">
            <a:spAutoFit/>
          </a:bodyPr>
          <a:lstStyle/>
          <a:p>
            <a:r>
              <a:rPr lang="en-US" sz="1600" b="1" dirty="0" smtClean="0">
                <a:latin typeface="Arial"/>
                <a:cs typeface="Arial"/>
              </a:rPr>
              <a:t>Bed confined                           Through-going</a:t>
            </a:r>
            <a:endParaRPr lang="en-US" sz="1600" b="1" dirty="0">
              <a:latin typeface="Arial"/>
              <a:cs typeface="Arial"/>
            </a:endParaRPr>
          </a:p>
        </p:txBody>
      </p:sp>
      <p:pic>
        <p:nvPicPr>
          <p:cNvPr id="7" name="Picture 6"/>
          <p:cNvPicPr>
            <a:picLocks noChangeAspect="1"/>
          </p:cNvPicPr>
          <p:nvPr/>
        </p:nvPicPr>
        <p:blipFill>
          <a:blip r:embed="rId4"/>
          <a:stretch>
            <a:fillRect/>
          </a:stretch>
        </p:blipFill>
        <p:spPr>
          <a:xfrm>
            <a:off x="124416" y="115615"/>
            <a:ext cx="3930134" cy="4805872"/>
          </a:xfrm>
          <a:prstGeom prst="rect">
            <a:avLst/>
          </a:prstGeom>
          <a:ln>
            <a:solidFill>
              <a:srgbClr val="FF0000"/>
            </a:solidFill>
          </a:ln>
        </p:spPr>
      </p:pic>
      <p:sp>
        <p:nvSpPr>
          <p:cNvPr id="8" name="Oval 7"/>
          <p:cNvSpPr/>
          <p:nvPr/>
        </p:nvSpPr>
        <p:spPr>
          <a:xfrm>
            <a:off x="1256680" y="2394595"/>
            <a:ext cx="754008" cy="515962"/>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70390" y="1534657"/>
            <a:ext cx="1492475" cy="3333911"/>
          </a:xfrm>
          <a:custGeom>
            <a:avLst/>
            <a:gdLst>
              <a:gd name="connsiteX0" fmla="*/ 0 w 1492475"/>
              <a:gd name="connsiteY0" fmla="*/ 0 h 3333911"/>
              <a:gd name="connsiteX1" fmla="*/ 370390 w 1492475"/>
              <a:gd name="connsiteY1" fmla="*/ 211677 h 3333911"/>
              <a:gd name="connsiteX2" fmla="*/ 555585 w 1492475"/>
              <a:gd name="connsiteY2" fmla="*/ 463044 h 3333911"/>
              <a:gd name="connsiteX3" fmla="*/ 873062 w 1492475"/>
              <a:gd name="connsiteY3" fmla="*/ 807018 h 3333911"/>
              <a:gd name="connsiteX4" fmla="*/ 820149 w 1492475"/>
              <a:gd name="connsiteY4" fmla="*/ 1336211 h 3333911"/>
              <a:gd name="connsiteX5" fmla="*/ 1097941 w 1492475"/>
              <a:gd name="connsiteY5" fmla="*/ 1878633 h 3333911"/>
              <a:gd name="connsiteX6" fmla="*/ 1455103 w 1492475"/>
              <a:gd name="connsiteY6" fmla="*/ 2751800 h 3333911"/>
              <a:gd name="connsiteX7" fmla="*/ 1481559 w 1492475"/>
              <a:gd name="connsiteY7" fmla="*/ 3333911 h 33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475" h="3333911">
                <a:moveTo>
                  <a:pt x="0" y="0"/>
                </a:moveTo>
                <a:cubicBezTo>
                  <a:pt x="138896" y="67251"/>
                  <a:pt x="277793" y="134503"/>
                  <a:pt x="370390" y="211677"/>
                </a:cubicBezTo>
                <a:cubicBezTo>
                  <a:pt x="462988" y="288851"/>
                  <a:pt x="471806" y="363821"/>
                  <a:pt x="555585" y="463044"/>
                </a:cubicBezTo>
                <a:cubicBezTo>
                  <a:pt x="639364" y="562268"/>
                  <a:pt x="828968" y="661490"/>
                  <a:pt x="873062" y="807018"/>
                </a:cubicBezTo>
                <a:cubicBezTo>
                  <a:pt x="917156" y="952546"/>
                  <a:pt x="782669" y="1157609"/>
                  <a:pt x="820149" y="1336211"/>
                </a:cubicBezTo>
                <a:cubicBezTo>
                  <a:pt x="857629" y="1514813"/>
                  <a:pt x="992115" y="1642701"/>
                  <a:pt x="1097941" y="1878633"/>
                </a:cubicBezTo>
                <a:cubicBezTo>
                  <a:pt x="1203767" y="2114565"/>
                  <a:pt x="1391167" y="2509254"/>
                  <a:pt x="1455103" y="2751800"/>
                </a:cubicBezTo>
                <a:cubicBezTo>
                  <a:pt x="1519039" y="2994346"/>
                  <a:pt x="1481559" y="3333911"/>
                  <a:pt x="1481559" y="3333911"/>
                </a:cubicBezTo>
              </a:path>
            </a:pathLst>
          </a:cu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899518" y="3016396"/>
            <a:ext cx="357162" cy="19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27552" y="2295371"/>
            <a:ext cx="357162" cy="19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204318" y="3744549"/>
            <a:ext cx="357162" cy="19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70390" y="1833100"/>
            <a:ext cx="357162" cy="19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435261" y="4418755"/>
            <a:ext cx="357162" cy="1984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24416" y="3830416"/>
            <a:ext cx="1338828" cy="923330"/>
          </a:xfrm>
          <a:prstGeom prst="rect">
            <a:avLst/>
          </a:prstGeom>
          <a:noFill/>
          <a:ln>
            <a:noFill/>
          </a:ln>
        </p:spPr>
        <p:txBody>
          <a:bodyPr wrap="none" rtlCol="0">
            <a:spAutoFit/>
          </a:bodyPr>
          <a:lstStyle/>
          <a:p>
            <a:r>
              <a:rPr lang="en-US" b="1" dirty="0" smtClean="0">
                <a:solidFill>
                  <a:srgbClr val="FF0000"/>
                </a:solidFill>
                <a:latin typeface="Arial"/>
                <a:cs typeface="Arial"/>
              </a:rPr>
              <a:t>Tertiary</a:t>
            </a:r>
          </a:p>
          <a:p>
            <a:r>
              <a:rPr lang="en-US" b="1" dirty="0">
                <a:solidFill>
                  <a:srgbClr val="FF0000"/>
                </a:solidFill>
                <a:latin typeface="Arial"/>
                <a:cs typeface="Arial"/>
              </a:rPr>
              <a:t>f</a:t>
            </a:r>
            <a:r>
              <a:rPr lang="en-US" b="1" dirty="0" smtClean="0">
                <a:solidFill>
                  <a:srgbClr val="FF0000"/>
                </a:solidFill>
                <a:latin typeface="Arial"/>
                <a:cs typeface="Arial"/>
              </a:rPr>
              <a:t>old-thrust</a:t>
            </a:r>
          </a:p>
          <a:p>
            <a:r>
              <a:rPr lang="en-US" b="1" dirty="0" smtClean="0">
                <a:solidFill>
                  <a:srgbClr val="FF0000"/>
                </a:solidFill>
                <a:latin typeface="Arial"/>
                <a:cs typeface="Arial"/>
              </a:rPr>
              <a:t>belt</a:t>
            </a:r>
            <a:endParaRPr lang="en-US" b="1" dirty="0">
              <a:solidFill>
                <a:srgbClr val="FF0000"/>
              </a:solidFill>
              <a:latin typeface="Arial"/>
              <a:cs typeface="Arial"/>
            </a:endParaRPr>
          </a:p>
        </p:txBody>
      </p:sp>
      <p:pic>
        <p:nvPicPr>
          <p:cNvPr id="18" name="Picture 17"/>
          <p:cNvPicPr>
            <a:picLocks noChangeAspect="1"/>
          </p:cNvPicPr>
          <p:nvPr/>
        </p:nvPicPr>
        <p:blipFill>
          <a:blip r:embed="rId5"/>
          <a:stretch>
            <a:fillRect/>
          </a:stretch>
        </p:blipFill>
        <p:spPr>
          <a:xfrm>
            <a:off x="5681252" y="1891365"/>
            <a:ext cx="2930313" cy="2250062"/>
          </a:xfrm>
          <a:prstGeom prst="rect">
            <a:avLst/>
          </a:prstGeom>
        </p:spPr>
      </p:pic>
    </p:spTree>
    <p:extLst>
      <p:ext uri="{BB962C8B-B14F-4D97-AF65-F5344CB8AC3E}">
        <p14:creationId xmlns:p14="http://schemas.microsoft.com/office/powerpoint/2010/main" val="198992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7715" y="60497"/>
            <a:ext cx="8769047" cy="7171192"/>
          </a:xfrm>
          <a:prstGeom prst="rect">
            <a:avLst/>
          </a:prstGeom>
          <a:noFill/>
        </p:spPr>
        <p:txBody>
          <a:bodyPr wrap="square" rtlCol="0">
            <a:spAutoFit/>
          </a:bodyPr>
          <a:lstStyle/>
          <a:p>
            <a:pPr algn="ctr"/>
            <a:r>
              <a:rPr lang="en-US" sz="2800" b="1" dirty="0" smtClean="0">
                <a:solidFill>
                  <a:srgbClr val="FFFF00"/>
                </a:solidFill>
                <a:latin typeface="Arial"/>
                <a:cs typeface="Arial"/>
              </a:rPr>
              <a:t>Sill fracture summary</a:t>
            </a:r>
          </a:p>
          <a:p>
            <a:endParaRPr lang="en-US" sz="2400" dirty="0" smtClean="0">
              <a:solidFill>
                <a:srgbClr val="FFFF00"/>
              </a:solidFill>
              <a:latin typeface="Arial"/>
              <a:cs typeface="Arial"/>
            </a:endParaRPr>
          </a:p>
          <a:p>
            <a:r>
              <a:rPr lang="en-US" sz="2400" dirty="0">
                <a:solidFill>
                  <a:srgbClr val="FFFF00"/>
                </a:solidFill>
                <a:latin typeface="Arial"/>
                <a:cs typeface="Arial"/>
              </a:rPr>
              <a:t>O</a:t>
            </a:r>
            <a:r>
              <a:rPr lang="en-US" sz="2400" dirty="0" smtClean="0">
                <a:solidFill>
                  <a:srgbClr val="FFFF00"/>
                </a:solidFill>
                <a:latin typeface="Arial"/>
                <a:cs typeface="Arial"/>
              </a:rPr>
              <a:t>ldest joint sets in </a:t>
            </a:r>
            <a:r>
              <a:rPr lang="en-US" sz="2400" dirty="0" err="1" smtClean="0">
                <a:solidFill>
                  <a:srgbClr val="FFFF00"/>
                </a:solidFill>
                <a:latin typeface="Arial"/>
                <a:cs typeface="Arial"/>
              </a:rPr>
              <a:t>Edgeøya</a:t>
            </a:r>
            <a:r>
              <a:rPr lang="en-US" sz="2400" dirty="0" smtClean="0">
                <a:solidFill>
                  <a:srgbClr val="FFFF00"/>
                </a:solidFill>
                <a:latin typeface="Arial"/>
                <a:cs typeface="Arial"/>
              </a:rPr>
              <a:t> sill data - orthogonal just counterclockwise of  E-W &amp; N-S preferred orientations. Later set runs NNE-SSW.</a:t>
            </a:r>
          </a:p>
          <a:p>
            <a:pPr marL="285750" indent="-285750">
              <a:buFontTx/>
              <a:buChar char="-"/>
            </a:pPr>
            <a:endParaRPr lang="en-US" sz="2400" dirty="0" smtClean="0">
              <a:solidFill>
                <a:srgbClr val="FFFF00"/>
              </a:solidFill>
              <a:latin typeface="Arial"/>
              <a:cs typeface="Arial"/>
            </a:endParaRPr>
          </a:p>
          <a:p>
            <a:r>
              <a:rPr lang="en-US" sz="2400" dirty="0" smtClean="0">
                <a:solidFill>
                  <a:srgbClr val="FFFF00"/>
                </a:solidFill>
                <a:latin typeface="Arial"/>
                <a:cs typeface="Arial"/>
              </a:rPr>
              <a:t>Roughly equal development, consistent presence, and ornamentation by tapered </a:t>
            </a:r>
          </a:p>
          <a:p>
            <a:r>
              <a:rPr lang="en-US" sz="2400" dirty="0" smtClean="0">
                <a:solidFill>
                  <a:srgbClr val="FFFF00"/>
                </a:solidFill>
                <a:latin typeface="Arial"/>
                <a:cs typeface="Arial"/>
              </a:rPr>
              <a:t>calcite veins at sill margins. </a:t>
            </a:r>
          </a:p>
          <a:p>
            <a:r>
              <a:rPr lang="en-US" sz="2400" dirty="0" smtClean="0">
                <a:solidFill>
                  <a:srgbClr val="FFFF00"/>
                </a:solidFill>
                <a:latin typeface="Arial"/>
                <a:cs typeface="Arial"/>
              </a:rPr>
              <a:t>Interpreted as cooling </a:t>
            </a:r>
          </a:p>
          <a:p>
            <a:r>
              <a:rPr lang="en-US" sz="2400" dirty="0" smtClean="0">
                <a:solidFill>
                  <a:srgbClr val="FFFF00"/>
                </a:solidFill>
                <a:latin typeface="Arial"/>
                <a:cs typeface="Arial"/>
              </a:rPr>
              <a:t>fractures oriented by the </a:t>
            </a:r>
          </a:p>
          <a:p>
            <a:r>
              <a:rPr lang="en-US" sz="2400" dirty="0" smtClean="0">
                <a:solidFill>
                  <a:srgbClr val="FFFF00"/>
                </a:solidFill>
                <a:latin typeface="Arial"/>
                <a:cs typeface="Arial"/>
              </a:rPr>
              <a:t>regional stress field. </a:t>
            </a:r>
          </a:p>
          <a:p>
            <a:pPr marL="285750" indent="-285750">
              <a:buFontTx/>
              <a:buChar char="-"/>
            </a:pPr>
            <a:endParaRPr lang="en-US" sz="2400" dirty="0" smtClean="0">
              <a:solidFill>
                <a:srgbClr val="FFFF00"/>
              </a:solidFill>
              <a:latin typeface="Arial"/>
              <a:cs typeface="Arial"/>
            </a:endParaRPr>
          </a:p>
          <a:p>
            <a:r>
              <a:rPr lang="en-US" sz="2400" dirty="0" smtClean="0">
                <a:solidFill>
                  <a:srgbClr val="FFFF00"/>
                </a:solidFill>
                <a:latin typeface="Arial"/>
                <a:cs typeface="Arial"/>
              </a:rPr>
              <a:t>Sills in central Spitsbergen, </a:t>
            </a:r>
          </a:p>
          <a:p>
            <a:r>
              <a:rPr lang="en-US" sz="2400" dirty="0">
                <a:solidFill>
                  <a:srgbClr val="FFFF00"/>
                </a:solidFill>
                <a:latin typeface="Arial"/>
                <a:cs typeface="Arial"/>
              </a:rPr>
              <a:t>w</a:t>
            </a:r>
            <a:r>
              <a:rPr lang="en-US" sz="2400" dirty="0" smtClean="0">
                <a:solidFill>
                  <a:srgbClr val="FFFF00"/>
                </a:solidFill>
                <a:latin typeface="Arial"/>
                <a:cs typeface="Arial"/>
              </a:rPr>
              <a:t>ith more complicated </a:t>
            </a:r>
          </a:p>
          <a:p>
            <a:r>
              <a:rPr lang="en-US" sz="2400" dirty="0" smtClean="0">
                <a:solidFill>
                  <a:srgbClr val="FFFF00"/>
                </a:solidFill>
                <a:latin typeface="Arial"/>
                <a:cs typeface="Arial"/>
              </a:rPr>
              <a:t>fracture distribution &amp; history,</a:t>
            </a:r>
          </a:p>
          <a:p>
            <a:r>
              <a:rPr lang="en-US" sz="2400" dirty="0" smtClean="0">
                <a:solidFill>
                  <a:srgbClr val="FFFF00"/>
                </a:solidFill>
                <a:latin typeface="Arial"/>
                <a:cs typeface="Arial"/>
              </a:rPr>
              <a:t>include same two </a:t>
            </a:r>
          </a:p>
          <a:p>
            <a:r>
              <a:rPr lang="en-US" sz="2400" dirty="0" smtClean="0">
                <a:solidFill>
                  <a:srgbClr val="FFFF00"/>
                </a:solidFill>
                <a:latin typeface="Arial"/>
                <a:cs typeface="Arial"/>
              </a:rPr>
              <a:t>orientations.</a:t>
            </a:r>
          </a:p>
          <a:p>
            <a:pPr marL="285750" indent="-285750">
              <a:buFontTx/>
              <a:buChar char="-"/>
            </a:pPr>
            <a:endParaRPr lang="en-US" sz="2400" dirty="0">
              <a:solidFill>
                <a:srgbClr val="FFFF00"/>
              </a:solidFill>
              <a:latin typeface="Arial"/>
              <a:cs typeface="Arial"/>
            </a:endParaRPr>
          </a:p>
        </p:txBody>
      </p:sp>
      <p:pic>
        <p:nvPicPr>
          <p:cNvPr id="3" name="Picture 2"/>
          <p:cNvPicPr>
            <a:picLocks noChangeAspect="1"/>
          </p:cNvPicPr>
          <p:nvPr/>
        </p:nvPicPr>
        <p:blipFill>
          <a:blip r:embed="rId3"/>
          <a:stretch>
            <a:fillRect/>
          </a:stretch>
        </p:blipFill>
        <p:spPr>
          <a:xfrm>
            <a:off x="4254393" y="2939143"/>
            <a:ext cx="4889607" cy="3782132"/>
          </a:xfrm>
          <a:prstGeom prst="rect">
            <a:avLst/>
          </a:prstGeom>
          <a:ln>
            <a:solidFill>
              <a:srgbClr val="FF0000"/>
            </a:solidFill>
          </a:ln>
        </p:spPr>
      </p:pic>
      <p:sp>
        <p:nvSpPr>
          <p:cNvPr id="4" name="TextBox 3"/>
          <p:cNvSpPr txBox="1"/>
          <p:nvPr/>
        </p:nvSpPr>
        <p:spPr>
          <a:xfrm>
            <a:off x="7390190" y="2951239"/>
            <a:ext cx="1753810" cy="646331"/>
          </a:xfrm>
          <a:prstGeom prst="rect">
            <a:avLst/>
          </a:prstGeom>
          <a:solidFill>
            <a:schemeClr val="bg1"/>
          </a:solidFill>
          <a:ln>
            <a:solidFill>
              <a:srgbClr val="FF0000"/>
            </a:solidFill>
          </a:ln>
        </p:spPr>
        <p:txBody>
          <a:bodyPr wrap="square" rtlCol="0">
            <a:spAutoFit/>
          </a:bodyPr>
          <a:lstStyle/>
          <a:p>
            <a:r>
              <a:rPr lang="en-US" b="1" dirty="0" smtClean="0">
                <a:latin typeface="Arial"/>
                <a:cs typeface="Arial"/>
              </a:rPr>
              <a:t>Modified from </a:t>
            </a:r>
            <a:r>
              <a:rPr lang="en-US" b="1" dirty="0" err="1" smtClean="0">
                <a:latin typeface="Arial"/>
                <a:cs typeface="Arial"/>
              </a:rPr>
              <a:t>Worsley</a:t>
            </a:r>
            <a:r>
              <a:rPr lang="en-US" b="1" dirty="0" smtClean="0">
                <a:latin typeface="Arial"/>
                <a:cs typeface="Arial"/>
              </a:rPr>
              <a:t> 1986</a:t>
            </a:r>
            <a:endParaRPr lang="en-US" b="1" dirty="0">
              <a:latin typeface="Arial"/>
              <a:cs typeface="Arial"/>
            </a:endParaRPr>
          </a:p>
        </p:txBody>
      </p:sp>
    </p:spTree>
    <p:extLst>
      <p:ext uri="{BB962C8B-B14F-4D97-AF65-F5344CB8AC3E}">
        <p14:creationId xmlns:p14="http://schemas.microsoft.com/office/powerpoint/2010/main" val="367447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30" y="830997"/>
            <a:ext cx="6459923" cy="4652441"/>
          </a:xfrm>
          <a:prstGeom prst="rect">
            <a:avLst/>
          </a:prstGeom>
          <a:ln>
            <a:solidFill>
              <a:srgbClr val="FF0000"/>
            </a:solidFill>
          </a:ln>
        </p:spPr>
      </p:pic>
      <p:sp>
        <p:nvSpPr>
          <p:cNvPr id="3" name="TextBox 2"/>
          <p:cNvSpPr txBox="1"/>
          <p:nvPr/>
        </p:nvSpPr>
        <p:spPr>
          <a:xfrm>
            <a:off x="193524" y="5341037"/>
            <a:ext cx="5781523" cy="1015663"/>
          </a:xfrm>
          <a:prstGeom prst="rect">
            <a:avLst/>
          </a:prstGeom>
          <a:solidFill>
            <a:schemeClr val="tx1">
              <a:lumMod val="85000"/>
              <a:lumOff val="15000"/>
            </a:schemeClr>
          </a:solidFill>
          <a:ln>
            <a:solidFill>
              <a:srgbClr val="FF0000"/>
            </a:solidFill>
          </a:ln>
        </p:spPr>
        <p:txBody>
          <a:bodyPr wrap="square" rtlCol="0">
            <a:spAutoFit/>
          </a:bodyPr>
          <a:lstStyle/>
          <a:p>
            <a:pPr algn="ctr"/>
            <a:r>
              <a:rPr lang="en-US" sz="2000" dirty="0" smtClean="0">
                <a:solidFill>
                  <a:srgbClr val="FFFF00"/>
                </a:solidFill>
                <a:latin typeface="Arial"/>
                <a:cs typeface="Arial"/>
              </a:rPr>
              <a:t>Example of ENE trending set of longitudinal joints (earlier). Outcrop from west most south facing cliffs on </a:t>
            </a:r>
            <a:r>
              <a:rPr lang="en-US" sz="2000" b="1" dirty="0" err="1" smtClean="0">
                <a:solidFill>
                  <a:srgbClr val="FFFF00"/>
                </a:solidFill>
                <a:latin typeface="Arial"/>
                <a:cs typeface="Arial"/>
              </a:rPr>
              <a:t>Edgeøya</a:t>
            </a:r>
            <a:r>
              <a:rPr lang="en-US" sz="2000" dirty="0" smtClean="0">
                <a:solidFill>
                  <a:srgbClr val="FFFF00"/>
                </a:solidFill>
                <a:latin typeface="Arial"/>
                <a:cs typeface="Arial"/>
              </a:rPr>
              <a:t>.  </a:t>
            </a:r>
            <a:endParaRPr lang="en-US" sz="2000" dirty="0">
              <a:solidFill>
                <a:srgbClr val="FFFF00"/>
              </a:solidFill>
              <a:latin typeface="Arial"/>
              <a:cs typeface="Arial"/>
            </a:endParaRPr>
          </a:p>
        </p:txBody>
      </p:sp>
      <p:cxnSp>
        <p:nvCxnSpPr>
          <p:cNvPr id="9" name="Straight Arrow Connector 8"/>
          <p:cNvCxnSpPr/>
          <p:nvPr/>
        </p:nvCxnSpPr>
        <p:spPr>
          <a:xfrm flipV="1">
            <a:off x="193524" y="4011974"/>
            <a:ext cx="751606" cy="33690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93524" y="3270274"/>
            <a:ext cx="751606" cy="33690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7330" y="0"/>
            <a:ext cx="8746670" cy="830997"/>
          </a:xfrm>
          <a:prstGeom prst="rect">
            <a:avLst/>
          </a:prstGeom>
          <a:noFill/>
        </p:spPr>
        <p:txBody>
          <a:bodyPr wrap="square" rtlCol="0">
            <a:spAutoFit/>
          </a:bodyPr>
          <a:lstStyle/>
          <a:p>
            <a:pPr algn="ctr"/>
            <a:r>
              <a:rPr lang="en-US" sz="2400" b="1" dirty="0" smtClean="0">
                <a:solidFill>
                  <a:srgbClr val="FFFF00"/>
                </a:solidFill>
                <a:latin typeface="Arial"/>
                <a:cs typeface="Arial"/>
              </a:rPr>
              <a:t>Tensile fractures in Triassic strata of </a:t>
            </a:r>
            <a:r>
              <a:rPr lang="en-US" sz="2400" b="1" dirty="0" err="1" smtClean="0">
                <a:solidFill>
                  <a:srgbClr val="FFFF00"/>
                </a:solidFill>
                <a:latin typeface="Arial"/>
                <a:cs typeface="Arial"/>
              </a:rPr>
              <a:t>Edgeøya</a:t>
            </a:r>
            <a:r>
              <a:rPr lang="en-US" sz="2400" b="1" dirty="0" smtClean="0">
                <a:solidFill>
                  <a:srgbClr val="FFFF00"/>
                </a:solidFill>
                <a:latin typeface="Arial"/>
                <a:cs typeface="Arial"/>
              </a:rPr>
              <a:t>, Central Spitsbergen, and </a:t>
            </a:r>
            <a:r>
              <a:rPr lang="en-US" sz="2400" b="1" dirty="0" err="1" smtClean="0">
                <a:solidFill>
                  <a:srgbClr val="FFFF00"/>
                </a:solidFill>
                <a:latin typeface="Arial"/>
                <a:cs typeface="Arial"/>
              </a:rPr>
              <a:t>Hopen</a:t>
            </a:r>
            <a:endParaRPr lang="en-US" sz="2400" b="1" dirty="0" smtClean="0">
              <a:solidFill>
                <a:srgbClr val="FFFF00"/>
              </a:solidFill>
              <a:latin typeface="Arial"/>
              <a:cs typeface="Arial"/>
            </a:endParaRPr>
          </a:p>
        </p:txBody>
      </p:sp>
      <p:pic>
        <p:nvPicPr>
          <p:cNvPr id="4" name="Picture 3"/>
          <p:cNvPicPr>
            <a:picLocks noChangeAspect="1"/>
          </p:cNvPicPr>
          <p:nvPr/>
        </p:nvPicPr>
        <p:blipFill>
          <a:blip r:embed="rId4"/>
          <a:stretch>
            <a:fillRect/>
          </a:stretch>
        </p:blipFill>
        <p:spPr>
          <a:xfrm>
            <a:off x="6120190" y="3781522"/>
            <a:ext cx="3023810" cy="3036806"/>
          </a:xfrm>
          <a:prstGeom prst="rect">
            <a:avLst/>
          </a:prstGeom>
          <a:ln>
            <a:solidFill>
              <a:srgbClr val="FF0000"/>
            </a:solidFill>
          </a:ln>
        </p:spPr>
      </p:pic>
      <p:sp>
        <p:nvSpPr>
          <p:cNvPr id="5" name="TextBox 4"/>
          <p:cNvSpPr txBox="1"/>
          <p:nvPr/>
        </p:nvSpPr>
        <p:spPr>
          <a:xfrm>
            <a:off x="6737048" y="1220561"/>
            <a:ext cx="2406952" cy="2554545"/>
          </a:xfrm>
          <a:prstGeom prst="rect">
            <a:avLst/>
          </a:prstGeom>
          <a:solidFill>
            <a:schemeClr val="tx1">
              <a:lumMod val="85000"/>
              <a:lumOff val="15000"/>
            </a:schemeClr>
          </a:solidFill>
          <a:ln>
            <a:solidFill>
              <a:srgbClr val="FF0000"/>
            </a:solidFill>
          </a:ln>
        </p:spPr>
        <p:txBody>
          <a:bodyPr wrap="square" rtlCol="0">
            <a:spAutoFit/>
          </a:bodyPr>
          <a:lstStyle/>
          <a:p>
            <a:r>
              <a:rPr lang="en-US" sz="2000" dirty="0" err="1" smtClean="0">
                <a:solidFill>
                  <a:srgbClr val="FFFF00"/>
                </a:solidFill>
                <a:latin typeface="Arial"/>
                <a:cs typeface="Arial"/>
              </a:rPr>
              <a:t>Kamb</a:t>
            </a:r>
            <a:r>
              <a:rPr lang="en-US" sz="2000" dirty="0" smtClean="0">
                <a:solidFill>
                  <a:srgbClr val="FFFF00"/>
                </a:solidFill>
                <a:latin typeface="Arial"/>
                <a:cs typeface="Arial"/>
              </a:rPr>
              <a:t> contour plot of poles to joints, n =565, with interpreted planes. Data from Lord and this study. Mostly traverse data and thus biased. </a:t>
            </a:r>
            <a:endParaRPr lang="en-US" sz="2000" dirty="0">
              <a:solidFill>
                <a:srgbClr val="FFFF00"/>
              </a:solidFill>
              <a:latin typeface="Arial"/>
              <a:cs typeface="Arial"/>
            </a:endParaRPr>
          </a:p>
        </p:txBody>
      </p:sp>
      <p:cxnSp>
        <p:nvCxnSpPr>
          <p:cNvPr id="7" name="Straight Connector 6"/>
          <p:cNvCxnSpPr/>
          <p:nvPr/>
        </p:nvCxnSpPr>
        <p:spPr>
          <a:xfrm>
            <a:off x="6076648" y="5299925"/>
            <a:ext cx="3023810" cy="0"/>
          </a:xfrm>
          <a:prstGeom prst="line">
            <a:avLst/>
          </a:prstGeom>
          <a:ln w="9525">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5279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60458" y="0"/>
            <a:ext cx="4600812" cy="4385733"/>
          </a:xfrm>
          <a:prstGeom prst="rect">
            <a:avLst/>
          </a:prstGeom>
          <a:ln>
            <a:solidFill>
              <a:schemeClr val="tx1"/>
            </a:solidFill>
          </a:ln>
        </p:spPr>
      </p:pic>
      <p:sp>
        <p:nvSpPr>
          <p:cNvPr id="3" name="TextBox 2"/>
          <p:cNvSpPr txBox="1"/>
          <p:nvPr/>
        </p:nvSpPr>
        <p:spPr>
          <a:xfrm>
            <a:off x="233573" y="175192"/>
            <a:ext cx="3722562" cy="2246769"/>
          </a:xfrm>
          <a:prstGeom prst="rect">
            <a:avLst/>
          </a:prstGeom>
          <a:solidFill>
            <a:schemeClr val="tx1">
              <a:lumMod val="85000"/>
              <a:lumOff val="15000"/>
            </a:schemeClr>
          </a:solidFill>
          <a:ln>
            <a:solidFill>
              <a:srgbClr val="FF0000"/>
            </a:solidFill>
          </a:ln>
        </p:spPr>
        <p:txBody>
          <a:bodyPr wrap="square" rtlCol="0">
            <a:spAutoFit/>
          </a:bodyPr>
          <a:lstStyle/>
          <a:p>
            <a:r>
              <a:rPr lang="en-US" sz="2000" b="1" dirty="0" smtClean="0">
                <a:solidFill>
                  <a:srgbClr val="FFFF00"/>
                </a:solidFill>
                <a:latin typeface="Arial"/>
                <a:cs typeface="Arial"/>
              </a:rPr>
              <a:t>Sliding sector strike, plot one one study site, </a:t>
            </a:r>
            <a:r>
              <a:rPr lang="en-US" sz="2000" b="1" dirty="0" err="1" smtClean="0">
                <a:solidFill>
                  <a:srgbClr val="FFFF00"/>
                </a:solidFill>
                <a:latin typeface="Arial"/>
                <a:cs typeface="Arial"/>
              </a:rPr>
              <a:t>Edgeøya</a:t>
            </a:r>
            <a:r>
              <a:rPr lang="en-US" sz="2000" b="1" dirty="0" smtClean="0">
                <a:solidFill>
                  <a:srgbClr val="FFFF00"/>
                </a:solidFill>
                <a:latin typeface="Arial"/>
                <a:cs typeface="Arial"/>
              </a:rPr>
              <a:t>.</a:t>
            </a:r>
          </a:p>
          <a:p>
            <a:endParaRPr lang="en-US" sz="2000" b="1" dirty="0" smtClean="0">
              <a:solidFill>
                <a:srgbClr val="FFFF00"/>
              </a:solidFill>
              <a:latin typeface="Arial"/>
              <a:cs typeface="Arial"/>
            </a:endParaRPr>
          </a:p>
          <a:p>
            <a:r>
              <a:rPr lang="en-US" sz="2000" b="1" dirty="0" smtClean="0">
                <a:solidFill>
                  <a:srgbClr val="FFFF00"/>
                </a:solidFill>
                <a:latin typeface="Arial"/>
                <a:cs typeface="Arial"/>
              </a:rPr>
              <a:t>n = 212 line segments,  61 individual fractures</a:t>
            </a:r>
          </a:p>
          <a:p>
            <a:r>
              <a:rPr lang="en-US" sz="2000" b="1" dirty="0" smtClean="0">
                <a:solidFill>
                  <a:srgbClr val="FFFF00"/>
                </a:solidFill>
                <a:latin typeface="Arial"/>
                <a:cs typeface="Arial"/>
              </a:rPr>
              <a:t>Fracture density = 6.2-6.3 m per m</a:t>
            </a:r>
            <a:r>
              <a:rPr lang="en-US" sz="2000" b="1" baseline="30000" dirty="0" smtClean="0">
                <a:solidFill>
                  <a:srgbClr val="FFFF00"/>
                </a:solidFill>
                <a:latin typeface="Arial"/>
                <a:cs typeface="Arial"/>
              </a:rPr>
              <a:t>2</a:t>
            </a:r>
            <a:r>
              <a:rPr lang="en-US" sz="2000" b="1" dirty="0" smtClean="0">
                <a:solidFill>
                  <a:srgbClr val="FFFF00"/>
                </a:solidFill>
                <a:latin typeface="Arial"/>
                <a:cs typeface="Arial"/>
              </a:rPr>
              <a:t>.</a:t>
            </a:r>
            <a:endParaRPr lang="en-US" sz="2000" b="1" dirty="0">
              <a:solidFill>
                <a:srgbClr val="FFFF00"/>
              </a:solidFill>
              <a:latin typeface="Arial"/>
              <a:cs typeface="Arial"/>
            </a:endParaRPr>
          </a:p>
        </p:txBody>
      </p:sp>
      <p:pic>
        <p:nvPicPr>
          <p:cNvPr id="4" name="Picture 3"/>
          <p:cNvPicPr>
            <a:picLocks noChangeAspect="1"/>
          </p:cNvPicPr>
          <p:nvPr/>
        </p:nvPicPr>
        <p:blipFill>
          <a:blip r:embed="rId4"/>
          <a:stretch>
            <a:fillRect/>
          </a:stretch>
        </p:blipFill>
        <p:spPr>
          <a:xfrm>
            <a:off x="0" y="2671664"/>
            <a:ext cx="4149978" cy="4186336"/>
          </a:xfrm>
          <a:prstGeom prst="rect">
            <a:avLst/>
          </a:prstGeom>
          <a:ln>
            <a:solidFill>
              <a:srgbClr val="000000"/>
            </a:solidFill>
          </a:ln>
        </p:spPr>
      </p:pic>
      <p:sp>
        <p:nvSpPr>
          <p:cNvPr id="5" name="TextBox 4"/>
          <p:cNvSpPr txBox="1"/>
          <p:nvPr/>
        </p:nvSpPr>
        <p:spPr>
          <a:xfrm>
            <a:off x="4560458" y="4202647"/>
            <a:ext cx="2409202" cy="1938992"/>
          </a:xfrm>
          <a:prstGeom prst="rect">
            <a:avLst/>
          </a:prstGeom>
          <a:solidFill>
            <a:schemeClr val="tx1">
              <a:lumMod val="85000"/>
              <a:lumOff val="15000"/>
            </a:schemeClr>
          </a:solidFill>
          <a:ln>
            <a:solidFill>
              <a:srgbClr val="FF0000"/>
            </a:solidFill>
          </a:ln>
        </p:spPr>
        <p:txBody>
          <a:bodyPr wrap="square" rtlCol="0">
            <a:spAutoFit/>
          </a:bodyPr>
          <a:lstStyle/>
          <a:p>
            <a:r>
              <a:rPr lang="en-US" sz="2000" dirty="0" smtClean="0">
                <a:solidFill>
                  <a:srgbClr val="FFFF00"/>
                </a:solidFill>
                <a:latin typeface="Arial"/>
                <a:cs typeface="Arial"/>
              </a:rPr>
              <a:t>2 well developed orthogonal sets, with a longitudinal 70-80° with cross joints, similar to that in </a:t>
            </a:r>
            <a:r>
              <a:rPr lang="en-US" sz="2000" dirty="0" err="1" smtClean="0">
                <a:solidFill>
                  <a:srgbClr val="FFFF00"/>
                </a:solidFill>
                <a:latin typeface="Arial"/>
                <a:cs typeface="Arial"/>
              </a:rPr>
              <a:t>diabase</a:t>
            </a:r>
            <a:r>
              <a:rPr lang="en-US" sz="2000" dirty="0" smtClean="0">
                <a:solidFill>
                  <a:srgbClr val="FFFF00"/>
                </a:solidFill>
                <a:latin typeface="Arial"/>
                <a:cs typeface="Arial"/>
              </a:rPr>
              <a:t> .</a:t>
            </a:r>
            <a:endParaRPr lang="en-US" sz="2000" dirty="0">
              <a:solidFill>
                <a:srgbClr val="FFFF00"/>
              </a:solidFill>
              <a:latin typeface="Arial"/>
              <a:cs typeface="Arial"/>
            </a:endParaRPr>
          </a:p>
        </p:txBody>
      </p:sp>
      <p:pic>
        <p:nvPicPr>
          <p:cNvPr id="7" name="Picture 6"/>
          <p:cNvPicPr>
            <a:picLocks noChangeAspect="1"/>
          </p:cNvPicPr>
          <p:nvPr/>
        </p:nvPicPr>
        <p:blipFill>
          <a:blip r:embed="rId5"/>
          <a:stretch>
            <a:fillRect/>
          </a:stretch>
        </p:blipFill>
        <p:spPr>
          <a:xfrm>
            <a:off x="7025757" y="3759449"/>
            <a:ext cx="2118243" cy="2381651"/>
          </a:xfrm>
          <a:prstGeom prst="rect">
            <a:avLst/>
          </a:prstGeom>
          <a:ln>
            <a:solidFill>
              <a:schemeClr val="tx1"/>
            </a:solidFill>
          </a:ln>
        </p:spPr>
      </p:pic>
      <p:cxnSp>
        <p:nvCxnSpPr>
          <p:cNvPr id="8" name="Straight Arrow Connector 7"/>
          <p:cNvCxnSpPr/>
          <p:nvPr/>
        </p:nvCxnSpPr>
        <p:spPr>
          <a:xfrm flipH="1" flipV="1">
            <a:off x="7306035" y="5172143"/>
            <a:ext cx="445171" cy="4451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96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63" y="385624"/>
            <a:ext cx="4584413" cy="4547810"/>
          </a:xfrm>
          <a:prstGeom prst="rect">
            <a:avLst/>
          </a:prstGeom>
          <a:ln>
            <a:solidFill>
              <a:srgbClr val="FF0000"/>
            </a:solidFill>
          </a:ln>
        </p:spPr>
      </p:pic>
      <p:pic>
        <p:nvPicPr>
          <p:cNvPr id="3" name="Picture 2"/>
          <p:cNvPicPr>
            <a:picLocks noChangeAspect="1"/>
          </p:cNvPicPr>
          <p:nvPr/>
        </p:nvPicPr>
        <p:blipFill>
          <a:blip r:embed="rId4"/>
          <a:stretch>
            <a:fillRect/>
          </a:stretch>
        </p:blipFill>
        <p:spPr>
          <a:xfrm>
            <a:off x="4860409" y="0"/>
            <a:ext cx="4283591" cy="2980267"/>
          </a:xfrm>
          <a:prstGeom prst="rect">
            <a:avLst/>
          </a:prstGeom>
          <a:ln>
            <a:solidFill>
              <a:srgbClr val="FF0000"/>
            </a:solidFill>
          </a:ln>
        </p:spPr>
      </p:pic>
      <p:pic>
        <p:nvPicPr>
          <p:cNvPr id="4" name="Picture 3"/>
          <p:cNvPicPr>
            <a:picLocks noChangeAspect="1"/>
          </p:cNvPicPr>
          <p:nvPr/>
        </p:nvPicPr>
        <p:blipFill>
          <a:blip r:embed="rId5"/>
          <a:stretch>
            <a:fillRect/>
          </a:stretch>
        </p:blipFill>
        <p:spPr>
          <a:xfrm>
            <a:off x="4831961" y="2980267"/>
            <a:ext cx="4312039" cy="3877733"/>
          </a:xfrm>
          <a:prstGeom prst="rect">
            <a:avLst/>
          </a:prstGeom>
          <a:ln>
            <a:solidFill>
              <a:srgbClr val="FF0000"/>
            </a:solidFill>
          </a:ln>
        </p:spPr>
      </p:pic>
      <p:sp>
        <p:nvSpPr>
          <p:cNvPr id="5" name="TextBox 4"/>
          <p:cNvSpPr txBox="1"/>
          <p:nvPr/>
        </p:nvSpPr>
        <p:spPr>
          <a:xfrm>
            <a:off x="96763" y="5130022"/>
            <a:ext cx="4860409" cy="1631216"/>
          </a:xfrm>
          <a:prstGeom prst="rect">
            <a:avLst/>
          </a:prstGeom>
          <a:noFill/>
        </p:spPr>
        <p:txBody>
          <a:bodyPr wrap="square" rtlCol="0">
            <a:spAutoFit/>
          </a:bodyPr>
          <a:lstStyle/>
          <a:p>
            <a:r>
              <a:rPr lang="en-US" sz="2000" b="1" dirty="0" err="1" smtClean="0">
                <a:solidFill>
                  <a:srgbClr val="FFFF00"/>
                </a:solidFill>
                <a:latin typeface="Arial"/>
                <a:cs typeface="Arial"/>
              </a:rPr>
              <a:t>Kvalpynten</a:t>
            </a:r>
            <a:r>
              <a:rPr lang="en-US" sz="2000" b="1" dirty="0" smtClean="0">
                <a:solidFill>
                  <a:srgbClr val="FFFF00"/>
                </a:solidFill>
                <a:latin typeface="Arial"/>
                <a:cs typeface="Arial"/>
              </a:rPr>
              <a:t> site: n =  148 line segments, from 65 fractures.</a:t>
            </a:r>
            <a:endParaRPr lang="en-US" sz="2000" b="1" dirty="0">
              <a:solidFill>
                <a:srgbClr val="FFFF00"/>
              </a:solidFill>
              <a:latin typeface="Arial"/>
              <a:cs typeface="Arial"/>
            </a:endParaRPr>
          </a:p>
          <a:p>
            <a:r>
              <a:rPr lang="en-US" sz="2000" b="1" dirty="0" smtClean="0">
                <a:solidFill>
                  <a:srgbClr val="FFFF00"/>
                </a:solidFill>
                <a:latin typeface="Arial"/>
                <a:cs typeface="Arial"/>
              </a:rPr>
              <a:t>Interpretation: Two well developed ENE trending sets, at low angle to each other.  </a:t>
            </a:r>
            <a:endParaRPr lang="en-US" sz="2000" b="1" dirty="0">
              <a:solidFill>
                <a:srgbClr val="FFFF00"/>
              </a:solidFill>
              <a:latin typeface="Arial"/>
              <a:cs typeface="Arial"/>
            </a:endParaRPr>
          </a:p>
        </p:txBody>
      </p:sp>
      <p:cxnSp>
        <p:nvCxnSpPr>
          <p:cNvPr id="7" name="Straight Arrow Connector 6"/>
          <p:cNvCxnSpPr/>
          <p:nvPr/>
        </p:nvCxnSpPr>
        <p:spPr>
          <a:xfrm flipH="1">
            <a:off x="5632824" y="2659529"/>
            <a:ext cx="1120588" cy="1195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53412" y="2474863"/>
            <a:ext cx="1086919" cy="369332"/>
          </a:xfrm>
          <a:prstGeom prst="rect">
            <a:avLst/>
          </a:prstGeom>
          <a:noFill/>
        </p:spPr>
        <p:txBody>
          <a:bodyPr wrap="none" rtlCol="0">
            <a:spAutoFit/>
          </a:bodyPr>
          <a:lstStyle/>
          <a:p>
            <a:r>
              <a:rPr lang="en-US" dirty="0"/>
              <a:t>s</a:t>
            </a:r>
            <a:r>
              <a:rPr lang="en-US" dirty="0" smtClean="0"/>
              <a:t>tudy site</a:t>
            </a:r>
            <a:endParaRPr lang="en-US" dirty="0"/>
          </a:p>
        </p:txBody>
      </p:sp>
    </p:spTree>
    <p:extLst>
      <p:ext uri="{BB962C8B-B14F-4D97-AF65-F5344CB8AC3E}">
        <p14:creationId xmlns:p14="http://schemas.microsoft.com/office/powerpoint/2010/main" val="3303354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472560" y="1"/>
            <a:ext cx="4671440" cy="4556298"/>
          </a:xfrm>
          <a:prstGeom prst="rect">
            <a:avLst/>
          </a:prstGeom>
        </p:spPr>
      </p:pic>
      <p:pic>
        <p:nvPicPr>
          <p:cNvPr id="20" name="Picture 19"/>
          <p:cNvPicPr>
            <a:picLocks noChangeAspect="1"/>
          </p:cNvPicPr>
          <p:nvPr/>
        </p:nvPicPr>
        <p:blipFill>
          <a:blip r:embed="rId4"/>
          <a:stretch>
            <a:fillRect/>
          </a:stretch>
        </p:blipFill>
        <p:spPr>
          <a:xfrm>
            <a:off x="23734" y="4556299"/>
            <a:ext cx="4516902" cy="1623777"/>
          </a:xfrm>
          <a:prstGeom prst="rect">
            <a:avLst/>
          </a:prstGeom>
        </p:spPr>
      </p:pic>
      <p:pic>
        <p:nvPicPr>
          <p:cNvPr id="15" name="Picture 14"/>
          <p:cNvPicPr>
            <a:picLocks noChangeAspect="1"/>
          </p:cNvPicPr>
          <p:nvPr/>
        </p:nvPicPr>
        <p:blipFill>
          <a:blip r:embed="rId5"/>
          <a:stretch>
            <a:fillRect/>
          </a:stretch>
        </p:blipFill>
        <p:spPr>
          <a:xfrm>
            <a:off x="0" y="17111"/>
            <a:ext cx="4540636" cy="4540636"/>
          </a:xfrm>
          <a:prstGeom prst="rect">
            <a:avLst/>
          </a:prstGeom>
          <a:solidFill>
            <a:srgbClr val="CCFFCC"/>
          </a:solidFill>
          <a:ln>
            <a:solidFill>
              <a:schemeClr val="tx1"/>
            </a:solidFill>
          </a:ln>
        </p:spPr>
      </p:pic>
      <p:pic>
        <p:nvPicPr>
          <p:cNvPr id="14" name="Picture 13"/>
          <p:cNvPicPr>
            <a:picLocks noChangeAspect="1"/>
          </p:cNvPicPr>
          <p:nvPr/>
        </p:nvPicPr>
        <p:blipFill>
          <a:blip r:embed="rId6"/>
          <a:stretch>
            <a:fillRect/>
          </a:stretch>
        </p:blipFill>
        <p:spPr>
          <a:xfrm>
            <a:off x="4540636" y="4564157"/>
            <a:ext cx="4603364" cy="1654859"/>
          </a:xfrm>
          <a:prstGeom prst="rect">
            <a:avLst/>
          </a:prstGeom>
        </p:spPr>
      </p:pic>
      <p:sp>
        <p:nvSpPr>
          <p:cNvPr id="6" name="TextBox 5"/>
          <p:cNvSpPr txBox="1"/>
          <p:nvPr/>
        </p:nvSpPr>
        <p:spPr>
          <a:xfrm>
            <a:off x="171207" y="13095"/>
            <a:ext cx="8895129" cy="400110"/>
          </a:xfrm>
          <a:prstGeom prst="rect">
            <a:avLst/>
          </a:prstGeom>
          <a:solidFill>
            <a:srgbClr val="CCFFCC"/>
          </a:solidFill>
          <a:ln>
            <a:solidFill>
              <a:srgbClr val="000000"/>
            </a:solidFill>
          </a:ln>
        </p:spPr>
        <p:txBody>
          <a:bodyPr wrap="square" rtlCol="0">
            <a:spAutoFit/>
          </a:bodyPr>
          <a:lstStyle/>
          <a:p>
            <a:r>
              <a:rPr lang="en-US" sz="2000" b="1" dirty="0" smtClean="0">
                <a:latin typeface="Arial"/>
                <a:cs typeface="Arial"/>
              </a:rPr>
              <a:t>  </a:t>
            </a:r>
            <a:r>
              <a:rPr lang="en-US" sz="2000" b="1" dirty="0" err="1" smtClean="0">
                <a:latin typeface="Arial"/>
                <a:cs typeface="Arial"/>
              </a:rPr>
              <a:t>Edgeøya</a:t>
            </a:r>
            <a:r>
              <a:rPr lang="en-US" sz="2000" b="1" dirty="0" smtClean="0">
                <a:latin typeface="Arial"/>
                <a:cs typeface="Arial"/>
              </a:rPr>
              <a:t> Triassic strata fractures         </a:t>
            </a:r>
            <a:r>
              <a:rPr lang="en-US" sz="2000" b="1" dirty="0" err="1" smtClean="0">
                <a:latin typeface="Arial"/>
                <a:cs typeface="Arial"/>
              </a:rPr>
              <a:t>Edgeøya</a:t>
            </a:r>
            <a:r>
              <a:rPr lang="en-US" sz="2000" b="1" dirty="0" smtClean="0">
                <a:latin typeface="Arial"/>
                <a:cs typeface="Arial"/>
              </a:rPr>
              <a:t>  </a:t>
            </a:r>
            <a:r>
              <a:rPr lang="en-US" sz="2000" b="1" dirty="0" err="1">
                <a:latin typeface="Arial"/>
                <a:cs typeface="Arial"/>
              </a:rPr>
              <a:t>d</a:t>
            </a:r>
            <a:r>
              <a:rPr lang="en-US" sz="2000" b="1" dirty="0" err="1" smtClean="0">
                <a:latin typeface="Arial"/>
                <a:cs typeface="Arial"/>
              </a:rPr>
              <a:t>iabase</a:t>
            </a:r>
            <a:r>
              <a:rPr lang="en-US" sz="2000" b="1" dirty="0" smtClean="0">
                <a:latin typeface="Arial"/>
                <a:cs typeface="Arial"/>
              </a:rPr>
              <a:t> sill fractures      </a:t>
            </a:r>
            <a:endParaRPr lang="en-US" sz="2000" b="1" dirty="0">
              <a:latin typeface="Arial"/>
              <a:cs typeface="Arial"/>
            </a:endParaRPr>
          </a:p>
        </p:txBody>
      </p:sp>
      <p:sp>
        <p:nvSpPr>
          <p:cNvPr id="7" name="Oval 6"/>
          <p:cNvSpPr/>
          <p:nvPr/>
        </p:nvSpPr>
        <p:spPr>
          <a:xfrm>
            <a:off x="1563909" y="5144265"/>
            <a:ext cx="432077" cy="37972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575033" y="5152151"/>
            <a:ext cx="449889" cy="37972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098900" y="5162540"/>
            <a:ext cx="449889" cy="37972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055162" y="5167269"/>
            <a:ext cx="449889" cy="37972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1828" y="6180076"/>
            <a:ext cx="8934508" cy="646331"/>
          </a:xfrm>
          <a:prstGeom prst="rect">
            <a:avLst/>
          </a:prstGeom>
          <a:noFill/>
        </p:spPr>
        <p:txBody>
          <a:bodyPr wrap="square" rtlCol="0">
            <a:spAutoFit/>
          </a:bodyPr>
          <a:lstStyle/>
          <a:p>
            <a:pPr algn="ctr"/>
            <a:r>
              <a:rPr lang="en-US" b="1" dirty="0">
                <a:solidFill>
                  <a:srgbClr val="FFFF00"/>
                </a:solidFill>
                <a:latin typeface="Arial"/>
                <a:cs typeface="Arial"/>
              </a:rPr>
              <a:t>B</a:t>
            </a:r>
            <a:r>
              <a:rPr lang="en-US" b="1" dirty="0" smtClean="0">
                <a:solidFill>
                  <a:srgbClr val="FFFF00"/>
                </a:solidFill>
                <a:latin typeface="Arial"/>
                <a:cs typeface="Arial"/>
              </a:rPr>
              <a:t>oth share similarly oriented orthogonal joint sets, more symmetrically developed in the </a:t>
            </a:r>
            <a:r>
              <a:rPr lang="en-US" b="1" dirty="0" err="1" smtClean="0">
                <a:solidFill>
                  <a:srgbClr val="FFFF00"/>
                </a:solidFill>
                <a:latin typeface="Arial"/>
                <a:cs typeface="Arial"/>
              </a:rPr>
              <a:t>diabase</a:t>
            </a:r>
            <a:r>
              <a:rPr lang="en-US" b="1" dirty="0" smtClean="0">
                <a:solidFill>
                  <a:srgbClr val="FFFF00"/>
                </a:solidFill>
                <a:latin typeface="Arial"/>
                <a:cs typeface="Arial"/>
              </a:rPr>
              <a:t>. Other sets differ. </a:t>
            </a:r>
            <a:endParaRPr lang="en-US" b="1" dirty="0">
              <a:solidFill>
                <a:srgbClr val="FFFF00"/>
              </a:solidFill>
              <a:latin typeface="Arial"/>
              <a:cs typeface="Arial"/>
            </a:endParaRPr>
          </a:p>
        </p:txBody>
      </p:sp>
      <p:cxnSp>
        <p:nvCxnSpPr>
          <p:cNvPr id="13" name="Straight Arrow Connector 12"/>
          <p:cNvCxnSpPr/>
          <p:nvPr/>
        </p:nvCxnSpPr>
        <p:spPr>
          <a:xfrm flipH="1">
            <a:off x="7410782" y="2278150"/>
            <a:ext cx="1358991" cy="11899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954361" y="2993406"/>
            <a:ext cx="193294" cy="124010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31828" y="2366910"/>
            <a:ext cx="1864158" cy="12759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376893" y="2866083"/>
            <a:ext cx="133076" cy="126119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626689" y="1526939"/>
            <a:ext cx="956824" cy="634965"/>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723508" y="665848"/>
            <a:ext cx="1581656" cy="523220"/>
          </a:xfrm>
          <a:prstGeom prst="rect">
            <a:avLst/>
          </a:prstGeom>
          <a:solidFill>
            <a:schemeClr val="bg1"/>
          </a:solidFill>
          <a:ln>
            <a:solidFill>
              <a:srgbClr val="000000"/>
            </a:solidFill>
          </a:ln>
        </p:spPr>
        <p:txBody>
          <a:bodyPr wrap="square" rtlCol="0">
            <a:spAutoFit/>
          </a:bodyPr>
          <a:lstStyle/>
          <a:p>
            <a:r>
              <a:rPr lang="en-US" sz="1400" b="1" dirty="0" smtClean="0">
                <a:latin typeface="Arial"/>
                <a:cs typeface="Arial"/>
              </a:rPr>
              <a:t>n=427 fractures,</a:t>
            </a:r>
          </a:p>
          <a:p>
            <a:r>
              <a:rPr lang="en-US" sz="1400" b="1" dirty="0" smtClean="0">
                <a:latin typeface="Arial"/>
                <a:cs typeface="Arial"/>
              </a:rPr>
              <a:t>1875 segments</a:t>
            </a:r>
            <a:endParaRPr lang="en-US" sz="1400" b="1" dirty="0">
              <a:latin typeface="Arial"/>
              <a:cs typeface="Arial"/>
            </a:endParaRPr>
          </a:p>
        </p:txBody>
      </p:sp>
      <p:cxnSp>
        <p:nvCxnSpPr>
          <p:cNvPr id="48" name="Straight Arrow Connector 47"/>
          <p:cNvCxnSpPr/>
          <p:nvPr/>
        </p:nvCxnSpPr>
        <p:spPr>
          <a:xfrm flipH="1">
            <a:off x="7147655" y="413205"/>
            <a:ext cx="548578" cy="1264917"/>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98828" y="665848"/>
            <a:ext cx="1581656" cy="738664"/>
          </a:xfrm>
          <a:prstGeom prst="rect">
            <a:avLst/>
          </a:prstGeom>
          <a:solidFill>
            <a:schemeClr val="bg1"/>
          </a:solidFill>
          <a:ln>
            <a:solidFill>
              <a:srgbClr val="000000"/>
            </a:solidFill>
          </a:ln>
        </p:spPr>
        <p:txBody>
          <a:bodyPr wrap="square" rtlCol="0">
            <a:spAutoFit/>
          </a:bodyPr>
          <a:lstStyle/>
          <a:p>
            <a:r>
              <a:rPr lang="en-US" sz="1400" b="1" dirty="0">
                <a:latin typeface="Arial"/>
                <a:cs typeface="Arial"/>
              </a:rPr>
              <a:t>n</a:t>
            </a:r>
            <a:r>
              <a:rPr lang="en-US" sz="1400" b="1" dirty="0" smtClean="0">
                <a:latin typeface="Arial"/>
                <a:cs typeface="Arial"/>
              </a:rPr>
              <a:t>=250 fractures,</a:t>
            </a:r>
          </a:p>
          <a:p>
            <a:r>
              <a:rPr lang="en-US" sz="1400" b="1" dirty="0" smtClean="0">
                <a:latin typeface="Arial"/>
                <a:cs typeface="Arial"/>
              </a:rPr>
              <a:t>506 segments, 3 sites</a:t>
            </a:r>
            <a:endParaRPr lang="en-US" sz="1400" b="1" dirty="0">
              <a:latin typeface="Arial"/>
              <a:cs typeface="Arial"/>
            </a:endParaRPr>
          </a:p>
        </p:txBody>
      </p:sp>
    </p:spTree>
    <p:extLst>
      <p:ext uri="{BB962C8B-B14F-4D97-AF65-F5344CB8AC3E}">
        <p14:creationId xmlns:p14="http://schemas.microsoft.com/office/powerpoint/2010/main" val="61587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6998" y="104752"/>
            <a:ext cx="6617003" cy="6491724"/>
          </a:xfrm>
          <a:prstGeom prst="rect">
            <a:avLst/>
          </a:prstGeom>
          <a:ln>
            <a:solidFill>
              <a:srgbClr val="FF0000"/>
            </a:solidFill>
          </a:ln>
        </p:spPr>
      </p:pic>
      <p:pic>
        <p:nvPicPr>
          <p:cNvPr id="4" name="Picture 3"/>
          <p:cNvPicPr>
            <a:picLocks noChangeAspect="1"/>
          </p:cNvPicPr>
          <p:nvPr/>
        </p:nvPicPr>
        <p:blipFill>
          <a:blip r:embed="rId4"/>
          <a:stretch>
            <a:fillRect/>
          </a:stretch>
        </p:blipFill>
        <p:spPr>
          <a:xfrm>
            <a:off x="0" y="4843454"/>
            <a:ext cx="5603912" cy="2014545"/>
          </a:xfrm>
          <a:prstGeom prst="rect">
            <a:avLst/>
          </a:prstGeom>
          <a:ln>
            <a:solidFill>
              <a:srgbClr val="FF0000"/>
            </a:solidFill>
          </a:ln>
        </p:spPr>
      </p:pic>
      <p:sp>
        <p:nvSpPr>
          <p:cNvPr id="5" name="TextBox 4"/>
          <p:cNvSpPr txBox="1"/>
          <p:nvPr/>
        </p:nvSpPr>
        <p:spPr>
          <a:xfrm>
            <a:off x="106945" y="87001"/>
            <a:ext cx="2671022" cy="4708981"/>
          </a:xfrm>
          <a:prstGeom prst="rect">
            <a:avLst/>
          </a:prstGeom>
          <a:solidFill>
            <a:schemeClr val="tx1">
              <a:lumMod val="85000"/>
              <a:lumOff val="15000"/>
            </a:schemeClr>
          </a:solidFill>
          <a:ln>
            <a:solidFill>
              <a:srgbClr val="FF0000"/>
            </a:solidFill>
          </a:ln>
        </p:spPr>
        <p:txBody>
          <a:bodyPr wrap="square" rtlCol="0">
            <a:spAutoFit/>
          </a:bodyPr>
          <a:lstStyle/>
          <a:p>
            <a:r>
              <a:rPr lang="en-US" sz="2000" b="1" dirty="0" smtClean="0">
                <a:solidFill>
                  <a:srgbClr val="FFFF00"/>
                </a:solidFill>
                <a:latin typeface="Arial"/>
                <a:cs typeface="Arial"/>
              </a:rPr>
              <a:t>Central Spitsbergen Triassic strata, fracture strike distribution (n=358),  data from Lord (2013)</a:t>
            </a:r>
          </a:p>
          <a:p>
            <a:endParaRPr lang="en-US" sz="2000" b="1" dirty="0">
              <a:solidFill>
                <a:srgbClr val="FFFF00"/>
              </a:solidFill>
              <a:latin typeface="Arial"/>
              <a:cs typeface="Arial"/>
            </a:endParaRPr>
          </a:p>
          <a:p>
            <a:r>
              <a:rPr lang="en-US" sz="2000" b="1" dirty="0">
                <a:solidFill>
                  <a:srgbClr val="FFFF00"/>
                </a:solidFill>
                <a:latin typeface="Arial"/>
                <a:cs typeface="Arial"/>
              </a:rPr>
              <a:t>M</a:t>
            </a:r>
            <a:r>
              <a:rPr lang="en-US" sz="2000" b="1" dirty="0" smtClean="0">
                <a:solidFill>
                  <a:srgbClr val="FFFF00"/>
                </a:solidFill>
                <a:latin typeface="Arial"/>
                <a:cs typeface="Arial"/>
              </a:rPr>
              <a:t>odeled as 2 sub orthogonal sets, roughly 20 degrees from each other.</a:t>
            </a:r>
          </a:p>
          <a:p>
            <a:endParaRPr lang="en-US" sz="2000" b="1" dirty="0">
              <a:solidFill>
                <a:srgbClr val="FFFF00"/>
              </a:solidFill>
              <a:latin typeface="Arial"/>
              <a:cs typeface="Arial"/>
            </a:endParaRPr>
          </a:p>
          <a:p>
            <a:r>
              <a:rPr lang="en-US" sz="2000" b="1" dirty="0" smtClean="0">
                <a:solidFill>
                  <a:srgbClr val="FFFF00"/>
                </a:solidFill>
                <a:latin typeface="Arial"/>
                <a:cs typeface="Arial"/>
              </a:rPr>
              <a:t>Traverse data – directional bias possible.</a:t>
            </a:r>
            <a:endParaRPr lang="en-US" sz="2000" b="1" dirty="0">
              <a:solidFill>
                <a:srgbClr val="FFFF00"/>
              </a:solidFill>
              <a:latin typeface="Arial"/>
              <a:cs typeface="Arial"/>
            </a:endParaRPr>
          </a:p>
        </p:txBody>
      </p:sp>
      <p:cxnSp>
        <p:nvCxnSpPr>
          <p:cNvPr id="7" name="Straight Arrow Connector 6"/>
          <p:cNvCxnSpPr/>
          <p:nvPr/>
        </p:nvCxnSpPr>
        <p:spPr>
          <a:xfrm flipH="1">
            <a:off x="6468067" y="2383114"/>
            <a:ext cx="2081827" cy="81183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284761" y="3954398"/>
            <a:ext cx="970704" cy="1929969"/>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28476" y="5551870"/>
            <a:ext cx="1139113" cy="523762"/>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833055" y="5551870"/>
            <a:ext cx="1139113" cy="52376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6572813" y="3338979"/>
            <a:ext cx="2160386"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050909" y="3954398"/>
            <a:ext cx="116013" cy="229145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6642100" y="0"/>
            <a:ext cx="2501900" cy="1955800"/>
          </a:xfrm>
          <a:prstGeom prst="rect">
            <a:avLst/>
          </a:prstGeom>
          <a:noFill/>
          <a:ln w="19050" cmpd="sng">
            <a:solidFill>
              <a:schemeClr val="tx1"/>
            </a:solidFill>
          </a:ln>
        </p:spPr>
      </p:pic>
    </p:spTree>
    <p:extLst>
      <p:ext uri="{BB962C8B-B14F-4D97-AF65-F5344CB8AC3E}">
        <p14:creationId xmlns:p14="http://schemas.microsoft.com/office/powerpoint/2010/main" val="248646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07238" y="229811"/>
            <a:ext cx="2423865" cy="6474861"/>
          </a:xfrm>
          <a:prstGeom prst="rect">
            <a:avLst/>
          </a:prstGeom>
        </p:spPr>
      </p:pic>
      <p:pic>
        <p:nvPicPr>
          <p:cNvPr id="3" name="Picture 2"/>
          <p:cNvPicPr>
            <a:picLocks noChangeAspect="1"/>
          </p:cNvPicPr>
          <p:nvPr/>
        </p:nvPicPr>
        <p:blipFill>
          <a:blip r:embed="rId4"/>
          <a:stretch>
            <a:fillRect/>
          </a:stretch>
        </p:blipFill>
        <p:spPr>
          <a:xfrm>
            <a:off x="3599712" y="229811"/>
            <a:ext cx="2907526" cy="6474838"/>
          </a:xfrm>
          <a:prstGeom prst="rect">
            <a:avLst/>
          </a:prstGeom>
        </p:spPr>
      </p:pic>
      <p:sp>
        <p:nvSpPr>
          <p:cNvPr id="4" name="TextBox 3"/>
          <p:cNvSpPr txBox="1"/>
          <p:nvPr/>
        </p:nvSpPr>
        <p:spPr>
          <a:xfrm>
            <a:off x="281066" y="149030"/>
            <a:ext cx="2893609" cy="6555642"/>
          </a:xfrm>
          <a:prstGeom prst="rect">
            <a:avLst/>
          </a:prstGeom>
          <a:noFill/>
        </p:spPr>
        <p:txBody>
          <a:bodyPr wrap="square" rtlCol="0">
            <a:spAutoFit/>
          </a:bodyPr>
          <a:lstStyle/>
          <a:p>
            <a:r>
              <a:rPr lang="en-US" sz="2800" dirty="0" smtClean="0">
                <a:solidFill>
                  <a:srgbClr val="FFFF00"/>
                </a:solidFill>
                <a:latin typeface="Arial"/>
                <a:cs typeface="Arial"/>
              </a:rPr>
              <a:t>Strike orientation data from Ogata et al. 2014,  from the </a:t>
            </a:r>
            <a:r>
              <a:rPr lang="en-US" sz="2800" dirty="0" err="1" smtClean="0">
                <a:solidFill>
                  <a:srgbClr val="FFFF00"/>
                </a:solidFill>
                <a:latin typeface="Arial"/>
                <a:cs typeface="Arial"/>
              </a:rPr>
              <a:t>DeGeerdalen</a:t>
            </a:r>
            <a:r>
              <a:rPr lang="en-US" sz="2800" dirty="0" smtClean="0">
                <a:solidFill>
                  <a:srgbClr val="FFFF00"/>
                </a:solidFill>
                <a:latin typeface="Arial"/>
                <a:cs typeface="Arial"/>
              </a:rPr>
              <a:t> and </a:t>
            </a:r>
            <a:r>
              <a:rPr lang="en-US" sz="2800" dirty="0" err="1" smtClean="0">
                <a:solidFill>
                  <a:srgbClr val="FFFF00"/>
                </a:solidFill>
                <a:latin typeface="Arial"/>
                <a:cs typeface="Arial"/>
              </a:rPr>
              <a:t>Agardhfjellet</a:t>
            </a:r>
            <a:r>
              <a:rPr lang="en-US" sz="2800" dirty="0" smtClean="0">
                <a:solidFill>
                  <a:srgbClr val="FFFF00"/>
                </a:solidFill>
                <a:latin typeface="Arial"/>
                <a:cs typeface="Arial"/>
              </a:rPr>
              <a:t> Formations from the Central Spitsbergen area</a:t>
            </a:r>
          </a:p>
          <a:p>
            <a:endParaRPr lang="en-US" sz="2800" dirty="0">
              <a:solidFill>
                <a:srgbClr val="FFFF00"/>
              </a:solidFill>
              <a:latin typeface="Arial"/>
              <a:cs typeface="Arial"/>
            </a:endParaRPr>
          </a:p>
          <a:p>
            <a:r>
              <a:rPr lang="en-US" sz="2800" dirty="0" smtClean="0">
                <a:solidFill>
                  <a:srgbClr val="FFFF00"/>
                </a:solidFill>
                <a:latin typeface="Arial"/>
                <a:cs typeface="Arial"/>
              </a:rPr>
              <a:t>Note the consistently well developed almost EW set J1, similar to the Lord data. </a:t>
            </a:r>
            <a:endParaRPr lang="en-US" sz="2800" dirty="0">
              <a:solidFill>
                <a:srgbClr val="FFFF00"/>
              </a:solidFill>
              <a:latin typeface="Arial"/>
              <a:cs typeface="Arial"/>
            </a:endParaRPr>
          </a:p>
        </p:txBody>
      </p:sp>
    </p:spTree>
    <p:extLst>
      <p:ext uri="{BB962C8B-B14F-4D97-AF65-F5344CB8AC3E}">
        <p14:creationId xmlns:p14="http://schemas.microsoft.com/office/powerpoint/2010/main" val="347668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41580" y="343780"/>
            <a:ext cx="4550270" cy="1815882"/>
          </a:xfrm>
          <a:prstGeom prst="rect">
            <a:avLst/>
          </a:prstGeom>
          <a:solidFill>
            <a:schemeClr val="tx1">
              <a:lumMod val="85000"/>
              <a:lumOff val="15000"/>
            </a:schemeClr>
          </a:solidFill>
          <a:ln>
            <a:solidFill>
              <a:srgbClr val="FF0000"/>
            </a:solidFill>
          </a:ln>
        </p:spPr>
        <p:txBody>
          <a:bodyPr wrap="square" rtlCol="0">
            <a:spAutoFit/>
          </a:bodyPr>
          <a:lstStyle/>
          <a:p>
            <a:pPr algn="ctr"/>
            <a:r>
              <a:rPr lang="en-US" sz="2800" b="1" dirty="0" smtClean="0">
                <a:solidFill>
                  <a:srgbClr val="FFFF00"/>
                </a:solidFill>
                <a:latin typeface="Arial"/>
                <a:cs typeface="Arial"/>
              </a:rPr>
              <a:t>Arguments that E-W trending regional joint set in Triassic strata is HALIP related:</a:t>
            </a:r>
          </a:p>
        </p:txBody>
      </p:sp>
      <p:pic>
        <p:nvPicPr>
          <p:cNvPr id="5" name="Picture 4"/>
          <p:cNvPicPr>
            <a:picLocks noChangeAspect="1"/>
          </p:cNvPicPr>
          <p:nvPr/>
        </p:nvPicPr>
        <p:blipFill>
          <a:blip r:embed="rId3"/>
          <a:stretch>
            <a:fillRect/>
          </a:stretch>
        </p:blipFill>
        <p:spPr>
          <a:xfrm>
            <a:off x="5000658" y="66044"/>
            <a:ext cx="4064000" cy="4448000"/>
          </a:xfrm>
          <a:prstGeom prst="rect">
            <a:avLst/>
          </a:prstGeom>
          <a:ln>
            <a:solidFill>
              <a:srgbClr val="FF0000"/>
            </a:solidFill>
          </a:ln>
        </p:spPr>
      </p:pic>
      <p:sp>
        <p:nvSpPr>
          <p:cNvPr id="2" name="TextBox 1"/>
          <p:cNvSpPr txBox="1"/>
          <p:nvPr/>
        </p:nvSpPr>
        <p:spPr>
          <a:xfrm>
            <a:off x="166874" y="2359913"/>
            <a:ext cx="8660719" cy="4154983"/>
          </a:xfrm>
          <a:prstGeom prst="rect">
            <a:avLst/>
          </a:prstGeom>
          <a:noFill/>
        </p:spPr>
        <p:txBody>
          <a:bodyPr wrap="square" rtlCol="0">
            <a:spAutoFit/>
          </a:bodyPr>
          <a:lstStyle/>
          <a:p>
            <a:endParaRPr lang="en-US" sz="2400" b="1" dirty="0">
              <a:solidFill>
                <a:srgbClr val="FFFF00"/>
              </a:solidFill>
              <a:latin typeface="Arial"/>
              <a:cs typeface="Arial"/>
            </a:endParaRPr>
          </a:p>
          <a:p>
            <a:pPr marL="457200" indent="-457200">
              <a:buFontTx/>
              <a:buChar char="-"/>
            </a:pPr>
            <a:r>
              <a:rPr lang="en-US" sz="2400" b="1" dirty="0">
                <a:solidFill>
                  <a:srgbClr val="FFFF00"/>
                </a:solidFill>
                <a:latin typeface="Arial"/>
                <a:cs typeface="Arial"/>
              </a:rPr>
              <a:t>sub-parallel to interpreted </a:t>
            </a:r>
            <a:endParaRPr lang="en-US" sz="2400" b="1" dirty="0" smtClean="0">
              <a:solidFill>
                <a:srgbClr val="FFFF00"/>
              </a:solidFill>
              <a:latin typeface="Arial"/>
              <a:cs typeface="Arial"/>
            </a:endParaRPr>
          </a:p>
          <a:p>
            <a:r>
              <a:rPr lang="en-US" sz="2400" b="1" dirty="0">
                <a:solidFill>
                  <a:srgbClr val="FFFF00"/>
                </a:solidFill>
                <a:latin typeface="Arial"/>
                <a:cs typeface="Arial"/>
              </a:rPr>
              <a:t> </a:t>
            </a:r>
            <a:r>
              <a:rPr lang="en-US" sz="2400" b="1" dirty="0" smtClean="0">
                <a:solidFill>
                  <a:srgbClr val="FFFF00"/>
                </a:solidFill>
                <a:latin typeface="Arial"/>
                <a:cs typeface="Arial"/>
              </a:rPr>
              <a:t>    sill cooling fractures.</a:t>
            </a:r>
            <a:endParaRPr lang="en-US" sz="2400" b="1" dirty="0">
              <a:solidFill>
                <a:srgbClr val="FFFF00"/>
              </a:solidFill>
              <a:latin typeface="Arial"/>
              <a:cs typeface="Arial"/>
            </a:endParaRPr>
          </a:p>
          <a:p>
            <a:pPr marL="457200" indent="-457200">
              <a:buFontTx/>
              <a:buChar char="-"/>
            </a:pPr>
            <a:r>
              <a:rPr lang="en-US" sz="2400" b="1" dirty="0">
                <a:solidFill>
                  <a:srgbClr val="FFFF00"/>
                </a:solidFill>
                <a:latin typeface="Arial"/>
                <a:cs typeface="Arial"/>
              </a:rPr>
              <a:t>similar calcite ornamentation</a:t>
            </a:r>
          </a:p>
          <a:p>
            <a:r>
              <a:rPr lang="en-US" sz="2400" b="1" dirty="0">
                <a:solidFill>
                  <a:srgbClr val="FFFF00"/>
                </a:solidFill>
                <a:latin typeface="Arial"/>
                <a:cs typeface="Arial"/>
              </a:rPr>
              <a:t>     adjacent to sill. </a:t>
            </a:r>
          </a:p>
          <a:p>
            <a:pPr marL="457200" indent="-457200">
              <a:buFontTx/>
              <a:buChar char="-"/>
            </a:pPr>
            <a:r>
              <a:rPr lang="en-US" sz="2400" b="1" dirty="0">
                <a:solidFill>
                  <a:srgbClr val="FFFF00"/>
                </a:solidFill>
                <a:latin typeface="Arial"/>
                <a:cs typeface="Arial"/>
              </a:rPr>
              <a:t>appropriate loading paths </a:t>
            </a:r>
            <a:r>
              <a:rPr lang="en-US" sz="2400" b="1" dirty="0" smtClean="0">
                <a:solidFill>
                  <a:srgbClr val="FFFF00"/>
                </a:solidFill>
                <a:latin typeface="Arial"/>
                <a:cs typeface="Arial"/>
              </a:rPr>
              <a:t>: </a:t>
            </a:r>
          </a:p>
          <a:p>
            <a:r>
              <a:rPr lang="en-US" sz="2400" b="1" dirty="0" smtClean="0">
                <a:solidFill>
                  <a:srgbClr val="FFFF00"/>
                </a:solidFill>
                <a:latin typeface="Arial"/>
                <a:cs typeface="Arial"/>
              </a:rPr>
              <a:t>		&gt; erosional </a:t>
            </a:r>
            <a:r>
              <a:rPr lang="en-US" sz="2400" b="1" dirty="0">
                <a:solidFill>
                  <a:srgbClr val="FFFF00"/>
                </a:solidFill>
                <a:latin typeface="Arial"/>
                <a:cs typeface="Arial"/>
              </a:rPr>
              <a:t>unloading </a:t>
            </a:r>
            <a:r>
              <a:rPr lang="en-US" sz="2400" b="1" dirty="0" smtClean="0">
                <a:solidFill>
                  <a:srgbClr val="FFFF00"/>
                </a:solidFill>
                <a:latin typeface="Arial"/>
                <a:cs typeface="Arial"/>
              </a:rPr>
              <a:t>during differential </a:t>
            </a:r>
            <a:r>
              <a:rPr lang="en-US" sz="2400" b="1" dirty="0">
                <a:solidFill>
                  <a:srgbClr val="FFFF00"/>
                </a:solidFill>
                <a:latin typeface="Arial"/>
                <a:cs typeface="Arial"/>
              </a:rPr>
              <a:t>HALIP </a:t>
            </a:r>
            <a:r>
              <a:rPr lang="en-US" sz="2400" b="1" dirty="0" smtClean="0">
                <a:solidFill>
                  <a:srgbClr val="FFFF00"/>
                </a:solidFill>
                <a:latin typeface="Arial"/>
                <a:cs typeface="Arial"/>
              </a:rPr>
              <a:t>			uplift &amp; </a:t>
            </a:r>
            <a:r>
              <a:rPr lang="en-US" sz="2400" b="1" dirty="0">
                <a:solidFill>
                  <a:srgbClr val="FFFF00"/>
                </a:solidFill>
                <a:latin typeface="Arial"/>
                <a:cs typeface="Arial"/>
              </a:rPr>
              <a:t>formation </a:t>
            </a:r>
            <a:r>
              <a:rPr lang="en-US" sz="2400" b="1" dirty="0" smtClean="0">
                <a:solidFill>
                  <a:srgbClr val="FFFF00"/>
                </a:solidFill>
                <a:latin typeface="Arial"/>
                <a:cs typeface="Arial"/>
              </a:rPr>
              <a:t>of Upper </a:t>
            </a:r>
            <a:r>
              <a:rPr lang="en-US" sz="2400" b="1" dirty="0">
                <a:solidFill>
                  <a:srgbClr val="FFFF00"/>
                </a:solidFill>
                <a:latin typeface="Arial"/>
                <a:cs typeface="Arial"/>
              </a:rPr>
              <a:t>K </a:t>
            </a:r>
            <a:r>
              <a:rPr lang="en-US" sz="2400" b="1" dirty="0" smtClean="0">
                <a:solidFill>
                  <a:srgbClr val="FFFF00"/>
                </a:solidFill>
                <a:latin typeface="Arial"/>
                <a:cs typeface="Arial"/>
              </a:rPr>
              <a:t>unconformity</a:t>
            </a:r>
          </a:p>
          <a:p>
            <a:pPr lvl="1"/>
            <a:r>
              <a:rPr lang="en-US" sz="2400" b="1" dirty="0" smtClean="0">
                <a:solidFill>
                  <a:srgbClr val="FFFF00"/>
                </a:solidFill>
                <a:latin typeface="Arial"/>
                <a:cs typeface="Arial"/>
              </a:rPr>
              <a:t>	&gt; possible </a:t>
            </a:r>
            <a:r>
              <a:rPr lang="en-US" sz="2400" b="1" dirty="0">
                <a:solidFill>
                  <a:srgbClr val="FFFF00"/>
                </a:solidFill>
                <a:latin typeface="Arial"/>
                <a:cs typeface="Arial"/>
              </a:rPr>
              <a:t>thermal effects (pore pressure increase, </a:t>
            </a:r>
            <a:r>
              <a:rPr lang="en-US" sz="2400" b="1" dirty="0" smtClean="0">
                <a:solidFill>
                  <a:srgbClr val="FFFF00"/>
                </a:solidFill>
                <a:latin typeface="Arial"/>
                <a:cs typeface="Arial"/>
              </a:rPr>
              <a:t>	cooling </a:t>
            </a:r>
            <a:r>
              <a:rPr lang="en-US" sz="2400" b="1" dirty="0">
                <a:solidFill>
                  <a:srgbClr val="FFFF00"/>
                </a:solidFill>
                <a:latin typeface="Arial"/>
                <a:cs typeface="Arial"/>
              </a:rPr>
              <a:t>contraction). </a:t>
            </a:r>
            <a:r>
              <a:rPr lang="en-US" sz="2400" b="1" dirty="0" err="1">
                <a:solidFill>
                  <a:srgbClr val="FFFF00"/>
                </a:solidFill>
                <a:latin typeface="Arial"/>
                <a:cs typeface="Arial"/>
              </a:rPr>
              <a:t>Krajeski</a:t>
            </a:r>
            <a:r>
              <a:rPr lang="en-US" sz="2400" b="1" dirty="0">
                <a:solidFill>
                  <a:srgbClr val="FFFF00"/>
                </a:solidFill>
                <a:latin typeface="Arial"/>
                <a:cs typeface="Arial"/>
              </a:rPr>
              <a:t> et al. document </a:t>
            </a:r>
            <a:r>
              <a:rPr lang="en-US" sz="2400" b="1" dirty="0" smtClean="0">
                <a:solidFill>
                  <a:srgbClr val="FFFF00"/>
                </a:solidFill>
                <a:latin typeface="Arial"/>
                <a:cs typeface="Arial"/>
              </a:rPr>
              <a:t>	significant </a:t>
            </a:r>
            <a:r>
              <a:rPr lang="en-US" sz="2400" b="1" dirty="0">
                <a:solidFill>
                  <a:srgbClr val="FFFF00"/>
                </a:solidFill>
                <a:latin typeface="Arial"/>
                <a:cs typeface="Arial"/>
              </a:rPr>
              <a:t>thermal effects of </a:t>
            </a:r>
            <a:r>
              <a:rPr lang="en-US" sz="2400" b="1" dirty="0" smtClean="0">
                <a:solidFill>
                  <a:srgbClr val="FFFF00"/>
                </a:solidFill>
                <a:latin typeface="Arial"/>
                <a:cs typeface="Arial"/>
              </a:rPr>
              <a:t>sills on </a:t>
            </a:r>
            <a:r>
              <a:rPr lang="en-US" sz="2400" b="1" dirty="0" err="1" smtClean="0">
                <a:solidFill>
                  <a:srgbClr val="FFFF00"/>
                </a:solidFill>
                <a:latin typeface="Arial"/>
                <a:cs typeface="Arial"/>
              </a:rPr>
              <a:t>Edgeøya</a:t>
            </a:r>
            <a:r>
              <a:rPr lang="en-US" sz="2400" b="1" dirty="0" smtClean="0">
                <a:solidFill>
                  <a:srgbClr val="FFFF00"/>
                </a:solidFill>
                <a:latin typeface="Arial"/>
                <a:cs typeface="Arial"/>
              </a:rPr>
              <a:t>. </a:t>
            </a:r>
            <a:endParaRPr lang="en-US" sz="2400" b="1" dirty="0">
              <a:solidFill>
                <a:srgbClr val="FFFF00"/>
              </a:solidFill>
              <a:latin typeface="Arial"/>
              <a:cs typeface="Arial"/>
            </a:endParaRPr>
          </a:p>
        </p:txBody>
      </p:sp>
    </p:spTree>
    <p:extLst>
      <p:ext uri="{BB962C8B-B14F-4D97-AF65-F5344CB8AC3E}">
        <p14:creationId xmlns:p14="http://schemas.microsoft.com/office/powerpoint/2010/main" val="3919949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9548" y="111654"/>
            <a:ext cx="9010951" cy="4154983"/>
          </a:xfrm>
          <a:prstGeom prst="rect">
            <a:avLst/>
          </a:prstGeom>
          <a:noFill/>
        </p:spPr>
        <p:txBody>
          <a:bodyPr wrap="square" rtlCol="0">
            <a:spAutoFit/>
          </a:bodyPr>
          <a:lstStyle/>
          <a:p>
            <a:pPr algn="ctr"/>
            <a:r>
              <a:rPr lang="en-US" sz="2400" b="1" u="sng" dirty="0" smtClean="0">
                <a:solidFill>
                  <a:srgbClr val="FFFF00"/>
                </a:solidFill>
                <a:latin typeface="Arial"/>
                <a:cs typeface="Arial"/>
              </a:rPr>
              <a:t>Conclusions</a:t>
            </a:r>
            <a:endParaRPr lang="en-US" sz="2000" b="1" dirty="0">
              <a:solidFill>
                <a:srgbClr val="FFFF00"/>
              </a:solidFill>
              <a:latin typeface="Arial"/>
              <a:cs typeface="Arial"/>
            </a:endParaRPr>
          </a:p>
          <a:p>
            <a:pPr marL="285750" indent="-285750">
              <a:buFontTx/>
              <a:buChar char="-"/>
            </a:pPr>
            <a:r>
              <a:rPr lang="en-US" sz="2000" dirty="0" err="1" smtClean="0">
                <a:solidFill>
                  <a:srgbClr val="FFFF00"/>
                </a:solidFill>
                <a:latin typeface="Arial"/>
                <a:cs typeface="Arial"/>
              </a:rPr>
              <a:t>Syn</a:t>
            </a:r>
            <a:r>
              <a:rPr lang="en-US" sz="2000" dirty="0" smtClean="0">
                <a:solidFill>
                  <a:srgbClr val="FFFF00"/>
                </a:solidFill>
                <a:latin typeface="Arial"/>
                <a:cs typeface="Arial"/>
              </a:rPr>
              <a:t>-sedimentary </a:t>
            </a:r>
            <a:r>
              <a:rPr lang="en-US" sz="2000" dirty="0" err="1" smtClean="0">
                <a:solidFill>
                  <a:srgbClr val="FFFF00"/>
                </a:solidFill>
                <a:latin typeface="Arial"/>
                <a:cs typeface="Arial"/>
              </a:rPr>
              <a:t>Carnian</a:t>
            </a:r>
            <a:r>
              <a:rPr lang="en-US" sz="2000" dirty="0" smtClean="0">
                <a:solidFill>
                  <a:srgbClr val="FFFF00"/>
                </a:solidFill>
                <a:latin typeface="Arial"/>
                <a:cs typeface="Arial"/>
              </a:rPr>
              <a:t> normal faulting indicates a maximum horizontal stress traction oriented roughly SE-NW in eastern Svalbard. </a:t>
            </a:r>
          </a:p>
          <a:p>
            <a:pPr marL="285750" indent="-285750">
              <a:buFontTx/>
              <a:buChar char="-"/>
            </a:pPr>
            <a:r>
              <a:rPr lang="en-US" sz="2000" dirty="0" smtClean="0">
                <a:solidFill>
                  <a:srgbClr val="FFFF00"/>
                </a:solidFill>
                <a:latin typeface="Arial"/>
                <a:cs typeface="Arial"/>
              </a:rPr>
              <a:t>A coeval regional joint </a:t>
            </a:r>
            <a:r>
              <a:rPr lang="en-US" sz="2000" dirty="0">
                <a:solidFill>
                  <a:srgbClr val="FFFF00"/>
                </a:solidFill>
                <a:latin typeface="Arial"/>
                <a:cs typeface="Arial"/>
              </a:rPr>
              <a:t> </a:t>
            </a:r>
            <a:r>
              <a:rPr lang="en-US" sz="2000" dirty="0" smtClean="0">
                <a:solidFill>
                  <a:srgbClr val="FFFF00"/>
                </a:solidFill>
                <a:latin typeface="Arial"/>
                <a:cs typeface="Arial"/>
              </a:rPr>
              <a:t>set is absent in host Triassic </a:t>
            </a:r>
            <a:r>
              <a:rPr lang="en-US" sz="2000" dirty="0">
                <a:solidFill>
                  <a:srgbClr val="FFFF00"/>
                </a:solidFill>
                <a:latin typeface="Arial"/>
                <a:cs typeface="Arial"/>
              </a:rPr>
              <a:t>strata. </a:t>
            </a:r>
            <a:endParaRPr lang="en-US" sz="2000" dirty="0" smtClean="0">
              <a:solidFill>
                <a:srgbClr val="FFFF00"/>
              </a:solidFill>
              <a:latin typeface="Arial"/>
              <a:cs typeface="Arial"/>
            </a:endParaRPr>
          </a:p>
          <a:p>
            <a:pPr marL="285750" indent="-285750">
              <a:buFontTx/>
              <a:buChar char="-"/>
            </a:pPr>
            <a:r>
              <a:rPr lang="en-US" sz="2000" dirty="0" smtClean="0">
                <a:solidFill>
                  <a:srgbClr val="FFFF00"/>
                </a:solidFill>
                <a:latin typeface="Arial"/>
                <a:cs typeface="Arial"/>
              </a:rPr>
              <a:t>An </a:t>
            </a:r>
            <a:r>
              <a:rPr lang="en-US" sz="2000" dirty="0">
                <a:solidFill>
                  <a:srgbClr val="FFFF00"/>
                </a:solidFill>
                <a:latin typeface="Arial"/>
                <a:cs typeface="Arial"/>
              </a:rPr>
              <a:t>oblique extensional stress regime </a:t>
            </a:r>
            <a:r>
              <a:rPr lang="en-US" sz="2000" dirty="0" smtClean="0">
                <a:solidFill>
                  <a:srgbClr val="FFFF00"/>
                </a:solidFill>
                <a:latin typeface="Arial"/>
                <a:cs typeface="Arial"/>
              </a:rPr>
              <a:t>locally existed </a:t>
            </a:r>
            <a:r>
              <a:rPr lang="en-US" sz="2000" dirty="0">
                <a:solidFill>
                  <a:srgbClr val="FFFF00"/>
                </a:solidFill>
                <a:latin typeface="Arial"/>
                <a:cs typeface="Arial"/>
              </a:rPr>
              <a:t>in the </a:t>
            </a:r>
            <a:r>
              <a:rPr lang="en-US" sz="2000" dirty="0" smtClean="0">
                <a:solidFill>
                  <a:srgbClr val="FFFF00"/>
                </a:solidFill>
                <a:latin typeface="Arial"/>
                <a:cs typeface="Arial"/>
              </a:rPr>
              <a:t>far foreland </a:t>
            </a:r>
            <a:r>
              <a:rPr lang="en-US" sz="2000" dirty="0">
                <a:solidFill>
                  <a:srgbClr val="FFFF00"/>
                </a:solidFill>
                <a:latin typeface="Arial"/>
                <a:cs typeface="Arial"/>
              </a:rPr>
              <a:t>of Novaya </a:t>
            </a:r>
            <a:r>
              <a:rPr lang="en-US" sz="2000" dirty="0" err="1">
                <a:solidFill>
                  <a:srgbClr val="FFFF00"/>
                </a:solidFill>
                <a:latin typeface="Arial"/>
                <a:cs typeface="Arial"/>
              </a:rPr>
              <a:t>Zemyla</a:t>
            </a:r>
            <a:r>
              <a:rPr lang="en-US" sz="2000" dirty="0">
                <a:solidFill>
                  <a:srgbClr val="FFFF00"/>
                </a:solidFill>
                <a:latin typeface="Arial"/>
                <a:cs typeface="Arial"/>
              </a:rPr>
              <a:t> </a:t>
            </a:r>
            <a:r>
              <a:rPr lang="en-US" sz="2000" dirty="0" err="1" smtClean="0">
                <a:solidFill>
                  <a:srgbClr val="FFFF00"/>
                </a:solidFill>
                <a:latin typeface="Arial"/>
                <a:cs typeface="Arial"/>
              </a:rPr>
              <a:t>orogensis</a:t>
            </a:r>
            <a:r>
              <a:rPr lang="en-US" sz="2000" dirty="0" smtClean="0">
                <a:solidFill>
                  <a:srgbClr val="FFFF00"/>
                </a:solidFill>
                <a:latin typeface="Arial"/>
                <a:cs typeface="Arial"/>
              </a:rPr>
              <a:t> during </a:t>
            </a:r>
            <a:r>
              <a:rPr lang="en-US" sz="2000" dirty="0">
                <a:solidFill>
                  <a:srgbClr val="FFFF00"/>
                </a:solidFill>
                <a:latin typeface="Arial"/>
                <a:cs typeface="Arial"/>
              </a:rPr>
              <a:t>the Triassic. </a:t>
            </a:r>
            <a:endParaRPr lang="en-US" sz="2000" dirty="0" smtClean="0">
              <a:solidFill>
                <a:srgbClr val="FFFF00"/>
              </a:solidFill>
              <a:latin typeface="Arial"/>
              <a:cs typeface="Arial"/>
            </a:endParaRPr>
          </a:p>
          <a:p>
            <a:pPr marL="285750" indent="-285750">
              <a:buFontTx/>
              <a:buChar char="-"/>
            </a:pPr>
            <a:r>
              <a:rPr lang="en-US" sz="2000" dirty="0" smtClean="0">
                <a:solidFill>
                  <a:srgbClr val="FFFF00"/>
                </a:solidFill>
                <a:latin typeface="Arial"/>
                <a:cs typeface="Arial"/>
              </a:rPr>
              <a:t>A regionally coherent orthogonal cooling joint set is expressed in the </a:t>
            </a:r>
            <a:r>
              <a:rPr lang="en-US" sz="2000" dirty="0" err="1" smtClean="0">
                <a:solidFill>
                  <a:srgbClr val="FFFF00"/>
                </a:solidFill>
                <a:latin typeface="Arial"/>
                <a:cs typeface="Arial"/>
              </a:rPr>
              <a:t>Aptian</a:t>
            </a:r>
            <a:r>
              <a:rPr lang="en-US" sz="2000" dirty="0" smtClean="0">
                <a:solidFill>
                  <a:srgbClr val="FFFF00"/>
                </a:solidFill>
                <a:latin typeface="Arial"/>
                <a:cs typeface="Arial"/>
              </a:rPr>
              <a:t> sills &amp; adjacent Triassic strata, with an E-W dominant set in the strata.</a:t>
            </a:r>
          </a:p>
          <a:p>
            <a:pPr marL="285750" indent="-285750">
              <a:buFontTx/>
              <a:buChar char="-"/>
            </a:pPr>
            <a:r>
              <a:rPr lang="en-US" sz="2000" dirty="0">
                <a:solidFill>
                  <a:srgbClr val="FFFF00"/>
                </a:solidFill>
                <a:latin typeface="Arial"/>
                <a:cs typeface="Arial"/>
              </a:rPr>
              <a:t>HALIP </a:t>
            </a:r>
            <a:r>
              <a:rPr lang="en-US" sz="2000" dirty="0" smtClean="0">
                <a:solidFill>
                  <a:srgbClr val="FFFF00"/>
                </a:solidFill>
                <a:latin typeface="Arial"/>
                <a:cs typeface="Arial"/>
              </a:rPr>
              <a:t>may have induced a </a:t>
            </a:r>
            <a:r>
              <a:rPr lang="en-US" sz="2000" dirty="0">
                <a:solidFill>
                  <a:srgbClr val="FFFF00"/>
                </a:solidFill>
                <a:latin typeface="Arial"/>
                <a:cs typeface="Arial"/>
              </a:rPr>
              <a:t>regional </a:t>
            </a:r>
            <a:r>
              <a:rPr lang="en-US" sz="2000" dirty="0" smtClean="0">
                <a:solidFill>
                  <a:srgbClr val="FFFF00"/>
                </a:solidFill>
                <a:latin typeface="Arial"/>
                <a:cs typeface="Arial"/>
              </a:rPr>
              <a:t>jointing episode </a:t>
            </a:r>
            <a:r>
              <a:rPr lang="en-US" sz="2000" dirty="0">
                <a:solidFill>
                  <a:srgbClr val="FFFF00"/>
                </a:solidFill>
                <a:latin typeface="Arial"/>
                <a:cs typeface="Arial"/>
              </a:rPr>
              <a:t>in host Triassic </a:t>
            </a:r>
            <a:r>
              <a:rPr lang="en-US" sz="2000" dirty="0" smtClean="0">
                <a:solidFill>
                  <a:srgbClr val="FFFF00"/>
                </a:solidFill>
                <a:latin typeface="Arial"/>
                <a:cs typeface="Arial"/>
              </a:rPr>
              <a:t>strata.</a:t>
            </a:r>
          </a:p>
          <a:p>
            <a:pPr marL="285750" indent="-285750">
              <a:buFontTx/>
              <a:buChar char="-"/>
            </a:pPr>
            <a:r>
              <a:rPr lang="en-US" sz="2000" dirty="0" smtClean="0">
                <a:solidFill>
                  <a:srgbClr val="FFFF00"/>
                </a:solidFill>
                <a:latin typeface="Arial"/>
                <a:cs typeface="Arial"/>
              </a:rPr>
              <a:t>The maximum horizontal regional stress direction shifted counterclockwise from the Triassic to the Cretaceous. </a:t>
            </a:r>
            <a:endParaRPr lang="en-US" sz="2000" dirty="0">
              <a:solidFill>
                <a:srgbClr val="FFFF00"/>
              </a:solidFill>
              <a:latin typeface="Arial"/>
              <a:cs typeface="Arial"/>
            </a:endParaRPr>
          </a:p>
          <a:p>
            <a:pPr marL="285750" indent="-285750">
              <a:buFontTx/>
              <a:buChar char="-"/>
            </a:pPr>
            <a:r>
              <a:rPr lang="en-US" sz="2000" dirty="0" smtClean="0">
                <a:solidFill>
                  <a:srgbClr val="FFFF00"/>
                </a:solidFill>
                <a:latin typeface="Arial"/>
                <a:cs typeface="Arial"/>
              </a:rPr>
              <a:t>This Cretaceous direction is roughly aligned with the developing </a:t>
            </a:r>
            <a:r>
              <a:rPr lang="en-US" sz="2000" dirty="0" err="1" smtClean="0">
                <a:solidFill>
                  <a:srgbClr val="FFFF00"/>
                </a:solidFill>
                <a:latin typeface="Arial"/>
                <a:cs typeface="Arial"/>
              </a:rPr>
              <a:t>Amerasian</a:t>
            </a:r>
            <a:r>
              <a:rPr lang="en-US" sz="2000" dirty="0" smtClean="0">
                <a:solidFill>
                  <a:srgbClr val="FFFF00"/>
                </a:solidFill>
                <a:latin typeface="Arial"/>
                <a:cs typeface="Arial"/>
              </a:rPr>
              <a:t> basin margin. </a:t>
            </a:r>
          </a:p>
        </p:txBody>
      </p:sp>
      <p:pic>
        <p:nvPicPr>
          <p:cNvPr id="3" name="Picture 2"/>
          <p:cNvPicPr>
            <a:picLocks noChangeAspect="1"/>
          </p:cNvPicPr>
          <p:nvPr/>
        </p:nvPicPr>
        <p:blipFill>
          <a:blip r:embed="rId3"/>
          <a:stretch>
            <a:fillRect/>
          </a:stretch>
        </p:blipFill>
        <p:spPr>
          <a:xfrm>
            <a:off x="5333999" y="4346576"/>
            <a:ext cx="3774759" cy="2222522"/>
          </a:xfrm>
          <a:prstGeom prst="rect">
            <a:avLst/>
          </a:prstGeom>
          <a:ln>
            <a:solidFill>
              <a:srgbClr val="FF0000"/>
            </a:solidFill>
          </a:ln>
        </p:spPr>
      </p:pic>
      <p:sp>
        <p:nvSpPr>
          <p:cNvPr id="4" name="TextBox 3"/>
          <p:cNvSpPr txBox="1"/>
          <p:nvPr/>
        </p:nvSpPr>
        <p:spPr>
          <a:xfrm>
            <a:off x="5333999" y="6281800"/>
            <a:ext cx="2455333" cy="276999"/>
          </a:xfrm>
          <a:prstGeom prst="rect">
            <a:avLst/>
          </a:prstGeom>
          <a:noFill/>
        </p:spPr>
        <p:txBody>
          <a:bodyPr wrap="square" rtlCol="0">
            <a:spAutoFit/>
          </a:bodyPr>
          <a:lstStyle/>
          <a:p>
            <a:r>
              <a:rPr lang="en-US" sz="1200" dirty="0" smtClean="0">
                <a:latin typeface="Arial"/>
                <a:cs typeface="Arial"/>
              </a:rPr>
              <a:t>Hancock et al. 1987</a:t>
            </a:r>
            <a:endParaRPr lang="en-US" sz="1200" dirty="0">
              <a:latin typeface="Arial"/>
              <a:cs typeface="Arial"/>
            </a:endParaRPr>
          </a:p>
        </p:txBody>
      </p:sp>
      <p:pic>
        <p:nvPicPr>
          <p:cNvPr id="5" name="Picture 4"/>
          <p:cNvPicPr>
            <a:picLocks noChangeAspect="1"/>
          </p:cNvPicPr>
          <p:nvPr/>
        </p:nvPicPr>
        <p:blipFill>
          <a:blip r:embed="rId4"/>
          <a:stretch>
            <a:fillRect/>
          </a:stretch>
        </p:blipFill>
        <p:spPr>
          <a:xfrm>
            <a:off x="94948" y="4346575"/>
            <a:ext cx="5141872" cy="2234426"/>
          </a:xfrm>
          <a:prstGeom prst="rect">
            <a:avLst/>
          </a:prstGeom>
          <a:ln>
            <a:solidFill>
              <a:srgbClr val="FF0000"/>
            </a:solidFill>
          </a:ln>
        </p:spPr>
      </p:pic>
      <p:sp>
        <p:nvSpPr>
          <p:cNvPr id="6" name="TextBox 5"/>
          <p:cNvSpPr txBox="1"/>
          <p:nvPr/>
        </p:nvSpPr>
        <p:spPr>
          <a:xfrm>
            <a:off x="1671052" y="6491959"/>
            <a:ext cx="2192421" cy="369332"/>
          </a:xfrm>
          <a:prstGeom prst="rect">
            <a:avLst/>
          </a:prstGeom>
          <a:noFill/>
        </p:spPr>
        <p:txBody>
          <a:bodyPr wrap="square" rtlCol="0">
            <a:spAutoFit/>
          </a:bodyPr>
          <a:lstStyle/>
          <a:p>
            <a:pPr algn="ctr"/>
            <a:r>
              <a:rPr lang="en-US" dirty="0">
                <a:solidFill>
                  <a:srgbClr val="FFFF00"/>
                </a:solidFill>
              </a:rPr>
              <a:t>j</a:t>
            </a:r>
            <a:r>
              <a:rPr lang="en-US" dirty="0" smtClean="0">
                <a:solidFill>
                  <a:srgbClr val="FFFF00"/>
                </a:solidFill>
              </a:rPr>
              <a:t>ust about midnight</a:t>
            </a:r>
            <a:endParaRPr lang="en-US" dirty="0">
              <a:solidFill>
                <a:srgbClr val="FFFF00"/>
              </a:solidFill>
            </a:endParaRPr>
          </a:p>
        </p:txBody>
      </p:sp>
    </p:spTree>
    <p:extLst>
      <p:ext uri="{BB962C8B-B14F-4D97-AF65-F5344CB8AC3E}">
        <p14:creationId xmlns:p14="http://schemas.microsoft.com/office/powerpoint/2010/main" val="2183928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69721" y="36968"/>
            <a:ext cx="8496067" cy="1938992"/>
          </a:xfrm>
          <a:prstGeom prst="rect">
            <a:avLst/>
          </a:prstGeom>
          <a:noFill/>
        </p:spPr>
        <p:txBody>
          <a:bodyPr wrap="square" rtlCol="0">
            <a:spAutoFit/>
          </a:bodyPr>
          <a:lstStyle/>
          <a:p>
            <a:r>
              <a:rPr lang="en-US" sz="2400" dirty="0" smtClean="0">
                <a:solidFill>
                  <a:srgbClr val="FFFF00"/>
                </a:solidFill>
                <a:latin typeface="Arial"/>
                <a:cs typeface="Arial"/>
              </a:rPr>
              <a:t>Two opportunities to constrain </a:t>
            </a:r>
            <a:r>
              <a:rPr lang="en-US" sz="2400" dirty="0" err="1" smtClean="0">
                <a:solidFill>
                  <a:srgbClr val="FFFF00"/>
                </a:solidFill>
                <a:latin typeface="Arial"/>
                <a:cs typeface="Arial"/>
              </a:rPr>
              <a:t>Mz</a:t>
            </a:r>
            <a:r>
              <a:rPr lang="en-US" sz="2400" dirty="0" smtClean="0">
                <a:solidFill>
                  <a:srgbClr val="FFFF00"/>
                </a:solidFill>
                <a:latin typeface="Arial"/>
                <a:cs typeface="Arial"/>
              </a:rPr>
              <a:t> stress fields during platform sedimentation:</a:t>
            </a:r>
          </a:p>
          <a:p>
            <a:pPr marL="342900" indent="-342900">
              <a:buAutoNum type="arabicParenR"/>
            </a:pPr>
            <a:r>
              <a:rPr lang="en-US" sz="2400" dirty="0" smtClean="0">
                <a:solidFill>
                  <a:srgbClr val="FFFF00"/>
                </a:solidFill>
                <a:latin typeface="Arial"/>
                <a:cs typeface="Arial"/>
              </a:rPr>
              <a:t>Distributed minor </a:t>
            </a:r>
            <a:r>
              <a:rPr lang="en-US" sz="2400" dirty="0" err="1" smtClean="0">
                <a:solidFill>
                  <a:srgbClr val="FFFF00"/>
                </a:solidFill>
                <a:latin typeface="Arial"/>
                <a:cs typeface="Arial"/>
              </a:rPr>
              <a:t>syn</a:t>
            </a:r>
            <a:r>
              <a:rPr lang="en-US" sz="2400" dirty="0" smtClean="0">
                <a:solidFill>
                  <a:srgbClr val="FFFF00"/>
                </a:solidFill>
                <a:latin typeface="Arial"/>
                <a:cs typeface="Arial"/>
              </a:rPr>
              <a:t>-sedimentary Triassic faulting.</a:t>
            </a:r>
          </a:p>
          <a:p>
            <a:pPr marL="342900" indent="-342900">
              <a:buAutoNum type="arabicParenR"/>
            </a:pPr>
            <a:r>
              <a:rPr lang="en-US" sz="2400" dirty="0" smtClean="0">
                <a:solidFill>
                  <a:srgbClr val="FFFF00"/>
                </a:solidFill>
                <a:latin typeface="Arial"/>
                <a:cs typeface="Arial"/>
              </a:rPr>
              <a:t>Cooling fractures in Cretaceous (</a:t>
            </a:r>
            <a:r>
              <a:rPr lang="en-US" sz="2400" dirty="0" err="1">
                <a:solidFill>
                  <a:srgbClr val="FFFF00"/>
                </a:solidFill>
                <a:latin typeface="Arial"/>
                <a:cs typeface="Arial"/>
              </a:rPr>
              <a:t>A</a:t>
            </a:r>
            <a:r>
              <a:rPr lang="en-US" sz="2400" dirty="0" err="1" smtClean="0">
                <a:solidFill>
                  <a:srgbClr val="FFFF00"/>
                </a:solidFill>
                <a:latin typeface="Arial"/>
                <a:cs typeface="Arial"/>
              </a:rPr>
              <a:t>ptian</a:t>
            </a:r>
            <a:r>
              <a:rPr lang="en-US" sz="2400" dirty="0" smtClean="0">
                <a:solidFill>
                  <a:srgbClr val="FFFF00"/>
                </a:solidFill>
                <a:latin typeface="Arial"/>
                <a:cs typeface="Arial"/>
              </a:rPr>
              <a:t>) sills on </a:t>
            </a:r>
            <a:r>
              <a:rPr lang="en-US" sz="2400" dirty="0" err="1" smtClean="0">
                <a:solidFill>
                  <a:srgbClr val="FFFF00"/>
                </a:solidFill>
                <a:latin typeface="Arial"/>
                <a:cs typeface="Arial"/>
              </a:rPr>
              <a:t>Edgeøya</a:t>
            </a:r>
            <a:r>
              <a:rPr lang="en-US" sz="2400" dirty="0" smtClean="0">
                <a:solidFill>
                  <a:srgbClr val="FFFF00"/>
                </a:solidFill>
                <a:latin typeface="Arial"/>
                <a:cs typeface="Arial"/>
              </a:rPr>
              <a:t> associated with the High Arctic Large Igneous Province.</a:t>
            </a:r>
            <a:endParaRPr lang="en-US" sz="2400" dirty="0">
              <a:solidFill>
                <a:srgbClr val="FFFF00"/>
              </a:solidFill>
              <a:latin typeface="Arial"/>
              <a:cs typeface="Arial"/>
            </a:endParaRPr>
          </a:p>
        </p:txBody>
      </p:sp>
      <p:pic>
        <p:nvPicPr>
          <p:cNvPr id="3" name="Picture 2"/>
          <p:cNvPicPr>
            <a:picLocks noChangeAspect="1"/>
          </p:cNvPicPr>
          <p:nvPr/>
        </p:nvPicPr>
        <p:blipFill>
          <a:blip r:embed="rId3"/>
          <a:stretch>
            <a:fillRect/>
          </a:stretch>
        </p:blipFill>
        <p:spPr>
          <a:xfrm>
            <a:off x="3360786" y="4332466"/>
            <a:ext cx="5611574" cy="2508373"/>
          </a:xfrm>
          <a:prstGeom prst="rect">
            <a:avLst/>
          </a:prstGeom>
          <a:ln>
            <a:solidFill>
              <a:srgbClr val="FF0000"/>
            </a:solidFill>
          </a:ln>
        </p:spPr>
      </p:pic>
      <p:pic>
        <p:nvPicPr>
          <p:cNvPr id="11" name="Picture 10"/>
          <p:cNvPicPr>
            <a:picLocks noChangeAspect="1"/>
          </p:cNvPicPr>
          <p:nvPr/>
        </p:nvPicPr>
        <p:blipFill>
          <a:blip r:embed="rId4"/>
          <a:stretch>
            <a:fillRect/>
          </a:stretch>
        </p:blipFill>
        <p:spPr>
          <a:xfrm>
            <a:off x="260052" y="1973314"/>
            <a:ext cx="8729472" cy="2359152"/>
          </a:xfrm>
          <a:prstGeom prst="rect">
            <a:avLst/>
          </a:prstGeom>
          <a:ln>
            <a:solidFill>
              <a:schemeClr val="accent5">
                <a:lumMod val="75000"/>
              </a:schemeClr>
            </a:solidFill>
          </a:ln>
        </p:spPr>
      </p:pic>
      <p:sp>
        <p:nvSpPr>
          <p:cNvPr id="12" name="TextBox 11"/>
          <p:cNvSpPr txBox="1"/>
          <p:nvPr/>
        </p:nvSpPr>
        <p:spPr>
          <a:xfrm>
            <a:off x="8576013" y="1939205"/>
            <a:ext cx="503939" cy="523220"/>
          </a:xfrm>
          <a:prstGeom prst="rect">
            <a:avLst/>
          </a:prstGeom>
          <a:noFill/>
        </p:spPr>
        <p:txBody>
          <a:bodyPr wrap="none" rtlCol="0">
            <a:spAutoFit/>
          </a:bodyPr>
          <a:lstStyle/>
          <a:p>
            <a:r>
              <a:rPr lang="en-US" sz="2800" b="1" dirty="0" smtClean="0">
                <a:latin typeface="Arial"/>
                <a:cs typeface="Arial"/>
              </a:rPr>
              <a:t>1)</a:t>
            </a:r>
            <a:endParaRPr lang="en-US" sz="2800" b="1" dirty="0">
              <a:latin typeface="Arial"/>
              <a:cs typeface="Arial"/>
            </a:endParaRPr>
          </a:p>
        </p:txBody>
      </p:sp>
      <p:sp>
        <p:nvSpPr>
          <p:cNvPr id="13" name="TextBox 12"/>
          <p:cNvSpPr txBox="1"/>
          <p:nvPr/>
        </p:nvSpPr>
        <p:spPr>
          <a:xfrm>
            <a:off x="260051" y="4448698"/>
            <a:ext cx="3310013" cy="2308324"/>
          </a:xfrm>
          <a:prstGeom prst="rect">
            <a:avLst/>
          </a:prstGeom>
          <a:noFill/>
        </p:spPr>
        <p:txBody>
          <a:bodyPr wrap="square" rtlCol="0">
            <a:spAutoFit/>
          </a:bodyPr>
          <a:lstStyle/>
          <a:p>
            <a:r>
              <a:rPr lang="en-US" b="1" dirty="0" smtClean="0">
                <a:solidFill>
                  <a:srgbClr val="FFFF00"/>
                </a:solidFill>
                <a:latin typeface="Arial"/>
                <a:cs typeface="Arial"/>
              </a:rPr>
              <a:t>Above: distributed normal faults in Triassic strata along SE tip of </a:t>
            </a:r>
            <a:r>
              <a:rPr lang="en-US" b="1" dirty="0" err="1" smtClean="0">
                <a:solidFill>
                  <a:srgbClr val="FFFF00"/>
                </a:solidFill>
                <a:latin typeface="Arial"/>
                <a:cs typeface="Arial"/>
              </a:rPr>
              <a:t>Edgeøya</a:t>
            </a:r>
            <a:endParaRPr lang="en-US" b="1" dirty="0" smtClean="0">
              <a:solidFill>
                <a:srgbClr val="FFFF00"/>
              </a:solidFill>
              <a:latin typeface="Arial"/>
              <a:cs typeface="Arial"/>
            </a:endParaRPr>
          </a:p>
          <a:p>
            <a:endParaRPr lang="en-US" b="1" dirty="0">
              <a:solidFill>
                <a:srgbClr val="FFFF00"/>
              </a:solidFill>
              <a:latin typeface="Arial"/>
              <a:cs typeface="Arial"/>
            </a:endParaRPr>
          </a:p>
          <a:p>
            <a:r>
              <a:rPr lang="en-US" b="1" dirty="0" smtClean="0">
                <a:solidFill>
                  <a:srgbClr val="FFFF00"/>
                </a:solidFill>
                <a:latin typeface="Arial"/>
                <a:cs typeface="Arial"/>
              </a:rPr>
              <a:t>Right: Cretaceous sill in Triassic age </a:t>
            </a:r>
            <a:r>
              <a:rPr lang="en-US" b="1" dirty="0" err="1" smtClean="0">
                <a:solidFill>
                  <a:srgbClr val="FFFF00"/>
                </a:solidFill>
                <a:latin typeface="Arial"/>
                <a:cs typeface="Arial"/>
              </a:rPr>
              <a:t>Botneheia</a:t>
            </a:r>
            <a:r>
              <a:rPr lang="en-US" b="1" dirty="0" smtClean="0">
                <a:solidFill>
                  <a:srgbClr val="FFFF00"/>
                </a:solidFill>
                <a:latin typeface="Arial"/>
                <a:cs typeface="Arial"/>
              </a:rPr>
              <a:t> and </a:t>
            </a:r>
            <a:r>
              <a:rPr lang="en-US" b="1" dirty="0" err="1" smtClean="0">
                <a:solidFill>
                  <a:srgbClr val="FFFF00"/>
                </a:solidFill>
                <a:latin typeface="Arial"/>
                <a:cs typeface="Arial"/>
              </a:rPr>
              <a:t>Tshermakfjellet</a:t>
            </a:r>
            <a:r>
              <a:rPr lang="en-US" b="1" dirty="0" smtClean="0">
                <a:solidFill>
                  <a:srgbClr val="FFFF00"/>
                </a:solidFill>
                <a:latin typeface="Arial"/>
                <a:cs typeface="Arial"/>
              </a:rPr>
              <a:t> Formation  </a:t>
            </a:r>
            <a:r>
              <a:rPr lang="en-US" b="1" dirty="0" err="1" smtClean="0">
                <a:solidFill>
                  <a:srgbClr val="FFFF00"/>
                </a:solidFill>
                <a:latin typeface="Arial"/>
                <a:cs typeface="Arial"/>
              </a:rPr>
              <a:t>shales</a:t>
            </a:r>
            <a:r>
              <a:rPr lang="en-US" b="1" dirty="0" smtClean="0">
                <a:solidFill>
                  <a:srgbClr val="FFFF00"/>
                </a:solidFill>
                <a:latin typeface="Arial"/>
                <a:cs typeface="Arial"/>
              </a:rPr>
              <a:t> in western </a:t>
            </a:r>
            <a:r>
              <a:rPr lang="en-US" b="1" dirty="0" err="1" smtClean="0">
                <a:solidFill>
                  <a:srgbClr val="FFFF00"/>
                </a:solidFill>
                <a:latin typeface="Arial"/>
                <a:cs typeface="Arial"/>
              </a:rPr>
              <a:t>Edgeøya</a:t>
            </a:r>
            <a:r>
              <a:rPr lang="en-US" b="1" dirty="0" smtClean="0">
                <a:solidFill>
                  <a:srgbClr val="FFFF00"/>
                </a:solidFill>
                <a:latin typeface="Arial"/>
                <a:cs typeface="Arial"/>
              </a:rPr>
              <a:t>.</a:t>
            </a:r>
            <a:endParaRPr lang="en-US" b="1" dirty="0">
              <a:solidFill>
                <a:srgbClr val="FFFF00"/>
              </a:solidFill>
              <a:latin typeface="Arial"/>
              <a:cs typeface="Arial"/>
            </a:endParaRPr>
          </a:p>
        </p:txBody>
      </p:sp>
      <p:sp>
        <p:nvSpPr>
          <p:cNvPr id="8" name="TextBox 7"/>
          <p:cNvSpPr txBox="1"/>
          <p:nvPr/>
        </p:nvSpPr>
        <p:spPr>
          <a:xfrm>
            <a:off x="8437691" y="4332466"/>
            <a:ext cx="503939" cy="523220"/>
          </a:xfrm>
          <a:prstGeom prst="rect">
            <a:avLst/>
          </a:prstGeom>
          <a:noFill/>
        </p:spPr>
        <p:txBody>
          <a:bodyPr wrap="none" rtlCol="0">
            <a:spAutoFit/>
          </a:bodyPr>
          <a:lstStyle/>
          <a:p>
            <a:r>
              <a:rPr lang="en-US" sz="2800" b="1" dirty="0">
                <a:latin typeface="Arial"/>
                <a:cs typeface="Arial"/>
              </a:rPr>
              <a:t>2</a:t>
            </a:r>
            <a:r>
              <a:rPr lang="en-US" sz="2800" b="1" dirty="0" smtClean="0">
                <a:latin typeface="Arial"/>
                <a:cs typeface="Arial"/>
              </a:rPr>
              <a:t>)</a:t>
            </a:r>
            <a:endParaRPr lang="en-US" sz="2800" b="1" dirty="0">
              <a:latin typeface="Arial"/>
              <a:cs typeface="Arial"/>
            </a:endParaRPr>
          </a:p>
        </p:txBody>
      </p:sp>
      <p:sp>
        <p:nvSpPr>
          <p:cNvPr id="4" name="TextBox 3"/>
          <p:cNvSpPr txBox="1"/>
          <p:nvPr/>
        </p:nvSpPr>
        <p:spPr>
          <a:xfrm>
            <a:off x="6309799" y="2992753"/>
            <a:ext cx="1871388" cy="369332"/>
          </a:xfrm>
          <a:prstGeom prst="rect">
            <a:avLst/>
          </a:prstGeom>
          <a:noFill/>
        </p:spPr>
        <p:txBody>
          <a:bodyPr wrap="none" rtlCol="0">
            <a:spAutoFit/>
          </a:bodyPr>
          <a:lstStyle/>
          <a:p>
            <a:r>
              <a:rPr lang="en-US" dirty="0" smtClean="0"/>
              <a:t>De </a:t>
            </a:r>
            <a:r>
              <a:rPr lang="en-US" dirty="0" err="1" smtClean="0"/>
              <a:t>Geerdalen</a:t>
            </a:r>
            <a:r>
              <a:rPr lang="en-US" dirty="0" smtClean="0"/>
              <a:t> Fm. </a:t>
            </a:r>
            <a:endParaRPr lang="en-US" dirty="0"/>
          </a:p>
        </p:txBody>
      </p:sp>
      <p:sp>
        <p:nvSpPr>
          <p:cNvPr id="5" name="TextBox 4"/>
          <p:cNvSpPr txBox="1"/>
          <p:nvPr/>
        </p:nvSpPr>
        <p:spPr>
          <a:xfrm flipH="1">
            <a:off x="7943957" y="5678110"/>
            <a:ext cx="88402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sill</a:t>
            </a:r>
            <a:endParaRPr lang="en-US" b="1" dirty="0">
              <a:latin typeface="Arial" panose="020B0604020202020204" pitchFamily="34" charset="0"/>
              <a:cs typeface="Arial" panose="020B0604020202020204" pitchFamily="34" charset="0"/>
            </a:endParaRPr>
          </a:p>
        </p:txBody>
      </p:sp>
      <p:sp>
        <p:nvSpPr>
          <p:cNvPr id="10" name="TextBox 9"/>
          <p:cNvSpPr txBox="1"/>
          <p:nvPr/>
        </p:nvSpPr>
        <p:spPr>
          <a:xfrm>
            <a:off x="6797597" y="3464703"/>
            <a:ext cx="2174763" cy="369332"/>
          </a:xfrm>
          <a:prstGeom prst="rect">
            <a:avLst/>
          </a:prstGeom>
          <a:noFill/>
        </p:spPr>
        <p:txBody>
          <a:bodyPr wrap="none" rtlCol="0">
            <a:spAutoFit/>
          </a:bodyPr>
          <a:lstStyle/>
          <a:p>
            <a:r>
              <a:rPr lang="en-US" dirty="0" err="1" smtClean="0"/>
              <a:t>Tschermakfjellet</a:t>
            </a:r>
            <a:r>
              <a:rPr lang="en-US" dirty="0" smtClean="0"/>
              <a:t> Fm. </a:t>
            </a:r>
            <a:endParaRPr lang="en-US" dirty="0"/>
          </a:p>
        </p:txBody>
      </p:sp>
    </p:spTree>
    <p:extLst>
      <p:ext uri="{BB962C8B-B14F-4D97-AF65-F5344CB8AC3E}">
        <p14:creationId xmlns:p14="http://schemas.microsoft.com/office/powerpoint/2010/main" val="333679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86272"/>
            <a:ext cx="9144000" cy="3971728"/>
          </a:xfrm>
          <a:prstGeom prst="rect">
            <a:avLst/>
          </a:prstGeom>
          <a:ln>
            <a:solidFill>
              <a:srgbClr val="000000"/>
            </a:solidFill>
          </a:ln>
        </p:spPr>
      </p:pic>
      <p:sp>
        <p:nvSpPr>
          <p:cNvPr id="3" name="TextBox 2"/>
          <p:cNvSpPr txBox="1"/>
          <p:nvPr/>
        </p:nvSpPr>
        <p:spPr>
          <a:xfrm>
            <a:off x="-383717" y="6403692"/>
            <a:ext cx="3451916" cy="338554"/>
          </a:xfrm>
          <a:prstGeom prst="rect">
            <a:avLst/>
          </a:prstGeom>
          <a:noFill/>
        </p:spPr>
        <p:txBody>
          <a:bodyPr wrap="square" rtlCol="0">
            <a:spAutoFit/>
          </a:bodyPr>
          <a:lstStyle/>
          <a:p>
            <a:pPr algn="ctr"/>
            <a:r>
              <a:rPr lang="en-US" sz="1600" b="1" dirty="0" smtClean="0">
                <a:latin typeface="Arial"/>
                <a:cs typeface="Arial"/>
              </a:rPr>
              <a:t>From </a:t>
            </a:r>
            <a:r>
              <a:rPr lang="en-US" sz="1600" b="1" dirty="0" err="1" smtClean="0">
                <a:latin typeface="Arial"/>
                <a:cs typeface="Arial"/>
              </a:rPr>
              <a:t>Anell</a:t>
            </a:r>
            <a:r>
              <a:rPr lang="en-US" sz="1600" b="1" dirty="0" smtClean="0">
                <a:latin typeface="Arial"/>
                <a:cs typeface="Arial"/>
              </a:rPr>
              <a:t> et al. 2013 </a:t>
            </a:r>
            <a:endParaRPr lang="en-US" sz="1600" b="1" dirty="0">
              <a:latin typeface="Arial"/>
              <a:cs typeface="Arial"/>
            </a:endParaRPr>
          </a:p>
        </p:txBody>
      </p:sp>
      <p:pic>
        <p:nvPicPr>
          <p:cNvPr id="4" name="Picture 3"/>
          <p:cNvPicPr>
            <a:picLocks noChangeAspect="1"/>
          </p:cNvPicPr>
          <p:nvPr/>
        </p:nvPicPr>
        <p:blipFill>
          <a:blip r:embed="rId4"/>
          <a:stretch>
            <a:fillRect/>
          </a:stretch>
        </p:blipFill>
        <p:spPr>
          <a:xfrm>
            <a:off x="1959" y="0"/>
            <a:ext cx="3308831" cy="2916342"/>
          </a:xfrm>
          <a:prstGeom prst="rect">
            <a:avLst/>
          </a:prstGeom>
        </p:spPr>
      </p:pic>
      <p:pic>
        <p:nvPicPr>
          <p:cNvPr id="6" name="Picture 5"/>
          <p:cNvPicPr>
            <a:picLocks noChangeAspect="1"/>
          </p:cNvPicPr>
          <p:nvPr/>
        </p:nvPicPr>
        <p:blipFill>
          <a:blip r:embed="rId5"/>
          <a:stretch>
            <a:fillRect/>
          </a:stretch>
        </p:blipFill>
        <p:spPr>
          <a:xfrm>
            <a:off x="6188409" y="0"/>
            <a:ext cx="2955591" cy="3475988"/>
          </a:xfrm>
          <a:prstGeom prst="rect">
            <a:avLst/>
          </a:prstGeom>
          <a:ln>
            <a:solidFill>
              <a:schemeClr val="tx1"/>
            </a:solidFill>
          </a:ln>
        </p:spPr>
      </p:pic>
      <p:sp>
        <p:nvSpPr>
          <p:cNvPr id="7" name="TextBox 6"/>
          <p:cNvSpPr txBox="1"/>
          <p:nvPr/>
        </p:nvSpPr>
        <p:spPr>
          <a:xfrm>
            <a:off x="3260986" y="35781"/>
            <a:ext cx="3128017" cy="2862322"/>
          </a:xfrm>
          <a:prstGeom prst="rect">
            <a:avLst/>
          </a:prstGeom>
          <a:noFill/>
        </p:spPr>
        <p:txBody>
          <a:bodyPr wrap="square" rtlCol="0">
            <a:spAutoFit/>
          </a:bodyPr>
          <a:lstStyle/>
          <a:p>
            <a:r>
              <a:rPr lang="en-US" sz="2000" b="1" dirty="0" smtClean="0">
                <a:solidFill>
                  <a:srgbClr val="FFFF00"/>
                </a:solidFill>
                <a:latin typeface="Arial"/>
                <a:cs typeface="Arial"/>
              </a:rPr>
              <a:t>Triassic - stable plate interior platform with active </a:t>
            </a:r>
            <a:r>
              <a:rPr lang="en-US" sz="2000" b="1" dirty="0" err="1" smtClean="0">
                <a:solidFill>
                  <a:srgbClr val="FFFF00"/>
                </a:solidFill>
                <a:latin typeface="Arial"/>
                <a:cs typeface="Arial"/>
              </a:rPr>
              <a:t>orogen</a:t>
            </a:r>
            <a:r>
              <a:rPr lang="en-US" sz="2000" b="1" dirty="0" smtClean="0">
                <a:solidFill>
                  <a:srgbClr val="FFFF00"/>
                </a:solidFill>
                <a:latin typeface="Arial"/>
                <a:cs typeface="Arial"/>
              </a:rPr>
              <a:t> to east feeding deltaic coastal plain.</a:t>
            </a:r>
          </a:p>
          <a:p>
            <a:endParaRPr lang="en-US" sz="2000" b="1" dirty="0">
              <a:solidFill>
                <a:srgbClr val="FFFF00"/>
              </a:solidFill>
              <a:latin typeface="Arial"/>
              <a:cs typeface="Arial"/>
            </a:endParaRPr>
          </a:p>
          <a:p>
            <a:r>
              <a:rPr lang="en-US" sz="2000" b="1" dirty="0" smtClean="0">
                <a:solidFill>
                  <a:srgbClr val="FFFF00"/>
                </a:solidFill>
                <a:latin typeface="Arial"/>
                <a:cs typeface="Arial"/>
              </a:rPr>
              <a:t>Cretaceous (circa 120 Ma) -  High Arctic Large Igneous Province.</a:t>
            </a:r>
            <a:endParaRPr lang="en-US" sz="2000" b="1" dirty="0">
              <a:solidFill>
                <a:srgbClr val="FFFF00"/>
              </a:solidFill>
              <a:latin typeface="Arial"/>
              <a:cs typeface="Arial"/>
            </a:endParaRPr>
          </a:p>
        </p:txBody>
      </p:sp>
      <p:sp>
        <p:nvSpPr>
          <p:cNvPr id="8" name="TextBox 7"/>
          <p:cNvSpPr txBox="1"/>
          <p:nvPr/>
        </p:nvSpPr>
        <p:spPr>
          <a:xfrm>
            <a:off x="6798467" y="3106656"/>
            <a:ext cx="1963799" cy="338554"/>
          </a:xfrm>
          <a:prstGeom prst="rect">
            <a:avLst/>
          </a:prstGeom>
          <a:noFill/>
        </p:spPr>
        <p:txBody>
          <a:bodyPr wrap="none" rtlCol="0">
            <a:spAutoFit/>
          </a:bodyPr>
          <a:lstStyle/>
          <a:p>
            <a:r>
              <a:rPr lang="en-US" sz="1600" b="1" dirty="0" err="1" smtClean="0">
                <a:latin typeface="Arial"/>
                <a:cs typeface="Arial"/>
              </a:rPr>
              <a:t>Polteau</a:t>
            </a:r>
            <a:r>
              <a:rPr lang="en-US" sz="1600" b="1" dirty="0" smtClean="0">
                <a:latin typeface="Arial"/>
                <a:cs typeface="Arial"/>
              </a:rPr>
              <a:t> et al. 2016</a:t>
            </a:r>
            <a:endParaRPr lang="en-US" sz="1600" b="1" dirty="0">
              <a:latin typeface="Arial"/>
              <a:cs typeface="Arial"/>
            </a:endParaRPr>
          </a:p>
        </p:txBody>
      </p:sp>
      <p:sp>
        <p:nvSpPr>
          <p:cNvPr id="9" name="TextBox 8"/>
          <p:cNvSpPr txBox="1"/>
          <p:nvPr/>
        </p:nvSpPr>
        <p:spPr>
          <a:xfrm>
            <a:off x="2078101" y="35782"/>
            <a:ext cx="1321132" cy="830997"/>
          </a:xfrm>
          <a:prstGeom prst="rect">
            <a:avLst/>
          </a:prstGeom>
          <a:noFill/>
        </p:spPr>
        <p:txBody>
          <a:bodyPr wrap="square" rtlCol="0">
            <a:spAutoFit/>
          </a:bodyPr>
          <a:lstStyle/>
          <a:p>
            <a:r>
              <a:rPr lang="en-US" sz="1200" b="1" dirty="0">
                <a:latin typeface="Arial"/>
                <a:cs typeface="Arial"/>
              </a:rPr>
              <a:t>Based in – Riis et al. </a:t>
            </a:r>
            <a:r>
              <a:rPr lang="en-US" sz="1200" b="1" dirty="0" smtClean="0">
                <a:latin typeface="Arial"/>
                <a:cs typeface="Arial"/>
              </a:rPr>
              <a:t>2008, </a:t>
            </a:r>
            <a:r>
              <a:rPr lang="en-US" sz="1200" b="1" dirty="0" err="1">
                <a:latin typeface="Arial"/>
                <a:cs typeface="Arial"/>
              </a:rPr>
              <a:t>Smelror</a:t>
            </a:r>
            <a:r>
              <a:rPr lang="en-US" sz="1200" b="1" dirty="0">
                <a:latin typeface="Arial"/>
                <a:cs typeface="Arial"/>
              </a:rPr>
              <a:t> et al. 2009</a:t>
            </a:r>
          </a:p>
        </p:txBody>
      </p:sp>
      <p:cxnSp>
        <p:nvCxnSpPr>
          <p:cNvPr id="11" name="Straight Arrow Connector 10"/>
          <p:cNvCxnSpPr/>
          <p:nvPr/>
        </p:nvCxnSpPr>
        <p:spPr>
          <a:xfrm flipH="1" flipV="1">
            <a:off x="4257524" y="4414763"/>
            <a:ext cx="882952" cy="471713"/>
          </a:xfrm>
          <a:prstGeom prst="straightConnector1">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170126">
            <a:off x="5175443" y="4900785"/>
            <a:ext cx="1467469" cy="461665"/>
          </a:xfrm>
          <a:prstGeom prst="rect">
            <a:avLst/>
          </a:prstGeom>
          <a:solidFill>
            <a:schemeClr val="bg1"/>
          </a:solidFill>
          <a:ln>
            <a:solidFill>
              <a:srgbClr val="FF0000"/>
            </a:solidFill>
          </a:ln>
        </p:spPr>
        <p:txBody>
          <a:bodyPr wrap="none" rtlCol="0">
            <a:spAutoFit/>
          </a:bodyPr>
          <a:lstStyle/>
          <a:p>
            <a:r>
              <a:rPr lang="en-US" sz="2400" b="1" dirty="0" err="1" smtClean="0">
                <a:solidFill>
                  <a:srgbClr val="FF0000"/>
                </a:solidFill>
                <a:latin typeface="Arial"/>
                <a:cs typeface="Arial"/>
              </a:rPr>
              <a:t>Edgeøya</a:t>
            </a:r>
            <a:endParaRPr lang="en-US" sz="2400" b="1" dirty="0">
              <a:solidFill>
                <a:srgbClr val="FF0000"/>
              </a:solidFill>
              <a:latin typeface="Arial"/>
              <a:cs typeface="Arial"/>
            </a:endParaRPr>
          </a:p>
        </p:txBody>
      </p:sp>
    </p:spTree>
    <p:extLst>
      <p:ext uri="{BB962C8B-B14F-4D97-AF65-F5344CB8AC3E}">
        <p14:creationId xmlns:p14="http://schemas.microsoft.com/office/powerpoint/2010/main" val="502477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50670" y="20868"/>
            <a:ext cx="4466577" cy="5356796"/>
          </a:xfrm>
          <a:prstGeom prst="rect">
            <a:avLst/>
          </a:prstGeom>
          <a:ln>
            <a:solidFill>
              <a:srgbClr val="FF0000"/>
            </a:solidFill>
          </a:ln>
        </p:spPr>
      </p:pic>
      <p:sp>
        <p:nvSpPr>
          <p:cNvPr id="4" name="Oval 3"/>
          <p:cNvSpPr/>
          <p:nvPr/>
        </p:nvSpPr>
        <p:spPr>
          <a:xfrm rot="19420794">
            <a:off x="5250473" y="829945"/>
            <a:ext cx="395352" cy="2036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2824253">
            <a:off x="5506007" y="1663651"/>
            <a:ext cx="395352" cy="2036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16443818">
            <a:off x="5234904" y="4237338"/>
            <a:ext cx="602893" cy="18894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9420794">
            <a:off x="5515676" y="4297602"/>
            <a:ext cx="562173" cy="27028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9420794">
            <a:off x="6606722" y="3615412"/>
            <a:ext cx="395352" cy="2036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641582" y="4432742"/>
            <a:ext cx="155744" cy="457815"/>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451208" y="4890557"/>
            <a:ext cx="155744" cy="457815"/>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7604959">
            <a:off x="6054782" y="3886251"/>
            <a:ext cx="335617" cy="259452"/>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2435716">
            <a:off x="5775720" y="3674203"/>
            <a:ext cx="209249" cy="457815"/>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8650365">
            <a:off x="5505509" y="4157429"/>
            <a:ext cx="153659" cy="512276"/>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2824253" flipV="1">
            <a:off x="5825613" y="3722353"/>
            <a:ext cx="174553" cy="15482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17604959">
            <a:off x="6906410" y="3272623"/>
            <a:ext cx="335617" cy="18143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369525" y="453052"/>
            <a:ext cx="335617" cy="181787"/>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719800" y="-27060"/>
            <a:ext cx="1481307" cy="523220"/>
          </a:xfrm>
          <a:prstGeom prst="rect">
            <a:avLst/>
          </a:prstGeom>
          <a:noFill/>
        </p:spPr>
        <p:txBody>
          <a:bodyPr wrap="none" rtlCol="0">
            <a:spAutoFit/>
          </a:bodyPr>
          <a:lstStyle/>
          <a:p>
            <a:pPr algn="ctr"/>
            <a:r>
              <a:rPr lang="en-US" sz="1400" b="1" dirty="0">
                <a:latin typeface="Arial"/>
                <a:cs typeface="Arial"/>
              </a:rPr>
              <a:t>t</a:t>
            </a:r>
            <a:r>
              <a:rPr lang="en-US" sz="1400" b="1" dirty="0" smtClean="0">
                <a:latin typeface="Arial"/>
                <a:cs typeface="Arial"/>
              </a:rPr>
              <a:t>hick skinned</a:t>
            </a:r>
          </a:p>
          <a:p>
            <a:pPr algn="ctr"/>
            <a:r>
              <a:rPr lang="en-US" sz="1400" b="1" dirty="0">
                <a:latin typeface="Arial"/>
                <a:cs typeface="Arial"/>
              </a:rPr>
              <a:t>n</a:t>
            </a:r>
            <a:r>
              <a:rPr lang="en-US" sz="1400" b="1" dirty="0" smtClean="0">
                <a:latin typeface="Arial"/>
                <a:cs typeface="Arial"/>
              </a:rPr>
              <a:t>ormal faulting</a:t>
            </a:r>
            <a:endParaRPr lang="en-US" sz="1400" b="1" dirty="0">
              <a:latin typeface="Arial"/>
              <a:cs typeface="Arial"/>
            </a:endParaRPr>
          </a:p>
        </p:txBody>
      </p:sp>
      <p:sp>
        <p:nvSpPr>
          <p:cNvPr id="18" name="Oval 17"/>
          <p:cNvSpPr/>
          <p:nvPr/>
        </p:nvSpPr>
        <p:spPr>
          <a:xfrm rot="21375833">
            <a:off x="8363965" y="1230550"/>
            <a:ext cx="318091" cy="18743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728212" y="751268"/>
            <a:ext cx="1481307" cy="523220"/>
          </a:xfrm>
          <a:prstGeom prst="rect">
            <a:avLst/>
          </a:prstGeom>
          <a:noFill/>
        </p:spPr>
        <p:txBody>
          <a:bodyPr wrap="none" rtlCol="0">
            <a:spAutoFit/>
          </a:bodyPr>
          <a:lstStyle/>
          <a:p>
            <a:pPr algn="ctr"/>
            <a:r>
              <a:rPr lang="en-US" sz="1400" b="1" dirty="0" smtClean="0">
                <a:latin typeface="Arial"/>
                <a:cs typeface="Arial"/>
              </a:rPr>
              <a:t>thin skinned</a:t>
            </a:r>
          </a:p>
          <a:p>
            <a:pPr algn="ctr"/>
            <a:r>
              <a:rPr lang="en-US" sz="1400" b="1" dirty="0">
                <a:latin typeface="Arial"/>
                <a:cs typeface="Arial"/>
              </a:rPr>
              <a:t>n</a:t>
            </a:r>
            <a:r>
              <a:rPr lang="en-US" sz="1400" b="1" dirty="0" smtClean="0">
                <a:latin typeface="Arial"/>
                <a:cs typeface="Arial"/>
              </a:rPr>
              <a:t>ormal faulting</a:t>
            </a:r>
            <a:endParaRPr lang="en-US" sz="1400" b="1" dirty="0">
              <a:latin typeface="Arial"/>
              <a:cs typeface="Arial"/>
            </a:endParaRPr>
          </a:p>
        </p:txBody>
      </p:sp>
      <p:sp>
        <p:nvSpPr>
          <p:cNvPr id="20" name="TextBox 19"/>
          <p:cNvSpPr txBox="1"/>
          <p:nvPr/>
        </p:nvSpPr>
        <p:spPr>
          <a:xfrm>
            <a:off x="149465" y="93971"/>
            <a:ext cx="4410491" cy="2554545"/>
          </a:xfrm>
          <a:prstGeom prst="rect">
            <a:avLst/>
          </a:prstGeom>
          <a:solidFill>
            <a:schemeClr val="tx1">
              <a:lumMod val="85000"/>
              <a:lumOff val="15000"/>
            </a:schemeClr>
          </a:solidFill>
          <a:ln>
            <a:solidFill>
              <a:srgbClr val="FF0000"/>
            </a:solidFill>
          </a:ln>
        </p:spPr>
        <p:txBody>
          <a:bodyPr wrap="square" rtlCol="0">
            <a:spAutoFit/>
          </a:bodyPr>
          <a:lstStyle/>
          <a:p>
            <a:r>
              <a:rPr lang="en-US" sz="2000" b="1" dirty="0" smtClean="0">
                <a:solidFill>
                  <a:srgbClr val="FFFF00"/>
                </a:solidFill>
                <a:latin typeface="Arial"/>
                <a:cs typeface="Arial"/>
              </a:rPr>
              <a:t>2 types of Triassic faulting:</a:t>
            </a:r>
          </a:p>
          <a:p>
            <a:pPr marL="342900" indent="-342900">
              <a:buAutoNum type="arabicParenR"/>
            </a:pPr>
            <a:r>
              <a:rPr lang="en-US" sz="2000" b="1" dirty="0" smtClean="0">
                <a:solidFill>
                  <a:schemeClr val="accent3">
                    <a:lumMod val="75000"/>
                  </a:schemeClr>
                </a:solidFill>
                <a:latin typeface="Arial"/>
                <a:cs typeface="Arial"/>
              </a:rPr>
              <a:t>thick skinned, </a:t>
            </a:r>
          </a:p>
          <a:p>
            <a:r>
              <a:rPr lang="en-US" sz="2000" b="1" dirty="0" smtClean="0">
                <a:solidFill>
                  <a:srgbClr val="FF0000"/>
                </a:solidFill>
                <a:latin typeface="Arial"/>
                <a:cs typeface="Arial"/>
              </a:rPr>
              <a:t>2)</a:t>
            </a:r>
            <a:r>
              <a:rPr lang="en-US" sz="2000" b="1" dirty="0" smtClean="0">
                <a:solidFill>
                  <a:srgbClr val="008000"/>
                </a:solidFill>
                <a:latin typeface="Arial"/>
                <a:cs typeface="Arial"/>
              </a:rPr>
              <a:t> </a:t>
            </a:r>
            <a:r>
              <a:rPr lang="en-US" sz="2000" b="1" dirty="0" smtClean="0">
                <a:solidFill>
                  <a:srgbClr val="FF0000"/>
                </a:solidFill>
                <a:latin typeface="Arial"/>
                <a:cs typeface="Arial"/>
              </a:rPr>
              <a:t>thin skinned</a:t>
            </a:r>
            <a:r>
              <a:rPr lang="en-US" sz="2000" b="1" dirty="0" smtClean="0">
                <a:latin typeface="Arial"/>
                <a:cs typeface="Arial"/>
              </a:rPr>
              <a:t> </a:t>
            </a:r>
            <a:r>
              <a:rPr lang="en-US" sz="2000" b="1" dirty="0" smtClean="0">
                <a:solidFill>
                  <a:srgbClr val="FFFF00"/>
                </a:solidFill>
                <a:latin typeface="Arial"/>
                <a:cs typeface="Arial"/>
              </a:rPr>
              <a:t>with growth basins above detachments in Triassic shale rich horizons. </a:t>
            </a:r>
          </a:p>
          <a:p>
            <a:endParaRPr lang="en-US" sz="2000" b="1" dirty="0">
              <a:latin typeface="Arial"/>
              <a:cs typeface="Arial"/>
            </a:endParaRPr>
          </a:p>
          <a:p>
            <a:r>
              <a:rPr lang="en-US" sz="2000" b="1" dirty="0" smtClean="0">
                <a:solidFill>
                  <a:srgbClr val="FFFF00"/>
                </a:solidFill>
                <a:latin typeface="Arial"/>
                <a:cs typeface="Arial"/>
              </a:rPr>
              <a:t>Both with significant footprint, and </a:t>
            </a:r>
            <a:r>
              <a:rPr lang="en-US" sz="2000" b="1" dirty="0" err="1" smtClean="0">
                <a:solidFill>
                  <a:srgbClr val="FFFF00"/>
                </a:solidFill>
                <a:latin typeface="Arial"/>
                <a:cs typeface="Arial"/>
              </a:rPr>
              <a:t>syn</a:t>
            </a:r>
            <a:r>
              <a:rPr lang="en-US" sz="2000" b="1" dirty="0" smtClean="0">
                <a:solidFill>
                  <a:srgbClr val="FFFF00"/>
                </a:solidFill>
                <a:latin typeface="Arial"/>
                <a:cs typeface="Arial"/>
              </a:rPr>
              <a:t>-sedimentary</a:t>
            </a:r>
            <a:r>
              <a:rPr lang="en-US" sz="2000" b="1" dirty="0" smtClean="0">
                <a:latin typeface="Arial"/>
                <a:cs typeface="Arial"/>
              </a:rPr>
              <a:t>. </a:t>
            </a:r>
            <a:endParaRPr lang="en-US" sz="2000" b="1" dirty="0">
              <a:latin typeface="Arial"/>
              <a:cs typeface="Arial"/>
            </a:endParaRPr>
          </a:p>
        </p:txBody>
      </p:sp>
      <p:pic>
        <p:nvPicPr>
          <p:cNvPr id="22" name="Picture 21"/>
          <p:cNvPicPr>
            <a:picLocks noChangeAspect="1"/>
          </p:cNvPicPr>
          <p:nvPr/>
        </p:nvPicPr>
        <p:blipFill>
          <a:blip r:embed="rId4"/>
          <a:stretch>
            <a:fillRect/>
          </a:stretch>
        </p:blipFill>
        <p:spPr>
          <a:xfrm>
            <a:off x="9187" y="5497664"/>
            <a:ext cx="9144000" cy="1384300"/>
          </a:xfrm>
          <a:prstGeom prst="rect">
            <a:avLst/>
          </a:prstGeom>
          <a:ln>
            <a:solidFill>
              <a:srgbClr val="FF0000"/>
            </a:solidFill>
          </a:ln>
        </p:spPr>
      </p:pic>
      <p:pic>
        <p:nvPicPr>
          <p:cNvPr id="23" name="Picture 22"/>
          <p:cNvPicPr>
            <a:picLocks noChangeAspect="1"/>
          </p:cNvPicPr>
          <p:nvPr/>
        </p:nvPicPr>
        <p:blipFill>
          <a:blip r:embed="rId5"/>
          <a:stretch>
            <a:fillRect/>
          </a:stretch>
        </p:blipFill>
        <p:spPr>
          <a:xfrm>
            <a:off x="9186" y="2710969"/>
            <a:ext cx="5189719" cy="2514720"/>
          </a:xfrm>
          <a:prstGeom prst="rect">
            <a:avLst/>
          </a:prstGeom>
          <a:ln>
            <a:solidFill>
              <a:srgbClr val="FF0000"/>
            </a:solidFill>
          </a:ln>
        </p:spPr>
      </p:pic>
    </p:spTree>
    <p:extLst>
      <p:ext uri="{BB962C8B-B14F-4D97-AF65-F5344CB8AC3E}">
        <p14:creationId xmlns:p14="http://schemas.microsoft.com/office/powerpoint/2010/main" val="428849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5938" cy="5542439"/>
          </a:xfrm>
          <a:prstGeom prst="rect">
            <a:avLst/>
          </a:prstGeom>
        </p:spPr>
      </p:pic>
      <p:cxnSp>
        <p:nvCxnSpPr>
          <p:cNvPr id="4" name="Straight Arrow Connector 3"/>
          <p:cNvCxnSpPr>
            <a:stCxn id="6" idx="1"/>
          </p:cNvCxnSpPr>
          <p:nvPr/>
        </p:nvCxnSpPr>
        <p:spPr>
          <a:xfrm flipH="1">
            <a:off x="6039968" y="398260"/>
            <a:ext cx="973946" cy="4755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013914" y="213594"/>
            <a:ext cx="1826980" cy="369332"/>
          </a:xfrm>
          <a:prstGeom prst="rect">
            <a:avLst/>
          </a:prstGeom>
          <a:noFill/>
        </p:spPr>
        <p:txBody>
          <a:bodyPr wrap="none" rtlCol="0">
            <a:spAutoFit/>
          </a:bodyPr>
          <a:lstStyle/>
          <a:p>
            <a:r>
              <a:rPr lang="en-US" dirty="0">
                <a:latin typeface="Arial"/>
                <a:cs typeface="Arial"/>
              </a:rPr>
              <a:t>p</a:t>
            </a:r>
            <a:r>
              <a:rPr lang="en-US" dirty="0" smtClean="0">
                <a:latin typeface="Arial"/>
                <a:cs typeface="Arial"/>
              </a:rPr>
              <a:t>erson for scale</a:t>
            </a:r>
            <a:endParaRPr lang="en-US" dirty="0">
              <a:latin typeface="Arial"/>
              <a:cs typeface="Arial"/>
            </a:endParaRPr>
          </a:p>
        </p:txBody>
      </p:sp>
      <p:cxnSp>
        <p:nvCxnSpPr>
          <p:cNvPr id="8" name="Straight Arrow Connector 7"/>
          <p:cNvCxnSpPr/>
          <p:nvPr/>
        </p:nvCxnSpPr>
        <p:spPr>
          <a:xfrm flipH="1">
            <a:off x="73830" y="682567"/>
            <a:ext cx="728376" cy="19121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228419" y="539724"/>
            <a:ext cx="743702" cy="40544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02206" y="278114"/>
            <a:ext cx="3972120" cy="461665"/>
          </a:xfrm>
          <a:prstGeom prst="rect">
            <a:avLst/>
          </a:prstGeom>
          <a:noFill/>
        </p:spPr>
        <p:txBody>
          <a:bodyPr wrap="square" rtlCol="0">
            <a:spAutoFit/>
          </a:bodyPr>
          <a:lstStyle/>
          <a:p>
            <a:r>
              <a:rPr lang="en-US" sz="2400" dirty="0" err="1">
                <a:solidFill>
                  <a:schemeClr val="bg1"/>
                </a:solidFill>
                <a:latin typeface="Arial"/>
                <a:cs typeface="Arial"/>
              </a:rPr>
              <a:t>o</a:t>
            </a:r>
            <a:r>
              <a:rPr lang="en-US" sz="2400" dirty="0" err="1" smtClean="0">
                <a:solidFill>
                  <a:schemeClr val="bg1"/>
                </a:solidFill>
                <a:latin typeface="Arial"/>
                <a:cs typeface="Arial"/>
              </a:rPr>
              <a:t>nlapping</a:t>
            </a:r>
            <a:r>
              <a:rPr lang="en-US" sz="2400" dirty="0" smtClean="0">
                <a:solidFill>
                  <a:schemeClr val="bg1"/>
                </a:solidFill>
                <a:latin typeface="Arial"/>
                <a:cs typeface="Arial"/>
              </a:rPr>
              <a:t> </a:t>
            </a:r>
            <a:r>
              <a:rPr lang="en-US" sz="2400" dirty="0" err="1" smtClean="0">
                <a:solidFill>
                  <a:schemeClr val="bg1"/>
                </a:solidFill>
                <a:latin typeface="Arial"/>
                <a:cs typeface="Arial"/>
              </a:rPr>
              <a:t>shales</a:t>
            </a:r>
            <a:endParaRPr lang="en-US" sz="2400" dirty="0">
              <a:solidFill>
                <a:schemeClr val="bg1"/>
              </a:solidFill>
              <a:latin typeface="Arial"/>
              <a:cs typeface="Arial"/>
            </a:endParaRPr>
          </a:p>
        </p:txBody>
      </p:sp>
      <p:cxnSp>
        <p:nvCxnSpPr>
          <p:cNvPr id="14" name="Straight Connector 13"/>
          <p:cNvCxnSpPr/>
          <p:nvPr/>
        </p:nvCxnSpPr>
        <p:spPr>
          <a:xfrm>
            <a:off x="5625941" y="1402983"/>
            <a:ext cx="620183" cy="23629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8106671" y="4932591"/>
            <a:ext cx="369156" cy="60984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8091905" y="4962128"/>
            <a:ext cx="206727" cy="343064"/>
          </a:xfrm>
          <a:custGeom>
            <a:avLst/>
            <a:gdLst>
              <a:gd name="connsiteX0" fmla="*/ 206727 w 206727"/>
              <a:gd name="connsiteY0" fmla="*/ 0 h 343064"/>
              <a:gd name="connsiteX1" fmla="*/ 14766 w 206727"/>
              <a:gd name="connsiteY1" fmla="*/ 339669 h 343064"/>
              <a:gd name="connsiteX2" fmla="*/ 14766 w 206727"/>
              <a:gd name="connsiteY2" fmla="*/ 177218 h 343064"/>
              <a:gd name="connsiteX3" fmla="*/ 0 w 206727"/>
              <a:gd name="connsiteY3" fmla="*/ 221523 h 343064"/>
            </a:gdLst>
            <a:ahLst/>
            <a:cxnLst>
              <a:cxn ang="0">
                <a:pos x="connsiteX0" y="connsiteY0"/>
              </a:cxn>
              <a:cxn ang="0">
                <a:pos x="connsiteX1" y="connsiteY1"/>
              </a:cxn>
              <a:cxn ang="0">
                <a:pos x="connsiteX2" y="connsiteY2"/>
              </a:cxn>
              <a:cxn ang="0">
                <a:pos x="connsiteX3" y="connsiteY3"/>
              </a:cxn>
            </a:cxnLst>
            <a:rect l="l" t="t" r="r" b="b"/>
            <a:pathLst>
              <a:path w="206727" h="343064">
                <a:moveTo>
                  <a:pt x="206727" y="0"/>
                </a:moveTo>
                <a:cubicBezTo>
                  <a:pt x="126743" y="155066"/>
                  <a:pt x="46759" y="310133"/>
                  <a:pt x="14766" y="339669"/>
                </a:cubicBezTo>
                <a:cubicBezTo>
                  <a:pt x="-17227" y="369205"/>
                  <a:pt x="17227" y="196909"/>
                  <a:pt x="14766" y="177218"/>
                </a:cubicBezTo>
                <a:cubicBezTo>
                  <a:pt x="12305" y="157527"/>
                  <a:pt x="6152" y="189525"/>
                  <a:pt x="0" y="221523"/>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758837" y="1358678"/>
            <a:ext cx="351550" cy="162763"/>
          </a:xfrm>
          <a:custGeom>
            <a:avLst/>
            <a:gdLst>
              <a:gd name="connsiteX0" fmla="*/ 0 w 351550"/>
              <a:gd name="connsiteY0" fmla="*/ 0 h 162763"/>
              <a:gd name="connsiteX1" fmla="*/ 339624 w 351550"/>
              <a:gd name="connsiteY1" fmla="*/ 162450 h 162763"/>
              <a:gd name="connsiteX2" fmla="*/ 280559 w 351550"/>
              <a:gd name="connsiteY2" fmla="*/ 44305 h 162763"/>
            </a:gdLst>
            <a:ahLst/>
            <a:cxnLst>
              <a:cxn ang="0">
                <a:pos x="connsiteX0" y="connsiteY0"/>
              </a:cxn>
              <a:cxn ang="0">
                <a:pos x="connsiteX1" y="connsiteY1"/>
              </a:cxn>
              <a:cxn ang="0">
                <a:pos x="connsiteX2" y="connsiteY2"/>
              </a:cxn>
            </a:cxnLst>
            <a:rect l="l" t="t" r="r" b="b"/>
            <a:pathLst>
              <a:path w="351550" h="162763">
                <a:moveTo>
                  <a:pt x="0" y="0"/>
                </a:moveTo>
                <a:cubicBezTo>
                  <a:pt x="146432" y="77533"/>
                  <a:pt x="292864" y="155066"/>
                  <a:pt x="339624" y="162450"/>
                </a:cubicBezTo>
                <a:cubicBezTo>
                  <a:pt x="386384" y="169834"/>
                  <a:pt x="280559" y="44305"/>
                  <a:pt x="280559" y="44305"/>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p:cNvPicPr>
            <a:picLocks noChangeAspect="1"/>
          </p:cNvPicPr>
          <p:nvPr/>
        </p:nvPicPr>
        <p:blipFill>
          <a:blip r:embed="rId4"/>
          <a:stretch>
            <a:fillRect/>
          </a:stretch>
        </p:blipFill>
        <p:spPr>
          <a:xfrm>
            <a:off x="0" y="3913583"/>
            <a:ext cx="6182501" cy="2944417"/>
          </a:xfrm>
          <a:prstGeom prst="rect">
            <a:avLst/>
          </a:prstGeom>
          <a:ln>
            <a:solidFill>
              <a:srgbClr val="FF0000"/>
            </a:solidFill>
          </a:ln>
        </p:spPr>
      </p:pic>
      <p:cxnSp>
        <p:nvCxnSpPr>
          <p:cNvPr id="29" name="Straight Arrow Connector 28"/>
          <p:cNvCxnSpPr/>
          <p:nvPr/>
        </p:nvCxnSpPr>
        <p:spPr>
          <a:xfrm flipV="1">
            <a:off x="2908951" y="2466296"/>
            <a:ext cx="1712885" cy="14472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5"/>
          <a:stretch>
            <a:fillRect/>
          </a:stretch>
        </p:blipFill>
        <p:spPr>
          <a:xfrm>
            <a:off x="6889293" y="2454725"/>
            <a:ext cx="2120050" cy="2383683"/>
          </a:xfrm>
          <a:prstGeom prst="rect">
            <a:avLst/>
          </a:prstGeom>
          <a:ln>
            <a:solidFill>
              <a:srgbClr val="FF0000"/>
            </a:solidFill>
          </a:ln>
        </p:spPr>
      </p:pic>
      <p:cxnSp>
        <p:nvCxnSpPr>
          <p:cNvPr id="33" name="Straight Arrow Connector 32"/>
          <p:cNvCxnSpPr/>
          <p:nvPr/>
        </p:nvCxnSpPr>
        <p:spPr>
          <a:xfrm flipH="1">
            <a:off x="7697667" y="2820559"/>
            <a:ext cx="503302" cy="1181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0" y="4135105"/>
            <a:ext cx="3012315" cy="461665"/>
          </a:xfrm>
          <a:prstGeom prst="rect">
            <a:avLst/>
          </a:prstGeom>
          <a:noFill/>
        </p:spPr>
        <p:txBody>
          <a:bodyPr wrap="square" rtlCol="0">
            <a:spAutoFit/>
          </a:bodyPr>
          <a:lstStyle/>
          <a:p>
            <a:r>
              <a:rPr lang="en-US" sz="2400" dirty="0">
                <a:solidFill>
                  <a:srgbClr val="FFFFFF"/>
                </a:solidFill>
                <a:latin typeface="Arial"/>
                <a:cs typeface="Arial"/>
              </a:rPr>
              <a:t>e</a:t>
            </a:r>
            <a:r>
              <a:rPr lang="en-US" sz="2400" dirty="0" smtClean="0">
                <a:solidFill>
                  <a:srgbClr val="FFFFFF"/>
                </a:solidFill>
                <a:latin typeface="Arial"/>
                <a:cs typeface="Arial"/>
              </a:rPr>
              <a:t>xtensional faulting</a:t>
            </a:r>
            <a:endParaRPr lang="en-US" sz="2400" dirty="0">
              <a:solidFill>
                <a:srgbClr val="FFFFFF"/>
              </a:solidFill>
              <a:latin typeface="Arial"/>
              <a:cs typeface="Arial"/>
            </a:endParaRPr>
          </a:p>
        </p:txBody>
      </p:sp>
      <p:cxnSp>
        <p:nvCxnSpPr>
          <p:cNvPr id="38" name="Straight Arrow Connector 37"/>
          <p:cNvCxnSpPr/>
          <p:nvPr/>
        </p:nvCxnSpPr>
        <p:spPr>
          <a:xfrm>
            <a:off x="2908951" y="5542439"/>
            <a:ext cx="1712885" cy="542075"/>
          </a:xfrm>
          <a:prstGeom prst="straightConnector1">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0" name="Freeform 39"/>
          <p:cNvSpPr/>
          <p:nvPr/>
        </p:nvSpPr>
        <p:spPr>
          <a:xfrm>
            <a:off x="14766" y="1284837"/>
            <a:ext cx="4400343" cy="340146"/>
          </a:xfrm>
          <a:custGeom>
            <a:avLst/>
            <a:gdLst>
              <a:gd name="connsiteX0" fmla="*/ 0 w 4400343"/>
              <a:gd name="connsiteY0" fmla="*/ 162450 h 340146"/>
              <a:gd name="connsiteX1" fmla="*/ 871209 w 4400343"/>
              <a:gd name="connsiteY1" fmla="*/ 251060 h 340146"/>
              <a:gd name="connsiteX2" fmla="*/ 1579989 w 4400343"/>
              <a:gd name="connsiteY2" fmla="*/ 295364 h 340146"/>
              <a:gd name="connsiteX3" fmla="*/ 2510263 w 4400343"/>
              <a:gd name="connsiteY3" fmla="*/ 339669 h 340146"/>
              <a:gd name="connsiteX4" fmla="*/ 3204276 w 4400343"/>
              <a:gd name="connsiteY4" fmla="*/ 265828 h 340146"/>
              <a:gd name="connsiteX5" fmla="*/ 3765394 w 4400343"/>
              <a:gd name="connsiteY5" fmla="*/ 162450 h 340146"/>
              <a:gd name="connsiteX6" fmla="*/ 4400343 w 4400343"/>
              <a:gd name="connsiteY6" fmla="*/ 0 h 34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0343" h="340146">
                <a:moveTo>
                  <a:pt x="0" y="162450"/>
                </a:moveTo>
                <a:lnTo>
                  <a:pt x="871209" y="251060"/>
                </a:lnTo>
                <a:cubicBezTo>
                  <a:pt x="1134541" y="273212"/>
                  <a:pt x="1579989" y="295364"/>
                  <a:pt x="1579989" y="295364"/>
                </a:cubicBezTo>
                <a:cubicBezTo>
                  <a:pt x="1853165" y="310132"/>
                  <a:pt x="2239549" y="344592"/>
                  <a:pt x="2510263" y="339669"/>
                </a:cubicBezTo>
                <a:cubicBezTo>
                  <a:pt x="2780977" y="334746"/>
                  <a:pt x="2995088" y="295365"/>
                  <a:pt x="3204276" y="265828"/>
                </a:cubicBezTo>
                <a:cubicBezTo>
                  <a:pt x="3413465" y="236292"/>
                  <a:pt x="3566050" y="206755"/>
                  <a:pt x="3765394" y="162450"/>
                </a:cubicBezTo>
                <a:cubicBezTo>
                  <a:pt x="3964738" y="118145"/>
                  <a:pt x="4400343" y="0"/>
                  <a:pt x="4400343" y="0"/>
                </a:cubicBezTo>
              </a:path>
            </a:pathLst>
          </a:custGeom>
          <a:ln w="28575" cmpd="sng">
            <a:solidFill>
              <a:srgbClr val="FFFF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4754732" y="818495"/>
            <a:ext cx="3027081" cy="569719"/>
          </a:xfrm>
          <a:custGeom>
            <a:avLst/>
            <a:gdLst>
              <a:gd name="connsiteX0" fmla="*/ 3027081 w 3027081"/>
              <a:gd name="connsiteY0" fmla="*/ 8526 h 569719"/>
              <a:gd name="connsiteX1" fmla="*/ 2421665 w 3027081"/>
              <a:gd name="connsiteY1" fmla="*/ 8526 h 569719"/>
              <a:gd name="connsiteX2" fmla="*/ 1771950 w 3027081"/>
              <a:gd name="connsiteY2" fmla="*/ 97136 h 569719"/>
              <a:gd name="connsiteX3" fmla="*/ 531585 w 3027081"/>
              <a:gd name="connsiteY3" fmla="*/ 436805 h 569719"/>
              <a:gd name="connsiteX4" fmla="*/ 0 w 3027081"/>
              <a:gd name="connsiteY4" fmla="*/ 569719 h 569719"/>
              <a:gd name="connsiteX5" fmla="*/ 0 w 3027081"/>
              <a:gd name="connsiteY5" fmla="*/ 569719 h 56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7081" h="569719">
                <a:moveTo>
                  <a:pt x="3027081" y="8526"/>
                </a:moveTo>
                <a:cubicBezTo>
                  <a:pt x="2828967" y="1142"/>
                  <a:pt x="2630854" y="-6242"/>
                  <a:pt x="2421665" y="8526"/>
                </a:cubicBezTo>
                <a:cubicBezTo>
                  <a:pt x="2212476" y="23294"/>
                  <a:pt x="2086963" y="25756"/>
                  <a:pt x="1771950" y="97136"/>
                </a:cubicBezTo>
                <a:cubicBezTo>
                  <a:pt x="1456937" y="168516"/>
                  <a:pt x="826910" y="358041"/>
                  <a:pt x="531585" y="436805"/>
                </a:cubicBezTo>
                <a:cubicBezTo>
                  <a:pt x="236260" y="515569"/>
                  <a:pt x="0" y="569719"/>
                  <a:pt x="0" y="569719"/>
                </a:cubicBezTo>
                <a:lnTo>
                  <a:pt x="0" y="569719"/>
                </a:lnTo>
              </a:path>
            </a:pathLst>
          </a:custGeom>
          <a:ln w="28575" cmpd="sng">
            <a:solidFill>
              <a:srgbClr val="FFFF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44299" y="900862"/>
            <a:ext cx="5404447" cy="236292"/>
          </a:xfrm>
          <a:custGeom>
            <a:avLst/>
            <a:gdLst>
              <a:gd name="connsiteX0" fmla="*/ 0 w 5404447"/>
              <a:gd name="connsiteY0" fmla="*/ 0 h 236292"/>
              <a:gd name="connsiteX1" fmla="*/ 1447092 w 5404447"/>
              <a:gd name="connsiteY1" fmla="*/ 118146 h 236292"/>
              <a:gd name="connsiteX2" fmla="*/ 5404447 w 5404447"/>
              <a:gd name="connsiteY2" fmla="*/ 236292 h 236292"/>
              <a:gd name="connsiteX3" fmla="*/ 5404447 w 5404447"/>
              <a:gd name="connsiteY3" fmla="*/ 236292 h 236292"/>
              <a:gd name="connsiteX4" fmla="*/ 5389681 w 5404447"/>
              <a:gd name="connsiteY4" fmla="*/ 221524 h 236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447" h="236292">
                <a:moveTo>
                  <a:pt x="0" y="0"/>
                </a:moveTo>
                <a:cubicBezTo>
                  <a:pt x="273175" y="39382"/>
                  <a:pt x="546351" y="78764"/>
                  <a:pt x="1447092" y="118146"/>
                </a:cubicBezTo>
                <a:cubicBezTo>
                  <a:pt x="2347833" y="157528"/>
                  <a:pt x="5404447" y="236292"/>
                  <a:pt x="5404447" y="236292"/>
                </a:cubicBezTo>
                <a:lnTo>
                  <a:pt x="5404447" y="236292"/>
                </a:lnTo>
                <a:lnTo>
                  <a:pt x="5389681" y="221524"/>
                </a:lnTo>
              </a:path>
            </a:pathLst>
          </a:custGeom>
          <a:ln w="28575" cmpd="sng">
            <a:solidFill>
              <a:srgbClr val="FFFF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p:cNvSpPr txBox="1"/>
          <p:nvPr/>
        </p:nvSpPr>
        <p:spPr>
          <a:xfrm>
            <a:off x="7575086" y="1284837"/>
            <a:ext cx="758190" cy="523220"/>
          </a:xfrm>
          <a:prstGeom prst="rect">
            <a:avLst/>
          </a:prstGeom>
          <a:noFill/>
        </p:spPr>
        <p:txBody>
          <a:bodyPr wrap="none" rtlCol="0">
            <a:spAutoFit/>
          </a:bodyPr>
          <a:lstStyle/>
          <a:p>
            <a:r>
              <a:rPr lang="en-US" sz="2800" dirty="0" err="1" smtClean="0">
                <a:solidFill>
                  <a:srgbClr val="FFFFFF"/>
                </a:solidFill>
                <a:latin typeface="Arial"/>
                <a:cs typeface="Arial"/>
              </a:rPr>
              <a:t>Tr</a:t>
            </a:r>
            <a:r>
              <a:rPr lang="en-US" sz="2800" dirty="0" smtClean="0">
                <a:solidFill>
                  <a:srgbClr val="FFFFFF"/>
                </a:solidFill>
                <a:latin typeface="Arial"/>
                <a:cs typeface="Arial"/>
              </a:rPr>
              <a:t> </a:t>
            </a:r>
            <a:r>
              <a:rPr lang="en-US" sz="2400" b="1" baseline="-25000" dirty="0" smtClean="0">
                <a:solidFill>
                  <a:srgbClr val="FFFFFF"/>
                </a:solidFill>
                <a:latin typeface="Arial"/>
                <a:cs typeface="Arial"/>
              </a:rPr>
              <a:t>B</a:t>
            </a:r>
            <a:endParaRPr lang="en-US" sz="2400" b="1" baseline="-25000" dirty="0">
              <a:solidFill>
                <a:srgbClr val="FFFFFF"/>
              </a:solidFill>
              <a:latin typeface="Arial"/>
              <a:cs typeface="Arial"/>
            </a:endParaRPr>
          </a:p>
        </p:txBody>
      </p:sp>
      <p:sp>
        <p:nvSpPr>
          <p:cNvPr id="44" name="TextBox 43"/>
          <p:cNvSpPr txBox="1"/>
          <p:nvPr/>
        </p:nvSpPr>
        <p:spPr>
          <a:xfrm>
            <a:off x="802206" y="2312282"/>
            <a:ext cx="758190" cy="523220"/>
          </a:xfrm>
          <a:prstGeom prst="rect">
            <a:avLst/>
          </a:prstGeom>
          <a:noFill/>
        </p:spPr>
        <p:txBody>
          <a:bodyPr wrap="none" rtlCol="0">
            <a:spAutoFit/>
          </a:bodyPr>
          <a:lstStyle/>
          <a:p>
            <a:r>
              <a:rPr lang="en-US" sz="2800" dirty="0" err="1" smtClean="0">
                <a:solidFill>
                  <a:srgbClr val="FFFFFF"/>
                </a:solidFill>
                <a:latin typeface="Arial"/>
                <a:cs typeface="Arial"/>
              </a:rPr>
              <a:t>Tr</a:t>
            </a:r>
            <a:r>
              <a:rPr lang="en-US" sz="2800" dirty="0" smtClean="0">
                <a:solidFill>
                  <a:srgbClr val="FFFFFF"/>
                </a:solidFill>
                <a:latin typeface="Arial"/>
                <a:cs typeface="Arial"/>
              </a:rPr>
              <a:t> </a:t>
            </a:r>
            <a:r>
              <a:rPr lang="en-US" sz="2400" b="1" baseline="-25000" dirty="0" smtClean="0">
                <a:solidFill>
                  <a:srgbClr val="FFFFFF"/>
                </a:solidFill>
                <a:latin typeface="Arial"/>
                <a:cs typeface="Arial"/>
              </a:rPr>
              <a:t>B</a:t>
            </a:r>
            <a:endParaRPr lang="en-US" sz="2400" b="1" baseline="-25000" dirty="0">
              <a:solidFill>
                <a:srgbClr val="FFFFFF"/>
              </a:solidFill>
              <a:latin typeface="Arial"/>
              <a:cs typeface="Arial"/>
            </a:endParaRPr>
          </a:p>
        </p:txBody>
      </p:sp>
      <p:sp>
        <p:nvSpPr>
          <p:cNvPr id="45" name="TextBox 44"/>
          <p:cNvSpPr txBox="1"/>
          <p:nvPr/>
        </p:nvSpPr>
        <p:spPr>
          <a:xfrm>
            <a:off x="6182500" y="5661396"/>
            <a:ext cx="2961499" cy="1107996"/>
          </a:xfrm>
          <a:prstGeom prst="rect">
            <a:avLst/>
          </a:prstGeom>
          <a:noFill/>
        </p:spPr>
        <p:txBody>
          <a:bodyPr wrap="square" rtlCol="0">
            <a:spAutoFit/>
          </a:bodyPr>
          <a:lstStyle/>
          <a:p>
            <a:pPr algn="ctr"/>
            <a:r>
              <a:rPr lang="en-US" sz="2200" b="1" dirty="0" smtClean="0">
                <a:solidFill>
                  <a:srgbClr val="FFFF00"/>
                </a:solidFill>
                <a:latin typeface="Arial"/>
                <a:cs typeface="Arial"/>
              </a:rPr>
              <a:t>normal fault growth monocline in </a:t>
            </a:r>
            <a:r>
              <a:rPr lang="en-US" sz="2200" b="1" dirty="0" err="1" smtClean="0">
                <a:solidFill>
                  <a:srgbClr val="FFFF00"/>
                </a:solidFill>
                <a:latin typeface="Arial"/>
                <a:cs typeface="Arial"/>
              </a:rPr>
              <a:t>Botneheia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shales</a:t>
            </a:r>
            <a:endParaRPr lang="en-US" sz="2200" b="1" dirty="0">
              <a:solidFill>
                <a:srgbClr val="FFFF00"/>
              </a:solidFill>
              <a:latin typeface="Arial"/>
              <a:cs typeface="Arial"/>
            </a:endParaRPr>
          </a:p>
        </p:txBody>
      </p:sp>
      <p:sp>
        <p:nvSpPr>
          <p:cNvPr id="5" name="TextBox 4"/>
          <p:cNvSpPr txBox="1"/>
          <p:nvPr/>
        </p:nvSpPr>
        <p:spPr>
          <a:xfrm>
            <a:off x="5040460" y="4412104"/>
            <a:ext cx="1082185" cy="369332"/>
          </a:xfrm>
          <a:prstGeom prst="rect">
            <a:avLst/>
          </a:prstGeom>
          <a:noFill/>
        </p:spPr>
        <p:txBody>
          <a:bodyPr wrap="none" rtlCol="0">
            <a:spAutoFit/>
          </a:bodyPr>
          <a:lstStyle/>
          <a:p>
            <a:r>
              <a:rPr lang="en-US" b="1" dirty="0" smtClean="0">
                <a:latin typeface="Arial"/>
                <a:cs typeface="Arial"/>
              </a:rPr>
              <a:t>bedding</a:t>
            </a:r>
            <a:endParaRPr lang="en-US" b="1" dirty="0">
              <a:latin typeface="Arial"/>
              <a:cs typeface="Arial"/>
            </a:endParaRPr>
          </a:p>
        </p:txBody>
      </p:sp>
      <p:sp>
        <p:nvSpPr>
          <p:cNvPr id="7" name="TextBox 6"/>
          <p:cNvSpPr txBox="1"/>
          <p:nvPr/>
        </p:nvSpPr>
        <p:spPr>
          <a:xfrm>
            <a:off x="7798495" y="2424369"/>
            <a:ext cx="1069561" cy="369332"/>
          </a:xfrm>
          <a:prstGeom prst="rect">
            <a:avLst/>
          </a:prstGeom>
          <a:noFill/>
        </p:spPr>
        <p:txBody>
          <a:bodyPr wrap="none" rtlCol="0">
            <a:spAutoFit/>
          </a:bodyPr>
          <a:lstStyle/>
          <a:p>
            <a:r>
              <a:rPr lang="en-US" b="1" dirty="0" smtClean="0">
                <a:latin typeface="Arial"/>
                <a:cs typeface="Arial"/>
              </a:rPr>
              <a:t>location</a:t>
            </a:r>
            <a:endParaRPr lang="en-US" b="1" dirty="0">
              <a:latin typeface="Arial"/>
              <a:cs typeface="Arial"/>
            </a:endParaRPr>
          </a:p>
        </p:txBody>
      </p:sp>
      <p:sp>
        <p:nvSpPr>
          <p:cNvPr id="28" name="TextBox 27"/>
          <p:cNvSpPr txBox="1"/>
          <p:nvPr/>
        </p:nvSpPr>
        <p:spPr>
          <a:xfrm>
            <a:off x="1516581" y="950060"/>
            <a:ext cx="736099" cy="523220"/>
          </a:xfrm>
          <a:prstGeom prst="rect">
            <a:avLst/>
          </a:prstGeom>
          <a:noFill/>
        </p:spPr>
        <p:txBody>
          <a:bodyPr wrap="none" rtlCol="0">
            <a:spAutoFit/>
          </a:bodyPr>
          <a:lstStyle/>
          <a:p>
            <a:r>
              <a:rPr lang="en-US" sz="2800" dirty="0" err="1" smtClean="0">
                <a:solidFill>
                  <a:srgbClr val="FFFFFF"/>
                </a:solidFill>
                <a:latin typeface="Arial"/>
                <a:cs typeface="Arial"/>
              </a:rPr>
              <a:t>Tr</a:t>
            </a:r>
            <a:r>
              <a:rPr lang="en-US" sz="2800" dirty="0" smtClean="0">
                <a:solidFill>
                  <a:srgbClr val="FFFFFF"/>
                </a:solidFill>
                <a:latin typeface="Arial"/>
                <a:cs typeface="Arial"/>
              </a:rPr>
              <a:t> </a:t>
            </a:r>
            <a:r>
              <a:rPr lang="en-US" sz="2400" b="1" baseline="-25000" dirty="0">
                <a:solidFill>
                  <a:srgbClr val="FFFFFF"/>
                </a:solidFill>
                <a:latin typeface="Arial"/>
                <a:cs typeface="Arial"/>
              </a:rPr>
              <a:t>T</a:t>
            </a:r>
          </a:p>
        </p:txBody>
      </p:sp>
      <p:sp>
        <p:nvSpPr>
          <p:cNvPr id="3" name="TextBox 2"/>
          <p:cNvSpPr txBox="1"/>
          <p:nvPr/>
        </p:nvSpPr>
        <p:spPr>
          <a:xfrm>
            <a:off x="5566840" y="2705258"/>
            <a:ext cx="946255" cy="369332"/>
          </a:xfrm>
          <a:prstGeom prst="rect">
            <a:avLst/>
          </a:prstGeom>
          <a:noFill/>
        </p:spPr>
        <p:txBody>
          <a:bodyPr wrap="none" rtlCol="0">
            <a:spAutoFit/>
          </a:bodyPr>
          <a:lstStyle/>
          <a:p>
            <a:r>
              <a:rPr lang="en-US" dirty="0" smtClean="0"/>
              <a:t>bedding</a:t>
            </a:r>
            <a:endParaRPr lang="en-US" dirty="0"/>
          </a:p>
        </p:txBody>
      </p:sp>
    </p:spTree>
    <p:extLst>
      <p:ext uri="{BB962C8B-B14F-4D97-AF65-F5344CB8AC3E}">
        <p14:creationId xmlns:p14="http://schemas.microsoft.com/office/powerpoint/2010/main" val="2463821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ordetalHopen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23" y="1122415"/>
            <a:ext cx="7710953" cy="5668996"/>
          </a:xfrm>
          <a:prstGeom prst="rect">
            <a:avLst/>
          </a:prstGeom>
        </p:spPr>
      </p:pic>
      <p:sp>
        <p:nvSpPr>
          <p:cNvPr id="3" name="TextBox 2"/>
          <p:cNvSpPr txBox="1"/>
          <p:nvPr/>
        </p:nvSpPr>
        <p:spPr>
          <a:xfrm>
            <a:off x="675408" y="5321492"/>
            <a:ext cx="2167364" cy="923330"/>
          </a:xfrm>
          <a:prstGeom prst="rect">
            <a:avLst/>
          </a:prstGeom>
          <a:noFill/>
        </p:spPr>
        <p:txBody>
          <a:bodyPr wrap="square" rtlCol="0">
            <a:spAutoFit/>
          </a:bodyPr>
          <a:lstStyle/>
          <a:p>
            <a:r>
              <a:rPr lang="en-US" b="1" dirty="0" smtClean="0">
                <a:latin typeface="Arial"/>
                <a:cs typeface="Arial"/>
              </a:rPr>
              <a:t>Map of northern </a:t>
            </a:r>
            <a:r>
              <a:rPr lang="en-US" b="1" dirty="0" err="1" smtClean="0">
                <a:latin typeface="Arial"/>
                <a:cs typeface="Arial"/>
              </a:rPr>
              <a:t>Hopen</a:t>
            </a:r>
            <a:r>
              <a:rPr lang="en-US" b="1" dirty="0" smtClean="0">
                <a:latin typeface="Arial"/>
                <a:cs typeface="Arial"/>
              </a:rPr>
              <a:t> from Lord et al. 2015.</a:t>
            </a:r>
            <a:endParaRPr lang="en-US" b="1" dirty="0">
              <a:latin typeface="Arial"/>
              <a:cs typeface="Arial"/>
            </a:endParaRPr>
          </a:p>
        </p:txBody>
      </p:sp>
      <p:sp>
        <p:nvSpPr>
          <p:cNvPr id="4" name="TextBox 3"/>
          <p:cNvSpPr txBox="1"/>
          <p:nvPr/>
        </p:nvSpPr>
        <p:spPr>
          <a:xfrm>
            <a:off x="566121" y="0"/>
            <a:ext cx="7971594" cy="954107"/>
          </a:xfrm>
          <a:prstGeom prst="rect">
            <a:avLst/>
          </a:prstGeom>
          <a:noFill/>
        </p:spPr>
        <p:txBody>
          <a:bodyPr wrap="square" rtlCol="0">
            <a:spAutoFit/>
          </a:bodyPr>
          <a:lstStyle/>
          <a:p>
            <a:pPr algn="ctr"/>
            <a:r>
              <a:rPr lang="en-US" sz="2800" b="1" dirty="0" smtClean="0">
                <a:solidFill>
                  <a:srgbClr val="FFFF00"/>
                </a:solidFill>
                <a:latin typeface="Arial"/>
                <a:cs typeface="Arial"/>
              </a:rPr>
              <a:t>Steeply dipping faults on </a:t>
            </a:r>
            <a:r>
              <a:rPr lang="en-US" sz="2800" b="1" dirty="0" err="1" smtClean="0">
                <a:solidFill>
                  <a:srgbClr val="FFFF00"/>
                </a:solidFill>
                <a:latin typeface="Arial"/>
                <a:cs typeface="Arial"/>
              </a:rPr>
              <a:t>Hopen</a:t>
            </a:r>
            <a:r>
              <a:rPr lang="en-US" sz="2800" b="1" dirty="0" smtClean="0">
                <a:solidFill>
                  <a:srgbClr val="FFFF00"/>
                </a:solidFill>
                <a:latin typeface="Arial"/>
                <a:cs typeface="Arial"/>
              </a:rPr>
              <a:t>, significantly increases the footprint.</a:t>
            </a:r>
            <a:endParaRPr lang="en-US" sz="2800" b="1" dirty="0">
              <a:solidFill>
                <a:srgbClr val="FFFF00"/>
              </a:solidFill>
              <a:latin typeface="Arial"/>
              <a:cs typeface="Arial"/>
            </a:endParaRPr>
          </a:p>
        </p:txBody>
      </p:sp>
      <p:sp>
        <p:nvSpPr>
          <p:cNvPr id="5" name="TextBox 4"/>
          <p:cNvSpPr txBox="1"/>
          <p:nvPr/>
        </p:nvSpPr>
        <p:spPr>
          <a:xfrm>
            <a:off x="3113491" y="3137715"/>
            <a:ext cx="1146768" cy="369332"/>
          </a:xfrm>
          <a:prstGeom prst="rect">
            <a:avLst/>
          </a:prstGeom>
          <a:solidFill>
            <a:schemeClr val="bg1"/>
          </a:solidFill>
        </p:spPr>
        <p:txBody>
          <a:bodyPr wrap="none" rtlCol="0">
            <a:spAutoFit/>
          </a:bodyPr>
          <a:lstStyle/>
          <a:p>
            <a:r>
              <a:rPr lang="en-US" b="1" dirty="0" err="1" smtClean="0">
                <a:latin typeface="Arial"/>
                <a:cs typeface="Arial"/>
              </a:rPr>
              <a:t>Edgeoya</a:t>
            </a:r>
            <a:endParaRPr lang="en-US" b="1" dirty="0">
              <a:latin typeface="Arial"/>
              <a:cs typeface="Arial"/>
            </a:endParaRPr>
          </a:p>
        </p:txBody>
      </p:sp>
      <p:sp>
        <p:nvSpPr>
          <p:cNvPr id="6" name="Rectangle 5"/>
          <p:cNvSpPr/>
          <p:nvPr/>
        </p:nvSpPr>
        <p:spPr>
          <a:xfrm>
            <a:off x="2171414" y="3032946"/>
            <a:ext cx="622978" cy="7668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09107" y="4468931"/>
            <a:ext cx="902749" cy="369332"/>
          </a:xfrm>
          <a:prstGeom prst="rect">
            <a:avLst/>
          </a:prstGeom>
          <a:noFill/>
        </p:spPr>
        <p:txBody>
          <a:bodyPr wrap="none" rtlCol="0">
            <a:spAutoFit/>
          </a:bodyPr>
          <a:lstStyle/>
          <a:p>
            <a:r>
              <a:rPr lang="en-US" b="1" dirty="0" err="1" smtClean="0">
                <a:latin typeface="Arial"/>
                <a:cs typeface="Arial"/>
              </a:rPr>
              <a:t>Hopen</a:t>
            </a:r>
            <a:endParaRPr lang="en-US" b="1" dirty="0">
              <a:latin typeface="Arial"/>
              <a:cs typeface="Arial"/>
            </a:endParaRPr>
          </a:p>
        </p:txBody>
      </p:sp>
      <p:cxnSp>
        <p:nvCxnSpPr>
          <p:cNvPr id="9" name="Straight Arrow Connector 8"/>
          <p:cNvCxnSpPr>
            <a:stCxn id="5" idx="1"/>
          </p:cNvCxnSpPr>
          <p:nvPr/>
        </p:nvCxnSpPr>
        <p:spPr>
          <a:xfrm flipH="1">
            <a:off x="2842772" y="3322381"/>
            <a:ext cx="270719" cy="8847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902044" y="4248430"/>
            <a:ext cx="0" cy="37143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639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700"/>
            <a:ext cx="9144000" cy="6827520"/>
          </a:xfrm>
          <a:prstGeom prst="rect">
            <a:avLst/>
          </a:prstGeom>
        </p:spPr>
      </p:pic>
      <p:sp>
        <p:nvSpPr>
          <p:cNvPr id="5" name="TextBox 4"/>
          <p:cNvSpPr txBox="1"/>
          <p:nvPr/>
        </p:nvSpPr>
        <p:spPr>
          <a:xfrm>
            <a:off x="116305" y="3298234"/>
            <a:ext cx="1951981" cy="923330"/>
          </a:xfrm>
          <a:prstGeom prst="rect">
            <a:avLst/>
          </a:prstGeom>
          <a:solidFill>
            <a:schemeClr val="bg1"/>
          </a:solidFill>
          <a:ln>
            <a:solidFill>
              <a:srgbClr val="FF0000"/>
            </a:solidFill>
          </a:ln>
        </p:spPr>
        <p:txBody>
          <a:bodyPr wrap="square" rtlCol="0">
            <a:spAutoFit/>
          </a:bodyPr>
          <a:lstStyle/>
          <a:p>
            <a:r>
              <a:rPr lang="en-US" b="1" dirty="0" smtClean="0">
                <a:solidFill>
                  <a:srgbClr val="FF0000"/>
                </a:solidFill>
                <a:latin typeface="Arial"/>
                <a:cs typeface="Arial"/>
              </a:rPr>
              <a:t>From </a:t>
            </a:r>
            <a:r>
              <a:rPr lang="en-US" b="1" dirty="0" err="1" smtClean="0">
                <a:solidFill>
                  <a:srgbClr val="FF0000"/>
                </a:solidFill>
                <a:latin typeface="Arial"/>
                <a:cs typeface="Arial"/>
              </a:rPr>
              <a:t>Braathen</a:t>
            </a:r>
            <a:r>
              <a:rPr lang="en-US" b="1" dirty="0" smtClean="0">
                <a:solidFill>
                  <a:srgbClr val="FF0000"/>
                </a:solidFill>
                <a:latin typeface="Arial"/>
                <a:cs typeface="Arial"/>
              </a:rPr>
              <a:t>, 2015, </a:t>
            </a:r>
            <a:r>
              <a:rPr lang="en-US" b="1" dirty="0" err="1" smtClean="0">
                <a:solidFill>
                  <a:srgbClr val="FF0000"/>
                </a:solidFill>
                <a:latin typeface="Arial"/>
                <a:cs typeface="Arial"/>
              </a:rPr>
              <a:t>Tr</a:t>
            </a:r>
            <a:r>
              <a:rPr lang="en-US" b="1" dirty="0" smtClean="0">
                <a:solidFill>
                  <a:srgbClr val="FF0000"/>
                </a:solidFill>
                <a:latin typeface="Arial"/>
                <a:cs typeface="Arial"/>
              </a:rPr>
              <a:t> N presentation</a:t>
            </a:r>
            <a:endParaRPr lang="en-US" b="1" dirty="0">
              <a:solidFill>
                <a:srgbClr val="FF0000"/>
              </a:solidFill>
              <a:latin typeface="Arial"/>
              <a:cs typeface="Arial"/>
            </a:endParaRPr>
          </a:p>
        </p:txBody>
      </p:sp>
    </p:spTree>
    <p:extLst>
      <p:ext uri="{BB962C8B-B14F-4D97-AF65-F5344CB8AC3E}">
        <p14:creationId xmlns:p14="http://schemas.microsoft.com/office/powerpoint/2010/main" val="152713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53747" y="113399"/>
            <a:ext cx="4767578" cy="4762685"/>
          </a:xfrm>
          <a:prstGeom prst="rect">
            <a:avLst/>
          </a:prstGeom>
          <a:ln>
            <a:solidFill>
              <a:srgbClr val="FF0000"/>
            </a:solidFill>
          </a:ln>
        </p:spPr>
      </p:pic>
      <p:sp>
        <p:nvSpPr>
          <p:cNvPr id="3" name="TextBox 2"/>
          <p:cNvSpPr txBox="1"/>
          <p:nvPr/>
        </p:nvSpPr>
        <p:spPr>
          <a:xfrm>
            <a:off x="-2" y="181443"/>
            <a:ext cx="4693883" cy="1938992"/>
          </a:xfrm>
          <a:prstGeom prst="rect">
            <a:avLst/>
          </a:prstGeom>
          <a:solidFill>
            <a:schemeClr val="tx1">
              <a:lumMod val="85000"/>
              <a:lumOff val="15000"/>
            </a:schemeClr>
          </a:solidFill>
          <a:ln>
            <a:solidFill>
              <a:srgbClr val="FF0000"/>
            </a:solidFill>
          </a:ln>
        </p:spPr>
        <p:txBody>
          <a:bodyPr wrap="square" rtlCol="0">
            <a:spAutoFit/>
          </a:bodyPr>
          <a:lstStyle/>
          <a:p>
            <a:r>
              <a:rPr lang="en-US" sz="2400" b="1" dirty="0" smtClean="0">
                <a:solidFill>
                  <a:srgbClr val="FFFF00"/>
                </a:solidFill>
                <a:latin typeface="Arial"/>
                <a:cs typeface="Arial"/>
              </a:rPr>
              <a:t>Fault planes (in black) &amp; </a:t>
            </a:r>
            <a:r>
              <a:rPr lang="en-US" sz="2400" b="1" dirty="0" err="1" smtClean="0">
                <a:solidFill>
                  <a:srgbClr val="FFFF00"/>
                </a:solidFill>
                <a:latin typeface="Arial"/>
                <a:cs typeface="Arial"/>
              </a:rPr>
              <a:t>striae</a:t>
            </a:r>
            <a:r>
              <a:rPr lang="en-US" sz="2400" b="1" dirty="0" smtClean="0">
                <a:solidFill>
                  <a:srgbClr val="FFFF00"/>
                </a:solidFill>
                <a:latin typeface="Arial"/>
                <a:cs typeface="Arial"/>
              </a:rPr>
              <a:t> (red) w </a:t>
            </a:r>
            <a:r>
              <a:rPr lang="en-US" sz="2400" b="1" dirty="0" err="1" smtClean="0">
                <a:solidFill>
                  <a:srgbClr val="FFFF00"/>
                </a:solidFill>
                <a:latin typeface="Arial"/>
                <a:cs typeface="Arial"/>
              </a:rPr>
              <a:t>Kamb</a:t>
            </a:r>
            <a:r>
              <a:rPr lang="en-US" sz="2400" b="1" dirty="0" smtClean="0">
                <a:solidFill>
                  <a:srgbClr val="FFFF00"/>
                </a:solidFill>
                <a:latin typeface="Arial"/>
                <a:cs typeface="Arial"/>
              </a:rPr>
              <a:t> contour plot of </a:t>
            </a:r>
            <a:r>
              <a:rPr lang="en-US" sz="2400" b="1" dirty="0" err="1" smtClean="0">
                <a:solidFill>
                  <a:srgbClr val="FFFF00"/>
                </a:solidFill>
                <a:latin typeface="Arial"/>
                <a:cs typeface="Arial"/>
              </a:rPr>
              <a:t>striae</a:t>
            </a:r>
            <a:r>
              <a:rPr lang="en-US" sz="2400" b="1" dirty="0" smtClean="0">
                <a:solidFill>
                  <a:srgbClr val="FFFF00"/>
                </a:solidFill>
                <a:latin typeface="Arial"/>
                <a:cs typeface="Arial"/>
              </a:rPr>
              <a:t> from Triassic, </a:t>
            </a:r>
            <a:r>
              <a:rPr lang="en-US" sz="2400" b="1" dirty="0" err="1" smtClean="0">
                <a:solidFill>
                  <a:srgbClr val="FFFF00"/>
                </a:solidFill>
                <a:latin typeface="Arial"/>
                <a:cs typeface="Arial"/>
              </a:rPr>
              <a:t>Edgeøya</a:t>
            </a:r>
            <a:r>
              <a:rPr lang="en-US" sz="2400" b="1" dirty="0" smtClean="0">
                <a:solidFill>
                  <a:srgbClr val="FFFF00"/>
                </a:solidFill>
                <a:latin typeface="Arial"/>
                <a:cs typeface="Arial"/>
              </a:rPr>
              <a:t> and </a:t>
            </a:r>
            <a:r>
              <a:rPr lang="en-US" sz="2400" b="1" dirty="0" err="1" smtClean="0">
                <a:solidFill>
                  <a:srgbClr val="FFFF00"/>
                </a:solidFill>
                <a:latin typeface="Arial"/>
                <a:cs typeface="Arial"/>
              </a:rPr>
              <a:t>Hopen</a:t>
            </a:r>
            <a:r>
              <a:rPr lang="en-US" sz="2400" b="1" dirty="0" smtClean="0">
                <a:solidFill>
                  <a:srgbClr val="FFFF00"/>
                </a:solidFill>
                <a:latin typeface="Arial"/>
                <a:cs typeface="Arial"/>
              </a:rPr>
              <a:t>. </a:t>
            </a:r>
            <a:r>
              <a:rPr lang="en-US" sz="2400" b="1" dirty="0">
                <a:solidFill>
                  <a:srgbClr val="FFFF00"/>
                </a:solidFill>
                <a:latin typeface="Arial"/>
                <a:cs typeface="Arial"/>
              </a:rPr>
              <a:t>n</a:t>
            </a:r>
            <a:r>
              <a:rPr lang="en-US" sz="2400" b="1" dirty="0" smtClean="0">
                <a:solidFill>
                  <a:srgbClr val="FFFF00"/>
                </a:solidFill>
                <a:latin typeface="Arial"/>
                <a:cs typeface="Arial"/>
              </a:rPr>
              <a:t> = 55 faults, 49 </a:t>
            </a:r>
            <a:r>
              <a:rPr lang="en-US" sz="2400" b="1" dirty="0" err="1" smtClean="0">
                <a:solidFill>
                  <a:srgbClr val="FFFF00"/>
                </a:solidFill>
                <a:latin typeface="Arial"/>
                <a:cs typeface="Arial"/>
              </a:rPr>
              <a:t>striae</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c.i.</a:t>
            </a:r>
            <a:r>
              <a:rPr lang="en-US" sz="2400" b="1" dirty="0" smtClean="0">
                <a:solidFill>
                  <a:srgbClr val="FFFF00"/>
                </a:solidFill>
                <a:latin typeface="Arial"/>
                <a:cs typeface="Arial"/>
              </a:rPr>
              <a:t> = 2 sigma.</a:t>
            </a:r>
            <a:endParaRPr lang="en-US" sz="2400" b="1" dirty="0">
              <a:solidFill>
                <a:srgbClr val="FFFF00"/>
              </a:solidFill>
              <a:latin typeface="Arial"/>
              <a:cs typeface="Arial"/>
            </a:endParaRPr>
          </a:p>
        </p:txBody>
      </p:sp>
      <p:pic>
        <p:nvPicPr>
          <p:cNvPr id="6" name="Picture 5"/>
          <p:cNvPicPr>
            <a:picLocks noChangeAspect="1"/>
          </p:cNvPicPr>
          <p:nvPr/>
        </p:nvPicPr>
        <p:blipFill>
          <a:blip r:embed="rId4"/>
          <a:stretch>
            <a:fillRect/>
          </a:stretch>
        </p:blipFill>
        <p:spPr>
          <a:xfrm>
            <a:off x="68027" y="2504241"/>
            <a:ext cx="4285719" cy="4285719"/>
          </a:xfrm>
          <a:prstGeom prst="rect">
            <a:avLst/>
          </a:prstGeom>
          <a:ln>
            <a:solidFill>
              <a:srgbClr val="FF0000"/>
            </a:solidFill>
          </a:ln>
        </p:spPr>
      </p:pic>
      <p:sp>
        <p:nvSpPr>
          <p:cNvPr id="7" name="TextBox 6"/>
          <p:cNvSpPr txBox="1"/>
          <p:nvPr/>
        </p:nvSpPr>
        <p:spPr>
          <a:xfrm>
            <a:off x="3605441" y="5080122"/>
            <a:ext cx="4693882" cy="1569660"/>
          </a:xfrm>
          <a:prstGeom prst="rect">
            <a:avLst/>
          </a:prstGeom>
          <a:solidFill>
            <a:schemeClr val="tx1">
              <a:lumMod val="85000"/>
              <a:lumOff val="15000"/>
            </a:schemeClr>
          </a:solidFill>
          <a:ln>
            <a:solidFill>
              <a:srgbClr val="FF0000"/>
            </a:solidFill>
          </a:ln>
        </p:spPr>
        <p:txBody>
          <a:bodyPr wrap="square" rtlCol="0">
            <a:spAutoFit/>
          </a:bodyPr>
          <a:lstStyle/>
          <a:p>
            <a:r>
              <a:rPr lang="en-US" sz="2400" b="1" dirty="0" smtClean="0">
                <a:solidFill>
                  <a:srgbClr val="FFFF00"/>
                </a:solidFill>
                <a:latin typeface="Arial"/>
                <a:cs typeface="Arial"/>
              </a:rPr>
              <a:t>Kamp plot of poles to bedding planes from three monoclines associated with steep faults on </a:t>
            </a:r>
            <a:r>
              <a:rPr lang="en-US" sz="2400" b="1" dirty="0" err="1" smtClean="0">
                <a:solidFill>
                  <a:srgbClr val="FFFF00"/>
                </a:solidFill>
                <a:latin typeface="Arial"/>
                <a:cs typeface="Arial"/>
              </a:rPr>
              <a:t>Edgeoya</a:t>
            </a:r>
            <a:r>
              <a:rPr lang="en-US" sz="2400" b="1" dirty="0" smtClean="0">
                <a:solidFill>
                  <a:srgbClr val="FFFF00"/>
                </a:solidFill>
                <a:latin typeface="Arial"/>
                <a:cs typeface="Arial"/>
              </a:rPr>
              <a:t>. </a:t>
            </a:r>
            <a:r>
              <a:rPr lang="en-US" sz="2400" b="1" dirty="0" err="1" smtClean="0">
                <a:solidFill>
                  <a:srgbClr val="FFFF00"/>
                </a:solidFill>
                <a:latin typeface="Arial"/>
                <a:cs typeface="Arial"/>
              </a:rPr>
              <a:t>c.i.</a:t>
            </a:r>
            <a:r>
              <a:rPr lang="en-US" sz="2400" b="1" dirty="0" smtClean="0">
                <a:solidFill>
                  <a:srgbClr val="FFFF00"/>
                </a:solidFill>
                <a:latin typeface="Arial"/>
                <a:cs typeface="Arial"/>
              </a:rPr>
              <a:t> = 2 sigma.</a:t>
            </a:r>
            <a:endParaRPr lang="en-US" sz="2400" b="1" dirty="0">
              <a:solidFill>
                <a:srgbClr val="FFFF00"/>
              </a:solidFill>
              <a:latin typeface="Arial"/>
              <a:cs typeface="Arial"/>
            </a:endParaRPr>
          </a:p>
        </p:txBody>
      </p:sp>
      <p:sp>
        <p:nvSpPr>
          <p:cNvPr id="8" name="TextBox 7"/>
          <p:cNvSpPr txBox="1"/>
          <p:nvPr/>
        </p:nvSpPr>
        <p:spPr>
          <a:xfrm>
            <a:off x="702949" y="5443307"/>
            <a:ext cx="1428572" cy="923330"/>
          </a:xfrm>
          <a:prstGeom prst="rect">
            <a:avLst/>
          </a:prstGeom>
          <a:noFill/>
        </p:spPr>
        <p:txBody>
          <a:bodyPr wrap="square" rtlCol="0">
            <a:spAutoFit/>
          </a:bodyPr>
          <a:lstStyle/>
          <a:p>
            <a:pPr algn="ctr"/>
            <a:r>
              <a:rPr lang="en-US" b="1" dirty="0">
                <a:latin typeface="Arial"/>
                <a:cs typeface="Arial"/>
              </a:rPr>
              <a:t>g</a:t>
            </a:r>
            <a:r>
              <a:rPr lang="en-US" b="1" dirty="0" smtClean="0">
                <a:latin typeface="Arial"/>
                <a:cs typeface="Arial"/>
              </a:rPr>
              <a:t>irdle strike = 196</a:t>
            </a:r>
            <a:endParaRPr lang="en-US" b="1" dirty="0">
              <a:latin typeface="Arial"/>
              <a:cs typeface="Arial"/>
            </a:endParaRPr>
          </a:p>
        </p:txBody>
      </p:sp>
      <p:sp>
        <p:nvSpPr>
          <p:cNvPr id="9" name="TextBox 8"/>
          <p:cNvSpPr txBox="1"/>
          <p:nvPr/>
        </p:nvSpPr>
        <p:spPr>
          <a:xfrm>
            <a:off x="4436220" y="4522101"/>
            <a:ext cx="983287" cy="400110"/>
          </a:xfrm>
          <a:prstGeom prst="rect">
            <a:avLst/>
          </a:prstGeom>
          <a:noFill/>
        </p:spPr>
        <p:txBody>
          <a:bodyPr wrap="none" rtlCol="0">
            <a:spAutoFit/>
          </a:bodyPr>
          <a:lstStyle/>
          <a:p>
            <a:r>
              <a:rPr lang="en-US" sz="2000" b="1" dirty="0" smtClean="0">
                <a:latin typeface="Arial"/>
                <a:cs typeface="Arial"/>
              </a:rPr>
              <a:t>210-53</a:t>
            </a:r>
            <a:endParaRPr lang="en-US" sz="2000" b="1" dirty="0">
              <a:latin typeface="Arial"/>
              <a:cs typeface="Arial"/>
            </a:endParaRPr>
          </a:p>
        </p:txBody>
      </p:sp>
      <p:cxnSp>
        <p:nvCxnSpPr>
          <p:cNvPr id="11" name="Straight Arrow Connector 10"/>
          <p:cNvCxnSpPr/>
          <p:nvPr/>
        </p:nvCxnSpPr>
        <p:spPr>
          <a:xfrm flipV="1">
            <a:off x="5529943" y="3265985"/>
            <a:ext cx="751242" cy="1456171"/>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683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994</TotalTime>
  <Words>3369</Words>
  <Application>Microsoft Macintosh PowerPoint</Application>
  <PresentationFormat>On-screen Show (4:3)</PresentationFormat>
  <Paragraphs>254</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harmon maher</dc:creator>
  <cp:lastModifiedBy>harmon maher</cp:lastModifiedBy>
  <cp:revision>109</cp:revision>
  <cp:lastPrinted>2016-09-23T19:05:47Z</cp:lastPrinted>
  <dcterms:created xsi:type="dcterms:W3CDTF">2016-09-16T19:39:20Z</dcterms:created>
  <dcterms:modified xsi:type="dcterms:W3CDTF">2016-10-11T17:35:57Z</dcterms:modified>
</cp:coreProperties>
</file>