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9" r:id="rId1"/>
    <p:sldMasterId id="2147483761" r:id="rId2"/>
  </p:sldMasterIdLst>
  <p:notesMasterIdLst>
    <p:notesMasterId r:id="rId15"/>
  </p:notesMasterIdLst>
  <p:handoutMasterIdLst>
    <p:handoutMasterId r:id="rId16"/>
  </p:handoutMasterIdLst>
  <p:sldIdLst>
    <p:sldId id="256" r:id="rId3"/>
    <p:sldId id="346" r:id="rId4"/>
    <p:sldId id="347" r:id="rId5"/>
    <p:sldId id="348" r:id="rId6"/>
    <p:sldId id="349" r:id="rId7"/>
    <p:sldId id="350" r:id="rId8"/>
    <p:sldId id="356" r:id="rId9"/>
    <p:sldId id="354" r:id="rId10"/>
    <p:sldId id="351" r:id="rId11"/>
    <p:sldId id="352" r:id="rId12"/>
    <p:sldId id="353" r:id="rId13"/>
    <p:sldId id="345" r:id="rId1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C0504D"/>
    <a:srgbClr val="FF1C1C"/>
    <a:srgbClr val="37C92F"/>
    <a:srgbClr val="E8852F"/>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260" autoAdjust="0"/>
  </p:normalViewPr>
  <p:slideViewPr>
    <p:cSldViewPr>
      <p:cViewPr>
        <p:scale>
          <a:sx n="100" d="100"/>
          <a:sy n="100" d="100"/>
        </p:scale>
        <p:origin x="-760"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1913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1914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1914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8D46693F-7F30-9645-AAC6-CC8AA453689E}" type="slidenum">
              <a:rPr lang="en-US"/>
              <a:pPr>
                <a:defRPr/>
              </a:pPr>
              <a:t>‹#›</a:t>
            </a:fld>
            <a:endParaRPr lang="en-US"/>
          </a:p>
        </p:txBody>
      </p:sp>
    </p:spTree>
    <p:extLst>
      <p:ext uri="{BB962C8B-B14F-4D97-AF65-F5344CB8AC3E}">
        <p14:creationId xmlns:p14="http://schemas.microsoft.com/office/powerpoint/2010/main" val="2324171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331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3D0E98F1-0A0F-054B-9174-A1996659931A}" type="slidenum">
              <a:rPr lang="en-US"/>
              <a:pPr>
                <a:defRPr/>
              </a:pPr>
              <a:t>‹#›</a:t>
            </a:fld>
            <a:endParaRPr lang="en-US"/>
          </a:p>
        </p:txBody>
      </p:sp>
    </p:spTree>
    <p:extLst>
      <p:ext uri="{BB962C8B-B14F-4D97-AF65-F5344CB8AC3E}">
        <p14:creationId xmlns:p14="http://schemas.microsoft.com/office/powerpoint/2010/main" val="6150263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C699FF-0C73-2749-B08D-4947BCFB1022}" type="slidenum">
              <a:rPr lang="en-US" sz="1200"/>
              <a:pPr/>
              <a:t>1</a:t>
            </a:fld>
            <a:endParaRPr lang="en-US" sz="1200"/>
          </a:p>
        </p:txBody>
      </p:sp>
      <p:sp>
        <p:nvSpPr>
          <p:cNvPr id="1433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1027"/>
          <p:cNvSpPr>
            <a:spLocks noGrp="1" noChangeArrowheads="1"/>
          </p:cNvSpPr>
          <p:nvPr>
            <p:ph type="body" idx="1"/>
          </p:nvPr>
        </p:nvSpPr>
        <p:spPr>
          <a:noFill/>
        </p:spPr>
        <p:txBody>
          <a:bodyPr/>
          <a:lstStyle/>
          <a:p>
            <a:pPr eaLnBrk="1" hangingPunct="1"/>
            <a:r>
              <a:rPr lang="en-US" dirty="0" smtClean="0"/>
              <a:t>Thank you to my co-authors who have done the majority of the work putting the timeline and history together.</a:t>
            </a:r>
          </a:p>
          <a:p>
            <a:pPr eaLnBrk="1" hangingPunct="1"/>
            <a:endParaRPr lang="en-US" dirty="0" smtClean="0"/>
          </a:p>
          <a:p>
            <a:pPr eaLnBrk="1" hangingPunct="1"/>
            <a:r>
              <a:rPr lang="en-US" dirty="0" smtClean="0"/>
              <a:t>My role has</a:t>
            </a:r>
            <a:r>
              <a:rPr lang="en-US" baseline="0" dirty="0" smtClean="0"/>
              <a:t> been in consolidating the different resources and parts of the story which is still very much a work in progress.</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8914" name="Notes Placeholder 2"/>
          <p:cNvSpPr>
            <a:spLocks noGrp="1"/>
          </p:cNvSpPr>
          <p:nvPr>
            <p:ph type="body" idx="1"/>
          </p:nvPr>
        </p:nvSpPr>
        <p:spPr>
          <a:noFill/>
        </p:spPr>
        <p:txBody>
          <a:bodyPr/>
          <a:lstStyle/>
          <a:p>
            <a:endParaRPr lang="en-US" dirty="0"/>
          </a:p>
        </p:txBody>
      </p:sp>
      <p:sp>
        <p:nvSpPr>
          <p:cNvPr id="38915"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C3A218-5A3A-084F-9C65-29F40027089E}" type="slidenum">
              <a:rPr lang="en-US" sz="1200"/>
              <a:pPr/>
              <a:t>11</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9938" name="Notes Placeholder 2"/>
          <p:cNvSpPr>
            <a:spLocks noGrp="1"/>
          </p:cNvSpPr>
          <p:nvPr>
            <p:ph type="body" idx="1"/>
          </p:nvPr>
        </p:nvSpPr>
        <p:spPr>
          <a:noFill/>
        </p:spPr>
        <p:txBody>
          <a:bodyPr/>
          <a:lstStyle/>
          <a:p>
            <a:endParaRPr lang="en-US"/>
          </a:p>
        </p:txBody>
      </p:sp>
      <p:sp>
        <p:nvSpPr>
          <p:cNvPr id="39939"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271C99-F1A0-8D43-9397-5C1FA7571A0B}" type="slidenum">
              <a:rPr lang="en-US" sz="1200"/>
              <a:pPr/>
              <a:t>12</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5842" name="Notes Placeholder 2"/>
          <p:cNvSpPr>
            <a:spLocks noGrp="1"/>
          </p:cNvSpPr>
          <p:nvPr>
            <p:ph type="body" idx="1"/>
          </p:nvPr>
        </p:nvSpPr>
        <p:spPr>
          <a:noFill/>
        </p:spPr>
        <p:txBody>
          <a:bodyPr/>
          <a:lstStyle/>
          <a:p>
            <a:r>
              <a:rPr lang="en-US" dirty="0" smtClean="0"/>
              <a:t>Brief overview</a:t>
            </a:r>
            <a:r>
              <a:rPr lang="en-US" baseline="0" dirty="0" smtClean="0"/>
              <a:t> and by no means is this a complete history but meant to provide a contextual framework for the importance of the work and events at RUGM.</a:t>
            </a:r>
          </a:p>
          <a:p>
            <a:endParaRPr lang="en-US" dirty="0" smtClean="0"/>
          </a:p>
          <a:p>
            <a:r>
              <a:rPr lang="en-US" dirty="0" err="1" smtClean="0"/>
              <a:t>Mitchill</a:t>
            </a:r>
            <a:r>
              <a:rPr lang="en-US" dirty="0"/>
              <a:t>-  publishes after returning from Edinburgh and was a member of the Natural History Society where James Hutton gave his first papers on Geology.  </a:t>
            </a:r>
          </a:p>
          <a:p>
            <a:endParaRPr lang="en-US" dirty="0"/>
          </a:p>
          <a:p>
            <a:r>
              <a:rPr lang="en-US" dirty="0" err="1"/>
              <a:t>Mitchill</a:t>
            </a:r>
            <a:r>
              <a:rPr lang="en-US" dirty="0"/>
              <a:t> starts teaching chemistry and natural history at Columbia College- probably first time anything close to geology was taught in US</a:t>
            </a:r>
            <a:r>
              <a:rPr lang="en-US" dirty="0" smtClean="0"/>
              <a:t>.</a:t>
            </a:r>
          </a:p>
          <a:p>
            <a:endParaRPr lang="en-US" dirty="0" smtClean="0"/>
          </a:p>
          <a:p>
            <a:r>
              <a:rPr lang="en-US" dirty="0" err="1" smtClean="0"/>
              <a:t>Mitchill</a:t>
            </a:r>
            <a:r>
              <a:rPr lang="en-US" dirty="0" smtClean="0"/>
              <a:t> founds American Mineralogical Society in 1798</a:t>
            </a:r>
            <a:endParaRPr lang="en-US" dirty="0"/>
          </a:p>
          <a:p>
            <a:endParaRPr lang="en-US" dirty="0"/>
          </a:p>
          <a:p>
            <a:endParaRPr lang="en-US" dirty="0"/>
          </a:p>
          <a:p>
            <a:r>
              <a:rPr lang="en-US" dirty="0" err="1"/>
              <a:t>Maclure</a:t>
            </a:r>
            <a:r>
              <a:rPr lang="en-US" dirty="0"/>
              <a:t> not only called his map “geological” but his hand colored regions were based on first hand observations and collections of multiple samples. His colors were derived from Werner, the orange represent Primitive Rocks, the Pink Transition, the light blue Secondary, the yellow Alluvial, the dark blue is “The old Red Sandstone”, and the black line indicates the beginning of Slat and Gypsum regions</a:t>
            </a:r>
            <a:r>
              <a:rPr lang="en-US" dirty="0" smtClean="0"/>
              <a:t>.</a:t>
            </a:r>
          </a:p>
          <a:p>
            <a:endParaRPr lang="en-US" dirty="0" smtClean="0"/>
          </a:p>
          <a:p>
            <a:r>
              <a:rPr lang="en-US" dirty="0" smtClean="0"/>
              <a:t>Most of early</a:t>
            </a:r>
            <a:r>
              <a:rPr lang="en-US" baseline="0" dirty="0" smtClean="0"/>
              <a:t> texts and maps focused on the mineralogy and mining potential.</a:t>
            </a:r>
            <a:endParaRPr lang="en-US" dirty="0"/>
          </a:p>
          <a:p>
            <a:endParaRPr lang="en-US" dirty="0"/>
          </a:p>
          <a:p>
            <a:r>
              <a:rPr lang="en-US" dirty="0" err="1"/>
              <a:t>Cleaveland’s</a:t>
            </a:r>
            <a:r>
              <a:rPr lang="en-US" dirty="0"/>
              <a:t> book was called “An Elementary Treatise on Mineralogy and Geology, used </a:t>
            </a:r>
            <a:r>
              <a:rPr lang="en-US" dirty="0" err="1"/>
              <a:t>Maclure’s</a:t>
            </a:r>
            <a:r>
              <a:rPr lang="en-US" dirty="0"/>
              <a:t> map</a:t>
            </a:r>
          </a:p>
          <a:p>
            <a:endParaRPr lang="en-US" dirty="0" smtClean="0"/>
          </a:p>
          <a:p>
            <a:r>
              <a:rPr lang="en-US" dirty="0" smtClean="0"/>
              <a:t>All of this is occurring at a</a:t>
            </a:r>
            <a:r>
              <a:rPr lang="en-US" baseline="0" dirty="0" smtClean="0"/>
              <a:t> time when the US is striving for financial independence from Europe, especially after the war of 1812.</a:t>
            </a:r>
          </a:p>
          <a:p>
            <a:endParaRPr lang="en-US" baseline="0" dirty="0" smtClean="0"/>
          </a:p>
          <a:p>
            <a:r>
              <a:rPr lang="en-US" baseline="0" dirty="0" smtClean="0"/>
              <a:t>Geology was popular because is was associated w/ personal and national financial improvement.</a:t>
            </a:r>
          </a:p>
          <a:p>
            <a:endParaRPr lang="en-US" baseline="0" dirty="0" smtClean="0"/>
          </a:p>
          <a:p>
            <a:r>
              <a:rPr lang="en-US" baseline="0" dirty="0" smtClean="0"/>
              <a:t>1</a:t>
            </a:r>
            <a:r>
              <a:rPr lang="en-US" baseline="30000" dirty="0" smtClean="0"/>
              <a:t>st</a:t>
            </a:r>
            <a:r>
              <a:rPr lang="en-US" baseline="0" dirty="0" smtClean="0"/>
              <a:t> generation of professional geologists began to hold annual meetings which led to the 1</a:t>
            </a:r>
            <a:r>
              <a:rPr lang="en-US" baseline="30000" dirty="0" smtClean="0"/>
              <a:t>st</a:t>
            </a:r>
            <a:r>
              <a:rPr lang="en-US" baseline="0" dirty="0" smtClean="0"/>
              <a:t> truly national scientific organization (American Association of Naturalists and Geologists) </a:t>
            </a:r>
            <a:endParaRPr lang="en-US" dirty="0"/>
          </a:p>
          <a:p>
            <a:endParaRPr lang="en-US" dirty="0"/>
          </a:p>
          <a:p>
            <a:endParaRPr lang="en-US" dirty="0"/>
          </a:p>
        </p:txBody>
      </p:sp>
      <p:sp>
        <p:nvSpPr>
          <p:cNvPr id="35843"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48FB6C-A1AD-9E44-9E7F-BFD9CEDE2C1C}" type="slidenum">
              <a:rPr lang="en-US" sz="1200"/>
              <a:pPr/>
              <a:t>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6866" name="Notes Placeholder 2"/>
          <p:cNvSpPr>
            <a:spLocks noGrp="1"/>
          </p:cNvSpPr>
          <p:nvPr>
            <p:ph type="body" idx="1"/>
          </p:nvPr>
        </p:nvSpPr>
        <p:spPr>
          <a:noFill/>
        </p:spPr>
        <p:txBody>
          <a:bodyPr/>
          <a:lstStyle/>
          <a:p>
            <a:r>
              <a:rPr lang="en-US" dirty="0" smtClean="0"/>
              <a:t>Education was not confirmed</a:t>
            </a:r>
            <a:r>
              <a:rPr lang="en-US" baseline="0" dirty="0" smtClean="0"/>
              <a:t> to the classrooms.</a:t>
            </a:r>
          </a:p>
          <a:p>
            <a:endParaRPr lang="en-US" dirty="0" smtClean="0"/>
          </a:p>
          <a:p>
            <a:r>
              <a:rPr lang="en-US" dirty="0" smtClean="0"/>
              <a:t>Field </a:t>
            </a:r>
            <a:r>
              <a:rPr lang="en-US" dirty="0"/>
              <a:t>trips common educational activity of the </a:t>
            </a:r>
            <a:r>
              <a:rPr lang="en-US" dirty="0" smtClean="0"/>
              <a:t>early 1800’s and </a:t>
            </a:r>
            <a:r>
              <a:rPr lang="en-US" dirty="0"/>
              <a:t>students collected specimens and these became the basis for the University collections.</a:t>
            </a:r>
          </a:p>
          <a:p>
            <a:endParaRPr lang="en-US" dirty="0"/>
          </a:p>
          <a:p>
            <a:r>
              <a:rPr lang="en-US" dirty="0"/>
              <a:t>A demand arose that these collections be made available to everyone and created a market for jobs, texts, journals and public exhibitions</a:t>
            </a:r>
            <a:r>
              <a:rPr lang="en-US" dirty="0" smtClean="0"/>
              <a:t>.</a:t>
            </a:r>
          </a:p>
          <a:p>
            <a:endParaRPr lang="en-US" dirty="0" smtClean="0"/>
          </a:p>
          <a:p>
            <a:r>
              <a:rPr lang="en-US" dirty="0" smtClean="0"/>
              <a:t>1829- students petition</a:t>
            </a:r>
            <a:r>
              <a:rPr lang="en-US" baseline="0" dirty="0" smtClean="0"/>
              <a:t> president to create geology courses and a Mr. John Finch notifies university that he is ready to teach geology/mineralogy courses once space and time are available.</a:t>
            </a:r>
          </a:p>
          <a:p>
            <a:endParaRPr lang="en-US" baseline="0" dirty="0" smtClean="0"/>
          </a:p>
          <a:p>
            <a:pPr marL="628650" lvl="1" indent="-171450">
              <a:buFontTx/>
              <a:buChar char="-"/>
            </a:pPr>
            <a:r>
              <a:rPr lang="en-US" baseline="0" dirty="0" smtClean="0"/>
              <a:t>These lectures were open to the public and were attended by women as well.</a:t>
            </a:r>
          </a:p>
          <a:p>
            <a:pPr marL="0" lvl="0" indent="0">
              <a:buFontTx/>
              <a:buNone/>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Society for Natural History requests cabinet for the reception and preservation of the specimens collected by them.  Showing that the collections pre-date museum and geology professors. Very</a:t>
            </a:r>
            <a:r>
              <a:rPr lang="en-US" baseline="0" dirty="0" smtClean="0"/>
              <a:t> small cabinet.  Again unique because of student led initiative.</a:t>
            </a:r>
            <a:endParaRPr lang="en-US" dirty="0" smtClean="0"/>
          </a:p>
          <a:p>
            <a:endParaRPr lang="en-US" dirty="0"/>
          </a:p>
          <a:p>
            <a:r>
              <a:rPr lang="en-US" dirty="0"/>
              <a:t>In 1830, Beck became the first Professor of Chemistry and Natural Science at Rutgers University. At the time he started teaching, only 11 academic institutions in the United States offered courses in geology, and Rutgers was the only one of these in New Jersey</a:t>
            </a:r>
            <a:r>
              <a:rPr lang="en-US" dirty="0" smtClean="0"/>
              <a:t>.</a:t>
            </a:r>
          </a:p>
          <a:p>
            <a:pPr lvl="2"/>
            <a:r>
              <a:rPr lang="en-US" dirty="0" smtClean="0"/>
              <a:t>-</a:t>
            </a:r>
            <a:r>
              <a:rPr lang="en-US" baseline="0" dirty="0" smtClean="0"/>
              <a:t> From 1830- 1853</a:t>
            </a:r>
            <a:endParaRPr lang="en-US" dirty="0"/>
          </a:p>
          <a:p>
            <a:endParaRPr lang="en-US" dirty="0"/>
          </a:p>
          <a:p>
            <a:r>
              <a:rPr lang="en-US" dirty="0"/>
              <a:t>Beck was the head mineralogist for the New York Geological Survey, ultimately leading to his publication of a major volume of the </a:t>
            </a:r>
            <a:r>
              <a:rPr lang="en-US" i="1" dirty="0"/>
              <a:t>Natural History of the State of New </a:t>
            </a:r>
            <a:r>
              <a:rPr lang="en-US" i="1" dirty="0" smtClean="0"/>
              <a:t>York</a:t>
            </a:r>
          </a:p>
          <a:p>
            <a:endParaRPr lang="en-US" i="1" dirty="0" smtClean="0"/>
          </a:p>
          <a:p>
            <a:r>
              <a:rPr lang="en-US" i="1" dirty="0" smtClean="0"/>
              <a:t>Beck’s notes support collections pre-date museum/geology courses.</a:t>
            </a:r>
            <a:endParaRPr lang="en-US" i="1" dirty="0"/>
          </a:p>
          <a:p>
            <a:endParaRPr lang="en-US" i="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By 1850’s most colleges possessed “cabinets” of specimen (mostly minerals but also fossils and artifacts).  Collections were often augmented by collections of professors.  Beck traveled extensively to add to growing cabinet.</a:t>
            </a:r>
            <a:r>
              <a:rPr lang="en-US" baseline="0" dirty="0" smtClean="0"/>
              <a:t>  Still have this collection with many of the original labels. </a:t>
            </a:r>
            <a:endParaRPr lang="en-US" dirty="0" smtClean="0"/>
          </a:p>
          <a:p>
            <a:endParaRPr lang="en-US" i="1" dirty="0" smtClean="0"/>
          </a:p>
          <a:p>
            <a:r>
              <a:rPr lang="en-US" i="1" dirty="0" smtClean="0"/>
              <a:t>Cook could</a:t>
            </a:r>
            <a:r>
              <a:rPr lang="en-US" i="1" baseline="0" dirty="0" smtClean="0"/>
              <a:t> be considered first curator of the “cabinet” but it was the bylaws of the Natural History Society that officially established the cabinet or the museum in 1857.</a:t>
            </a:r>
          </a:p>
          <a:p>
            <a:endParaRPr lang="en-US" i="1" dirty="0" smtClean="0"/>
          </a:p>
          <a:p>
            <a:r>
              <a:rPr lang="en-US" i="1" dirty="0" smtClean="0"/>
              <a:t>1864</a:t>
            </a:r>
            <a:r>
              <a:rPr lang="en-US" i="1" dirty="0"/>
              <a:t>- Cook appointed State Geologist of NJ and head this position until his death </a:t>
            </a:r>
            <a:r>
              <a:rPr lang="en-US" i="1" dirty="0" smtClean="0"/>
              <a:t>in 1889</a:t>
            </a:r>
            <a:endParaRPr lang="en-US" dirty="0"/>
          </a:p>
          <a:p>
            <a:endParaRPr lang="en-US" dirty="0"/>
          </a:p>
          <a:p>
            <a:endParaRPr lang="en-US" dirty="0"/>
          </a:p>
          <a:p>
            <a:endParaRPr lang="en-US" dirty="0"/>
          </a:p>
          <a:p>
            <a:endParaRPr lang="en-US" dirty="0"/>
          </a:p>
        </p:txBody>
      </p:sp>
      <p:sp>
        <p:nvSpPr>
          <p:cNvPr id="36867"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3B4120-CBE2-C545-B5BC-62B4E16719D5}" type="slidenum">
              <a:rPr lang="en-US" sz="1200"/>
              <a:pPr/>
              <a:t>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7890" name="Notes Placeholder 2"/>
          <p:cNvSpPr>
            <a:spLocks noGrp="1"/>
          </p:cNvSpPr>
          <p:nvPr>
            <p:ph type="body" idx="1"/>
          </p:nvPr>
        </p:nvSpPr>
        <p:spPr>
          <a:noFill/>
        </p:spPr>
        <p:txBody>
          <a:bodyPr/>
          <a:lstStyle/>
          <a:p>
            <a:r>
              <a:rPr lang="en-US" dirty="0" smtClean="0"/>
              <a:t>Cook</a:t>
            </a:r>
            <a:r>
              <a:rPr lang="en-US" baseline="0" dirty="0" smtClean="0"/>
              <a:t> is an extremely important figure in Rutgers History w/ an entire campus named after him.</a:t>
            </a:r>
          </a:p>
          <a:p>
            <a:endParaRPr lang="en-US" dirty="0" smtClean="0"/>
          </a:p>
          <a:p>
            <a:r>
              <a:rPr lang="en-US" dirty="0" smtClean="0"/>
              <a:t>Morrill </a:t>
            </a:r>
            <a:r>
              <a:rPr lang="en-US" dirty="0"/>
              <a:t>Act of </a:t>
            </a:r>
            <a:r>
              <a:rPr lang="en-US" dirty="0" smtClean="0"/>
              <a:t>1862</a:t>
            </a:r>
          </a:p>
          <a:p>
            <a:endParaRPr lang="en-US" dirty="0" smtClean="0"/>
          </a:p>
          <a:p>
            <a:r>
              <a:rPr lang="en-US" dirty="0" smtClean="0"/>
              <a:t>Museum</a:t>
            </a:r>
            <a:r>
              <a:rPr lang="en-US" baseline="0" dirty="0" smtClean="0"/>
              <a:t> proposed to accommodate the ever growing collection of which Cook added over 4,000 mineral and fossils</a:t>
            </a:r>
          </a:p>
          <a:p>
            <a:endParaRPr lang="en-US" dirty="0"/>
          </a:p>
          <a:p>
            <a:r>
              <a:rPr lang="en-US" dirty="0"/>
              <a:t>Rutgers designated the land grant college for New Jersey, April 1864</a:t>
            </a:r>
          </a:p>
          <a:p>
            <a:r>
              <a:rPr lang="en-US" dirty="0"/>
              <a:t> Rutgers Scientific School established 1864</a:t>
            </a:r>
          </a:p>
          <a:p>
            <a:r>
              <a:rPr lang="en-US" dirty="0"/>
              <a:t>Two courses of study—</a:t>
            </a:r>
          </a:p>
          <a:p>
            <a:pPr lvl="1"/>
            <a:r>
              <a:rPr lang="en-US" sz="1800" dirty="0"/>
              <a:t>Civil Engineering and Mechanics</a:t>
            </a:r>
          </a:p>
          <a:p>
            <a:pPr lvl="1"/>
            <a:r>
              <a:rPr lang="en-US" sz="1800" dirty="0"/>
              <a:t>Chemistry and </a:t>
            </a:r>
            <a:r>
              <a:rPr lang="en-US" sz="1800" dirty="0" smtClean="0"/>
              <a:t>Agriculture (geology</a:t>
            </a:r>
            <a:r>
              <a:rPr lang="en-US" sz="1800" baseline="0" dirty="0" smtClean="0"/>
              <a:t> falls under this group)</a:t>
            </a:r>
          </a:p>
          <a:p>
            <a:pPr lvl="0"/>
            <a:endParaRPr lang="en-US" sz="1800" baseline="0" dirty="0" smtClean="0"/>
          </a:p>
          <a:p>
            <a:pPr lvl="0"/>
            <a:r>
              <a:rPr lang="en-US" sz="1800" baseline="0" dirty="0" smtClean="0"/>
              <a:t>Building was built for the museum (still the museum on the 2</a:t>
            </a:r>
            <a:r>
              <a:rPr lang="en-US" sz="1800" baseline="30000" dirty="0" smtClean="0"/>
              <a:t>nd</a:t>
            </a:r>
            <a:r>
              <a:rPr lang="en-US" sz="1800" baseline="0" dirty="0" smtClean="0"/>
              <a:t> and 3</a:t>
            </a:r>
            <a:r>
              <a:rPr lang="en-US" sz="1800" baseline="30000" dirty="0" smtClean="0"/>
              <a:t>rd</a:t>
            </a:r>
            <a:r>
              <a:rPr lang="en-US" sz="1800" baseline="0" dirty="0" smtClean="0"/>
              <a:t> floors)</a:t>
            </a:r>
          </a:p>
          <a:p>
            <a:pPr lvl="0"/>
            <a:r>
              <a:rPr lang="en-US" sz="1800" baseline="0" dirty="0" smtClean="0"/>
              <a:t>1</a:t>
            </a:r>
            <a:r>
              <a:rPr lang="en-US" sz="1800" baseline="30000" dirty="0" smtClean="0"/>
              <a:t>st</a:t>
            </a:r>
            <a:r>
              <a:rPr lang="en-US" sz="1800" baseline="0" dirty="0" smtClean="0"/>
              <a:t> floor used for lectures and laboratory studies</a:t>
            </a:r>
          </a:p>
          <a:p>
            <a:pPr lvl="0"/>
            <a:r>
              <a:rPr lang="en-US" sz="1800" baseline="0" dirty="0" smtClean="0"/>
              <a:t>Basement was an armory for studying military science.</a:t>
            </a:r>
            <a:endParaRPr lang="en-US" sz="1800" dirty="0"/>
          </a:p>
          <a:p>
            <a:pPr lvl="1"/>
            <a:endParaRPr lang="en-US" sz="1800" dirty="0"/>
          </a:p>
          <a:p>
            <a:pPr lvl="1"/>
            <a:endParaRPr lang="en-US" sz="1800" dirty="0"/>
          </a:p>
        </p:txBody>
      </p:sp>
      <p:sp>
        <p:nvSpPr>
          <p:cNvPr id="37891"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93D27D-B933-494E-82CD-4973060E711E}" type="slidenum">
              <a:rPr lang="en-US" sz="1200"/>
              <a:pPr/>
              <a:t>4</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8914" name="Notes Placeholder 2"/>
          <p:cNvSpPr>
            <a:spLocks noGrp="1"/>
          </p:cNvSpPr>
          <p:nvPr>
            <p:ph type="body" idx="1"/>
          </p:nvPr>
        </p:nvSpPr>
        <p:spPr>
          <a:noFill/>
        </p:spPr>
        <p:txBody>
          <a:bodyPr/>
          <a:lstStyle/>
          <a:p>
            <a:r>
              <a:rPr lang="en-US" dirty="0" smtClean="0"/>
              <a:t>Cook also purchased</a:t>
            </a:r>
            <a:r>
              <a:rPr lang="en-US" baseline="0" dirty="0" smtClean="0"/>
              <a:t> the Mannington Mastodon in 1870 for $300 but died before it was mounted in museum, has stood in museum since 1892.</a:t>
            </a:r>
          </a:p>
          <a:p>
            <a:endParaRPr lang="en-US" dirty="0" smtClean="0"/>
          </a:p>
          <a:p>
            <a:r>
              <a:rPr lang="en-US" dirty="0" smtClean="0"/>
              <a:t>Chester was professor of Mineralogy from 1893</a:t>
            </a:r>
            <a:r>
              <a:rPr lang="en-US" baseline="0" dirty="0" smtClean="0"/>
              <a:t> to 1903 </a:t>
            </a:r>
          </a:p>
          <a:p>
            <a:endParaRPr lang="en-US" baseline="0" dirty="0" smtClean="0"/>
          </a:p>
          <a:p>
            <a:r>
              <a:rPr lang="en-US" baseline="0" dirty="0" smtClean="0"/>
              <a:t>He worked with professors all over the world to grow the mineral collection to about 5,000 specimen.</a:t>
            </a:r>
          </a:p>
          <a:p>
            <a:pPr marL="628650" lvl="1" indent="-171450">
              <a:buFontTx/>
              <a:buChar char="-"/>
            </a:pPr>
            <a:r>
              <a:rPr lang="en-US" baseline="0" dirty="0" smtClean="0"/>
              <a:t>Many were from type localities around the world (these in picture from Great Britain)</a:t>
            </a:r>
          </a:p>
          <a:p>
            <a:pPr marL="628650" lvl="1" indent="-171450">
              <a:buFontTx/>
              <a:buChar char="-"/>
            </a:pPr>
            <a:r>
              <a:rPr lang="en-US" baseline="0" dirty="0" smtClean="0"/>
              <a:t>Wrote Dictionary of Mineral Names and their </a:t>
            </a:r>
            <a:r>
              <a:rPr lang="en-US" baseline="0" dirty="0" err="1" smtClean="0"/>
              <a:t>Etymalogies</a:t>
            </a:r>
            <a:r>
              <a:rPr lang="en-US" baseline="0" dirty="0" smtClean="0"/>
              <a:t> from studying the museum’s collections and was responsible for bringing mineralogy closer to the modern era</a:t>
            </a:r>
          </a:p>
          <a:p>
            <a:endParaRPr lang="en-US" baseline="0" dirty="0" smtClean="0"/>
          </a:p>
          <a:p>
            <a:r>
              <a:rPr lang="en-US" baseline="0" dirty="0" smtClean="0"/>
              <a:t>Valiant responsible for </a:t>
            </a:r>
            <a:r>
              <a:rPr lang="en-US" baseline="0" dirty="0" err="1" smtClean="0"/>
              <a:t>reorganzing</a:t>
            </a:r>
            <a:r>
              <a:rPr lang="en-US" baseline="0" dirty="0" smtClean="0"/>
              <a:t> entire museum and collections.  </a:t>
            </a:r>
          </a:p>
          <a:p>
            <a:endParaRPr lang="en-US" baseline="0" dirty="0" smtClean="0"/>
          </a:p>
          <a:p>
            <a:r>
              <a:rPr lang="en-US" dirty="0" smtClean="0"/>
              <a:t>Starting in 1893, Valiant undertook a complete overhaul to  arrange and describe  the collection</a:t>
            </a:r>
          </a:p>
          <a:p>
            <a:endParaRPr lang="en-US" dirty="0" smtClean="0"/>
          </a:p>
          <a:p>
            <a:r>
              <a:rPr lang="en-US" dirty="0" smtClean="0"/>
              <a:t>Valiant was a self taught geologist and is often not credited</a:t>
            </a:r>
            <a:r>
              <a:rPr lang="en-US" baseline="0" dirty="0" smtClean="0"/>
              <a:t> w/ most of the work he did to organize the museum.</a:t>
            </a:r>
            <a:endParaRPr lang="en-US" dirty="0" smtClean="0"/>
          </a:p>
          <a:p>
            <a:pPr marL="0" indent="0">
              <a:buNone/>
            </a:pPr>
            <a:endParaRPr lang="en-US" dirty="0" smtClean="0"/>
          </a:p>
          <a:p>
            <a:r>
              <a:rPr lang="en-US" dirty="0" smtClean="0"/>
              <a:t>“The original condition of the museum was beyond description” and included a “conglomerate” if objects from an Egyptian mummy and skeletons to numismatic collection to botanic specimens, fossils, and minerals..”</a:t>
            </a:r>
          </a:p>
          <a:p>
            <a:pPr marL="0" indent="0">
              <a:buNone/>
            </a:pPr>
            <a:endParaRPr lang="en-US" dirty="0" smtClean="0"/>
          </a:p>
          <a:p>
            <a:r>
              <a:rPr lang="en-US" dirty="0" smtClean="0"/>
              <a:t>“</a:t>
            </a:r>
            <a:r>
              <a:rPr lang="en-US" b="1" dirty="0" smtClean="0"/>
              <a:t>Here, there, and everywhere”</a:t>
            </a:r>
          </a:p>
          <a:p>
            <a:endParaRPr lang="en-US" b="1" dirty="0" smtClean="0"/>
          </a:p>
          <a:p>
            <a:r>
              <a:rPr lang="en-US" b="0" dirty="0" smtClean="0"/>
              <a:t>Strived</a:t>
            </a:r>
            <a:r>
              <a:rPr lang="en-US" b="0" baseline="0" dirty="0" smtClean="0"/>
              <a:t> to educate everyone who visited and encouraged questions.</a:t>
            </a:r>
          </a:p>
          <a:p>
            <a:endParaRPr lang="en-US" b="0" baseline="0" dirty="0" smtClean="0"/>
          </a:p>
          <a:p>
            <a:r>
              <a:rPr lang="en-US" b="0" baseline="0" dirty="0" smtClean="0"/>
              <a:t>Valiant become head curator when Chester retired (and was possibly doing much of the work before then), held that position until 1919</a:t>
            </a:r>
            <a:endParaRPr lang="en-US" b="0" dirty="0" smtClean="0"/>
          </a:p>
          <a:p>
            <a:endParaRPr lang="en-US" baseline="0" dirty="0" smtClean="0"/>
          </a:p>
          <a:p>
            <a:endParaRPr lang="en-US" baseline="0" dirty="0" smtClean="0"/>
          </a:p>
          <a:p>
            <a:r>
              <a:rPr lang="en-US" baseline="0" dirty="0" smtClean="0"/>
              <a:t>Collections assembled by cook, beck, </a:t>
            </a:r>
            <a:r>
              <a:rPr lang="en-US" baseline="0" dirty="0" err="1" smtClean="0"/>
              <a:t>chester</a:t>
            </a:r>
            <a:r>
              <a:rPr lang="en-US" baseline="0" dirty="0" smtClean="0"/>
              <a:t>, and valiant became teaching collections for paleontology and mineralogy classes.  </a:t>
            </a:r>
          </a:p>
          <a:p>
            <a:endParaRPr lang="en-US" baseline="0" dirty="0" smtClean="0"/>
          </a:p>
          <a:p>
            <a:r>
              <a:rPr lang="en-US" baseline="0" dirty="0" smtClean="0"/>
              <a:t>Course held inside the museum and on the first floor in lecture hall.  </a:t>
            </a:r>
          </a:p>
          <a:p>
            <a:endParaRPr lang="en-US" baseline="0" dirty="0" smtClean="0"/>
          </a:p>
          <a:p>
            <a:r>
              <a:rPr lang="en-US" baseline="0" dirty="0" smtClean="0"/>
              <a:t>All professors were responsible for teaching and helped with the development of the museum exhibits.  </a:t>
            </a:r>
            <a:endParaRPr lang="en-US" dirty="0"/>
          </a:p>
        </p:txBody>
      </p:sp>
      <p:sp>
        <p:nvSpPr>
          <p:cNvPr id="38915"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C3A218-5A3A-084F-9C65-29F40027089E}" type="slidenum">
              <a:rPr lang="en-US" sz="1200"/>
              <a:pPr/>
              <a:t>5</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8914" name="Notes Placeholder 2"/>
          <p:cNvSpPr>
            <a:spLocks noGrp="1"/>
          </p:cNvSpPr>
          <p:nvPr>
            <p:ph type="body" idx="1"/>
          </p:nvPr>
        </p:nvSpPr>
        <p:spPr>
          <a:noFill/>
        </p:spPr>
        <p:txBody>
          <a:bodyPr/>
          <a:lstStyle/>
          <a:p>
            <a:r>
              <a:rPr lang="en-US" dirty="0" smtClean="0"/>
              <a:t>Classes</a:t>
            </a:r>
            <a:r>
              <a:rPr lang="en-US" baseline="0" dirty="0" smtClean="0"/>
              <a:t> held in museum and in lecture hall on first floor.</a:t>
            </a:r>
          </a:p>
          <a:p>
            <a:endParaRPr lang="en-US" baseline="0" dirty="0" smtClean="0"/>
          </a:p>
          <a:p>
            <a:r>
              <a:rPr lang="en-US" baseline="0" dirty="0" smtClean="0"/>
              <a:t>Other directors of note- Joseph Lewis until 1927.</a:t>
            </a:r>
          </a:p>
          <a:p>
            <a:endParaRPr lang="en-US" baseline="0" dirty="0" smtClean="0"/>
          </a:p>
          <a:p>
            <a:r>
              <a:rPr lang="en-US" baseline="0" dirty="0" smtClean="0"/>
              <a:t>Between 1926 and 1945 Geology courses were greatly expanded</a:t>
            </a:r>
          </a:p>
          <a:p>
            <a:endParaRPr lang="en-US" baseline="0" dirty="0" smtClean="0"/>
          </a:p>
          <a:p>
            <a:pPr marL="171450" indent="-171450">
              <a:buFontTx/>
              <a:buChar char="-"/>
            </a:pPr>
            <a:r>
              <a:rPr lang="en-US" baseline="0" dirty="0" smtClean="0"/>
              <a:t>Other major collections were acquired during this time</a:t>
            </a:r>
          </a:p>
          <a:p>
            <a:pPr marL="628650" lvl="1" indent="-171450">
              <a:buFontTx/>
              <a:buChar char="-"/>
            </a:pPr>
            <a:r>
              <a:rPr lang="en-US" baseline="0" dirty="0" smtClean="0"/>
              <a:t>1940- Rowe collection of </a:t>
            </a:r>
            <a:r>
              <a:rPr lang="en-US" baseline="0" dirty="0" smtClean="0"/>
              <a:t>fluorescent minerals from Sterling Hill Zinc Mine</a:t>
            </a:r>
          </a:p>
          <a:p>
            <a:pPr marL="628650" lvl="1" indent="-171450">
              <a:buFontTx/>
              <a:buChar char="-"/>
            </a:pPr>
            <a:r>
              <a:rPr lang="en-US" baseline="0" dirty="0" smtClean="0"/>
              <a:t>Minerals specific to NJ and no where else in the world.</a:t>
            </a:r>
          </a:p>
          <a:p>
            <a:pPr marL="171450" lvl="0" indent="-171450">
              <a:buFontTx/>
              <a:buChar char="-"/>
            </a:pPr>
            <a:r>
              <a:rPr lang="en-US" baseline="0" dirty="0" smtClean="0"/>
              <a:t> </a:t>
            </a:r>
            <a:endParaRPr lang="en-US" dirty="0"/>
          </a:p>
        </p:txBody>
      </p:sp>
      <p:sp>
        <p:nvSpPr>
          <p:cNvPr id="38915"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C3A218-5A3A-084F-9C65-29F40027089E}" type="slidenum">
              <a:rPr lang="en-US" sz="1200"/>
              <a:pPr/>
              <a:t>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whale hanging from</a:t>
            </a:r>
            <a:r>
              <a:rPr lang="en-US" baseline="0" dirty="0" smtClean="0"/>
              <a:t> the ceiling, no longer there (decayed)</a:t>
            </a:r>
          </a:p>
          <a:p>
            <a:endParaRPr lang="en-US" baseline="0" dirty="0" smtClean="0"/>
          </a:p>
          <a:p>
            <a:r>
              <a:rPr lang="en-US" baseline="0" dirty="0" smtClean="0"/>
              <a:t>Much of original </a:t>
            </a:r>
            <a:r>
              <a:rPr lang="en-US" baseline="0" dirty="0" err="1" smtClean="0"/>
              <a:t>victorian</a:t>
            </a:r>
            <a:r>
              <a:rPr lang="en-US" baseline="0" dirty="0" smtClean="0"/>
              <a:t> elements still there today.  Original cases no longer there either.</a:t>
            </a:r>
          </a:p>
          <a:p>
            <a:endParaRPr lang="en-US" dirty="0"/>
          </a:p>
        </p:txBody>
      </p:sp>
      <p:sp>
        <p:nvSpPr>
          <p:cNvPr id="4" name="Slide Number Placeholder 3"/>
          <p:cNvSpPr>
            <a:spLocks noGrp="1"/>
          </p:cNvSpPr>
          <p:nvPr>
            <p:ph type="sldNum" sz="quarter" idx="10"/>
          </p:nvPr>
        </p:nvSpPr>
        <p:spPr/>
        <p:txBody>
          <a:bodyPr/>
          <a:lstStyle/>
          <a:p>
            <a:pPr>
              <a:defRPr/>
            </a:pPr>
            <a:fld id="{3D0E98F1-0A0F-054B-9174-A1996659931A}" type="slidenum">
              <a:rPr lang="en-US" smtClean="0"/>
              <a:pPr>
                <a:defRPr/>
              </a:pPr>
              <a:t>7</a:t>
            </a:fld>
            <a:endParaRPr lang="en-US"/>
          </a:p>
        </p:txBody>
      </p:sp>
    </p:spTree>
    <p:extLst>
      <p:ext uri="{BB962C8B-B14F-4D97-AF65-F5344CB8AC3E}">
        <p14:creationId xmlns:p14="http://schemas.microsoft.com/office/powerpoint/2010/main" val="3545771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8914" name="Notes Placeholder 2"/>
          <p:cNvSpPr>
            <a:spLocks noGrp="1"/>
          </p:cNvSpPr>
          <p:nvPr>
            <p:ph type="body" idx="1"/>
          </p:nvPr>
        </p:nvSpPr>
        <p:spPr>
          <a:noFill/>
        </p:spPr>
        <p:txBody>
          <a:bodyPr/>
          <a:lstStyle/>
          <a:p>
            <a:r>
              <a:rPr lang="en-US" dirty="0" smtClean="0"/>
              <a:t>Hayes</a:t>
            </a:r>
            <a:r>
              <a:rPr lang="en-US" baseline="0" dirty="0" smtClean="0"/>
              <a:t> responsible for transforming department into more of its modern form.</a:t>
            </a:r>
          </a:p>
          <a:p>
            <a:endParaRPr lang="en-US" baseline="0" dirty="0" smtClean="0"/>
          </a:p>
          <a:p>
            <a:r>
              <a:rPr lang="en-US" baseline="0" dirty="0" smtClean="0"/>
              <a:t>First BS in 1931</a:t>
            </a:r>
          </a:p>
          <a:p>
            <a:r>
              <a:rPr lang="en-US" baseline="0" dirty="0" smtClean="0"/>
              <a:t>First MS in 1939</a:t>
            </a:r>
          </a:p>
          <a:p>
            <a:r>
              <a:rPr lang="en-US" baseline="0" dirty="0" smtClean="0"/>
              <a:t>First PhD in </a:t>
            </a:r>
            <a:r>
              <a:rPr lang="en-US" baseline="0" dirty="0" smtClean="0"/>
              <a:t>1938</a:t>
            </a:r>
          </a:p>
          <a:p>
            <a:endParaRPr lang="en-US" baseline="0" dirty="0" smtClean="0"/>
          </a:p>
          <a:p>
            <a:r>
              <a:rPr lang="en-US" baseline="0" dirty="0" smtClean="0"/>
              <a:t>Raymond Murray- Chairman of </a:t>
            </a:r>
            <a:r>
              <a:rPr lang="en-US" baseline="0" dirty="0" err="1" smtClean="0"/>
              <a:t>dept</a:t>
            </a:r>
            <a:r>
              <a:rPr lang="en-US" baseline="0" dirty="0" smtClean="0"/>
              <a:t> in 1967 started OH in 1968</a:t>
            </a:r>
          </a:p>
          <a:p>
            <a:endParaRPr lang="en-US" baseline="0" dirty="0" smtClean="0"/>
          </a:p>
          <a:p>
            <a:r>
              <a:rPr lang="en-US" baseline="0" dirty="0" smtClean="0"/>
              <a:t>Can see pictures from original OH house with mineral sale and all important coffee stand.  </a:t>
            </a:r>
          </a:p>
          <a:p>
            <a:endParaRPr lang="en-US" baseline="0" dirty="0" smtClean="0"/>
          </a:p>
          <a:p>
            <a:r>
              <a:rPr lang="en-US" baseline="0" dirty="0" smtClean="0"/>
              <a:t>Prof. Steve Fox, who was a favorite amongst the students</a:t>
            </a:r>
          </a:p>
          <a:p>
            <a:endParaRPr lang="en-US" baseline="0" dirty="0" smtClean="0"/>
          </a:p>
          <a:p>
            <a:r>
              <a:rPr lang="en-US" baseline="0" dirty="0" smtClean="0"/>
              <a:t>This OH will be going into it’s 49</a:t>
            </a:r>
            <a:r>
              <a:rPr lang="en-US" baseline="30000" dirty="0" smtClean="0"/>
              <a:t>th</a:t>
            </a:r>
            <a:r>
              <a:rPr lang="en-US" baseline="0" dirty="0" smtClean="0"/>
              <a:t> year.  </a:t>
            </a:r>
          </a:p>
          <a:p>
            <a:pPr marL="628650" lvl="1" indent="-171450">
              <a:buFontTx/>
              <a:buChar char="-"/>
            </a:pPr>
            <a:r>
              <a:rPr lang="en-US" baseline="0" dirty="0" smtClean="0"/>
              <a:t>Notable events at OH, Moon rock displayed in 1972, Ballard gave 1</a:t>
            </a:r>
            <a:r>
              <a:rPr lang="en-US" baseline="30000" dirty="0" smtClean="0"/>
              <a:t>st</a:t>
            </a:r>
            <a:r>
              <a:rPr lang="en-US" baseline="0" dirty="0" smtClean="0"/>
              <a:t> public lecture on discovery of the Titanic in 1986</a:t>
            </a:r>
          </a:p>
          <a:p>
            <a:pPr marL="628650" lvl="1" indent="-171450">
              <a:buFontTx/>
              <a:buChar char="-"/>
            </a:pPr>
            <a:endParaRPr lang="en-US" baseline="0" dirty="0" smtClean="0"/>
          </a:p>
          <a:p>
            <a:pPr marL="0" lvl="0" indent="0">
              <a:buFontTx/>
              <a:buNone/>
            </a:pPr>
            <a:r>
              <a:rPr lang="en-US" baseline="0" dirty="0" smtClean="0"/>
              <a:t>Department moved out of museum and to another campus in 1977</a:t>
            </a:r>
          </a:p>
          <a:p>
            <a:pPr marL="0" lvl="0" indent="0">
              <a:buFontTx/>
              <a:buNone/>
            </a:pPr>
            <a:endParaRPr lang="en-US" baseline="0" dirty="0" smtClean="0"/>
          </a:p>
          <a:p>
            <a:pPr marL="0" lvl="0" indent="0">
              <a:buFontTx/>
              <a:buNone/>
            </a:pPr>
            <a:r>
              <a:rPr lang="en-US" baseline="0" dirty="0" smtClean="0"/>
              <a:t>Faculty continues to expand in early 1980’s </a:t>
            </a:r>
            <a:endParaRPr lang="en-US" baseline="0" dirty="0" smtClean="0"/>
          </a:p>
          <a:p>
            <a:endParaRPr lang="en-US" dirty="0"/>
          </a:p>
        </p:txBody>
      </p:sp>
      <p:sp>
        <p:nvSpPr>
          <p:cNvPr id="38915"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C3A218-5A3A-084F-9C65-29F40027089E}" type="slidenum">
              <a:rPr lang="en-US" sz="1200"/>
              <a:pPr/>
              <a:t>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8914" name="Notes Placeholder 2"/>
          <p:cNvSpPr>
            <a:spLocks noGrp="1"/>
          </p:cNvSpPr>
          <p:nvPr>
            <p:ph type="body" idx="1"/>
          </p:nvPr>
        </p:nvSpPr>
        <p:spPr>
          <a:noFill/>
        </p:spPr>
        <p:txBody>
          <a:bodyPr/>
          <a:lstStyle/>
          <a:p>
            <a:r>
              <a:rPr lang="en-US" dirty="0" smtClean="0"/>
              <a:t>Outreach programs</a:t>
            </a:r>
            <a:r>
              <a:rPr lang="en-US" baseline="0" dirty="0" smtClean="0"/>
              <a:t> started in 1970’s when first offered tours to K-12 schools.</a:t>
            </a:r>
          </a:p>
          <a:p>
            <a:endParaRPr lang="en-US" dirty="0" smtClean="0"/>
          </a:p>
          <a:p>
            <a:r>
              <a:rPr lang="en-US" dirty="0" smtClean="0"/>
              <a:t>I started in 2009</a:t>
            </a:r>
            <a:r>
              <a:rPr lang="en-US" baseline="0" dirty="0" smtClean="0"/>
              <a:t> and since that time have continued to the traditions while forging new relationships w/in and outside of RU</a:t>
            </a:r>
          </a:p>
          <a:p>
            <a:endParaRPr lang="en-US" dirty="0" smtClean="0"/>
          </a:p>
          <a:p>
            <a:r>
              <a:rPr lang="en-US" dirty="0" smtClean="0"/>
              <a:t>Other </a:t>
            </a:r>
            <a:r>
              <a:rPr lang="en-US" dirty="0" smtClean="0"/>
              <a:t>programs</a:t>
            </a:r>
          </a:p>
          <a:p>
            <a:endParaRPr lang="en-US" dirty="0" smtClean="0"/>
          </a:p>
          <a:p>
            <a:r>
              <a:rPr lang="en-US" dirty="0" smtClean="0"/>
              <a:t>4H</a:t>
            </a:r>
          </a:p>
          <a:p>
            <a:r>
              <a:rPr lang="en-US" dirty="0" smtClean="0"/>
              <a:t>Undergrad </a:t>
            </a:r>
            <a:r>
              <a:rPr lang="en-US" dirty="0" smtClean="0"/>
              <a:t>internships- student presenting this afternoon from one of those internships</a:t>
            </a:r>
            <a:endParaRPr lang="en-US" dirty="0" smtClean="0"/>
          </a:p>
          <a:p>
            <a:r>
              <a:rPr lang="en-US" dirty="0" smtClean="0"/>
              <a:t>Graduate</a:t>
            </a:r>
            <a:r>
              <a:rPr lang="en-US" baseline="0" dirty="0" smtClean="0"/>
              <a:t> Students training</a:t>
            </a:r>
          </a:p>
          <a:p>
            <a:r>
              <a:rPr lang="en-US" baseline="0" dirty="0" smtClean="0"/>
              <a:t>Boy </a:t>
            </a:r>
            <a:r>
              <a:rPr lang="en-US" baseline="0" dirty="0" smtClean="0"/>
              <a:t>scouts/ girl scouts</a:t>
            </a:r>
          </a:p>
          <a:p>
            <a:r>
              <a:rPr lang="en-US" baseline="0" dirty="0" smtClean="0"/>
              <a:t>Field Station dinosaurs</a:t>
            </a:r>
          </a:p>
          <a:p>
            <a:r>
              <a:rPr lang="en-US" baseline="0" dirty="0" smtClean="0"/>
              <a:t>Variety of college course (both </a:t>
            </a:r>
            <a:r>
              <a:rPr lang="en-US" baseline="0" dirty="0" err="1" smtClean="0"/>
              <a:t>ugrad</a:t>
            </a:r>
            <a:r>
              <a:rPr lang="en-US" baseline="0" dirty="0" smtClean="0"/>
              <a:t> and grad)</a:t>
            </a:r>
          </a:p>
          <a:p>
            <a:r>
              <a:rPr lang="en-US" baseline="0" dirty="0" err="1" smtClean="0"/>
              <a:t>TEDx</a:t>
            </a:r>
            <a:r>
              <a:rPr lang="en-US" baseline="0" dirty="0" smtClean="0"/>
              <a:t> </a:t>
            </a:r>
          </a:p>
          <a:p>
            <a:r>
              <a:rPr lang="en-US" baseline="0" dirty="0" smtClean="0"/>
              <a:t>Johnson and Johnson</a:t>
            </a:r>
          </a:p>
          <a:p>
            <a:r>
              <a:rPr lang="en-US" baseline="0" dirty="0" smtClean="0"/>
              <a:t>Cake Boss TV event</a:t>
            </a:r>
          </a:p>
          <a:p>
            <a:endParaRPr lang="en-US" baseline="0" dirty="0" smtClean="0"/>
          </a:p>
          <a:p>
            <a:endParaRPr lang="en-US" baseline="0" dirty="0" smtClean="0"/>
          </a:p>
          <a:p>
            <a:endParaRPr lang="en-US" dirty="0"/>
          </a:p>
        </p:txBody>
      </p:sp>
      <p:sp>
        <p:nvSpPr>
          <p:cNvPr id="38915"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C3A218-5A3A-084F-9C65-29F40027089E}" type="slidenum">
              <a:rPr lang="en-US" sz="1200"/>
              <a:pPr/>
              <a:t>10</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148483" name="Rectangle 3"/>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C251F4-31B9-D849-81A5-4DA7A83AD8BE}" type="slidenum">
              <a:rPr lang="en-US"/>
              <a:pPr>
                <a:defRPr/>
              </a:pPr>
              <a:t>‹#›</a:t>
            </a:fld>
            <a:endParaRPr lang="en-US"/>
          </a:p>
        </p:txBody>
      </p:sp>
    </p:spTree>
    <p:extLst>
      <p:ext uri="{BB962C8B-B14F-4D97-AF65-F5344CB8AC3E}">
        <p14:creationId xmlns:p14="http://schemas.microsoft.com/office/powerpoint/2010/main" val="62075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1E08D8-A925-1442-B0AD-EDD20B9DC1C2}" type="slidenum">
              <a:rPr lang="en-US"/>
              <a:pPr>
                <a:defRPr/>
              </a:pPr>
              <a:t>‹#›</a:t>
            </a:fld>
            <a:endParaRPr lang="en-US"/>
          </a:p>
        </p:txBody>
      </p:sp>
    </p:spTree>
    <p:extLst>
      <p:ext uri="{BB962C8B-B14F-4D97-AF65-F5344CB8AC3E}">
        <p14:creationId xmlns:p14="http://schemas.microsoft.com/office/powerpoint/2010/main" val="1391097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03C5D7-E857-5747-ABA4-BDC97CFBDE4E}" type="slidenum">
              <a:rPr lang="en-US"/>
              <a:pPr>
                <a:defRPr/>
              </a:pPr>
              <a:t>‹#›</a:t>
            </a:fld>
            <a:endParaRPr lang="en-US"/>
          </a:p>
        </p:txBody>
      </p:sp>
    </p:spTree>
    <p:extLst>
      <p:ext uri="{BB962C8B-B14F-4D97-AF65-F5344CB8AC3E}">
        <p14:creationId xmlns:p14="http://schemas.microsoft.com/office/powerpoint/2010/main" val="956265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0530"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noProof="0" smtClean="0"/>
              <a:t>Click to edit Master title style</a:t>
            </a:r>
          </a:p>
        </p:txBody>
      </p:sp>
      <p:sp>
        <p:nvSpPr>
          <p:cNvPr id="150531" name="Rectangle 3"/>
          <p:cNvSpPr>
            <a:spLocks noGrp="1" noChangeArrowheads="1"/>
          </p:cNvSpPr>
          <p:nvPr>
            <p:ph type="subTitle" sz="quarter" idx="1"/>
          </p:nvPr>
        </p:nvSpPr>
        <p:spPr>
          <a:xfrm>
            <a:off x="1371600" y="3886200"/>
            <a:ext cx="6400800" cy="1752600"/>
          </a:xfrm>
          <a:effectLst>
            <a:outerShdw blurRad="68580" dist="25399" dir="2700000" algn="ctr" rotWithShape="0">
              <a:srgbClr val="000000">
                <a:alpha val="75000"/>
              </a:srgbClr>
            </a:outerShdw>
          </a:effectLst>
        </p:spPr>
        <p:txBody>
          <a:bodyPr/>
          <a:lstStyle>
            <a:lvl1pPr marL="0" indent="0" algn="ctr">
              <a:buFontTx/>
              <a:buNone/>
              <a:defRPr/>
            </a:lvl1pPr>
          </a:lstStyle>
          <a:p>
            <a:pPr lvl="0"/>
            <a:r>
              <a:rPr lang="en-US" noProof="0" smtClean="0"/>
              <a:t>Click to edit Master subtitle style</a:t>
            </a:r>
          </a:p>
        </p:txBody>
      </p:sp>
      <p:sp>
        <p:nvSpPr>
          <p:cNvPr id="5" name="Rectangle 5"/>
          <p:cNvSpPr>
            <a:spLocks noGrp="1" noChangeArrowheads="1"/>
          </p:cNvSpPr>
          <p:nvPr>
            <p:ph type="ftr" sz="quarter" idx="10"/>
          </p:nvPr>
        </p:nvSpPr>
        <p:spPr>
          <a:effectLst>
            <a:outerShdw blurRad="68580" dist="25399" dir="2700000" algn="ctr" rotWithShape="0">
              <a:srgbClr val="000000">
                <a:alpha val="75000"/>
              </a:srgbClr>
            </a:outerShdw>
          </a:effectLst>
        </p:spPr>
        <p:txBody>
          <a:bodyPr/>
          <a:lstStyle>
            <a:lvl1pPr>
              <a:defRPr>
                <a:effectLst>
                  <a:outerShdw blurRad="38100" dist="38100" dir="2700000" algn="tl">
                    <a:srgbClr val="000000"/>
                  </a:outerShdw>
                </a:effectLst>
              </a:defRPr>
            </a:lvl1pPr>
          </a:lstStyle>
          <a:p>
            <a:pPr>
              <a:defRPr/>
            </a:pPr>
            <a:endParaRPr lang="en-US"/>
          </a:p>
        </p:txBody>
      </p:sp>
      <p:sp>
        <p:nvSpPr>
          <p:cNvPr id="6" name="Rectangle 6"/>
          <p:cNvSpPr>
            <a:spLocks noGrp="1" noChangeArrowheads="1"/>
          </p:cNvSpPr>
          <p:nvPr>
            <p:ph type="sldNum" sz="quarter" idx="11"/>
          </p:nvPr>
        </p:nvSpPr>
        <p:spPr>
          <a:effectLst>
            <a:outerShdw blurRad="68580" dist="25399" dir="2700000" algn="ctr" rotWithShape="0">
              <a:srgbClr val="000000">
                <a:alpha val="75000"/>
              </a:srgbClr>
            </a:outerShdw>
          </a:effectLst>
        </p:spPr>
        <p:txBody>
          <a:bodyPr/>
          <a:lstStyle>
            <a:lvl1pPr>
              <a:defRPr>
                <a:effectLst>
                  <a:outerShdw blurRad="38100" dist="38100" dir="2700000" algn="tl">
                    <a:srgbClr val="000000"/>
                  </a:outerShdw>
                </a:effectLst>
              </a:defRPr>
            </a:lvl1pPr>
          </a:lstStyle>
          <a:p>
            <a:pPr>
              <a:defRPr/>
            </a:pPr>
            <a:fld id="{BC9375EE-DCA5-044A-86A8-7A97DB92FC30}" type="slidenum">
              <a:rPr lang="en-US"/>
              <a:pPr>
                <a:defRPr/>
              </a:pPr>
              <a:t>‹#›</a:t>
            </a:fld>
            <a:endParaRPr lang="en-US"/>
          </a:p>
        </p:txBody>
      </p:sp>
      <p:sp>
        <p:nvSpPr>
          <p:cNvPr id="7" name="Rectangle 7"/>
          <p:cNvSpPr>
            <a:spLocks noGrp="1" noChangeArrowheads="1"/>
          </p:cNvSpPr>
          <p:nvPr>
            <p:ph type="dt" sz="quarter" idx="12"/>
          </p:nvPr>
        </p:nvSpPr>
        <p:spPr>
          <a:effectLst>
            <a:outerShdw blurRad="68580" dist="25399" dir="2700000" algn="ctr" rotWithShape="0">
              <a:srgbClr val="000000">
                <a:alpha val="75000"/>
              </a:srgbClr>
            </a:outerShdw>
          </a:effectLst>
        </p:spPr>
        <p:txBody>
          <a:bodyPr/>
          <a:lstStyle>
            <a:lvl1pPr>
              <a:defRPr>
                <a:effectLst>
                  <a:outerShdw blurRad="38100" dist="38100" dir="2700000" algn="tl">
                    <a:srgbClr val="000000"/>
                  </a:outerShdw>
                </a:effectLst>
              </a:defRPr>
            </a:lvl1pPr>
          </a:lstStyle>
          <a:p>
            <a:pPr>
              <a:defRPr/>
            </a:pPr>
            <a:endParaRPr lang="en-US"/>
          </a:p>
        </p:txBody>
      </p:sp>
    </p:spTree>
    <p:extLst>
      <p:ext uri="{BB962C8B-B14F-4D97-AF65-F5344CB8AC3E}">
        <p14:creationId xmlns:p14="http://schemas.microsoft.com/office/powerpoint/2010/main" val="1772790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75D92C-F9F0-974A-8321-AF7E5EA7FAEB}" type="slidenum">
              <a:rPr lang="en-US"/>
              <a:pPr>
                <a:defRPr/>
              </a:pPr>
              <a:t>‹#›</a:t>
            </a:fld>
            <a:endParaRPr lang="en-US"/>
          </a:p>
        </p:txBody>
      </p:sp>
    </p:spTree>
    <p:extLst>
      <p:ext uri="{BB962C8B-B14F-4D97-AF65-F5344CB8AC3E}">
        <p14:creationId xmlns:p14="http://schemas.microsoft.com/office/powerpoint/2010/main" val="2391106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984FDB-99BE-1A4D-BA1D-CCB7B95DD408}" type="slidenum">
              <a:rPr lang="en-US"/>
              <a:pPr>
                <a:defRPr/>
              </a:pPr>
              <a:t>‹#›</a:t>
            </a:fld>
            <a:endParaRPr lang="en-US"/>
          </a:p>
        </p:txBody>
      </p:sp>
    </p:spTree>
    <p:extLst>
      <p:ext uri="{BB962C8B-B14F-4D97-AF65-F5344CB8AC3E}">
        <p14:creationId xmlns:p14="http://schemas.microsoft.com/office/powerpoint/2010/main" val="1416329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05E71A-0B04-AF46-A645-AD0AB9B81827}" type="slidenum">
              <a:rPr lang="en-US"/>
              <a:pPr>
                <a:defRPr/>
              </a:pPr>
              <a:t>‹#›</a:t>
            </a:fld>
            <a:endParaRPr lang="en-US"/>
          </a:p>
        </p:txBody>
      </p:sp>
    </p:spTree>
    <p:extLst>
      <p:ext uri="{BB962C8B-B14F-4D97-AF65-F5344CB8AC3E}">
        <p14:creationId xmlns:p14="http://schemas.microsoft.com/office/powerpoint/2010/main" val="3022094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A72D13-CD46-4147-A1F9-8BF312E9066F}" type="slidenum">
              <a:rPr lang="en-US"/>
              <a:pPr>
                <a:defRPr/>
              </a:pPr>
              <a:t>‹#›</a:t>
            </a:fld>
            <a:endParaRPr lang="en-US"/>
          </a:p>
        </p:txBody>
      </p:sp>
    </p:spTree>
    <p:extLst>
      <p:ext uri="{BB962C8B-B14F-4D97-AF65-F5344CB8AC3E}">
        <p14:creationId xmlns:p14="http://schemas.microsoft.com/office/powerpoint/2010/main" val="330148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0E8B7B-1207-6C4F-BDF1-4D53DBEFD048}" type="slidenum">
              <a:rPr lang="en-US"/>
              <a:pPr>
                <a:defRPr/>
              </a:pPr>
              <a:t>‹#›</a:t>
            </a:fld>
            <a:endParaRPr lang="en-US"/>
          </a:p>
        </p:txBody>
      </p:sp>
    </p:spTree>
    <p:extLst>
      <p:ext uri="{BB962C8B-B14F-4D97-AF65-F5344CB8AC3E}">
        <p14:creationId xmlns:p14="http://schemas.microsoft.com/office/powerpoint/2010/main" val="2446197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5CBBB7F-BBFA-1D49-81AC-E888C7F1C873}" type="slidenum">
              <a:rPr lang="en-US"/>
              <a:pPr>
                <a:defRPr/>
              </a:pPr>
              <a:t>‹#›</a:t>
            </a:fld>
            <a:endParaRPr lang="en-US"/>
          </a:p>
        </p:txBody>
      </p:sp>
    </p:spTree>
    <p:extLst>
      <p:ext uri="{BB962C8B-B14F-4D97-AF65-F5344CB8AC3E}">
        <p14:creationId xmlns:p14="http://schemas.microsoft.com/office/powerpoint/2010/main" val="605343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049859-E67D-B44A-AE92-AC0A1CC8976E}" type="slidenum">
              <a:rPr lang="en-US"/>
              <a:pPr>
                <a:defRPr/>
              </a:pPr>
              <a:t>‹#›</a:t>
            </a:fld>
            <a:endParaRPr lang="en-US"/>
          </a:p>
        </p:txBody>
      </p:sp>
    </p:spTree>
    <p:extLst>
      <p:ext uri="{BB962C8B-B14F-4D97-AF65-F5344CB8AC3E}">
        <p14:creationId xmlns:p14="http://schemas.microsoft.com/office/powerpoint/2010/main" val="2324462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8E472F-8842-5849-BB61-F7B6297BB1C4}" type="slidenum">
              <a:rPr lang="en-US"/>
              <a:pPr>
                <a:defRPr/>
              </a:pPr>
              <a:t>‹#›</a:t>
            </a:fld>
            <a:endParaRPr lang="en-US"/>
          </a:p>
        </p:txBody>
      </p:sp>
    </p:spTree>
    <p:extLst>
      <p:ext uri="{BB962C8B-B14F-4D97-AF65-F5344CB8AC3E}">
        <p14:creationId xmlns:p14="http://schemas.microsoft.com/office/powerpoint/2010/main" val="1396269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D8FB81-B907-9346-B01F-308D76249475}" type="slidenum">
              <a:rPr lang="en-US"/>
              <a:pPr>
                <a:defRPr/>
              </a:pPr>
              <a:t>‹#›</a:t>
            </a:fld>
            <a:endParaRPr lang="en-US"/>
          </a:p>
        </p:txBody>
      </p:sp>
    </p:spTree>
    <p:extLst>
      <p:ext uri="{BB962C8B-B14F-4D97-AF65-F5344CB8AC3E}">
        <p14:creationId xmlns:p14="http://schemas.microsoft.com/office/powerpoint/2010/main" val="2190600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2BF649-E121-4A4A-A1CA-B591180D75BC}" type="slidenum">
              <a:rPr lang="en-US"/>
              <a:pPr>
                <a:defRPr/>
              </a:pPr>
              <a:t>‹#›</a:t>
            </a:fld>
            <a:endParaRPr lang="en-US"/>
          </a:p>
        </p:txBody>
      </p:sp>
    </p:spTree>
    <p:extLst>
      <p:ext uri="{BB962C8B-B14F-4D97-AF65-F5344CB8AC3E}">
        <p14:creationId xmlns:p14="http://schemas.microsoft.com/office/powerpoint/2010/main" val="2760223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018325-53A2-704A-95E8-0035C184ECEA}" type="slidenum">
              <a:rPr lang="en-US"/>
              <a:pPr>
                <a:defRPr/>
              </a:pPr>
              <a:t>‹#›</a:t>
            </a:fld>
            <a:endParaRPr lang="en-US"/>
          </a:p>
        </p:txBody>
      </p:sp>
    </p:spTree>
    <p:extLst>
      <p:ext uri="{BB962C8B-B14F-4D97-AF65-F5344CB8AC3E}">
        <p14:creationId xmlns:p14="http://schemas.microsoft.com/office/powerpoint/2010/main" val="2351939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D7460A-420C-A64A-8129-3DD88ADF3381}" type="slidenum">
              <a:rPr lang="en-US"/>
              <a:pPr>
                <a:defRPr/>
              </a:pPr>
              <a:t>‹#›</a:t>
            </a:fld>
            <a:endParaRPr lang="en-US"/>
          </a:p>
        </p:txBody>
      </p:sp>
    </p:spTree>
    <p:extLst>
      <p:ext uri="{BB962C8B-B14F-4D97-AF65-F5344CB8AC3E}">
        <p14:creationId xmlns:p14="http://schemas.microsoft.com/office/powerpoint/2010/main" val="467227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A312CE-57F9-BC42-B12D-DFFFF7639399}" type="slidenum">
              <a:rPr lang="en-US"/>
              <a:pPr>
                <a:defRPr/>
              </a:pPr>
              <a:t>‹#›</a:t>
            </a:fld>
            <a:endParaRPr lang="en-US"/>
          </a:p>
        </p:txBody>
      </p:sp>
    </p:spTree>
    <p:extLst>
      <p:ext uri="{BB962C8B-B14F-4D97-AF65-F5344CB8AC3E}">
        <p14:creationId xmlns:p14="http://schemas.microsoft.com/office/powerpoint/2010/main" val="238268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F3FD6D-BDB4-D148-BE18-F7586D4C8C67}" type="slidenum">
              <a:rPr lang="en-US"/>
              <a:pPr>
                <a:defRPr/>
              </a:pPr>
              <a:t>‹#›</a:t>
            </a:fld>
            <a:endParaRPr lang="en-US"/>
          </a:p>
        </p:txBody>
      </p:sp>
    </p:spTree>
    <p:extLst>
      <p:ext uri="{BB962C8B-B14F-4D97-AF65-F5344CB8AC3E}">
        <p14:creationId xmlns:p14="http://schemas.microsoft.com/office/powerpoint/2010/main" val="2582089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4563AE-69F6-D448-BF42-C9E239DA74A5}" type="slidenum">
              <a:rPr lang="en-US"/>
              <a:pPr>
                <a:defRPr/>
              </a:pPr>
              <a:t>‹#›</a:t>
            </a:fld>
            <a:endParaRPr lang="en-US"/>
          </a:p>
        </p:txBody>
      </p:sp>
    </p:spTree>
    <p:extLst>
      <p:ext uri="{BB962C8B-B14F-4D97-AF65-F5344CB8AC3E}">
        <p14:creationId xmlns:p14="http://schemas.microsoft.com/office/powerpoint/2010/main" val="1665570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80F427-4B19-FA40-8250-3E1B87F7DF8F}" type="slidenum">
              <a:rPr lang="en-US"/>
              <a:pPr>
                <a:defRPr/>
              </a:pPr>
              <a:t>‹#›</a:t>
            </a:fld>
            <a:endParaRPr lang="en-US"/>
          </a:p>
        </p:txBody>
      </p:sp>
    </p:spTree>
    <p:extLst>
      <p:ext uri="{BB962C8B-B14F-4D97-AF65-F5344CB8AC3E}">
        <p14:creationId xmlns:p14="http://schemas.microsoft.com/office/powerpoint/2010/main" val="171851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B4BA72-ACAC-C44A-9306-7E42B4092768}" type="slidenum">
              <a:rPr lang="en-US"/>
              <a:pPr>
                <a:defRPr/>
              </a:pPr>
              <a:t>‹#›</a:t>
            </a:fld>
            <a:endParaRPr lang="en-US"/>
          </a:p>
        </p:txBody>
      </p:sp>
    </p:spTree>
    <p:extLst>
      <p:ext uri="{BB962C8B-B14F-4D97-AF65-F5344CB8AC3E}">
        <p14:creationId xmlns:p14="http://schemas.microsoft.com/office/powerpoint/2010/main" val="3932759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EBD1B6-218B-1B41-9F78-F62FC43D0387}" type="slidenum">
              <a:rPr lang="en-US"/>
              <a:pPr>
                <a:defRPr/>
              </a:pPr>
              <a:t>‹#›</a:t>
            </a:fld>
            <a:endParaRPr lang="en-US"/>
          </a:p>
        </p:txBody>
      </p:sp>
    </p:spTree>
    <p:extLst>
      <p:ext uri="{BB962C8B-B14F-4D97-AF65-F5344CB8AC3E}">
        <p14:creationId xmlns:p14="http://schemas.microsoft.com/office/powerpoint/2010/main" val="15505981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685800" y="609600"/>
            <a:ext cx="7772400" cy="1143000"/>
          </a:xfrm>
          <a:prstGeom prst="rect">
            <a:avLst/>
          </a:prstGeom>
          <a:noFill/>
          <a:ln>
            <a:noFill/>
          </a:ln>
          <a:effectLst>
            <a:outerShdw blurRad="63500" dist="12700"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745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12700"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746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4746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4746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6D2D9D9B-13FE-664C-A3AE-34368B68275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mn-ea"/>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mn-ea"/>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mn-ea"/>
        </a:defRPr>
      </a:lvl5pPr>
      <a:lvl6pPr marL="2514600" indent="-228600" algn="l" rtl="0" fontAlgn="base">
        <a:spcBef>
          <a:spcPct val="20000"/>
        </a:spcBef>
        <a:spcAft>
          <a:spcPct val="0"/>
        </a:spcAft>
        <a:buClr>
          <a:srgbClr val="FFCC66"/>
        </a:buClr>
        <a:buFont typeface="Wingdings" charset="0"/>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charset="0"/>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charset="0"/>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charset="0"/>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bwMode="auto">
          <a:xfrm>
            <a:off x="457200" y="292100"/>
            <a:ext cx="8229600" cy="13843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9507" name="Rectangle 3"/>
          <p:cNvSpPr>
            <a:spLocks noGrp="1" noChangeArrowheads="1"/>
          </p:cNvSpPr>
          <p:nvPr>
            <p:ph type="body" idx="1"/>
          </p:nvPr>
        </p:nvSpPr>
        <p:spPr bwMode="auto">
          <a:xfrm>
            <a:off x="457200" y="1905000"/>
            <a:ext cx="8229600" cy="41148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9508" name="Rectangle 4"/>
          <p:cNvSpPr>
            <a:spLocks noGrp="1" noChangeArrowheads="1"/>
          </p:cNvSpPr>
          <p:nvPr>
            <p:ph type="dt" sz="half" idx="2"/>
          </p:nvPr>
        </p:nvSpPr>
        <p:spPr bwMode="auto">
          <a:xfrm>
            <a:off x="457200" y="6245225"/>
            <a:ext cx="2133600" cy="47625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149509" name="Rectangle 5"/>
          <p:cNvSpPr>
            <a:spLocks noGrp="1" noChangeArrowheads="1"/>
          </p:cNvSpPr>
          <p:nvPr>
            <p:ph type="ftr" sz="quarter" idx="3"/>
          </p:nvPr>
        </p:nvSpPr>
        <p:spPr bwMode="auto">
          <a:xfrm>
            <a:off x="3124200" y="6245225"/>
            <a:ext cx="2895600" cy="47625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149510" name="Rectangle 6"/>
          <p:cNvSpPr>
            <a:spLocks noGrp="1" noChangeArrowheads="1"/>
          </p:cNvSpPr>
          <p:nvPr>
            <p:ph type="sldNum" sz="quarter" idx="4"/>
          </p:nvPr>
        </p:nvSpPr>
        <p:spPr bwMode="auto">
          <a:xfrm>
            <a:off x="6553200" y="6245225"/>
            <a:ext cx="2133600" cy="47625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F4FFCE1B-5763-6C49-80A9-6ED4EE57A37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97"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5pPr>
      <a:lvl6pPr marL="25146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6pPr>
      <a:lvl7pPr marL="29718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7pPr>
      <a:lvl8pPr marL="34290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8pPr>
      <a:lvl9pPr marL="38862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g"/><Relationship Id="rId9"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jpeg"/><Relationship Id="rId9" Type="http://schemas.openxmlformats.org/officeDocument/2006/relationships/image" Target="../media/image34.jpeg"/><Relationship Id="rId10" Type="http://schemas.openxmlformats.org/officeDocument/2006/relationships/image" Target="../media/image35.jpeg"/><Relationship Id="rId11"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jpeg"/><Relationship Id="rId5"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tiff"/><Relationship Id="rId5" Type="http://schemas.openxmlformats.org/officeDocument/2006/relationships/image" Target="../media/image2.jpe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3.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tif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rutgers-geology-museum-historic-mastodon.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152400"/>
            <a:ext cx="9245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Grp="1" noChangeArrowheads="1"/>
          </p:cNvSpPr>
          <p:nvPr>
            <p:ph type="ftr" sz="quarter" idx="10"/>
          </p:nvPr>
        </p:nvSpPr>
        <p:spPr/>
        <p:txBody>
          <a:bodyPr/>
          <a:lstStyle/>
          <a:p>
            <a:pPr>
              <a:defRPr/>
            </a:pPr>
            <a:endParaRPr lang="en-US"/>
          </a:p>
        </p:txBody>
      </p:sp>
      <p:sp>
        <p:nvSpPr>
          <p:cNvPr id="6" name="Rectangle 7"/>
          <p:cNvSpPr>
            <a:spLocks noGrp="1" noChangeArrowheads="1"/>
          </p:cNvSpPr>
          <p:nvPr>
            <p:ph type="dt" sz="quarter" idx="12"/>
          </p:nvPr>
        </p:nvSpPr>
        <p:spPr/>
        <p:txBody>
          <a:bodyPr/>
          <a:lstStyle/>
          <a:p>
            <a:pPr>
              <a:defRPr/>
            </a:pPr>
            <a:endParaRPr lang="en-US"/>
          </a:p>
        </p:txBody>
      </p:sp>
      <p:sp>
        <p:nvSpPr>
          <p:cNvPr id="2050" name="Rectangle 2"/>
          <p:cNvSpPr>
            <a:spLocks noGrp="1" noChangeArrowheads="1"/>
          </p:cNvSpPr>
          <p:nvPr>
            <p:ph type="ctrTitle"/>
          </p:nvPr>
        </p:nvSpPr>
        <p:spPr>
          <a:xfrm>
            <a:off x="609600" y="76200"/>
            <a:ext cx="7772400" cy="1431925"/>
          </a:xfrm>
          <a:effectLst>
            <a:outerShdw blurRad="63500" dist="38099" dir="2700000" algn="ctr" rotWithShape="0">
              <a:srgbClr val="000000"/>
            </a:outerShdw>
          </a:effectLst>
        </p:spPr>
        <p:txBody>
          <a:bodyPr/>
          <a:lstStyle/>
          <a:p>
            <a:pPr eaLnBrk="1" hangingPunct="1">
              <a:defRPr/>
            </a:pPr>
            <a:r>
              <a:rPr lang="en-US" sz="3200" dirty="0" smtClean="0">
                <a:solidFill>
                  <a:srgbClr val="FF0000"/>
                </a:solidFill>
                <a:effectLst>
                  <a:outerShdw blurRad="38100" dist="38100" dir="2700000" algn="tl">
                    <a:srgbClr val="000000"/>
                  </a:outerShdw>
                </a:effectLst>
                <a:cs typeface="+mj-cs"/>
              </a:rPr>
              <a:t>The Rutgers Geology Museum and its Role in the Evolution of the 19</a:t>
            </a:r>
            <a:r>
              <a:rPr lang="en-US" sz="3200" baseline="30000" dirty="0" smtClean="0">
                <a:solidFill>
                  <a:srgbClr val="FF0000"/>
                </a:solidFill>
                <a:effectLst>
                  <a:outerShdw blurRad="38100" dist="38100" dir="2700000" algn="tl">
                    <a:srgbClr val="000000"/>
                  </a:outerShdw>
                </a:effectLst>
                <a:cs typeface="+mj-cs"/>
              </a:rPr>
              <a:t>th</a:t>
            </a:r>
            <a:r>
              <a:rPr lang="en-US" sz="3200" dirty="0" smtClean="0">
                <a:solidFill>
                  <a:srgbClr val="FF0000"/>
                </a:solidFill>
                <a:effectLst>
                  <a:outerShdw blurRad="38100" dist="38100" dir="2700000" algn="tl">
                    <a:srgbClr val="000000"/>
                  </a:outerShdw>
                </a:effectLst>
                <a:cs typeface="+mj-cs"/>
              </a:rPr>
              <a:t> and 20</a:t>
            </a:r>
            <a:r>
              <a:rPr lang="en-US" sz="3200" baseline="30000" dirty="0" smtClean="0">
                <a:solidFill>
                  <a:srgbClr val="FF0000"/>
                </a:solidFill>
                <a:effectLst>
                  <a:outerShdw blurRad="38100" dist="38100" dir="2700000" algn="tl">
                    <a:srgbClr val="000000"/>
                  </a:outerShdw>
                </a:effectLst>
                <a:cs typeface="+mj-cs"/>
              </a:rPr>
              <a:t>th</a:t>
            </a:r>
            <a:r>
              <a:rPr lang="en-US" sz="3200" dirty="0" smtClean="0">
                <a:solidFill>
                  <a:srgbClr val="FF0000"/>
                </a:solidFill>
                <a:effectLst>
                  <a:outerShdw blurRad="38100" dist="38100" dir="2700000" algn="tl">
                    <a:srgbClr val="000000"/>
                  </a:outerShdw>
                </a:effectLst>
                <a:cs typeface="+mj-cs"/>
              </a:rPr>
              <a:t> Century Geoscience College Classroom</a:t>
            </a:r>
            <a:endParaRPr lang="en-US" sz="3200" dirty="0" smtClean="0">
              <a:solidFill>
                <a:srgbClr val="FF0000"/>
              </a:solidFill>
              <a:cs typeface="+mj-cs"/>
            </a:endParaRPr>
          </a:p>
        </p:txBody>
      </p:sp>
      <p:sp>
        <p:nvSpPr>
          <p:cNvPr id="2051" name="Rectangle 3"/>
          <p:cNvSpPr>
            <a:spLocks noGrp="1" noChangeArrowheads="1"/>
          </p:cNvSpPr>
          <p:nvPr>
            <p:ph type="subTitle" idx="1"/>
          </p:nvPr>
        </p:nvSpPr>
        <p:spPr>
          <a:xfrm>
            <a:off x="533400" y="4343400"/>
            <a:ext cx="8534400" cy="2286000"/>
          </a:xfrm>
          <a:solidFill>
            <a:schemeClr val="tx2">
              <a:alpha val="59000"/>
            </a:schemeClr>
          </a:solidFill>
        </p:spPr>
        <p:txBody>
          <a:bodyPr/>
          <a:lstStyle/>
          <a:p>
            <a:pPr eaLnBrk="1" hangingPunct="1">
              <a:defRPr/>
            </a:pPr>
            <a:r>
              <a:rPr lang="en-US" sz="2400" dirty="0" smtClean="0">
                <a:solidFill>
                  <a:schemeClr val="bg1">
                    <a:lumMod val="60000"/>
                    <a:lumOff val="40000"/>
                  </a:schemeClr>
                </a:solidFill>
                <a:effectLst>
                  <a:outerShdw blurRad="38100" dist="38100" dir="2700000" algn="tl">
                    <a:srgbClr val="000000"/>
                  </a:outerShdw>
                </a:effectLst>
                <a:cs typeface="+mn-cs"/>
              </a:rPr>
              <a:t>Rutgers University</a:t>
            </a:r>
          </a:p>
          <a:p>
            <a:pPr algn="l" eaLnBrk="1" hangingPunct="1">
              <a:defRPr/>
            </a:pPr>
            <a:r>
              <a:rPr lang="en-US" sz="2400" dirty="0" smtClean="0">
                <a:solidFill>
                  <a:schemeClr val="bg1">
                    <a:lumMod val="60000"/>
                    <a:lumOff val="40000"/>
                  </a:schemeClr>
                </a:solidFill>
                <a:effectLst>
                  <a:outerShdw blurRad="38100" dist="38100" dir="2700000" algn="tl">
                    <a:srgbClr val="000000"/>
                  </a:outerShdw>
                </a:effectLst>
                <a:cs typeface="+mn-cs"/>
              </a:rPr>
              <a:t>Lauren Neitzke-Adamo- Rutgers Geology Museum</a:t>
            </a:r>
          </a:p>
          <a:p>
            <a:pPr algn="l" eaLnBrk="1" hangingPunct="1">
              <a:defRPr/>
            </a:pPr>
            <a:r>
              <a:rPr lang="en-US" sz="2400" dirty="0" smtClean="0">
                <a:solidFill>
                  <a:schemeClr val="bg1">
                    <a:lumMod val="60000"/>
                    <a:lumOff val="40000"/>
                  </a:schemeClr>
                </a:solidFill>
                <a:effectLst>
                  <a:outerShdw blurRad="38100" dist="38100" dir="2700000" algn="tl">
                    <a:srgbClr val="000000"/>
                  </a:outerShdw>
                </a:effectLst>
                <a:cs typeface="+mn-cs"/>
              </a:rPr>
              <a:t>A.J. </a:t>
            </a:r>
            <a:r>
              <a:rPr lang="en-US" sz="2400" dirty="0" err="1" smtClean="0">
                <a:solidFill>
                  <a:schemeClr val="bg1">
                    <a:lumMod val="60000"/>
                    <a:lumOff val="40000"/>
                  </a:schemeClr>
                </a:solidFill>
                <a:effectLst>
                  <a:outerShdw blurRad="38100" dist="38100" dir="2700000" algn="tl">
                    <a:srgbClr val="000000"/>
                  </a:outerShdw>
                </a:effectLst>
                <a:cs typeface="+mn-cs"/>
              </a:rPr>
              <a:t>Blandford</a:t>
            </a:r>
            <a:r>
              <a:rPr lang="en-US" sz="2400" dirty="0" smtClean="0">
                <a:solidFill>
                  <a:schemeClr val="bg1">
                    <a:lumMod val="60000"/>
                    <a:lumOff val="40000"/>
                  </a:schemeClr>
                </a:solidFill>
                <a:effectLst>
                  <a:outerShdw blurRad="38100" dist="38100" dir="2700000" algn="tl">
                    <a:srgbClr val="000000"/>
                  </a:outerShdw>
                </a:effectLst>
                <a:cs typeface="+mn-cs"/>
              </a:rPr>
              <a:t>- Department of History</a:t>
            </a:r>
          </a:p>
          <a:p>
            <a:pPr algn="l" eaLnBrk="1" hangingPunct="1">
              <a:defRPr/>
            </a:pPr>
            <a:r>
              <a:rPr lang="en-US" sz="2400" dirty="0" smtClean="0">
                <a:solidFill>
                  <a:schemeClr val="bg1">
                    <a:lumMod val="60000"/>
                    <a:lumOff val="40000"/>
                  </a:schemeClr>
                </a:solidFill>
                <a:effectLst>
                  <a:outerShdw blurRad="38100" dist="38100" dir="2700000" algn="tl">
                    <a:srgbClr val="000000"/>
                  </a:outerShdw>
                </a:effectLst>
                <a:cs typeface="+mn-cs"/>
              </a:rPr>
              <a:t>Ericka </a:t>
            </a:r>
            <a:r>
              <a:rPr lang="en-US" sz="2400" dirty="0" err="1" smtClean="0">
                <a:solidFill>
                  <a:schemeClr val="bg1">
                    <a:lumMod val="60000"/>
                    <a:lumOff val="40000"/>
                  </a:schemeClr>
                </a:solidFill>
                <a:effectLst>
                  <a:outerShdw blurRad="38100" dist="38100" dir="2700000" algn="tl">
                    <a:srgbClr val="000000"/>
                  </a:outerShdw>
                </a:effectLst>
                <a:cs typeface="+mn-cs"/>
              </a:rPr>
              <a:t>Gordor</a:t>
            </a:r>
            <a:r>
              <a:rPr lang="en-US" sz="2400" dirty="0" smtClean="0">
                <a:solidFill>
                  <a:schemeClr val="bg1">
                    <a:lumMod val="60000"/>
                    <a:lumOff val="40000"/>
                  </a:schemeClr>
                </a:solidFill>
                <a:effectLst>
                  <a:outerShdw blurRad="38100" dist="38100" dir="2700000" algn="tl">
                    <a:srgbClr val="000000"/>
                  </a:outerShdw>
                </a:effectLst>
                <a:cs typeface="+mn-cs"/>
              </a:rPr>
              <a:t>- Library Archives</a:t>
            </a:r>
          </a:p>
          <a:p>
            <a:pPr algn="l" eaLnBrk="1" hangingPunct="1">
              <a:defRPr/>
            </a:pPr>
            <a:r>
              <a:rPr lang="en-US" sz="2400" dirty="0" smtClean="0">
                <a:solidFill>
                  <a:schemeClr val="bg1">
                    <a:lumMod val="60000"/>
                    <a:lumOff val="40000"/>
                  </a:schemeClr>
                </a:solidFill>
                <a:effectLst>
                  <a:outerShdw blurRad="38100" dist="38100" dir="2700000" algn="tl">
                    <a:srgbClr val="000000"/>
                  </a:outerShdw>
                </a:effectLst>
                <a:cs typeface="+mn-cs"/>
              </a:rPr>
              <a:t>Richard Olsson- Department of Earth and Planetary Sciences</a:t>
            </a:r>
            <a:endParaRPr lang="en-US" sz="2800" dirty="0" smtClean="0">
              <a:solidFill>
                <a:schemeClr val="bg1">
                  <a:lumMod val="60000"/>
                  <a:lumOff val="40000"/>
                </a:schemeClr>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914400"/>
          </a:xfrm>
        </p:spPr>
        <p:txBody>
          <a:bodyPr/>
          <a:lstStyle/>
          <a:p>
            <a:pPr>
              <a:defRPr/>
            </a:pPr>
            <a:r>
              <a:rPr lang="en-US" sz="3200" dirty="0" smtClean="0"/>
              <a:t>Museum as Outreach Center for Community</a:t>
            </a:r>
            <a:endParaRPr lang="en-US" sz="3200" dirty="0"/>
          </a:p>
        </p:txBody>
      </p:sp>
      <p:sp>
        <p:nvSpPr>
          <p:cNvPr id="34819" name="TextBox 7"/>
          <p:cNvSpPr txBox="1">
            <a:spLocks noChangeArrowheads="1"/>
          </p:cNvSpPr>
          <p:nvPr/>
        </p:nvSpPr>
        <p:spPr bwMode="auto">
          <a:xfrm>
            <a:off x="4381500" y="55245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7" name="Content Placeholder 2"/>
          <p:cNvSpPr txBox="1">
            <a:spLocks/>
          </p:cNvSpPr>
          <p:nvPr/>
        </p:nvSpPr>
        <p:spPr bwMode="auto">
          <a:xfrm>
            <a:off x="152400" y="762000"/>
            <a:ext cx="5486400" cy="3429000"/>
          </a:xfrm>
          <a:prstGeom prst="rect">
            <a:avLst/>
          </a:prstGeom>
          <a:solidFill>
            <a:srgbClr val="C0504D"/>
          </a:solidFill>
          <a:ln>
            <a:noFill/>
          </a:ln>
          <a:effectLst>
            <a:outerShdw blurRad="63500" dist="25399" dir="2700000" algn="ctr" rotWithShape="0">
              <a:srgbClr val="000000">
                <a:alpha val="75000"/>
              </a:srgb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5pPr>
            <a:lvl6pPr marL="25146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6pPr>
            <a:lvl7pPr marL="29718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7pPr>
            <a:lvl8pPr marL="34290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8pPr>
            <a:lvl9pPr marL="38862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9pPr>
          </a:lstStyle>
          <a:p>
            <a:pPr>
              <a:defRPr/>
            </a:pPr>
            <a:r>
              <a:rPr lang="en-US" sz="1800" dirty="0"/>
              <a:t>Outreach center for NJ and Rutgers Community</a:t>
            </a:r>
          </a:p>
          <a:p>
            <a:pPr>
              <a:defRPr/>
            </a:pPr>
            <a:endParaRPr lang="en-US" sz="800" dirty="0" smtClean="0"/>
          </a:p>
          <a:p>
            <a:pPr>
              <a:defRPr/>
            </a:pPr>
            <a:r>
              <a:rPr lang="en-US" sz="1800" dirty="0" smtClean="0"/>
              <a:t>K-12 tours offered for first time in the 1970’s</a:t>
            </a:r>
          </a:p>
          <a:p>
            <a:pPr marL="0" indent="0">
              <a:buNone/>
              <a:defRPr/>
            </a:pPr>
            <a:endParaRPr lang="en-US" sz="800" dirty="0" smtClean="0"/>
          </a:p>
          <a:p>
            <a:pPr>
              <a:defRPr/>
            </a:pPr>
            <a:r>
              <a:rPr lang="en-US" sz="1800" dirty="0" smtClean="0"/>
              <a:t>Varity of tours, events, and field trips offered to all ages and special interest groups that cover Next Generation Science Standards.</a:t>
            </a:r>
          </a:p>
          <a:p>
            <a:pPr marL="0" indent="0">
              <a:buNone/>
              <a:defRPr/>
            </a:pPr>
            <a:endParaRPr lang="en-US" sz="900" dirty="0" smtClean="0"/>
          </a:p>
          <a:p>
            <a:pPr>
              <a:defRPr/>
            </a:pPr>
            <a:r>
              <a:rPr lang="en-US" sz="1800" dirty="0" smtClean="0"/>
              <a:t>Partner with centers and groups within and outside of Rutgers.</a:t>
            </a:r>
          </a:p>
          <a:p>
            <a:pPr>
              <a:defRPr/>
            </a:pPr>
            <a:endParaRPr lang="en-US" sz="800" dirty="0" smtClean="0"/>
          </a:p>
          <a:p>
            <a:pPr>
              <a:defRPr/>
            </a:pPr>
            <a:r>
              <a:rPr lang="en-US" sz="1800" dirty="0" smtClean="0"/>
              <a:t>Provide professional development and training in science teaching for STEM Graduate Students.</a:t>
            </a:r>
          </a:p>
          <a:p>
            <a:pPr>
              <a:defRPr/>
            </a:pPr>
            <a:endParaRPr lang="en-US" sz="1800" dirty="0"/>
          </a:p>
        </p:txBody>
      </p:sp>
      <p:pic>
        <p:nvPicPr>
          <p:cNvPr id="3" name="Picture 2" descr="Rutgers Geology Museum 1976.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1554" y="685800"/>
            <a:ext cx="1856998" cy="2819400"/>
          </a:xfrm>
          <a:prstGeom prst="rect">
            <a:avLst/>
          </a:prstGeom>
        </p:spPr>
      </p:pic>
      <p:pic>
        <p:nvPicPr>
          <p:cNvPr id="8" name="Picture 7" descr="IMG_658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4800600"/>
            <a:ext cx="2743200" cy="2057400"/>
          </a:xfrm>
          <a:prstGeom prst="rect">
            <a:avLst/>
          </a:prstGeom>
        </p:spPr>
      </p:pic>
      <p:pic>
        <p:nvPicPr>
          <p:cNvPr id="9" name="Picture 8" descr="2015-02-07 15.00.5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267200"/>
            <a:ext cx="1943100" cy="2590800"/>
          </a:xfrm>
          <a:prstGeom prst="rect">
            <a:avLst/>
          </a:prstGeom>
        </p:spPr>
      </p:pic>
      <p:pic>
        <p:nvPicPr>
          <p:cNvPr id="12" name="Picture 11" descr="IMG_9513.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09427" y="4267200"/>
            <a:ext cx="3657973" cy="2438400"/>
          </a:xfrm>
          <a:prstGeom prst="rect">
            <a:avLst/>
          </a:prstGeom>
        </p:spPr>
      </p:pic>
      <p:pic>
        <p:nvPicPr>
          <p:cNvPr id="13" name="Picture 12" descr="DSC_1570.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5275807" y="1108558"/>
            <a:ext cx="2150035" cy="1424049"/>
          </a:xfrm>
          <a:prstGeom prst="rect">
            <a:avLst/>
          </a:prstGeom>
        </p:spPr>
      </p:pic>
      <p:sp>
        <p:nvSpPr>
          <p:cNvPr id="4" name="TextBox 3"/>
          <p:cNvSpPr txBox="1"/>
          <p:nvPr/>
        </p:nvSpPr>
        <p:spPr>
          <a:xfrm>
            <a:off x="2514600" y="4267200"/>
            <a:ext cx="2305940" cy="338554"/>
          </a:xfrm>
          <a:prstGeom prst="rect">
            <a:avLst/>
          </a:prstGeom>
          <a:noFill/>
        </p:spPr>
        <p:txBody>
          <a:bodyPr wrap="none" rtlCol="0">
            <a:spAutoFit/>
          </a:bodyPr>
          <a:lstStyle/>
          <a:p>
            <a:r>
              <a:rPr lang="en-US" sz="1600" dirty="0" smtClean="0">
                <a:solidFill>
                  <a:srgbClr val="000000"/>
                </a:solidFill>
              </a:rPr>
              <a:t>Field Station Dinosaurs</a:t>
            </a:r>
            <a:endParaRPr lang="en-US" sz="1600" dirty="0">
              <a:solidFill>
                <a:srgbClr val="000000"/>
              </a:solidFill>
            </a:endParaRPr>
          </a:p>
        </p:txBody>
      </p:sp>
      <p:pic>
        <p:nvPicPr>
          <p:cNvPr id="10" name="Picture 9" descr="2014-03-29 09.44.29.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5000" y="2590800"/>
            <a:ext cx="3251200" cy="2438400"/>
          </a:xfrm>
          <a:prstGeom prst="rect">
            <a:avLst/>
          </a:prstGeom>
        </p:spPr>
      </p:pic>
      <p:pic>
        <p:nvPicPr>
          <p:cNvPr id="5" name="Picture 4"/>
          <p:cNvPicPr>
            <a:picLocks noChangeAspect="1"/>
          </p:cNvPicPr>
          <p:nvPr/>
        </p:nvPicPr>
        <p:blipFill>
          <a:blip r:embed="rId9"/>
          <a:stretch>
            <a:fillRect/>
          </a:stretch>
        </p:blipFill>
        <p:spPr>
          <a:xfrm>
            <a:off x="6096000" y="6489911"/>
            <a:ext cx="2819400" cy="342689"/>
          </a:xfrm>
          <a:prstGeom prst="rect">
            <a:avLst/>
          </a:prstGeom>
        </p:spPr>
      </p:pic>
    </p:spTree>
    <p:extLst>
      <p:ext uri="{BB962C8B-B14F-4D97-AF65-F5344CB8AC3E}">
        <p14:creationId xmlns:p14="http://schemas.microsoft.com/office/powerpoint/2010/main" val="20760636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019800" y="4521200"/>
            <a:ext cx="3454400" cy="2374900"/>
          </a:xfrm>
          <a:prstGeom prst="rect">
            <a:avLst/>
          </a:prstGeom>
        </p:spPr>
      </p:pic>
      <p:sp>
        <p:nvSpPr>
          <p:cNvPr id="2" name="Title 1"/>
          <p:cNvSpPr>
            <a:spLocks noGrp="1"/>
          </p:cNvSpPr>
          <p:nvPr>
            <p:ph type="title"/>
          </p:nvPr>
        </p:nvSpPr>
        <p:spPr>
          <a:xfrm>
            <a:off x="609600" y="-152400"/>
            <a:ext cx="8229600" cy="762000"/>
          </a:xfrm>
        </p:spPr>
        <p:txBody>
          <a:bodyPr/>
          <a:lstStyle/>
          <a:p>
            <a:pPr>
              <a:defRPr/>
            </a:pPr>
            <a:r>
              <a:rPr lang="en-US" sz="3200" dirty="0" smtClean="0"/>
              <a:t>Conclusions</a:t>
            </a:r>
            <a:endParaRPr lang="en-US" sz="3200" dirty="0"/>
          </a:p>
        </p:txBody>
      </p:sp>
      <p:sp>
        <p:nvSpPr>
          <p:cNvPr id="34819" name="TextBox 7"/>
          <p:cNvSpPr txBox="1">
            <a:spLocks noChangeArrowheads="1"/>
          </p:cNvSpPr>
          <p:nvPr/>
        </p:nvSpPr>
        <p:spPr bwMode="auto">
          <a:xfrm>
            <a:off x="4381500" y="55245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7" name="Content Placeholder 2"/>
          <p:cNvSpPr txBox="1">
            <a:spLocks/>
          </p:cNvSpPr>
          <p:nvPr/>
        </p:nvSpPr>
        <p:spPr bwMode="auto">
          <a:xfrm>
            <a:off x="152400" y="533400"/>
            <a:ext cx="8534400" cy="3733800"/>
          </a:xfrm>
          <a:prstGeom prst="rect">
            <a:avLst/>
          </a:prstGeom>
          <a:solidFill>
            <a:srgbClr val="C0504D"/>
          </a:solidFill>
          <a:ln>
            <a:noFill/>
          </a:ln>
          <a:effectLst>
            <a:outerShdw blurRad="63500" dist="25399" dir="2700000" algn="ctr" rotWithShape="0">
              <a:srgbClr val="000000">
                <a:alpha val="75000"/>
              </a:srgb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5pPr>
            <a:lvl6pPr marL="25146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6pPr>
            <a:lvl7pPr marL="29718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7pPr>
            <a:lvl8pPr marL="34290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8pPr>
            <a:lvl9pPr marL="38862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9pPr>
          </a:lstStyle>
          <a:p>
            <a:pPr>
              <a:defRPr/>
            </a:pPr>
            <a:r>
              <a:rPr lang="en-US" sz="1800" dirty="0" smtClean="0"/>
              <a:t>The Rutgers Geology Museum is not the oldest, but is one of the oldest geology </a:t>
            </a:r>
            <a:r>
              <a:rPr lang="en-US" sz="1800" dirty="0" smtClean="0"/>
              <a:t>museums </a:t>
            </a:r>
            <a:r>
              <a:rPr lang="en-US" sz="1800" dirty="0" smtClean="0"/>
              <a:t>in the country.  </a:t>
            </a:r>
          </a:p>
          <a:p>
            <a:pPr>
              <a:defRPr/>
            </a:pPr>
            <a:r>
              <a:rPr lang="en-US" sz="1800" dirty="0" smtClean="0"/>
              <a:t>Unique that the original collections are still housed in the original space and the structural components </a:t>
            </a:r>
            <a:r>
              <a:rPr lang="en-US" sz="1800" dirty="0" smtClean="0"/>
              <a:t>are in </a:t>
            </a:r>
            <a:r>
              <a:rPr lang="en-US" sz="1800" dirty="0" smtClean="0"/>
              <a:t>tact.</a:t>
            </a:r>
          </a:p>
          <a:p>
            <a:pPr>
              <a:defRPr/>
            </a:pPr>
            <a:r>
              <a:rPr lang="en-US" sz="1800" dirty="0" smtClean="0"/>
              <a:t>The acquisition of the collections and the demand for geology courses was entirely student lead (Society for Natural History).</a:t>
            </a:r>
          </a:p>
          <a:p>
            <a:pPr>
              <a:defRPr/>
            </a:pPr>
            <a:r>
              <a:rPr lang="en-US" sz="1800" dirty="0" smtClean="0"/>
              <a:t>Mineral and Fossil collections remained the focal point of the faculty’s interest and courses for several decades.</a:t>
            </a:r>
          </a:p>
          <a:p>
            <a:pPr>
              <a:defRPr/>
            </a:pPr>
            <a:r>
              <a:rPr lang="en-US" sz="1800" dirty="0" smtClean="0"/>
              <a:t>Since the 1970’s the museum has remained an outreach center for the University and the NJ community.</a:t>
            </a:r>
          </a:p>
          <a:p>
            <a:pPr>
              <a:defRPr/>
            </a:pPr>
            <a:r>
              <a:rPr lang="en-US" sz="1800" dirty="0"/>
              <a:t>C</a:t>
            </a:r>
            <a:r>
              <a:rPr lang="en-US" sz="1800" dirty="0" smtClean="0"/>
              <a:t>reate awareness about global issues related to Earth Sciences and expand learning and understanding in the K-20 and older communities.</a:t>
            </a:r>
            <a:endParaRPr lang="en-US" sz="1800" dirty="0"/>
          </a:p>
        </p:txBody>
      </p:sp>
      <p:pic>
        <p:nvPicPr>
          <p:cNvPr id="3" name="Picture 2"/>
          <p:cNvPicPr>
            <a:picLocks noChangeAspect="1"/>
          </p:cNvPicPr>
          <p:nvPr/>
        </p:nvPicPr>
        <p:blipFill>
          <a:blip r:embed="rId4"/>
          <a:stretch>
            <a:fillRect/>
          </a:stretch>
        </p:blipFill>
        <p:spPr>
          <a:xfrm>
            <a:off x="-228600" y="4521200"/>
            <a:ext cx="3398982" cy="2336800"/>
          </a:xfrm>
          <a:prstGeom prst="rect">
            <a:avLst/>
          </a:prstGeom>
        </p:spPr>
      </p:pic>
      <p:pic>
        <p:nvPicPr>
          <p:cNvPr id="4" name="Picture 3"/>
          <p:cNvPicPr>
            <a:picLocks noChangeAspect="1"/>
          </p:cNvPicPr>
          <p:nvPr/>
        </p:nvPicPr>
        <p:blipFill>
          <a:blip r:embed="rId5"/>
          <a:stretch>
            <a:fillRect/>
          </a:stretch>
        </p:blipFill>
        <p:spPr>
          <a:xfrm>
            <a:off x="2967182" y="4521200"/>
            <a:ext cx="3509818" cy="2413000"/>
          </a:xfrm>
          <a:prstGeom prst="rect">
            <a:avLst/>
          </a:prstGeom>
        </p:spPr>
      </p:pic>
    </p:spTree>
    <p:extLst>
      <p:ext uri="{BB962C8B-B14F-4D97-AF65-F5344CB8AC3E}">
        <p14:creationId xmlns:p14="http://schemas.microsoft.com/office/powerpoint/2010/main" val="18575076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5" descr="rutgers-geology-museum-ev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38400"/>
            <a:ext cx="37687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7" descr="lightbox-about-the-banner-grallator-rutgers-geology-museum.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24200" y="2362200"/>
            <a:ext cx="38608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descr="rutgers-geology-museum-donation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43600" y="0"/>
            <a:ext cx="33258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 descr="lightbox-history-rutgers-geology-museum.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3657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2" descr="rutgers-geology-museum-chester-collection.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05200" y="0"/>
            <a:ext cx="37084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3" descr="rutgers-geology-museum-birthday-parties.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468938" y="2209800"/>
            <a:ext cx="3675062"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 descr="lightbox-about-the-banner-gift-shop-rutgers-geology-museum.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133600" y="4800600"/>
            <a:ext cx="37687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8" descr="lightbox-about-the-banner-mummy-rutgers-geology-museum.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264150" y="4495800"/>
            <a:ext cx="38798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9" descr="geology-rutgers-open-house-family.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00088" y="4648200"/>
            <a:ext cx="32146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TextBox 10"/>
          <p:cNvSpPr txBox="1">
            <a:spLocks noChangeArrowheads="1"/>
          </p:cNvSpPr>
          <p:nvPr/>
        </p:nvSpPr>
        <p:spPr bwMode="auto">
          <a:xfrm>
            <a:off x="2959100" y="5288340"/>
            <a:ext cx="6172200" cy="1569660"/>
          </a:xfrm>
          <a:prstGeom prst="rect">
            <a:avLst/>
          </a:prstGeom>
          <a:solidFill>
            <a:srgbClr val="FFFFFF">
              <a:alpha val="78000"/>
            </a:srgbClr>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smtClean="0">
                <a:solidFill>
                  <a:srgbClr val="2B2BFE"/>
                </a:solidFill>
                <a:latin typeface="Times New Roman" charset="0"/>
              </a:rPr>
              <a:t>Email: </a:t>
            </a:r>
            <a:r>
              <a:rPr lang="en-US" sz="3200" dirty="0" err="1" smtClean="0">
                <a:solidFill>
                  <a:srgbClr val="2B2BFE"/>
                </a:solidFill>
                <a:latin typeface="Times New Roman" charset="0"/>
              </a:rPr>
              <a:t>Lauren.adamo@rutgers.edu</a:t>
            </a:r>
            <a:endParaRPr lang="en-US" sz="3200" dirty="0" smtClean="0">
              <a:solidFill>
                <a:srgbClr val="2B2BFE"/>
              </a:solidFill>
              <a:latin typeface="Times New Roman" charset="0"/>
            </a:endParaRPr>
          </a:p>
          <a:p>
            <a:pPr algn="ctr"/>
            <a:endParaRPr lang="en-US" sz="3200" dirty="0" smtClean="0">
              <a:solidFill>
                <a:srgbClr val="2B2BFE"/>
              </a:solidFill>
              <a:latin typeface="Times New Roman" charset="0"/>
            </a:endParaRPr>
          </a:p>
          <a:p>
            <a:pPr algn="ctr"/>
            <a:r>
              <a:rPr lang="en-US" sz="3200" dirty="0" smtClean="0">
                <a:solidFill>
                  <a:srgbClr val="2B2BFE"/>
                </a:solidFill>
                <a:latin typeface="Times New Roman" charset="0"/>
              </a:rPr>
              <a:t>Web: </a:t>
            </a:r>
            <a:r>
              <a:rPr lang="en-US" sz="3200" dirty="0" err="1" smtClean="0">
                <a:solidFill>
                  <a:srgbClr val="2B2BFE"/>
                </a:solidFill>
                <a:latin typeface="Times New Roman" charset="0"/>
              </a:rPr>
              <a:t>geologymuseum.rutgers.edu</a:t>
            </a:r>
            <a:endParaRPr lang="en-US" sz="3200" dirty="0">
              <a:solidFill>
                <a:srgbClr val="2B2BFE"/>
              </a:solidFill>
              <a:latin typeface="Times New Roman" charset="0"/>
            </a:endParaRPr>
          </a:p>
        </p:txBody>
      </p:sp>
      <p:sp>
        <p:nvSpPr>
          <p:cNvPr id="2" name="TextBox 1"/>
          <p:cNvSpPr txBox="1"/>
          <p:nvPr/>
        </p:nvSpPr>
        <p:spPr>
          <a:xfrm>
            <a:off x="2895600" y="3124200"/>
            <a:ext cx="2976195" cy="769441"/>
          </a:xfrm>
          <a:prstGeom prst="rect">
            <a:avLst/>
          </a:prstGeom>
          <a:solidFill>
            <a:srgbClr val="C0504D"/>
          </a:solidFill>
        </p:spPr>
        <p:txBody>
          <a:bodyPr wrap="none" rtlCol="0">
            <a:spAutoFit/>
          </a:bodyPr>
          <a:lstStyle/>
          <a:p>
            <a:r>
              <a:rPr lang="en-US" sz="4400" dirty="0" smtClean="0"/>
              <a:t>Thank you!</a:t>
            </a:r>
            <a:endParaRPr lang="en-US" sz="4400"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pPr>
              <a:defRPr/>
            </a:pPr>
            <a:r>
              <a:rPr lang="en-US" sz="3200" dirty="0" smtClean="0"/>
              <a:t>The Rise of Geology in the United States</a:t>
            </a:r>
            <a:endParaRPr lang="en-US" sz="3200" dirty="0"/>
          </a:p>
        </p:txBody>
      </p:sp>
      <p:sp>
        <p:nvSpPr>
          <p:cNvPr id="3" name="Content Placeholder 2"/>
          <p:cNvSpPr>
            <a:spLocks noGrp="1"/>
          </p:cNvSpPr>
          <p:nvPr>
            <p:ph idx="1"/>
          </p:nvPr>
        </p:nvSpPr>
        <p:spPr>
          <a:xfrm>
            <a:off x="228600" y="685800"/>
            <a:ext cx="4114800" cy="5257800"/>
          </a:xfrm>
          <a:solidFill>
            <a:srgbClr val="C0504D"/>
          </a:solidFill>
        </p:spPr>
        <p:txBody>
          <a:bodyPr/>
          <a:lstStyle/>
          <a:p>
            <a:pPr>
              <a:defRPr/>
            </a:pPr>
            <a:r>
              <a:rPr lang="en-US" sz="1800" dirty="0" smtClean="0"/>
              <a:t>1787- Samuel Latham </a:t>
            </a:r>
            <a:r>
              <a:rPr lang="en-US" sz="1800" dirty="0" err="1" smtClean="0"/>
              <a:t>Mitchill</a:t>
            </a:r>
            <a:r>
              <a:rPr lang="en-US" sz="1800" dirty="0" smtClean="0"/>
              <a:t> publishes “Geological Remarks on the maritime Parts of the State of New York”</a:t>
            </a:r>
          </a:p>
          <a:p>
            <a:pPr>
              <a:defRPr/>
            </a:pPr>
            <a:endParaRPr lang="en-US" sz="700" dirty="0" smtClean="0"/>
          </a:p>
          <a:p>
            <a:pPr>
              <a:defRPr/>
            </a:pPr>
            <a:r>
              <a:rPr lang="en-US" sz="1800" dirty="0" smtClean="0"/>
              <a:t>1792- </a:t>
            </a:r>
            <a:r>
              <a:rPr lang="en-US" sz="1800" dirty="0" err="1" smtClean="0"/>
              <a:t>Mitchill</a:t>
            </a:r>
            <a:r>
              <a:rPr lang="en-US" sz="1800" dirty="0" smtClean="0"/>
              <a:t> teaches chemistry and natural history at Columbia</a:t>
            </a:r>
          </a:p>
          <a:p>
            <a:pPr>
              <a:defRPr/>
            </a:pPr>
            <a:endParaRPr lang="en-US" sz="700" dirty="0" smtClean="0"/>
          </a:p>
          <a:p>
            <a:pPr>
              <a:defRPr/>
            </a:pPr>
            <a:r>
              <a:rPr lang="en-US" sz="1800" dirty="0" smtClean="0"/>
              <a:t>1809- William </a:t>
            </a:r>
            <a:r>
              <a:rPr lang="en-US" sz="1800" dirty="0" err="1" smtClean="0"/>
              <a:t>Maclure</a:t>
            </a:r>
            <a:r>
              <a:rPr lang="en-US" sz="1800" dirty="0" smtClean="0"/>
              <a:t> publishes geologic maps</a:t>
            </a:r>
          </a:p>
          <a:p>
            <a:pPr>
              <a:defRPr/>
            </a:pPr>
            <a:endParaRPr lang="en-US" sz="700" dirty="0" smtClean="0"/>
          </a:p>
          <a:p>
            <a:pPr>
              <a:defRPr/>
            </a:pPr>
            <a:r>
              <a:rPr lang="en-US" sz="1800" dirty="0" smtClean="0"/>
              <a:t>1816- Parker </a:t>
            </a:r>
            <a:r>
              <a:rPr lang="en-US" sz="1800" dirty="0" err="1" smtClean="0"/>
              <a:t>Cleaveland</a:t>
            </a:r>
            <a:r>
              <a:rPr lang="en-US" sz="1800" dirty="0" smtClean="0"/>
              <a:t> publishes first geology text book.</a:t>
            </a:r>
          </a:p>
          <a:p>
            <a:pPr>
              <a:defRPr/>
            </a:pPr>
            <a:endParaRPr lang="en-US" sz="700" dirty="0" smtClean="0"/>
          </a:p>
          <a:p>
            <a:pPr>
              <a:defRPr/>
            </a:pPr>
            <a:r>
              <a:rPr lang="en-US" sz="1800" dirty="0" smtClean="0"/>
              <a:t>1818- Geology articles begin appearing in the American Journal of Science</a:t>
            </a:r>
          </a:p>
          <a:p>
            <a:pPr>
              <a:defRPr/>
            </a:pPr>
            <a:endParaRPr lang="en-US" sz="700" dirty="0" smtClean="0"/>
          </a:p>
          <a:p>
            <a:pPr>
              <a:defRPr/>
            </a:pPr>
            <a:r>
              <a:rPr lang="en-US" sz="1800" dirty="0" smtClean="0"/>
              <a:t>1830’s- MA, NY, and PA launch their own geological surveys </a:t>
            </a:r>
            <a:endParaRPr lang="en-US" sz="1800" dirty="0"/>
          </a:p>
        </p:txBody>
      </p:sp>
      <p:pic>
        <p:nvPicPr>
          <p:cNvPr id="7" name="Content Placeholder 3" descr="Screen Shot 2016-05-01 at 2.18.06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267200" y="705572"/>
            <a:ext cx="4876800" cy="4780828"/>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
        <p:nvSpPr>
          <p:cNvPr id="31748" name="TextBox 7"/>
          <p:cNvSpPr txBox="1">
            <a:spLocks noChangeArrowheads="1"/>
          </p:cNvSpPr>
          <p:nvPr/>
        </p:nvSpPr>
        <p:spPr bwMode="auto">
          <a:xfrm>
            <a:off x="4381500" y="55245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31749" name="TextBox 8"/>
          <p:cNvSpPr txBox="1">
            <a:spLocks noChangeArrowheads="1"/>
          </p:cNvSpPr>
          <p:nvPr/>
        </p:nvSpPr>
        <p:spPr bwMode="auto">
          <a:xfrm>
            <a:off x="4648200" y="5526087"/>
            <a:ext cx="480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Geologic map published by </a:t>
            </a:r>
            <a:r>
              <a:rPr lang="en-US" sz="1800" dirty="0" err="1"/>
              <a:t>Maclure</a:t>
            </a:r>
            <a:r>
              <a:rPr lang="en-US" sz="1800" dirty="0"/>
              <a:t> and </a:t>
            </a:r>
          </a:p>
          <a:p>
            <a:r>
              <a:rPr lang="en-US" sz="1800" dirty="0"/>
              <a:t>included in </a:t>
            </a:r>
            <a:r>
              <a:rPr lang="en-US" sz="1800" dirty="0" err="1"/>
              <a:t>Cleaveland’s</a:t>
            </a:r>
            <a:r>
              <a:rPr lang="en-US" sz="1800" dirty="0"/>
              <a:t> </a:t>
            </a:r>
            <a:r>
              <a:rPr lang="en-US" sz="1800" dirty="0" err="1"/>
              <a:t>geolgy</a:t>
            </a:r>
            <a:r>
              <a:rPr lang="en-US" sz="1800" dirty="0"/>
              <a:t> text book.</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28600"/>
            <a:ext cx="5791200" cy="914400"/>
          </a:xfrm>
        </p:spPr>
        <p:txBody>
          <a:bodyPr/>
          <a:lstStyle/>
          <a:p>
            <a:pPr>
              <a:defRPr/>
            </a:pPr>
            <a:r>
              <a:rPr lang="en-US" sz="3200" dirty="0" smtClean="0"/>
              <a:t>Geology at Rutgers University</a:t>
            </a:r>
            <a:endParaRPr lang="en-US" sz="3200" dirty="0"/>
          </a:p>
        </p:txBody>
      </p:sp>
      <p:sp>
        <p:nvSpPr>
          <p:cNvPr id="3" name="Content Placeholder 2"/>
          <p:cNvSpPr>
            <a:spLocks noGrp="1"/>
          </p:cNvSpPr>
          <p:nvPr>
            <p:ph idx="1"/>
          </p:nvPr>
        </p:nvSpPr>
        <p:spPr>
          <a:xfrm>
            <a:off x="4953000" y="609600"/>
            <a:ext cx="4114800" cy="6248400"/>
          </a:xfrm>
          <a:solidFill>
            <a:srgbClr val="C0504D"/>
          </a:solidFill>
        </p:spPr>
        <p:txBody>
          <a:bodyPr/>
          <a:lstStyle/>
          <a:p>
            <a:pPr>
              <a:defRPr/>
            </a:pPr>
            <a:r>
              <a:rPr lang="en-US" sz="2000" dirty="0" smtClean="0"/>
              <a:t>1829- President was notified that John Finch was ready to teach a Geology course once a space and time were assigned.</a:t>
            </a:r>
          </a:p>
          <a:p>
            <a:pPr>
              <a:defRPr/>
            </a:pPr>
            <a:endParaRPr lang="en-US" sz="700" dirty="0" smtClean="0"/>
          </a:p>
          <a:p>
            <a:pPr>
              <a:defRPr/>
            </a:pPr>
            <a:r>
              <a:rPr lang="en-US" sz="2000" dirty="0" smtClean="0"/>
              <a:t>1830- Student run Society for Natural History requests funds for a cabinet for the reception and preservation of specimens they collected.</a:t>
            </a:r>
          </a:p>
          <a:p>
            <a:pPr>
              <a:defRPr/>
            </a:pPr>
            <a:endParaRPr lang="en-US" sz="800" dirty="0" smtClean="0"/>
          </a:p>
          <a:p>
            <a:pPr>
              <a:defRPr/>
            </a:pPr>
            <a:r>
              <a:rPr lang="en-US" sz="2000" dirty="0" smtClean="0"/>
              <a:t>1830- Lewis C. Beck starts teaching Geology and Mineralogy at Rutgers and greatly expands the mineral collections.</a:t>
            </a:r>
          </a:p>
          <a:p>
            <a:pPr>
              <a:defRPr/>
            </a:pPr>
            <a:endParaRPr lang="en-US" sz="800" dirty="0" smtClean="0"/>
          </a:p>
          <a:p>
            <a:pPr>
              <a:defRPr/>
            </a:pPr>
            <a:r>
              <a:rPr lang="en-US" sz="2000" dirty="0" smtClean="0"/>
              <a:t>1853- George H. Cook appointed to succeed Beck.  Became state geologist of NJ in 1864.</a:t>
            </a:r>
          </a:p>
          <a:p>
            <a:pPr>
              <a:defRPr/>
            </a:pPr>
            <a:endParaRPr lang="en-US" sz="2000" dirty="0" smtClean="0"/>
          </a:p>
          <a:p>
            <a:pPr>
              <a:defRPr/>
            </a:pPr>
            <a:endParaRPr lang="en-US" sz="2000" dirty="0"/>
          </a:p>
        </p:txBody>
      </p:sp>
      <p:sp>
        <p:nvSpPr>
          <p:cNvPr id="32771" name="TextBox 7"/>
          <p:cNvSpPr txBox="1">
            <a:spLocks noChangeArrowheads="1"/>
          </p:cNvSpPr>
          <p:nvPr/>
        </p:nvSpPr>
        <p:spPr bwMode="auto">
          <a:xfrm>
            <a:off x="4381500" y="55245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pic>
        <p:nvPicPr>
          <p:cNvPr id="15"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12700" y="2192338"/>
            <a:ext cx="3213100" cy="4665662"/>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pic>
        <p:nvPicPr>
          <p:cNvPr id="32773" name="Picture 12" descr="rutgers-geology-museum-beck-collectio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25443" y="3009900"/>
            <a:ext cx="2715648"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3"/>
          <p:cNvSpPr txBox="1">
            <a:spLocks noChangeArrowheads="1"/>
          </p:cNvSpPr>
          <p:nvPr/>
        </p:nvSpPr>
        <p:spPr bwMode="auto">
          <a:xfrm>
            <a:off x="1447800" y="6172200"/>
            <a:ext cx="1647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Lewis C. Beck</a:t>
            </a:r>
          </a:p>
        </p:txBody>
      </p:sp>
      <p:sp>
        <p:nvSpPr>
          <p:cNvPr id="32775" name="TextBox 15"/>
          <p:cNvSpPr txBox="1">
            <a:spLocks noChangeArrowheads="1"/>
          </p:cNvSpPr>
          <p:nvPr/>
        </p:nvSpPr>
        <p:spPr bwMode="auto">
          <a:xfrm>
            <a:off x="3276600" y="2209800"/>
            <a:ext cx="11982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Beck </a:t>
            </a:r>
            <a:endParaRPr lang="en-US" sz="1800" dirty="0" smtClean="0"/>
          </a:p>
          <a:p>
            <a:r>
              <a:rPr lang="en-US" sz="1800" dirty="0" smtClean="0"/>
              <a:t>Collection</a:t>
            </a:r>
            <a:endParaRPr lang="en-US" sz="1800" dirty="0"/>
          </a:p>
        </p:txBody>
      </p:sp>
      <p:pic>
        <p:nvPicPr>
          <p:cNvPr id="12" name="Content Placeholder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0" y="533400"/>
            <a:ext cx="4572000" cy="1694177"/>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553200" y="0"/>
            <a:ext cx="2590800" cy="3252788"/>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457200" y="-152400"/>
            <a:ext cx="8229600" cy="914400"/>
          </a:xfrm>
        </p:spPr>
        <p:txBody>
          <a:bodyPr/>
          <a:lstStyle/>
          <a:p>
            <a:pPr>
              <a:defRPr/>
            </a:pPr>
            <a:r>
              <a:rPr lang="en-US" sz="3200" dirty="0" smtClean="0"/>
              <a:t>George Cook and the Morrill Act</a:t>
            </a:r>
            <a:endParaRPr lang="en-US" sz="3200" dirty="0"/>
          </a:p>
        </p:txBody>
      </p:sp>
      <p:sp>
        <p:nvSpPr>
          <p:cNvPr id="3" name="Content Placeholder 2"/>
          <p:cNvSpPr>
            <a:spLocks noGrp="1"/>
          </p:cNvSpPr>
          <p:nvPr>
            <p:ph idx="1"/>
          </p:nvPr>
        </p:nvSpPr>
        <p:spPr>
          <a:xfrm>
            <a:off x="4800600" y="609600"/>
            <a:ext cx="4114800" cy="5410200"/>
          </a:xfrm>
        </p:spPr>
        <p:txBody>
          <a:bodyPr/>
          <a:lstStyle/>
          <a:p>
            <a:pPr>
              <a:defRPr/>
            </a:pPr>
            <a:endParaRPr lang="en-US" sz="2000" dirty="0" smtClean="0"/>
          </a:p>
          <a:p>
            <a:pPr>
              <a:defRPr/>
            </a:pPr>
            <a:endParaRPr lang="en-US" sz="2000" dirty="0"/>
          </a:p>
        </p:txBody>
      </p:sp>
      <p:sp>
        <p:nvSpPr>
          <p:cNvPr id="33796" name="TextBox 7"/>
          <p:cNvSpPr txBox="1">
            <a:spLocks noChangeArrowheads="1"/>
          </p:cNvSpPr>
          <p:nvPr/>
        </p:nvSpPr>
        <p:spPr bwMode="auto">
          <a:xfrm>
            <a:off x="4381500" y="55245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33797" name="TextBox 3"/>
          <p:cNvSpPr txBox="1">
            <a:spLocks noChangeArrowheads="1"/>
          </p:cNvSpPr>
          <p:nvPr/>
        </p:nvSpPr>
        <p:spPr bwMode="auto">
          <a:xfrm>
            <a:off x="6923088" y="2819400"/>
            <a:ext cx="1851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000000"/>
                </a:solidFill>
              </a:rPr>
              <a:t>George H. Cook</a:t>
            </a:r>
          </a:p>
        </p:txBody>
      </p:sp>
      <p:sp>
        <p:nvSpPr>
          <p:cNvPr id="15" name="Content Placeholder 2"/>
          <p:cNvSpPr txBox="1">
            <a:spLocks/>
          </p:cNvSpPr>
          <p:nvPr/>
        </p:nvSpPr>
        <p:spPr bwMode="auto">
          <a:xfrm>
            <a:off x="152400" y="685800"/>
            <a:ext cx="6324600" cy="3048000"/>
          </a:xfrm>
          <a:prstGeom prst="rect">
            <a:avLst/>
          </a:prstGeom>
          <a:solidFill>
            <a:srgbClr val="C0504D"/>
          </a:solidFill>
          <a:ln>
            <a:noFill/>
          </a:ln>
          <a:effectLst>
            <a:outerShdw blurRad="63500" dist="25399" dir="2700000" algn="ctr" rotWithShape="0">
              <a:srgbClr val="000000">
                <a:alpha val="75000"/>
              </a:srgbClr>
            </a:outerShdw>
          </a:effectLst>
          <a:extLs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5pPr>
            <a:lvl6pPr marL="25146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6pPr>
            <a:lvl7pPr marL="29718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7pPr>
            <a:lvl8pPr marL="34290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8pPr>
            <a:lvl9pPr marL="38862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9pPr>
          </a:lstStyle>
          <a:p>
            <a:pPr>
              <a:defRPr/>
            </a:pPr>
            <a:r>
              <a:rPr lang="en-US" sz="1800" dirty="0" smtClean="0"/>
              <a:t>1864- As VP of University Cook lobbied for funds after the passing of the Morrill Act under Lincoln.</a:t>
            </a:r>
          </a:p>
          <a:p>
            <a:pPr marL="342900" lvl="1" indent="-342900">
              <a:buClr>
                <a:schemeClr val="hlink"/>
              </a:buClr>
              <a:buSzPct val="120000"/>
              <a:buFontTx/>
              <a:buChar char="•"/>
              <a:defRPr/>
            </a:pPr>
            <a:r>
              <a:rPr lang="en-US" sz="1800" dirty="0" smtClean="0"/>
              <a:t>Faculty committee proposal for an observatory, astronomical apparatus and need for resources for scientific instruction, 1864 (first proposal for museum)</a:t>
            </a:r>
            <a:endParaRPr lang="en-US" sz="1400" dirty="0" smtClean="0"/>
          </a:p>
          <a:p>
            <a:pPr marL="342900" lvl="1" indent="-342900">
              <a:buClr>
                <a:schemeClr val="hlink"/>
              </a:buClr>
              <a:buSzPct val="120000"/>
              <a:buFontTx/>
              <a:buChar char="•"/>
              <a:defRPr/>
            </a:pPr>
            <a:r>
              <a:rPr lang="en-US" sz="1800" dirty="0"/>
              <a:t>Land Grant Status granted in April </a:t>
            </a:r>
            <a:r>
              <a:rPr lang="en-US" sz="1800" dirty="0" smtClean="0"/>
              <a:t>1864</a:t>
            </a:r>
          </a:p>
          <a:p>
            <a:pPr>
              <a:defRPr/>
            </a:pPr>
            <a:r>
              <a:rPr lang="en-US" sz="1800" dirty="0" err="1" smtClean="0"/>
              <a:t>Schanck</a:t>
            </a:r>
            <a:r>
              <a:rPr lang="en-US" sz="1800" dirty="0" smtClean="0"/>
              <a:t> Observatory built in 1866</a:t>
            </a:r>
          </a:p>
          <a:p>
            <a:pPr>
              <a:defRPr/>
            </a:pPr>
            <a:r>
              <a:rPr lang="en-US" sz="1800" dirty="0" smtClean="0"/>
              <a:t>Geology Hall completed in 1872</a:t>
            </a:r>
          </a:p>
          <a:p>
            <a:pPr lvl="1">
              <a:defRPr/>
            </a:pPr>
            <a:r>
              <a:rPr lang="en-US" sz="1600" dirty="0"/>
              <a:t>F</a:t>
            </a:r>
            <a:r>
              <a:rPr lang="en-US" sz="1600" dirty="0" smtClean="0"/>
              <a:t>irst structure devoted to scientific instruction and home to Geology, Physics, and Military Science</a:t>
            </a:r>
          </a:p>
          <a:p>
            <a:pPr lvl="1">
              <a:defRPr/>
            </a:pPr>
            <a:endParaRPr lang="en-US" sz="1400" dirty="0" smtClean="0"/>
          </a:p>
        </p:txBody>
      </p:sp>
      <p:sp>
        <p:nvSpPr>
          <p:cNvPr id="16" name="Rectangle 5"/>
          <p:cNvSpPr>
            <a:spLocks noGrp="1" noChangeAspect="1" noChangeArrowheads="1"/>
          </p:cNvSpPr>
          <p:nvPr isPhoto="1"/>
        </p:nvSpPr>
        <p:spPr bwMode="auto">
          <a:xfrm>
            <a:off x="304800" y="4038600"/>
            <a:ext cx="3887602" cy="251460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57150">
            <a:solidFill>
              <a:schemeClr val="tx1"/>
            </a:solidFill>
            <a:miter lim="800000"/>
            <a:headEnd/>
            <a:tailEnd/>
          </a:ln>
          <a:effectLst/>
          <a:extLst>
            <a:ext uri="{AF507438-7753-43e0-B8FC-AC1667EBCBE1}">
              <a14:hiddenEffects xmlns:a14="http://schemas.microsoft.com/office/drawing/2010/main">
                <a:effectLst>
                  <a:outerShdw dist="115663" dir="13500000" algn="ctr" rotWithShape="0">
                    <a:srgbClr val="808080">
                      <a:alpha val="50000"/>
                    </a:srgbClr>
                  </a:outerShdw>
                </a:effectLst>
              </a14:hiddenEffects>
            </a:ext>
          </a:extLst>
        </p:spPr>
        <p:txBody>
          <a:bodyPr/>
          <a:lstStyle/>
          <a:p>
            <a:pPr>
              <a:defRPr/>
            </a:pPr>
            <a:endParaRPr lang="en-US">
              <a:solidFill>
                <a:srgbClr val="000000"/>
              </a:solidFill>
            </a:endParaRPr>
          </a:p>
        </p:txBody>
      </p:sp>
      <p:sp>
        <p:nvSpPr>
          <p:cNvPr id="33802" name="TextBox 17"/>
          <p:cNvSpPr txBox="1">
            <a:spLocks noChangeArrowheads="1"/>
          </p:cNvSpPr>
          <p:nvPr/>
        </p:nvSpPr>
        <p:spPr bwMode="auto">
          <a:xfrm>
            <a:off x="1052513" y="4038600"/>
            <a:ext cx="2392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000000"/>
                </a:solidFill>
              </a:rPr>
              <a:t>Schanck Observatory</a:t>
            </a:r>
          </a:p>
        </p:txBody>
      </p:sp>
      <p:pic>
        <p:nvPicPr>
          <p:cNvPr id="33803" name="Picture 1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6800" y="3505200"/>
            <a:ext cx="4014788"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TextBox 19"/>
          <p:cNvSpPr txBox="1">
            <a:spLocks noChangeArrowheads="1"/>
          </p:cNvSpPr>
          <p:nvPr/>
        </p:nvSpPr>
        <p:spPr bwMode="auto">
          <a:xfrm>
            <a:off x="6130925" y="6172200"/>
            <a:ext cx="1506538"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000000"/>
                </a:solidFill>
              </a:rPr>
              <a:t>Geology Hall</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914400"/>
          </a:xfrm>
        </p:spPr>
        <p:txBody>
          <a:bodyPr/>
          <a:lstStyle/>
          <a:p>
            <a:pPr>
              <a:defRPr/>
            </a:pPr>
            <a:r>
              <a:rPr lang="en-US" sz="3200" dirty="0" smtClean="0"/>
              <a:t>Early Years and Curators at the Museum</a:t>
            </a:r>
            <a:endParaRPr lang="en-US" sz="3200" dirty="0"/>
          </a:p>
        </p:txBody>
      </p:sp>
      <p:sp>
        <p:nvSpPr>
          <p:cNvPr id="3" name="Content Placeholder 2"/>
          <p:cNvSpPr>
            <a:spLocks noGrp="1"/>
          </p:cNvSpPr>
          <p:nvPr>
            <p:ph idx="1"/>
          </p:nvPr>
        </p:nvSpPr>
        <p:spPr>
          <a:xfrm>
            <a:off x="4800600" y="609600"/>
            <a:ext cx="4114800" cy="5410200"/>
          </a:xfrm>
        </p:spPr>
        <p:txBody>
          <a:bodyPr/>
          <a:lstStyle/>
          <a:p>
            <a:pPr>
              <a:defRPr/>
            </a:pPr>
            <a:endParaRPr lang="en-US" sz="2000" dirty="0" smtClean="0"/>
          </a:p>
          <a:p>
            <a:pPr>
              <a:defRPr/>
            </a:pPr>
            <a:endParaRPr lang="en-US" sz="2000" dirty="0"/>
          </a:p>
        </p:txBody>
      </p:sp>
      <p:sp>
        <p:nvSpPr>
          <p:cNvPr id="34819" name="TextBox 7"/>
          <p:cNvSpPr txBox="1">
            <a:spLocks noChangeArrowheads="1"/>
          </p:cNvSpPr>
          <p:nvPr/>
        </p:nvSpPr>
        <p:spPr bwMode="auto">
          <a:xfrm>
            <a:off x="4381500" y="55245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pic>
        <p:nvPicPr>
          <p:cNvPr id="6" name="Picture 16" descr="rutgers-geology-museum-chester-collectio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6401" y="685800"/>
            <a:ext cx="3657599"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152400" y="762000"/>
            <a:ext cx="4114800" cy="2819400"/>
          </a:xfrm>
          <a:prstGeom prst="rect">
            <a:avLst/>
          </a:prstGeom>
          <a:solidFill>
            <a:srgbClr val="C0504D"/>
          </a:solidFill>
          <a:ln>
            <a:noFill/>
          </a:ln>
          <a:effectLst>
            <a:outerShdw blurRad="63500" dist="25399" dir="2700000" algn="ctr" rotWithShape="0">
              <a:srgbClr val="000000">
                <a:alpha val="75000"/>
              </a:srgb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5pPr>
            <a:lvl6pPr marL="25146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6pPr>
            <a:lvl7pPr marL="29718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7pPr>
            <a:lvl8pPr marL="34290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8pPr>
            <a:lvl9pPr marL="38862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9pPr>
          </a:lstStyle>
          <a:p>
            <a:pPr>
              <a:defRPr/>
            </a:pPr>
            <a:r>
              <a:rPr lang="en-US" sz="2000" dirty="0" smtClean="0"/>
              <a:t>1892- A.H. Chester hired as first museum curator.</a:t>
            </a:r>
          </a:p>
          <a:p>
            <a:pPr lvl="1">
              <a:defRPr/>
            </a:pPr>
            <a:r>
              <a:rPr lang="en-US" sz="1600" dirty="0" smtClean="0"/>
              <a:t>Increased the museum collection by close to 5,000 specimen</a:t>
            </a:r>
          </a:p>
          <a:p>
            <a:pPr>
              <a:defRPr/>
            </a:pPr>
            <a:endParaRPr lang="en-US" sz="800" dirty="0"/>
          </a:p>
          <a:p>
            <a:pPr>
              <a:defRPr/>
            </a:pPr>
            <a:r>
              <a:rPr lang="en-US" sz="2000" dirty="0" smtClean="0"/>
              <a:t>1893- William S. Valiant hired as assistant curator.</a:t>
            </a:r>
          </a:p>
          <a:p>
            <a:pPr lvl="1">
              <a:defRPr/>
            </a:pPr>
            <a:r>
              <a:rPr lang="en-US" sz="1600" dirty="0" smtClean="0"/>
              <a:t>Responsible for reorganizing and labeling the almost 30,000 specimen in collections.</a:t>
            </a:r>
          </a:p>
          <a:p>
            <a:pPr>
              <a:defRPr/>
            </a:pPr>
            <a:endParaRPr lang="en-US" sz="2000" dirty="0" smtClean="0"/>
          </a:p>
          <a:p>
            <a:pPr lvl="1">
              <a:defRPr/>
            </a:pPr>
            <a:endParaRPr lang="en-US" sz="1600" dirty="0" smtClean="0"/>
          </a:p>
          <a:p>
            <a:pPr>
              <a:defRPr/>
            </a:pPr>
            <a:endParaRPr lang="en-US" sz="700" dirty="0" smtClean="0"/>
          </a:p>
          <a:p>
            <a:pPr>
              <a:defRPr/>
            </a:pPr>
            <a:endParaRPr lang="en-US" sz="2000" dirty="0" smtClean="0"/>
          </a:p>
          <a:p>
            <a:pPr>
              <a:defRPr/>
            </a:pPr>
            <a:endParaRPr lang="en-US" sz="2000" dirty="0"/>
          </a:p>
        </p:txBody>
      </p:sp>
      <p:sp>
        <p:nvSpPr>
          <p:cNvPr id="34820" name="TextBox 3"/>
          <p:cNvSpPr txBox="1">
            <a:spLocks noChangeArrowheads="1"/>
          </p:cNvSpPr>
          <p:nvPr/>
        </p:nvSpPr>
        <p:spPr bwMode="auto">
          <a:xfrm>
            <a:off x="5562600" y="762000"/>
            <a:ext cx="11982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smtClean="0"/>
              <a:t>Chester </a:t>
            </a:r>
          </a:p>
          <a:p>
            <a:r>
              <a:rPr lang="en-US" sz="1800" dirty="0" smtClean="0"/>
              <a:t>Collection</a:t>
            </a:r>
            <a:endParaRPr lang="en-US" sz="1800" dirty="0"/>
          </a:p>
        </p:txBody>
      </p:sp>
      <p:pic>
        <p:nvPicPr>
          <p:cNvPr id="9" name="Content Placeholder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228600" y="3564258"/>
            <a:ext cx="4114800" cy="3156056"/>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pic>
        <p:nvPicPr>
          <p:cNvPr id="10" name="Picture 1" descr="rutgers-geology-museum-historic-mastodon.jpe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97400" y="3352800"/>
            <a:ext cx="447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914400"/>
          </a:xfrm>
        </p:spPr>
        <p:txBody>
          <a:bodyPr/>
          <a:lstStyle/>
          <a:p>
            <a:pPr>
              <a:defRPr/>
            </a:pPr>
            <a:r>
              <a:rPr lang="en-US" sz="3200" dirty="0" smtClean="0"/>
              <a:t>Geology Courses at the Geology Museum</a:t>
            </a:r>
            <a:endParaRPr lang="en-US" sz="3200" dirty="0"/>
          </a:p>
        </p:txBody>
      </p:sp>
      <p:sp>
        <p:nvSpPr>
          <p:cNvPr id="3" name="Content Placeholder 2"/>
          <p:cNvSpPr>
            <a:spLocks noGrp="1"/>
          </p:cNvSpPr>
          <p:nvPr>
            <p:ph idx="1"/>
          </p:nvPr>
        </p:nvSpPr>
        <p:spPr>
          <a:xfrm>
            <a:off x="4800600" y="609600"/>
            <a:ext cx="4114800" cy="5410200"/>
          </a:xfrm>
        </p:spPr>
        <p:txBody>
          <a:bodyPr/>
          <a:lstStyle/>
          <a:p>
            <a:pPr>
              <a:defRPr/>
            </a:pPr>
            <a:endParaRPr lang="en-US" sz="2000" dirty="0" smtClean="0"/>
          </a:p>
          <a:p>
            <a:pPr>
              <a:defRPr/>
            </a:pPr>
            <a:endParaRPr lang="en-US" sz="2000" dirty="0"/>
          </a:p>
        </p:txBody>
      </p:sp>
      <p:sp>
        <p:nvSpPr>
          <p:cNvPr id="34819" name="TextBox 7"/>
          <p:cNvSpPr txBox="1">
            <a:spLocks noChangeArrowheads="1"/>
          </p:cNvSpPr>
          <p:nvPr/>
        </p:nvSpPr>
        <p:spPr bwMode="auto">
          <a:xfrm>
            <a:off x="4381500" y="55245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7" name="Content Placeholder 2"/>
          <p:cNvSpPr txBox="1">
            <a:spLocks/>
          </p:cNvSpPr>
          <p:nvPr/>
        </p:nvSpPr>
        <p:spPr bwMode="auto">
          <a:xfrm>
            <a:off x="152400" y="762000"/>
            <a:ext cx="8763000" cy="762000"/>
          </a:xfrm>
          <a:prstGeom prst="rect">
            <a:avLst/>
          </a:prstGeom>
          <a:solidFill>
            <a:srgbClr val="C0504D"/>
          </a:solidFill>
          <a:ln>
            <a:noFill/>
          </a:ln>
          <a:effectLst>
            <a:outerShdw blurRad="63500" dist="25399" dir="2700000" algn="ctr" rotWithShape="0">
              <a:srgbClr val="000000">
                <a:alpha val="75000"/>
              </a:srgb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5pPr>
            <a:lvl6pPr marL="25146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6pPr>
            <a:lvl7pPr marL="29718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7pPr>
            <a:lvl8pPr marL="34290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8pPr>
            <a:lvl9pPr marL="38862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9pPr>
          </a:lstStyle>
          <a:p>
            <a:pPr>
              <a:defRPr/>
            </a:pPr>
            <a:r>
              <a:rPr lang="en-US" sz="2000" dirty="0" smtClean="0"/>
              <a:t>Focus of early faculty was teaching and maintaining the exhibits in the museum.</a:t>
            </a:r>
            <a:endParaRPr lang="en-US" sz="2000" dirty="0"/>
          </a:p>
        </p:txBody>
      </p:sp>
      <p:pic>
        <p:nvPicPr>
          <p:cNvPr id="8"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1417643" y="1600200"/>
            <a:ext cx="6659557" cy="52578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21821290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84300"/>
          </a:xfrm>
        </p:spPr>
        <p:txBody>
          <a:bodyPr>
            <a:noAutofit/>
          </a:bodyPr>
          <a:lstStyle/>
          <a:p>
            <a:r>
              <a:rPr lang="en-US" sz="2800" dirty="0" smtClean="0"/>
              <a:t>How did students conduct research?</a:t>
            </a:r>
            <a:br>
              <a:rPr lang="en-US" sz="2800" dirty="0" smtClean="0"/>
            </a:br>
            <a:r>
              <a:rPr lang="en-US" sz="2800" dirty="0" smtClean="0"/>
              <a:t>Visual scrutiny of objects</a:t>
            </a:r>
            <a:br>
              <a:rPr lang="en-US" sz="2800" dirty="0" smtClean="0"/>
            </a:br>
            <a:endParaRPr lang="en-US" sz="2800" dirty="0"/>
          </a:p>
        </p:txBody>
      </p:sp>
      <p:pic>
        <p:nvPicPr>
          <p:cNvPr id="2050" name="Picture 2" descr="C:\Users\cyanni\Documents\Research Residence Halls\Rutgers Architecture\Rutgers historical\Geology Museum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990600"/>
            <a:ext cx="7414734"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67394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cyanni\Dropbox\RESEARCH RESIDENCE HALLS\Rutgers Architecture\Rutgers historical\Geology Museu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34" y="0"/>
            <a:ext cx="9510665" cy="7044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6883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914400"/>
          </a:xfrm>
        </p:spPr>
        <p:txBody>
          <a:bodyPr/>
          <a:lstStyle/>
          <a:p>
            <a:pPr>
              <a:defRPr/>
            </a:pPr>
            <a:r>
              <a:rPr lang="en-US" sz="3200" dirty="0" smtClean="0"/>
              <a:t>The Department of Geological Sciences</a:t>
            </a:r>
            <a:endParaRPr lang="en-US" sz="3200" dirty="0"/>
          </a:p>
        </p:txBody>
      </p:sp>
      <p:sp>
        <p:nvSpPr>
          <p:cNvPr id="34819" name="TextBox 7"/>
          <p:cNvSpPr txBox="1">
            <a:spLocks noChangeArrowheads="1"/>
          </p:cNvSpPr>
          <p:nvPr/>
        </p:nvSpPr>
        <p:spPr bwMode="auto">
          <a:xfrm>
            <a:off x="4381500" y="55245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7" name="Content Placeholder 2"/>
          <p:cNvSpPr txBox="1">
            <a:spLocks/>
          </p:cNvSpPr>
          <p:nvPr/>
        </p:nvSpPr>
        <p:spPr bwMode="auto">
          <a:xfrm>
            <a:off x="152400" y="533400"/>
            <a:ext cx="4114800" cy="3581400"/>
          </a:xfrm>
          <a:prstGeom prst="rect">
            <a:avLst/>
          </a:prstGeom>
          <a:solidFill>
            <a:srgbClr val="C0504D"/>
          </a:solidFill>
          <a:ln>
            <a:noFill/>
          </a:ln>
          <a:effectLst>
            <a:outerShdw blurRad="63500" dist="25399" dir="2700000" algn="ctr" rotWithShape="0">
              <a:srgbClr val="000000">
                <a:alpha val="75000"/>
              </a:srgb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5pPr>
            <a:lvl6pPr marL="25146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6pPr>
            <a:lvl7pPr marL="29718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7pPr>
            <a:lvl8pPr marL="34290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8pPr>
            <a:lvl9pPr marL="3886200" indent="-228600" algn="l" rtl="0" fontAlgn="base">
              <a:spcBef>
                <a:spcPct val="20000"/>
              </a:spcBef>
              <a:spcAft>
                <a:spcPct val="0"/>
              </a:spcAft>
              <a:buClr>
                <a:schemeClr val="hlink"/>
              </a:buClr>
              <a:buSzPct val="80000"/>
              <a:buFont typeface="Wingdings" charset="0"/>
              <a:buChar char="v"/>
              <a:defRPr sz="2000">
                <a:solidFill>
                  <a:schemeClr val="tx1"/>
                </a:solidFill>
                <a:latin typeface="+mn-lt"/>
                <a:ea typeface="+mn-ea"/>
              </a:defRPr>
            </a:lvl9pPr>
          </a:lstStyle>
          <a:p>
            <a:pPr>
              <a:defRPr/>
            </a:pPr>
            <a:r>
              <a:rPr lang="en-US" sz="1600" dirty="0" smtClean="0"/>
              <a:t>1931- Geology officially becomes a department</a:t>
            </a:r>
          </a:p>
          <a:p>
            <a:pPr>
              <a:defRPr/>
            </a:pPr>
            <a:endParaRPr lang="en-US" sz="600" dirty="0"/>
          </a:p>
          <a:p>
            <a:pPr>
              <a:defRPr/>
            </a:pPr>
            <a:r>
              <a:rPr lang="en-US" sz="1600" dirty="0" smtClean="0"/>
              <a:t>Albert Hayes responsible for expanding faculty and courses (1928-1945)</a:t>
            </a:r>
          </a:p>
          <a:p>
            <a:pPr marL="0" indent="0">
              <a:buNone/>
              <a:defRPr/>
            </a:pPr>
            <a:endParaRPr lang="en-US" sz="500" dirty="0" smtClean="0"/>
          </a:p>
          <a:p>
            <a:pPr>
              <a:defRPr/>
            </a:pPr>
            <a:r>
              <a:rPr lang="en-US" sz="1600" dirty="0" smtClean="0"/>
              <a:t>Focus of Department turned to research under tenure of Dick Olson.</a:t>
            </a:r>
          </a:p>
          <a:p>
            <a:pPr>
              <a:defRPr/>
            </a:pPr>
            <a:endParaRPr lang="en-US" sz="800" dirty="0" smtClean="0"/>
          </a:p>
          <a:p>
            <a:pPr>
              <a:defRPr/>
            </a:pPr>
            <a:r>
              <a:rPr lang="en-US" sz="1600" dirty="0" smtClean="0"/>
              <a:t>Museum still open and faculty involved in exhibits.</a:t>
            </a:r>
          </a:p>
          <a:p>
            <a:pPr>
              <a:defRPr/>
            </a:pPr>
            <a:endParaRPr lang="en-US" sz="800" dirty="0" smtClean="0"/>
          </a:p>
          <a:p>
            <a:pPr>
              <a:defRPr/>
            </a:pPr>
            <a:r>
              <a:rPr lang="en-US" sz="1600" dirty="0" smtClean="0"/>
              <a:t>First Open House in 1968 </a:t>
            </a:r>
          </a:p>
          <a:p>
            <a:pPr>
              <a:defRPr/>
            </a:pPr>
            <a:r>
              <a:rPr lang="en-US" sz="1600" dirty="0" smtClean="0"/>
              <a:t>1977- Department moved to another campus</a:t>
            </a:r>
            <a:endParaRPr lang="en-US" sz="1600" dirty="0"/>
          </a:p>
        </p:txBody>
      </p:sp>
      <p:pic>
        <p:nvPicPr>
          <p:cNvPr id="4" name="Picture 3"/>
          <p:cNvPicPr>
            <a:picLocks noChangeAspect="1"/>
          </p:cNvPicPr>
          <p:nvPr/>
        </p:nvPicPr>
        <p:blipFill>
          <a:blip r:embed="rId3"/>
          <a:stretch>
            <a:fillRect/>
          </a:stretch>
        </p:blipFill>
        <p:spPr>
          <a:xfrm>
            <a:off x="4705927" y="762000"/>
            <a:ext cx="4285673" cy="2946400"/>
          </a:xfrm>
          <a:prstGeom prst="rect">
            <a:avLst/>
          </a:prstGeom>
        </p:spPr>
      </p:pic>
      <p:sp>
        <p:nvSpPr>
          <p:cNvPr id="34820" name="TextBox 3"/>
          <p:cNvSpPr txBox="1">
            <a:spLocks noChangeArrowheads="1"/>
          </p:cNvSpPr>
          <p:nvPr/>
        </p:nvSpPr>
        <p:spPr bwMode="auto">
          <a:xfrm>
            <a:off x="6089306" y="3200400"/>
            <a:ext cx="1518915" cy="369332"/>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smtClean="0">
                <a:solidFill>
                  <a:srgbClr val="000000"/>
                </a:solidFill>
              </a:rPr>
              <a:t>Albert Hayes</a:t>
            </a:r>
            <a:endParaRPr lang="en-US" sz="1800" dirty="0">
              <a:solidFill>
                <a:srgbClr val="000000"/>
              </a:solidFill>
            </a:endParaRPr>
          </a:p>
        </p:txBody>
      </p:sp>
      <p:pic>
        <p:nvPicPr>
          <p:cNvPr id="10" name="Picture 9" descr="OHpic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5391150" y="3219450"/>
            <a:ext cx="2870200" cy="4051300"/>
          </a:xfrm>
          <a:prstGeom prst="rect">
            <a:avLst/>
          </a:prstGeom>
        </p:spPr>
      </p:pic>
      <p:pic>
        <p:nvPicPr>
          <p:cNvPr id="11" name="Picture 10" descr="OHpic6.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1076803" y="3489803"/>
            <a:ext cx="2545395" cy="3784600"/>
          </a:xfrm>
          <a:prstGeom prst="rect">
            <a:avLst/>
          </a:prstGeom>
        </p:spPr>
      </p:pic>
    </p:spTree>
    <p:extLst>
      <p:ext uri="{BB962C8B-B14F-4D97-AF65-F5344CB8AC3E}">
        <p14:creationId xmlns:p14="http://schemas.microsoft.com/office/powerpoint/2010/main" val="428997030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10838</TotalTime>
  <Words>2023</Words>
  <Application>Microsoft Macintosh PowerPoint</Application>
  <PresentationFormat>On-screen Show (4:3)</PresentationFormat>
  <Paragraphs>239</Paragraphs>
  <Slides>12</Slides>
  <Notes>11</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Calm Seas</vt:lpstr>
      <vt:lpstr>Ocean</vt:lpstr>
      <vt:lpstr>The Rutgers Geology Museum and its Role in the Evolution of the 19th and 20th Century Geoscience College Classroom</vt:lpstr>
      <vt:lpstr>The Rise of Geology in the United States</vt:lpstr>
      <vt:lpstr>Geology at Rutgers University</vt:lpstr>
      <vt:lpstr>George Cook and the Morrill Act</vt:lpstr>
      <vt:lpstr>Early Years and Curators at the Museum</vt:lpstr>
      <vt:lpstr>Geology Courses at the Geology Museum</vt:lpstr>
      <vt:lpstr>How did students conduct research? Visual scrutiny of objects </vt:lpstr>
      <vt:lpstr>PowerPoint Presentation</vt:lpstr>
      <vt:lpstr>The Department of Geological Sciences</vt:lpstr>
      <vt:lpstr>Museum as Outreach Center for Community</vt:lpstr>
      <vt:lpstr>Conclusions</vt:lpstr>
      <vt:lpstr>PowerPoint Presentation</vt:lpstr>
    </vt:vector>
  </TitlesOfParts>
  <Company>Rutgers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Late Pleistocene Sedimentation on Eirik Drift:  Implications for North Atlantic Deep Water Variability</dc:title>
  <cp:lastModifiedBy>Office 2004 Test Drive User</cp:lastModifiedBy>
  <cp:revision>100</cp:revision>
  <dcterms:modified xsi:type="dcterms:W3CDTF">2016-09-25T15:49:31Z</dcterms:modified>
</cp:coreProperties>
</file>