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3" r:id="rId2"/>
    <p:sldId id="256" r:id="rId3"/>
    <p:sldId id="257" r:id="rId4"/>
    <p:sldId id="258" r:id="rId5"/>
    <p:sldId id="260" r:id="rId6"/>
    <p:sldId id="259" r:id="rId7"/>
    <p:sldId id="268" r:id="rId8"/>
    <p:sldId id="267" r:id="rId9"/>
    <p:sldId id="261" r:id="rId10"/>
    <p:sldId id="262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1" r:id="rId23"/>
    <p:sldId id="283" r:id="rId24"/>
    <p:sldId id="284" r:id="rId25"/>
    <p:sldId id="277" r:id="rId26"/>
    <p:sldId id="285" r:id="rId27"/>
    <p:sldId id="287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04" autoAdjust="0"/>
  </p:normalViewPr>
  <p:slideViewPr>
    <p:cSldViewPr>
      <p:cViewPr varScale="1">
        <p:scale>
          <a:sx n="115" d="100"/>
          <a:sy n="115" d="100"/>
        </p:scale>
        <p:origin x="-63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-2550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815F3-1B5E-48C3-8AA5-9D38B2604AD6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4B85D-8BA0-4093-A2ED-705861C6F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38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43E76-5A57-45FE-8EAC-A604A335C6FD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4A5EC-CF78-49F6-B72E-0C7004AC1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34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Great Sand Dunes there is a</a:t>
            </a:r>
            <a:r>
              <a:rPr lang="en-US" baseline="0" dirty="0" smtClean="0"/>
              <a:t>n inholding known as the Medano Ranch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It’s owned by The Nature Conservancy</a:t>
            </a:r>
            <a:r>
              <a:rPr lang="en-US" baseline="0" dirty="0" smtClean="0"/>
              <a:t> and is an agricultural operation that raises Bison.  </a:t>
            </a:r>
          </a:p>
          <a:p>
            <a:r>
              <a:rPr lang="en-US" dirty="0" smtClean="0"/>
              <a:t>R</a:t>
            </a:r>
            <a:r>
              <a:rPr lang="en-US" baseline="0" dirty="0" smtClean="0"/>
              <a:t>anching operations divert water out of stream for irrigation.</a:t>
            </a:r>
            <a:r>
              <a:rPr lang="en-US" dirty="0" smtClean="0"/>
              <a:t>  </a:t>
            </a:r>
          </a:p>
          <a:p>
            <a:r>
              <a:rPr lang="en-US" dirty="0" smtClean="0"/>
              <a:t>Once the purchase</a:t>
            </a:r>
            <a:r>
              <a:rPr lang="en-US" baseline="0" dirty="0" smtClean="0"/>
              <a:t> happens, t</a:t>
            </a:r>
            <a:r>
              <a:rPr lang="en-US" dirty="0" smtClean="0"/>
              <a:t>he </a:t>
            </a:r>
            <a:r>
              <a:rPr lang="en-US" dirty="0" smtClean="0"/>
              <a:t>NPS will no longer irrigate and this could be an opportunity to reestablish streams in their natural channels.</a:t>
            </a:r>
          </a:p>
          <a:p>
            <a:endParaRPr lang="en-US" dirty="0"/>
          </a:p>
          <a:p>
            <a:r>
              <a:rPr lang="en-US" dirty="0" smtClean="0"/>
              <a:t>140 years of agriculture  and the flatness of the land have made traces of the former channel hard to find, so perhaps lidar data can useful.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93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on to Big Spring Creek.</a:t>
            </a:r>
          </a:p>
          <a:p>
            <a:r>
              <a:rPr lang="en-US" dirty="0" smtClean="0"/>
              <a:t>This</a:t>
            </a:r>
            <a:r>
              <a:rPr lang="en-US" baseline="0" dirty="0" smtClean="0"/>
              <a:t> is the area it flows across meadows. </a:t>
            </a:r>
          </a:p>
          <a:p>
            <a:r>
              <a:rPr lang="en-US" baseline="0" dirty="0" smtClean="0"/>
              <a:t>At ground level it looks planar so perhaps lidar can be useful to identify flow paths.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5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 aerial</a:t>
            </a:r>
            <a:r>
              <a:rPr lang="en-US" baseline="0" dirty="0" smtClean="0"/>
              <a:t> view.</a:t>
            </a:r>
          </a:p>
          <a:p>
            <a:r>
              <a:rPr lang="en-US" baseline="0" dirty="0" smtClean="0"/>
              <a:t>Big Spring Creek leaves the sand sheet here, would flow over these meadows, then get impounded by this lunette.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0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determine where flow would likely occur, I created a series of profiles alone the stretch where it flows through the meadow.</a:t>
            </a:r>
          </a:p>
          <a:p>
            <a:r>
              <a:rPr lang="en-US" baseline="0" dirty="0" smtClean="0"/>
              <a:t>Let’s look at the upper part first.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7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Profile</a:t>
            </a:r>
            <a:r>
              <a:rPr lang="en-US" baseline="0" dirty="0" smtClean="0"/>
              <a:t> A is where the stream is confined by the sand sheet.</a:t>
            </a:r>
          </a:p>
          <a:p>
            <a:r>
              <a:rPr lang="en-US" baseline="0" dirty="0" smtClean="0"/>
              <a:t>B is on what I think is a ditch.</a:t>
            </a:r>
          </a:p>
          <a:p>
            <a:r>
              <a:rPr lang="en-US" baseline="0" dirty="0" smtClean="0"/>
              <a:t>C is right before it flows into open meadow.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86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the digital</a:t>
            </a:r>
            <a:r>
              <a:rPr lang="en-US" baseline="0" dirty="0" smtClean="0"/>
              <a:t> elevation model with a detailed insert.</a:t>
            </a:r>
          </a:p>
          <a:p>
            <a:r>
              <a:rPr lang="en-US" baseline="0" dirty="0" smtClean="0"/>
              <a:t>Profile A shows a floodplain with the stream channel here.(point to arrow))</a:t>
            </a:r>
          </a:p>
          <a:p>
            <a:r>
              <a:rPr lang="en-US" baseline="0" dirty="0" smtClean="0"/>
              <a:t>Profile B shows what I think is a ditch with a spoils pile here.</a:t>
            </a:r>
          </a:p>
          <a:p>
            <a:r>
              <a:rPr lang="en-US" baseline="0" dirty="0" smtClean="0"/>
              <a:t>Profile C shows a wider floodplain with what I think is the ditch here.</a:t>
            </a:r>
          </a:p>
          <a:p>
            <a:r>
              <a:rPr lang="en-US" baseline="0" dirty="0" smtClean="0"/>
              <a:t>The floodplain  is somewhat level, but I think flow would concentrate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88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Relict</a:t>
            </a:r>
            <a:r>
              <a:rPr lang="en-US" baseline="0" dirty="0" smtClean="0"/>
              <a:t> c</a:t>
            </a:r>
            <a:r>
              <a:rPr lang="en-US" dirty="0" smtClean="0"/>
              <a:t>hannels</a:t>
            </a:r>
            <a:r>
              <a:rPr lang="en-US" baseline="0" dirty="0" smtClean="0"/>
              <a:t> can be identified on the ground.  They are subtle, but are lower and have grass plus moss.</a:t>
            </a:r>
          </a:p>
          <a:p>
            <a:r>
              <a:rPr lang="en-US" baseline="0" dirty="0" smtClean="0"/>
              <a:t>This area may show natural flow conditions as water is dispersed across the floodplain.</a:t>
            </a:r>
          </a:p>
          <a:p>
            <a:r>
              <a:rPr lang="en-US" baseline="0" dirty="0" smtClean="0"/>
              <a:t>The vegetation contrast shows where the pre ditch channel.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6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the middle</a:t>
            </a:r>
            <a:r>
              <a:rPr lang="en-US" baseline="0" dirty="0" smtClean="0"/>
              <a:t> meadow section with profiles D and E.</a:t>
            </a:r>
          </a:p>
          <a:p>
            <a:r>
              <a:rPr lang="en-US" baseline="0" dirty="0" smtClean="0"/>
              <a:t>Here’s the ditch and you can channels throughout the meadow.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09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</a:t>
            </a:r>
            <a:r>
              <a:rPr lang="en-US" baseline="0" dirty="0" smtClean="0"/>
              <a:t> same area with a DEM </a:t>
            </a:r>
            <a:r>
              <a:rPr lang="en-US" baseline="0" dirty="0" err="1" smtClean="0"/>
              <a:t>basemap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This is profile C form the previous section.</a:t>
            </a:r>
          </a:p>
          <a:p>
            <a:r>
              <a:rPr lang="en-US" baseline="0" dirty="0" smtClean="0"/>
              <a:t>Profiles D and E show the meadow dipping toward the west, so I think natural flow would be in this direction and the ditches are trending away from it.</a:t>
            </a:r>
          </a:p>
          <a:p>
            <a:r>
              <a:rPr lang="en-US" baseline="0" dirty="0" smtClean="0"/>
              <a:t>Here’s a slight interfluve that seems to have been built by parabolic dunes.</a:t>
            </a:r>
          </a:p>
          <a:p>
            <a:r>
              <a:rPr lang="en-US" baseline="0" dirty="0" smtClean="0"/>
              <a:t>Here’s a gap where streamflow could enter the adjacent drainage.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95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Vegetation</a:t>
            </a:r>
            <a:r>
              <a:rPr lang="en-US" baseline="0" dirty="0" smtClean="0"/>
              <a:t> indicates that the relict channel is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45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the</a:t>
            </a:r>
            <a:r>
              <a:rPr lang="en-US" baseline="0" dirty="0" smtClean="0"/>
              <a:t> lower meadow with profiles F and 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40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 Sand Dunes National Park &amp; Preserve is located in south-central CO in an area known as the San Luis Valley.  </a:t>
            </a:r>
            <a:endParaRPr lang="en-US" dirty="0" smtClean="0"/>
          </a:p>
          <a:p>
            <a:r>
              <a:rPr lang="en-US" dirty="0" smtClean="0"/>
              <a:t>It’s </a:t>
            </a:r>
            <a:r>
              <a:rPr lang="en-US" dirty="0" smtClean="0"/>
              <a:t>4 hours south of Denver and highlighted are a couple routes that will get you there. 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 smtClean="0"/>
              <a:t>a view of </a:t>
            </a:r>
            <a:r>
              <a:rPr lang="en-US" dirty="0" smtClean="0"/>
              <a:t>Great Sand Dunes </a:t>
            </a:r>
            <a:r>
              <a:rPr lang="en-US" dirty="0" smtClean="0"/>
              <a:t>with </a:t>
            </a:r>
            <a:r>
              <a:rPr lang="en-US" dirty="0" smtClean="0"/>
              <a:t>the Sangre de Cristo Mountains behind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57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 DEM view of it.</a:t>
            </a:r>
          </a:p>
          <a:p>
            <a:r>
              <a:rPr lang="en-US" dirty="0" smtClean="0"/>
              <a:t>There</a:t>
            </a:r>
            <a:r>
              <a:rPr lang="en-US" baseline="0" dirty="0" smtClean="0"/>
              <a:t> is some rotation in the trend of the profiles and that flattens out the meadows.    </a:t>
            </a:r>
          </a:p>
          <a:p>
            <a:r>
              <a:rPr lang="en-US" baseline="0" dirty="0" smtClean="0"/>
              <a:t>At profile G it is flat enough that water can spread across it.  </a:t>
            </a:r>
          </a:p>
          <a:p>
            <a:r>
              <a:rPr lang="en-US" baseline="0" dirty="0" smtClean="0"/>
              <a:t>There is more relief on profile F.</a:t>
            </a:r>
          </a:p>
          <a:p>
            <a:r>
              <a:rPr lang="en-US" baseline="0" dirty="0" smtClean="0"/>
              <a:t>The ditches are becoming elevated.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43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Vegetation shows that there are channels.</a:t>
            </a:r>
          </a:p>
          <a:p>
            <a:r>
              <a:rPr lang="en-US" dirty="0" smtClean="0"/>
              <a:t>Water would enter here and flow along these</a:t>
            </a:r>
            <a:r>
              <a:rPr lang="en-US" baseline="0" dirty="0" smtClean="0"/>
              <a:t> paths to the lunette.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47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water gets</a:t>
            </a:r>
            <a:r>
              <a:rPr lang="en-US" baseline="0" dirty="0" smtClean="0"/>
              <a:t> to the lunette front, there are 3 possible outlets.</a:t>
            </a:r>
            <a:br>
              <a:rPr lang="en-US" baseline="0" dirty="0" smtClean="0"/>
            </a:br>
            <a:r>
              <a:rPr lang="en-US" baseline="0" dirty="0" smtClean="0"/>
              <a:t>One on the north, this one in the center, and one that takes water south.</a:t>
            </a:r>
          </a:p>
          <a:p>
            <a:r>
              <a:rPr lang="en-US" baseline="0" dirty="0" smtClean="0"/>
              <a:t>To find the lowest outlet I  measured a profile from H to H’.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09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the DEM with a detailed</a:t>
            </a:r>
            <a:r>
              <a:rPr lang="en-US" baseline="0" dirty="0" smtClean="0"/>
              <a:t> insert.</a:t>
            </a:r>
          </a:p>
          <a:p>
            <a:r>
              <a:rPr lang="en-US" baseline="0" dirty="0" smtClean="0"/>
              <a:t>The north spillway is at 2296.5m</a:t>
            </a:r>
          </a:p>
          <a:p>
            <a:r>
              <a:rPr lang="en-US" baseline="0" dirty="0" smtClean="0"/>
              <a:t>The middle spillway is at that elevation, but there are some dikes and natural berms between the two.</a:t>
            </a:r>
          </a:p>
          <a:p>
            <a:r>
              <a:rPr lang="en-US" baseline="0" dirty="0" smtClean="0"/>
              <a:t>When the dikes are removed, water the flows into </a:t>
            </a:r>
            <a:r>
              <a:rPr lang="en-US" baseline="0" dirty="0" err="1" smtClean="0"/>
              <a:t>Deckey</a:t>
            </a:r>
            <a:r>
              <a:rPr lang="en-US" baseline="0" dirty="0" smtClean="0"/>
              <a:t> reservoir should exit though the north spillway.  </a:t>
            </a:r>
          </a:p>
          <a:p>
            <a:r>
              <a:rPr lang="en-US" baseline="0" dirty="0" smtClean="0"/>
              <a:t>Water reaching Cotton lake or areas south should pass through the middle spillway.</a:t>
            </a:r>
          </a:p>
          <a:p>
            <a:r>
              <a:rPr lang="en-US" baseline="0" dirty="0" smtClean="0"/>
              <a:t>The south spillway is almost half a meter higher.</a:t>
            </a:r>
          </a:p>
          <a:p>
            <a:r>
              <a:rPr lang="en-US" baseline="0" dirty="0" smtClean="0"/>
              <a:t>So water reaching the lunette in this area, which is </a:t>
            </a:r>
            <a:r>
              <a:rPr lang="en-US" baseline="0" dirty="0" err="1" smtClean="0"/>
              <a:t>wehre</a:t>
            </a:r>
            <a:r>
              <a:rPr lang="en-US" baseline="0" dirty="0" smtClean="0"/>
              <a:t> I think Big Spring Creek would flow, should flow though the middle spillway.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17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the middle spillway.</a:t>
            </a:r>
          </a:p>
          <a:p>
            <a:r>
              <a:rPr lang="en-US" dirty="0" smtClean="0"/>
              <a:t>It leads</a:t>
            </a:r>
            <a:r>
              <a:rPr lang="en-US" baseline="0" dirty="0" smtClean="0"/>
              <a:t> to Hidden Lake.</a:t>
            </a:r>
          </a:p>
          <a:p>
            <a:r>
              <a:rPr lang="en-US" baseline="0" dirty="0" smtClean="0"/>
              <a:t>Hidden lake overflows to this pond.</a:t>
            </a:r>
          </a:p>
          <a:p>
            <a:r>
              <a:rPr lang="en-US" baseline="0" dirty="0" smtClean="0"/>
              <a:t>Then water leaves Great Sand Dunes and there are cuts though younger lunettes that would take the water to San Luis Lake.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708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think that once Big Spring Creek leaves</a:t>
            </a:r>
            <a:r>
              <a:rPr lang="en-US" baseline="0" dirty="0" smtClean="0"/>
              <a:t> the sand sheet it becomes an anastomosing stream that would initially flow along this path, but can migrate across the meadow.</a:t>
            </a:r>
          </a:p>
          <a:p>
            <a:r>
              <a:rPr lang="en-US" baseline="0" dirty="0" smtClean="0"/>
              <a:t>Little Spring Creek would flow along this pathway, with a split in this area, from which it could flow west and join Big Spring Creek, or south and continue south of the previously mentioned south spillway.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41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summary I think we’ve identified where water would flow if it wasn’t diverted into ditches as shown by the thick blue lines.</a:t>
            </a:r>
          </a:p>
          <a:p>
            <a:r>
              <a:rPr lang="en-US" dirty="0" smtClean="0"/>
              <a:t>We’ve </a:t>
            </a:r>
            <a:r>
              <a:rPr lang="en-US" dirty="0" err="1" smtClean="0"/>
              <a:t>identiftied</a:t>
            </a:r>
            <a:r>
              <a:rPr lang="en-US" baseline="0" dirty="0" smtClean="0"/>
              <a:t> key sites to block ditches or breach dikes and roads to reestablish flow in natural channels.</a:t>
            </a:r>
          </a:p>
          <a:p>
            <a:r>
              <a:rPr lang="en-US" baseline="0" dirty="0" smtClean="0"/>
              <a:t>We can address impacts to downstream water rights holders.</a:t>
            </a:r>
          </a:p>
          <a:p>
            <a:r>
              <a:rPr lang="en-US" baseline="0" dirty="0" smtClean="0"/>
              <a:t>Separate projects are determining impacts to groundwater recharge and wetlands.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4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 Sand Dunes is located on the eastern side of the San Luis Valley.</a:t>
            </a:r>
            <a:endParaRPr lang="en-US" dirty="0" smtClean="0"/>
          </a:p>
          <a:p>
            <a:r>
              <a:rPr lang="en-US" dirty="0" smtClean="0"/>
              <a:t>The Dunes</a:t>
            </a:r>
            <a:r>
              <a:rPr lang="en-US" baseline="0" dirty="0" smtClean="0"/>
              <a:t> are there because streams carry sediment to the valley floor, deposit it, then wind transports it to the mountain front.</a:t>
            </a:r>
            <a:endParaRPr lang="en-US" dirty="0"/>
          </a:p>
          <a:p>
            <a:r>
              <a:rPr lang="en-US" dirty="0" smtClean="0"/>
              <a:t>So the local hydrology is an important part of the Great Sand Dunes system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We at the Park are fortunate to</a:t>
            </a:r>
            <a:r>
              <a:rPr lang="en-US" baseline="0" dirty="0" smtClean="0"/>
              <a:t> have lidar from a 2011</a:t>
            </a:r>
            <a:r>
              <a:rPr lang="en-US" dirty="0" smtClean="0"/>
              <a:t> USGS lead San</a:t>
            </a:r>
            <a:r>
              <a:rPr lang="en-US" baseline="0" dirty="0" smtClean="0"/>
              <a:t> Luis Valley</a:t>
            </a:r>
            <a:r>
              <a:rPr lang="en-US" dirty="0" smtClean="0"/>
              <a:t> lidar survey.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4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2000, Congress expanded the </a:t>
            </a:r>
            <a:r>
              <a:rPr lang="en-US" dirty="0" smtClean="0"/>
              <a:t>boundary of </a:t>
            </a:r>
            <a:r>
              <a:rPr lang="en-US" dirty="0" smtClean="0"/>
              <a:t>Great Sand.</a:t>
            </a:r>
          </a:p>
          <a:p>
            <a:r>
              <a:rPr lang="en-US" dirty="0" smtClean="0"/>
              <a:t>The Monument boundary focused on the dunefield.</a:t>
            </a:r>
          </a:p>
          <a:p>
            <a:r>
              <a:rPr lang="en-US" dirty="0" smtClean="0"/>
              <a:t>The new Park &amp; Preserve boundary allows NPS management of other sandy areas including sand sheet and an inland sabkha.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There is also a hydrological </a:t>
            </a:r>
            <a:r>
              <a:rPr lang="en-US" dirty="0" smtClean="0"/>
              <a:t>system protected by the Park.  </a:t>
            </a:r>
            <a:r>
              <a:rPr lang="en-US" dirty="0"/>
              <a:t>R</a:t>
            </a:r>
            <a:r>
              <a:rPr lang="en-US" dirty="0" smtClean="0"/>
              <a:t>unoff </a:t>
            </a:r>
            <a:r>
              <a:rPr lang="en-US" dirty="0" smtClean="0"/>
              <a:t>is generated in the </a:t>
            </a:r>
            <a:r>
              <a:rPr lang="en-US" dirty="0" smtClean="0"/>
              <a:t>mountains and terminates at San Luis Lake.</a:t>
            </a:r>
          </a:p>
          <a:p>
            <a:r>
              <a:rPr lang="en-US" dirty="0" smtClean="0"/>
              <a:t>Most streams completely infiltrate, filling the aquifer and that creates emergent zones where gaining streams form.</a:t>
            </a:r>
          </a:p>
          <a:p>
            <a:endParaRPr lang="en-US" dirty="0"/>
          </a:p>
          <a:p>
            <a:r>
              <a:rPr lang="en-US" dirty="0" smtClean="0"/>
              <a:t>The Medano Ranch is in the southwest part of the Park and the streams of interest are Sand Creek and Big and Little Spring Creeks.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93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</a:t>
            </a:r>
            <a:r>
              <a:rPr lang="en-US" baseline="0" dirty="0" smtClean="0"/>
              <a:t> stream </a:t>
            </a:r>
            <a:r>
              <a:rPr lang="en-US" dirty="0" smtClean="0"/>
              <a:t>is gauged at a</a:t>
            </a:r>
            <a:r>
              <a:rPr lang="en-US" baseline="0" dirty="0" smtClean="0"/>
              <a:t> </a:t>
            </a:r>
            <a:r>
              <a:rPr lang="en-US" dirty="0" err="1" smtClean="0"/>
              <a:t>Parshall</a:t>
            </a:r>
            <a:r>
              <a:rPr lang="en-US" dirty="0" smtClean="0"/>
              <a:t> flume and their location is shown by an X.  </a:t>
            </a:r>
            <a:endParaRPr lang="en-US" dirty="0" smtClean="0"/>
          </a:p>
          <a:p>
            <a:r>
              <a:rPr lang="en-US" dirty="0" smtClean="0"/>
              <a:t>Sand </a:t>
            </a:r>
            <a:r>
              <a:rPr lang="en-US" dirty="0" smtClean="0"/>
              <a:t>Creek is the largest stream with an average annual flow volume of  over 11,000 acre-feet.  </a:t>
            </a:r>
            <a:endParaRPr lang="en-US" dirty="0" smtClean="0"/>
          </a:p>
          <a:p>
            <a:r>
              <a:rPr lang="en-US" dirty="0" smtClean="0"/>
              <a:t>Big </a:t>
            </a:r>
            <a:r>
              <a:rPr lang="en-US" dirty="0" smtClean="0"/>
              <a:t>Spring’s is around 4,400 acre-feet and Little Spring’s is close to 1,100 acre-feet.</a:t>
            </a:r>
          </a:p>
          <a:p>
            <a:endParaRPr lang="en-US" dirty="0"/>
          </a:p>
          <a:p>
            <a:r>
              <a:rPr lang="en-US" dirty="0" smtClean="0"/>
              <a:t>Sand Creek shows a typical snow melt runoff pattern that peaks in early summer. 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time</a:t>
            </a:r>
            <a:r>
              <a:rPr lang="en-US" baseline="0" dirty="0" smtClean="0"/>
              <a:t> period when Sand Creek flows into the Medano Ranch is shown by the</a:t>
            </a:r>
            <a:r>
              <a:rPr lang="en-US" dirty="0" smtClean="0"/>
              <a:t> blue shaded area and in 2015 it would have been about 70% of the total flow.</a:t>
            </a:r>
          </a:p>
          <a:p>
            <a:endParaRPr lang="en-US" dirty="0"/>
          </a:p>
          <a:p>
            <a:r>
              <a:rPr lang="en-US" dirty="0" smtClean="0"/>
              <a:t>Big and Little Spring Creeks are spring feed then their flow is near constant year round.  Big Spring Creek’s flow is around 6 cfs and Little Spring’s is around</a:t>
            </a:r>
            <a:r>
              <a:rPr lang="en-US" baseline="0" dirty="0" smtClean="0"/>
              <a:t> 1.5 cfs.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62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Medano Ranch </a:t>
            </a:r>
            <a:r>
              <a:rPr lang="en-US" dirty="0" smtClean="0"/>
              <a:t>irrigation</a:t>
            </a:r>
            <a:r>
              <a:rPr lang="en-US" baseline="0" dirty="0" smtClean="0"/>
              <a:t> system.  </a:t>
            </a:r>
            <a:endParaRPr lang="en-US" baseline="0" dirty="0" smtClean="0"/>
          </a:p>
          <a:p>
            <a:r>
              <a:rPr lang="en-US" baseline="0" dirty="0" smtClean="0"/>
              <a:t>Diversion </a:t>
            </a:r>
            <a:r>
              <a:rPr lang="en-US" baseline="0" dirty="0" smtClean="0"/>
              <a:t>points are shown as dots.  </a:t>
            </a:r>
            <a:endParaRPr lang="en-US" baseline="0" dirty="0" smtClean="0"/>
          </a:p>
          <a:p>
            <a:r>
              <a:rPr lang="en-US" baseline="0" dirty="0" smtClean="0"/>
              <a:t>Sand </a:t>
            </a:r>
            <a:r>
              <a:rPr lang="en-US" baseline="0" dirty="0" smtClean="0"/>
              <a:t>Creeks diversion’s </a:t>
            </a:r>
            <a:r>
              <a:rPr lang="en-US" baseline="0" dirty="0" smtClean="0"/>
              <a:t>are shown as red</a:t>
            </a:r>
            <a:r>
              <a:rPr lang="en-US" dirty="0" smtClean="0"/>
              <a:t> dots meaning there are</a:t>
            </a:r>
            <a:r>
              <a:rPr lang="en-US" baseline="0" dirty="0" smtClean="0"/>
              <a:t> inactive.</a:t>
            </a:r>
          </a:p>
          <a:p>
            <a:r>
              <a:rPr lang="en-US" dirty="0" smtClean="0"/>
              <a:t>This stream</a:t>
            </a:r>
            <a:r>
              <a:rPr lang="en-US" baseline="0" dirty="0" smtClean="0"/>
              <a:t> </a:t>
            </a:r>
            <a:r>
              <a:rPr lang="en-US" baseline="0" dirty="0" smtClean="0"/>
              <a:t>has such a high sand load that </a:t>
            </a:r>
            <a:r>
              <a:rPr lang="en-US" baseline="0" dirty="0" smtClean="0"/>
              <a:t>attempts</a:t>
            </a:r>
            <a:r>
              <a:rPr lang="en-US" dirty="0" smtClean="0"/>
              <a:t> to divert it</a:t>
            </a:r>
            <a:r>
              <a:rPr lang="en-US" baseline="0" dirty="0" smtClean="0"/>
              <a:t> </a:t>
            </a:r>
            <a:r>
              <a:rPr lang="en-US" baseline="0" dirty="0" smtClean="0"/>
              <a:t>are overwhelmed and the water pretty much goes where it pleases.  </a:t>
            </a:r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aseline="0" dirty="0" smtClean="0"/>
              <a:t>yellow lines are the distribution ditches.  </a:t>
            </a:r>
            <a:endParaRPr lang="en-US" baseline="0" dirty="0" smtClean="0"/>
          </a:p>
          <a:p>
            <a:r>
              <a:rPr lang="en-US" baseline="0" dirty="0" smtClean="0"/>
              <a:t>Red </a:t>
            </a:r>
            <a:r>
              <a:rPr lang="en-US" baseline="0" dirty="0" smtClean="0"/>
              <a:t>lines are roads and they can impact water flow as well.  </a:t>
            </a:r>
            <a:endParaRPr lang="en-US" baseline="0" dirty="0" smtClean="0"/>
          </a:p>
          <a:p>
            <a:r>
              <a:rPr lang="en-US" baseline="0" dirty="0" smtClean="0"/>
              <a:t>There </a:t>
            </a:r>
            <a:r>
              <a:rPr lang="en-US" baseline="0" dirty="0" smtClean="0"/>
              <a:t>are downstream water rights holders, so where the water flows is important to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the rest of the talk I’ll focus and Sand and Big Spring Creek.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36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Sand Creek isn’t diverted, it’s largely intact as a natural system.</a:t>
            </a:r>
            <a:endParaRPr lang="en-US" baseline="0" dirty="0" smtClean="0"/>
          </a:p>
          <a:p>
            <a:r>
              <a:rPr lang="en-US" baseline="0" dirty="0" smtClean="0"/>
              <a:t>Thanks </a:t>
            </a:r>
            <a:r>
              <a:rPr lang="en-US" baseline="0" dirty="0" smtClean="0"/>
              <a:t>to the lidar data we know that the gradient is half a percent as it flows through the sand sheet.  </a:t>
            </a:r>
            <a:endParaRPr lang="en-US" baseline="0" dirty="0" smtClean="0"/>
          </a:p>
          <a:p>
            <a:r>
              <a:rPr lang="en-US" baseline="0" dirty="0" smtClean="0"/>
              <a:t>Once </a:t>
            </a:r>
            <a:r>
              <a:rPr lang="en-US" baseline="0" dirty="0" smtClean="0"/>
              <a:t>it leaves the sand sheet the gradient drops to less then one tenth of a </a:t>
            </a:r>
            <a:r>
              <a:rPr lang="en-US" baseline="0" dirty="0" smtClean="0"/>
              <a:t>percent and it drops most of it’s bedload.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24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are 3 topographic profiles across Sand Creek.  </a:t>
            </a:r>
          </a:p>
          <a:p>
            <a:r>
              <a:rPr lang="en-US" baseline="0" dirty="0" smtClean="0"/>
              <a:t>The </a:t>
            </a:r>
            <a:r>
              <a:rPr lang="en-US" baseline="0" dirty="0" smtClean="0"/>
              <a:t>upper profile shows 4m of entrenchment.  </a:t>
            </a:r>
            <a:endParaRPr lang="en-US" baseline="0" dirty="0" smtClean="0"/>
          </a:p>
          <a:p>
            <a:r>
              <a:rPr lang="en-US" baseline="0" dirty="0" smtClean="0"/>
              <a:t>The middle has 1m.</a:t>
            </a:r>
            <a:endParaRPr lang="en-US" baseline="0" dirty="0" smtClean="0"/>
          </a:p>
          <a:p>
            <a:r>
              <a:rPr lang="en-US" baseline="0" dirty="0" smtClean="0"/>
              <a:t>At the lowermost profile, the channel is elevated 1 meter, so I think there’s potential for the stream to abandon that path.   </a:t>
            </a:r>
            <a:endParaRPr lang="en-US" baseline="0" dirty="0" smtClean="0"/>
          </a:p>
          <a:p>
            <a:r>
              <a:rPr lang="en-US" baseline="0" dirty="0" smtClean="0"/>
              <a:t>Coppice dunes along the bank and parabolic dunes to the west act as natural levels to confine the main stream channel.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0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think that the lower end of Sand Creek is a distributary system.</a:t>
            </a:r>
          </a:p>
          <a:p>
            <a:r>
              <a:rPr lang="en-US" baseline="0" dirty="0" smtClean="0"/>
              <a:t>Water can flow anywhere in the land between the two blue lines.</a:t>
            </a:r>
          </a:p>
          <a:p>
            <a:r>
              <a:rPr lang="en-US" baseline="0" dirty="0" smtClean="0"/>
              <a:t>I think the main channel has migrated in the recent past as there is an abandoned riparian zone and a dense parabolic dune train that shows up nicely in the digital elevation model.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parts of the system that are impacted are where a ditch and road cross.  They both direct water westward.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4A5EC-CF78-49F6-B72E-0C7004AC13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5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73E3-1569-4C65-9CAC-3173B85F1C7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B50F-A774-4E66-984A-4FF61C62B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7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73E3-1569-4C65-9CAC-3173B85F1C7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B50F-A774-4E66-984A-4FF61C62B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30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73E3-1569-4C65-9CAC-3173B85F1C7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B50F-A774-4E66-984A-4FF61C62B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2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73E3-1569-4C65-9CAC-3173B85F1C7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B50F-A774-4E66-984A-4FF61C62B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2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73E3-1569-4C65-9CAC-3173B85F1C7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B50F-A774-4E66-984A-4FF61C62B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8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73E3-1569-4C65-9CAC-3173B85F1C7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B50F-A774-4E66-984A-4FF61C62B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26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73E3-1569-4C65-9CAC-3173B85F1C7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B50F-A774-4E66-984A-4FF61C62B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73E3-1569-4C65-9CAC-3173B85F1C7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B50F-A774-4E66-984A-4FF61C62B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73E3-1569-4C65-9CAC-3173B85F1C7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B50F-A774-4E66-984A-4FF61C62B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73E3-1569-4C65-9CAC-3173B85F1C7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B50F-A774-4E66-984A-4FF61C62B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7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F73E3-1569-4C65-9CAC-3173B85F1C7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6B50F-A774-4E66-984A-4FF61C62B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0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F73E3-1569-4C65-9CAC-3173B85F1C7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6B50F-A774-4E66-984A-4FF61C62B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2438400"/>
          </a:xfrm>
        </p:spPr>
        <p:txBody>
          <a:bodyPr>
            <a:normAutofit/>
          </a:bodyPr>
          <a:lstStyle/>
          <a:p>
            <a:r>
              <a:rPr lang="en-US" sz="3600" b="1" dirty="0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Lidar-Derived Digital Elevation Models to Determine Natural Stream Channels at Great Sand Dunes National Park &amp; Preserve, Colorado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872" y="17585"/>
            <a:ext cx="585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" y="6172200"/>
            <a:ext cx="4648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Andrew Valdez</a:t>
            </a:r>
          </a:p>
          <a:p>
            <a:pPr algn="l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eologist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Great Sand Dunes National Park &amp; Preserve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118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9812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Channel?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48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valdez\Documents\Images\2016\MedRanchCreeks\BS2005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9600"/>
            <a:ext cx="9144000" cy="596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Big Spring Creek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93813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valdez\Documents\Images\2016\MedRanchCreeks\BigSpringProfil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59"/>
            <a:ext cx="8763001" cy="686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25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valdez\Documents\Images\2016\MedRanchCreeks\BS up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59"/>
            <a:ext cx="8763000" cy="686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73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618893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4099" name="Picture 3" descr="C:\Users\avaldez\Documents\Images\2016\MedRanchCreeks\BS upper Ele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001"/>
            <a:ext cx="573973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3962400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Stream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1693049" y="5334000"/>
            <a:ext cx="457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Ditch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6019800"/>
            <a:ext cx="457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Ditch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72080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valdez\Documents\Images\2016\MedRanchCreeks\BS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599"/>
            <a:ext cx="9144000" cy="596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69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valdez\Documents\Images\2016\MedRanchCreeks\BS midd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7555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50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5650"/>
            <a:ext cx="6652232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avaldez\Documents\Images\2016\MedRanchCreeks\BS middle E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121" y="0"/>
            <a:ext cx="544787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4178589"/>
            <a:ext cx="457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Ditch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4935379"/>
            <a:ext cx="457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Ditch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5621179"/>
            <a:ext cx="457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Ditch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49954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11266" name="Picture 2" descr="C:\Users\avaldez\Documents\Images\2016\MedRanchCreeks\BS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96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76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valdez\Documents\Images\2016\MedRanchCreeks\BS low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8731773" cy="683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70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556"/>
            <a:ext cx="8686800" cy="575438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1"/>
            <a:ext cx="19812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Location</a:t>
            </a:r>
            <a:endParaRPr lang="en-US" sz="2400" b="1" dirty="0"/>
          </a:p>
        </p:txBody>
      </p:sp>
      <p:pic>
        <p:nvPicPr>
          <p:cNvPr id="1026" name="Picture 2" descr="C:\Users\avaldez\Documents\Images\Dunes\GRSA\545094044_9fdb30ef00_o by Mol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70973"/>
            <a:ext cx="9144000" cy="9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867400"/>
            <a:ext cx="11256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Photo by </a:t>
            </a:r>
            <a:r>
              <a:rPr lang="en-US" sz="800" dirty="0" err="1" smtClean="0"/>
              <a:t>Molas</a:t>
            </a:r>
            <a:r>
              <a:rPr lang="en-US" sz="800" dirty="0" smtClean="0"/>
              <a:t> (</a:t>
            </a:r>
            <a:r>
              <a:rPr lang="en-US" sz="800" dirty="0" err="1" smtClean="0"/>
              <a:t>flickr</a:t>
            </a:r>
            <a:r>
              <a:rPr lang="en-US" sz="800" dirty="0" smtClean="0"/>
              <a:t>)</a:t>
            </a:r>
            <a:endParaRPr lang="en-US" sz="8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3" y="0"/>
            <a:ext cx="585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79899" y="2851415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I-25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43200" y="250602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US285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02137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9525"/>
            <a:ext cx="57912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avaldez\Documents\Images\2016\MedRanchCreeks\BS lower E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0"/>
            <a:ext cx="4495800" cy="352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9400" y="3716179"/>
            <a:ext cx="457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Ditch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3047988" y="4419600"/>
            <a:ext cx="457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Ditch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4859179"/>
            <a:ext cx="457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Ditch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24466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12290" name="Picture 2" descr="C:\Users\avaldez\Documents\Images\2016\MedRanchCreeks\BS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1"/>
            <a:ext cx="9111006" cy="59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64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13314" name="Picture 2" descr="C:\Users\avaldez\Documents\Images\2016\MedRanchCreeks\BS 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1"/>
            <a:ext cx="8001000" cy="62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027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valdez\Documents\Images\2016\MedRanchCreeks\BS H El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7555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15363" name="Picture 3" descr="C:\Users\avaldez\Documents\Images\2016\MedRanchCreeks\H profi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1" y="5141051"/>
            <a:ext cx="4748981" cy="170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523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Creek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16387" name="Picture 3" descr="C:\Users\avaldez\Documents\Images\2016\MedRanchCreeks\BS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089801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422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21336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Big Spring </a:t>
            </a:r>
            <a:r>
              <a:rPr lang="en-US" sz="2400" b="1" dirty="0" smtClean="0">
                <a:solidFill>
                  <a:prstClr val="black"/>
                </a:solidFill>
              </a:rPr>
              <a:t>Creek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Summary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8195" name="Picture 3" descr="C:\Users\avaldez\Documents\Images\2016\MedRanchCreeks\BS2011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8975027" cy="6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490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avaldez\Documents\Images\2016\MedRanchCreeks\Medano Ranch Creek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896633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19050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Summary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72589" y="1296785"/>
            <a:ext cx="2776451" cy="1604357"/>
          </a:xfrm>
          <a:custGeom>
            <a:avLst/>
            <a:gdLst>
              <a:gd name="connsiteX0" fmla="*/ 2776451 w 2776451"/>
              <a:gd name="connsiteY0" fmla="*/ 0 h 1604357"/>
              <a:gd name="connsiteX1" fmla="*/ 2618509 w 2776451"/>
              <a:gd name="connsiteY1" fmla="*/ 8313 h 1604357"/>
              <a:gd name="connsiteX2" fmla="*/ 2543695 w 2776451"/>
              <a:gd name="connsiteY2" fmla="*/ 24939 h 1604357"/>
              <a:gd name="connsiteX3" fmla="*/ 2493818 w 2776451"/>
              <a:gd name="connsiteY3" fmla="*/ 33251 h 1604357"/>
              <a:gd name="connsiteX4" fmla="*/ 2202873 w 2776451"/>
              <a:gd name="connsiteY4" fmla="*/ 49877 h 1604357"/>
              <a:gd name="connsiteX5" fmla="*/ 2177935 w 2776451"/>
              <a:gd name="connsiteY5" fmla="*/ 66502 h 1604357"/>
              <a:gd name="connsiteX6" fmla="*/ 2161309 w 2776451"/>
              <a:gd name="connsiteY6" fmla="*/ 83128 h 1604357"/>
              <a:gd name="connsiteX7" fmla="*/ 2136371 w 2776451"/>
              <a:gd name="connsiteY7" fmla="*/ 91440 h 1604357"/>
              <a:gd name="connsiteX8" fmla="*/ 2111433 w 2776451"/>
              <a:gd name="connsiteY8" fmla="*/ 108066 h 1604357"/>
              <a:gd name="connsiteX9" fmla="*/ 2061556 w 2776451"/>
              <a:gd name="connsiteY9" fmla="*/ 124691 h 1604357"/>
              <a:gd name="connsiteX10" fmla="*/ 2036618 w 2776451"/>
              <a:gd name="connsiteY10" fmla="*/ 133004 h 1604357"/>
              <a:gd name="connsiteX11" fmla="*/ 2003367 w 2776451"/>
              <a:gd name="connsiteY11" fmla="*/ 141317 h 1604357"/>
              <a:gd name="connsiteX12" fmla="*/ 1911927 w 2776451"/>
              <a:gd name="connsiteY12" fmla="*/ 157942 h 1604357"/>
              <a:gd name="connsiteX13" fmla="*/ 1862051 w 2776451"/>
              <a:gd name="connsiteY13" fmla="*/ 174568 h 1604357"/>
              <a:gd name="connsiteX14" fmla="*/ 1828800 w 2776451"/>
              <a:gd name="connsiteY14" fmla="*/ 191193 h 1604357"/>
              <a:gd name="connsiteX15" fmla="*/ 1795549 w 2776451"/>
              <a:gd name="connsiteY15" fmla="*/ 199506 h 1604357"/>
              <a:gd name="connsiteX16" fmla="*/ 1770611 w 2776451"/>
              <a:gd name="connsiteY16" fmla="*/ 207819 h 1604357"/>
              <a:gd name="connsiteX17" fmla="*/ 1446415 w 2776451"/>
              <a:gd name="connsiteY17" fmla="*/ 224444 h 1604357"/>
              <a:gd name="connsiteX18" fmla="*/ 1379913 w 2776451"/>
              <a:gd name="connsiteY18" fmla="*/ 241070 h 1604357"/>
              <a:gd name="connsiteX19" fmla="*/ 1354975 w 2776451"/>
              <a:gd name="connsiteY19" fmla="*/ 249382 h 1604357"/>
              <a:gd name="connsiteX20" fmla="*/ 1313411 w 2776451"/>
              <a:gd name="connsiteY20" fmla="*/ 266008 h 1604357"/>
              <a:gd name="connsiteX21" fmla="*/ 1271847 w 2776451"/>
              <a:gd name="connsiteY21" fmla="*/ 274320 h 1604357"/>
              <a:gd name="connsiteX22" fmla="*/ 1246909 w 2776451"/>
              <a:gd name="connsiteY22" fmla="*/ 282633 h 1604357"/>
              <a:gd name="connsiteX23" fmla="*/ 1188720 w 2776451"/>
              <a:gd name="connsiteY23" fmla="*/ 290946 h 1604357"/>
              <a:gd name="connsiteX24" fmla="*/ 1130531 w 2776451"/>
              <a:gd name="connsiteY24" fmla="*/ 307571 h 1604357"/>
              <a:gd name="connsiteX25" fmla="*/ 1055716 w 2776451"/>
              <a:gd name="connsiteY25" fmla="*/ 324197 h 1604357"/>
              <a:gd name="connsiteX26" fmla="*/ 972589 w 2776451"/>
              <a:gd name="connsiteY26" fmla="*/ 407324 h 1604357"/>
              <a:gd name="connsiteX27" fmla="*/ 939338 w 2776451"/>
              <a:gd name="connsiteY27" fmla="*/ 440575 h 1604357"/>
              <a:gd name="connsiteX28" fmla="*/ 914400 w 2776451"/>
              <a:gd name="connsiteY28" fmla="*/ 457200 h 1604357"/>
              <a:gd name="connsiteX29" fmla="*/ 881149 w 2776451"/>
              <a:gd name="connsiteY29" fmla="*/ 498764 h 1604357"/>
              <a:gd name="connsiteX30" fmla="*/ 847898 w 2776451"/>
              <a:gd name="connsiteY30" fmla="*/ 532015 h 1604357"/>
              <a:gd name="connsiteX31" fmla="*/ 822960 w 2776451"/>
              <a:gd name="connsiteY31" fmla="*/ 573579 h 1604357"/>
              <a:gd name="connsiteX32" fmla="*/ 798022 w 2776451"/>
              <a:gd name="connsiteY32" fmla="*/ 623455 h 1604357"/>
              <a:gd name="connsiteX33" fmla="*/ 764771 w 2776451"/>
              <a:gd name="connsiteY33" fmla="*/ 656706 h 1604357"/>
              <a:gd name="connsiteX34" fmla="*/ 748146 w 2776451"/>
              <a:gd name="connsiteY34" fmla="*/ 689957 h 1604357"/>
              <a:gd name="connsiteX35" fmla="*/ 714895 w 2776451"/>
              <a:gd name="connsiteY35" fmla="*/ 723208 h 1604357"/>
              <a:gd name="connsiteX36" fmla="*/ 698269 w 2776451"/>
              <a:gd name="connsiteY36" fmla="*/ 739833 h 1604357"/>
              <a:gd name="connsiteX37" fmla="*/ 665018 w 2776451"/>
              <a:gd name="connsiteY37" fmla="*/ 781397 h 1604357"/>
              <a:gd name="connsiteX38" fmla="*/ 648393 w 2776451"/>
              <a:gd name="connsiteY38" fmla="*/ 806335 h 1604357"/>
              <a:gd name="connsiteX39" fmla="*/ 631767 w 2776451"/>
              <a:gd name="connsiteY39" fmla="*/ 822960 h 1604357"/>
              <a:gd name="connsiteX40" fmla="*/ 615142 w 2776451"/>
              <a:gd name="connsiteY40" fmla="*/ 847899 h 1604357"/>
              <a:gd name="connsiteX41" fmla="*/ 590204 w 2776451"/>
              <a:gd name="connsiteY41" fmla="*/ 864524 h 1604357"/>
              <a:gd name="connsiteX42" fmla="*/ 548640 w 2776451"/>
              <a:gd name="connsiteY42" fmla="*/ 897775 h 1604357"/>
              <a:gd name="connsiteX43" fmla="*/ 498764 w 2776451"/>
              <a:gd name="connsiteY43" fmla="*/ 997528 h 1604357"/>
              <a:gd name="connsiteX44" fmla="*/ 457200 w 2776451"/>
              <a:gd name="connsiteY44" fmla="*/ 1030779 h 1604357"/>
              <a:gd name="connsiteX45" fmla="*/ 432262 w 2776451"/>
              <a:gd name="connsiteY45" fmla="*/ 1047404 h 1604357"/>
              <a:gd name="connsiteX46" fmla="*/ 415636 w 2776451"/>
              <a:gd name="connsiteY46" fmla="*/ 1064030 h 1604357"/>
              <a:gd name="connsiteX47" fmla="*/ 332509 w 2776451"/>
              <a:gd name="connsiteY47" fmla="*/ 1130531 h 1604357"/>
              <a:gd name="connsiteX48" fmla="*/ 315884 w 2776451"/>
              <a:gd name="connsiteY48" fmla="*/ 1147157 h 1604357"/>
              <a:gd name="connsiteX49" fmla="*/ 274320 w 2776451"/>
              <a:gd name="connsiteY49" fmla="*/ 1221971 h 1604357"/>
              <a:gd name="connsiteX50" fmla="*/ 241069 w 2776451"/>
              <a:gd name="connsiteY50" fmla="*/ 1263535 h 1604357"/>
              <a:gd name="connsiteX51" fmla="*/ 232756 w 2776451"/>
              <a:gd name="connsiteY51" fmla="*/ 1288473 h 1604357"/>
              <a:gd name="connsiteX52" fmla="*/ 216131 w 2776451"/>
              <a:gd name="connsiteY52" fmla="*/ 1305099 h 1604357"/>
              <a:gd name="connsiteX53" fmla="*/ 174567 w 2776451"/>
              <a:gd name="connsiteY53" fmla="*/ 1338350 h 1604357"/>
              <a:gd name="connsiteX54" fmla="*/ 133004 w 2776451"/>
              <a:gd name="connsiteY54" fmla="*/ 1388226 h 1604357"/>
              <a:gd name="connsiteX55" fmla="*/ 91440 w 2776451"/>
              <a:gd name="connsiteY55" fmla="*/ 1429790 h 1604357"/>
              <a:gd name="connsiteX56" fmla="*/ 66502 w 2776451"/>
              <a:gd name="connsiteY56" fmla="*/ 1454728 h 1604357"/>
              <a:gd name="connsiteX57" fmla="*/ 49876 w 2776451"/>
              <a:gd name="connsiteY57" fmla="*/ 1504604 h 1604357"/>
              <a:gd name="connsiteX58" fmla="*/ 41564 w 2776451"/>
              <a:gd name="connsiteY58" fmla="*/ 1529542 h 1604357"/>
              <a:gd name="connsiteX59" fmla="*/ 16626 w 2776451"/>
              <a:gd name="connsiteY59" fmla="*/ 1596044 h 1604357"/>
              <a:gd name="connsiteX60" fmla="*/ 0 w 2776451"/>
              <a:gd name="connsiteY60" fmla="*/ 1604357 h 160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776451" h="1604357">
                <a:moveTo>
                  <a:pt x="2776451" y="0"/>
                </a:moveTo>
                <a:cubicBezTo>
                  <a:pt x="2723804" y="2771"/>
                  <a:pt x="2671061" y="4109"/>
                  <a:pt x="2618509" y="8313"/>
                </a:cubicBezTo>
                <a:cubicBezTo>
                  <a:pt x="2534134" y="15063"/>
                  <a:pt x="2598065" y="12857"/>
                  <a:pt x="2543695" y="24939"/>
                </a:cubicBezTo>
                <a:cubicBezTo>
                  <a:pt x="2527241" y="28595"/>
                  <a:pt x="2510597" y="31653"/>
                  <a:pt x="2493818" y="33251"/>
                </a:cubicBezTo>
                <a:cubicBezTo>
                  <a:pt x="2427473" y="39569"/>
                  <a:pt x="2259264" y="47057"/>
                  <a:pt x="2202873" y="49877"/>
                </a:cubicBezTo>
                <a:cubicBezTo>
                  <a:pt x="2194560" y="55419"/>
                  <a:pt x="2185736" y="60261"/>
                  <a:pt x="2177935" y="66502"/>
                </a:cubicBezTo>
                <a:cubicBezTo>
                  <a:pt x="2171815" y="71398"/>
                  <a:pt x="2168030" y="79096"/>
                  <a:pt x="2161309" y="83128"/>
                </a:cubicBezTo>
                <a:cubicBezTo>
                  <a:pt x="2153795" y="87636"/>
                  <a:pt x="2144684" y="88669"/>
                  <a:pt x="2136371" y="91440"/>
                </a:cubicBezTo>
                <a:cubicBezTo>
                  <a:pt x="2128058" y="96982"/>
                  <a:pt x="2120563" y="104008"/>
                  <a:pt x="2111433" y="108066"/>
                </a:cubicBezTo>
                <a:cubicBezTo>
                  <a:pt x="2095419" y="115184"/>
                  <a:pt x="2078182" y="119149"/>
                  <a:pt x="2061556" y="124691"/>
                </a:cubicBezTo>
                <a:cubicBezTo>
                  <a:pt x="2053243" y="127462"/>
                  <a:pt x="2045119" y="130879"/>
                  <a:pt x="2036618" y="133004"/>
                </a:cubicBezTo>
                <a:cubicBezTo>
                  <a:pt x="2025534" y="135775"/>
                  <a:pt x="2014520" y="138839"/>
                  <a:pt x="2003367" y="141317"/>
                </a:cubicBezTo>
                <a:cubicBezTo>
                  <a:pt x="1968501" y="149065"/>
                  <a:pt x="1948034" y="151925"/>
                  <a:pt x="1911927" y="157942"/>
                </a:cubicBezTo>
                <a:cubicBezTo>
                  <a:pt x="1895302" y="163484"/>
                  <a:pt x="1877726" y="166731"/>
                  <a:pt x="1862051" y="174568"/>
                </a:cubicBezTo>
                <a:cubicBezTo>
                  <a:pt x="1850967" y="180110"/>
                  <a:pt x="1840403" y="186842"/>
                  <a:pt x="1828800" y="191193"/>
                </a:cubicBezTo>
                <a:cubicBezTo>
                  <a:pt x="1818103" y="195204"/>
                  <a:pt x="1806534" y="196367"/>
                  <a:pt x="1795549" y="199506"/>
                </a:cubicBezTo>
                <a:cubicBezTo>
                  <a:pt x="1787124" y="201913"/>
                  <a:pt x="1779285" y="206580"/>
                  <a:pt x="1770611" y="207819"/>
                </a:cubicBezTo>
                <a:cubicBezTo>
                  <a:pt x="1683687" y="220236"/>
                  <a:pt x="1502182" y="222452"/>
                  <a:pt x="1446415" y="224444"/>
                </a:cubicBezTo>
                <a:cubicBezTo>
                  <a:pt x="1424248" y="229986"/>
                  <a:pt x="1401590" y="233845"/>
                  <a:pt x="1379913" y="241070"/>
                </a:cubicBezTo>
                <a:cubicBezTo>
                  <a:pt x="1371600" y="243841"/>
                  <a:pt x="1363179" y="246305"/>
                  <a:pt x="1354975" y="249382"/>
                </a:cubicBezTo>
                <a:cubicBezTo>
                  <a:pt x="1341003" y="254621"/>
                  <a:pt x="1327704" y="261720"/>
                  <a:pt x="1313411" y="266008"/>
                </a:cubicBezTo>
                <a:cubicBezTo>
                  <a:pt x="1299878" y="270068"/>
                  <a:pt x="1285554" y="270893"/>
                  <a:pt x="1271847" y="274320"/>
                </a:cubicBezTo>
                <a:cubicBezTo>
                  <a:pt x="1263346" y="276445"/>
                  <a:pt x="1255501" y="280915"/>
                  <a:pt x="1246909" y="282633"/>
                </a:cubicBezTo>
                <a:cubicBezTo>
                  <a:pt x="1227696" y="286476"/>
                  <a:pt x="1207997" y="287441"/>
                  <a:pt x="1188720" y="290946"/>
                </a:cubicBezTo>
                <a:cubicBezTo>
                  <a:pt x="1089155" y="309049"/>
                  <a:pt x="1210648" y="289768"/>
                  <a:pt x="1130531" y="307571"/>
                </a:cubicBezTo>
                <a:cubicBezTo>
                  <a:pt x="1042759" y="327076"/>
                  <a:pt x="1111853" y="305485"/>
                  <a:pt x="1055716" y="324197"/>
                </a:cubicBezTo>
                <a:lnTo>
                  <a:pt x="972589" y="407324"/>
                </a:lnTo>
                <a:lnTo>
                  <a:pt x="939338" y="440575"/>
                </a:lnTo>
                <a:cubicBezTo>
                  <a:pt x="931025" y="446117"/>
                  <a:pt x="922201" y="450959"/>
                  <a:pt x="914400" y="457200"/>
                </a:cubicBezTo>
                <a:cubicBezTo>
                  <a:pt x="888680" y="477777"/>
                  <a:pt x="904712" y="471275"/>
                  <a:pt x="881149" y="498764"/>
                </a:cubicBezTo>
                <a:cubicBezTo>
                  <a:pt x="870948" y="510665"/>
                  <a:pt x="847898" y="532015"/>
                  <a:pt x="847898" y="532015"/>
                </a:cubicBezTo>
                <a:cubicBezTo>
                  <a:pt x="824354" y="602653"/>
                  <a:pt x="857190" y="516531"/>
                  <a:pt x="822960" y="573579"/>
                </a:cubicBezTo>
                <a:cubicBezTo>
                  <a:pt x="793458" y="622747"/>
                  <a:pt x="840064" y="574406"/>
                  <a:pt x="798022" y="623455"/>
                </a:cubicBezTo>
                <a:cubicBezTo>
                  <a:pt x="787821" y="635356"/>
                  <a:pt x="771781" y="642686"/>
                  <a:pt x="764771" y="656706"/>
                </a:cubicBezTo>
                <a:cubicBezTo>
                  <a:pt x="759229" y="667790"/>
                  <a:pt x="755581" y="680043"/>
                  <a:pt x="748146" y="689957"/>
                </a:cubicBezTo>
                <a:cubicBezTo>
                  <a:pt x="738741" y="702497"/>
                  <a:pt x="725979" y="712124"/>
                  <a:pt x="714895" y="723208"/>
                </a:cubicBezTo>
                <a:lnTo>
                  <a:pt x="698269" y="739833"/>
                </a:lnTo>
                <a:cubicBezTo>
                  <a:pt x="682085" y="788382"/>
                  <a:pt x="702618" y="743796"/>
                  <a:pt x="665018" y="781397"/>
                </a:cubicBezTo>
                <a:cubicBezTo>
                  <a:pt x="657954" y="788461"/>
                  <a:pt x="654634" y="798534"/>
                  <a:pt x="648393" y="806335"/>
                </a:cubicBezTo>
                <a:cubicBezTo>
                  <a:pt x="643497" y="812455"/>
                  <a:pt x="636663" y="816840"/>
                  <a:pt x="631767" y="822960"/>
                </a:cubicBezTo>
                <a:cubicBezTo>
                  <a:pt x="625526" y="830762"/>
                  <a:pt x="622206" y="840834"/>
                  <a:pt x="615142" y="847899"/>
                </a:cubicBezTo>
                <a:cubicBezTo>
                  <a:pt x="608078" y="854963"/>
                  <a:pt x="598005" y="858283"/>
                  <a:pt x="590204" y="864524"/>
                </a:cubicBezTo>
                <a:cubicBezTo>
                  <a:pt x="530980" y="911903"/>
                  <a:pt x="625394" y="846606"/>
                  <a:pt x="548640" y="897775"/>
                </a:cubicBezTo>
                <a:cubicBezTo>
                  <a:pt x="539156" y="926226"/>
                  <a:pt x="526389" y="979112"/>
                  <a:pt x="498764" y="997528"/>
                </a:cubicBezTo>
                <a:cubicBezTo>
                  <a:pt x="422010" y="1048697"/>
                  <a:pt x="516424" y="983400"/>
                  <a:pt x="457200" y="1030779"/>
                </a:cubicBezTo>
                <a:cubicBezTo>
                  <a:pt x="449399" y="1037020"/>
                  <a:pt x="440063" y="1041163"/>
                  <a:pt x="432262" y="1047404"/>
                </a:cubicBezTo>
                <a:cubicBezTo>
                  <a:pt x="426142" y="1052300"/>
                  <a:pt x="421906" y="1059327"/>
                  <a:pt x="415636" y="1064030"/>
                </a:cubicBezTo>
                <a:cubicBezTo>
                  <a:pt x="331751" y="1126943"/>
                  <a:pt x="396337" y="1066702"/>
                  <a:pt x="332509" y="1130531"/>
                </a:cubicBezTo>
                <a:lnTo>
                  <a:pt x="315884" y="1147157"/>
                </a:lnTo>
                <a:cubicBezTo>
                  <a:pt x="301252" y="1191052"/>
                  <a:pt x="312432" y="1164802"/>
                  <a:pt x="274320" y="1221971"/>
                </a:cubicBezTo>
                <a:cubicBezTo>
                  <a:pt x="253345" y="1253434"/>
                  <a:pt x="264762" y="1239843"/>
                  <a:pt x="241069" y="1263535"/>
                </a:cubicBezTo>
                <a:cubicBezTo>
                  <a:pt x="238298" y="1271848"/>
                  <a:pt x="237264" y="1280959"/>
                  <a:pt x="232756" y="1288473"/>
                </a:cubicBezTo>
                <a:cubicBezTo>
                  <a:pt x="228724" y="1295193"/>
                  <a:pt x="222251" y="1300203"/>
                  <a:pt x="216131" y="1305099"/>
                </a:cubicBezTo>
                <a:cubicBezTo>
                  <a:pt x="200248" y="1317805"/>
                  <a:pt x="186038" y="1321144"/>
                  <a:pt x="174567" y="1338350"/>
                </a:cubicBezTo>
                <a:cubicBezTo>
                  <a:pt x="122026" y="1417161"/>
                  <a:pt x="193607" y="1335197"/>
                  <a:pt x="133004" y="1388226"/>
                </a:cubicBezTo>
                <a:cubicBezTo>
                  <a:pt x="118259" y="1401128"/>
                  <a:pt x="105295" y="1415935"/>
                  <a:pt x="91440" y="1429790"/>
                </a:cubicBezTo>
                <a:lnTo>
                  <a:pt x="66502" y="1454728"/>
                </a:lnTo>
                <a:lnTo>
                  <a:pt x="49876" y="1504604"/>
                </a:lnTo>
                <a:cubicBezTo>
                  <a:pt x="47105" y="1512917"/>
                  <a:pt x="43282" y="1520950"/>
                  <a:pt x="41564" y="1529542"/>
                </a:cubicBezTo>
                <a:cubicBezTo>
                  <a:pt x="35617" y="1559279"/>
                  <a:pt x="38030" y="1574640"/>
                  <a:pt x="16626" y="1596044"/>
                </a:cubicBezTo>
                <a:cubicBezTo>
                  <a:pt x="12245" y="1600425"/>
                  <a:pt x="5542" y="1601586"/>
                  <a:pt x="0" y="1604357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956858" y="1105593"/>
            <a:ext cx="157942" cy="1762298"/>
          </a:xfrm>
          <a:custGeom>
            <a:avLst/>
            <a:gdLst>
              <a:gd name="connsiteX0" fmla="*/ 41564 w 157942"/>
              <a:gd name="connsiteY0" fmla="*/ 0 h 1762298"/>
              <a:gd name="connsiteX1" fmla="*/ 49877 w 157942"/>
              <a:gd name="connsiteY1" fmla="*/ 266007 h 1762298"/>
              <a:gd name="connsiteX2" fmla="*/ 58189 w 157942"/>
              <a:gd name="connsiteY2" fmla="*/ 290945 h 1762298"/>
              <a:gd name="connsiteX3" fmla="*/ 66502 w 157942"/>
              <a:gd name="connsiteY3" fmla="*/ 399011 h 1762298"/>
              <a:gd name="connsiteX4" fmla="*/ 83127 w 157942"/>
              <a:gd name="connsiteY4" fmla="*/ 448887 h 1762298"/>
              <a:gd name="connsiteX5" fmla="*/ 91440 w 157942"/>
              <a:gd name="connsiteY5" fmla="*/ 473825 h 1762298"/>
              <a:gd name="connsiteX6" fmla="*/ 124691 w 157942"/>
              <a:gd name="connsiteY6" fmla="*/ 523702 h 1762298"/>
              <a:gd name="connsiteX7" fmla="*/ 157942 w 157942"/>
              <a:gd name="connsiteY7" fmla="*/ 590203 h 1762298"/>
              <a:gd name="connsiteX8" fmla="*/ 141317 w 157942"/>
              <a:gd name="connsiteY8" fmla="*/ 673331 h 1762298"/>
              <a:gd name="connsiteX9" fmla="*/ 124691 w 157942"/>
              <a:gd name="connsiteY9" fmla="*/ 723207 h 1762298"/>
              <a:gd name="connsiteX10" fmla="*/ 108066 w 157942"/>
              <a:gd name="connsiteY10" fmla="*/ 748145 h 1762298"/>
              <a:gd name="connsiteX11" fmla="*/ 91440 w 157942"/>
              <a:gd name="connsiteY11" fmla="*/ 798022 h 1762298"/>
              <a:gd name="connsiteX12" fmla="*/ 83127 w 157942"/>
              <a:gd name="connsiteY12" fmla="*/ 822960 h 1762298"/>
              <a:gd name="connsiteX13" fmla="*/ 58189 w 157942"/>
              <a:gd name="connsiteY13" fmla="*/ 897774 h 1762298"/>
              <a:gd name="connsiteX14" fmla="*/ 49877 w 157942"/>
              <a:gd name="connsiteY14" fmla="*/ 922712 h 1762298"/>
              <a:gd name="connsiteX15" fmla="*/ 41564 w 157942"/>
              <a:gd name="connsiteY15" fmla="*/ 955963 h 1762298"/>
              <a:gd name="connsiteX16" fmla="*/ 33251 w 157942"/>
              <a:gd name="connsiteY16" fmla="*/ 1014152 h 1762298"/>
              <a:gd name="connsiteX17" fmla="*/ 16626 w 157942"/>
              <a:gd name="connsiteY17" fmla="*/ 1064029 h 1762298"/>
              <a:gd name="connsiteX18" fmla="*/ 0 w 157942"/>
              <a:gd name="connsiteY18" fmla="*/ 1138843 h 1762298"/>
              <a:gd name="connsiteX19" fmla="*/ 8313 w 157942"/>
              <a:gd name="connsiteY19" fmla="*/ 1463040 h 1762298"/>
              <a:gd name="connsiteX20" fmla="*/ 24938 w 157942"/>
              <a:gd name="connsiteY20" fmla="*/ 1562792 h 1762298"/>
              <a:gd name="connsiteX21" fmla="*/ 24938 w 157942"/>
              <a:gd name="connsiteY21" fmla="*/ 1762298 h 176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7942" h="1762298">
                <a:moveTo>
                  <a:pt x="41564" y="0"/>
                </a:moveTo>
                <a:cubicBezTo>
                  <a:pt x="44335" y="88669"/>
                  <a:pt x="44816" y="177439"/>
                  <a:pt x="49877" y="266007"/>
                </a:cubicBezTo>
                <a:cubicBezTo>
                  <a:pt x="50377" y="274755"/>
                  <a:pt x="57102" y="282250"/>
                  <a:pt x="58189" y="290945"/>
                </a:cubicBezTo>
                <a:cubicBezTo>
                  <a:pt x="62670" y="326794"/>
                  <a:pt x="60867" y="363325"/>
                  <a:pt x="66502" y="399011"/>
                </a:cubicBezTo>
                <a:cubicBezTo>
                  <a:pt x="69235" y="416321"/>
                  <a:pt x="77585" y="432262"/>
                  <a:pt x="83127" y="448887"/>
                </a:cubicBezTo>
                <a:cubicBezTo>
                  <a:pt x="85898" y="457200"/>
                  <a:pt x="86580" y="466534"/>
                  <a:pt x="91440" y="473825"/>
                </a:cubicBezTo>
                <a:cubicBezTo>
                  <a:pt x="102524" y="490451"/>
                  <a:pt x="115755" y="505830"/>
                  <a:pt x="124691" y="523702"/>
                </a:cubicBezTo>
                <a:lnTo>
                  <a:pt x="157942" y="590203"/>
                </a:lnTo>
                <a:cubicBezTo>
                  <a:pt x="152327" y="623894"/>
                  <a:pt x="150615" y="642338"/>
                  <a:pt x="141317" y="673331"/>
                </a:cubicBezTo>
                <a:cubicBezTo>
                  <a:pt x="136281" y="690117"/>
                  <a:pt x="134412" y="708625"/>
                  <a:pt x="124691" y="723207"/>
                </a:cubicBezTo>
                <a:cubicBezTo>
                  <a:pt x="119149" y="731520"/>
                  <a:pt x="112124" y="739016"/>
                  <a:pt x="108066" y="748145"/>
                </a:cubicBezTo>
                <a:cubicBezTo>
                  <a:pt x="100948" y="764160"/>
                  <a:pt x="96982" y="781396"/>
                  <a:pt x="91440" y="798022"/>
                </a:cubicBezTo>
                <a:lnTo>
                  <a:pt x="83127" y="822960"/>
                </a:lnTo>
                <a:lnTo>
                  <a:pt x="58189" y="897774"/>
                </a:lnTo>
                <a:cubicBezTo>
                  <a:pt x="55418" y="906087"/>
                  <a:pt x="52002" y="914211"/>
                  <a:pt x="49877" y="922712"/>
                </a:cubicBezTo>
                <a:cubicBezTo>
                  <a:pt x="47106" y="933796"/>
                  <a:pt x="43608" y="944722"/>
                  <a:pt x="41564" y="955963"/>
                </a:cubicBezTo>
                <a:cubicBezTo>
                  <a:pt x="38059" y="975240"/>
                  <a:pt x="37657" y="995060"/>
                  <a:pt x="33251" y="1014152"/>
                </a:cubicBezTo>
                <a:cubicBezTo>
                  <a:pt x="29310" y="1031228"/>
                  <a:pt x="20063" y="1046844"/>
                  <a:pt x="16626" y="1064029"/>
                </a:cubicBezTo>
                <a:cubicBezTo>
                  <a:pt x="6072" y="1116795"/>
                  <a:pt x="11740" y="1091885"/>
                  <a:pt x="0" y="1138843"/>
                </a:cubicBezTo>
                <a:cubicBezTo>
                  <a:pt x="2771" y="1246909"/>
                  <a:pt x="1965" y="1355125"/>
                  <a:pt x="8313" y="1463040"/>
                </a:cubicBezTo>
                <a:cubicBezTo>
                  <a:pt x="10292" y="1496691"/>
                  <a:pt x="24938" y="1529083"/>
                  <a:pt x="24938" y="1562792"/>
                </a:cubicBezTo>
                <a:lnTo>
                  <a:pt x="24938" y="1762298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77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yuccasuns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" y="152400"/>
            <a:ext cx="7772400" cy="685800"/>
          </a:xfrm>
        </p:spPr>
        <p:txBody>
          <a:bodyPr/>
          <a:lstStyle/>
          <a:p>
            <a:pPr algn="l"/>
            <a:r>
              <a:rPr lang="en-US" alt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 End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" y="914400"/>
            <a:ext cx="3276600" cy="533400"/>
          </a:xfrm>
        </p:spPr>
        <p:txBody>
          <a:bodyPr/>
          <a:lstStyle/>
          <a:p>
            <a:pPr algn="l"/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andrew_valdez@nps.gov</a:t>
            </a:r>
          </a:p>
        </p:txBody>
      </p:sp>
      <p:pic>
        <p:nvPicPr>
          <p:cNvPr id="168965" name="Picture 5" descr="NPS arrowhead trans background 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0"/>
            <a:ext cx="10572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378" y="5029200"/>
            <a:ext cx="24562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Thanks: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USGS mapping program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NPS IMR-GIS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6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valdez\Documents\Images\2016\MedRanchCreeks\Medano Ranch Conto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" y="1"/>
            <a:ext cx="896634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19050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Summary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1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41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1"/>
            <a:ext cx="19812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San Luis Valley Map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02" y="6687979"/>
            <a:ext cx="1478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Vertical exaggeration = 2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482418">
            <a:off x="4435559" y="638272"/>
            <a:ext cx="28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Sangre de Cristo Mountains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1001985">
            <a:off x="5454811" y="1810713"/>
            <a:ext cx="7761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Great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Dunes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NP&amp;P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3235541"/>
            <a:ext cx="1577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San Luis Valley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887237" y="-8335"/>
            <a:ext cx="2744021" cy="7386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solidFill>
                  <a:schemeClr val="bg1"/>
                </a:solidFill>
              </a:rPr>
              <a:t>USGS lidar project:</a:t>
            </a:r>
          </a:p>
          <a:p>
            <a:r>
              <a:rPr lang="en-US" altLang="en-US" sz="1400" b="1" dirty="0" smtClean="0">
                <a:solidFill>
                  <a:schemeClr val="bg1"/>
                </a:solidFill>
              </a:rPr>
              <a:t>Mapped </a:t>
            </a:r>
            <a:r>
              <a:rPr lang="en-US" altLang="en-US" sz="1400" b="1" dirty="0">
                <a:solidFill>
                  <a:schemeClr val="bg1"/>
                </a:solidFill>
              </a:rPr>
              <a:t>at 1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return/square </a:t>
            </a:r>
            <a:r>
              <a:rPr lang="en-US" altLang="en-US" sz="1400" b="1" dirty="0">
                <a:solidFill>
                  <a:schemeClr val="bg1"/>
                </a:solidFill>
              </a:rPr>
              <a:t>meter</a:t>
            </a:r>
          </a:p>
          <a:p>
            <a:r>
              <a:rPr lang="en-US" altLang="en-US" sz="1400" b="1" dirty="0">
                <a:solidFill>
                  <a:schemeClr val="bg1"/>
                </a:solidFill>
              </a:rPr>
              <a:t>September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2011</a:t>
            </a:r>
            <a:endParaRPr lang="en-US" altLang="en-US" sz="1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4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1"/>
            <a:ext cx="19812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Park Map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687979"/>
            <a:ext cx="1478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Vertical exaggeration = 2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-76200" y="2223700"/>
            <a:ext cx="878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Inland</a:t>
            </a:r>
          </a:p>
          <a:p>
            <a:pPr algn="ctr"/>
            <a:r>
              <a:rPr lang="en-US" b="1" dirty="0" smtClean="0"/>
              <a:t>Sabkha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2223699"/>
            <a:ext cx="729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</a:t>
            </a:r>
            <a:r>
              <a:rPr lang="en-US" b="1" dirty="0" smtClean="0"/>
              <a:t>and</a:t>
            </a:r>
          </a:p>
          <a:p>
            <a:pPr algn="ctr"/>
            <a:r>
              <a:rPr lang="en-US" b="1" dirty="0" smtClean="0"/>
              <a:t>Sheet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2362198"/>
            <a:ext cx="111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Dunefield</a:t>
            </a:r>
          </a:p>
        </p:txBody>
      </p:sp>
    </p:spTree>
    <p:extLst>
      <p:ext uri="{BB962C8B-B14F-4D97-AF65-F5344CB8AC3E}">
        <p14:creationId xmlns:p14="http://schemas.microsoft.com/office/powerpoint/2010/main" val="130584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1"/>
            <a:ext cx="19812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Streams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79896" y="8382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X</a:t>
            </a:r>
            <a:endParaRPr lang="en-US" b="1" dirty="0">
              <a:solidFill>
                <a:schemeClr val="accent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4896" y="3048000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X</a:t>
            </a:r>
          </a:p>
        </p:txBody>
      </p:sp>
      <p:sp>
        <p:nvSpPr>
          <p:cNvPr id="5" name="Rectangle 4"/>
          <p:cNvSpPr/>
          <p:nvPr/>
        </p:nvSpPr>
        <p:spPr>
          <a:xfrm>
            <a:off x="4038600" y="3761334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9603"/>
            <a:ext cx="2971798" cy="2157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60536"/>
            <a:ext cx="4267200" cy="309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48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"/>
            <a:ext cx="19812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Medano Ranch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717"/>
            <a:ext cx="9144000" cy="58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48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" y="-1"/>
            <a:ext cx="8896743" cy="634761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19812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Sand Creek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Longitudinal Profile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38800"/>
            <a:ext cx="5943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828800" y="6182427"/>
            <a:ext cx="0" cy="3303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33800" y="5808921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0.5%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5449" y="6321623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&lt;0.1%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6321622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VE=80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 rot="18492255">
            <a:off x="3065642" y="2527824"/>
            <a:ext cx="101021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Sand Creek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5791200"/>
            <a:ext cx="62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Road</a:t>
            </a:r>
          </a:p>
          <a:p>
            <a:pPr algn="ctr"/>
            <a:r>
              <a:rPr lang="en-US" sz="1000" dirty="0" smtClean="0"/>
              <a:t>Crossing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22636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96684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19812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Sand Creek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Perpendicular Profiles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0"/>
            <a:ext cx="31813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7630405" y="1028700"/>
            <a:ext cx="0" cy="41910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2133600"/>
            <a:ext cx="31813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4419600" y="1828800"/>
            <a:ext cx="68580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10" y="4292172"/>
            <a:ext cx="31813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7239000" y="2933701"/>
            <a:ext cx="0" cy="41910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15000" y="4830214"/>
            <a:ext cx="0" cy="41910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16285" y="114300"/>
            <a:ext cx="522515" cy="342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242457" y="4000500"/>
            <a:ext cx="1066800" cy="5333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382000" y="4483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VE=50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67400" y="220980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VE=110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7398" y="438001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VE=220</a:t>
            </a:r>
            <a:endParaRPr lang="en-US" sz="1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8229600" y="1422916"/>
            <a:ext cx="0" cy="329684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29600" y="138119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25674" y="609601"/>
            <a:ext cx="609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Current</a:t>
            </a:r>
          </a:p>
          <a:p>
            <a:pPr algn="ctr"/>
            <a:r>
              <a:rPr lang="en-US" sz="1000" dirty="0" smtClean="0"/>
              <a:t>Channel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6934269" y="2392447"/>
            <a:ext cx="609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Current</a:t>
            </a:r>
          </a:p>
          <a:p>
            <a:pPr algn="ctr"/>
            <a:r>
              <a:rPr lang="en-US" sz="1000" dirty="0" smtClean="0"/>
              <a:t>Channel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5410269" y="4430104"/>
            <a:ext cx="609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Current</a:t>
            </a:r>
          </a:p>
          <a:p>
            <a:pPr algn="ctr"/>
            <a:r>
              <a:rPr lang="en-US" sz="1000" dirty="0" smtClean="0"/>
              <a:t>Channel</a:t>
            </a:r>
            <a:endParaRPr lang="en-US" sz="10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6775938" y="3644472"/>
            <a:ext cx="0" cy="241728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71970" y="358140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1m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5486400" y="5715000"/>
            <a:ext cx="0" cy="26818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006037" y="566442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18492255">
            <a:off x="3176374" y="2783018"/>
            <a:ext cx="101021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Sand Creek</a:t>
            </a:r>
            <a:endParaRPr lang="en-US" sz="1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74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47977" cy="6858000"/>
          </a:xfrm>
          <a:prstGeom prst="rect">
            <a:avLst/>
          </a:prstGeom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198120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Sand </a:t>
            </a:r>
            <a:r>
              <a:rPr lang="en-US" sz="2400" b="1" dirty="0" smtClean="0">
                <a:solidFill>
                  <a:prstClr val="black"/>
                </a:solidFill>
              </a:rPr>
              <a:t>Creek Conclusion:</a:t>
            </a:r>
            <a:endParaRPr lang="en-US" sz="2400" b="1" dirty="0" smtClean="0">
              <a:solidFill>
                <a:prstClr val="black"/>
              </a:solidFill>
            </a:endParaRPr>
          </a:p>
          <a:p>
            <a:r>
              <a:rPr lang="en-US" sz="2400" b="1" dirty="0" smtClean="0">
                <a:solidFill>
                  <a:prstClr val="black"/>
                </a:solidFill>
              </a:rPr>
              <a:t>Distributary System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682154" y="851877"/>
            <a:ext cx="773723" cy="3899877"/>
          </a:xfrm>
          <a:custGeom>
            <a:avLst/>
            <a:gdLst>
              <a:gd name="connsiteX0" fmla="*/ 633046 w 773723"/>
              <a:gd name="connsiteY0" fmla="*/ 0 h 3899877"/>
              <a:gd name="connsiteX1" fmla="*/ 648677 w 773723"/>
              <a:gd name="connsiteY1" fmla="*/ 422031 h 3899877"/>
              <a:gd name="connsiteX2" fmla="*/ 664308 w 773723"/>
              <a:gd name="connsiteY2" fmla="*/ 484554 h 3899877"/>
              <a:gd name="connsiteX3" fmla="*/ 672123 w 773723"/>
              <a:gd name="connsiteY3" fmla="*/ 515815 h 3899877"/>
              <a:gd name="connsiteX4" fmla="*/ 687754 w 773723"/>
              <a:gd name="connsiteY4" fmla="*/ 562708 h 3899877"/>
              <a:gd name="connsiteX5" fmla="*/ 695569 w 773723"/>
              <a:gd name="connsiteY5" fmla="*/ 586154 h 3899877"/>
              <a:gd name="connsiteX6" fmla="*/ 703384 w 773723"/>
              <a:gd name="connsiteY6" fmla="*/ 656492 h 3899877"/>
              <a:gd name="connsiteX7" fmla="*/ 711200 w 773723"/>
              <a:gd name="connsiteY7" fmla="*/ 679938 h 3899877"/>
              <a:gd name="connsiteX8" fmla="*/ 719015 w 773723"/>
              <a:gd name="connsiteY8" fmla="*/ 711200 h 3899877"/>
              <a:gd name="connsiteX9" fmla="*/ 734646 w 773723"/>
              <a:gd name="connsiteY9" fmla="*/ 758092 h 3899877"/>
              <a:gd name="connsiteX10" fmla="*/ 750277 w 773723"/>
              <a:gd name="connsiteY10" fmla="*/ 851877 h 3899877"/>
              <a:gd name="connsiteX11" fmla="*/ 758092 w 773723"/>
              <a:gd name="connsiteY11" fmla="*/ 875323 h 3899877"/>
              <a:gd name="connsiteX12" fmla="*/ 765908 w 773723"/>
              <a:gd name="connsiteY12" fmla="*/ 984738 h 3899877"/>
              <a:gd name="connsiteX13" fmla="*/ 773723 w 773723"/>
              <a:gd name="connsiteY13" fmla="*/ 1047261 h 3899877"/>
              <a:gd name="connsiteX14" fmla="*/ 758092 w 773723"/>
              <a:gd name="connsiteY14" fmla="*/ 1258277 h 3899877"/>
              <a:gd name="connsiteX15" fmla="*/ 742461 w 773723"/>
              <a:gd name="connsiteY15" fmla="*/ 1305169 h 3899877"/>
              <a:gd name="connsiteX16" fmla="*/ 734646 w 773723"/>
              <a:gd name="connsiteY16" fmla="*/ 1328615 h 3899877"/>
              <a:gd name="connsiteX17" fmla="*/ 719015 w 773723"/>
              <a:gd name="connsiteY17" fmla="*/ 1359877 h 3899877"/>
              <a:gd name="connsiteX18" fmla="*/ 711200 w 773723"/>
              <a:gd name="connsiteY18" fmla="*/ 1383323 h 3899877"/>
              <a:gd name="connsiteX19" fmla="*/ 679938 w 773723"/>
              <a:gd name="connsiteY19" fmla="*/ 1438031 h 3899877"/>
              <a:gd name="connsiteX20" fmla="*/ 672123 w 773723"/>
              <a:gd name="connsiteY20" fmla="*/ 1461477 h 3899877"/>
              <a:gd name="connsiteX21" fmla="*/ 633046 w 773723"/>
              <a:gd name="connsiteY21" fmla="*/ 1516185 h 3899877"/>
              <a:gd name="connsiteX22" fmla="*/ 593969 w 773723"/>
              <a:gd name="connsiteY22" fmla="*/ 1578708 h 3899877"/>
              <a:gd name="connsiteX23" fmla="*/ 570523 w 773723"/>
              <a:gd name="connsiteY23" fmla="*/ 1625600 h 3899877"/>
              <a:gd name="connsiteX24" fmla="*/ 547077 w 773723"/>
              <a:gd name="connsiteY24" fmla="*/ 1641231 h 3899877"/>
              <a:gd name="connsiteX25" fmla="*/ 515815 w 773723"/>
              <a:gd name="connsiteY25" fmla="*/ 1688123 h 3899877"/>
              <a:gd name="connsiteX26" fmla="*/ 492369 w 773723"/>
              <a:gd name="connsiteY26" fmla="*/ 1735015 h 3899877"/>
              <a:gd name="connsiteX27" fmla="*/ 484554 w 773723"/>
              <a:gd name="connsiteY27" fmla="*/ 1766277 h 3899877"/>
              <a:gd name="connsiteX28" fmla="*/ 476738 w 773723"/>
              <a:gd name="connsiteY28" fmla="*/ 1805354 h 3899877"/>
              <a:gd name="connsiteX29" fmla="*/ 461108 w 773723"/>
              <a:gd name="connsiteY29" fmla="*/ 1852246 h 3899877"/>
              <a:gd name="connsiteX30" fmla="*/ 437661 w 773723"/>
              <a:gd name="connsiteY30" fmla="*/ 1930400 h 3899877"/>
              <a:gd name="connsiteX31" fmla="*/ 429846 w 773723"/>
              <a:gd name="connsiteY31" fmla="*/ 1953846 h 3899877"/>
              <a:gd name="connsiteX32" fmla="*/ 390769 w 773723"/>
              <a:gd name="connsiteY32" fmla="*/ 2000738 h 3899877"/>
              <a:gd name="connsiteX33" fmla="*/ 382954 w 773723"/>
              <a:gd name="connsiteY33" fmla="*/ 2024185 h 3899877"/>
              <a:gd name="connsiteX34" fmla="*/ 359508 w 773723"/>
              <a:gd name="connsiteY34" fmla="*/ 2039815 h 3899877"/>
              <a:gd name="connsiteX35" fmla="*/ 336061 w 773723"/>
              <a:gd name="connsiteY35" fmla="*/ 2063261 h 3899877"/>
              <a:gd name="connsiteX36" fmla="*/ 312615 w 773723"/>
              <a:gd name="connsiteY36" fmla="*/ 2110154 h 3899877"/>
              <a:gd name="connsiteX37" fmla="*/ 296984 w 773723"/>
              <a:gd name="connsiteY37" fmla="*/ 2133600 h 3899877"/>
              <a:gd name="connsiteX38" fmla="*/ 273538 w 773723"/>
              <a:gd name="connsiteY38" fmla="*/ 2180492 h 3899877"/>
              <a:gd name="connsiteX39" fmla="*/ 265723 w 773723"/>
              <a:gd name="connsiteY39" fmla="*/ 2203938 h 3899877"/>
              <a:gd name="connsiteX40" fmla="*/ 234461 w 773723"/>
              <a:gd name="connsiteY40" fmla="*/ 2250831 h 3899877"/>
              <a:gd name="connsiteX41" fmla="*/ 211015 w 773723"/>
              <a:gd name="connsiteY41" fmla="*/ 2305538 h 3899877"/>
              <a:gd name="connsiteX42" fmla="*/ 179754 w 773723"/>
              <a:gd name="connsiteY42" fmla="*/ 2368061 h 3899877"/>
              <a:gd name="connsiteX43" fmla="*/ 164123 w 773723"/>
              <a:gd name="connsiteY43" fmla="*/ 2399323 h 3899877"/>
              <a:gd name="connsiteX44" fmla="*/ 140677 w 773723"/>
              <a:gd name="connsiteY44" fmla="*/ 2430585 h 3899877"/>
              <a:gd name="connsiteX45" fmla="*/ 109415 w 773723"/>
              <a:gd name="connsiteY45" fmla="*/ 2477477 h 3899877"/>
              <a:gd name="connsiteX46" fmla="*/ 93784 w 773723"/>
              <a:gd name="connsiteY46" fmla="*/ 2500923 h 3899877"/>
              <a:gd name="connsiteX47" fmla="*/ 70338 w 773723"/>
              <a:gd name="connsiteY47" fmla="*/ 2547815 h 3899877"/>
              <a:gd name="connsiteX48" fmla="*/ 62523 w 773723"/>
              <a:gd name="connsiteY48" fmla="*/ 2571261 h 3899877"/>
              <a:gd name="connsiteX49" fmla="*/ 39077 w 773723"/>
              <a:gd name="connsiteY49" fmla="*/ 2594708 h 3899877"/>
              <a:gd name="connsiteX50" fmla="*/ 23446 w 773723"/>
              <a:gd name="connsiteY50" fmla="*/ 2618154 h 3899877"/>
              <a:gd name="connsiteX51" fmla="*/ 7815 w 773723"/>
              <a:gd name="connsiteY51" fmla="*/ 2665046 h 3899877"/>
              <a:gd name="connsiteX52" fmla="*/ 0 w 773723"/>
              <a:gd name="connsiteY52" fmla="*/ 2688492 h 3899877"/>
              <a:gd name="connsiteX53" fmla="*/ 7815 w 773723"/>
              <a:gd name="connsiteY53" fmla="*/ 2805723 h 3899877"/>
              <a:gd name="connsiteX54" fmla="*/ 15631 w 773723"/>
              <a:gd name="connsiteY54" fmla="*/ 2844800 h 3899877"/>
              <a:gd name="connsiteX55" fmla="*/ 23446 w 773723"/>
              <a:gd name="connsiteY55" fmla="*/ 2876061 h 3899877"/>
              <a:gd name="connsiteX56" fmla="*/ 46892 w 773723"/>
              <a:gd name="connsiteY56" fmla="*/ 2946400 h 3899877"/>
              <a:gd name="connsiteX57" fmla="*/ 62523 w 773723"/>
              <a:gd name="connsiteY57" fmla="*/ 2993292 h 3899877"/>
              <a:gd name="connsiteX58" fmla="*/ 70338 w 773723"/>
              <a:gd name="connsiteY58" fmla="*/ 3024554 h 3899877"/>
              <a:gd name="connsiteX59" fmla="*/ 78154 w 773723"/>
              <a:gd name="connsiteY59" fmla="*/ 3063631 h 3899877"/>
              <a:gd name="connsiteX60" fmla="*/ 93784 w 773723"/>
              <a:gd name="connsiteY60" fmla="*/ 3110523 h 3899877"/>
              <a:gd name="connsiteX61" fmla="*/ 117231 w 773723"/>
              <a:gd name="connsiteY61" fmla="*/ 3180861 h 3899877"/>
              <a:gd name="connsiteX62" fmla="*/ 132861 w 773723"/>
              <a:gd name="connsiteY62" fmla="*/ 3227754 h 3899877"/>
              <a:gd name="connsiteX63" fmla="*/ 148492 w 773723"/>
              <a:gd name="connsiteY63" fmla="*/ 3251200 h 3899877"/>
              <a:gd name="connsiteX64" fmla="*/ 164123 w 773723"/>
              <a:gd name="connsiteY64" fmla="*/ 3298092 h 3899877"/>
              <a:gd name="connsiteX65" fmla="*/ 171938 w 773723"/>
              <a:gd name="connsiteY65" fmla="*/ 3321538 h 3899877"/>
              <a:gd name="connsiteX66" fmla="*/ 179754 w 773723"/>
              <a:gd name="connsiteY66" fmla="*/ 3384061 h 3899877"/>
              <a:gd name="connsiteX67" fmla="*/ 195384 w 773723"/>
              <a:gd name="connsiteY67" fmla="*/ 3540369 h 3899877"/>
              <a:gd name="connsiteX68" fmla="*/ 203200 w 773723"/>
              <a:gd name="connsiteY68" fmla="*/ 3563815 h 3899877"/>
              <a:gd name="connsiteX69" fmla="*/ 218831 w 773723"/>
              <a:gd name="connsiteY69" fmla="*/ 3634154 h 3899877"/>
              <a:gd name="connsiteX70" fmla="*/ 234461 w 773723"/>
              <a:gd name="connsiteY70" fmla="*/ 3681046 h 3899877"/>
              <a:gd name="connsiteX71" fmla="*/ 250092 w 773723"/>
              <a:gd name="connsiteY71" fmla="*/ 3727938 h 3899877"/>
              <a:gd name="connsiteX72" fmla="*/ 257908 w 773723"/>
              <a:gd name="connsiteY72" fmla="*/ 3751385 h 3899877"/>
              <a:gd name="connsiteX73" fmla="*/ 265723 w 773723"/>
              <a:gd name="connsiteY73" fmla="*/ 3790461 h 3899877"/>
              <a:gd name="connsiteX74" fmla="*/ 281354 w 773723"/>
              <a:gd name="connsiteY74" fmla="*/ 3837354 h 3899877"/>
              <a:gd name="connsiteX75" fmla="*/ 296984 w 773723"/>
              <a:gd name="connsiteY75" fmla="*/ 3860800 h 3899877"/>
              <a:gd name="connsiteX76" fmla="*/ 296984 w 773723"/>
              <a:gd name="connsiteY76" fmla="*/ 3899877 h 389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773723" h="3899877">
                <a:moveTo>
                  <a:pt x="633046" y="0"/>
                </a:moveTo>
                <a:cubicBezTo>
                  <a:pt x="635537" y="107105"/>
                  <a:pt x="632255" y="290654"/>
                  <a:pt x="648677" y="422031"/>
                </a:cubicBezTo>
                <a:cubicBezTo>
                  <a:pt x="653975" y="464414"/>
                  <a:pt x="654854" y="451466"/>
                  <a:pt x="664308" y="484554"/>
                </a:cubicBezTo>
                <a:cubicBezTo>
                  <a:pt x="667259" y="494882"/>
                  <a:pt x="669037" y="505527"/>
                  <a:pt x="672123" y="515815"/>
                </a:cubicBezTo>
                <a:cubicBezTo>
                  <a:pt x="676857" y="531597"/>
                  <a:pt x="682544" y="547077"/>
                  <a:pt x="687754" y="562708"/>
                </a:cubicBezTo>
                <a:lnTo>
                  <a:pt x="695569" y="586154"/>
                </a:lnTo>
                <a:cubicBezTo>
                  <a:pt x="698174" y="609600"/>
                  <a:pt x="699506" y="633223"/>
                  <a:pt x="703384" y="656492"/>
                </a:cubicBezTo>
                <a:cubicBezTo>
                  <a:pt x="704738" y="664618"/>
                  <a:pt x="708937" y="672017"/>
                  <a:pt x="711200" y="679938"/>
                </a:cubicBezTo>
                <a:cubicBezTo>
                  <a:pt x="714151" y="690266"/>
                  <a:pt x="715929" y="700912"/>
                  <a:pt x="719015" y="711200"/>
                </a:cubicBezTo>
                <a:cubicBezTo>
                  <a:pt x="723749" y="726981"/>
                  <a:pt x="734646" y="758092"/>
                  <a:pt x="734646" y="758092"/>
                </a:cubicBezTo>
                <a:cubicBezTo>
                  <a:pt x="739059" y="788984"/>
                  <a:pt x="742656" y="821393"/>
                  <a:pt x="750277" y="851877"/>
                </a:cubicBezTo>
                <a:cubicBezTo>
                  <a:pt x="752275" y="859869"/>
                  <a:pt x="755487" y="867508"/>
                  <a:pt x="758092" y="875323"/>
                </a:cubicBezTo>
                <a:cubicBezTo>
                  <a:pt x="760697" y="911795"/>
                  <a:pt x="762598" y="948324"/>
                  <a:pt x="765908" y="984738"/>
                </a:cubicBezTo>
                <a:cubicBezTo>
                  <a:pt x="767810" y="1005655"/>
                  <a:pt x="773723" y="1026258"/>
                  <a:pt x="773723" y="1047261"/>
                </a:cubicBezTo>
                <a:cubicBezTo>
                  <a:pt x="773723" y="1069389"/>
                  <a:pt x="770202" y="1205803"/>
                  <a:pt x="758092" y="1258277"/>
                </a:cubicBezTo>
                <a:cubicBezTo>
                  <a:pt x="754387" y="1274331"/>
                  <a:pt x="747671" y="1289538"/>
                  <a:pt x="742461" y="1305169"/>
                </a:cubicBezTo>
                <a:cubicBezTo>
                  <a:pt x="739856" y="1312984"/>
                  <a:pt x="738330" y="1321247"/>
                  <a:pt x="734646" y="1328615"/>
                </a:cubicBezTo>
                <a:cubicBezTo>
                  <a:pt x="729436" y="1339036"/>
                  <a:pt x="723604" y="1349168"/>
                  <a:pt x="719015" y="1359877"/>
                </a:cubicBezTo>
                <a:cubicBezTo>
                  <a:pt x="715770" y="1367449"/>
                  <a:pt x="714445" y="1375751"/>
                  <a:pt x="711200" y="1383323"/>
                </a:cubicBezTo>
                <a:cubicBezTo>
                  <a:pt x="699301" y="1411087"/>
                  <a:pt x="695636" y="1414484"/>
                  <a:pt x="679938" y="1438031"/>
                </a:cubicBezTo>
                <a:cubicBezTo>
                  <a:pt x="677333" y="1445846"/>
                  <a:pt x="675807" y="1454109"/>
                  <a:pt x="672123" y="1461477"/>
                </a:cubicBezTo>
                <a:cubicBezTo>
                  <a:pt x="663860" y="1478003"/>
                  <a:pt x="641890" y="1502034"/>
                  <a:pt x="633046" y="1516185"/>
                </a:cubicBezTo>
                <a:cubicBezTo>
                  <a:pt x="579406" y="1602009"/>
                  <a:pt x="660389" y="1490147"/>
                  <a:pt x="593969" y="1578708"/>
                </a:cubicBezTo>
                <a:cubicBezTo>
                  <a:pt x="587612" y="1597778"/>
                  <a:pt x="585674" y="1610449"/>
                  <a:pt x="570523" y="1625600"/>
                </a:cubicBezTo>
                <a:cubicBezTo>
                  <a:pt x="563881" y="1632242"/>
                  <a:pt x="554892" y="1636021"/>
                  <a:pt x="547077" y="1641231"/>
                </a:cubicBezTo>
                <a:cubicBezTo>
                  <a:pt x="536656" y="1656862"/>
                  <a:pt x="521755" y="1670301"/>
                  <a:pt x="515815" y="1688123"/>
                </a:cubicBezTo>
                <a:cubicBezTo>
                  <a:pt x="505030" y="1720480"/>
                  <a:pt x="512570" y="1704715"/>
                  <a:pt x="492369" y="1735015"/>
                </a:cubicBezTo>
                <a:cubicBezTo>
                  <a:pt x="489764" y="1745436"/>
                  <a:pt x="486884" y="1755791"/>
                  <a:pt x="484554" y="1766277"/>
                </a:cubicBezTo>
                <a:cubicBezTo>
                  <a:pt x="481672" y="1779244"/>
                  <a:pt x="480233" y="1792538"/>
                  <a:pt x="476738" y="1805354"/>
                </a:cubicBezTo>
                <a:cubicBezTo>
                  <a:pt x="472403" y="1821250"/>
                  <a:pt x="465104" y="1836262"/>
                  <a:pt x="461108" y="1852246"/>
                </a:cubicBezTo>
                <a:cubicBezTo>
                  <a:pt x="449295" y="1899495"/>
                  <a:pt x="456690" y="1873313"/>
                  <a:pt x="437661" y="1930400"/>
                </a:cubicBezTo>
                <a:cubicBezTo>
                  <a:pt x="435056" y="1938215"/>
                  <a:pt x="434416" y="1946992"/>
                  <a:pt x="429846" y="1953846"/>
                </a:cubicBezTo>
                <a:cubicBezTo>
                  <a:pt x="408084" y="1986488"/>
                  <a:pt x="420857" y="1970650"/>
                  <a:pt x="390769" y="2000738"/>
                </a:cubicBezTo>
                <a:cubicBezTo>
                  <a:pt x="388164" y="2008554"/>
                  <a:pt x="388100" y="2017752"/>
                  <a:pt x="382954" y="2024185"/>
                </a:cubicBezTo>
                <a:cubicBezTo>
                  <a:pt x="377086" y="2031520"/>
                  <a:pt x="366724" y="2033802"/>
                  <a:pt x="359508" y="2039815"/>
                </a:cubicBezTo>
                <a:cubicBezTo>
                  <a:pt x="351017" y="2046891"/>
                  <a:pt x="343137" y="2054770"/>
                  <a:pt x="336061" y="2063261"/>
                </a:cubicBezTo>
                <a:cubicBezTo>
                  <a:pt x="308068" y="2096854"/>
                  <a:pt x="330237" y="2074911"/>
                  <a:pt x="312615" y="2110154"/>
                </a:cubicBezTo>
                <a:cubicBezTo>
                  <a:pt x="308414" y="2118555"/>
                  <a:pt x="302194" y="2125785"/>
                  <a:pt x="296984" y="2133600"/>
                </a:cubicBezTo>
                <a:cubicBezTo>
                  <a:pt x="277341" y="2192532"/>
                  <a:pt x="303838" y="2119891"/>
                  <a:pt x="273538" y="2180492"/>
                </a:cubicBezTo>
                <a:cubicBezTo>
                  <a:pt x="269854" y="2187860"/>
                  <a:pt x="269724" y="2196737"/>
                  <a:pt x="265723" y="2203938"/>
                </a:cubicBezTo>
                <a:cubicBezTo>
                  <a:pt x="256600" y="2220360"/>
                  <a:pt x="234461" y="2250831"/>
                  <a:pt x="234461" y="2250831"/>
                </a:cubicBezTo>
                <a:cubicBezTo>
                  <a:pt x="220570" y="2306398"/>
                  <a:pt x="235926" y="2259868"/>
                  <a:pt x="211015" y="2305538"/>
                </a:cubicBezTo>
                <a:cubicBezTo>
                  <a:pt x="199857" y="2325994"/>
                  <a:pt x="190174" y="2347220"/>
                  <a:pt x="179754" y="2368061"/>
                </a:cubicBezTo>
                <a:cubicBezTo>
                  <a:pt x="174544" y="2378482"/>
                  <a:pt x="171113" y="2390002"/>
                  <a:pt x="164123" y="2399323"/>
                </a:cubicBezTo>
                <a:cubicBezTo>
                  <a:pt x="156308" y="2409744"/>
                  <a:pt x="148147" y="2419914"/>
                  <a:pt x="140677" y="2430585"/>
                </a:cubicBezTo>
                <a:cubicBezTo>
                  <a:pt x="129904" y="2445975"/>
                  <a:pt x="119836" y="2461846"/>
                  <a:pt x="109415" y="2477477"/>
                </a:cubicBezTo>
                <a:lnTo>
                  <a:pt x="93784" y="2500923"/>
                </a:lnTo>
                <a:cubicBezTo>
                  <a:pt x="74141" y="2559855"/>
                  <a:pt x="100638" y="2487214"/>
                  <a:pt x="70338" y="2547815"/>
                </a:cubicBezTo>
                <a:cubicBezTo>
                  <a:pt x="66654" y="2555183"/>
                  <a:pt x="67093" y="2564406"/>
                  <a:pt x="62523" y="2571261"/>
                </a:cubicBezTo>
                <a:cubicBezTo>
                  <a:pt x="56392" y="2580458"/>
                  <a:pt x="46153" y="2586217"/>
                  <a:pt x="39077" y="2594708"/>
                </a:cubicBezTo>
                <a:cubicBezTo>
                  <a:pt x="33064" y="2601924"/>
                  <a:pt x="28656" y="2610339"/>
                  <a:pt x="23446" y="2618154"/>
                </a:cubicBezTo>
                <a:lnTo>
                  <a:pt x="7815" y="2665046"/>
                </a:lnTo>
                <a:lnTo>
                  <a:pt x="0" y="2688492"/>
                </a:lnTo>
                <a:cubicBezTo>
                  <a:pt x="2605" y="2727569"/>
                  <a:pt x="3918" y="2766754"/>
                  <a:pt x="7815" y="2805723"/>
                </a:cubicBezTo>
                <a:cubicBezTo>
                  <a:pt x="9137" y="2818941"/>
                  <a:pt x="12749" y="2831833"/>
                  <a:pt x="15631" y="2844800"/>
                </a:cubicBezTo>
                <a:cubicBezTo>
                  <a:pt x="17961" y="2855285"/>
                  <a:pt x="20360" y="2865773"/>
                  <a:pt x="23446" y="2876061"/>
                </a:cubicBezTo>
                <a:cubicBezTo>
                  <a:pt x="30548" y="2899733"/>
                  <a:pt x="39076" y="2922954"/>
                  <a:pt x="46892" y="2946400"/>
                </a:cubicBezTo>
                <a:lnTo>
                  <a:pt x="62523" y="2993292"/>
                </a:lnTo>
                <a:cubicBezTo>
                  <a:pt x="65128" y="3003713"/>
                  <a:pt x="68008" y="3014068"/>
                  <a:pt x="70338" y="3024554"/>
                </a:cubicBezTo>
                <a:cubicBezTo>
                  <a:pt x="73220" y="3037521"/>
                  <a:pt x="74659" y="3050815"/>
                  <a:pt x="78154" y="3063631"/>
                </a:cubicBezTo>
                <a:cubicBezTo>
                  <a:pt x="82489" y="3079527"/>
                  <a:pt x="88574" y="3094892"/>
                  <a:pt x="93784" y="3110523"/>
                </a:cubicBezTo>
                <a:lnTo>
                  <a:pt x="117231" y="3180861"/>
                </a:lnTo>
                <a:cubicBezTo>
                  <a:pt x="117231" y="3180862"/>
                  <a:pt x="132860" y="3227753"/>
                  <a:pt x="132861" y="3227754"/>
                </a:cubicBezTo>
                <a:cubicBezTo>
                  <a:pt x="138071" y="3235569"/>
                  <a:pt x="144677" y="3242617"/>
                  <a:pt x="148492" y="3251200"/>
                </a:cubicBezTo>
                <a:cubicBezTo>
                  <a:pt x="155184" y="3266256"/>
                  <a:pt x="158913" y="3282461"/>
                  <a:pt x="164123" y="3298092"/>
                </a:cubicBezTo>
                <a:lnTo>
                  <a:pt x="171938" y="3321538"/>
                </a:lnTo>
                <a:cubicBezTo>
                  <a:pt x="174543" y="3342379"/>
                  <a:pt x="177516" y="3363177"/>
                  <a:pt x="179754" y="3384061"/>
                </a:cubicBezTo>
                <a:cubicBezTo>
                  <a:pt x="185332" y="3436126"/>
                  <a:pt x="178824" y="3490694"/>
                  <a:pt x="195384" y="3540369"/>
                </a:cubicBezTo>
                <a:cubicBezTo>
                  <a:pt x="197989" y="3548184"/>
                  <a:pt x="201202" y="3555823"/>
                  <a:pt x="203200" y="3563815"/>
                </a:cubicBezTo>
                <a:cubicBezTo>
                  <a:pt x="214364" y="3608471"/>
                  <a:pt x="206788" y="3594011"/>
                  <a:pt x="218831" y="3634154"/>
                </a:cubicBezTo>
                <a:cubicBezTo>
                  <a:pt x="223565" y="3649935"/>
                  <a:pt x="229251" y="3665415"/>
                  <a:pt x="234461" y="3681046"/>
                </a:cubicBezTo>
                <a:lnTo>
                  <a:pt x="250092" y="3727938"/>
                </a:lnTo>
                <a:cubicBezTo>
                  <a:pt x="252697" y="3735754"/>
                  <a:pt x="256292" y="3743307"/>
                  <a:pt x="257908" y="3751385"/>
                </a:cubicBezTo>
                <a:cubicBezTo>
                  <a:pt x="260513" y="3764410"/>
                  <a:pt x="262228" y="3777646"/>
                  <a:pt x="265723" y="3790461"/>
                </a:cubicBezTo>
                <a:cubicBezTo>
                  <a:pt x="270058" y="3806357"/>
                  <a:pt x="272215" y="3823645"/>
                  <a:pt x="281354" y="3837354"/>
                </a:cubicBezTo>
                <a:cubicBezTo>
                  <a:pt x="286564" y="3845169"/>
                  <a:pt x="294706" y="3851688"/>
                  <a:pt x="296984" y="3860800"/>
                </a:cubicBezTo>
                <a:cubicBezTo>
                  <a:pt x="300143" y="3873437"/>
                  <a:pt x="296984" y="3886851"/>
                  <a:pt x="296984" y="3899877"/>
                </a:cubicBezTo>
              </a:path>
            </a:pathLst>
          </a:cu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73466" y="922713"/>
            <a:ext cx="6401407" cy="4214552"/>
          </a:xfrm>
          <a:custGeom>
            <a:avLst/>
            <a:gdLst>
              <a:gd name="connsiteX0" fmla="*/ 6401407 w 6401407"/>
              <a:gd name="connsiteY0" fmla="*/ 0 h 4214552"/>
              <a:gd name="connsiteX1" fmla="*/ 6309967 w 6401407"/>
              <a:gd name="connsiteY1" fmla="*/ 16625 h 4214552"/>
              <a:gd name="connsiteX2" fmla="*/ 6268403 w 6401407"/>
              <a:gd name="connsiteY2" fmla="*/ 41563 h 4214552"/>
              <a:gd name="connsiteX3" fmla="*/ 6251778 w 6401407"/>
              <a:gd name="connsiteY3" fmla="*/ 58189 h 4214552"/>
              <a:gd name="connsiteX4" fmla="*/ 6226839 w 6401407"/>
              <a:gd name="connsiteY4" fmla="*/ 66502 h 4214552"/>
              <a:gd name="connsiteX5" fmla="*/ 6193589 w 6401407"/>
              <a:gd name="connsiteY5" fmla="*/ 83127 h 4214552"/>
              <a:gd name="connsiteX6" fmla="*/ 6168650 w 6401407"/>
              <a:gd name="connsiteY6" fmla="*/ 99752 h 4214552"/>
              <a:gd name="connsiteX7" fmla="*/ 6118774 w 6401407"/>
              <a:gd name="connsiteY7" fmla="*/ 116378 h 4214552"/>
              <a:gd name="connsiteX8" fmla="*/ 6077210 w 6401407"/>
              <a:gd name="connsiteY8" fmla="*/ 133003 h 4214552"/>
              <a:gd name="connsiteX9" fmla="*/ 6052272 w 6401407"/>
              <a:gd name="connsiteY9" fmla="*/ 141316 h 4214552"/>
              <a:gd name="connsiteX10" fmla="*/ 5994083 w 6401407"/>
              <a:gd name="connsiteY10" fmla="*/ 166254 h 4214552"/>
              <a:gd name="connsiteX11" fmla="*/ 5977458 w 6401407"/>
              <a:gd name="connsiteY11" fmla="*/ 191192 h 4214552"/>
              <a:gd name="connsiteX12" fmla="*/ 5919269 w 6401407"/>
              <a:gd name="connsiteY12" fmla="*/ 224443 h 4214552"/>
              <a:gd name="connsiteX13" fmla="*/ 5844454 w 6401407"/>
              <a:gd name="connsiteY13" fmla="*/ 274320 h 4214552"/>
              <a:gd name="connsiteX14" fmla="*/ 5819516 w 6401407"/>
              <a:gd name="connsiteY14" fmla="*/ 290945 h 4214552"/>
              <a:gd name="connsiteX15" fmla="*/ 5802890 w 6401407"/>
              <a:gd name="connsiteY15" fmla="*/ 307571 h 4214552"/>
              <a:gd name="connsiteX16" fmla="*/ 5744701 w 6401407"/>
              <a:gd name="connsiteY16" fmla="*/ 332509 h 4214552"/>
              <a:gd name="connsiteX17" fmla="*/ 5686512 w 6401407"/>
              <a:gd name="connsiteY17" fmla="*/ 365760 h 4214552"/>
              <a:gd name="connsiteX18" fmla="*/ 5653261 w 6401407"/>
              <a:gd name="connsiteY18" fmla="*/ 374072 h 4214552"/>
              <a:gd name="connsiteX19" fmla="*/ 5636636 w 6401407"/>
              <a:gd name="connsiteY19" fmla="*/ 390698 h 4214552"/>
              <a:gd name="connsiteX20" fmla="*/ 5595072 w 6401407"/>
              <a:gd name="connsiteY20" fmla="*/ 399011 h 4214552"/>
              <a:gd name="connsiteX21" fmla="*/ 5561821 w 6401407"/>
              <a:gd name="connsiteY21" fmla="*/ 407323 h 4214552"/>
              <a:gd name="connsiteX22" fmla="*/ 5545196 w 6401407"/>
              <a:gd name="connsiteY22" fmla="*/ 423949 h 4214552"/>
              <a:gd name="connsiteX23" fmla="*/ 5487007 w 6401407"/>
              <a:gd name="connsiteY23" fmla="*/ 440574 h 4214552"/>
              <a:gd name="connsiteX24" fmla="*/ 5462069 w 6401407"/>
              <a:gd name="connsiteY24" fmla="*/ 457200 h 4214552"/>
              <a:gd name="connsiteX25" fmla="*/ 5378941 w 6401407"/>
              <a:gd name="connsiteY25" fmla="*/ 482138 h 4214552"/>
              <a:gd name="connsiteX26" fmla="*/ 5304127 w 6401407"/>
              <a:gd name="connsiteY26" fmla="*/ 507076 h 4214552"/>
              <a:gd name="connsiteX27" fmla="*/ 5279189 w 6401407"/>
              <a:gd name="connsiteY27" fmla="*/ 515389 h 4214552"/>
              <a:gd name="connsiteX28" fmla="*/ 5179436 w 6401407"/>
              <a:gd name="connsiteY28" fmla="*/ 532014 h 4214552"/>
              <a:gd name="connsiteX29" fmla="*/ 5146185 w 6401407"/>
              <a:gd name="connsiteY29" fmla="*/ 540327 h 4214552"/>
              <a:gd name="connsiteX30" fmla="*/ 5096309 w 6401407"/>
              <a:gd name="connsiteY30" fmla="*/ 548640 h 4214552"/>
              <a:gd name="connsiteX31" fmla="*/ 5071370 w 6401407"/>
              <a:gd name="connsiteY31" fmla="*/ 556952 h 4214552"/>
              <a:gd name="connsiteX32" fmla="*/ 5038119 w 6401407"/>
              <a:gd name="connsiteY32" fmla="*/ 565265 h 4214552"/>
              <a:gd name="connsiteX33" fmla="*/ 4988243 w 6401407"/>
              <a:gd name="connsiteY33" fmla="*/ 590203 h 4214552"/>
              <a:gd name="connsiteX34" fmla="*/ 4963305 w 6401407"/>
              <a:gd name="connsiteY34" fmla="*/ 598516 h 4214552"/>
              <a:gd name="connsiteX35" fmla="*/ 4913429 w 6401407"/>
              <a:gd name="connsiteY35" fmla="*/ 631767 h 4214552"/>
              <a:gd name="connsiteX36" fmla="*/ 4888490 w 6401407"/>
              <a:gd name="connsiteY36" fmla="*/ 640080 h 4214552"/>
              <a:gd name="connsiteX37" fmla="*/ 4863552 w 6401407"/>
              <a:gd name="connsiteY37" fmla="*/ 656705 h 4214552"/>
              <a:gd name="connsiteX38" fmla="*/ 4813676 w 6401407"/>
              <a:gd name="connsiteY38" fmla="*/ 673331 h 4214552"/>
              <a:gd name="connsiteX39" fmla="*/ 4797050 w 6401407"/>
              <a:gd name="connsiteY39" fmla="*/ 689956 h 4214552"/>
              <a:gd name="connsiteX40" fmla="*/ 4722236 w 6401407"/>
              <a:gd name="connsiteY40" fmla="*/ 714894 h 4214552"/>
              <a:gd name="connsiteX41" fmla="*/ 4697298 w 6401407"/>
              <a:gd name="connsiteY41" fmla="*/ 723207 h 4214552"/>
              <a:gd name="connsiteX42" fmla="*/ 4622483 w 6401407"/>
              <a:gd name="connsiteY42" fmla="*/ 739832 h 4214552"/>
              <a:gd name="connsiteX43" fmla="*/ 4572607 w 6401407"/>
              <a:gd name="connsiteY43" fmla="*/ 756458 h 4214552"/>
              <a:gd name="connsiteX44" fmla="*/ 4439603 w 6401407"/>
              <a:gd name="connsiteY44" fmla="*/ 773083 h 4214552"/>
              <a:gd name="connsiteX45" fmla="*/ 4348163 w 6401407"/>
              <a:gd name="connsiteY45" fmla="*/ 789709 h 4214552"/>
              <a:gd name="connsiteX46" fmla="*/ 3791210 w 6401407"/>
              <a:gd name="connsiteY46" fmla="*/ 798022 h 4214552"/>
              <a:gd name="connsiteX47" fmla="*/ 3716396 w 6401407"/>
              <a:gd name="connsiteY47" fmla="*/ 806334 h 4214552"/>
              <a:gd name="connsiteX48" fmla="*/ 3500265 w 6401407"/>
              <a:gd name="connsiteY48" fmla="*/ 789709 h 4214552"/>
              <a:gd name="connsiteX49" fmla="*/ 3458701 w 6401407"/>
              <a:gd name="connsiteY49" fmla="*/ 781396 h 4214552"/>
              <a:gd name="connsiteX50" fmla="*/ 3425450 w 6401407"/>
              <a:gd name="connsiteY50" fmla="*/ 773083 h 4214552"/>
              <a:gd name="connsiteX51" fmla="*/ 3342323 w 6401407"/>
              <a:gd name="connsiteY51" fmla="*/ 781396 h 4214552"/>
              <a:gd name="connsiteX52" fmla="*/ 3267509 w 6401407"/>
              <a:gd name="connsiteY52" fmla="*/ 798022 h 4214552"/>
              <a:gd name="connsiteX53" fmla="*/ 3217632 w 6401407"/>
              <a:gd name="connsiteY53" fmla="*/ 814647 h 4214552"/>
              <a:gd name="connsiteX54" fmla="*/ 3184381 w 6401407"/>
              <a:gd name="connsiteY54" fmla="*/ 822960 h 4214552"/>
              <a:gd name="connsiteX55" fmla="*/ 3159443 w 6401407"/>
              <a:gd name="connsiteY55" fmla="*/ 831272 h 4214552"/>
              <a:gd name="connsiteX56" fmla="*/ 3117879 w 6401407"/>
              <a:gd name="connsiteY56" fmla="*/ 839585 h 4214552"/>
              <a:gd name="connsiteX57" fmla="*/ 3059690 w 6401407"/>
              <a:gd name="connsiteY57" fmla="*/ 864523 h 4214552"/>
              <a:gd name="connsiteX58" fmla="*/ 2976563 w 6401407"/>
              <a:gd name="connsiteY58" fmla="*/ 889462 h 4214552"/>
              <a:gd name="connsiteX59" fmla="*/ 2868498 w 6401407"/>
              <a:gd name="connsiteY59" fmla="*/ 906087 h 4214552"/>
              <a:gd name="connsiteX60" fmla="*/ 2752119 w 6401407"/>
              <a:gd name="connsiteY60" fmla="*/ 914400 h 4214552"/>
              <a:gd name="connsiteX61" fmla="*/ 2693930 w 6401407"/>
              <a:gd name="connsiteY61" fmla="*/ 939338 h 4214552"/>
              <a:gd name="connsiteX62" fmla="*/ 2602490 w 6401407"/>
              <a:gd name="connsiteY62" fmla="*/ 964276 h 4214552"/>
              <a:gd name="connsiteX63" fmla="*/ 2560927 w 6401407"/>
              <a:gd name="connsiteY63" fmla="*/ 980902 h 4214552"/>
              <a:gd name="connsiteX64" fmla="*/ 2486112 w 6401407"/>
              <a:gd name="connsiteY64" fmla="*/ 1005840 h 4214552"/>
              <a:gd name="connsiteX65" fmla="*/ 2436236 w 6401407"/>
              <a:gd name="connsiteY65" fmla="*/ 1022465 h 4214552"/>
              <a:gd name="connsiteX66" fmla="*/ 2361421 w 6401407"/>
              <a:gd name="connsiteY66" fmla="*/ 1055716 h 4214552"/>
              <a:gd name="connsiteX67" fmla="*/ 2336483 w 6401407"/>
              <a:gd name="connsiteY67" fmla="*/ 1064029 h 4214552"/>
              <a:gd name="connsiteX68" fmla="*/ 2311545 w 6401407"/>
              <a:gd name="connsiteY68" fmla="*/ 1072342 h 4214552"/>
              <a:gd name="connsiteX69" fmla="*/ 2253356 w 6401407"/>
              <a:gd name="connsiteY69" fmla="*/ 1088967 h 4214552"/>
              <a:gd name="connsiteX70" fmla="*/ 2203479 w 6401407"/>
              <a:gd name="connsiteY70" fmla="*/ 1122218 h 4214552"/>
              <a:gd name="connsiteX71" fmla="*/ 2170229 w 6401407"/>
              <a:gd name="connsiteY71" fmla="*/ 1147156 h 4214552"/>
              <a:gd name="connsiteX72" fmla="*/ 2145290 w 6401407"/>
              <a:gd name="connsiteY72" fmla="*/ 1155469 h 4214552"/>
              <a:gd name="connsiteX73" fmla="*/ 2120352 w 6401407"/>
              <a:gd name="connsiteY73" fmla="*/ 1172094 h 4214552"/>
              <a:gd name="connsiteX74" fmla="*/ 2062163 w 6401407"/>
              <a:gd name="connsiteY74" fmla="*/ 1230283 h 4214552"/>
              <a:gd name="connsiteX75" fmla="*/ 1987349 w 6401407"/>
              <a:gd name="connsiteY75" fmla="*/ 1305098 h 4214552"/>
              <a:gd name="connsiteX76" fmla="*/ 1945785 w 6401407"/>
              <a:gd name="connsiteY76" fmla="*/ 1338349 h 4214552"/>
              <a:gd name="connsiteX77" fmla="*/ 1904221 w 6401407"/>
              <a:gd name="connsiteY77" fmla="*/ 1371600 h 4214552"/>
              <a:gd name="connsiteX78" fmla="*/ 1887596 w 6401407"/>
              <a:gd name="connsiteY78" fmla="*/ 1396538 h 4214552"/>
              <a:gd name="connsiteX79" fmla="*/ 1854345 w 6401407"/>
              <a:gd name="connsiteY79" fmla="*/ 1429789 h 4214552"/>
              <a:gd name="connsiteX80" fmla="*/ 1846032 w 6401407"/>
              <a:gd name="connsiteY80" fmla="*/ 1454727 h 4214552"/>
              <a:gd name="connsiteX81" fmla="*/ 1779530 w 6401407"/>
              <a:gd name="connsiteY81" fmla="*/ 1529542 h 4214552"/>
              <a:gd name="connsiteX82" fmla="*/ 1754592 w 6401407"/>
              <a:gd name="connsiteY82" fmla="*/ 1554480 h 4214552"/>
              <a:gd name="connsiteX83" fmla="*/ 1679778 w 6401407"/>
              <a:gd name="connsiteY83" fmla="*/ 1629294 h 4214552"/>
              <a:gd name="connsiteX84" fmla="*/ 1654839 w 6401407"/>
              <a:gd name="connsiteY84" fmla="*/ 1654232 h 4214552"/>
              <a:gd name="connsiteX85" fmla="*/ 1638214 w 6401407"/>
              <a:gd name="connsiteY85" fmla="*/ 1670858 h 4214552"/>
              <a:gd name="connsiteX86" fmla="*/ 1604963 w 6401407"/>
              <a:gd name="connsiteY86" fmla="*/ 1712422 h 4214552"/>
              <a:gd name="connsiteX87" fmla="*/ 1563399 w 6401407"/>
              <a:gd name="connsiteY87" fmla="*/ 1787236 h 4214552"/>
              <a:gd name="connsiteX88" fmla="*/ 1546774 w 6401407"/>
              <a:gd name="connsiteY88" fmla="*/ 1820487 h 4214552"/>
              <a:gd name="connsiteX89" fmla="*/ 1538461 w 6401407"/>
              <a:gd name="connsiteY89" fmla="*/ 1845425 h 4214552"/>
              <a:gd name="connsiteX90" fmla="*/ 1521836 w 6401407"/>
              <a:gd name="connsiteY90" fmla="*/ 1862051 h 4214552"/>
              <a:gd name="connsiteX91" fmla="*/ 1463647 w 6401407"/>
              <a:gd name="connsiteY91" fmla="*/ 1953491 h 4214552"/>
              <a:gd name="connsiteX92" fmla="*/ 1463647 w 6401407"/>
              <a:gd name="connsiteY92" fmla="*/ 1953491 h 4214552"/>
              <a:gd name="connsiteX93" fmla="*/ 1430396 w 6401407"/>
              <a:gd name="connsiteY93" fmla="*/ 2011680 h 4214552"/>
              <a:gd name="connsiteX94" fmla="*/ 1397145 w 6401407"/>
              <a:gd name="connsiteY94" fmla="*/ 2069869 h 4214552"/>
              <a:gd name="connsiteX95" fmla="*/ 1380519 w 6401407"/>
              <a:gd name="connsiteY95" fmla="*/ 2128058 h 4214552"/>
              <a:gd name="connsiteX96" fmla="*/ 1322330 w 6401407"/>
              <a:gd name="connsiteY96" fmla="*/ 2202872 h 4214552"/>
              <a:gd name="connsiteX97" fmla="*/ 1305705 w 6401407"/>
              <a:gd name="connsiteY97" fmla="*/ 2236123 h 4214552"/>
              <a:gd name="connsiteX98" fmla="*/ 1297392 w 6401407"/>
              <a:gd name="connsiteY98" fmla="*/ 2261062 h 4214552"/>
              <a:gd name="connsiteX99" fmla="*/ 1264141 w 6401407"/>
              <a:gd name="connsiteY99" fmla="*/ 2310938 h 4214552"/>
              <a:gd name="connsiteX100" fmla="*/ 1230890 w 6401407"/>
              <a:gd name="connsiteY100" fmla="*/ 2360814 h 4214552"/>
              <a:gd name="connsiteX101" fmla="*/ 1214265 w 6401407"/>
              <a:gd name="connsiteY101" fmla="*/ 2385752 h 4214552"/>
              <a:gd name="connsiteX102" fmla="*/ 1197639 w 6401407"/>
              <a:gd name="connsiteY102" fmla="*/ 2402378 h 4214552"/>
              <a:gd name="connsiteX103" fmla="*/ 1181014 w 6401407"/>
              <a:gd name="connsiteY103" fmla="*/ 2427316 h 4214552"/>
              <a:gd name="connsiteX104" fmla="*/ 1164389 w 6401407"/>
              <a:gd name="connsiteY104" fmla="*/ 2443942 h 4214552"/>
              <a:gd name="connsiteX105" fmla="*/ 1147763 w 6401407"/>
              <a:gd name="connsiteY105" fmla="*/ 2468880 h 4214552"/>
              <a:gd name="connsiteX106" fmla="*/ 1089574 w 6401407"/>
              <a:gd name="connsiteY106" fmla="*/ 2527069 h 4214552"/>
              <a:gd name="connsiteX107" fmla="*/ 1039698 w 6401407"/>
              <a:gd name="connsiteY107" fmla="*/ 2576945 h 4214552"/>
              <a:gd name="connsiteX108" fmla="*/ 1023072 w 6401407"/>
              <a:gd name="connsiteY108" fmla="*/ 2610196 h 4214552"/>
              <a:gd name="connsiteX109" fmla="*/ 998134 w 6401407"/>
              <a:gd name="connsiteY109" fmla="*/ 2626822 h 4214552"/>
              <a:gd name="connsiteX110" fmla="*/ 923319 w 6401407"/>
              <a:gd name="connsiteY110" fmla="*/ 2701636 h 4214552"/>
              <a:gd name="connsiteX111" fmla="*/ 865130 w 6401407"/>
              <a:gd name="connsiteY111" fmla="*/ 2751512 h 4214552"/>
              <a:gd name="connsiteX112" fmla="*/ 831879 w 6401407"/>
              <a:gd name="connsiteY112" fmla="*/ 2793076 h 4214552"/>
              <a:gd name="connsiteX113" fmla="*/ 806941 w 6401407"/>
              <a:gd name="connsiteY113" fmla="*/ 2809702 h 4214552"/>
              <a:gd name="connsiteX114" fmla="*/ 765378 w 6401407"/>
              <a:gd name="connsiteY114" fmla="*/ 2834640 h 4214552"/>
              <a:gd name="connsiteX115" fmla="*/ 707189 w 6401407"/>
              <a:gd name="connsiteY115" fmla="*/ 2867891 h 4214552"/>
              <a:gd name="connsiteX116" fmla="*/ 648999 w 6401407"/>
              <a:gd name="connsiteY116" fmla="*/ 2909454 h 4214552"/>
              <a:gd name="connsiteX117" fmla="*/ 632374 w 6401407"/>
              <a:gd name="connsiteY117" fmla="*/ 2926080 h 4214552"/>
              <a:gd name="connsiteX118" fmla="*/ 599123 w 6401407"/>
              <a:gd name="connsiteY118" fmla="*/ 2942705 h 4214552"/>
              <a:gd name="connsiteX119" fmla="*/ 540934 w 6401407"/>
              <a:gd name="connsiteY119" fmla="*/ 2975956 h 4214552"/>
              <a:gd name="connsiteX120" fmla="*/ 499370 w 6401407"/>
              <a:gd name="connsiteY120" fmla="*/ 3009207 h 4214552"/>
              <a:gd name="connsiteX121" fmla="*/ 416243 w 6401407"/>
              <a:gd name="connsiteY121" fmla="*/ 3059083 h 4214552"/>
              <a:gd name="connsiteX122" fmla="*/ 374679 w 6401407"/>
              <a:gd name="connsiteY122" fmla="*/ 3092334 h 4214552"/>
              <a:gd name="connsiteX123" fmla="*/ 333116 w 6401407"/>
              <a:gd name="connsiteY123" fmla="*/ 3133898 h 4214552"/>
              <a:gd name="connsiteX124" fmla="*/ 266614 w 6401407"/>
              <a:gd name="connsiteY124" fmla="*/ 3200400 h 4214552"/>
              <a:gd name="connsiteX125" fmla="*/ 225050 w 6401407"/>
              <a:gd name="connsiteY125" fmla="*/ 3241963 h 4214552"/>
              <a:gd name="connsiteX126" fmla="*/ 191799 w 6401407"/>
              <a:gd name="connsiteY126" fmla="*/ 3283527 h 4214552"/>
              <a:gd name="connsiteX127" fmla="*/ 183487 w 6401407"/>
              <a:gd name="connsiteY127" fmla="*/ 3308465 h 4214552"/>
              <a:gd name="connsiteX128" fmla="*/ 166861 w 6401407"/>
              <a:gd name="connsiteY128" fmla="*/ 3333403 h 4214552"/>
              <a:gd name="connsiteX129" fmla="*/ 150236 w 6401407"/>
              <a:gd name="connsiteY129" fmla="*/ 3416531 h 4214552"/>
              <a:gd name="connsiteX130" fmla="*/ 141923 w 6401407"/>
              <a:gd name="connsiteY130" fmla="*/ 3449782 h 4214552"/>
              <a:gd name="connsiteX131" fmla="*/ 125298 w 6401407"/>
              <a:gd name="connsiteY131" fmla="*/ 3499658 h 4214552"/>
              <a:gd name="connsiteX132" fmla="*/ 116985 w 6401407"/>
              <a:gd name="connsiteY132" fmla="*/ 3524596 h 4214552"/>
              <a:gd name="connsiteX133" fmla="*/ 108672 w 6401407"/>
              <a:gd name="connsiteY133" fmla="*/ 3599411 h 4214552"/>
              <a:gd name="connsiteX134" fmla="*/ 83734 w 6401407"/>
              <a:gd name="connsiteY134" fmla="*/ 3707476 h 4214552"/>
              <a:gd name="connsiteX135" fmla="*/ 75421 w 6401407"/>
              <a:gd name="connsiteY135" fmla="*/ 3749040 h 4214552"/>
              <a:gd name="connsiteX136" fmla="*/ 58796 w 6401407"/>
              <a:gd name="connsiteY136" fmla="*/ 3790603 h 4214552"/>
              <a:gd name="connsiteX137" fmla="*/ 42170 w 6401407"/>
              <a:gd name="connsiteY137" fmla="*/ 3882043 h 4214552"/>
              <a:gd name="connsiteX138" fmla="*/ 33858 w 6401407"/>
              <a:gd name="connsiteY138" fmla="*/ 3906982 h 4214552"/>
              <a:gd name="connsiteX139" fmla="*/ 17232 w 6401407"/>
              <a:gd name="connsiteY139" fmla="*/ 4131425 h 4214552"/>
              <a:gd name="connsiteX140" fmla="*/ 8919 w 6401407"/>
              <a:gd name="connsiteY140" fmla="*/ 4164676 h 4214552"/>
              <a:gd name="connsiteX141" fmla="*/ 607 w 6401407"/>
              <a:gd name="connsiteY141" fmla="*/ 4189614 h 4214552"/>
              <a:gd name="connsiteX142" fmla="*/ 607 w 6401407"/>
              <a:gd name="connsiteY142" fmla="*/ 4214552 h 421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401407" h="4214552">
                <a:moveTo>
                  <a:pt x="6401407" y="0"/>
                </a:moveTo>
                <a:cubicBezTo>
                  <a:pt x="6392235" y="1146"/>
                  <a:pt x="6330201" y="4484"/>
                  <a:pt x="6309967" y="16625"/>
                </a:cubicBezTo>
                <a:cubicBezTo>
                  <a:pt x="6252919" y="50855"/>
                  <a:pt x="6339041" y="18019"/>
                  <a:pt x="6268403" y="41563"/>
                </a:cubicBezTo>
                <a:cubicBezTo>
                  <a:pt x="6262861" y="47105"/>
                  <a:pt x="6258498" y="54157"/>
                  <a:pt x="6251778" y="58189"/>
                </a:cubicBezTo>
                <a:cubicBezTo>
                  <a:pt x="6244264" y="62697"/>
                  <a:pt x="6234893" y="63050"/>
                  <a:pt x="6226839" y="66502"/>
                </a:cubicBezTo>
                <a:cubicBezTo>
                  <a:pt x="6215449" y="71383"/>
                  <a:pt x="6204348" y="76979"/>
                  <a:pt x="6193589" y="83127"/>
                </a:cubicBezTo>
                <a:cubicBezTo>
                  <a:pt x="6184915" y="88084"/>
                  <a:pt x="6177780" y="95694"/>
                  <a:pt x="6168650" y="99752"/>
                </a:cubicBezTo>
                <a:cubicBezTo>
                  <a:pt x="6152636" y="106869"/>
                  <a:pt x="6135045" y="109870"/>
                  <a:pt x="6118774" y="116378"/>
                </a:cubicBezTo>
                <a:cubicBezTo>
                  <a:pt x="6104919" y="121920"/>
                  <a:pt x="6091182" y="127764"/>
                  <a:pt x="6077210" y="133003"/>
                </a:cubicBezTo>
                <a:cubicBezTo>
                  <a:pt x="6069006" y="136080"/>
                  <a:pt x="6060109" y="137397"/>
                  <a:pt x="6052272" y="141316"/>
                </a:cubicBezTo>
                <a:cubicBezTo>
                  <a:pt x="5994869" y="170019"/>
                  <a:pt x="6063282" y="148956"/>
                  <a:pt x="5994083" y="166254"/>
                </a:cubicBezTo>
                <a:cubicBezTo>
                  <a:pt x="5988541" y="174567"/>
                  <a:pt x="5984522" y="184128"/>
                  <a:pt x="5977458" y="191192"/>
                </a:cubicBezTo>
                <a:cubicBezTo>
                  <a:pt x="5963080" y="205570"/>
                  <a:pt x="5935569" y="214663"/>
                  <a:pt x="5919269" y="224443"/>
                </a:cubicBezTo>
                <a:cubicBezTo>
                  <a:pt x="5919232" y="224465"/>
                  <a:pt x="5856941" y="265995"/>
                  <a:pt x="5844454" y="274320"/>
                </a:cubicBezTo>
                <a:cubicBezTo>
                  <a:pt x="5836141" y="279862"/>
                  <a:pt x="5826580" y="283881"/>
                  <a:pt x="5819516" y="290945"/>
                </a:cubicBezTo>
                <a:cubicBezTo>
                  <a:pt x="5813974" y="296487"/>
                  <a:pt x="5809411" y="303224"/>
                  <a:pt x="5802890" y="307571"/>
                </a:cubicBezTo>
                <a:cubicBezTo>
                  <a:pt x="5751003" y="342162"/>
                  <a:pt x="5789031" y="310344"/>
                  <a:pt x="5744701" y="332509"/>
                </a:cubicBezTo>
                <a:cubicBezTo>
                  <a:pt x="5696474" y="356622"/>
                  <a:pt x="5744796" y="343904"/>
                  <a:pt x="5686512" y="365760"/>
                </a:cubicBezTo>
                <a:cubicBezTo>
                  <a:pt x="5675815" y="369771"/>
                  <a:pt x="5664345" y="371301"/>
                  <a:pt x="5653261" y="374072"/>
                </a:cubicBezTo>
                <a:cubicBezTo>
                  <a:pt x="5647719" y="379614"/>
                  <a:pt x="5643840" y="387611"/>
                  <a:pt x="5636636" y="390698"/>
                </a:cubicBezTo>
                <a:cubicBezTo>
                  <a:pt x="5623649" y="396264"/>
                  <a:pt x="5608865" y="395946"/>
                  <a:pt x="5595072" y="399011"/>
                </a:cubicBezTo>
                <a:cubicBezTo>
                  <a:pt x="5583919" y="401489"/>
                  <a:pt x="5572905" y="404552"/>
                  <a:pt x="5561821" y="407323"/>
                </a:cubicBezTo>
                <a:cubicBezTo>
                  <a:pt x="5556279" y="412865"/>
                  <a:pt x="5551916" y="419917"/>
                  <a:pt x="5545196" y="423949"/>
                </a:cubicBezTo>
                <a:cubicBezTo>
                  <a:pt x="5536675" y="429062"/>
                  <a:pt x="5493222" y="439021"/>
                  <a:pt x="5487007" y="440574"/>
                </a:cubicBezTo>
                <a:cubicBezTo>
                  <a:pt x="5478694" y="446116"/>
                  <a:pt x="5471199" y="453142"/>
                  <a:pt x="5462069" y="457200"/>
                </a:cubicBezTo>
                <a:cubicBezTo>
                  <a:pt x="5421384" y="475282"/>
                  <a:pt x="5416135" y="470980"/>
                  <a:pt x="5378941" y="482138"/>
                </a:cubicBezTo>
                <a:cubicBezTo>
                  <a:pt x="5378906" y="482148"/>
                  <a:pt x="5316613" y="502914"/>
                  <a:pt x="5304127" y="507076"/>
                </a:cubicBezTo>
                <a:cubicBezTo>
                  <a:pt x="5295814" y="509847"/>
                  <a:pt x="5287832" y="513949"/>
                  <a:pt x="5279189" y="515389"/>
                </a:cubicBezTo>
                <a:cubicBezTo>
                  <a:pt x="5245938" y="520931"/>
                  <a:pt x="5212139" y="523838"/>
                  <a:pt x="5179436" y="532014"/>
                </a:cubicBezTo>
                <a:cubicBezTo>
                  <a:pt x="5168352" y="534785"/>
                  <a:pt x="5157388" y="538086"/>
                  <a:pt x="5146185" y="540327"/>
                </a:cubicBezTo>
                <a:cubicBezTo>
                  <a:pt x="5129658" y="543633"/>
                  <a:pt x="5112762" y="544984"/>
                  <a:pt x="5096309" y="548640"/>
                </a:cubicBezTo>
                <a:cubicBezTo>
                  <a:pt x="5087755" y="550541"/>
                  <a:pt x="5079795" y="554545"/>
                  <a:pt x="5071370" y="556952"/>
                </a:cubicBezTo>
                <a:cubicBezTo>
                  <a:pt x="5060385" y="560091"/>
                  <a:pt x="5049104" y="562126"/>
                  <a:pt x="5038119" y="565265"/>
                </a:cubicBezTo>
                <a:cubicBezTo>
                  <a:pt x="4989368" y="579194"/>
                  <a:pt x="5036817" y="565916"/>
                  <a:pt x="4988243" y="590203"/>
                </a:cubicBezTo>
                <a:cubicBezTo>
                  <a:pt x="4980406" y="594122"/>
                  <a:pt x="4970965" y="594261"/>
                  <a:pt x="4963305" y="598516"/>
                </a:cubicBezTo>
                <a:cubicBezTo>
                  <a:pt x="4945838" y="608220"/>
                  <a:pt x="4932385" y="625448"/>
                  <a:pt x="4913429" y="631767"/>
                </a:cubicBezTo>
                <a:cubicBezTo>
                  <a:pt x="4905116" y="634538"/>
                  <a:pt x="4896328" y="636161"/>
                  <a:pt x="4888490" y="640080"/>
                </a:cubicBezTo>
                <a:cubicBezTo>
                  <a:pt x="4879554" y="644548"/>
                  <a:pt x="4872681" y="652647"/>
                  <a:pt x="4863552" y="656705"/>
                </a:cubicBezTo>
                <a:cubicBezTo>
                  <a:pt x="4847538" y="663823"/>
                  <a:pt x="4813676" y="673331"/>
                  <a:pt x="4813676" y="673331"/>
                </a:cubicBezTo>
                <a:cubicBezTo>
                  <a:pt x="4808134" y="678873"/>
                  <a:pt x="4804060" y="686451"/>
                  <a:pt x="4797050" y="689956"/>
                </a:cubicBezTo>
                <a:cubicBezTo>
                  <a:pt x="4797033" y="689964"/>
                  <a:pt x="4734714" y="710735"/>
                  <a:pt x="4722236" y="714894"/>
                </a:cubicBezTo>
                <a:cubicBezTo>
                  <a:pt x="4713923" y="717665"/>
                  <a:pt x="4705890" y="721489"/>
                  <a:pt x="4697298" y="723207"/>
                </a:cubicBezTo>
                <a:cubicBezTo>
                  <a:pt x="4673582" y="727950"/>
                  <a:pt x="4645951" y="732792"/>
                  <a:pt x="4622483" y="739832"/>
                </a:cubicBezTo>
                <a:cubicBezTo>
                  <a:pt x="4605697" y="744868"/>
                  <a:pt x="4590045" y="754714"/>
                  <a:pt x="4572607" y="756458"/>
                </a:cubicBezTo>
                <a:cubicBezTo>
                  <a:pt x="4472708" y="766448"/>
                  <a:pt x="4516948" y="760193"/>
                  <a:pt x="4439603" y="773083"/>
                </a:cubicBezTo>
                <a:cubicBezTo>
                  <a:pt x="4402929" y="785308"/>
                  <a:pt x="4399248" y="788347"/>
                  <a:pt x="4348163" y="789709"/>
                </a:cubicBezTo>
                <a:cubicBezTo>
                  <a:pt x="4162557" y="794659"/>
                  <a:pt x="3976861" y="795251"/>
                  <a:pt x="3791210" y="798022"/>
                </a:cubicBezTo>
                <a:cubicBezTo>
                  <a:pt x="3766272" y="800793"/>
                  <a:pt x="3741487" y="806334"/>
                  <a:pt x="3716396" y="806334"/>
                </a:cubicBezTo>
                <a:cubicBezTo>
                  <a:pt x="3695001" y="806334"/>
                  <a:pt x="3528733" y="792081"/>
                  <a:pt x="3500265" y="789709"/>
                </a:cubicBezTo>
                <a:cubicBezTo>
                  <a:pt x="3486410" y="786938"/>
                  <a:pt x="3472494" y="784461"/>
                  <a:pt x="3458701" y="781396"/>
                </a:cubicBezTo>
                <a:cubicBezTo>
                  <a:pt x="3447548" y="778918"/>
                  <a:pt x="3436875" y="773083"/>
                  <a:pt x="3425450" y="773083"/>
                </a:cubicBezTo>
                <a:cubicBezTo>
                  <a:pt x="3397603" y="773083"/>
                  <a:pt x="3369926" y="777715"/>
                  <a:pt x="3342323" y="781396"/>
                </a:cubicBezTo>
                <a:cubicBezTo>
                  <a:pt x="3328081" y="783295"/>
                  <a:pt x="3283316" y="793280"/>
                  <a:pt x="3267509" y="798022"/>
                </a:cubicBezTo>
                <a:cubicBezTo>
                  <a:pt x="3250723" y="803058"/>
                  <a:pt x="3234634" y="810396"/>
                  <a:pt x="3217632" y="814647"/>
                </a:cubicBezTo>
                <a:cubicBezTo>
                  <a:pt x="3206548" y="817418"/>
                  <a:pt x="3195366" y="819821"/>
                  <a:pt x="3184381" y="822960"/>
                </a:cubicBezTo>
                <a:cubicBezTo>
                  <a:pt x="3175956" y="825367"/>
                  <a:pt x="3167944" y="829147"/>
                  <a:pt x="3159443" y="831272"/>
                </a:cubicBezTo>
                <a:cubicBezTo>
                  <a:pt x="3145736" y="834699"/>
                  <a:pt x="3131734" y="836814"/>
                  <a:pt x="3117879" y="839585"/>
                </a:cubicBezTo>
                <a:cubicBezTo>
                  <a:pt x="3088531" y="868934"/>
                  <a:pt x="3113865" y="849748"/>
                  <a:pt x="3059690" y="864523"/>
                </a:cubicBezTo>
                <a:cubicBezTo>
                  <a:pt x="3001375" y="880427"/>
                  <a:pt x="3025251" y="879725"/>
                  <a:pt x="2976563" y="889462"/>
                </a:cubicBezTo>
                <a:cubicBezTo>
                  <a:pt x="2958667" y="893041"/>
                  <a:pt x="2883729" y="904636"/>
                  <a:pt x="2868498" y="906087"/>
                </a:cubicBezTo>
                <a:cubicBezTo>
                  <a:pt x="2829781" y="909774"/>
                  <a:pt x="2790912" y="911629"/>
                  <a:pt x="2752119" y="914400"/>
                </a:cubicBezTo>
                <a:cubicBezTo>
                  <a:pt x="2712555" y="940776"/>
                  <a:pt x="2742728" y="924699"/>
                  <a:pt x="2693930" y="939338"/>
                </a:cubicBezTo>
                <a:cubicBezTo>
                  <a:pt x="2609559" y="964649"/>
                  <a:pt x="2678243" y="949125"/>
                  <a:pt x="2602490" y="964276"/>
                </a:cubicBezTo>
                <a:cubicBezTo>
                  <a:pt x="2588636" y="969818"/>
                  <a:pt x="2574950" y="975803"/>
                  <a:pt x="2560927" y="980902"/>
                </a:cubicBezTo>
                <a:cubicBezTo>
                  <a:pt x="2536222" y="989886"/>
                  <a:pt x="2511050" y="997527"/>
                  <a:pt x="2486112" y="1005840"/>
                </a:cubicBezTo>
                <a:cubicBezTo>
                  <a:pt x="2486107" y="1005842"/>
                  <a:pt x="2436240" y="1022462"/>
                  <a:pt x="2436236" y="1022465"/>
                </a:cubicBezTo>
                <a:cubicBezTo>
                  <a:pt x="2396716" y="1048813"/>
                  <a:pt x="2420778" y="1035931"/>
                  <a:pt x="2361421" y="1055716"/>
                </a:cubicBezTo>
                <a:lnTo>
                  <a:pt x="2336483" y="1064029"/>
                </a:lnTo>
                <a:cubicBezTo>
                  <a:pt x="2328170" y="1066800"/>
                  <a:pt x="2320046" y="1070217"/>
                  <a:pt x="2311545" y="1072342"/>
                </a:cubicBezTo>
                <a:cubicBezTo>
                  <a:pt x="2303714" y="1074300"/>
                  <a:pt x="2263117" y="1083544"/>
                  <a:pt x="2253356" y="1088967"/>
                </a:cubicBezTo>
                <a:cubicBezTo>
                  <a:pt x="2235889" y="1098671"/>
                  <a:pt x="2219464" y="1110229"/>
                  <a:pt x="2203479" y="1122218"/>
                </a:cubicBezTo>
                <a:cubicBezTo>
                  <a:pt x="2192396" y="1130531"/>
                  <a:pt x="2182258" y="1140282"/>
                  <a:pt x="2170229" y="1147156"/>
                </a:cubicBezTo>
                <a:cubicBezTo>
                  <a:pt x="2162621" y="1151504"/>
                  <a:pt x="2153128" y="1151550"/>
                  <a:pt x="2145290" y="1155469"/>
                </a:cubicBezTo>
                <a:cubicBezTo>
                  <a:pt x="2136354" y="1159937"/>
                  <a:pt x="2128665" y="1166552"/>
                  <a:pt x="2120352" y="1172094"/>
                </a:cubicBezTo>
                <a:cubicBezTo>
                  <a:pt x="2089842" y="1217859"/>
                  <a:pt x="2118708" y="1180021"/>
                  <a:pt x="2062163" y="1230283"/>
                </a:cubicBezTo>
                <a:cubicBezTo>
                  <a:pt x="2054686" y="1236929"/>
                  <a:pt x="1990460" y="1303024"/>
                  <a:pt x="1987349" y="1305098"/>
                </a:cubicBezTo>
                <a:cubicBezTo>
                  <a:pt x="1910599" y="1356261"/>
                  <a:pt x="2005002" y="1290975"/>
                  <a:pt x="1945785" y="1338349"/>
                </a:cubicBezTo>
                <a:cubicBezTo>
                  <a:pt x="1921780" y="1357554"/>
                  <a:pt x="1922064" y="1349297"/>
                  <a:pt x="1904221" y="1371600"/>
                </a:cubicBezTo>
                <a:cubicBezTo>
                  <a:pt x="1897980" y="1379401"/>
                  <a:pt x="1894098" y="1388953"/>
                  <a:pt x="1887596" y="1396538"/>
                </a:cubicBezTo>
                <a:cubicBezTo>
                  <a:pt x="1877395" y="1408439"/>
                  <a:pt x="1854345" y="1429789"/>
                  <a:pt x="1854345" y="1429789"/>
                </a:cubicBezTo>
                <a:cubicBezTo>
                  <a:pt x="1851574" y="1438102"/>
                  <a:pt x="1849951" y="1446890"/>
                  <a:pt x="1846032" y="1454727"/>
                </a:cubicBezTo>
                <a:cubicBezTo>
                  <a:pt x="1831198" y="1484396"/>
                  <a:pt x="1801563" y="1507509"/>
                  <a:pt x="1779530" y="1529542"/>
                </a:cubicBezTo>
                <a:lnTo>
                  <a:pt x="1754592" y="1554480"/>
                </a:lnTo>
                <a:lnTo>
                  <a:pt x="1679778" y="1629294"/>
                </a:lnTo>
                <a:lnTo>
                  <a:pt x="1654839" y="1654232"/>
                </a:lnTo>
                <a:cubicBezTo>
                  <a:pt x="1649297" y="1659774"/>
                  <a:pt x="1642561" y="1664337"/>
                  <a:pt x="1638214" y="1670858"/>
                </a:cubicBezTo>
                <a:cubicBezTo>
                  <a:pt x="1617242" y="1702317"/>
                  <a:pt x="1628653" y="1688732"/>
                  <a:pt x="1604963" y="1712422"/>
                </a:cubicBezTo>
                <a:cubicBezTo>
                  <a:pt x="1581972" y="1781393"/>
                  <a:pt x="1620573" y="1672885"/>
                  <a:pt x="1563399" y="1787236"/>
                </a:cubicBezTo>
                <a:cubicBezTo>
                  <a:pt x="1557857" y="1798320"/>
                  <a:pt x="1551655" y="1809097"/>
                  <a:pt x="1546774" y="1820487"/>
                </a:cubicBezTo>
                <a:cubicBezTo>
                  <a:pt x="1543322" y="1828541"/>
                  <a:pt x="1542969" y="1837911"/>
                  <a:pt x="1538461" y="1845425"/>
                </a:cubicBezTo>
                <a:cubicBezTo>
                  <a:pt x="1534429" y="1852145"/>
                  <a:pt x="1527378" y="1856509"/>
                  <a:pt x="1521836" y="1862051"/>
                </a:cubicBezTo>
                <a:cubicBezTo>
                  <a:pt x="1499014" y="1930515"/>
                  <a:pt x="1517602" y="1899535"/>
                  <a:pt x="1463647" y="1953491"/>
                </a:cubicBezTo>
                <a:lnTo>
                  <a:pt x="1463647" y="1953491"/>
                </a:lnTo>
                <a:cubicBezTo>
                  <a:pt x="1413404" y="2053974"/>
                  <a:pt x="1477395" y="1929432"/>
                  <a:pt x="1430396" y="2011680"/>
                </a:cubicBezTo>
                <a:cubicBezTo>
                  <a:pt x="1388209" y="2085506"/>
                  <a:pt x="1437649" y="2009112"/>
                  <a:pt x="1397145" y="2069869"/>
                </a:cubicBezTo>
                <a:cubicBezTo>
                  <a:pt x="1395188" y="2077697"/>
                  <a:pt x="1385940" y="2118300"/>
                  <a:pt x="1380519" y="2128058"/>
                </a:cubicBezTo>
                <a:cubicBezTo>
                  <a:pt x="1355660" y="2172804"/>
                  <a:pt x="1352624" y="2172579"/>
                  <a:pt x="1322330" y="2202872"/>
                </a:cubicBezTo>
                <a:cubicBezTo>
                  <a:pt x="1316788" y="2213956"/>
                  <a:pt x="1310586" y="2224733"/>
                  <a:pt x="1305705" y="2236123"/>
                </a:cubicBezTo>
                <a:cubicBezTo>
                  <a:pt x="1302253" y="2244177"/>
                  <a:pt x="1301648" y="2253402"/>
                  <a:pt x="1297392" y="2261062"/>
                </a:cubicBezTo>
                <a:cubicBezTo>
                  <a:pt x="1287688" y="2278529"/>
                  <a:pt x="1275225" y="2294313"/>
                  <a:pt x="1264141" y="2310938"/>
                </a:cubicBezTo>
                <a:lnTo>
                  <a:pt x="1230890" y="2360814"/>
                </a:lnTo>
                <a:cubicBezTo>
                  <a:pt x="1225348" y="2369127"/>
                  <a:pt x="1221329" y="2378688"/>
                  <a:pt x="1214265" y="2385752"/>
                </a:cubicBezTo>
                <a:cubicBezTo>
                  <a:pt x="1208723" y="2391294"/>
                  <a:pt x="1202535" y="2396258"/>
                  <a:pt x="1197639" y="2402378"/>
                </a:cubicBezTo>
                <a:cubicBezTo>
                  <a:pt x="1191398" y="2410179"/>
                  <a:pt x="1187255" y="2419515"/>
                  <a:pt x="1181014" y="2427316"/>
                </a:cubicBezTo>
                <a:cubicBezTo>
                  <a:pt x="1176118" y="2433436"/>
                  <a:pt x="1169285" y="2437822"/>
                  <a:pt x="1164389" y="2443942"/>
                </a:cubicBezTo>
                <a:cubicBezTo>
                  <a:pt x="1158148" y="2451743"/>
                  <a:pt x="1154446" y="2461454"/>
                  <a:pt x="1147763" y="2468880"/>
                </a:cubicBezTo>
                <a:cubicBezTo>
                  <a:pt x="1129413" y="2489269"/>
                  <a:pt x="1104790" y="2504245"/>
                  <a:pt x="1089574" y="2527069"/>
                </a:cubicBezTo>
                <a:cubicBezTo>
                  <a:pt x="1065264" y="2563535"/>
                  <a:pt x="1080941" y="2546013"/>
                  <a:pt x="1039698" y="2576945"/>
                </a:cubicBezTo>
                <a:cubicBezTo>
                  <a:pt x="1034156" y="2588029"/>
                  <a:pt x="1031005" y="2600676"/>
                  <a:pt x="1023072" y="2610196"/>
                </a:cubicBezTo>
                <a:cubicBezTo>
                  <a:pt x="1016676" y="2617871"/>
                  <a:pt x="1005499" y="2620071"/>
                  <a:pt x="998134" y="2626822"/>
                </a:cubicBezTo>
                <a:cubicBezTo>
                  <a:pt x="972136" y="2650653"/>
                  <a:pt x="948257" y="2676698"/>
                  <a:pt x="923319" y="2701636"/>
                </a:cubicBezTo>
                <a:cubicBezTo>
                  <a:pt x="870478" y="2754476"/>
                  <a:pt x="929124" y="2698182"/>
                  <a:pt x="865130" y="2751512"/>
                </a:cubicBezTo>
                <a:cubicBezTo>
                  <a:pt x="815782" y="2792636"/>
                  <a:pt x="885561" y="2739394"/>
                  <a:pt x="831879" y="2793076"/>
                </a:cubicBezTo>
                <a:cubicBezTo>
                  <a:pt x="824815" y="2800140"/>
                  <a:pt x="815413" y="2804407"/>
                  <a:pt x="806941" y="2809702"/>
                </a:cubicBezTo>
                <a:cubicBezTo>
                  <a:pt x="793240" y="2818265"/>
                  <a:pt x="778821" y="2825678"/>
                  <a:pt x="765378" y="2834640"/>
                </a:cubicBezTo>
                <a:cubicBezTo>
                  <a:pt x="715052" y="2868190"/>
                  <a:pt x="751636" y="2853075"/>
                  <a:pt x="707189" y="2867891"/>
                </a:cubicBezTo>
                <a:cubicBezTo>
                  <a:pt x="667742" y="2907338"/>
                  <a:pt x="688808" y="2896186"/>
                  <a:pt x="648999" y="2909454"/>
                </a:cubicBezTo>
                <a:cubicBezTo>
                  <a:pt x="643457" y="2914996"/>
                  <a:pt x="638895" y="2921733"/>
                  <a:pt x="632374" y="2926080"/>
                </a:cubicBezTo>
                <a:cubicBezTo>
                  <a:pt x="622063" y="2932954"/>
                  <a:pt x="610002" y="2936771"/>
                  <a:pt x="599123" y="2942705"/>
                </a:cubicBezTo>
                <a:cubicBezTo>
                  <a:pt x="579511" y="2953402"/>
                  <a:pt x="559522" y="2963564"/>
                  <a:pt x="540934" y="2975956"/>
                </a:cubicBezTo>
                <a:cubicBezTo>
                  <a:pt x="526171" y="2985798"/>
                  <a:pt x="514133" y="2999365"/>
                  <a:pt x="499370" y="3009207"/>
                </a:cubicBezTo>
                <a:cubicBezTo>
                  <a:pt x="460015" y="3035444"/>
                  <a:pt x="457455" y="3017868"/>
                  <a:pt x="416243" y="3059083"/>
                </a:cubicBezTo>
                <a:cubicBezTo>
                  <a:pt x="351436" y="3123894"/>
                  <a:pt x="458555" y="3018943"/>
                  <a:pt x="374679" y="3092334"/>
                </a:cubicBezTo>
                <a:cubicBezTo>
                  <a:pt x="359934" y="3105236"/>
                  <a:pt x="346970" y="3120043"/>
                  <a:pt x="333116" y="3133898"/>
                </a:cubicBezTo>
                <a:lnTo>
                  <a:pt x="266614" y="3200400"/>
                </a:lnTo>
                <a:cubicBezTo>
                  <a:pt x="252759" y="3214255"/>
                  <a:pt x="235918" y="3225660"/>
                  <a:pt x="225050" y="3241963"/>
                </a:cubicBezTo>
                <a:cubicBezTo>
                  <a:pt x="204078" y="3273423"/>
                  <a:pt x="215490" y="3259838"/>
                  <a:pt x="191799" y="3283527"/>
                </a:cubicBezTo>
                <a:cubicBezTo>
                  <a:pt x="189028" y="3291840"/>
                  <a:pt x="187406" y="3300628"/>
                  <a:pt x="183487" y="3308465"/>
                </a:cubicBezTo>
                <a:cubicBezTo>
                  <a:pt x="179019" y="3317401"/>
                  <a:pt x="169799" y="3323854"/>
                  <a:pt x="166861" y="3333403"/>
                </a:cubicBezTo>
                <a:cubicBezTo>
                  <a:pt x="158551" y="3360411"/>
                  <a:pt x="157090" y="3389117"/>
                  <a:pt x="150236" y="3416531"/>
                </a:cubicBezTo>
                <a:cubicBezTo>
                  <a:pt x="147465" y="3427615"/>
                  <a:pt x="145206" y="3438839"/>
                  <a:pt x="141923" y="3449782"/>
                </a:cubicBezTo>
                <a:cubicBezTo>
                  <a:pt x="136887" y="3466568"/>
                  <a:pt x="130840" y="3483033"/>
                  <a:pt x="125298" y="3499658"/>
                </a:cubicBezTo>
                <a:lnTo>
                  <a:pt x="116985" y="3524596"/>
                </a:lnTo>
                <a:cubicBezTo>
                  <a:pt x="114214" y="3549534"/>
                  <a:pt x="112221" y="3574571"/>
                  <a:pt x="108672" y="3599411"/>
                </a:cubicBezTo>
                <a:cubicBezTo>
                  <a:pt x="103925" y="3632640"/>
                  <a:pt x="90771" y="3676980"/>
                  <a:pt x="83734" y="3707476"/>
                </a:cubicBezTo>
                <a:cubicBezTo>
                  <a:pt x="80557" y="3721243"/>
                  <a:pt x="79481" y="3735507"/>
                  <a:pt x="75421" y="3749040"/>
                </a:cubicBezTo>
                <a:cubicBezTo>
                  <a:pt x="71133" y="3763332"/>
                  <a:pt x="63515" y="3776447"/>
                  <a:pt x="58796" y="3790603"/>
                </a:cubicBezTo>
                <a:cubicBezTo>
                  <a:pt x="46474" y="3827568"/>
                  <a:pt x="50824" y="3838773"/>
                  <a:pt x="42170" y="3882043"/>
                </a:cubicBezTo>
                <a:cubicBezTo>
                  <a:pt x="40452" y="3890635"/>
                  <a:pt x="36629" y="3898669"/>
                  <a:pt x="33858" y="3906982"/>
                </a:cubicBezTo>
                <a:cubicBezTo>
                  <a:pt x="29763" y="3984781"/>
                  <a:pt x="29799" y="4056023"/>
                  <a:pt x="17232" y="4131425"/>
                </a:cubicBezTo>
                <a:cubicBezTo>
                  <a:pt x="15354" y="4142694"/>
                  <a:pt x="12058" y="4153691"/>
                  <a:pt x="8919" y="4164676"/>
                </a:cubicBezTo>
                <a:cubicBezTo>
                  <a:pt x="6512" y="4173101"/>
                  <a:pt x="2047" y="4180971"/>
                  <a:pt x="607" y="4189614"/>
                </a:cubicBezTo>
                <a:cubicBezTo>
                  <a:pt x="-759" y="4197814"/>
                  <a:pt x="607" y="4206239"/>
                  <a:pt x="607" y="4214552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48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13634</TotalTime>
  <Words>1729</Words>
  <Application>Microsoft Office PowerPoint</Application>
  <PresentationFormat>On-screen Show (4:3)</PresentationFormat>
  <Paragraphs>220</Paragraphs>
  <Slides>28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Using Lidar-Derived Digital Elevation Models to Determine Natural Stream Channels at Great Sand Dunes National Park &amp; Preserve, Colorado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Channel Restoration on the Distal Ends of Sand, Big Spring and Little Spring Creeks</dc:title>
  <dc:creator>Valdez, Andrew D.</dc:creator>
  <cp:lastModifiedBy>Valdez, Andrew D.</cp:lastModifiedBy>
  <cp:revision>110</cp:revision>
  <cp:lastPrinted>2016-09-20T18:28:13Z</cp:lastPrinted>
  <dcterms:created xsi:type="dcterms:W3CDTF">2016-09-12T16:16:37Z</dcterms:created>
  <dcterms:modified xsi:type="dcterms:W3CDTF">2016-09-23T15:15:06Z</dcterms:modified>
</cp:coreProperties>
</file>