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notesSlides/notesSlide6.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5" r:id="rId1"/>
  </p:sldMasterIdLst>
  <p:notesMasterIdLst>
    <p:notesMasterId r:id="rId18"/>
  </p:notesMasterIdLst>
  <p:sldIdLst>
    <p:sldId id="256" r:id="rId2"/>
    <p:sldId id="257" r:id="rId3"/>
    <p:sldId id="259" r:id="rId4"/>
    <p:sldId id="258" r:id="rId5"/>
    <p:sldId id="263" r:id="rId6"/>
    <p:sldId id="264" r:id="rId7"/>
    <p:sldId id="265" r:id="rId8"/>
    <p:sldId id="266" r:id="rId9"/>
    <p:sldId id="268" r:id="rId10"/>
    <p:sldId id="267" r:id="rId11"/>
    <p:sldId id="262" r:id="rId12"/>
    <p:sldId id="269" r:id="rId13"/>
    <p:sldId id="270" r:id="rId14"/>
    <p:sldId id="272" r:id="rId15"/>
    <p:sldId id="274" r:id="rId16"/>
    <p:sldId id="273"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7CCA62"/>
    <a:srgbClr val="EA0000"/>
    <a:srgbClr val="FF9933"/>
    <a:srgbClr val="FFFF99"/>
    <a:srgbClr val="10CF9B"/>
    <a:srgbClr val="0BD0D9"/>
    <a:srgbClr val="009DD9"/>
    <a:srgbClr val="0F6FC6"/>
    <a:srgbClr val="65CD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5" autoAdjust="0"/>
    <p:restoredTop sz="88878" autoAdjust="0"/>
  </p:normalViewPr>
  <p:slideViewPr>
    <p:cSldViewPr snapToGrid="0">
      <p:cViewPr varScale="1">
        <p:scale>
          <a:sx n="122" d="100"/>
          <a:sy n="122" d="100"/>
        </p:scale>
        <p:origin x="1146" y="10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C:\Documents%20and%20Settings\Michelle\My%20Documents\Yale%20Course%20Work\Major%20Discourse\Isotope%20Data\Compiled%20soft%20tissue%20summer%2007.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Documents%20and%20Settings\Michelle\My%20Documents\Yale%20Course%20Work\Major%20Discourse\Isotope%20Data\summer%202008\Compiled%20Summer%2008%20Soft%20Tissue%20Data.xls"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Documents%20and%20Settings\Michelle\My%20Documents\Yale%20Course%20Work\Major%20Discourse\Isotope%20Data\summer%202008\Compiled%20Summer%2008%20Soft%20Tissue%20Data.xls"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C:\Documents%20and%20Settings\Michelle\My%20Documents\Yale%20Course%20Work\Major%20Discourse\Isotope%20Data\Compiled%20soft%20tissue%20summer%2007.xls" TargetMode="External"/><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2.7376086010639046E-2"/>
          <c:y val="9.0384514435695479E-2"/>
          <c:w val="0.83313138798826558"/>
          <c:h val="0.7596694371536924"/>
        </c:manualLayout>
      </c:layout>
      <c:scatterChart>
        <c:scatterStyle val="lineMarker"/>
        <c:varyColors val="0"/>
        <c:ser>
          <c:idx val="0"/>
          <c:order val="0"/>
          <c:tx>
            <c:v>Whelk</c:v>
          </c:tx>
          <c:marker>
            <c:symbol val="circle"/>
            <c:size val="7"/>
            <c:spPr>
              <a:solidFill>
                <a:srgbClr val="EA0000"/>
              </a:solidFill>
              <a:ln>
                <a:solidFill>
                  <a:srgbClr val="EA0000"/>
                </a:solidFill>
              </a:ln>
            </c:spPr>
          </c:marker>
          <c:dLbls>
            <c:delete val="1"/>
          </c:dLbls>
          <c:errBars>
            <c:errDir val="x"/>
            <c:errBarType val="both"/>
            <c:errValType val="fixedVal"/>
            <c:noEndCap val="0"/>
            <c:val val="0.90514327600000699"/>
          </c:errBars>
          <c:errBars>
            <c:errDir val="y"/>
            <c:errBarType val="both"/>
            <c:errValType val="fixedVal"/>
            <c:noEndCap val="0"/>
            <c:val val="0.80694286400000004"/>
          </c:errBars>
          <c:xVal>
            <c:numRef>
              <c:f>Sheet1!$E$19</c:f>
              <c:numCache>
                <c:formatCode>General</c:formatCode>
                <c:ptCount val="1"/>
                <c:pt idx="0">
                  <c:v>-15.291256323554018</c:v>
                </c:pt>
              </c:numCache>
            </c:numRef>
          </c:xVal>
          <c:yVal>
            <c:numRef>
              <c:f>Sheet1!$F$19</c:f>
              <c:numCache>
                <c:formatCode>General</c:formatCode>
                <c:ptCount val="1"/>
                <c:pt idx="0">
                  <c:v>16.085446428571011</c:v>
                </c:pt>
              </c:numCache>
            </c:numRef>
          </c:yVal>
          <c:smooth val="0"/>
        </c:ser>
        <c:ser>
          <c:idx val="1"/>
          <c:order val="1"/>
          <c:tx>
            <c:v>Mussels</c:v>
          </c:tx>
          <c:marker>
            <c:symbol val="diamond"/>
            <c:size val="8"/>
            <c:spPr>
              <a:solidFill>
                <a:schemeClr val="accent1">
                  <a:lumMod val="75000"/>
                </a:schemeClr>
              </a:solidFill>
              <a:ln>
                <a:solidFill>
                  <a:schemeClr val="accent1">
                    <a:lumMod val="75000"/>
                  </a:schemeClr>
                </a:solidFill>
              </a:ln>
            </c:spPr>
          </c:marker>
          <c:dLbls>
            <c:delete val="1"/>
          </c:dLbls>
          <c:errBars>
            <c:errDir val="x"/>
            <c:errBarType val="both"/>
            <c:errValType val="fixedVal"/>
            <c:noEndCap val="0"/>
            <c:val val="0.62124726500000005"/>
          </c:errBars>
          <c:errBars>
            <c:errDir val="y"/>
            <c:errBarType val="both"/>
            <c:errValType val="fixedVal"/>
            <c:noEndCap val="0"/>
            <c:val val="0.39073109100000031"/>
          </c:errBars>
          <c:xVal>
            <c:numRef>
              <c:f>Sheet1!$E$56</c:f>
              <c:numCache>
                <c:formatCode>General</c:formatCode>
                <c:ptCount val="1"/>
                <c:pt idx="0">
                  <c:v>-19.029797786556273</c:v>
                </c:pt>
              </c:numCache>
            </c:numRef>
          </c:xVal>
          <c:yVal>
            <c:numRef>
              <c:f>Sheet1!$F$56</c:f>
              <c:numCache>
                <c:formatCode>General</c:formatCode>
                <c:ptCount val="1"/>
                <c:pt idx="0">
                  <c:v>12.086093750000002</c:v>
                </c:pt>
              </c:numCache>
            </c:numRef>
          </c:yVal>
          <c:smooth val="0"/>
        </c:ser>
        <c:ser>
          <c:idx val="2"/>
          <c:order val="2"/>
          <c:tx>
            <c:v>Periwinkle</c:v>
          </c:tx>
          <c:marker>
            <c:symbol val="diamond"/>
            <c:size val="8"/>
            <c:spPr>
              <a:solidFill>
                <a:schemeClr val="accent2">
                  <a:lumMod val="60000"/>
                  <a:lumOff val="40000"/>
                </a:schemeClr>
              </a:solidFill>
              <a:ln>
                <a:solidFill>
                  <a:schemeClr val="accent2">
                    <a:lumMod val="60000"/>
                    <a:lumOff val="40000"/>
                  </a:schemeClr>
                </a:solidFill>
              </a:ln>
            </c:spPr>
          </c:marker>
          <c:dLbls>
            <c:delete val="1"/>
          </c:dLbls>
          <c:errBars>
            <c:errDir val="x"/>
            <c:errBarType val="both"/>
            <c:errValType val="fixedVal"/>
            <c:noEndCap val="0"/>
            <c:val val="0.52546580499999951"/>
            <c:spPr>
              <a:ln w="3175">
                <a:solidFill>
                  <a:srgbClr val="000000"/>
                </a:solidFill>
                <a:prstDash val="solid"/>
              </a:ln>
            </c:spPr>
          </c:errBars>
          <c:errBars>
            <c:errDir val="y"/>
            <c:errBarType val="both"/>
            <c:errValType val="fixedVal"/>
            <c:noEndCap val="0"/>
            <c:val val="0.53595336699999996"/>
            <c:spPr>
              <a:ln w="3175">
                <a:solidFill>
                  <a:srgbClr val="000000"/>
                </a:solidFill>
                <a:prstDash val="solid"/>
              </a:ln>
            </c:spPr>
          </c:errBars>
          <c:xVal>
            <c:numRef>
              <c:f>Sheet1!$E$46</c:f>
              <c:numCache>
                <c:formatCode>General</c:formatCode>
                <c:ptCount val="1"/>
                <c:pt idx="0">
                  <c:v>-12.92168832188927</c:v>
                </c:pt>
              </c:numCache>
            </c:numRef>
          </c:xVal>
          <c:yVal>
            <c:numRef>
              <c:f>Sheet1!$F$46</c:f>
              <c:numCache>
                <c:formatCode>General</c:formatCode>
                <c:ptCount val="1"/>
                <c:pt idx="0">
                  <c:v>13.593742857142876</c:v>
                </c:pt>
              </c:numCache>
            </c:numRef>
          </c:yVal>
          <c:smooth val="0"/>
        </c:ser>
        <c:ser>
          <c:idx val="5"/>
          <c:order val="3"/>
          <c:tx>
            <c:v>Moon Snail</c:v>
          </c:tx>
          <c:marker>
            <c:symbol val="square"/>
            <c:size val="7"/>
            <c:spPr>
              <a:solidFill>
                <a:srgbClr val="660066"/>
              </a:solidFill>
              <a:ln>
                <a:solidFill>
                  <a:srgbClr val="660066"/>
                </a:solidFill>
              </a:ln>
            </c:spPr>
          </c:marker>
          <c:dLbls>
            <c:delete val="1"/>
          </c:dLbls>
          <c:errBars>
            <c:errDir val="x"/>
            <c:errBarType val="both"/>
            <c:errValType val="fixedVal"/>
            <c:noEndCap val="0"/>
            <c:val val="1.345306264"/>
          </c:errBars>
          <c:errBars>
            <c:errDir val="y"/>
            <c:errBarType val="both"/>
            <c:errValType val="fixedVal"/>
            <c:noEndCap val="0"/>
            <c:val val="0.38696887400000796"/>
          </c:errBars>
          <c:xVal>
            <c:numRef>
              <c:f>Sheet1!$E$96</c:f>
              <c:numCache>
                <c:formatCode>General</c:formatCode>
                <c:ptCount val="1"/>
                <c:pt idx="0">
                  <c:v>-14.32921224969146</c:v>
                </c:pt>
              </c:numCache>
            </c:numRef>
          </c:xVal>
          <c:yVal>
            <c:numRef>
              <c:f>Sheet1!$F$96</c:f>
              <c:numCache>
                <c:formatCode>General</c:formatCode>
                <c:ptCount val="1"/>
                <c:pt idx="0">
                  <c:v>14.100744047619052</c:v>
                </c:pt>
              </c:numCache>
            </c:numRef>
          </c:yVal>
          <c:smooth val="0"/>
        </c:ser>
        <c:dLbls>
          <c:showLegendKey val="0"/>
          <c:showVal val="1"/>
          <c:showCatName val="0"/>
          <c:showSerName val="0"/>
          <c:showPercent val="0"/>
          <c:showBubbleSize val="0"/>
        </c:dLbls>
        <c:axId val="339266472"/>
        <c:axId val="339266856"/>
      </c:scatterChart>
      <c:valAx>
        <c:axId val="339266472"/>
        <c:scaling>
          <c:orientation val="minMax"/>
          <c:max val="-10"/>
          <c:min val="-21"/>
        </c:scaling>
        <c:delete val="0"/>
        <c:axPos val="b"/>
        <c:title>
          <c:tx>
            <c:rich>
              <a:bodyPr/>
              <a:lstStyle/>
              <a:p>
                <a:pPr>
                  <a:defRPr sz="2400" b="0" i="0" u="none" strike="noStrike" baseline="0">
                    <a:solidFill>
                      <a:srgbClr val="000000"/>
                    </a:solidFill>
                    <a:latin typeface="Calibri"/>
                    <a:ea typeface="Calibri"/>
                    <a:cs typeface="Calibri"/>
                  </a:defRPr>
                </a:pPr>
                <a:r>
                  <a:rPr lang="el-GR" sz="2400" b="1" i="0" strike="noStrike">
                    <a:solidFill>
                      <a:srgbClr val="000000"/>
                    </a:solidFill>
                    <a:latin typeface="Calibri"/>
                  </a:rPr>
                  <a:t>δ </a:t>
                </a:r>
                <a:r>
                  <a:rPr lang="el-GR" sz="2400" b="1" i="0" strike="noStrike" baseline="30000">
                    <a:solidFill>
                      <a:srgbClr val="000000"/>
                    </a:solidFill>
                    <a:latin typeface="Calibri"/>
                  </a:rPr>
                  <a:t>13</a:t>
                </a:r>
                <a:r>
                  <a:rPr lang="en-US" sz="2400" b="1" i="0" strike="noStrike">
                    <a:solidFill>
                      <a:srgbClr val="000000"/>
                    </a:solidFill>
                    <a:latin typeface="Calibri"/>
                  </a:rPr>
                  <a:t>C (‰)</a:t>
                </a:r>
              </a:p>
            </c:rich>
          </c:tx>
          <c:layout>
            <c:manualLayout>
              <c:xMode val="edge"/>
              <c:yMode val="edge"/>
              <c:x val="0.42861785057616453"/>
              <c:y val="0.91859588006044701"/>
            </c:manualLayout>
          </c:layout>
          <c:overlay val="0"/>
        </c:title>
        <c:numFmt formatCode="General" sourceLinked="1"/>
        <c:majorTickMark val="out"/>
        <c:minorTickMark val="none"/>
        <c:tickLblPos val="nextTo"/>
        <c:txPr>
          <a:bodyPr rot="0" vert="horz"/>
          <a:lstStyle/>
          <a:p>
            <a:pPr>
              <a:defRPr sz="2000" b="0" i="0" u="none" strike="noStrike" baseline="0">
                <a:solidFill>
                  <a:srgbClr val="000000"/>
                </a:solidFill>
                <a:latin typeface="Calibri"/>
                <a:ea typeface="Calibri"/>
                <a:cs typeface="Calibri"/>
              </a:defRPr>
            </a:pPr>
            <a:endParaRPr lang="en-US"/>
          </a:p>
        </c:txPr>
        <c:crossAx val="339266856"/>
        <c:crosses val="autoZero"/>
        <c:crossBetween val="midCat"/>
      </c:valAx>
      <c:valAx>
        <c:axId val="339266856"/>
        <c:scaling>
          <c:orientation val="minMax"/>
          <c:max val="18"/>
          <c:min val="9"/>
        </c:scaling>
        <c:delete val="0"/>
        <c:axPos val="l"/>
        <c:title>
          <c:tx>
            <c:rich>
              <a:bodyPr rot="-5400000" vert="horz"/>
              <a:lstStyle/>
              <a:p>
                <a:pPr algn="ctr">
                  <a:defRPr sz="2400" b="0" i="0" u="none" strike="noStrike" baseline="0">
                    <a:solidFill>
                      <a:srgbClr val="000000"/>
                    </a:solidFill>
                    <a:latin typeface="Calibri"/>
                    <a:ea typeface="Calibri"/>
                    <a:cs typeface="Calibri"/>
                  </a:defRPr>
                </a:pPr>
                <a:r>
                  <a:rPr lang="el-GR" sz="2400" b="1" i="0" strike="noStrike">
                    <a:solidFill>
                      <a:srgbClr val="000000"/>
                    </a:solidFill>
                    <a:latin typeface="Calibri"/>
                  </a:rPr>
                  <a:t>δ </a:t>
                </a:r>
                <a:r>
                  <a:rPr lang="el-GR" sz="2400" b="1" i="0" strike="noStrike" baseline="30000">
                    <a:solidFill>
                      <a:srgbClr val="000000"/>
                    </a:solidFill>
                    <a:latin typeface="Calibri"/>
                  </a:rPr>
                  <a:t>15 </a:t>
                </a:r>
                <a:r>
                  <a:rPr lang="en-US" sz="2400" b="1" i="0" strike="noStrike">
                    <a:solidFill>
                      <a:srgbClr val="000000"/>
                    </a:solidFill>
                    <a:latin typeface="Calibri"/>
                  </a:rPr>
                  <a:t>N (‰)</a:t>
                </a:r>
              </a:p>
            </c:rich>
          </c:tx>
          <c:layout>
            <c:manualLayout>
              <c:xMode val="edge"/>
              <c:yMode val="edge"/>
              <c:x val="0.94869510295170911"/>
              <c:y val="0.33482662583844464"/>
            </c:manualLayout>
          </c:layout>
          <c:overlay val="0"/>
        </c:title>
        <c:numFmt formatCode="General" sourceLinked="1"/>
        <c:majorTickMark val="out"/>
        <c:minorTickMark val="none"/>
        <c:tickLblPos val="high"/>
        <c:txPr>
          <a:bodyPr rot="0" vert="horz"/>
          <a:lstStyle/>
          <a:p>
            <a:pPr>
              <a:defRPr sz="2000" b="0" i="0" u="none" strike="noStrike" baseline="0">
                <a:solidFill>
                  <a:srgbClr val="000000"/>
                </a:solidFill>
                <a:latin typeface="Calibri"/>
                <a:ea typeface="Calibri"/>
                <a:cs typeface="Calibri"/>
              </a:defRPr>
            </a:pPr>
            <a:endParaRPr lang="en-US"/>
          </a:p>
        </c:txPr>
        <c:crossAx val="339266472"/>
        <c:crosses val="autoZero"/>
        <c:crossBetween val="midCat"/>
      </c:valAx>
      <c:spPr>
        <a:noFill/>
        <a:ln w="25400">
          <a:noFill/>
        </a:ln>
      </c:spPr>
    </c:plotArea>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b="1" i="1" u="none" strike="noStrike" baseline="0">
                <a:solidFill>
                  <a:srgbClr val="000000"/>
                </a:solidFill>
                <a:latin typeface="Calibri"/>
                <a:ea typeface="Calibri"/>
                <a:cs typeface="Calibri"/>
              </a:defRPr>
            </a:pPr>
            <a:r>
              <a:rPr lang="en-US" dirty="0" err="1"/>
              <a:t>Mytilus</a:t>
            </a:r>
            <a:r>
              <a:rPr lang="en-US" dirty="0"/>
              <a:t> </a:t>
            </a:r>
            <a:r>
              <a:rPr lang="en-US" dirty="0" err="1"/>
              <a:t>edulis</a:t>
            </a:r>
            <a:endParaRPr lang="en-US" dirty="0"/>
          </a:p>
        </c:rich>
      </c:tx>
      <c:layout>
        <c:manualLayout>
          <c:xMode val="edge"/>
          <c:yMode val="edge"/>
          <c:x val="0.43899760796621545"/>
          <c:y val="0.82013826533744649"/>
        </c:manualLayout>
      </c:layout>
      <c:overlay val="1"/>
    </c:title>
    <c:autoTitleDeleted val="0"/>
    <c:plotArea>
      <c:layout>
        <c:manualLayout>
          <c:layoutTarget val="inner"/>
          <c:xMode val="edge"/>
          <c:yMode val="edge"/>
          <c:x val="0.14375109718136841"/>
          <c:y val="5.4913804788485954E-2"/>
          <c:w val="0.82847112504085441"/>
          <c:h val="0.9026919522383664"/>
        </c:manualLayout>
      </c:layout>
      <c:scatterChart>
        <c:scatterStyle val="lineMarker"/>
        <c:varyColors val="0"/>
        <c:ser>
          <c:idx val="0"/>
          <c:order val="0"/>
          <c:tx>
            <c:v>Rye, NY</c:v>
          </c:tx>
          <c:spPr>
            <a:ln>
              <a:noFill/>
            </a:ln>
          </c:spPr>
          <c:marker>
            <c:symbol val="circle"/>
            <c:size val="7"/>
          </c:marker>
          <c:xVal>
            <c:numRef>
              <c:f>Sheet1!$H$35:$H$39</c:f>
              <c:numCache>
                <c:formatCode>General</c:formatCode>
                <c:ptCount val="5"/>
                <c:pt idx="0">
                  <c:v>73.679799999999958</c:v>
                </c:pt>
                <c:pt idx="1">
                  <c:v>73.679799999999958</c:v>
                </c:pt>
                <c:pt idx="2">
                  <c:v>73.679799999999958</c:v>
                </c:pt>
                <c:pt idx="3">
                  <c:v>73.679799999999958</c:v>
                </c:pt>
                <c:pt idx="4">
                  <c:v>73.679799999999958</c:v>
                </c:pt>
              </c:numCache>
            </c:numRef>
          </c:xVal>
          <c:yVal>
            <c:numRef>
              <c:f>Sheet1!$B$30:$B$34</c:f>
              <c:numCache>
                <c:formatCode>General</c:formatCode>
                <c:ptCount val="5"/>
                <c:pt idx="0">
                  <c:v>11.894857142857143</c:v>
                </c:pt>
                <c:pt idx="1">
                  <c:v>12.190428571428571</c:v>
                </c:pt>
                <c:pt idx="2">
                  <c:v>12.129500000000002</c:v>
                </c:pt>
                <c:pt idx="3">
                  <c:v>11.94</c:v>
                </c:pt>
                <c:pt idx="4">
                  <c:v>12.2195</c:v>
                </c:pt>
              </c:numCache>
            </c:numRef>
          </c:yVal>
          <c:smooth val="0"/>
        </c:ser>
        <c:ser>
          <c:idx val="1"/>
          <c:order val="1"/>
          <c:tx>
            <c:v>Bridgeport, CT</c:v>
          </c:tx>
          <c:spPr>
            <a:ln>
              <a:noFill/>
            </a:ln>
          </c:spPr>
          <c:marker>
            <c:symbol val="circle"/>
            <c:size val="7"/>
          </c:marker>
          <c:xVal>
            <c:numRef>
              <c:f>Sheet1!$H$81:$H$85</c:f>
              <c:numCache>
                <c:formatCode>General</c:formatCode>
                <c:ptCount val="5"/>
                <c:pt idx="0">
                  <c:v>73.187899999999999</c:v>
                </c:pt>
                <c:pt idx="1">
                  <c:v>73.187899999999999</c:v>
                </c:pt>
                <c:pt idx="2">
                  <c:v>73.187899999999999</c:v>
                </c:pt>
                <c:pt idx="3">
                  <c:v>73.187899999999999</c:v>
                </c:pt>
                <c:pt idx="4">
                  <c:v>73.187899999999999</c:v>
                </c:pt>
              </c:numCache>
            </c:numRef>
          </c:xVal>
          <c:yVal>
            <c:numRef>
              <c:f>Sheet1!$B$73:$B$77</c:f>
              <c:numCache>
                <c:formatCode>General</c:formatCode>
                <c:ptCount val="5"/>
                <c:pt idx="0">
                  <c:v>11.713000000000001</c:v>
                </c:pt>
                <c:pt idx="1">
                  <c:v>11.752000000000002</c:v>
                </c:pt>
                <c:pt idx="2">
                  <c:v>11.932</c:v>
                </c:pt>
                <c:pt idx="3">
                  <c:v>12.03485714285708</c:v>
                </c:pt>
                <c:pt idx="4">
                  <c:v>11.617714285714285</c:v>
                </c:pt>
              </c:numCache>
            </c:numRef>
          </c:yVal>
          <c:smooth val="0"/>
        </c:ser>
        <c:ser>
          <c:idx val="2"/>
          <c:order val="2"/>
          <c:tx>
            <c:v>Milford, CT</c:v>
          </c:tx>
          <c:spPr>
            <a:ln w="28575">
              <a:noFill/>
            </a:ln>
          </c:spPr>
          <c:marker>
            <c:symbol val="circle"/>
            <c:size val="7"/>
          </c:marker>
          <c:xVal>
            <c:numRef>
              <c:f>Sheet1!$H$137:$H$141</c:f>
              <c:numCache>
                <c:formatCode>General</c:formatCode>
                <c:ptCount val="5"/>
                <c:pt idx="0">
                  <c:v>73.054100000000005</c:v>
                </c:pt>
                <c:pt idx="1">
                  <c:v>73.054100000000005</c:v>
                </c:pt>
                <c:pt idx="2">
                  <c:v>73.054100000000005</c:v>
                </c:pt>
                <c:pt idx="3">
                  <c:v>73.054100000000005</c:v>
                </c:pt>
                <c:pt idx="4">
                  <c:v>73.054100000000005</c:v>
                </c:pt>
              </c:numCache>
            </c:numRef>
          </c:xVal>
          <c:yVal>
            <c:numRef>
              <c:f>Sheet1!$B$129:$B$133</c:f>
              <c:numCache>
                <c:formatCode>General</c:formatCode>
                <c:ptCount val="5"/>
                <c:pt idx="0">
                  <c:v>10.950500000000062</c:v>
                </c:pt>
                <c:pt idx="1">
                  <c:v>11.720249999999998</c:v>
                </c:pt>
                <c:pt idx="2">
                  <c:v>10.789625000000001</c:v>
                </c:pt>
                <c:pt idx="3">
                  <c:v>10.845250000000002</c:v>
                </c:pt>
                <c:pt idx="4">
                  <c:v>11.144874999999999</c:v>
                </c:pt>
              </c:numCache>
            </c:numRef>
          </c:yVal>
          <c:smooth val="0"/>
        </c:ser>
        <c:ser>
          <c:idx val="3"/>
          <c:order val="3"/>
          <c:tx>
            <c:v>Guilford, CT</c:v>
          </c:tx>
          <c:spPr>
            <a:ln>
              <a:noFill/>
            </a:ln>
          </c:spPr>
          <c:marker>
            <c:symbol val="circle"/>
            <c:size val="7"/>
          </c:marker>
          <c:xVal>
            <c:numRef>
              <c:f>Sheet1!$H$180:$H$184</c:f>
              <c:numCache>
                <c:formatCode>General</c:formatCode>
                <c:ptCount val="5"/>
                <c:pt idx="0">
                  <c:v>72.679799999999958</c:v>
                </c:pt>
                <c:pt idx="1">
                  <c:v>72.679799999999958</c:v>
                </c:pt>
                <c:pt idx="2">
                  <c:v>72.679799999999958</c:v>
                </c:pt>
                <c:pt idx="3">
                  <c:v>72.679799999999958</c:v>
                </c:pt>
                <c:pt idx="4">
                  <c:v>72.679799999999958</c:v>
                </c:pt>
              </c:numCache>
            </c:numRef>
          </c:xVal>
          <c:yVal>
            <c:numRef>
              <c:f>Sheet1!$B$172:$B$176</c:f>
              <c:numCache>
                <c:formatCode>0.00</c:formatCode>
                <c:ptCount val="5"/>
                <c:pt idx="0">
                  <c:v>10.358571428571418</c:v>
                </c:pt>
                <c:pt idx="1">
                  <c:v>10.967857142857143</c:v>
                </c:pt>
                <c:pt idx="2">
                  <c:v>11.360142857142961</c:v>
                </c:pt>
                <c:pt idx="3">
                  <c:v>11.194428571428571</c:v>
                </c:pt>
                <c:pt idx="4">
                  <c:v>10.281714285714285</c:v>
                </c:pt>
              </c:numCache>
            </c:numRef>
          </c:yVal>
          <c:smooth val="0"/>
        </c:ser>
        <c:ser>
          <c:idx val="4"/>
          <c:order val="4"/>
          <c:tx>
            <c:v>Westerly, RI</c:v>
          </c:tx>
          <c:spPr>
            <a:ln>
              <a:noFill/>
            </a:ln>
          </c:spPr>
          <c:marker>
            <c:symbol val="circle"/>
            <c:size val="7"/>
          </c:marker>
          <c:xVal>
            <c:numRef>
              <c:f>Sheet1!$H$246:$H$250</c:f>
              <c:numCache>
                <c:formatCode>General</c:formatCode>
                <c:ptCount val="5"/>
                <c:pt idx="0">
                  <c:v>71.877499999999998</c:v>
                </c:pt>
                <c:pt idx="1">
                  <c:v>71.877499999999998</c:v>
                </c:pt>
                <c:pt idx="2">
                  <c:v>71.877499999999998</c:v>
                </c:pt>
                <c:pt idx="3">
                  <c:v>71.877499999999998</c:v>
                </c:pt>
                <c:pt idx="4">
                  <c:v>71.877499999999998</c:v>
                </c:pt>
              </c:numCache>
            </c:numRef>
          </c:xVal>
          <c:yVal>
            <c:numRef>
              <c:f>Sheet1!$B$237:$B$241</c:f>
              <c:numCache>
                <c:formatCode>General</c:formatCode>
                <c:ptCount val="5"/>
                <c:pt idx="0">
                  <c:v>10.42525</c:v>
                </c:pt>
                <c:pt idx="1">
                  <c:v>10.041500000000001</c:v>
                </c:pt>
                <c:pt idx="2">
                  <c:v>9.9967500000000005</c:v>
                </c:pt>
                <c:pt idx="3">
                  <c:v>9.5750000000000028</c:v>
                </c:pt>
                <c:pt idx="4">
                  <c:v>9.478250000000001</c:v>
                </c:pt>
              </c:numCache>
            </c:numRef>
          </c:yVal>
          <c:smooth val="0"/>
        </c:ser>
        <c:dLbls>
          <c:showLegendKey val="0"/>
          <c:showVal val="0"/>
          <c:showCatName val="0"/>
          <c:showSerName val="0"/>
          <c:showPercent val="0"/>
          <c:showBubbleSize val="0"/>
        </c:dLbls>
        <c:axId val="339165280"/>
        <c:axId val="339129384"/>
      </c:scatterChart>
      <c:valAx>
        <c:axId val="339165280"/>
        <c:scaling>
          <c:orientation val="maxMin"/>
        </c:scaling>
        <c:delete val="0"/>
        <c:axPos val="b"/>
        <c:numFmt formatCode="General" sourceLinked="1"/>
        <c:majorTickMark val="none"/>
        <c:minorTickMark val="none"/>
        <c:tickLblPos val="none"/>
        <c:crossAx val="339129384"/>
        <c:crosses val="autoZero"/>
        <c:crossBetween val="midCat"/>
      </c:valAx>
      <c:valAx>
        <c:axId val="339129384"/>
        <c:scaling>
          <c:orientation val="minMax"/>
          <c:max val="15"/>
          <c:min val="8"/>
        </c:scaling>
        <c:delete val="0"/>
        <c:axPos val="l"/>
        <c:numFmt formatCode="General" sourceLinked="1"/>
        <c:majorTickMark val="out"/>
        <c:minorTickMark val="none"/>
        <c:tickLblPos val="nextTo"/>
        <c:txPr>
          <a:bodyPr rot="0" vert="horz"/>
          <a:lstStyle/>
          <a:p>
            <a:pPr>
              <a:defRPr sz="1400" b="0" i="0" u="none" strike="noStrike" baseline="0">
                <a:solidFill>
                  <a:srgbClr val="000000"/>
                </a:solidFill>
                <a:latin typeface="Calibri"/>
                <a:ea typeface="Calibri"/>
                <a:cs typeface="Calibri"/>
              </a:defRPr>
            </a:pPr>
            <a:endParaRPr lang="en-US"/>
          </a:p>
        </c:txPr>
        <c:crossAx val="339165280"/>
        <c:crosses val="max"/>
        <c:crossBetween val="midCat"/>
      </c:valAx>
      <c:spPr>
        <a:solidFill>
          <a:schemeClr val="bg1"/>
        </a:solidFill>
      </c:spPr>
    </c:plotArea>
    <c:plotVisOnly val="1"/>
    <c:dispBlanksAs val="gap"/>
    <c:showDLblsOverMax val="0"/>
  </c:chart>
  <c:spPr>
    <a:noFill/>
  </c:spPr>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b="1" i="1" u="none" strike="noStrike" baseline="0">
                <a:solidFill>
                  <a:srgbClr val="000000"/>
                </a:solidFill>
                <a:latin typeface="Calibri"/>
                <a:ea typeface="Calibri"/>
                <a:cs typeface="Calibri"/>
              </a:defRPr>
            </a:pPr>
            <a:r>
              <a:rPr lang="en-US" dirty="0" err="1"/>
              <a:t>Littornia</a:t>
            </a:r>
            <a:r>
              <a:rPr lang="en-US" dirty="0"/>
              <a:t> </a:t>
            </a:r>
            <a:r>
              <a:rPr lang="en-US" dirty="0" err="1"/>
              <a:t>littorea</a:t>
            </a:r>
            <a:endParaRPr lang="en-US" dirty="0"/>
          </a:p>
        </c:rich>
      </c:tx>
      <c:layout>
        <c:manualLayout>
          <c:xMode val="edge"/>
          <c:yMode val="edge"/>
          <c:x val="0.64059934255790862"/>
          <c:y val="0.19932738407699088"/>
        </c:manualLayout>
      </c:layout>
      <c:overlay val="1"/>
    </c:title>
    <c:autoTitleDeleted val="0"/>
    <c:plotArea>
      <c:layout>
        <c:manualLayout>
          <c:layoutTarget val="inner"/>
          <c:xMode val="edge"/>
          <c:yMode val="edge"/>
          <c:x val="0.15714214670534649"/>
          <c:y val="5.4913804788485954E-2"/>
          <c:w val="0.81712685914260719"/>
          <c:h val="0.9026919522383664"/>
        </c:manualLayout>
      </c:layout>
      <c:scatterChart>
        <c:scatterStyle val="lineMarker"/>
        <c:varyColors val="0"/>
        <c:ser>
          <c:idx val="0"/>
          <c:order val="0"/>
          <c:tx>
            <c:v>Rye, NY</c:v>
          </c:tx>
          <c:spPr>
            <a:ln>
              <a:noFill/>
            </a:ln>
          </c:spPr>
          <c:xVal>
            <c:numRef>
              <c:f>Sheet1!$H$35:$H$39</c:f>
              <c:numCache>
                <c:formatCode>General</c:formatCode>
                <c:ptCount val="5"/>
                <c:pt idx="0">
                  <c:v>73.679799999999958</c:v>
                </c:pt>
                <c:pt idx="1">
                  <c:v>73.679799999999958</c:v>
                </c:pt>
                <c:pt idx="2">
                  <c:v>73.679799999999958</c:v>
                </c:pt>
                <c:pt idx="3">
                  <c:v>73.679799999999958</c:v>
                </c:pt>
                <c:pt idx="4">
                  <c:v>73.679799999999958</c:v>
                </c:pt>
              </c:numCache>
            </c:numRef>
          </c:xVal>
          <c:yVal>
            <c:numRef>
              <c:f>Sheet1!$B$25:$B$29</c:f>
              <c:numCache>
                <c:formatCode>General</c:formatCode>
                <c:ptCount val="5"/>
                <c:pt idx="0">
                  <c:v>13.998142857142859</c:v>
                </c:pt>
                <c:pt idx="1">
                  <c:v>13.799571428571364</c:v>
                </c:pt>
                <c:pt idx="2">
                  <c:v>13.460142857142953</c:v>
                </c:pt>
                <c:pt idx="3">
                  <c:v>13.839714285714306</c:v>
                </c:pt>
                <c:pt idx="4">
                  <c:v>14.32428571428572</c:v>
                </c:pt>
              </c:numCache>
            </c:numRef>
          </c:yVal>
          <c:smooth val="0"/>
        </c:ser>
        <c:ser>
          <c:idx val="1"/>
          <c:order val="1"/>
          <c:tx>
            <c:v>Bridgeport, CT</c:v>
          </c:tx>
          <c:spPr>
            <a:ln>
              <a:noFill/>
            </a:ln>
          </c:spPr>
          <c:marker>
            <c:symbol val="diamond"/>
            <c:size val="7"/>
          </c:marker>
          <c:xVal>
            <c:numRef>
              <c:f>Sheet1!$H$81:$H$85</c:f>
              <c:numCache>
                <c:formatCode>General</c:formatCode>
                <c:ptCount val="5"/>
                <c:pt idx="0">
                  <c:v>73.187899999999999</c:v>
                </c:pt>
                <c:pt idx="1">
                  <c:v>73.187899999999999</c:v>
                </c:pt>
                <c:pt idx="2">
                  <c:v>73.187899999999999</c:v>
                </c:pt>
                <c:pt idx="3">
                  <c:v>73.187899999999999</c:v>
                </c:pt>
                <c:pt idx="4">
                  <c:v>73.187899999999999</c:v>
                </c:pt>
              </c:numCache>
            </c:numRef>
          </c:xVal>
          <c:yVal>
            <c:numRef>
              <c:f>Sheet1!$B$68:$B$72</c:f>
              <c:numCache>
                <c:formatCode>General</c:formatCode>
                <c:ptCount val="5"/>
                <c:pt idx="0">
                  <c:v>13.78057142857136</c:v>
                </c:pt>
                <c:pt idx="1">
                  <c:v>12.49642857142857</c:v>
                </c:pt>
                <c:pt idx="2">
                  <c:v>13.514000000000001</c:v>
                </c:pt>
                <c:pt idx="3">
                  <c:v>13.819285714285726</c:v>
                </c:pt>
                <c:pt idx="4">
                  <c:v>13.89514285714297</c:v>
                </c:pt>
              </c:numCache>
            </c:numRef>
          </c:yVal>
          <c:smooth val="0"/>
        </c:ser>
        <c:ser>
          <c:idx val="2"/>
          <c:order val="2"/>
          <c:tx>
            <c:v>Milford, CT</c:v>
          </c:tx>
          <c:spPr>
            <a:ln w="28575">
              <a:noFill/>
            </a:ln>
          </c:spPr>
          <c:marker>
            <c:symbol val="diamond"/>
            <c:size val="7"/>
          </c:marker>
          <c:xVal>
            <c:numRef>
              <c:f>Sheet1!$H$137:$H$141</c:f>
              <c:numCache>
                <c:formatCode>General</c:formatCode>
                <c:ptCount val="5"/>
                <c:pt idx="0">
                  <c:v>73.054100000000005</c:v>
                </c:pt>
                <c:pt idx="1">
                  <c:v>73.054100000000005</c:v>
                </c:pt>
                <c:pt idx="2">
                  <c:v>73.054100000000005</c:v>
                </c:pt>
                <c:pt idx="3">
                  <c:v>73.054100000000005</c:v>
                </c:pt>
                <c:pt idx="4">
                  <c:v>73.054100000000005</c:v>
                </c:pt>
              </c:numCache>
            </c:numRef>
          </c:xVal>
          <c:yVal>
            <c:numRef>
              <c:f>Sheet1!$B$124:$B$128</c:f>
              <c:numCache>
                <c:formatCode>0.00</c:formatCode>
                <c:ptCount val="5"/>
                <c:pt idx="0">
                  <c:v>12.880500000000024</c:v>
                </c:pt>
                <c:pt idx="1">
                  <c:v>12.662857142857145</c:v>
                </c:pt>
                <c:pt idx="2">
                  <c:v>13.219714285714286</c:v>
                </c:pt>
                <c:pt idx="3">
                  <c:v>13.080571428571398</c:v>
                </c:pt>
                <c:pt idx="4">
                  <c:v>11.580428571428572</c:v>
                </c:pt>
              </c:numCache>
            </c:numRef>
          </c:yVal>
          <c:smooth val="0"/>
        </c:ser>
        <c:ser>
          <c:idx val="3"/>
          <c:order val="3"/>
          <c:tx>
            <c:v>Guilford, CT</c:v>
          </c:tx>
          <c:spPr>
            <a:ln>
              <a:noFill/>
            </a:ln>
          </c:spPr>
          <c:marker>
            <c:symbol val="diamond"/>
            <c:size val="7"/>
          </c:marker>
          <c:xVal>
            <c:numRef>
              <c:f>Sheet1!$H$180:$H$184</c:f>
              <c:numCache>
                <c:formatCode>General</c:formatCode>
                <c:ptCount val="5"/>
                <c:pt idx="0">
                  <c:v>72.679799999999958</c:v>
                </c:pt>
                <c:pt idx="1">
                  <c:v>72.679799999999958</c:v>
                </c:pt>
                <c:pt idx="2">
                  <c:v>72.679799999999958</c:v>
                </c:pt>
                <c:pt idx="3">
                  <c:v>72.679799999999958</c:v>
                </c:pt>
                <c:pt idx="4">
                  <c:v>72.679799999999958</c:v>
                </c:pt>
              </c:numCache>
            </c:numRef>
          </c:xVal>
          <c:yVal>
            <c:numRef>
              <c:f>Sheet1!$B$167:$B$171</c:f>
              <c:numCache>
                <c:formatCode>0.00</c:formatCode>
                <c:ptCount val="5"/>
                <c:pt idx="0">
                  <c:v>13.090500000000002</c:v>
                </c:pt>
                <c:pt idx="1">
                  <c:v>12.095625</c:v>
                </c:pt>
                <c:pt idx="2">
                  <c:v>12.700750000000001</c:v>
                </c:pt>
                <c:pt idx="3">
                  <c:v>13.072875000000002</c:v>
                </c:pt>
                <c:pt idx="4">
                  <c:v>11.922285714285724</c:v>
                </c:pt>
              </c:numCache>
            </c:numRef>
          </c:yVal>
          <c:smooth val="0"/>
        </c:ser>
        <c:ser>
          <c:idx val="4"/>
          <c:order val="4"/>
          <c:tx>
            <c:v>Westerly, RI</c:v>
          </c:tx>
          <c:spPr>
            <a:ln>
              <a:noFill/>
            </a:ln>
          </c:spPr>
          <c:marker>
            <c:symbol val="diamond"/>
            <c:size val="7"/>
          </c:marker>
          <c:xVal>
            <c:numRef>
              <c:f>Sheet1!$H$246:$H$250</c:f>
              <c:numCache>
                <c:formatCode>General</c:formatCode>
                <c:ptCount val="5"/>
                <c:pt idx="0">
                  <c:v>71.877499999999998</c:v>
                </c:pt>
                <c:pt idx="1">
                  <c:v>71.877499999999998</c:v>
                </c:pt>
                <c:pt idx="2">
                  <c:v>71.877499999999998</c:v>
                </c:pt>
                <c:pt idx="3">
                  <c:v>71.877499999999998</c:v>
                </c:pt>
                <c:pt idx="4">
                  <c:v>71.877499999999998</c:v>
                </c:pt>
              </c:numCache>
            </c:numRef>
          </c:xVal>
          <c:yVal>
            <c:numRef>
              <c:f>Sheet1!$B$232:$B$236</c:f>
              <c:numCache>
                <c:formatCode>General</c:formatCode>
                <c:ptCount val="5"/>
                <c:pt idx="0">
                  <c:v>10.071571428571398</c:v>
                </c:pt>
                <c:pt idx="1">
                  <c:v>9.7824285714285732</c:v>
                </c:pt>
                <c:pt idx="2">
                  <c:v>11.102285714285722</c:v>
                </c:pt>
                <c:pt idx="3">
                  <c:v>11.281142857142859</c:v>
                </c:pt>
                <c:pt idx="4">
                  <c:v>10.61614285714287</c:v>
                </c:pt>
              </c:numCache>
            </c:numRef>
          </c:yVal>
          <c:smooth val="0"/>
        </c:ser>
        <c:dLbls>
          <c:showLegendKey val="0"/>
          <c:showVal val="0"/>
          <c:showCatName val="0"/>
          <c:showSerName val="0"/>
          <c:showPercent val="0"/>
          <c:showBubbleSize val="0"/>
        </c:dLbls>
        <c:axId val="339633472"/>
        <c:axId val="339637952"/>
      </c:scatterChart>
      <c:valAx>
        <c:axId val="339633472"/>
        <c:scaling>
          <c:orientation val="maxMin"/>
        </c:scaling>
        <c:delete val="0"/>
        <c:axPos val="b"/>
        <c:numFmt formatCode="General" sourceLinked="1"/>
        <c:majorTickMark val="none"/>
        <c:minorTickMark val="none"/>
        <c:tickLblPos val="none"/>
        <c:crossAx val="339637952"/>
        <c:crosses val="autoZero"/>
        <c:crossBetween val="midCat"/>
      </c:valAx>
      <c:valAx>
        <c:axId val="339637952"/>
        <c:scaling>
          <c:orientation val="minMax"/>
          <c:min val="8"/>
        </c:scaling>
        <c:delete val="0"/>
        <c:axPos val="l"/>
        <c:numFmt formatCode="General" sourceLinked="1"/>
        <c:majorTickMark val="out"/>
        <c:minorTickMark val="none"/>
        <c:tickLblPos val="nextTo"/>
        <c:spPr>
          <a:solidFill>
            <a:schemeClr val="bg1"/>
          </a:solidFill>
        </c:spPr>
        <c:txPr>
          <a:bodyPr rot="0" vert="horz"/>
          <a:lstStyle/>
          <a:p>
            <a:pPr>
              <a:defRPr sz="1400" b="0" i="0" u="none" strike="noStrike" baseline="0">
                <a:solidFill>
                  <a:srgbClr val="000000"/>
                </a:solidFill>
                <a:latin typeface="Calibri"/>
                <a:ea typeface="Calibri"/>
                <a:cs typeface="Calibri"/>
              </a:defRPr>
            </a:pPr>
            <a:endParaRPr lang="en-US"/>
          </a:p>
        </c:txPr>
        <c:crossAx val="339633472"/>
        <c:crosses val="max"/>
        <c:crossBetween val="midCat"/>
      </c:valAx>
      <c:spPr>
        <a:solidFill>
          <a:prstClr val="white"/>
        </a:solidFill>
      </c:spPr>
    </c:plotArea>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5553113553113582E-2"/>
          <c:y val="2.2429332697049508E-2"/>
          <c:w val="0.83313138798826558"/>
          <c:h val="0.81892869641294863"/>
        </c:manualLayout>
      </c:layout>
      <c:scatterChart>
        <c:scatterStyle val="lineMarker"/>
        <c:varyColors val="0"/>
        <c:ser>
          <c:idx val="0"/>
          <c:order val="0"/>
          <c:tx>
            <c:v>Whelk</c:v>
          </c:tx>
          <c:marker>
            <c:symbol val="circle"/>
            <c:size val="7"/>
            <c:spPr>
              <a:solidFill>
                <a:schemeClr val="accent6">
                  <a:lumMod val="75000"/>
                </a:schemeClr>
              </a:solidFill>
              <a:ln>
                <a:solidFill>
                  <a:schemeClr val="accent6"/>
                </a:solidFill>
              </a:ln>
            </c:spPr>
          </c:marker>
          <c:dLbls>
            <c:dLbl>
              <c:idx val="0"/>
              <c:layout>
                <c:manualLayout>
                  <c:x val="-0.12321018428846121"/>
                  <c:y val="-3.9730679498396031E-2"/>
                </c:manualLayout>
              </c:layout>
              <c:tx>
                <c:rich>
                  <a:bodyPr/>
                  <a:lstStyle/>
                  <a:p>
                    <a:pPr marL="0" marR="0" indent="0" algn="ctr" defTabSz="914400" rtl="0" eaLnBrk="1" fontAlgn="auto" latinLnBrk="0" hangingPunct="1">
                      <a:lnSpc>
                        <a:spcPct val="100000"/>
                      </a:lnSpc>
                      <a:spcBef>
                        <a:spcPts val="0"/>
                      </a:spcBef>
                      <a:spcAft>
                        <a:spcPts val="0"/>
                      </a:spcAft>
                      <a:buClrTx/>
                      <a:buSzTx/>
                      <a:buFontTx/>
                      <a:buNone/>
                      <a:tabLst/>
                      <a:defRPr sz="2000" b="0" i="0" u="none" strike="noStrike" kern="1200" baseline="0">
                        <a:solidFill>
                          <a:srgbClr val="000000"/>
                        </a:solidFill>
                        <a:latin typeface="Calibri"/>
                        <a:ea typeface="Calibri"/>
                        <a:cs typeface="Calibri"/>
                      </a:defRPr>
                    </a:pPr>
                    <a:r>
                      <a:rPr lang="en-US" sz="2000" dirty="0" smtClean="0">
                        <a:solidFill>
                          <a:schemeClr val="tx1"/>
                        </a:solidFill>
                      </a:rPr>
                      <a:t>Whelk</a:t>
                    </a:r>
                    <a:endParaRPr lang="en-US" sz="2000" b="0" i="0" baseline="0" dirty="0" smtClean="0">
                      <a:solidFill>
                        <a:schemeClr val="tx1"/>
                      </a:solidFill>
                    </a:endParaRPr>
                  </a:p>
                </c:rich>
              </c:tx>
              <c:spPr>
                <a:solidFill>
                  <a:srgbClr val="EA0000"/>
                </a:solidFill>
              </c:spPr>
              <c:dLblPos val="r"/>
              <c:showLegendKey val="0"/>
              <c:showVal val="0"/>
              <c:showCatName val="0"/>
              <c:showSerName val="1"/>
              <c:showPercent val="0"/>
              <c:showBubbleSize val="0"/>
              <c:extLst>
                <c:ext xmlns:c15="http://schemas.microsoft.com/office/drawing/2012/chart" uri="{CE6537A1-D6FC-4f65-9D91-7224C49458BB}">
                  <c15:layout>
                    <c:manualLayout>
                      <c:w val="0.1032655410052353"/>
                      <c:h val="5.5240740740740743E-2"/>
                    </c:manualLayout>
                  </c15:layout>
                </c:ext>
              </c:extLst>
            </c:dLbl>
            <c:spPr>
              <a:solidFill>
                <a:srgbClr val="EA0000"/>
              </a:solidFill>
              <a:ln>
                <a:noFill/>
              </a:ln>
              <a:effectLst/>
            </c:spPr>
            <c:txPr>
              <a:bodyPr/>
              <a:lstStyle/>
              <a:p>
                <a:pPr>
                  <a:defRPr sz="2000" b="0" i="0" u="none" strike="noStrike" baseline="0">
                    <a:solidFill>
                      <a:srgbClr val="000000"/>
                    </a:solidFill>
                    <a:latin typeface="Calibri"/>
                    <a:ea typeface="Calibri"/>
                    <a:cs typeface="Calibri"/>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errBars>
            <c:errDir val="x"/>
            <c:errBarType val="both"/>
            <c:errValType val="fixedVal"/>
            <c:noEndCap val="0"/>
            <c:val val="0.90514327600000388"/>
          </c:errBars>
          <c:errBars>
            <c:errDir val="y"/>
            <c:errBarType val="both"/>
            <c:errValType val="fixedVal"/>
            <c:noEndCap val="0"/>
            <c:val val="0.80694286400000004"/>
          </c:errBars>
          <c:xVal>
            <c:numRef>
              <c:f>Sheet1!$E$19</c:f>
              <c:numCache>
                <c:formatCode>General</c:formatCode>
                <c:ptCount val="1"/>
                <c:pt idx="0">
                  <c:v>-15.291256323554018</c:v>
                </c:pt>
              </c:numCache>
            </c:numRef>
          </c:xVal>
          <c:yVal>
            <c:numRef>
              <c:f>Sheet1!$F$19</c:f>
              <c:numCache>
                <c:formatCode>General</c:formatCode>
                <c:ptCount val="1"/>
                <c:pt idx="0">
                  <c:v>16.085446428571203</c:v>
                </c:pt>
              </c:numCache>
            </c:numRef>
          </c:yVal>
          <c:smooth val="0"/>
        </c:ser>
        <c:ser>
          <c:idx val="1"/>
          <c:order val="1"/>
          <c:tx>
            <c:v>Mussels</c:v>
          </c:tx>
          <c:marker>
            <c:symbol val="diamond"/>
            <c:size val="8"/>
            <c:spPr>
              <a:solidFill>
                <a:schemeClr val="accent1">
                  <a:lumMod val="75000"/>
                </a:schemeClr>
              </a:solidFill>
              <a:ln>
                <a:solidFill>
                  <a:schemeClr val="accent1">
                    <a:lumMod val="75000"/>
                  </a:schemeClr>
                </a:solidFill>
              </a:ln>
            </c:spPr>
          </c:marker>
          <c:dLbls>
            <c:dLbl>
              <c:idx val="0"/>
              <c:layout>
                <c:manualLayout>
                  <c:x val="4.1605120215588024E-3"/>
                  <c:y val="3.2996646252551762E-2"/>
                </c:manualLayout>
              </c:layout>
              <c:tx>
                <c:rich>
                  <a:bodyPr/>
                  <a:lstStyle/>
                  <a:p>
                    <a:r>
                      <a:rPr lang="en-US" sz="2000" dirty="0" smtClean="0"/>
                      <a:t>Mussel</a:t>
                    </a:r>
                    <a:endParaRPr lang="en-US" sz="2000" dirty="0"/>
                  </a:p>
                </c:rich>
              </c:tx>
              <c:dLblPos val="r"/>
              <c:showLegendKey val="0"/>
              <c:showVal val="0"/>
              <c:showCatName val="0"/>
              <c:showSerName val="1"/>
              <c:showPercent val="0"/>
              <c:showBubbleSize val="0"/>
              <c:extLst>
                <c:ext xmlns:c15="http://schemas.microsoft.com/office/drawing/2012/chart" uri="{CE6537A1-D6FC-4f65-9D91-7224C49458BB}"/>
              </c:extLst>
            </c:dLbl>
            <c:spPr>
              <a:solidFill>
                <a:srgbClr val="FFFF99"/>
              </a:solidFill>
              <a:ln>
                <a:solidFill>
                  <a:srgbClr val="FFFF99"/>
                </a:solidFill>
              </a:ln>
              <a:effectLst/>
            </c:spPr>
            <c:txPr>
              <a:bodyPr/>
              <a:lstStyle/>
              <a:p>
                <a:pPr>
                  <a:defRPr sz="2000" b="0" i="0" u="none" strike="noStrike" baseline="0">
                    <a:solidFill>
                      <a:srgbClr val="000000"/>
                    </a:solidFill>
                    <a:latin typeface="Calibri"/>
                    <a:ea typeface="Calibri"/>
                    <a:cs typeface="Calibri"/>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errBars>
            <c:errDir val="x"/>
            <c:errBarType val="both"/>
            <c:errValType val="fixedVal"/>
            <c:noEndCap val="0"/>
            <c:val val="0.62124726500000005"/>
          </c:errBars>
          <c:errBars>
            <c:errDir val="y"/>
            <c:errBarType val="both"/>
            <c:errValType val="fixedVal"/>
            <c:noEndCap val="0"/>
            <c:val val="0.39073109100000031"/>
          </c:errBars>
          <c:xVal>
            <c:numRef>
              <c:f>Sheet1!$E$56</c:f>
              <c:numCache>
                <c:formatCode>General</c:formatCode>
                <c:ptCount val="1"/>
                <c:pt idx="0">
                  <c:v>-19.029797786556273</c:v>
                </c:pt>
              </c:numCache>
            </c:numRef>
          </c:xVal>
          <c:yVal>
            <c:numRef>
              <c:f>Sheet1!$F$56</c:f>
              <c:numCache>
                <c:formatCode>General</c:formatCode>
                <c:ptCount val="1"/>
                <c:pt idx="0">
                  <c:v>12.086093750000002</c:v>
                </c:pt>
              </c:numCache>
            </c:numRef>
          </c:yVal>
          <c:smooth val="0"/>
        </c:ser>
        <c:ser>
          <c:idx val="2"/>
          <c:order val="2"/>
          <c:tx>
            <c:v>Periwinkle</c:v>
          </c:tx>
          <c:marker>
            <c:symbol val="star"/>
            <c:size val="8"/>
            <c:spPr>
              <a:noFill/>
              <a:ln>
                <a:solidFill>
                  <a:srgbClr val="00B0F0"/>
                </a:solidFill>
              </a:ln>
            </c:spPr>
          </c:marker>
          <c:dLbls>
            <c:dLbl>
              <c:idx val="0"/>
              <c:layout>
                <c:manualLayout>
                  <c:x val="-1.0457395535143695E-16"/>
                  <c:y val="3.3164916885389258E-2"/>
                </c:manualLayout>
              </c:layout>
              <c:tx>
                <c:rich>
                  <a:bodyPr/>
                  <a:lstStyle/>
                  <a:p>
                    <a:r>
                      <a:rPr lang="en-US" sz="2000" dirty="0" smtClean="0"/>
                      <a:t>Periwinkle </a:t>
                    </a:r>
                    <a:endParaRPr lang="en-US" sz="2000" dirty="0"/>
                  </a:p>
                </c:rich>
              </c:tx>
              <c:dLblPos val="r"/>
              <c:showLegendKey val="0"/>
              <c:showVal val="0"/>
              <c:showCatName val="0"/>
              <c:showSerName val="1"/>
              <c:showPercent val="0"/>
              <c:showBubbleSize val="0"/>
              <c:extLst>
                <c:ext xmlns:c15="http://schemas.microsoft.com/office/drawing/2012/chart" uri="{CE6537A1-D6FC-4f65-9D91-7224C49458BB}"/>
              </c:extLst>
            </c:dLbl>
            <c:spPr>
              <a:solidFill>
                <a:srgbClr val="FFFF99"/>
              </a:solidFill>
              <a:ln>
                <a:solidFill>
                  <a:srgbClr val="FFFF99"/>
                </a:solidFill>
              </a:ln>
              <a:effectLst/>
            </c:spPr>
            <c:txPr>
              <a:bodyPr/>
              <a:lstStyle/>
              <a:p>
                <a:pPr>
                  <a:defRPr sz="2000" b="0" i="0" u="none" strike="noStrike" baseline="0">
                    <a:solidFill>
                      <a:srgbClr val="000000"/>
                    </a:solidFill>
                    <a:latin typeface="Calibri"/>
                    <a:ea typeface="Calibri"/>
                    <a:cs typeface="Calibri"/>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errBars>
            <c:errDir val="x"/>
            <c:errBarType val="both"/>
            <c:errValType val="fixedVal"/>
            <c:noEndCap val="0"/>
            <c:val val="0.52546580499999951"/>
            <c:spPr>
              <a:ln w="3175">
                <a:solidFill>
                  <a:srgbClr val="000000"/>
                </a:solidFill>
                <a:prstDash val="solid"/>
              </a:ln>
            </c:spPr>
          </c:errBars>
          <c:errBars>
            <c:errDir val="y"/>
            <c:errBarType val="both"/>
            <c:errValType val="fixedVal"/>
            <c:noEndCap val="0"/>
            <c:val val="0.53595336699999996"/>
            <c:spPr>
              <a:ln w="3175">
                <a:solidFill>
                  <a:srgbClr val="000000"/>
                </a:solidFill>
                <a:prstDash val="solid"/>
              </a:ln>
            </c:spPr>
          </c:errBars>
          <c:xVal>
            <c:numRef>
              <c:f>Sheet1!$E$46</c:f>
              <c:numCache>
                <c:formatCode>General</c:formatCode>
                <c:ptCount val="1"/>
                <c:pt idx="0">
                  <c:v>-12.92168832188927</c:v>
                </c:pt>
              </c:numCache>
            </c:numRef>
          </c:xVal>
          <c:yVal>
            <c:numRef>
              <c:f>Sheet1!$F$46</c:f>
              <c:numCache>
                <c:formatCode>General</c:formatCode>
                <c:ptCount val="1"/>
                <c:pt idx="0">
                  <c:v>13.593742857142876</c:v>
                </c:pt>
              </c:numCache>
            </c:numRef>
          </c:yVal>
          <c:smooth val="0"/>
        </c:ser>
        <c:ser>
          <c:idx val="3"/>
          <c:order val="3"/>
          <c:tx>
            <c:v>Oyster Drill</c:v>
          </c:tx>
          <c:marker>
            <c:symbol val="dash"/>
            <c:size val="9"/>
            <c:spPr>
              <a:solidFill>
                <a:schemeClr val="accent2">
                  <a:lumMod val="60000"/>
                  <a:lumOff val="40000"/>
                </a:schemeClr>
              </a:solidFill>
              <a:ln>
                <a:solidFill>
                  <a:schemeClr val="accent2">
                    <a:lumMod val="60000"/>
                    <a:lumOff val="40000"/>
                  </a:schemeClr>
                </a:solidFill>
              </a:ln>
            </c:spPr>
          </c:marker>
          <c:dLbls>
            <c:dLbl>
              <c:idx val="0"/>
              <c:layout>
                <c:manualLayout>
                  <c:x val="-0.17136586803654894"/>
                  <c:y val="-4.0235637212015202E-2"/>
                </c:manualLayout>
              </c:layout>
              <c:tx>
                <c:rich>
                  <a:bodyPr/>
                  <a:lstStyle/>
                  <a:p>
                    <a:r>
                      <a:rPr lang="en-US" sz="2000" dirty="0">
                        <a:solidFill>
                          <a:schemeClr val="tx1"/>
                        </a:solidFill>
                      </a:rPr>
                      <a:t>Oyster </a:t>
                    </a:r>
                    <a:r>
                      <a:rPr lang="en-US" sz="2000" dirty="0" smtClean="0">
                        <a:solidFill>
                          <a:schemeClr val="tx1"/>
                        </a:solidFill>
                      </a:rPr>
                      <a:t>Drill </a:t>
                    </a:r>
                    <a:r>
                      <a:rPr lang="en-US" sz="2000" baseline="0" dirty="0" smtClean="0">
                        <a:solidFill>
                          <a:schemeClr val="tx1"/>
                        </a:solidFill>
                      </a:rPr>
                      <a:t>*</a:t>
                    </a:r>
                    <a:endParaRPr lang="en-US" sz="2000" dirty="0">
                      <a:solidFill>
                        <a:schemeClr val="tx1"/>
                      </a:solidFill>
                    </a:endParaRPr>
                  </a:p>
                </c:rich>
              </c:tx>
              <c:dLblPos val="r"/>
              <c:showLegendKey val="0"/>
              <c:showVal val="0"/>
              <c:showCatName val="0"/>
              <c:showSerName val="1"/>
              <c:showPercent val="0"/>
              <c:showBubbleSize val="0"/>
              <c:extLst>
                <c:ext xmlns:c15="http://schemas.microsoft.com/office/drawing/2012/chart" uri="{CE6537A1-D6FC-4f65-9D91-7224C49458BB}"/>
              </c:extLst>
            </c:dLbl>
            <c:spPr>
              <a:solidFill>
                <a:srgbClr val="FF9933"/>
              </a:solidFill>
              <a:ln>
                <a:solidFill>
                  <a:srgbClr val="FF9933"/>
                </a:solidFill>
              </a:ln>
              <a:effectLst/>
            </c:spPr>
            <c:txPr>
              <a:bodyPr/>
              <a:lstStyle/>
              <a:p>
                <a:pPr>
                  <a:defRPr sz="2000" b="0" i="0" u="none" strike="noStrike" baseline="0">
                    <a:solidFill>
                      <a:schemeClr val="tx1"/>
                    </a:solidFill>
                    <a:latin typeface="Calibri"/>
                    <a:ea typeface="Calibri"/>
                    <a:cs typeface="Calibri"/>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errBars>
            <c:errDir val="x"/>
            <c:errBarType val="both"/>
            <c:errValType val="fixedVal"/>
            <c:noEndCap val="0"/>
            <c:val val="0.36052784900000218"/>
          </c:errBars>
          <c:errBars>
            <c:errDir val="y"/>
            <c:errBarType val="both"/>
            <c:errValType val="fixedVal"/>
            <c:noEndCap val="0"/>
            <c:val val="0.48155340900000032"/>
          </c:errBars>
          <c:xVal>
            <c:numRef>
              <c:f>Sheet1!$E$34</c:f>
              <c:numCache>
                <c:formatCode>General</c:formatCode>
                <c:ptCount val="1"/>
                <c:pt idx="0">
                  <c:v>-16.580093569794126</c:v>
                </c:pt>
              </c:numCache>
            </c:numRef>
          </c:xVal>
          <c:yVal>
            <c:numRef>
              <c:f>Sheet1!$F$34</c:f>
              <c:numCache>
                <c:formatCode>General</c:formatCode>
                <c:ptCount val="1"/>
                <c:pt idx="0">
                  <c:v>14.538794841269839</c:v>
                </c:pt>
              </c:numCache>
            </c:numRef>
          </c:yVal>
          <c:smooth val="0"/>
        </c:ser>
        <c:ser>
          <c:idx val="4"/>
          <c:order val="4"/>
          <c:tx>
            <c:v>Hard Shell Clam</c:v>
          </c:tx>
          <c:marker>
            <c:symbol val="plus"/>
            <c:size val="9"/>
          </c:marker>
          <c:dLbls>
            <c:dLbl>
              <c:idx val="0"/>
              <c:layout>
                <c:manualLayout>
                  <c:x val="-0.20938279506505536"/>
                  <c:y val="-3.0808107319918343E-2"/>
                </c:manualLayout>
              </c:layout>
              <c:tx>
                <c:rich>
                  <a:bodyPr/>
                  <a:lstStyle/>
                  <a:p>
                    <a:r>
                      <a:rPr lang="en-US" sz="2000" dirty="0"/>
                      <a:t>Hard Shell </a:t>
                    </a:r>
                    <a:r>
                      <a:rPr lang="en-US" sz="2000" dirty="0" smtClean="0"/>
                      <a:t>Clam</a:t>
                    </a:r>
                    <a:endParaRPr lang="en-US" sz="2000" dirty="0"/>
                  </a:p>
                </c:rich>
              </c:tx>
              <c:dLblPos val="r"/>
              <c:showLegendKey val="0"/>
              <c:showVal val="0"/>
              <c:showCatName val="0"/>
              <c:showSerName val="1"/>
              <c:showPercent val="0"/>
              <c:showBubbleSize val="0"/>
              <c:extLst>
                <c:ext xmlns:c15="http://schemas.microsoft.com/office/drawing/2012/chart" uri="{CE6537A1-D6FC-4f65-9D91-7224C49458BB}"/>
              </c:extLst>
            </c:dLbl>
            <c:spPr>
              <a:solidFill>
                <a:srgbClr val="FFFF99"/>
              </a:solidFill>
              <a:ln>
                <a:solidFill>
                  <a:srgbClr val="FFFF99"/>
                </a:solidFill>
              </a:ln>
              <a:effectLst/>
            </c:spPr>
            <c:txPr>
              <a:bodyPr/>
              <a:lstStyle/>
              <a:p>
                <a:pPr>
                  <a:defRPr sz="2000" b="0" i="0" u="none" strike="noStrike" baseline="0">
                    <a:solidFill>
                      <a:srgbClr val="000000"/>
                    </a:solidFill>
                    <a:latin typeface="Calibri"/>
                    <a:ea typeface="Calibri"/>
                    <a:cs typeface="Calibri"/>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errBars>
            <c:errDir val="x"/>
            <c:errBarType val="both"/>
            <c:errValType val="fixedVal"/>
            <c:noEndCap val="0"/>
            <c:val val="0.44082108100000217"/>
          </c:errBars>
          <c:errBars>
            <c:errDir val="y"/>
            <c:errBarType val="both"/>
            <c:errValType val="fixedVal"/>
            <c:noEndCap val="0"/>
            <c:val val="0.51056577599999575"/>
          </c:errBars>
          <c:xVal>
            <c:numRef>
              <c:f>Sheet1!$E$84</c:f>
              <c:numCache>
                <c:formatCode>General</c:formatCode>
                <c:ptCount val="1"/>
                <c:pt idx="0">
                  <c:v>-17.862853628206697</c:v>
                </c:pt>
              </c:numCache>
            </c:numRef>
          </c:xVal>
          <c:yVal>
            <c:numRef>
              <c:f>Sheet1!$F$84</c:f>
              <c:numCache>
                <c:formatCode>General</c:formatCode>
                <c:ptCount val="1"/>
                <c:pt idx="0">
                  <c:v>13.509593112244971</c:v>
                </c:pt>
              </c:numCache>
            </c:numRef>
          </c:yVal>
          <c:smooth val="0"/>
        </c:ser>
        <c:ser>
          <c:idx val="5"/>
          <c:order val="5"/>
          <c:tx>
            <c:v>Moon Snail</c:v>
          </c:tx>
          <c:marker>
            <c:symbol val="square"/>
            <c:size val="7"/>
            <c:spPr>
              <a:solidFill>
                <a:srgbClr val="C00000"/>
              </a:solidFill>
              <a:ln>
                <a:solidFill>
                  <a:srgbClr val="C00000"/>
                </a:solidFill>
              </a:ln>
            </c:spPr>
          </c:marker>
          <c:dLbls>
            <c:dLbl>
              <c:idx val="0"/>
              <c:layout>
                <c:manualLayout>
                  <c:x val="-0.1868563167571968"/>
                  <c:y val="3.5353601633129124E-2"/>
                </c:manualLayout>
              </c:layout>
              <c:tx>
                <c:rich>
                  <a:bodyPr/>
                  <a:lstStyle/>
                  <a:p>
                    <a:r>
                      <a:rPr lang="en-US" sz="2000" dirty="0">
                        <a:solidFill>
                          <a:schemeClr val="tx1"/>
                        </a:solidFill>
                      </a:rPr>
                      <a:t>Moon </a:t>
                    </a:r>
                    <a:r>
                      <a:rPr lang="en-US" sz="2000" dirty="0" smtClean="0">
                        <a:solidFill>
                          <a:schemeClr val="tx1"/>
                        </a:solidFill>
                      </a:rPr>
                      <a:t>Snail *</a:t>
                    </a:r>
                    <a:endParaRPr lang="en-US" sz="2000" dirty="0">
                      <a:solidFill>
                        <a:schemeClr val="tx1"/>
                      </a:solidFill>
                    </a:endParaRPr>
                  </a:p>
                </c:rich>
              </c:tx>
              <c:dLblPos val="r"/>
              <c:showLegendKey val="0"/>
              <c:showVal val="0"/>
              <c:showCatName val="0"/>
              <c:showSerName val="1"/>
              <c:showPercent val="0"/>
              <c:showBubbleSize val="0"/>
              <c:extLst>
                <c:ext xmlns:c15="http://schemas.microsoft.com/office/drawing/2012/chart" uri="{CE6537A1-D6FC-4f65-9D91-7224C49458BB}"/>
              </c:extLst>
            </c:dLbl>
            <c:spPr>
              <a:solidFill>
                <a:srgbClr val="FF9933"/>
              </a:solidFill>
              <a:ln>
                <a:solidFill>
                  <a:srgbClr val="FF9933"/>
                </a:solidFill>
              </a:ln>
              <a:effectLst/>
            </c:spPr>
            <c:txPr>
              <a:bodyPr/>
              <a:lstStyle/>
              <a:p>
                <a:pPr>
                  <a:defRPr sz="2000" b="0" i="0" u="none" strike="noStrike" baseline="0">
                    <a:solidFill>
                      <a:srgbClr val="000000"/>
                    </a:solidFill>
                    <a:latin typeface="Calibri"/>
                    <a:ea typeface="Calibri"/>
                    <a:cs typeface="Calibri"/>
                  </a:defRPr>
                </a:pPr>
                <a:endParaRPr lang="en-US"/>
              </a:p>
            </c:txPr>
            <c:dLblPos val="b"/>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errBars>
            <c:errDir val="x"/>
            <c:errBarType val="both"/>
            <c:errValType val="fixedVal"/>
            <c:noEndCap val="0"/>
            <c:val val="1.345306264"/>
          </c:errBars>
          <c:errBars>
            <c:errDir val="y"/>
            <c:errBarType val="both"/>
            <c:errValType val="fixedVal"/>
            <c:noEndCap val="0"/>
            <c:val val="0.38696887400000446"/>
          </c:errBars>
          <c:xVal>
            <c:numRef>
              <c:f>Sheet1!$E$96</c:f>
              <c:numCache>
                <c:formatCode>General</c:formatCode>
                <c:ptCount val="1"/>
                <c:pt idx="0">
                  <c:v>-14.32921224969146</c:v>
                </c:pt>
              </c:numCache>
            </c:numRef>
          </c:xVal>
          <c:yVal>
            <c:numRef>
              <c:f>Sheet1!$F$96</c:f>
              <c:numCache>
                <c:formatCode>General</c:formatCode>
                <c:ptCount val="1"/>
                <c:pt idx="0">
                  <c:v>14.100744047619052</c:v>
                </c:pt>
              </c:numCache>
            </c:numRef>
          </c:yVal>
          <c:smooth val="0"/>
        </c:ser>
        <c:ser>
          <c:idx val="6"/>
          <c:order val="6"/>
          <c:tx>
            <c:v>Mud Snail</c:v>
          </c:tx>
          <c:marker>
            <c:symbol val="triangle"/>
            <c:size val="7"/>
            <c:spPr>
              <a:solidFill>
                <a:schemeClr val="accent3"/>
              </a:solidFill>
              <a:ln>
                <a:solidFill>
                  <a:schemeClr val="tx1"/>
                </a:solidFill>
              </a:ln>
            </c:spPr>
          </c:marker>
          <c:dLbls>
            <c:dLbl>
              <c:idx val="0"/>
              <c:layout>
                <c:manualLayout>
                  <c:x val="4.0430614622370062E-3"/>
                  <c:y val="-3.3164916885389327E-2"/>
                </c:manualLayout>
              </c:layout>
              <c:tx>
                <c:rich>
                  <a:bodyPr/>
                  <a:lstStyle/>
                  <a:p>
                    <a:r>
                      <a:rPr lang="en-US" sz="2000" dirty="0">
                        <a:solidFill>
                          <a:schemeClr val="tx1"/>
                        </a:solidFill>
                      </a:rPr>
                      <a:t>Mud </a:t>
                    </a:r>
                    <a:r>
                      <a:rPr lang="en-US" sz="2000" dirty="0" smtClean="0">
                        <a:solidFill>
                          <a:schemeClr val="tx1"/>
                        </a:solidFill>
                      </a:rPr>
                      <a:t>Snail</a:t>
                    </a:r>
                    <a:endParaRPr lang="en-US" sz="2000" dirty="0">
                      <a:solidFill>
                        <a:schemeClr val="tx1"/>
                      </a:solidFill>
                    </a:endParaRPr>
                  </a:p>
                </c:rich>
              </c:tx>
              <c:dLblPos val="r"/>
              <c:showLegendKey val="0"/>
              <c:showVal val="0"/>
              <c:showCatName val="0"/>
              <c:showSerName val="1"/>
              <c:showPercent val="0"/>
              <c:showBubbleSize val="0"/>
              <c:extLst>
                <c:ext xmlns:c15="http://schemas.microsoft.com/office/drawing/2012/chart" uri="{CE6537A1-D6FC-4f65-9D91-7224C49458BB}"/>
              </c:extLst>
            </c:dLbl>
            <c:spPr>
              <a:solidFill>
                <a:srgbClr val="FF9933"/>
              </a:solidFill>
              <a:ln>
                <a:solidFill>
                  <a:srgbClr val="FF9933"/>
                </a:solidFill>
              </a:ln>
              <a:effectLst/>
            </c:spPr>
            <c:txPr>
              <a:bodyPr/>
              <a:lstStyle/>
              <a:p>
                <a:pPr>
                  <a:defRPr sz="2000" b="0" i="0" u="none" strike="noStrike" baseline="0">
                    <a:solidFill>
                      <a:srgbClr val="000000"/>
                    </a:solidFill>
                    <a:latin typeface="Calibri"/>
                    <a:ea typeface="Calibri"/>
                    <a:cs typeface="Calibri"/>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errBars>
            <c:errDir val="x"/>
            <c:errBarType val="both"/>
            <c:errValType val="fixedVal"/>
            <c:noEndCap val="0"/>
            <c:val val="0.78422429100000002"/>
          </c:errBars>
          <c:errBars>
            <c:errDir val="y"/>
            <c:errBarType val="both"/>
            <c:errValType val="fixedVal"/>
            <c:noEndCap val="0"/>
            <c:val val="0.38752073800000292"/>
          </c:errBars>
          <c:xVal>
            <c:numRef>
              <c:f>Sheet1!$E$11</c:f>
              <c:numCache>
                <c:formatCode>General</c:formatCode>
                <c:ptCount val="1"/>
                <c:pt idx="0">
                  <c:v>-13.43955545837359</c:v>
                </c:pt>
              </c:numCache>
            </c:numRef>
          </c:xVal>
          <c:yVal>
            <c:numRef>
              <c:f>Sheet1!$F$11</c:f>
              <c:numCache>
                <c:formatCode>General</c:formatCode>
                <c:ptCount val="1"/>
                <c:pt idx="0">
                  <c:v>14.416007738095256</c:v>
                </c:pt>
              </c:numCache>
            </c:numRef>
          </c:yVal>
          <c:smooth val="0"/>
        </c:ser>
        <c:dLbls>
          <c:showLegendKey val="0"/>
          <c:showVal val="1"/>
          <c:showCatName val="0"/>
          <c:showSerName val="0"/>
          <c:showPercent val="0"/>
          <c:showBubbleSize val="0"/>
        </c:dLbls>
        <c:axId val="337863880"/>
        <c:axId val="299807232"/>
      </c:scatterChart>
      <c:valAx>
        <c:axId val="337863880"/>
        <c:scaling>
          <c:orientation val="minMax"/>
          <c:max val="-10"/>
          <c:min val="-21"/>
        </c:scaling>
        <c:delete val="0"/>
        <c:axPos val="b"/>
        <c:title>
          <c:tx>
            <c:rich>
              <a:bodyPr/>
              <a:lstStyle/>
              <a:p>
                <a:pPr>
                  <a:defRPr sz="2400" b="0" i="0" u="none" strike="noStrike" baseline="0">
                    <a:solidFill>
                      <a:srgbClr val="000000"/>
                    </a:solidFill>
                    <a:latin typeface="Calibri"/>
                    <a:ea typeface="Calibri"/>
                    <a:cs typeface="Calibri"/>
                  </a:defRPr>
                </a:pPr>
                <a:r>
                  <a:rPr lang="el-GR" sz="2400" b="1" i="0" strike="noStrike">
                    <a:solidFill>
                      <a:srgbClr val="000000"/>
                    </a:solidFill>
                    <a:latin typeface="Calibri"/>
                  </a:rPr>
                  <a:t>δ </a:t>
                </a:r>
                <a:r>
                  <a:rPr lang="el-GR" sz="2400" b="1" i="0" strike="noStrike" baseline="30000">
                    <a:solidFill>
                      <a:srgbClr val="000000"/>
                    </a:solidFill>
                    <a:latin typeface="Calibri"/>
                  </a:rPr>
                  <a:t>13</a:t>
                </a:r>
                <a:r>
                  <a:rPr lang="en-US" sz="2400" b="1" i="0" strike="noStrike">
                    <a:solidFill>
                      <a:srgbClr val="000000"/>
                    </a:solidFill>
                    <a:latin typeface="Calibri"/>
                  </a:rPr>
                  <a:t>C (‰)</a:t>
                </a:r>
              </a:p>
            </c:rich>
          </c:tx>
          <c:layout>
            <c:manualLayout>
              <c:xMode val="edge"/>
              <c:yMode val="edge"/>
              <c:x val="0.42861785057616453"/>
              <c:y val="0.91859588006044701"/>
            </c:manualLayout>
          </c:layout>
          <c:overlay val="0"/>
        </c:title>
        <c:numFmt formatCode="General" sourceLinked="1"/>
        <c:majorTickMark val="out"/>
        <c:minorTickMark val="none"/>
        <c:tickLblPos val="nextTo"/>
        <c:txPr>
          <a:bodyPr rot="0" vert="horz"/>
          <a:lstStyle/>
          <a:p>
            <a:pPr>
              <a:defRPr sz="2000" b="0" i="0" u="none" strike="noStrike" baseline="0">
                <a:solidFill>
                  <a:srgbClr val="000000"/>
                </a:solidFill>
                <a:latin typeface="Calibri"/>
                <a:ea typeface="Calibri"/>
                <a:cs typeface="Calibri"/>
              </a:defRPr>
            </a:pPr>
            <a:endParaRPr lang="en-US"/>
          </a:p>
        </c:txPr>
        <c:crossAx val="299807232"/>
        <c:crosses val="autoZero"/>
        <c:crossBetween val="midCat"/>
      </c:valAx>
      <c:valAx>
        <c:axId val="299807232"/>
        <c:scaling>
          <c:orientation val="minMax"/>
          <c:max val="18"/>
          <c:min val="9"/>
        </c:scaling>
        <c:delete val="0"/>
        <c:axPos val="l"/>
        <c:title>
          <c:tx>
            <c:rich>
              <a:bodyPr rot="-5400000" vert="horz"/>
              <a:lstStyle/>
              <a:p>
                <a:pPr algn="ctr">
                  <a:defRPr sz="2400" b="0" i="0" u="none" strike="noStrike" baseline="0">
                    <a:solidFill>
                      <a:srgbClr val="000000"/>
                    </a:solidFill>
                    <a:latin typeface="Calibri"/>
                    <a:ea typeface="Calibri"/>
                    <a:cs typeface="Calibri"/>
                  </a:defRPr>
                </a:pPr>
                <a:r>
                  <a:rPr lang="el-GR" sz="2400" b="1" i="0" strike="noStrike">
                    <a:solidFill>
                      <a:srgbClr val="000000"/>
                    </a:solidFill>
                    <a:latin typeface="Calibri"/>
                  </a:rPr>
                  <a:t>δ </a:t>
                </a:r>
                <a:r>
                  <a:rPr lang="el-GR" sz="2400" b="1" i="0" strike="noStrike" baseline="30000">
                    <a:solidFill>
                      <a:srgbClr val="000000"/>
                    </a:solidFill>
                    <a:latin typeface="Calibri"/>
                  </a:rPr>
                  <a:t>15 </a:t>
                </a:r>
                <a:r>
                  <a:rPr lang="en-US" sz="2400" b="1" i="0" strike="noStrike">
                    <a:solidFill>
                      <a:srgbClr val="000000"/>
                    </a:solidFill>
                    <a:latin typeface="Calibri"/>
                  </a:rPr>
                  <a:t>N (‰)</a:t>
                </a:r>
              </a:p>
            </c:rich>
          </c:tx>
          <c:layout>
            <c:manualLayout>
              <c:xMode val="edge"/>
              <c:yMode val="edge"/>
              <c:x val="0.94869510295170556"/>
              <c:y val="0.33482662583843947"/>
            </c:manualLayout>
          </c:layout>
          <c:overlay val="0"/>
        </c:title>
        <c:numFmt formatCode="General" sourceLinked="1"/>
        <c:majorTickMark val="out"/>
        <c:minorTickMark val="none"/>
        <c:tickLblPos val="high"/>
        <c:txPr>
          <a:bodyPr rot="0" vert="horz"/>
          <a:lstStyle/>
          <a:p>
            <a:pPr>
              <a:defRPr sz="2000" b="0" i="0" u="none" strike="noStrike" baseline="0">
                <a:solidFill>
                  <a:srgbClr val="000000"/>
                </a:solidFill>
                <a:latin typeface="Calibri"/>
                <a:ea typeface="Calibri"/>
                <a:cs typeface="Calibri"/>
              </a:defRPr>
            </a:pPr>
            <a:endParaRPr lang="en-US"/>
          </a:p>
        </c:txPr>
        <c:crossAx val="337863880"/>
        <c:crosses val="autoZero"/>
        <c:crossBetween val="midCat"/>
      </c:valAx>
      <c:spPr>
        <a:noFill/>
        <a:ln w="25400">
          <a:noFill/>
        </a:ln>
      </c:spPr>
    </c:plotArea>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F8B2B5-8252-4694-AB50-1A10714A2CF6}" type="datetimeFigureOut">
              <a:rPr lang="en-US" smtClean="0"/>
              <a:t>10/13/2016</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982C30-44F5-44F3-BBB9-AC3B0F7CAF40}" type="slidenum">
              <a:rPr lang="en-US" smtClean="0"/>
              <a:t>‹#›</a:t>
            </a:fld>
            <a:endParaRPr lang="en-US" dirty="0"/>
          </a:p>
        </p:txBody>
      </p:sp>
    </p:spTree>
    <p:extLst>
      <p:ext uri="{BB962C8B-B14F-4D97-AF65-F5344CB8AC3E}">
        <p14:creationId xmlns:p14="http://schemas.microsoft.com/office/powerpoint/2010/main" val="3033831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3FF9E5E-BA2E-43C5-B0F8-4A7A2059F0FB}" type="slidenum">
              <a:rPr lang="en-US" altLang="en-US"/>
              <a:pPr>
                <a:spcBef>
                  <a:spcPct val="0"/>
                </a:spcBef>
              </a:pPr>
              <a:t>5</a:t>
            </a:fld>
            <a:endParaRPr lang="en-US" altLang="en-US"/>
          </a:p>
        </p:txBody>
      </p:sp>
      <p:sp>
        <p:nvSpPr>
          <p:cNvPr id="92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But in most cases, both in marine and lacustrine ecosystmes, we are dealing with food webs that have two or more isotopically distinct food sources. So in this example, the base of the pelagic part of the food chain is phytoplankton which will have a different carbon signature from the benthic epiphyton at the base of the littoral food chain. This difference will allow us to determine what proportion of an snail’s diet comes from the pelagic versus littoral food chain.</a:t>
            </a:r>
          </a:p>
        </p:txBody>
      </p:sp>
    </p:spTree>
    <p:extLst>
      <p:ext uri="{BB962C8B-B14F-4D97-AF65-F5344CB8AC3E}">
        <p14:creationId xmlns:p14="http://schemas.microsoft.com/office/powerpoint/2010/main" val="4133382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E263DBE-C258-42CB-A4F9-210C066412B3}" type="slidenum">
              <a:rPr lang="en-US" altLang="en-US"/>
              <a:pPr>
                <a:spcBef>
                  <a:spcPct val="0"/>
                </a:spcBef>
              </a:pPr>
              <a:t>6</a:t>
            </a:fld>
            <a:endParaRPr lang="en-US" altLang="en-US"/>
          </a:p>
        </p:txBody>
      </p:sp>
      <p:sp>
        <p:nvSpPr>
          <p:cNvPr id="112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So if we graph this idealized food web in terms of each organisms delta C 13 values on the x-axis and it’s delta N 15 value on the y-axis.</a:t>
            </a:r>
          </a:p>
        </p:txBody>
      </p:sp>
    </p:spTree>
    <p:extLst>
      <p:ext uri="{BB962C8B-B14F-4D97-AF65-F5344CB8AC3E}">
        <p14:creationId xmlns:p14="http://schemas.microsoft.com/office/powerpoint/2010/main" val="1656455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916B28A-1A6F-4F21-BCA5-94D098157E7E}" type="slidenum">
              <a:rPr lang="en-US" altLang="en-US"/>
              <a:pPr>
                <a:spcBef>
                  <a:spcPct val="0"/>
                </a:spcBef>
              </a:pPr>
              <a:t>7</a:t>
            </a:fld>
            <a:endParaRPr lang="en-US" altLang="en-US"/>
          </a:p>
        </p:txBody>
      </p:sp>
      <p:sp>
        <p:nvSpPr>
          <p:cNvPr id="133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We can come up with misleading results if we take the nitrogen signatures at face value as trophic position instead of looking at the number of trophic increase increments between our taxa and the base of the food web. So in this scenario, the carnivorous snail and herbivorous snail have the same delta N 15 value even though they do not have the same TP. So we need to measure the carbon and nitrogen signatures of the primary producers at the bottom of both food chains, or the isotopic baseline, in order to accurately calculate trophic position of the snails we’re interested in.  We can do this by going out every two weeks over the growing season and directly measuring a time series of N and C values for the different primary producers, or we can do so my measuring proxy taxa, like herbivorous snails such as Littorina as a proxy for the benthic food chain, and blue mussles as a proxy for the pelagic food chain.  I’ll show you examples of both methods from my research.</a:t>
            </a:r>
          </a:p>
        </p:txBody>
      </p:sp>
    </p:spTree>
    <p:extLst>
      <p:ext uri="{BB962C8B-B14F-4D97-AF65-F5344CB8AC3E}">
        <p14:creationId xmlns:p14="http://schemas.microsoft.com/office/powerpoint/2010/main" val="2754190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Here is real data from my work in the Long Island Sound. The axes are the same as before with carbon and nitrogen. The points are an average value of 10 individuals of each taxa and the error bars show the minimum and maximum values. You can see the herbivorous snails the periwinkle, our littoral proxy, and the mussels, our pelagic proxy. The three taxa with an asterix are predatory. You can see that there is a difference in the carbon signature between the two proxies, but also about a 1.5 per mil difference in the nitrogen signature. That is about a half a trophic level worth of difference between periwinkles and mussels which are both tp 2. It’s also interesting to note that the food web doesn’t conform to my expectation. Busycon has a true predatory TP of 3 calculated from these values. But both drilling gastropods have a TP of around 2.5 to 2.7. This could reflect true omnivory in their diet or a large departure of their trophic level fractionation from average, in other words they have a fractionation of less than 3 per mil between source and consumer. </a:t>
            </a:r>
          </a:p>
          <a:p>
            <a:pPr eaLnBrk="1" hangingPunct="1">
              <a:spcBef>
                <a:spcPct val="0"/>
              </a:spcBef>
            </a:pPr>
            <a:endParaRPr lang="en-US" altLang="en-US"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D886054-60B7-4056-8C1D-61588BB74C89}" type="slidenum">
              <a:rPr lang="en-US" altLang="en-US"/>
              <a:pPr>
                <a:spcBef>
                  <a:spcPct val="0"/>
                </a:spcBef>
              </a:pPr>
              <a:t>8</a:t>
            </a:fld>
            <a:endParaRPr lang="en-US" altLang="en-US"/>
          </a:p>
        </p:txBody>
      </p:sp>
    </p:spTree>
    <p:extLst>
      <p:ext uri="{BB962C8B-B14F-4D97-AF65-F5344CB8AC3E}">
        <p14:creationId xmlns:p14="http://schemas.microsoft.com/office/powerpoint/2010/main" val="3024830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Another place we see nitrogen concentration affecting the isotopic signature of nitrogen is in eutrophied areas such as Long Island Sound. Here Nitrogen concentration is increased by anthropogenic input, especially in and around New York City, and leads to a whole host of symptoms, including summer hypoxia and anoxia. This is a map of Long Island Sound shows the amounts of dissolved oxygen in summer bottom waters. Yellow and darker are detrimental to shellfish health and anything red or black is potentially lethal. The red arrows represent my sampling localities. </a:t>
            </a: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C22E543-2D90-41B4-ACDD-0485A2D9655A}" type="slidenum">
              <a:rPr lang="en-US" altLang="en-US"/>
              <a:pPr>
                <a:spcBef>
                  <a:spcPct val="0"/>
                </a:spcBef>
              </a:pPr>
              <a:t>9</a:t>
            </a:fld>
            <a:endParaRPr lang="en-US" altLang="en-US"/>
          </a:p>
        </p:txBody>
      </p:sp>
    </p:spTree>
    <p:extLst>
      <p:ext uri="{BB962C8B-B14F-4D97-AF65-F5344CB8AC3E}">
        <p14:creationId xmlns:p14="http://schemas.microsoft.com/office/powerpoint/2010/main" val="3759597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To accurately calculate TP for this predatory whelk we need to know the proportion of it’s diet that is coming from each source and then calculate trophic level increase in nitrogen up from this point. But what else besides multiple food sources can affect the isotopic nitrogen signature of organisms. </a:t>
            </a: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3AD52AE-3FF6-48AB-85E5-4D9621A2C3C8}" type="slidenum">
              <a:rPr lang="en-US" altLang="en-US"/>
              <a:pPr>
                <a:spcBef>
                  <a:spcPct val="0"/>
                </a:spcBef>
              </a:pPr>
              <a:t>10</a:t>
            </a:fld>
            <a:endParaRPr lang="en-US" altLang="en-US"/>
          </a:p>
        </p:txBody>
      </p:sp>
    </p:spTree>
    <p:extLst>
      <p:ext uri="{BB962C8B-B14F-4D97-AF65-F5344CB8AC3E}">
        <p14:creationId xmlns:p14="http://schemas.microsoft.com/office/powerpoint/2010/main" val="2082366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41% of snails still get</a:t>
            </a:r>
            <a:r>
              <a:rPr lang="en-US" baseline="0" dirty="0" smtClean="0"/>
              <a:t> more than 2/3 of their carbon from littoral sources (alpha= &lt; 0.33)</a:t>
            </a:r>
            <a:endParaRPr lang="en-US" dirty="0"/>
          </a:p>
        </p:txBody>
      </p:sp>
      <p:sp>
        <p:nvSpPr>
          <p:cNvPr id="4" name="Slide Number Placeholder 3"/>
          <p:cNvSpPr>
            <a:spLocks noGrp="1"/>
          </p:cNvSpPr>
          <p:nvPr>
            <p:ph type="sldNum" sz="quarter" idx="10"/>
          </p:nvPr>
        </p:nvSpPr>
        <p:spPr/>
        <p:txBody>
          <a:bodyPr/>
          <a:lstStyle/>
          <a:p>
            <a:fld id="{A1982C30-44F5-44F3-BBB9-AC3B0F7CAF40}" type="slidenum">
              <a:rPr lang="en-US" smtClean="0"/>
              <a:t>11</a:t>
            </a:fld>
            <a:endParaRPr lang="en-US" dirty="0"/>
          </a:p>
        </p:txBody>
      </p:sp>
    </p:spTree>
    <p:extLst>
      <p:ext uri="{BB962C8B-B14F-4D97-AF65-F5344CB8AC3E}">
        <p14:creationId xmlns:p14="http://schemas.microsoft.com/office/powerpoint/2010/main" val="2714363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err="1" smtClean="0"/>
              <a:t>Coleomegilla</a:t>
            </a:r>
            <a:r>
              <a:rPr lang="en-US" i="1" dirty="0" smtClean="0"/>
              <a:t> </a:t>
            </a:r>
            <a:r>
              <a:rPr lang="en-US" i="1" dirty="0" err="1" smtClean="0"/>
              <a:t>maculata</a:t>
            </a:r>
            <a:r>
              <a:rPr lang="en-US" i="1" baseline="0" dirty="0" smtClean="0"/>
              <a:t> = </a:t>
            </a:r>
            <a:r>
              <a:rPr lang="en-US" i="0" baseline="0" dirty="0" smtClean="0"/>
              <a:t>spotted ladybug beetle				</a:t>
            </a:r>
            <a:r>
              <a:rPr lang="en-US" i="1" dirty="0" err="1" smtClean="0"/>
              <a:t>Coleomegilla</a:t>
            </a:r>
            <a:r>
              <a:rPr lang="en-US" i="1" dirty="0" smtClean="0"/>
              <a:t> </a:t>
            </a:r>
            <a:r>
              <a:rPr lang="en-US" i="1" dirty="0" err="1" smtClean="0"/>
              <a:t>maculata</a:t>
            </a:r>
            <a:r>
              <a:rPr lang="en-US" i="1" baseline="0" dirty="0" smtClean="0"/>
              <a:t> = </a:t>
            </a:r>
            <a:r>
              <a:rPr lang="en-US" i="0" baseline="0" dirty="0" smtClean="0"/>
              <a:t>spotted ladybug beetle</a:t>
            </a:r>
          </a:p>
          <a:p>
            <a:r>
              <a:rPr lang="en-US" i="1" baseline="0" dirty="0" err="1" smtClean="0"/>
              <a:t>Helicoverpa</a:t>
            </a:r>
            <a:r>
              <a:rPr lang="en-US" i="1" baseline="0" dirty="0" smtClean="0"/>
              <a:t> </a:t>
            </a:r>
            <a:r>
              <a:rPr lang="en-US" i="1" baseline="0" dirty="0" err="1" smtClean="0"/>
              <a:t>zea</a:t>
            </a:r>
            <a:r>
              <a:rPr lang="en-US" i="1" baseline="0" dirty="0" smtClean="0"/>
              <a:t> </a:t>
            </a:r>
            <a:r>
              <a:rPr lang="en-US" i="0" baseline="0" dirty="0" smtClean="0"/>
              <a:t>eggs = corn earworm					pea aphids</a:t>
            </a:r>
          </a:p>
          <a:p>
            <a:r>
              <a:rPr lang="en-US" i="1" baseline="0" dirty="0" err="1" smtClean="0"/>
              <a:t>Zea</a:t>
            </a:r>
            <a:r>
              <a:rPr lang="en-US" i="1" baseline="0" dirty="0" smtClean="0"/>
              <a:t> mays </a:t>
            </a:r>
            <a:r>
              <a:rPr lang="en-US" i="0" baseline="0" dirty="0" smtClean="0"/>
              <a:t>pollen = sweet corn					dandelions</a:t>
            </a:r>
            <a:endParaRPr lang="en-US" i="1" dirty="0"/>
          </a:p>
        </p:txBody>
      </p:sp>
      <p:sp>
        <p:nvSpPr>
          <p:cNvPr id="4" name="Slide Number Placeholder 3"/>
          <p:cNvSpPr>
            <a:spLocks noGrp="1"/>
          </p:cNvSpPr>
          <p:nvPr>
            <p:ph type="sldNum" sz="quarter" idx="10"/>
          </p:nvPr>
        </p:nvSpPr>
        <p:spPr/>
        <p:txBody>
          <a:bodyPr/>
          <a:lstStyle/>
          <a:p>
            <a:fld id="{A1982C30-44F5-44F3-BBB9-AC3B0F7CAF40}" type="slidenum">
              <a:rPr lang="en-US" smtClean="0"/>
              <a:t>14</a:t>
            </a:fld>
            <a:endParaRPr lang="en-US"/>
          </a:p>
        </p:txBody>
      </p:sp>
    </p:spTree>
    <p:extLst>
      <p:ext uri="{BB962C8B-B14F-4D97-AF65-F5344CB8AC3E}">
        <p14:creationId xmlns:p14="http://schemas.microsoft.com/office/powerpoint/2010/main" val="990875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F4403C-72C1-4998-94D6-AA75FB2A82AE}" type="datetimeFigureOut">
              <a:rPr lang="en-US" smtClean="0"/>
              <a:t>10/13/2016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FC5ECC-2BAE-4AC2-BF2F-6F2346C02C83}" type="slidenum">
              <a:rPr lang="en-US" smtClean="0"/>
              <a:t>‹#›</a:t>
            </a:fld>
            <a:endParaRPr lang="en-US" dirty="0"/>
          </a:p>
        </p:txBody>
      </p:sp>
    </p:spTree>
    <p:extLst>
      <p:ext uri="{BB962C8B-B14F-4D97-AF65-F5344CB8AC3E}">
        <p14:creationId xmlns:p14="http://schemas.microsoft.com/office/powerpoint/2010/main" val="434158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F4403C-72C1-4998-94D6-AA75FB2A82AE}" type="datetimeFigureOut">
              <a:rPr lang="en-US" smtClean="0"/>
              <a:t>10/13/2016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FC5ECC-2BAE-4AC2-BF2F-6F2346C02C83}" type="slidenum">
              <a:rPr lang="en-US" smtClean="0"/>
              <a:t>‹#›</a:t>
            </a:fld>
            <a:endParaRPr lang="en-US" dirty="0"/>
          </a:p>
        </p:txBody>
      </p:sp>
    </p:spTree>
    <p:extLst>
      <p:ext uri="{BB962C8B-B14F-4D97-AF65-F5344CB8AC3E}">
        <p14:creationId xmlns:p14="http://schemas.microsoft.com/office/powerpoint/2010/main" val="221496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F4403C-72C1-4998-94D6-AA75FB2A82AE}" type="datetimeFigureOut">
              <a:rPr lang="en-US" smtClean="0"/>
              <a:t>10/13/2016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FC5ECC-2BAE-4AC2-BF2F-6F2346C02C83}" type="slidenum">
              <a:rPr lang="en-US" smtClean="0"/>
              <a:t>‹#›</a:t>
            </a:fld>
            <a:endParaRPr lang="en-US" dirty="0"/>
          </a:p>
        </p:txBody>
      </p:sp>
    </p:spTree>
    <p:extLst>
      <p:ext uri="{BB962C8B-B14F-4D97-AF65-F5344CB8AC3E}">
        <p14:creationId xmlns:p14="http://schemas.microsoft.com/office/powerpoint/2010/main" val="30768134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ortlan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4075"/>
          </a:xfrm>
        </p:spPr>
        <p:txBody>
          <a:bodyPr/>
          <a:lstStyle/>
          <a:p>
            <a:r>
              <a:rPr lang="en-US" dirty="0" smtClean="0"/>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prstClr val="black">
                  <a:tint val="95000"/>
                </a:prst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prstClr val="black">
                  <a:tint val="95000"/>
                </a:prstClr>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638C630-39C8-4C6A-B93B-7633C733F7DB}" type="slidenum">
              <a:rPr lang="en-US">
                <a:solidFill>
                  <a:prstClr val="black">
                    <a:tint val="95000"/>
                  </a:prstClr>
                </a:solidFill>
              </a:rPr>
              <a:pPr>
                <a:defRPr/>
              </a:pPr>
              <a:t>‹#›</a:t>
            </a:fld>
            <a:endParaRPr lang="en-US" dirty="0">
              <a:solidFill>
                <a:prstClr val="black">
                  <a:tint val="95000"/>
                </a:prstClr>
              </a:solidFill>
            </a:endParaRPr>
          </a:p>
        </p:txBody>
      </p:sp>
    </p:spTree>
    <p:extLst>
      <p:ext uri="{BB962C8B-B14F-4D97-AF65-F5344CB8AC3E}">
        <p14:creationId xmlns:p14="http://schemas.microsoft.com/office/powerpoint/2010/main" val="2612896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F4403C-72C1-4998-94D6-AA75FB2A82AE}" type="datetimeFigureOut">
              <a:rPr lang="en-US" smtClean="0"/>
              <a:t>10/13/2016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FC5ECC-2BAE-4AC2-BF2F-6F2346C02C83}" type="slidenum">
              <a:rPr lang="en-US" smtClean="0"/>
              <a:t>‹#›</a:t>
            </a:fld>
            <a:endParaRPr lang="en-US" dirty="0"/>
          </a:p>
        </p:txBody>
      </p:sp>
    </p:spTree>
    <p:extLst>
      <p:ext uri="{BB962C8B-B14F-4D97-AF65-F5344CB8AC3E}">
        <p14:creationId xmlns:p14="http://schemas.microsoft.com/office/powerpoint/2010/main" val="3060277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F4403C-72C1-4998-94D6-AA75FB2A82AE}" type="datetimeFigureOut">
              <a:rPr lang="en-US" smtClean="0"/>
              <a:t>10/13/2016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FC5ECC-2BAE-4AC2-BF2F-6F2346C02C83}" type="slidenum">
              <a:rPr lang="en-US" smtClean="0"/>
              <a:t>‹#›</a:t>
            </a:fld>
            <a:endParaRPr lang="en-US" dirty="0"/>
          </a:p>
        </p:txBody>
      </p:sp>
    </p:spTree>
    <p:extLst>
      <p:ext uri="{BB962C8B-B14F-4D97-AF65-F5344CB8AC3E}">
        <p14:creationId xmlns:p14="http://schemas.microsoft.com/office/powerpoint/2010/main" val="831024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F4403C-72C1-4998-94D6-AA75FB2A82AE}" type="datetimeFigureOut">
              <a:rPr lang="en-US" smtClean="0"/>
              <a:t>10/13/2016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EFC5ECC-2BAE-4AC2-BF2F-6F2346C02C83}" type="slidenum">
              <a:rPr lang="en-US" smtClean="0"/>
              <a:t>‹#›</a:t>
            </a:fld>
            <a:endParaRPr lang="en-US" dirty="0"/>
          </a:p>
        </p:txBody>
      </p:sp>
    </p:spTree>
    <p:extLst>
      <p:ext uri="{BB962C8B-B14F-4D97-AF65-F5344CB8AC3E}">
        <p14:creationId xmlns:p14="http://schemas.microsoft.com/office/powerpoint/2010/main" val="2336781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F4403C-72C1-4998-94D6-AA75FB2A82AE}" type="datetimeFigureOut">
              <a:rPr lang="en-US" smtClean="0"/>
              <a:t>10/13/2016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EFC5ECC-2BAE-4AC2-BF2F-6F2346C02C83}" type="slidenum">
              <a:rPr lang="en-US" smtClean="0"/>
              <a:t>‹#›</a:t>
            </a:fld>
            <a:endParaRPr lang="en-US" dirty="0"/>
          </a:p>
        </p:txBody>
      </p:sp>
    </p:spTree>
    <p:extLst>
      <p:ext uri="{BB962C8B-B14F-4D97-AF65-F5344CB8AC3E}">
        <p14:creationId xmlns:p14="http://schemas.microsoft.com/office/powerpoint/2010/main" val="2299592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F4403C-72C1-4998-94D6-AA75FB2A82AE}" type="datetimeFigureOut">
              <a:rPr lang="en-US" smtClean="0"/>
              <a:t>10/13/2016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EFC5ECC-2BAE-4AC2-BF2F-6F2346C02C83}" type="slidenum">
              <a:rPr lang="en-US" smtClean="0"/>
              <a:t>‹#›</a:t>
            </a:fld>
            <a:endParaRPr lang="en-US" dirty="0"/>
          </a:p>
        </p:txBody>
      </p:sp>
    </p:spTree>
    <p:extLst>
      <p:ext uri="{BB962C8B-B14F-4D97-AF65-F5344CB8AC3E}">
        <p14:creationId xmlns:p14="http://schemas.microsoft.com/office/powerpoint/2010/main" val="1691686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F4403C-72C1-4998-94D6-AA75FB2A82AE}" type="datetimeFigureOut">
              <a:rPr lang="en-US" smtClean="0"/>
              <a:t>10/13/2016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EFC5ECC-2BAE-4AC2-BF2F-6F2346C02C83}" type="slidenum">
              <a:rPr lang="en-US" smtClean="0"/>
              <a:t>‹#›</a:t>
            </a:fld>
            <a:endParaRPr lang="en-US" dirty="0"/>
          </a:p>
        </p:txBody>
      </p:sp>
    </p:spTree>
    <p:extLst>
      <p:ext uri="{BB962C8B-B14F-4D97-AF65-F5344CB8AC3E}">
        <p14:creationId xmlns:p14="http://schemas.microsoft.com/office/powerpoint/2010/main" val="1457121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F4403C-72C1-4998-94D6-AA75FB2A82AE}" type="datetimeFigureOut">
              <a:rPr lang="en-US" smtClean="0"/>
              <a:t>10/13/2016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EFC5ECC-2BAE-4AC2-BF2F-6F2346C02C83}" type="slidenum">
              <a:rPr lang="en-US" smtClean="0"/>
              <a:t>‹#›</a:t>
            </a:fld>
            <a:endParaRPr lang="en-US" dirty="0"/>
          </a:p>
        </p:txBody>
      </p:sp>
    </p:spTree>
    <p:extLst>
      <p:ext uri="{BB962C8B-B14F-4D97-AF65-F5344CB8AC3E}">
        <p14:creationId xmlns:p14="http://schemas.microsoft.com/office/powerpoint/2010/main" val="1060896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F4403C-72C1-4998-94D6-AA75FB2A82AE}" type="datetimeFigureOut">
              <a:rPr lang="en-US" smtClean="0"/>
              <a:t>10/13/2016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EFC5ECC-2BAE-4AC2-BF2F-6F2346C02C83}" type="slidenum">
              <a:rPr lang="en-US" smtClean="0"/>
              <a:t>‹#›</a:t>
            </a:fld>
            <a:endParaRPr lang="en-US" dirty="0"/>
          </a:p>
        </p:txBody>
      </p:sp>
    </p:spTree>
    <p:extLst>
      <p:ext uri="{BB962C8B-B14F-4D97-AF65-F5344CB8AC3E}">
        <p14:creationId xmlns:p14="http://schemas.microsoft.com/office/powerpoint/2010/main" val="1281248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AF4403C-72C1-4998-94D6-AA75FB2A82AE}" type="datetimeFigureOut">
              <a:rPr lang="en-US" smtClean="0"/>
              <a:t>10/13/2016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EFC5ECC-2BAE-4AC2-BF2F-6F2346C02C83}" type="slidenum">
              <a:rPr lang="en-US" smtClean="0"/>
              <a:t>‹#›</a:t>
            </a:fld>
            <a:endParaRPr lang="en-US" dirty="0"/>
          </a:p>
        </p:txBody>
      </p:sp>
    </p:spTree>
    <p:extLst>
      <p:ext uri="{BB962C8B-B14F-4D97-AF65-F5344CB8AC3E}">
        <p14:creationId xmlns:p14="http://schemas.microsoft.com/office/powerpoint/2010/main" val="3947735212"/>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7.jpeg"/><Relationship Id="rId3" Type="http://schemas.openxmlformats.org/officeDocument/2006/relationships/chart" Target="../charts/chart4.xml"/><Relationship Id="rId7" Type="http://schemas.openxmlformats.org/officeDocument/2006/relationships/image" Target="../media/image14.gif"/><Relationship Id="rId12"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0.jpeg"/><Relationship Id="rId11" Type="http://schemas.openxmlformats.org/officeDocument/2006/relationships/image" Target="../media/image6.jpeg"/><Relationship Id="rId5" Type="http://schemas.openxmlformats.org/officeDocument/2006/relationships/image" Target="../media/image12.png"/><Relationship Id="rId10" Type="http://schemas.openxmlformats.org/officeDocument/2006/relationships/image" Target="../media/image16.png"/><Relationship Id="rId4" Type="http://schemas.openxmlformats.org/officeDocument/2006/relationships/image" Target="../media/image9.jpeg"/><Relationship Id="rId9"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 Id="rId9" Type="http://schemas.openxmlformats.org/officeDocument/2006/relationships/image" Target="../media/image32.jpe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image" Target="../media/image37.gif"/></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chart" Target="../charts/chart1.xml"/><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13.jpeg"/><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Neverita duplica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30148" cy="633548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61257" y="94342"/>
            <a:ext cx="8621486" cy="1451429"/>
          </a:xfrm>
          <a:solidFill>
            <a:srgbClr val="FFFFFF">
              <a:alpha val="41176"/>
            </a:srgbClr>
          </a:solidFill>
        </p:spPr>
        <p:txBody>
          <a:bodyPr>
            <a:normAutofit fontScale="90000"/>
          </a:bodyPr>
          <a:lstStyle/>
          <a:p>
            <a:pPr algn="ctr"/>
            <a:r>
              <a:rPr lang="en-US" sz="3600" dirty="0" smtClean="0"/>
              <a:t>Stable isotopic analysis reveals omnivory in the naticid gastropod </a:t>
            </a:r>
            <a:r>
              <a:rPr lang="en-US" sz="3600" i="1" dirty="0" smtClean="0"/>
              <a:t>Neverita duplicata</a:t>
            </a:r>
            <a:r>
              <a:rPr lang="en-US" sz="3600" dirty="0" smtClean="0"/>
              <a:t>: </a:t>
            </a:r>
            <a:br>
              <a:rPr lang="en-US" sz="3600" dirty="0" smtClean="0"/>
            </a:br>
            <a:r>
              <a:rPr lang="en-US" sz="3600" dirty="0" smtClean="0"/>
              <a:t>Part 2, Modern food web analysis</a:t>
            </a:r>
            <a:endParaRPr lang="en-US" sz="3600" dirty="0"/>
          </a:p>
        </p:txBody>
      </p:sp>
      <p:sp>
        <p:nvSpPr>
          <p:cNvPr id="3" name="Subtitle 2"/>
          <p:cNvSpPr>
            <a:spLocks noGrp="1"/>
          </p:cNvSpPr>
          <p:nvPr>
            <p:ph type="subTitle" idx="1"/>
          </p:nvPr>
        </p:nvSpPr>
        <p:spPr>
          <a:xfrm>
            <a:off x="800100" y="6414632"/>
            <a:ext cx="7543800" cy="428436"/>
          </a:xfrm>
          <a:solidFill>
            <a:srgbClr val="FFFFFF">
              <a:alpha val="61176"/>
            </a:srgbClr>
          </a:solidFill>
        </p:spPr>
        <p:txBody>
          <a:bodyPr/>
          <a:lstStyle/>
          <a:p>
            <a:pPr algn="ctr"/>
            <a:r>
              <a:rPr lang="en-US" b="1" cap="none" dirty="0" smtClean="0"/>
              <a:t>Michelle M. Casey, Leigh M. Fall, Gregory P. </a:t>
            </a:r>
            <a:r>
              <a:rPr lang="en-US" b="1" cap="none" dirty="0" err="1" smtClean="0"/>
              <a:t>Dietl</a:t>
            </a:r>
            <a:endParaRPr lang="en-US" b="1" cap="none" dirty="0"/>
          </a:p>
        </p:txBody>
      </p:sp>
    </p:spTree>
    <p:extLst>
      <p:ext uri="{BB962C8B-B14F-4D97-AF65-F5344CB8AC3E}">
        <p14:creationId xmlns:p14="http://schemas.microsoft.com/office/powerpoint/2010/main" val="579826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7"/>
          <p:cNvSpPr>
            <a:spLocks noChangeArrowheads="1"/>
          </p:cNvSpPr>
          <p:nvPr/>
        </p:nvSpPr>
        <p:spPr bwMode="auto">
          <a:xfrm>
            <a:off x="228600" y="1085850"/>
            <a:ext cx="8629650" cy="514350"/>
          </a:xfrm>
          <a:prstGeom prst="rect">
            <a:avLst/>
          </a:prstGeom>
          <a:solidFill>
            <a:schemeClr val="bg1"/>
          </a:solidFill>
          <a:ln w="9525" algn="ctr">
            <a:solidFill>
              <a:schemeClr val="bg1"/>
            </a:solidFill>
            <a:round/>
            <a:headEnd/>
            <a:tailEnd/>
          </a:ln>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spcBef>
                <a:spcPct val="0"/>
              </a:spcBef>
              <a:buClrTx/>
              <a:buSzTx/>
              <a:buFontTx/>
              <a:buNone/>
            </a:pPr>
            <a:endParaRPr lang="en-US" altLang="en-US" sz="1400"/>
          </a:p>
        </p:txBody>
      </p:sp>
      <p:sp>
        <p:nvSpPr>
          <p:cNvPr id="30723" name="Rectangle 6"/>
          <p:cNvSpPr txBox="1">
            <a:spLocks noChangeArrowheads="1"/>
          </p:cNvSpPr>
          <p:nvPr/>
        </p:nvSpPr>
        <p:spPr bwMode="auto">
          <a:xfrm>
            <a:off x="457200" y="17224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buClrTx/>
              <a:buSzTx/>
              <a:buFont typeface="Arial" panose="020B0604020202020204" pitchFamily="34" charset="0"/>
              <a:buChar char="•"/>
            </a:pPr>
            <a:endParaRPr lang="en-US" altLang="en-US" sz="3200">
              <a:latin typeface="Constantia" panose="02030602050306030303" pitchFamily="18" charset="0"/>
            </a:endParaRPr>
          </a:p>
        </p:txBody>
      </p:sp>
      <p:sp>
        <p:nvSpPr>
          <p:cNvPr id="5" name="Rectangle 7"/>
          <p:cNvSpPr txBox="1">
            <a:spLocks noChangeArrowheads="1"/>
          </p:cNvSpPr>
          <p:nvPr/>
        </p:nvSpPr>
        <p:spPr>
          <a:xfrm>
            <a:off x="457200" y="274638"/>
            <a:ext cx="8229600" cy="1143000"/>
          </a:xfrm>
          <a:prstGeom prst="rect">
            <a:avLst/>
          </a:prstGeom>
        </p:spPr>
        <p:txBody>
          <a:bodyPr/>
          <a:lstStyle/>
          <a:p>
            <a:pPr algn="ctr" eaLnBrk="1" fontAlgn="auto" hangingPunct="1">
              <a:spcAft>
                <a:spcPts val="0"/>
              </a:spcAft>
              <a:defRPr/>
            </a:pPr>
            <a:endParaRPr lang="en-US" sz="4400" dirty="0">
              <a:latin typeface="+mj-lt"/>
              <a:ea typeface="+mj-ea"/>
              <a:cs typeface="+mj-cs"/>
            </a:endParaRPr>
          </a:p>
        </p:txBody>
      </p:sp>
      <p:cxnSp>
        <p:nvCxnSpPr>
          <p:cNvPr id="7" name="Straight Connector 6"/>
          <p:cNvCxnSpPr/>
          <p:nvPr/>
        </p:nvCxnSpPr>
        <p:spPr>
          <a:xfrm rot="10800000" flipV="1">
            <a:off x="1714500" y="2914650"/>
            <a:ext cx="4114800" cy="914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1" name="Chart 10"/>
          <p:cNvGraphicFramePr>
            <a:graphicFrameLocks noGrp="1"/>
          </p:cNvGraphicFramePr>
          <p:nvPr>
            <p:extLst>
              <p:ext uri="{D42A27DB-BD31-4B8C-83A1-F6EECF244321}">
                <p14:modId xmlns:p14="http://schemas.microsoft.com/office/powerpoint/2010/main" val="2183046830"/>
              </p:ext>
            </p:extLst>
          </p:nvPr>
        </p:nvGraphicFramePr>
        <p:xfrm>
          <a:off x="0" y="0"/>
          <a:ext cx="8905875" cy="6858000"/>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10"/>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73378" y="2784660"/>
            <a:ext cx="194909" cy="230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14"/>
          <p:cNvGrpSpPr>
            <a:grpSpLocks/>
          </p:cNvGrpSpPr>
          <p:nvPr/>
        </p:nvGrpSpPr>
        <p:grpSpPr bwMode="auto">
          <a:xfrm>
            <a:off x="4701121" y="2467769"/>
            <a:ext cx="357448" cy="280307"/>
            <a:chOff x="5954913" y="1885950"/>
            <a:chExt cx="1303137" cy="1142685"/>
          </a:xfrm>
        </p:grpSpPr>
        <p:pic>
          <p:nvPicPr>
            <p:cNvPr id="12" name="Picture 13"/>
            <p:cNvPicPr>
              <a:picLocks noChangeAspect="1" noChangeArrowheads="1"/>
            </p:cNvPicPr>
            <p:nvPr/>
          </p:nvPicPr>
          <p:blipFill>
            <a:blip r:embed="rId5" cstate="print">
              <a:clrChange>
                <a:clrFrom>
                  <a:srgbClr val="FDFBFE"/>
                </a:clrFrom>
                <a:clrTo>
                  <a:srgbClr val="FDFBFE">
                    <a:alpha val="0"/>
                  </a:srgbClr>
                </a:clrTo>
              </a:clrChange>
              <a:extLst>
                <a:ext uri="{28A0092B-C50C-407E-A947-70E740481C1C}">
                  <a14:useLocalDpi xmlns:a14="http://schemas.microsoft.com/office/drawing/2010/main" val="0"/>
                </a:ext>
              </a:extLst>
            </a:blip>
            <a:srcRect/>
            <a:stretch>
              <a:fillRect/>
            </a:stretch>
          </p:blipFill>
          <p:spPr bwMode="auto">
            <a:xfrm>
              <a:off x="6172200" y="1885950"/>
              <a:ext cx="1085850" cy="1035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Isosceles Triangle 13"/>
            <p:cNvSpPr>
              <a:spLocks noChangeArrowheads="1"/>
            </p:cNvSpPr>
            <p:nvPr/>
          </p:nvSpPr>
          <p:spPr bwMode="auto">
            <a:xfrm rot="-8438870">
              <a:off x="5954913" y="2720669"/>
              <a:ext cx="519154" cy="307966"/>
            </a:xfrm>
            <a:prstGeom prst="triangle">
              <a:avLst>
                <a:gd name="adj" fmla="val 50000"/>
              </a:avLst>
            </a:prstGeom>
            <a:solidFill>
              <a:schemeClr val="bg1"/>
            </a:solidFill>
            <a:ln w="9525" algn="ctr">
              <a:solidFill>
                <a:schemeClr val="bg1"/>
              </a:solidFill>
              <a:round/>
              <a:headEnd/>
              <a:tailEnd/>
            </a:ln>
          </p:spPr>
          <p:txBody>
            <a:bodyPr/>
            <a:lstStyle>
              <a:lvl1pPr>
                <a:spcBef>
                  <a:spcPct val="20000"/>
                </a:spcBef>
                <a:buClr>
                  <a:schemeClr val="tx2"/>
                </a:buClr>
                <a:buSzPct val="95000"/>
                <a:buFont typeface="Wingdings" panose="05000000000000000000" pitchFamily="2" charset="2"/>
                <a:buChar char="§"/>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spcBef>
                  <a:spcPct val="0"/>
                </a:spcBef>
                <a:buClrTx/>
                <a:buSzTx/>
                <a:buFontTx/>
                <a:buNone/>
              </a:pPr>
              <a:endParaRPr lang="en-US" altLang="en-US" sz="1400"/>
            </a:p>
          </p:txBody>
        </p:sp>
      </p:grpSp>
      <p:pic>
        <p:nvPicPr>
          <p:cNvPr id="6146" name="Picture 2" descr="http://shop.urnerbarry.com/mm5/graphics/00000001/lithBlueMscl.jpg"/>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3916828">
            <a:off x="1493780" y="3645014"/>
            <a:ext cx="485905" cy="36807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dnr2.maryland.gov/fisheries/fishfacts/hardshell_clam.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65827" y="2825235"/>
            <a:ext cx="320675" cy="264022"/>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barnegatshellfish.org/images/snails/oyster_drill_jax_01as.jpg"/>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49669" y="2219326"/>
            <a:ext cx="236707" cy="198437"/>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www.elrincondelmalacologo.com/Web%20fotos%20gasteropodos%20marinos/Fotos%20coleccion/Melongenidae/Busycon%20canaliculatum.jpg"/>
          <p:cNvPicPr>
            <a:picLocks noChangeAspect="1" noChangeArrowheads="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4160941" y="1173849"/>
            <a:ext cx="207075" cy="37397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421285" y="2255612"/>
            <a:ext cx="176381" cy="273730"/>
          </a:xfrm>
          <a:prstGeom prst="rect">
            <a:avLst/>
          </a:prstGeom>
        </p:spPr>
      </p:pic>
      <p:cxnSp>
        <p:nvCxnSpPr>
          <p:cNvPr id="17" name="Straight Connector 16"/>
          <p:cNvCxnSpPr/>
          <p:nvPr/>
        </p:nvCxnSpPr>
        <p:spPr>
          <a:xfrm flipV="1">
            <a:off x="1754033" y="772661"/>
            <a:ext cx="4046829" cy="923498"/>
          </a:xfrm>
          <a:prstGeom prst="line">
            <a:avLst/>
          </a:prstGeom>
          <a:ln w="28575">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18" name="TextBox 2"/>
          <p:cNvSpPr txBox="1"/>
          <p:nvPr/>
        </p:nvSpPr>
        <p:spPr>
          <a:xfrm>
            <a:off x="5744934" y="613898"/>
            <a:ext cx="899048" cy="42396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smtClean="0"/>
              <a:t>TP = 3</a:t>
            </a:r>
            <a:endParaRPr lang="en-US" sz="1100" dirty="0"/>
          </a:p>
        </p:txBody>
      </p:sp>
      <p:cxnSp>
        <p:nvCxnSpPr>
          <p:cNvPr id="19" name="Straight Connector 18"/>
          <p:cNvCxnSpPr/>
          <p:nvPr/>
        </p:nvCxnSpPr>
        <p:spPr>
          <a:xfrm flipV="1">
            <a:off x="1765470" y="5022767"/>
            <a:ext cx="4178129" cy="950996"/>
          </a:xfrm>
          <a:prstGeom prst="line">
            <a:avLst/>
          </a:prstGeom>
          <a:ln w="38100">
            <a:solidFill>
              <a:srgbClr val="7CCA62"/>
            </a:solidFill>
            <a:prstDash val="lgDash"/>
          </a:ln>
        </p:spPr>
        <p:style>
          <a:lnRef idx="1">
            <a:schemeClr val="accent1"/>
          </a:lnRef>
          <a:fillRef idx="0">
            <a:schemeClr val="accent1"/>
          </a:fillRef>
          <a:effectRef idx="0">
            <a:schemeClr val="accent1"/>
          </a:effectRef>
          <a:fontRef idx="minor">
            <a:schemeClr val="tx1"/>
          </a:fontRef>
        </p:style>
      </p:cxnSp>
      <p:pic>
        <p:nvPicPr>
          <p:cNvPr id="20" name="Picture 4" descr="Image result for phytoplankton white "/>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450351" y="5687724"/>
            <a:ext cx="630238" cy="59715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Image result for sea lettuce on rock"/>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07843" y="4662127"/>
            <a:ext cx="681037" cy="721280"/>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Arrow Connector 9"/>
          <p:cNvCxnSpPr/>
          <p:nvPr/>
        </p:nvCxnSpPr>
        <p:spPr>
          <a:xfrm flipV="1">
            <a:off x="4909645" y="2750259"/>
            <a:ext cx="0" cy="38869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849092" y="2257523"/>
            <a:ext cx="1405362" cy="307777"/>
          </a:xfrm>
          <a:prstGeom prst="rect">
            <a:avLst/>
          </a:prstGeom>
          <a:noFill/>
        </p:spPr>
        <p:txBody>
          <a:bodyPr wrap="square" rtlCol="0">
            <a:spAutoFit/>
          </a:bodyPr>
          <a:lstStyle/>
          <a:p>
            <a:r>
              <a:rPr lang="en-US" sz="1400" b="1" dirty="0" smtClean="0"/>
              <a:t>Max TP=2.5</a:t>
            </a:r>
            <a:endParaRPr lang="en-US" sz="1400" b="1" dirty="0"/>
          </a:p>
        </p:txBody>
      </p:sp>
      <p:pic>
        <p:nvPicPr>
          <p:cNvPr id="1026" name="Picture 2" descr="Image result for epiphytic diatoms"/>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258718" y="4688465"/>
            <a:ext cx="1099645" cy="731264"/>
          </a:xfrm>
          <a:prstGeom prst="rect">
            <a:avLst/>
          </a:prstGeom>
          <a:noFill/>
          <a:extLst>
            <a:ext uri="{909E8E84-426E-40DD-AFC4-6F175D3DCCD1}">
              <a14:hiddenFill xmlns:a14="http://schemas.microsoft.com/office/drawing/2010/main">
                <a:solidFill>
                  <a:srgbClr val="FFFFFF"/>
                </a:solidFill>
              </a14:hiddenFill>
            </a:ext>
          </a:extLst>
        </p:spPr>
      </p:pic>
      <p:sp>
        <p:nvSpPr>
          <p:cNvPr id="24" name="Title 14"/>
          <p:cNvSpPr txBox="1">
            <a:spLocks/>
          </p:cNvSpPr>
          <p:nvPr/>
        </p:nvSpPr>
        <p:spPr>
          <a:xfrm>
            <a:off x="457200" y="0"/>
            <a:ext cx="8229600" cy="854075"/>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altLang="en-US" b="1" dirty="0" smtClean="0"/>
              <a:t>Milford, CT</a:t>
            </a:r>
          </a:p>
        </p:txBody>
      </p:sp>
    </p:spTree>
    <p:extLst>
      <p:ext uri="{BB962C8B-B14F-4D97-AF65-F5344CB8AC3E}">
        <p14:creationId xmlns:p14="http://schemas.microsoft.com/office/powerpoint/2010/main" val="1257558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3"/>
          <a:stretch>
            <a:fillRect/>
          </a:stretch>
        </p:blipFill>
        <p:spPr>
          <a:xfrm>
            <a:off x="125079" y="1204585"/>
            <a:ext cx="9144000" cy="4689482"/>
          </a:xfrm>
          <a:prstGeom prst="rect">
            <a:avLst/>
          </a:prstGeom>
        </p:spPr>
      </p:pic>
      <p:sp>
        <p:nvSpPr>
          <p:cNvPr id="2" name="Title 1"/>
          <p:cNvSpPr>
            <a:spLocks noGrp="1"/>
          </p:cNvSpPr>
          <p:nvPr>
            <p:ph type="title"/>
          </p:nvPr>
        </p:nvSpPr>
        <p:spPr/>
        <p:txBody>
          <a:bodyPr/>
          <a:lstStyle/>
          <a:p>
            <a:r>
              <a:rPr lang="en-US" b="1" dirty="0" smtClean="0"/>
              <a:t>Littoral Diet</a:t>
            </a:r>
            <a:endParaRPr lang="en-US" b="1" dirty="0"/>
          </a:p>
        </p:txBody>
      </p:sp>
      <p:pic>
        <p:nvPicPr>
          <p:cNvPr id="6" name="Picture 4" descr="Image result for phytoplankton white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7900" y="5606501"/>
            <a:ext cx="630238" cy="5971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sea lettuce on rock"/>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9372" y="5563534"/>
            <a:ext cx="681037" cy="72128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Image result for phytoplankton white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23774" y="5625599"/>
            <a:ext cx="630238" cy="5971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Image result for sea lettuce on rock"/>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97476" y="5543731"/>
            <a:ext cx="681037" cy="721280"/>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4"/>
          <p:cNvSpPr txBox="1">
            <a:spLocks/>
          </p:cNvSpPr>
          <p:nvPr/>
        </p:nvSpPr>
        <p:spPr>
          <a:xfrm>
            <a:off x="2435445" y="619869"/>
            <a:ext cx="6457950" cy="468313"/>
          </a:xfrm>
          <a:prstGeom prst="rect">
            <a:avLst/>
          </a:prstGeom>
        </p:spPr>
        <p:txBody>
          <a:bodyPr/>
          <a:lstStyle/>
          <a:p>
            <a:pPr marL="342900" indent="-342900" algn="ctr" eaLnBrk="1" hangingPunct="1">
              <a:spcBef>
                <a:spcPct val="20000"/>
              </a:spcBef>
              <a:buClr>
                <a:schemeClr val="bg2"/>
              </a:buClr>
              <a:buSzPct val="75000"/>
              <a:buFont typeface="Verdana" pitchFamily="34" charset="0"/>
              <a:buNone/>
              <a:defRPr/>
            </a:pPr>
            <a:r>
              <a:rPr lang="en-US" sz="2400" kern="0" dirty="0">
                <a:latin typeface="+mj-lt"/>
              </a:rPr>
              <a:t>α = [δ</a:t>
            </a:r>
            <a:r>
              <a:rPr lang="en-US" sz="2400" kern="0" baseline="30000" dirty="0">
                <a:latin typeface="+mj-lt"/>
              </a:rPr>
              <a:t>13</a:t>
            </a:r>
            <a:r>
              <a:rPr lang="en-US" sz="2400" kern="0" dirty="0">
                <a:latin typeface="+mj-lt"/>
              </a:rPr>
              <a:t>C</a:t>
            </a:r>
            <a:r>
              <a:rPr lang="en-US" sz="2400" kern="0" baseline="-25000" dirty="0">
                <a:latin typeface="+mj-lt"/>
              </a:rPr>
              <a:t>sc </a:t>
            </a:r>
            <a:r>
              <a:rPr lang="en-US" sz="2400" kern="0" dirty="0">
                <a:latin typeface="+mj-lt"/>
              </a:rPr>
              <a:t>- δ</a:t>
            </a:r>
            <a:r>
              <a:rPr lang="en-US" sz="2400" kern="0" baseline="30000" dirty="0">
                <a:latin typeface="+mj-lt"/>
              </a:rPr>
              <a:t>13</a:t>
            </a:r>
            <a:r>
              <a:rPr lang="en-US" sz="2400" kern="0" dirty="0">
                <a:latin typeface="+mj-lt"/>
              </a:rPr>
              <a:t>C</a:t>
            </a:r>
            <a:r>
              <a:rPr lang="en-US" sz="2400" kern="0" baseline="-25000" dirty="0">
                <a:latin typeface="+mj-lt"/>
              </a:rPr>
              <a:t>base2</a:t>
            </a:r>
            <a:r>
              <a:rPr lang="en-US" sz="2400" kern="0" dirty="0">
                <a:latin typeface="+mj-lt"/>
              </a:rPr>
              <a:t>] / (δ</a:t>
            </a:r>
            <a:r>
              <a:rPr lang="en-US" sz="2400" kern="0" baseline="30000" dirty="0">
                <a:latin typeface="+mj-lt"/>
              </a:rPr>
              <a:t>13</a:t>
            </a:r>
            <a:r>
              <a:rPr lang="en-US" sz="2400" kern="0" dirty="0">
                <a:latin typeface="+mj-lt"/>
              </a:rPr>
              <a:t>C</a:t>
            </a:r>
            <a:r>
              <a:rPr lang="en-US" sz="2400" kern="0" baseline="-25000" dirty="0">
                <a:latin typeface="+mj-lt"/>
              </a:rPr>
              <a:t>base2 </a:t>
            </a:r>
            <a:r>
              <a:rPr lang="en-US" sz="2400" kern="0" dirty="0">
                <a:latin typeface="+mj-lt"/>
              </a:rPr>
              <a:t>- δ</a:t>
            </a:r>
            <a:r>
              <a:rPr lang="en-US" sz="2400" kern="0" baseline="30000" dirty="0">
                <a:latin typeface="+mj-lt"/>
              </a:rPr>
              <a:t>13</a:t>
            </a:r>
            <a:r>
              <a:rPr lang="en-US" sz="2400" kern="0" dirty="0">
                <a:latin typeface="+mj-lt"/>
              </a:rPr>
              <a:t>C</a:t>
            </a:r>
            <a:r>
              <a:rPr lang="en-US" sz="2400" kern="0" baseline="-25000" dirty="0">
                <a:latin typeface="+mj-lt"/>
              </a:rPr>
              <a:t>base1</a:t>
            </a:r>
            <a:r>
              <a:rPr lang="en-US" sz="2400" kern="0" dirty="0">
                <a:latin typeface="+mj-lt"/>
              </a:rPr>
              <a:t>)</a:t>
            </a:r>
          </a:p>
          <a:p>
            <a:pPr marL="342900" indent="-342900" algn="ctr" eaLnBrk="1" hangingPunct="1">
              <a:spcBef>
                <a:spcPct val="20000"/>
              </a:spcBef>
              <a:buClr>
                <a:schemeClr val="bg2"/>
              </a:buClr>
              <a:buSzPct val="75000"/>
              <a:buFont typeface="Wingdings 2" pitchFamily="18" charset="2"/>
              <a:buNone/>
              <a:defRPr/>
            </a:pPr>
            <a:endParaRPr lang="en-US" sz="2400" kern="0" dirty="0">
              <a:latin typeface="+mj-lt"/>
            </a:endParaRPr>
          </a:p>
          <a:p>
            <a:pPr marL="342900" indent="-342900" algn="ctr" eaLnBrk="1" hangingPunct="1">
              <a:spcBef>
                <a:spcPct val="20000"/>
              </a:spcBef>
              <a:buClr>
                <a:schemeClr val="bg2"/>
              </a:buClr>
              <a:buSzPct val="75000"/>
              <a:buFont typeface="Wingdings 2" pitchFamily="18" charset="2"/>
              <a:buNone/>
              <a:defRPr/>
            </a:pPr>
            <a:endParaRPr lang="en-US" sz="2400" kern="0" dirty="0">
              <a:latin typeface="+mj-lt"/>
            </a:endParaRPr>
          </a:p>
          <a:p>
            <a:pPr marL="342900" indent="-342900" algn="ctr" eaLnBrk="1" hangingPunct="1">
              <a:spcBef>
                <a:spcPct val="20000"/>
              </a:spcBef>
              <a:buClr>
                <a:schemeClr val="bg2"/>
              </a:buClr>
              <a:buSzPct val="75000"/>
              <a:buFont typeface="Wingdings 2" pitchFamily="18" charset="2"/>
              <a:buNone/>
              <a:defRPr/>
            </a:pPr>
            <a:endParaRPr lang="en-US" sz="2400" kern="0" dirty="0">
              <a:latin typeface="+mj-lt"/>
            </a:endParaRPr>
          </a:p>
        </p:txBody>
      </p:sp>
      <p:sp>
        <p:nvSpPr>
          <p:cNvPr id="12" name="TextBox 11"/>
          <p:cNvSpPr txBox="1"/>
          <p:nvPr/>
        </p:nvSpPr>
        <p:spPr>
          <a:xfrm>
            <a:off x="3032326" y="1188827"/>
            <a:ext cx="5751094" cy="369332"/>
          </a:xfrm>
          <a:prstGeom prst="rect">
            <a:avLst/>
          </a:prstGeom>
          <a:noFill/>
        </p:spPr>
        <p:txBody>
          <a:bodyPr wrap="square" rtlCol="0">
            <a:spAutoFit/>
          </a:bodyPr>
          <a:lstStyle/>
          <a:p>
            <a:r>
              <a:rPr lang="en-US" kern="0" dirty="0" smtClean="0"/>
              <a:t>α = 0.0 means that the diet is 0% pelagic (or 100% littoral)</a:t>
            </a:r>
            <a:endParaRPr lang="en-US" dirty="0"/>
          </a:p>
        </p:txBody>
      </p:sp>
      <p:sp>
        <p:nvSpPr>
          <p:cNvPr id="13" name="TextBox 12"/>
          <p:cNvSpPr txBox="1"/>
          <p:nvPr/>
        </p:nvSpPr>
        <p:spPr>
          <a:xfrm>
            <a:off x="6833937" y="6488668"/>
            <a:ext cx="2310063" cy="369332"/>
          </a:xfrm>
          <a:prstGeom prst="rect">
            <a:avLst/>
          </a:prstGeom>
          <a:noFill/>
        </p:spPr>
        <p:txBody>
          <a:bodyPr wrap="square" rtlCol="0">
            <a:spAutoFit/>
          </a:bodyPr>
          <a:lstStyle/>
          <a:p>
            <a:pPr algn="r"/>
            <a:r>
              <a:rPr lang="en-US" dirty="0" smtClean="0"/>
              <a:t>Casey et al., </a:t>
            </a:r>
            <a:r>
              <a:rPr lang="en-US" i="1" dirty="0" smtClean="0"/>
              <a:t>in revision</a:t>
            </a:r>
            <a:endParaRPr lang="en-US" i="1" dirty="0"/>
          </a:p>
        </p:txBody>
      </p:sp>
      <p:sp>
        <p:nvSpPr>
          <p:cNvPr id="11" name="TextBox 10"/>
          <p:cNvSpPr txBox="1"/>
          <p:nvPr/>
        </p:nvSpPr>
        <p:spPr>
          <a:xfrm>
            <a:off x="1961033" y="5846476"/>
            <a:ext cx="1446943" cy="369332"/>
          </a:xfrm>
          <a:prstGeom prst="rect">
            <a:avLst/>
          </a:prstGeom>
          <a:noFill/>
        </p:spPr>
        <p:txBody>
          <a:bodyPr wrap="square" rtlCol="0">
            <a:spAutoFit/>
          </a:bodyPr>
          <a:lstStyle/>
          <a:p>
            <a:r>
              <a:rPr lang="el-GR" dirty="0" smtClean="0"/>
              <a:t>Δ</a:t>
            </a:r>
            <a:r>
              <a:rPr lang="en-US" baseline="30000" dirty="0" smtClean="0"/>
              <a:t>13</a:t>
            </a:r>
            <a:r>
              <a:rPr lang="en-US" dirty="0" smtClean="0"/>
              <a:t>C = 0.0 ‰</a:t>
            </a:r>
            <a:endParaRPr lang="en-US" dirty="0"/>
          </a:p>
        </p:txBody>
      </p:sp>
      <p:sp>
        <p:nvSpPr>
          <p:cNvPr id="14" name="TextBox 13"/>
          <p:cNvSpPr txBox="1"/>
          <p:nvPr/>
        </p:nvSpPr>
        <p:spPr>
          <a:xfrm>
            <a:off x="6224418" y="5834320"/>
            <a:ext cx="1446943" cy="369332"/>
          </a:xfrm>
          <a:prstGeom prst="rect">
            <a:avLst/>
          </a:prstGeom>
          <a:noFill/>
        </p:spPr>
        <p:txBody>
          <a:bodyPr wrap="square" rtlCol="0">
            <a:spAutoFit/>
          </a:bodyPr>
          <a:lstStyle/>
          <a:p>
            <a:r>
              <a:rPr lang="el-GR" dirty="0" smtClean="0"/>
              <a:t>Δ</a:t>
            </a:r>
            <a:r>
              <a:rPr lang="en-US" baseline="30000" dirty="0" smtClean="0"/>
              <a:t>13</a:t>
            </a:r>
            <a:r>
              <a:rPr lang="en-US" dirty="0" smtClean="0"/>
              <a:t>C = 1.9 ‰</a:t>
            </a:r>
            <a:endParaRPr lang="en-US" dirty="0"/>
          </a:p>
        </p:txBody>
      </p:sp>
      <p:cxnSp>
        <p:nvCxnSpPr>
          <p:cNvPr id="18" name="Straight Connector 17"/>
          <p:cNvCxnSpPr/>
          <p:nvPr/>
        </p:nvCxnSpPr>
        <p:spPr>
          <a:xfrm>
            <a:off x="6384616" y="2807936"/>
            <a:ext cx="16184" cy="25085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781785" y="2948318"/>
            <a:ext cx="733946" cy="307777"/>
          </a:xfrm>
          <a:prstGeom prst="rect">
            <a:avLst/>
          </a:prstGeom>
          <a:noFill/>
        </p:spPr>
        <p:txBody>
          <a:bodyPr wrap="square" rtlCol="0">
            <a:spAutoFit/>
          </a:bodyPr>
          <a:lstStyle/>
          <a:p>
            <a:r>
              <a:rPr lang="en-US" sz="1400" dirty="0" smtClean="0"/>
              <a:t>41%</a:t>
            </a:r>
            <a:endParaRPr lang="en-US" sz="1400" dirty="0"/>
          </a:p>
        </p:txBody>
      </p:sp>
      <p:sp>
        <p:nvSpPr>
          <p:cNvPr id="3" name="Rectangle 2"/>
          <p:cNvSpPr/>
          <p:nvPr/>
        </p:nvSpPr>
        <p:spPr>
          <a:xfrm>
            <a:off x="4718138" y="1696386"/>
            <a:ext cx="4325540" cy="47018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496711" y="632929"/>
            <a:ext cx="906308" cy="468313"/>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867993" y="1836892"/>
            <a:ext cx="323681" cy="1942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8459739" y="1848327"/>
            <a:ext cx="323681" cy="1942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941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9" grpId="0"/>
      <p:bldP spid="3" grpId="0" animBg="1"/>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r="7973"/>
          <a:stretch/>
        </p:blipFill>
        <p:spPr>
          <a:xfrm>
            <a:off x="4733477" y="235385"/>
            <a:ext cx="4440791" cy="2850858"/>
          </a:xfrm>
          <a:prstGeom prst="rect">
            <a:avLst/>
          </a:prstGeom>
        </p:spPr>
      </p:pic>
      <p:pic>
        <p:nvPicPr>
          <p:cNvPr id="2056" name="Picture 8" descr="Image result for littorina littore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3477" y="3086243"/>
            <a:ext cx="4673479" cy="350510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eastern mud snail scaveng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31" y="3161525"/>
            <a:ext cx="4389120" cy="344545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eastern mud snail scaveng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31" y="251016"/>
            <a:ext cx="4389120" cy="29352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80949" y="3030874"/>
            <a:ext cx="1251284" cy="369332"/>
          </a:xfrm>
          <a:prstGeom prst="rect">
            <a:avLst/>
          </a:prstGeom>
          <a:solidFill>
            <a:schemeClr val="bg1"/>
          </a:solidFill>
        </p:spPr>
        <p:txBody>
          <a:bodyPr wrap="square" rtlCol="0">
            <a:spAutoFit/>
          </a:bodyPr>
          <a:lstStyle/>
          <a:p>
            <a:pPr algn="ctr"/>
            <a:r>
              <a:rPr lang="en-US" dirty="0" smtClean="0"/>
              <a:t>Mud snails</a:t>
            </a:r>
            <a:endParaRPr lang="en-US" dirty="0"/>
          </a:p>
        </p:txBody>
      </p:sp>
      <p:sp>
        <p:nvSpPr>
          <p:cNvPr id="8" name="TextBox 7"/>
          <p:cNvSpPr txBox="1"/>
          <p:nvPr/>
        </p:nvSpPr>
        <p:spPr>
          <a:xfrm>
            <a:off x="6328230" y="2985944"/>
            <a:ext cx="1251284" cy="369332"/>
          </a:xfrm>
          <a:prstGeom prst="rect">
            <a:avLst/>
          </a:prstGeom>
          <a:solidFill>
            <a:schemeClr val="bg1"/>
          </a:solidFill>
        </p:spPr>
        <p:txBody>
          <a:bodyPr wrap="square" rtlCol="0">
            <a:spAutoFit/>
          </a:bodyPr>
          <a:lstStyle/>
          <a:p>
            <a:pPr algn="ctr"/>
            <a:r>
              <a:rPr lang="en-US" dirty="0" smtClean="0"/>
              <a:t>Periwinkles</a:t>
            </a:r>
            <a:endParaRPr lang="en-US" dirty="0"/>
          </a:p>
        </p:txBody>
      </p:sp>
      <p:sp>
        <p:nvSpPr>
          <p:cNvPr id="6" name="Oval 5"/>
          <p:cNvSpPr/>
          <p:nvPr/>
        </p:nvSpPr>
        <p:spPr>
          <a:xfrm>
            <a:off x="5970070" y="2665379"/>
            <a:ext cx="2055250" cy="982493"/>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9483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razottoli.files.wordpress.com/2011/11/26-littorina-littorea-radula-bi-jan-27-20061.jpg?w=650&amp;h=432" hidden="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7125" y="1327970"/>
            <a:ext cx="4181070" cy="277880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razottoli.files.wordpress.com/2011/11/fucus-distichus-and-ulva-bailey-island-aug-2-2011-43.jpg?w=1000&amp;h=662" hidden="1"/>
          <p:cNvPicPr>
            <a:picLocks noChangeAspect="1" noChangeArrowheads="1"/>
          </p:cNvPicPr>
          <p:nvPr/>
        </p:nvPicPr>
        <p:blipFill rotWithShape="1">
          <a:blip r:embed="rId3">
            <a:extLst>
              <a:ext uri="{28A0092B-C50C-407E-A947-70E740481C1C}">
                <a14:useLocalDpi xmlns:a14="http://schemas.microsoft.com/office/drawing/2010/main" val="0"/>
              </a:ext>
            </a:extLst>
          </a:blip>
          <a:srcRect l="34767"/>
          <a:stretch/>
        </p:blipFill>
        <p:spPr bwMode="auto">
          <a:xfrm>
            <a:off x="-24277" y="1327970"/>
            <a:ext cx="4968137" cy="5041784"/>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Cladophora_epiphytes_#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7125" y="4118407"/>
            <a:ext cx="4181070" cy="225134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hidden="1"/>
          <p:cNvSpPr txBox="1"/>
          <p:nvPr/>
        </p:nvSpPr>
        <p:spPr>
          <a:xfrm>
            <a:off x="3774158" y="6369754"/>
            <a:ext cx="3370521" cy="307777"/>
          </a:xfrm>
          <a:prstGeom prst="rect">
            <a:avLst/>
          </a:prstGeom>
          <a:noFill/>
        </p:spPr>
        <p:txBody>
          <a:bodyPr wrap="square" rtlCol="0">
            <a:spAutoFit/>
          </a:bodyPr>
          <a:lstStyle/>
          <a:p>
            <a:pPr algn="r"/>
            <a:r>
              <a:rPr lang="en-US" sz="1400" dirty="0" smtClean="0"/>
              <a:t>Photograph by Martyn Kelly</a:t>
            </a:r>
            <a:endParaRPr lang="en-US" sz="1400" dirty="0"/>
          </a:p>
        </p:txBody>
      </p:sp>
      <p:sp>
        <p:nvSpPr>
          <p:cNvPr id="10" name="TextBox 9" hidden="1"/>
          <p:cNvSpPr txBox="1"/>
          <p:nvPr/>
        </p:nvSpPr>
        <p:spPr>
          <a:xfrm>
            <a:off x="-60256" y="6322979"/>
            <a:ext cx="3370521" cy="307777"/>
          </a:xfrm>
          <a:prstGeom prst="rect">
            <a:avLst/>
          </a:prstGeom>
          <a:noFill/>
        </p:spPr>
        <p:txBody>
          <a:bodyPr wrap="square" rtlCol="0">
            <a:spAutoFit/>
          </a:bodyPr>
          <a:lstStyle/>
          <a:p>
            <a:r>
              <a:rPr lang="en-US" sz="1400" dirty="0" smtClean="0"/>
              <a:t>Photograph by Robert </a:t>
            </a:r>
            <a:r>
              <a:rPr lang="en-US" sz="1400" dirty="0" err="1" smtClean="0"/>
              <a:t>Zottoli</a:t>
            </a:r>
            <a:endParaRPr lang="en-US" sz="1400" dirty="0"/>
          </a:p>
        </p:txBody>
      </p:sp>
      <p:sp>
        <p:nvSpPr>
          <p:cNvPr id="6" name="Rectangle 5" hidden="1"/>
          <p:cNvSpPr/>
          <p:nvPr/>
        </p:nvSpPr>
        <p:spPr>
          <a:xfrm>
            <a:off x="6188185" y="1745207"/>
            <a:ext cx="2573079" cy="25518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hidden="1"/>
          <p:cNvSpPr txBox="1"/>
          <p:nvPr/>
        </p:nvSpPr>
        <p:spPr>
          <a:xfrm>
            <a:off x="5301573" y="1460078"/>
            <a:ext cx="915795" cy="307777"/>
          </a:xfrm>
          <a:prstGeom prst="rect">
            <a:avLst/>
          </a:prstGeom>
          <a:solidFill>
            <a:schemeClr val="tx1"/>
          </a:solidFill>
        </p:spPr>
        <p:txBody>
          <a:bodyPr wrap="square" rtlCol="0">
            <a:spAutoFit/>
          </a:bodyPr>
          <a:lstStyle/>
          <a:p>
            <a:pPr algn="r"/>
            <a:r>
              <a:rPr lang="en-US" sz="1400" i="1" dirty="0" smtClean="0">
                <a:solidFill>
                  <a:srgbClr val="FFFF00"/>
                </a:solidFill>
                <a:latin typeface="Times New Roman" panose="02020603050405020304" pitchFamily="18" charset="0"/>
                <a:cs typeface="Times New Roman" panose="02020603050405020304" pitchFamily="18" charset="0"/>
              </a:rPr>
              <a:t>L. </a:t>
            </a:r>
            <a:r>
              <a:rPr lang="en-US" sz="1400" i="1" dirty="0" err="1">
                <a:solidFill>
                  <a:srgbClr val="FFFF00"/>
                </a:solidFill>
                <a:latin typeface="Times New Roman" panose="02020603050405020304" pitchFamily="18" charset="0"/>
                <a:cs typeface="Times New Roman" panose="02020603050405020304" pitchFamily="18" charset="0"/>
              </a:rPr>
              <a:t>l</a:t>
            </a:r>
            <a:r>
              <a:rPr lang="en-US" sz="1400" i="1" dirty="0" err="1" smtClean="0">
                <a:solidFill>
                  <a:srgbClr val="FFFF00"/>
                </a:solidFill>
                <a:latin typeface="Times New Roman" panose="02020603050405020304" pitchFamily="18" charset="0"/>
                <a:cs typeface="Times New Roman" panose="02020603050405020304" pitchFamily="18" charset="0"/>
              </a:rPr>
              <a:t>ittorea</a:t>
            </a:r>
            <a:r>
              <a:rPr lang="en-US" sz="1400" dirty="0" smtClean="0">
                <a:solidFill>
                  <a:srgbClr val="FFFF00"/>
                </a:solidFill>
              </a:rPr>
              <a:t> </a:t>
            </a:r>
            <a:endParaRPr lang="en-US" sz="1400" dirty="0">
              <a:solidFill>
                <a:srgbClr val="FFFF00"/>
              </a:solidFill>
            </a:endParaRPr>
          </a:p>
        </p:txBody>
      </p:sp>
      <p:sp>
        <p:nvSpPr>
          <p:cNvPr id="12" name="Title 1"/>
          <p:cNvSpPr txBox="1">
            <a:spLocks/>
          </p:cNvSpPr>
          <p:nvPr/>
        </p:nvSpPr>
        <p:spPr>
          <a:xfrm>
            <a:off x="628650" y="83678"/>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b="1" dirty="0" smtClean="0"/>
              <a:t>Conclusions</a:t>
            </a:r>
            <a:endParaRPr lang="en-US" b="1" dirty="0"/>
          </a:p>
        </p:txBody>
      </p:sp>
      <p:sp>
        <p:nvSpPr>
          <p:cNvPr id="11" name="TextBox 10"/>
          <p:cNvSpPr txBox="1"/>
          <p:nvPr/>
        </p:nvSpPr>
        <p:spPr>
          <a:xfrm>
            <a:off x="4904948" y="1277133"/>
            <a:ext cx="3370521" cy="307777"/>
          </a:xfrm>
          <a:prstGeom prst="rect">
            <a:avLst/>
          </a:prstGeom>
          <a:noFill/>
        </p:spPr>
        <p:txBody>
          <a:bodyPr wrap="square" rtlCol="0">
            <a:spAutoFit/>
          </a:bodyPr>
          <a:lstStyle/>
          <a:p>
            <a:r>
              <a:rPr lang="en-US" sz="1400" dirty="0" smtClean="0">
                <a:solidFill>
                  <a:schemeClr val="bg1"/>
                </a:solidFill>
              </a:rPr>
              <a:t>Photograph by Robert </a:t>
            </a:r>
            <a:r>
              <a:rPr lang="en-US" sz="1400" dirty="0" err="1" smtClean="0">
                <a:solidFill>
                  <a:schemeClr val="bg1"/>
                </a:solidFill>
              </a:rPr>
              <a:t>Zottoli</a:t>
            </a:r>
            <a:endParaRPr lang="en-US" sz="1400" dirty="0">
              <a:solidFill>
                <a:schemeClr val="bg1"/>
              </a:solidFill>
            </a:endParaRPr>
          </a:p>
        </p:txBody>
      </p:sp>
      <p:sp>
        <p:nvSpPr>
          <p:cNvPr id="3" name="Content Placeholder 2"/>
          <p:cNvSpPr>
            <a:spLocks noGrp="1"/>
          </p:cNvSpPr>
          <p:nvPr>
            <p:ph idx="1"/>
          </p:nvPr>
        </p:nvSpPr>
        <p:spPr>
          <a:xfrm>
            <a:off x="628650" y="1537487"/>
            <a:ext cx="7886700" cy="4639476"/>
          </a:xfrm>
        </p:spPr>
        <p:txBody>
          <a:bodyPr>
            <a:noAutofit/>
          </a:bodyPr>
          <a:lstStyle/>
          <a:p>
            <a:r>
              <a:rPr lang="en-US" sz="2400" i="1" dirty="0" smtClean="0"/>
              <a:t>Neverita duplicata </a:t>
            </a:r>
            <a:r>
              <a:rPr lang="en-US" sz="2400" dirty="0" smtClean="0"/>
              <a:t>feeds as an omnivore in the wild!</a:t>
            </a:r>
          </a:p>
          <a:p>
            <a:r>
              <a:rPr lang="en-US" sz="2400" dirty="0"/>
              <a:t>Do our laboratory fractionation factors (</a:t>
            </a:r>
            <a:r>
              <a:rPr lang="el-GR" sz="2400" dirty="0"/>
              <a:t>Δ</a:t>
            </a:r>
            <a:r>
              <a:rPr lang="en-US" sz="2400" baseline="30000" dirty="0"/>
              <a:t>15</a:t>
            </a:r>
            <a:r>
              <a:rPr lang="en-US" sz="2400" dirty="0"/>
              <a:t>N and </a:t>
            </a:r>
            <a:r>
              <a:rPr lang="el-GR" sz="2400" dirty="0"/>
              <a:t>Δ</a:t>
            </a:r>
            <a:r>
              <a:rPr lang="en-US" sz="2400" baseline="30000" dirty="0"/>
              <a:t>13</a:t>
            </a:r>
            <a:r>
              <a:rPr lang="en-US" sz="2400" dirty="0"/>
              <a:t>C) change previously published trophic positions / dietary proportions?</a:t>
            </a:r>
          </a:p>
          <a:p>
            <a:pPr lvl="1"/>
            <a:r>
              <a:rPr lang="el-GR" sz="2000" dirty="0"/>
              <a:t>Δ</a:t>
            </a:r>
            <a:r>
              <a:rPr lang="en-US" sz="2000" baseline="30000" dirty="0" smtClean="0"/>
              <a:t>15</a:t>
            </a:r>
            <a:r>
              <a:rPr lang="en-US" sz="2000" dirty="0" smtClean="0"/>
              <a:t>N lowers TP estimates, but not significantly</a:t>
            </a:r>
          </a:p>
          <a:p>
            <a:pPr lvl="1"/>
            <a:r>
              <a:rPr lang="el-GR" sz="2000" dirty="0"/>
              <a:t>Δ</a:t>
            </a:r>
            <a:r>
              <a:rPr lang="en-US" sz="2000" baseline="30000" dirty="0" smtClean="0"/>
              <a:t>13</a:t>
            </a:r>
            <a:r>
              <a:rPr lang="en-US" sz="2000" dirty="0" smtClean="0"/>
              <a:t>C increases alpha (more pelagic), still relying on littoral carbon</a:t>
            </a:r>
          </a:p>
          <a:p>
            <a:r>
              <a:rPr lang="en-US" sz="2400" dirty="0"/>
              <a:t>What plants </a:t>
            </a:r>
            <a:r>
              <a:rPr lang="en-US" sz="2400" dirty="0" smtClean="0"/>
              <a:t>are </a:t>
            </a:r>
            <a:r>
              <a:rPr lang="en-US" sz="2400" i="1"/>
              <a:t>Neverita </a:t>
            </a:r>
            <a:r>
              <a:rPr lang="en-US" sz="2400" i="1" smtClean="0"/>
              <a:t>duplicata</a:t>
            </a:r>
            <a:r>
              <a:rPr lang="en-US" sz="2400" smtClean="0"/>
              <a:t> </a:t>
            </a:r>
            <a:r>
              <a:rPr lang="en-US" sz="2400" dirty="0"/>
              <a:t>eating?</a:t>
            </a:r>
          </a:p>
          <a:p>
            <a:pPr lvl="1"/>
            <a:r>
              <a:rPr lang="en-US" sz="2000" i="1" dirty="0" smtClean="0"/>
              <a:t>N. duplicata </a:t>
            </a:r>
            <a:r>
              <a:rPr lang="en-US" sz="2000" b="1" dirty="0" smtClean="0"/>
              <a:t>likely</a:t>
            </a:r>
            <a:r>
              <a:rPr lang="en-US" sz="2000" dirty="0" smtClean="0"/>
              <a:t> feeds on </a:t>
            </a:r>
            <a:r>
              <a:rPr lang="en-US" sz="2000" b="1" dirty="0" smtClean="0"/>
              <a:t>benthic </a:t>
            </a:r>
            <a:r>
              <a:rPr lang="en-US" sz="2000" dirty="0" smtClean="0"/>
              <a:t>primary producers (e.g., </a:t>
            </a:r>
            <a:r>
              <a:rPr lang="en-US" sz="2000" dirty="0" err="1" smtClean="0"/>
              <a:t>macroalgae</a:t>
            </a:r>
            <a:r>
              <a:rPr lang="en-US" sz="2000" dirty="0" smtClean="0"/>
              <a:t>, epiphytic diatoms) </a:t>
            </a:r>
          </a:p>
          <a:p>
            <a:r>
              <a:rPr lang="en-US" sz="2400" dirty="0" smtClean="0"/>
              <a:t>Must go beyond stable isotopic methods to determine exactly which plants </a:t>
            </a:r>
            <a:r>
              <a:rPr lang="en-US" sz="2400" i="1" dirty="0" smtClean="0"/>
              <a:t>N. duplicata </a:t>
            </a:r>
            <a:r>
              <a:rPr lang="en-US" sz="2400" dirty="0" smtClean="0"/>
              <a:t>is eating (e.g., isotopic labelling, DNA barcoding, immuno-assays)</a:t>
            </a:r>
          </a:p>
          <a:p>
            <a:r>
              <a:rPr lang="en-US" sz="2400" dirty="0" smtClean="0"/>
              <a:t>Implications?</a:t>
            </a:r>
          </a:p>
          <a:p>
            <a:endParaRPr lang="en-US" sz="2400" dirty="0" smtClean="0"/>
          </a:p>
          <a:p>
            <a:endParaRPr lang="en-US" sz="2400" dirty="0" smtClean="0"/>
          </a:p>
          <a:p>
            <a:endParaRPr lang="en-US" sz="2400" dirty="0"/>
          </a:p>
        </p:txBody>
      </p:sp>
    </p:spTree>
    <p:extLst>
      <p:ext uri="{BB962C8B-B14F-4D97-AF65-F5344CB8AC3E}">
        <p14:creationId xmlns:p14="http://schemas.microsoft.com/office/powerpoint/2010/main" val="2548354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07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3082"/>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3076"/>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6" grpId="0" animBg="1"/>
      <p:bldP spid="7" grpId="0" animBg="1"/>
      <p:bldP spid="11" grpId="0"/>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Implications</a:t>
            </a:r>
            <a:endParaRPr lang="en-US" b="1" dirty="0"/>
          </a:p>
        </p:txBody>
      </p:sp>
      <p:sp>
        <p:nvSpPr>
          <p:cNvPr id="4" name="Content Placeholder 3"/>
          <p:cNvSpPr>
            <a:spLocks noGrp="1"/>
          </p:cNvSpPr>
          <p:nvPr>
            <p:ph idx="1"/>
          </p:nvPr>
        </p:nvSpPr>
        <p:spPr>
          <a:xfrm>
            <a:off x="628650" y="1494971"/>
            <a:ext cx="8168612" cy="696686"/>
          </a:xfrm>
        </p:spPr>
        <p:txBody>
          <a:bodyPr/>
          <a:lstStyle/>
          <a:p>
            <a:r>
              <a:rPr lang="en-US" dirty="0" smtClean="0"/>
              <a:t>Will </a:t>
            </a:r>
            <a:r>
              <a:rPr lang="en-US" i="1" dirty="0" smtClean="0"/>
              <a:t>Neverita duplicata</a:t>
            </a:r>
            <a:r>
              <a:rPr lang="en-US" dirty="0" smtClean="0"/>
              <a:t>’s</a:t>
            </a:r>
            <a:r>
              <a:rPr lang="en-US" i="1" dirty="0" smtClean="0"/>
              <a:t> </a:t>
            </a:r>
            <a:r>
              <a:rPr lang="en-US" dirty="0" smtClean="0"/>
              <a:t>omnivory lead to </a:t>
            </a:r>
            <a:r>
              <a:rPr lang="en-US" b="1" dirty="0" smtClean="0"/>
              <a:t>increased</a:t>
            </a:r>
            <a:r>
              <a:rPr lang="en-US" dirty="0" smtClean="0"/>
              <a:t> drilling frequency?</a:t>
            </a:r>
          </a:p>
        </p:txBody>
      </p:sp>
      <p:sp>
        <p:nvSpPr>
          <p:cNvPr id="3" name="TextBox 2"/>
          <p:cNvSpPr txBox="1"/>
          <p:nvPr/>
        </p:nvSpPr>
        <p:spPr>
          <a:xfrm>
            <a:off x="464457" y="6480626"/>
            <a:ext cx="3614057" cy="338554"/>
          </a:xfrm>
          <a:prstGeom prst="rect">
            <a:avLst/>
          </a:prstGeom>
          <a:noFill/>
        </p:spPr>
        <p:txBody>
          <a:bodyPr wrap="square" rtlCol="0">
            <a:spAutoFit/>
          </a:bodyPr>
          <a:lstStyle/>
          <a:p>
            <a:pPr algn="ctr"/>
            <a:r>
              <a:rPr lang="en-US" sz="1600" dirty="0" smtClean="0"/>
              <a:t>Cottrell and </a:t>
            </a:r>
            <a:r>
              <a:rPr lang="en-US" sz="1600" dirty="0" err="1" smtClean="0"/>
              <a:t>Yeargan</a:t>
            </a:r>
            <a:r>
              <a:rPr lang="en-US" sz="1600" dirty="0" smtClean="0"/>
              <a:t>, 1998</a:t>
            </a:r>
            <a:endParaRPr lang="en-US" sz="1600" dirty="0"/>
          </a:p>
        </p:txBody>
      </p:sp>
      <p:sp>
        <p:nvSpPr>
          <p:cNvPr id="5" name="TextBox 4"/>
          <p:cNvSpPr txBox="1"/>
          <p:nvPr/>
        </p:nvSpPr>
        <p:spPr>
          <a:xfrm>
            <a:off x="4702628" y="6480626"/>
            <a:ext cx="3614057" cy="338554"/>
          </a:xfrm>
          <a:prstGeom prst="rect">
            <a:avLst/>
          </a:prstGeom>
          <a:noFill/>
        </p:spPr>
        <p:txBody>
          <a:bodyPr wrap="square" rtlCol="0">
            <a:spAutoFit/>
          </a:bodyPr>
          <a:lstStyle/>
          <a:p>
            <a:pPr algn="ctr"/>
            <a:r>
              <a:rPr lang="en-US" sz="1600" dirty="0" smtClean="0"/>
              <a:t>Harmen et al., 2000</a:t>
            </a:r>
            <a:endParaRPr lang="en-US" sz="1600" dirty="0"/>
          </a:p>
        </p:txBody>
      </p:sp>
      <p:sp>
        <p:nvSpPr>
          <p:cNvPr id="6" name="TextBox 5"/>
          <p:cNvSpPr txBox="1"/>
          <p:nvPr/>
        </p:nvSpPr>
        <p:spPr>
          <a:xfrm>
            <a:off x="2917686" y="1914199"/>
            <a:ext cx="3614057" cy="523220"/>
          </a:xfrm>
          <a:prstGeom prst="rect">
            <a:avLst/>
          </a:prstGeom>
          <a:noFill/>
        </p:spPr>
        <p:txBody>
          <a:bodyPr wrap="square" rtlCol="0">
            <a:spAutoFit/>
          </a:bodyPr>
          <a:lstStyle/>
          <a:p>
            <a:pPr algn="ctr"/>
            <a:r>
              <a:rPr lang="en-US" sz="2800" b="1" dirty="0" smtClean="0"/>
              <a:t>We Don’t Know</a:t>
            </a:r>
            <a:endParaRPr lang="en-US" sz="2800" b="1" dirty="0"/>
          </a:p>
        </p:txBody>
      </p:sp>
      <p:pic>
        <p:nvPicPr>
          <p:cNvPr id="1026" name="Picture 2" descr="Image result for Coleomegilla maculata"/>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55415" y="2302145"/>
            <a:ext cx="2090977" cy="208350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dandeli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06795" y="4683342"/>
            <a:ext cx="1431925" cy="101536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pea aphi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67844" y="4761481"/>
            <a:ext cx="1546392" cy="102989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quot;Helicoverpa zea&quot; egg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442548" y="4602104"/>
            <a:ext cx="1033839" cy="133226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corn"/>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77090" y="4672476"/>
            <a:ext cx="1084769" cy="139935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Image result for Coleomegilla maculata"/>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05381" y="2376323"/>
            <a:ext cx="2090977" cy="2083509"/>
          </a:xfrm>
          <a:prstGeom prst="rect">
            <a:avLst/>
          </a:prstGeom>
          <a:noFill/>
          <a:extLst>
            <a:ext uri="{909E8E84-426E-40DD-AFC4-6F175D3DCCD1}">
              <a14:hiddenFill xmlns:a14="http://schemas.microsoft.com/office/drawing/2010/main">
                <a:solidFill>
                  <a:srgbClr val="FFFFFF"/>
                </a:solidFill>
              </a14:hiddenFill>
            </a:ext>
          </a:extLst>
        </p:spPr>
      </p:pic>
      <p:sp>
        <p:nvSpPr>
          <p:cNvPr id="7" name="Right Arrow 6"/>
          <p:cNvSpPr/>
          <p:nvPr/>
        </p:nvSpPr>
        <p:spPr>
          <a:xfrm rot="7312247">
            <a:off x="907689" y="4261329"/>
            <a:ext cx="742732" cy="35434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rot="3441112">
            <a:off x="2875372" y="4249540"/>
            <a:ext cx="689470" cy="35434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40" name="Picture 16" descr="Image result for Helicoverpa zea"/>
          <p:cNvPicPr>
            <a:picLocks noChangeAspect="1" noChangeArrowheads="1"/>
          </p:cNvPicPr>
          <p:nvPr/>
        </p:nvPicPr>
        <p:blipFill>
          <a:blip r:embed="rId8" cstate="print">
            <a:clrChange>
              <a:clrFrom>
                <a:srgbClr val="E6E6E6"/>
              </a:clrFrom>
              <a:clrTo>
                <a:srgbClr val="E6E6E6">
                  <a:alpha val="0"/>
                </a:srgbClr>
              </a:clrTo>
            </a:clrChange>
            <a:extLst>
              <a:ext uri="{28A0092B-C50C-407E-A947-70E740481C1C}">
                <a14:useLocalDpi xmlns:a14="http://schemas.microsoft.com/office/drawing/2010/main" val="0"/>
              </a:ext>
            </a:extLst>
          </a:blip>
          <a:srcRect/>
          <a:stretch>
            <a:fillRect/>
          </a:stretch>
        </p:blipFill>
        <p:spPr bwMode="auto">
          <a:xfrm>
            <a:off x="132864" y="5814255"/>
            <a:ext cx="1599290" cy="66637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Image result for Coleomegilla maculata"/>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20107" y="2489835"/>
            <a:ext cx="680763" cy="67833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Image result for Coleomegilla maculata"/>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63852" y="2302145"/>
            <a:ext cx="680763" cy="67833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Image result for Coleomegilla maculata"/>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3581" y="2941926"/>
            <a:ext cx="680763" cy="67833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Image result for Coleomegilla maculata"/>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8498" y="2215913"/>
            <a:ext cx="680763" cy="67833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Image result for Coleomegilla maculata"/>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64948" y="3362533"/>
            <a:ext cx="680763" cy="67833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Image result for Coleomegilla maculata"/>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1680" y="3364666"/>
            <a:ext cx="680763" cy="67833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Image result for Coleomegilla maculata"/>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171" y="2694086"/>
            <a:ext cx="680763" cy="67833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Image result for Coleomegilla maculata"/>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92546" y="2826699"/>
            <a:ext cx="680763" cy="678332"/>
          </a:xfrm>
          <a:prstGeom prst="rect">
            <a:avLst/>
          </a:prstGeom>
          <a:noFill/>
          <a:extLst>
            <a:ext uri="{909E8E84-426E-40DD-AFC4-6F175D3DCCD1}">
              <a14:hiddenFill xmlns:a14="http://schemas.microsoft.com/office/drawing/2010/main">
                <a:solidFill>
                  <a:srgbClr val="FFFFFF"/>
                </a:solidFill>
              </a14:hiddenFill>
            </a:ext>
          </a:extLst>
        </p:spPr>
      </p:pic>
      <p:sp>
        <p:nvSpPr>
          <p:cNvPr id="30" name="Right Arrow 29"/>
          <p:cNvSpPr/>
          <p:nvPr/>
        </p:nvSpPr>
        <p:spPr>
          <a:xfrm rot="7312247">
            <a:off x="5805960" y="4296199"/>
            <a:ext cx="742732" cy="35434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ight Arrow 30"/>
          <p:cNvSpPr/>
          <p:nvPr/>
        </p:nvSpPr>
        <p:spPr>
          <a:xfrm rot="3441112">
            <a:off x="7773643" y="4284410"/>
            <a:ext cx="689470" cy="35434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2" descr="Image result for Coleomegilla maculata"/>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94014" y="2678289"/>
            <a:ext cx="680763" cy="678332"/>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Image result for Coleomegilla maculata"/>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37759" y="2490599"/>
            <a:ext cx="680763" cy="678332"/>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Image result for Coleomegilla maculata"/>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77488" y="3130380"/>
            <a:ext cx="680763" cy="678332"/>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Image result for Coleomegilla maculata"/>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02405" y="2404367"/>
            <a:ext cx="680763" cy="678332"/>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Image result for Coleomegilla maculata"/>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38855" y="3550987"/>
            <a:ext cx="680763" cy="678332"/>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Image result for Coleomegilla maculata"/>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75587" y="3553120"/>
            <a:ext cx="680763" cy="678332"/>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Image result for Coleomegilla maculata"/>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12078" y="2882540"/>
            <a:ext cx="680763" cy="678332"/>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Image result for Coleomegilla maculata"/>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66453" y="3015153"/>
            <a:ext cx="680763" cy="678332"/>
          </a:xfrm>
          <a:prstGeom prst="rect">
            <a:avLst/>
          </a:prstGeom>
          <a:noFill/>
          <a:extLst>
            <a:ext uri="{909E8E84-426E-40DD-AFC4-6F175D3DCCD1}">
              <a14:hiddenFill xmlns:a14="http://schemas.microsoft.com/office/drawing/2010/main">
                <a:solidFill>
                  <a:srgbClr val="FFFFFF"/>
                </a:solidFill>
              </a14:hiddenFill>
            </a:ext>
          </a:extLst>
        </p:spPr>
      </p:pic>
      <p:sp>
        <p:nvSpPr>
          <p:cNvPr id="40" name="Right Arrow 39"/>
          <p:cNvSpPr/>
          <p:nvPr/>
        </p:nvSpPr>
        <p:spPr>
          <a:xfrm rot="3441112">
            <a:off x="7653805" y="3892731"/>
            <a:ext cx="946733" cy="135771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9281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3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2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9"/>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childTnLst>
                                </p:cTn>
                              </p:par>
                              <p:par>
                                <p:cTn id="61" presetID="1" presetClass="exit" presetSubtype="0" fill="hold" grpId="1" nodeType="withEffect">
                                  <p:stCondLst>
                                    <p:cond delay="0"/>
                                  </p:stCondLst>
                                  <p:childTnLst>
                                    <p:set>
                                      <p:cBhvr>
                                        <p:cTn id="62" dur="1" fill="hold">
                                          <p:stCondLst>
                                            <p:cond delay="0"/>
                                          </p:stCondLst>
                                        </p:cTn>
                                        <p:tgtEl>
                                          <p:spTgt spid="31"/>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 grpId="0" animBg="1"/>
      <p:bldP spid="30" grpId="0" animBg="1"/>
      <p:bldP spid="31" grpId="0" animBg="1"/>
      <p:bldP spid="31" grpId="1" animBg="1"/>
      <p:bldP spid="4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Implications</a:t>
            </a:r>
            <a:endParaRPr lang="en-US" b="1" dirty="0"/>
          </a:p>
        </p:txBody>
      </p:sp>
      <p:sp>
        <p:nvSpPr>
          <p:cNvPr id="6" name="TextBox 5"/>
          <p:cNvSpPr txBox="1"/>
          <p:nvPr/>
        </p:nvSpPr>
        <p:spPr>
          <a:xfrm>
            <a:off x="1345658" y="6333035"/>
            <a:ext cx="2490281" cy="338554"/>
          </a:xfrm>
          <a:prstGeom prst="rect">
            <a:avLst/>
          </a:prstGeom>
          <a:noFill/>
        </p:spPr>
        <p:txBody>
          <a:bodyPr wrap="square" rtlCol="0">
            <a:spAutoFit/>
          </a:bodyPr>
          <a:lstStyle/>
          <a:p>
            <a:pPr algn="ctr"/>
            <a:r>
              <a:rPr lang="en-US" sz="1600" dirty="0" err="1" smtClean="0"/>
              <a:t>Boersma</a:t>
            </a:r>
            <a:r>
              <a:rPr lang="en-US" sz="1600" dirty="0" smtClean="0"/>
              <a:t> et al., 2015</a:t>
            </a:r>
            <a:endParaRPr lang="en-US" sz="1600" dirty="0"/>
          </a:p>
        </p:txBody>
      </p:sp>
      <p:sp>
        <p:nvSpPr>
          <p:cNvPr id="7" name="TextBox 6"/>
          <p:cNvSpPr txBox="1"/>
          <p:nvPr/>
        </p:nvSpPr>
        <p:spPr>
          <a:xfrm>
            <a:off x="1254868" y="1584705"/>
            <a:ext cx="2743200" cy="523220"/>
          </a:xfrm>
          <a:prstGeom prst="rect">
            <a:avLst/>
          </a:prstGeom>
          <a:noFill/>
        </p:spPr>
        <p:txBody>
          <a:bodyPr wrap="square" rtlCol="0">
            <a:spAutoFit/>
          </a:bodyPr>
          <a:lstStyle/>
          <a:p>
            <a:pPr algn="ctr"/>
            <a:r>
              <a:rPr lang="en-US" sz="2800" b="1" dirty="0" smtClean="0"/>
              <a:t>Copepods</a:t>
            </a:r>
            <a:endParaRPr lang="en-US" sz="2800" b="1" dirty="0"/>
          </a:p>
        </p:txBody>
      </p:sp>
      <p:grpSp>
        <p:nvGrpSpPr>
          <p:cNvPr id="5" name="Group 4"/>
          <p:cNvGrpSpPr/>
          <p:nvPr/>
        </p:nvGrpSpPr>
        <p:grpSpPr>
          <a:xfrm>
            <a:off x="574191" y="2894707"/>
            <a:ext cx="3910519" cy="2592668"/>
            <a:chOff x="719847" y="2894707"/>
            <a:chExt cx="3910519" cy="2592668"/>
          </a:xfrm>
        </p:grpSpPr>
        <p:pic>
          <p:nvPicPr>
            <p:cNvPr id="10" name="Picture 9"/>
            <p:cNvPicPr>
              <a:picLocks noChangeAspect="1"/>
            </p:cNvPicPr>
            <p:nvPr/>
          </p:nvPicPr>
          <p:blipFill>
            <a:blip r:embed="rId2"/>
            <a:stretch>
              <a:fillRect/>
            </a:stretch>
          </p:blipFill>
          <p:spPr>
            <a:xfrm>
              <a:off x="719847" y="2894707"/>
              <a:ext cx="3910519" cy="2592668"/>
            </a:xfrm>
            <a:prstGeom prst="rect">
              <a:avLst/>
            </a:prstGeom>
          </p:spPr>
        </p:pic>
        <p:sp>
          <p:nvSpPr>
            <p:cNvPr id="8" name="Rectangle 7"/>
            <p:cNvSpPr/>
            <p:nvPr/>
          </p:nvSpPr>
          <p:spPr>
            <a:xfrm>
              <a:off x="2393010" y="3035025"/>
              <a:ext cx="2023354" cy="10609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232169" y="3035025"/>
              <a:ext cx="226979" cy="1848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p:cNvSpPr txBox="1"/>
          <p:nvPr/>
        </p:nvSpPr>
        <p:spPr>
          <a:xfrm>
            <a:off x="340468" y="2124774"/>
            <a:ext cx="4503906" cy="461665"/>
          </a:xfrm>
          <a:prstGeom prst="rect">
            <a:avLst/>
          </a:prstGeom>
          <a:noFill/>
        </p:spPr>
        <p:txBody>
          <a:bodyPr wrap="square" rtlCol="0">
            <a:spAutoFit/>
          </a:bodyPr>
          <a:lstStyle/>
          <a:p>
            <a:pPr algn="ctr"/>
            <a:r>
              <a:rPr lang="en-US" sz="2400" dirty="0" smtClean="0"/>
              <a:t>No more meat when it’s hot?</a:t>
            </a:r>
            <a:endParaRPr lang="en-US" sz="2400" dirty="0"/>
          </a:p>
        </p:txBody>
      </p:sp>
      <p:sp>
        <p:nvSpPr>
          <p:cNvPr id="11" name="TextBox 10"/>
          <p:cNvSpPr txBox="1"/>
          <p:nvPr/>
        </p:nvSpPr>
        <p:spPr>
          <a:xfrm>
            <a:off x="5344344" y="6333035"/>
            <a:ext cx="2490281" cy="338554"/>
          </a:xfrm>
          <a:prstGeom prst="rect">
            <a:avLst/>
          </a:prstGeom>
          <a:noFill/>
        </p:spPr>
        <p:txBody>
          <a:bodyPr wrap="square" rtlCol="0">
            <a:spAutoFit/>
          </a:bodyPr>
          <a:lstStyle/>
          <a:p>
            <a:pPr algn="ctr"/>
            <a:r>
              <a:rPr lang="en-US" sz="1600" dirty="0" smtClean="0"/>
              <a:t>Kelley and Hansen, 2007</a:t>
            </a:r>
            <a:endParaRPr lang="en-US" sz="1600" dirty="0"/>
          </a:p>
        </p:txBody>
      </p:sp>
      <p:pic>
        <p:nvPicPr>
          <p:cNvPr id="4" name="Picture 3"/>
          <p:cNvPicPr>
            <a:picLocks noChangeAspect="1"/>
          </p:cNvPicPr>
          <p:nvPr/>
        </p:nvPicPr>
        <p:blipFill>
          <a:blip r:embed="rId3"/>
          <a:stretch>
            <a:fillRect/>
          </a:stretch>
        </p:blipFill>
        <p:spPr>
          <a:xfrm>
            <a:off x="4541739" y="2732307"/>
            <a:ext cx="4438650" cy="3390900"/>
          </a:xfrm>
          <a:prstGeom prst="rect">
            <a:avLst/>
          </a:prstGeom>
        </p:spPr>
      </p:pic>
      <p:sp>
        <p:nvSpPr>
          <p:cNvPr id="13" name="TextBox 12"/>
          <p:cNvSpPr txBox="1"/>
          <p:nvPr/>
        </p:nvSpPr>
        <p:spPr>
          <a:xfrm>
            <a:off x="5439749" y="1546092"/>
            <a:ext cx="2743200" cy="523220"/>
          </a:xfrm>
          <a:prstGeom prst="rect">
            <a:avLst/>
          </a:prstGeom>
          <a:noFill/>
        </p:spPr>
        <p:txBody>
          <a:bodyPr wrap="square" rtlCol="0">
            <a:spAutoFit/>
          </a:bodyPr>
          <a:lstStyle/>
          <a:p>
            <a:pPr algn="ctr"/>
            <a:r>
              <a:rPr lang="en-US" sz="2800" b="1" dirty="0" smtClean="0"/>
              <a:t>Naticids</a:t>
            </a:r>
            <a:endParaRPr lang="en-US" sz="2800" b="1" dirty="0"/>
          </a:p>
        </p:txBody>
      </p:sp>
      <p:sp>
        <p:nvSpPr>
          <p:cNvPr id="14" name="TextBox 13"/>
          <p:cNvSpPr txBox="1"/>
          <p:nvPr/>
        </p:nvSpPr>
        <p:spPr>
          <a:xfrm>
            <a:off x="4525349" y="2086161"/>
            <a:ext cx="4503906" cy="461665"/>
          </a:xfrm>
          <a:prstGeom prst="rect">
            <a:avLst/>
          </a:prstGeom>
          <a:noFill/>
        </p:spPr>
        <p:txBody>
          <a:bodyPr wrap="square" rtlCol="0">
            <a:spAutoFit/>
          </a:bodyPr>
          <a:lstStyle/>
          <a:p>
            <a:pPr algn="ctr"/>
            <a:r>
              <a:rPr lang="en-US" sz="2400" dirty="0" smtClean="0"/>
              <a:t>No more meat when it’s hot?</a:t>
            </a:r>
            <a:endParaRPr lang="en-US" sz="2400" dirty="0"/>
          </a:p>
        </p:txBody>
      </p:sp>
      <p:sp>
        <p:nvSpPr>
          <p:cNvPr id="15" name="Oval 14"/>
          <p:cNvSpPr/>
          <p:nvPr/>
        </p:nvSpPr>
        <p:spPr>
          <a:xfrm>
            <a:off x="5462124" y="2894707"/>
            <a:ext cx="1068149" cy="2187091"/>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7881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074" name="Picture 2" descr="Image result for paleontological research institution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2779" y="5932010"/>
            <a:ext cx="2001791" cy="82296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SUNY oneonta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12038" y="588629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for Murray state university new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89089" y="5932010"/>
            <a:ext cx="4448429" cy="82296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28650" y="893307"/>
            <a:ext cx="7886700" cy="4176831"/>
          </a:xfrm>
          <a:prstGeom prst="rect">
            <a:avLst/>
          </a:prstGeom>
          <a:solidFill>
            <a:srgbClr val="FFFFFF">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569407"/>
            <a:ext cx="7886700" cy="1325563"/>
          </a:xfrm>
        </p:spPr>
        <p:txBody>
          <a:bodyPr/>
          <a:lstStyle/>
          <a:p>
            <a:r>
              <a:rPr lang="en-US" b="1" dirty="0" smtClean="0"/>
              <a:t>Acknowledgments</a:t>
            </a:r>
            <a:endParaRPr lang="en-US" b="1" dirty="0"/>
          </a:p>
        </p:txBody>
      </p:sp>
      <p:sp>
        <p:nvSpPr>
          <p:cNvPr id="6" name="Oval 5"/>
          <p:cNvSpPr/>
          <p:nvPr/>
        </p:nvSpPr>
        <p:spPr>
          <a:xfrm>
            <a:off x="17562" y="5879482"/>
            <a:ext cx="907511" cy="9144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611088" y="1580672"/>
            <a:ext cx="7886700" cy="4351338"/>
          </a:xfrm>
        </p:spPr>
        <p:txBody>
          <a:bodyPr/>
          <a:lstStyle/>
          <a:p>
            <a:r>
              <a:rPr lang="en-GB" dirty="0"/>
              <a:t>Tom Butler, Annalee Tweitmann and Steve Durham (Cornell) for help running laboratory </a:t>
            </a:r>
            <a:r>
              <a:rPr lang="en-GB" dirty="0" smtClean="0"/>
              <a:t>experiments</a:t>
            </a:r>
          </a:p>
          <a:p>
            <a:r>
              <a:rPr lang="en-GB" dirty="0"/>
              <a:t>Gerry Olack (Yale), Greg Cane (K-PESIL), and John </a:t>
            </a:r>
            <a:r>
              <a:rPr lang="en-US" dirty="0"/>
              <a:t>Pollak (Cornell)</a:t>
            </a:r>
            <a:r>
              <a:rPr lang="en-GB" dirty="0"/>
              <a:t> for laboratory </a:t>
            </a:r>
            <a:r>
              <a:rPr lang="en-GB" dirty="0" smtClean="0"/>
              <a:t>assistance</a:t>
            </a:r>
          </a:p>
          <a:p>
            <a:r>
              <a:rPr lang="en-GB" dirty="0"/>
              <a:t>Gregg Rivara (Cornell Cooperative Extension) for supplying </a:t>
            </a:r>
            <a:r>
              <a:rPr lang="en-GB" i="1" dirty="0"/>
              <a:t>M. mercenaria</a:t>
            </a:r>
            <a:r>
              <a:rPr lang="en-GB" dirty="0"/>
              <a:t> </a:t>
            </a:r>
            <a:r>
              <a:rPr lang="en-GB" dirty="0" smtClean="0"/>
              <a:t>prey</a:t>
            </a:r>
          </a:p>
          <a:p>
            <a:r>
              <a:rPr lang="en-GB" dirty="0"/>
              <a:t>Daniel Casey, Emily </a:t>
            </a:r>
            <a:r>
              <a:rPr lang="en-GB" dirty="0" smtClean="0"/>
              <a:t>Einstein, </a:t>
            </a:r>
            <a:r>
              <a:rPr lang="en-GB" dirty="0" err="1" smtClean="0"/>
              <a:t>Úna</a:t>
            </a:r>
            <a:r>
              <a:rPr lang="en-GB" dirty="0" smtClean="0"/>
              <a:t> </a:t>
            </a:r>
            <a:r>
              <a:rPr lang="en-GB" dirty="0"/>
              <a:t>Farrell, and </a:t>
            </a:r>
            <a:r>
              <a:rPr lang="en-GB" dirty="0" smtClean="0"/>
              <a:t>Joanna Wolfe </a:t>
            </a:r>
            <a:r>
              <a:rPr lang="en-GB" dirty="0"/>
              <a:t>for help with field </a:t>
            </a:r>
            <a:r>
              <a:rPr lang="en-GB" dirty="0" smtClean="0"/>
              <a:t>collections</a:t>
            </a:r>
          </a:p>
          <a:p>
            <a:r>
              <a:rPr lang="en-US" dirty="0" smtClean="0">
                <a:ea typeface="Helvetica" charset="0"/>
                <a:cs typeface="Helvetica" charset="0"/>
              </a:rPr>
              <a:t>SUNY </a:t>
            </a:r>
            <a:r>
              <a:rPr lang="en-US" dirty="0">
                <a:ea typeface="Helvetica" charset="0"/>
                <a:cs typeface="Helvetica" charset="0"/>
              </a:rPr>
              <a:t>Oneonta Faculty Research and Creative Activity Grant Programs and United University Professors Individual Development </a:t>
            </a:r>
            <a:r>
              <a:rPr lang="en-US" dirty="0" smtClean="0">
                <a:ea typeface="Helvetica" charset="0"/>
                <a:cs typeface="Helvetica" charset="0"/>
              </a:rPr>
              <a:t>Award</a:t>
            </a:r>
            <a:endParaRPr lang="en-US" dirty="0"/>
          </a:p>
        </p:txBody>
      </p:sp>
      <p:pic>
        <p:nvPicPr>
          <p:cNvPr id="3076" name="Picture 4" descr="Image result for cornell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860" y="5886290"/>
            <a:ext cx="914400" cy="914400"/>
          </a:xfrm>
          <a:prstGeom prst="rect">
            <a:avLst/>
          </a:prstGeom>
          <a:noFill/>
        </p:spPr>
      </p:pic>
    </p:spTree>
    <p:extLst>
      <p:ext uri="{BB962C8B-B14F-4D97-AF65-F5344CB8AC3E}">
        <p14:creationId xmlns:p14="http://schemas.microsoft.com/office/powerpoint/2010/main" val="24459253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endParaRPr lang="en-US"/>
          </a:p>
        </p:txBody>
      </p:sp>
      <p:pic>
        <p:nvPicPr>
          <p:cNvPr id="1026" name="Picture 2" descr="Image result for naticid drill holes in mercenar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 y="481013"/>
            <a:ext cx="9615093" cy="5895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77434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Nitrogen Fractionation in the Laboratory </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17070" y="2562726"/>
            <a:ext cx="7509860" cy="3258617"/>
          </a:xfrm>
        </p:spPr>
      </p:pic>
      <p:sp>
        <p:nvSpPr>
          <p:cNvPr id="3" name="TextBox 2"/>
          <p:cNvSpPr txBox="1"/>
          <p:nvPr/>
        </p:nvSpPr>
        <p:spPr>
          <a:xfrm>
            <a:off x="1383632" y="1690689"/>
            <a:ext cx="6545179"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Nitrogen signatures higher after eating clams for 1 year</a:t>
            </a:r>
          </a:p>
          <a:p>
            <a:pPr marL="285750" indent="-285750">
              <a:buFont typeface="Arial" panose="020B0604020202020204" pitchFamily="34" charset="0"/>
              <a:buChar char="•"/>
            </a:pPr>
            <a:r>
              <a:rPr lang="en-US" sz="2000" dirty="0" smtClean="0"/>
              <a:t>Nitrogen fractionation factor = 3.58 ‰</a:t>
            </a:r>
            <a:endParaRPr lang="en-US" sz="2000" dirty="0"/>
          </a:p>
        </p:txBody>
      </p:sp>
      <p:sp>
        <p:nvSpPr>
          <p:cNvPr id="5" name="TextBox 4"/>
          <p:cNvSpPr txBox="1"/>
          <p:nvPr/>
        </p:nvSpPr>
        <p:spPr>
          <a:xfrm>
            <a:off x="6833937" y="6488668"/>
            <a:ext cx="2310063" cy="369332"/>
          </a:xfrm>
          <a:prstGeom prst="rect">
            <a:avLst/>
          </a:prstGeom>
          <a:noFill/>
        </p:spPr>
        <p:txBody>
          <a:bodyPr wrap="square" rtlCol="0">
            <a:spAutoFit/>
          </a:bodyPr>
          <a:lstStyle/>
          <a:p>
            <a:pPr algn="r"/>
            <a:r>
              <a:rPr lang="en-US" dirty="0" smtClean="0"/>
              <a:t>Casey et al., </a:t>
            </a:r>
            <a:r>
              <a:rPr lang="en-US" i="1" dirty="0" smtClean="0"/>
              <a:t>in revision</a:t>
            </a:r>
            <a:endParaRPr lang="en-US" i="1" dirty="0"/>
          </a:p>
        </p:txBody>
      </p:sp>
      <p:sp>
        <p:nvSpPr>
          <p:cNvPr id="7" name="TextBox 6"/>
          <p:cNvSpPr txBox="1"/>
          <p:nvPr/>
        </p:nvSpPr>
        <p:spPr>
          <a:xfrm>
            <a:off x="628650" y="1781354"/>
            <a:ext cx="7886700" cy="1938992"/>
          </a:xfrm>
          <a:prstGeom prst="rect">
            <a:avLst/>
          </a:prstGeom>
          <a:solidFill>
            <a:schemeClr val="bg1">
              <a:lumMod val="85000"/>
            </a:schemeClr>
          </a:solidFill>
        </p:spPr>
        <p:txBody>
          <a:bodyPr wrap="square" rtlCol="0">
            <a:spAutoFit/>
          </a:bodyPr>
          <a:lstStyle/>
          <a:p>
            <a:pPr algn="ctr"/>
            <a:r>
              <a:rPr lang="en-US" sz="2400" dirty="0" smtClean="0"/>
              <a:t>Do our laboratory fractionation factors (</a:t>
            </a:r>
            <a:r>
              <a:rPr lang="el-GR" sz="2400" dirty="0" smtClean="0"/>
              <a:t>Δ</a:t>
            </a:r>
            <a:r>
              <a:rPr lang="en-US" sz="2400" baseline="30000" dirty="0" smtClean="0"/>
              <a:t>15</a:t>
            </a:r>
            <a:r>
              <a:rPr lang="en-US" sz="2400" dirty="0" smtClean="0"/>
              <a:t>N and </a:t>
            </a:r>
            <a:r>
              <a:rPr lang="el-GR" sz="2400" dirty="0" smtClean="0"/>
              <a:t>Δ</a:t>
            </a:r>
            <a:r>
              <a:rPr lang="en-US" sz="2400" baseline="30000" dirty="0" smtClean="0"/>
              <a:t>13</a:t>
            </a:r>
            <a:r>
              <a:rPr lang="en-US" sz="2400" dirty="0" smtClean="0"/>
              <a:t>C) change previously published trophic positions / dietary proportions?</a:t>
            </a:r>
          </a:p>
          <a:p>
            <a:pPr algn="ctr"/>
            <a:endParaRPr lang="en-US" sz="2400" dirty="0" smtClean="0"/>
          </a:p>
          <a:p>
            <a:pPr algn="ctr"/>
            <a:endParaRPr lang="en-US" sz="2400" dirty="0"/>
          </a:p>
          <a:p>
            <a:pPr algn="ctr"/>
            <a:r>
              <a:rPr lang="en-US" sz="2400" dirty="0" smtClean="0"/>
              <a:t>What plants are </a:t>
            </a:r>
            <a:r>
              <a:rPr lang="en-US" sz="2400" i="1" dirty="0" smtClean="0"/>
              <a:t>Neverita duplicata</a:t>
            </a:r>
            <a:r>
              <a:rPr lang="en-US" sz="2400" dirty="0" smtClean="0"/>
              <a:t> eating?</a:t>
            </a:r>
            <a:endParaRPr lang="en-US" sz="2400" dirty="0"/>
          </a:p>
        </p:txBody>
      </p:sp>
    </p:spTree>
    <p:extLst>
      <p:ext uri="{BB962C8B-B14F-4D97-AF65-F5344CB8AC3E}">
        <p14:creationId xmlns:p14="http://schemas.microsoft.com/office/powerpoint/2010/main" val="1477220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Food Web Sampling</a:t>
            </a:r>
            <a:endParaRPr lang="en-US" b="1" dirty="0"/>
          </a:p>
        </p:txBody>
      </p:sp>
      <p:pic>
        <p:nvPicPr>
          <p:cNvPr id="3" name="Picture 2"/>
          <p:cNvPicPr>
            <a:picLocks noChangeAspect="1"/>
          </p:cNvPicPr>
          <p:nvPr/>
        </p:nvPicPr>
        <p:blipFill rotWithShape="1">
          <a:blip r:embed="rId2" cstate="print">
            <a:clrChange>
              <a:clrFrom>
                <a:srgbClr val="BEE8FF"/>
              </a:clrFrom>
              <a:clrTo>
                <a:srgbClr val="BEE8FF">
                  <a:alpha val="0"/>
                </a:srgbClr>
              </a:clrTo>
            </a:clrChange>
            <a:extLst>
              <a:ext uri="{28A0092B-C50C-407E-A947-70E740481C1C}">
                <a14:useLocalDpi xmlns:a14="http://schemas.microsoft.com/office/drawing/2010/main" val="0"/>
              </a:ext>
            </a:extLst>
          </a:blip>
          <a:srcRect/>
          <a:stretch/>
        </p:blipFill>
        <p:spPr>
          <a:xfrm>
            <a:off x="5484191" y="167133"/>
            <a:ext cx="3302001" cy="2859193"/>
          </a:xfrm>
          <a:prstGeom prst="rect">
            <a:avLst/>
          </a:prstGeom>
        </p:spPr>
      </p:pic>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a:stretch/>
        </p:blipFill>
        <p:spPr>
          <a:xfrm>
            <a:off x="357809" y="2496453"/>
            <a:ext cx="8428383" cy="3461658"/>
          </a:xfrm>
        </p:spPr>
      </p:pic>
      <p:sp>
        <p:nvSpPr>
          <p:cNvPr id="5" name="Rectangle 4"/>
          <p:cNvSpPr/>
          <p:nvPr/>
        </p:nvSpPr>
        <p:spPr>
          <a:xfrm>
            <a:off x="6475048" y="1284515"/>
            <a:ext cx="1422400" cy="4644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flipH="1">
            <a:off x="413657" y="1284514"/>
            <a:ext cx="6059714" cy="1262743"/>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897448" y="1284515"/>
            <a:ext cx="818381" cy="121193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833937" y="6488668"/>
            <a:ext cx="2310063" cy="369332"/>
          </a:xfrm>
          <a:prstGeom prst="rect">
            <a:avLst/>
          </a:prstGeom>
          <a:noFill/>
        </p:spPr>
        <p:txBody>
          <a:bodyPr wrap="square" rtlCol="0">
            <a:spAutoFit/>
          </a:bodyPr>
          <a:lstStyle/>
          <a:p>
            <a:pPr algn="r"/>
            <a:r>
              <a:rPr lang="en-US" dirty="0" smtClean="0"/>
              <a:t>Casey et al., </a:t>
            </a:r>
            <a:r>
              <a:rPr lang="en-US" i="1" dirty="0" smtClean="0"/>
              <a:t>in revision</a:t>
            </a:r>
            <a:endParaRPr lang="en-US" i="1" dirty="0"/>
          </a:p>
        </p:txBody>
      </p:sp>
    </p:spTree>
    <p:extLst>
      <p:ext uri="{BB962C8B-B14F-4D97-AF65-F5344CB8AC3E}">
        <p14:creationId xmlns:p14="http://schemas.microsoft.com/office/powerpoint/2010/main" val="8044904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3"/>
          <p:cNvSpPr>
            <a:spLocks noChangeArrowheads="1"/>
          </p:cNvSpPr>
          <p:nvPr/>
        </p:nvSpPr>
        <p:spPr bwMode="auto">
          <a:xfrm>
            <a:off x="285750" y="1754415"/>
            <a:ext cx="7658100" cy="857250"/>
          </a:xfrm>
          <a:prstGeom prst="rect">
            <a:avLst/>
          </a:prstGeom>
          <a:solidFill>
            <a:srgbClr val="EA0000"/>
          </a:solidFill>
          <a:ln w="9525" algn="ctr">
            <a:solidFill>
              <a:srgbClr val="C00000"/>
            </a:solidFill>
            <a:round/>
            <a:headEnd/>
            <a:tailEnd/>
          </a:ln>
        </p:spPr>
        <p:txBody>
          <a:bodyPr/>
          <a:lstStyle>
            <a:lvl1pPr>
              <a:spcBef>
                <a:spcPct val="20000"/>
              </a:spcBef>
              <a:buClr>
                <a:schemeClr val="tx2"/>
              </a:buClr>
              <a:buSzPct val="95000"/>
              <a:buFont typeface="Wingdings" panose="05000000000000000000" pitchFamily="2" charset="2"/>
              <a:buChar char="§"/>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spcBef>
                <a:spcPct val="0"/>
              </a:spcBef>
              <a:buClrTx/>
              <a:buSzTx/>
              <a:buFontTx/>
              <a:buNone/>
            </a:pPr>
            <a:endParaRPr lang="en-US" altLang="en-US" sz="1400"/>
          </a:p>
        </p:txBody>
      </p:sp>
      <p:sp>
        <p:nvSpPr>
          <p:cNvPr id="23" name="Rectangle 22"/>
          <p:cNvSpPr/>
          <p:nvPr/>
        </p:nvSpPr>
        <p:spPr bwMode="auto">
          <a:xfrm>
            <a:off x="285750" y="3240315"/>
            <a:ext cx="7658100" cy="857250"/>
          </a:xfrm>
          <a:prstGeom prst="rect">
            <a:avLst/>
          </a:prstGeom>
          <a:solidFill>
            <a:srgbClr val="FFFF99"/>
          </a:solidFill>
          <a:ln w="9525" cap="flat" cmpd="sng" algn="ctr">
            <a:solidFill>
              <a:srgbClr val="FFFF99"/>
            </a:solidFill>
            <a:prstDash val="solid"/>
            <a:round/>
            <a:headEnd type="none" w="med" len="med"/>
            <a:tailEnd type="none" w="med" len="med"/>
          </a:ln>
          <a:effectLst/>
        </p:spPr>
        <p:txBody>
          <a:bodyPr/>
          <a:lstStyle/>
          <a:p>
            <a:pPr>
              <a:defRPr/>
            </a:pPr>
            <a:endParaRPr lang="en-US" sz="1400">
              <a:latin typeface="Verdana" pitchFamily="34" charset="0"/>
            </a:endParaRPr>
          </a:p>
        </p:txBody>
      </p:sp>
      <p:sp>
        <p:nvSpPr>
          <p:cNvPr id="21" name="Rectangle 20"/>
          <p:cNvSpPr/>
          <p:nvPr/>
        </p:nvSpPr>
        <p:spPr bwMode="auto">
          <a:xfrm>
            <a:off x="285750" y="4783365"/>
            <a:ext cx="7658100" cy="857250"/>
          </a:xfrm>
          <a:prstGeom prst="rect">
            <a:avLst/>
          </a:prstGeom>
          <a:solidFill>
            <a:srgbClr val="65CD99"/>
          </a:solidFill>
          <a:ln w="9525" cap="flat" cmpd="sng" algn="ctr">
            <a:solidFill>
              <a:srgbClr val="65CD99"/>
            </a:solidFill>
            <a:prstDash val="solid"/>
            <a:round/>
            <a:headEnd type="none" w="med" len="med"/>
            <a:tailEnd type="none" w="med" len="med"/>
          </a:ln>
          <a:effectLst/>
        </p:spPr>
        <p:txBody>
          <a:bodyPr/>
          <a:lstStyle/>
          <a:p>
            <a:pPr>
              <a:defRPr/>
            </a:pPr>
            <a:endParaRPr lang="en-US" sz="1400">
              <a:latin typeface="Verdana" pitchFamily="34" charset="0"/>
            </a:endParaRPr>
          </a:p>
        </p:txBody>
      </p:sp>
      <p:sp>
        <p:nvSpPr>
          <p:cNvPr id="8197" name="Text Box 9"/>
          <p:cNvSpPr txBox="1">
            <a:spLocks noChangeArrowheads="1"/>
          </p:cNvSpPr>
          <p:nvPr/>
        </p:nvSpPr>
        <p:spPr bwMode="auto">
          <a:xfrm>
            <a:off x="628650" y="5064353"/>
            <a:ext cx="25860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95000"/>
              <a:buFont typeface="Wingdings" panose="05000000000000000000" pitchFamily="2" charset="2"/>
              <a:buChar char="§"/>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eaLnBrk="1" hangingPunct="1">
              <a:spcBef>
                <a:spcPct val="50000"/>
              </a:spcBef>
              <a:buClrTx/>
              <a:buSzTx/>
              <a:buFontTx/>
              <a:buNone/>
            </a:pPr>
            <a:r>
              <a:rPr lang="en-US" altLang="en-US" sz="2400">
                <a:latin typeface="Constantia" panose="02030602050306030303" pitchFamily="18" charset="0"/>
              </a:rPr>
              <a:t>C</a:t>
            </a:r>
            <a:r>
              <a:rPr lang="en-US" altLang="en-US" sz="2400" baseline="-25000">
                <a:latin typeface="Constantia" panose="02030602050306030303" pitchFamily="18" charset="0"/>
              </a:rPr>
              <a:t>3 </a:t>
            </a:r>
            <a:r>
              <a:rPr lang="en-US" altLang="en-US" sz="2400">
                <a:latin typeface="Constantia" panose="02030602050306030303" pitchFamily="18" charset="0"/>
              </a:rPr>
              <a:t>Plants</a:t>
            </a:r>
          </a:p>
        </p:txBody>
      </p:sp>
      <p:sp>
        <p:nvSpPr>
          <p:cNvPr id="8198" name="Text Box 10"/>
          <p:cNvSpPr txBox="1">
            <a:spLocks noChangeArrowheads="1"/>
          </p:cNvSpPr>
          <p:nvPr/>
        </p:nvSpPr>
        <p:spPr bwMode="auto">
          <a:xfrm>
            <a:off x="5143500" y="5064353"/>
            <a:ext cx="2343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95000"/>
              <a:buFont typeface="Wingdings" panose="05000000000000000000" pitchFamily="2" charset="2"/>
              <a:buChar char="§"/>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eaLnBrk="1" hangingPunct="1">
              <a:spcBef>
                <a:spcPct val="50000"/>
              </a:spcBef>
              <a:buClrTx/>
              <a:buSzTx/>
              <a:buFontTx/>
              <a:buNone/>
            </a:pPr>
            <a:r>
              <a:rPr lang="en-US" altLang="en-US" sz="2400">
                <a:latin typeface="Constantia" panose="02030602050306030303" pitchFamily="18" charset="0"/>
              </a:rPr>
              <a:t>C</a:t>
            </a:r>
            <a:r>
              <a:rPr lang="en-US" altLang="en-US" sz="2400" baseline="-25000">
                <a:latin typeface="Constantia" panose="02030602050306030303" pitchFamily="18" charset="0"/>
              </a:rPr>
              <a:t>4 </a:t>
            </a:r>
            <a:r>
              <a:rPr lang="en-US" altLang="en-US" sz="2400">
                <a:latin typeface="Constantia" panose="02030602050306030303" pitchFamily="18" charset="0"/>
              </a:rPr>
              <a:t>Plants</a:t>
            </a:r>
          </a:p>
        </p:txBody>
      </p:sp>
      <p:sp>
        <p:nvSpPr>
          <p:cNvPr id="6151" name="AutoShape 11"/>
          <p:cNvSpPr>
            <a:spLocks noChangeArrowheads="1"/>
          </p:cNvSpPr>
          <p:nvPr/>
        </p:nvSpPr>
        <p:spPr bwMode="auto">
          <a:xfrm>
            <a:off x="1809750" y="4154715"/>
            <a:ext cx="228600" cy="609600"/>
          </a:xfrm>
          <a:prstGeom prst="downArrow">
            <a:avLst>
              <a:gd name="adj1" fmla="val 50000"/>
              <a:gd name="adj2" fmla="val 66667"/>
            </a:avLst>
          </a:prstGeom>
          <a:solidFill>
            <a:schemeClr val="tx1"/>
          </a:solidFill>
          <a:ln w="9525">
            <a:solidFill>
              <a:schemeClr val="tx1"/>
            </a:solidFill>
            <a:miter lim="800000"/>
            <a:headEnd/>
            <a:tailEnd/>
          </a:ln>
        </p:spPr>
        <p:txBody>
          <a:bodyPr vert="eaVert" wrap="none" anchor="ctr"/>
          <a:lstStyle>
            <a:lvl1pPr>
              <a:spcBef>
                <a:spcPct val="20000"/>
              </a:spcBef>
              <a:buClr>
                <a:schemeClr val="tx2"/>
              </a:buClr>
              <a:buSzPct val="95000"/>
              <a:buFont typeface="Wingdings" panose="05000000000000000000" pitchFamily="2" charset="2"/>
              <a:buChar char="§"/>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en-US" altLang="en-US" sz="1800">
              <a:latin typeface="Constantia" panose="02030602050306030303" pitchFamily="18" charset="0"/>
            </a:endParaRPr>
          </a:p>
        </p:txBody>
      </p:sp>
      <p:sp>
        <p:nvSpPr>
          <p:cNvPr id="6152" name="AutoShape 12"/>
          <p:cNvSpPr>
            <a:spLocks noChangeArrowheads="1"/>
          </p:cNvSpPr>
          <p:nvPr/>
        </p:nvSpPr>
        <p:spPr bwMode="auto">
          <a:xfrm>
            <a:off x="6172200" y="4130903"/>
            <a:ext cx="228600" cy="609600"/>
          </a:xfrm>
          <a:prstGeom prst="downArrow">
            <a:avLst>
              <a:gd name="adj1" fmla="val 50000"/>
              <a:gd name="adj2" fmla="val 66667"/>
            </a:avLst>
          </a:prstGeom>
          <a:solidFill>
            <a:schemeClr val="tx1"/>
          </a:solidFill>
          <a:ln w="9525">
            <a:solidFill>
              <a:schemeClr val="tx1"/>
            </a:solidFill>
            <a:miter lim="800000"/>
            <a:headEnd/>
            <a:tailEnd/>
          </a:ln>
        </p:spPr>
        <p:txBody>
          <a:bodyPr vert="eaVert" wrap="none" anchor="ctr"/>
          <a:lstStyle>
            <a:lvl1pPr>
              <a:spcBef>
                <a:spcPct val="20000"/>
              </a:spcBef>
              <a:buClr>
                <a:schemeClr val="tx2"/>
              </a:buClr>
              <a:buSzPct val="95000"/>
              <a:buFont typeface="Wingdings" panose="05000000000000000000" pitchFamily="2" charset="2"/>
              <a:buChar char="§"/>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en-US" altLang="en-US" sz="1800">
              <a:latin typeface="Constantia" panose="02030602050306030303" pitchFamily="18" charset="0"/>
            </a:endParaRPr>
          </a:p>
        </p:txBody>
      </p:sp>
      <p:sp>
        <p:nvSpPr>
          <p:cNvPr id="6153" name="Text Box 13"/>
          <p:cNvSpPr txBox="1">
            <a:spLocks noChangeArrowheads="1"/>
          </p:cNvSpPr>
          <p:nvPr/>
        </p:nvSpPr>
        <p:spPr bwMode="auto">
          <a:xfrm>
            <a:off x="5276850" y="3464153"/>
            <a:ext cx="2038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95000"/>
              <a:buFont typeface="Wingdings" panose="05000000000000000000" pitchFamily="2" charset="2"/>
              <a:buChar char="§"/>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eaLnBrk="1" hangingPunct="1">
              <a:spcBef>
                <a:spcPct val="50000"/>
              </a:spcBef>
              <a:buClrTx/>
              <a:buSzTx/>
              <a:buFontTx/>
              <a:buNone/>
            </a:pPr>
            <a:r>
              <a:rPr lang="en-US" altLang="en-US" sz="2400">
                <a:latin typeface="Constantia" panose="02030602050306030303" pitchFamily="18" charset="0"/>
              </a:rPr>
              <a:t>Sheep</a:t>
            </a:r>
          </a:p>
        </p:txBody>
      </p:sp>
      <p:sp>
        <p:nvSpPr>
          <p:cNvPr id="6154" name="Text Box 14"/>
          <p:cNvSpPr txBox="1">
            <a:spLocks noChangeArrowheads="1"/>
          </p:cNvSpPr>
          <p:nvPr/>
        </p:nvSpPr>
        <p:spPr bwMode="auto">
          <a:xfrm>
            <a:off x="406400" y="3468915"/>
            <a:ext cx="3079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95000"/>
              <a:buFont typeface="Wingdings" panose="05000000000000000000" pitchFamily="2" charset="2"/>
              <a:buChar char="§"/>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eaLnBrk="1" hangingPunct="1">
              <a:spcBef>
                <a:spcPct val="50000"/>
              </a:spcBef>
              <a:buClrTx/>
              <a:buSzTx/>
              <a:buFontTx/>
              <a:buNone/>
            </a:pPr>
            <a:r>
              <a:rPr lang="en-US" altLang="en-US" sz="2400">
                <a:latin typeface="Constantia" panose="02030602050306030303" pitchFamily="18" charset="0"/>
              </a:rPr>
              <a:t>Goats</a:t>
            </a:r>
          </a:p>
        </p:txBody>
      </p:sp>
      <p:sp>
        <p:nvSpPr>
          <p:cNvPr id="6155" name="Text Box 15"/>
          <p:cNvSpPr txBox="1">
            <a:spLocks noChangeArrowheads="1"/>
          </p:cNvSpPr>
          <p:nvPr/>
        </p:nvSpPr>
        <p:spPr bwMode="auto">
          <a:xfrm>
            <a:off x="1855788" y="1978253"/>
            <a:ext cx="35734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95000"/>
              <a:buFont typeface="Wingdings" panose="05000000000000000000" pitchFamily="2" charset="2"/>
              <a:buChar char="§"/>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eaLnBrk="1" hangingPunct="1">
              <a:spcBef>
                <a:spcPct val="50000"/>
              </a:spcBef>
              <a:buClrTx/>
              <a:buSzTx/>
              <a:buFontTx/>
              <a:buNone/>
            </a:pPr>
            <a:r>
              <a:rPr lang="en-US" altLang="en-US" sz="2400">
                <a:latin typeface="Constantia" panose="02030602050306030303" pitchFamily="18" charset="0"/>
              </a:rPr>
              <a:t> Wolves </a:t>
            </a:r>
          </a:p>
        </p:txBody>
      </p:sp>
      <p:sp>
        <p:nvSpPr>
          <p:cNvPr id="6156" name="AutoShape 16"/>
          <p:cNvSpPr>
            <a:spLocks noChangeArrowheads="1"/>
          </p:cNvSpPr>
          <p:nvPr/>
        </p:nvSpPr>
        <p:spPr bwMode="auto">
          <a:xfrm rot="1680000">
            <a:off x="2286000" y="2441803"/>
            <a:ext cx="201613" cy="781050"/>
          </a:xfrm>
          <a:prstGeom prst="downArrow">
            <a:avLst>
              <a:gd name="adj1" fmla="val 50000"/>
              <a:gd name="adj2" fmla="val 66701"/>
            </a:avLst>
          </a:prstGeom>
          <a:solidFill>
            <a:schemeClr val="tx1"/>
          </a:solidFill>
          <a:ln w="9525">
            <a:solidFill>
              <a:schemeClr val="tx1"/>
            </a:solidFill>
            <a:miter lim="800000"/>
            <a:headEnd/>
            <a:tailEnd/>
          </a:ln>
        </p:spPr>
        <p:txBody>
          <a:bodyPr vert="eaVert" wrap="none" anchor="ctr"/>
          <a:lstStyle>
            <a:lvl1pPr>
              <a:spcBef>
                <a:spcPct val="20000"/>
              </a:spcBef>
              <a:buClr>
                <a:schemeClr val="tx2"/>
              </a:buClr>
              <a:buSzPct val="95000"/>
              <a:buFont typeface="Wingdings" panose="05000000000000000000" pitchFamily="2" charset="2"/>
              <a:buChar char="§"/>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en-US" altLang="en-US" sz="1800">
              <a:latin typeface="Constantia" panose="02030602050306030303" pitchFamily="18" charset="0"/>
            </a:endParaRPr>
          </a:p>
        </p:txBody>
      </p:sp>
      <p:sp>
        <p:nvSpPr>
          <p:cNvPr id="6157" name="TextBox 17"/>
          <p:cNvSpPr txBox="1">
            <a:spLocks noChangeArrowheads="1"/>
          </p:cNvSpPr>
          <p:nvPr/>
        </p:nvSpPr>
        <p:spPr bwMode="auto">
          <a:xfrm>
            <a:off x="8172450" y="1983015"/>
            <a:ext cx="457200" cy="461963"/>
          </a:xfrm>
          <a:prstGeom prst="rect">
            <a:avLst/>
          </a:prstGeom>
          <a:solidFill>
            <a:srgbClr val="E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tx2"/>
              </a:buClr>
              <a:buSzPct val="95000"/>
              <a:buFont typeface="Wingdings" panose="05000000000000000000" pitchFamily="2" charset="2"/>
              <a:buChar char="§"/>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eaLnBrk="1" hangingPunct="1">
              <a:spcBef>
                <a:spcPct val="0"/>
              </a:spcBef>
              <a:buClrTx/>
              <a:buSzTx/>
              <a:buFontTx/>
              <a:buNone/>
            </a:pPr>
            <a:r>
              <a:rPr lang="en-US" altLang="en-US" sz="2400" b="1">
                <a:latin typeface="Constantia" panose="02030602050306030303" pitchFamily="18" charset="0"/>
              </a:rPr>
              <a:t>3</a:t>
            </a:r>
          </a:p>
        </p:txBody>
      </p:sp>
      <p:sp>
        <p:nvSpPr>
          <p:cNvPr id="8207" name="TextBox 18"/>
          <p:cNvSpPr txBox="1">
            <a:spLocks noChangeArrowheads="1"/>
          </p:cNvSpPr>
          <p:nvPr/>
        </p:nvSpPr>
        <p:spPr bwMode="auto">
          <a:xfrm>
            <a:off x="8229600" y="5011965"/>
            <a:ext cx="400050" cy="461963"/>
          </a:xfrm>
          <a:prstGeom prst="rect">
            <a:avLst/>
          </a:prstGeom>
          <a:solidFill>
            <a:srgbClr val="65CD99"/>
          </a:solidFill>
          <a:ln w="9525">
            <a:solidFill>
              <a:srgbClr val="65CD99"/>
            </a:solidFill>
            <a:miter lim="800000"/>
            <a:headEnd/>
            <a:tailEnd/>
          </a:ln>
        </p:spPr>
        <p:txBody>
          <a:bodyPr anchor="ctr">
            <a:spAutoFit/>
          </a:bodyPr>
          <a:lstStyle/>
          <a:p>
            <a:pPr algn="ctr" eaLnBrk="1" hangingPunct="1">
              <a:defRPr/>
            </a:pPr>
            <a:r>
              <a:rPr lang="en-US" sz="2400" b="1" dirty="0">
                <a:latin typeface="Constantia" pitchFamily="18" charset="0"/>
              </a:rPr>
              <a:t>1</a:t>
            </a:r>
          </a:p>
        </p:txBody>
      </p:sp>
      <p:sp>
        <p:nvSpPr>
          <p:cNvPr id="8208" name="TextBox 19"/>
          <p:cNvSpPr txBox="1">
            <a:spLocks noChangeArrowheads="1"/>
          </p:cNvSpPr>
          <p:nvPr/>
        </p:nvSpPr>
        <p:spPr bwMode="auto">
          <a:xfrm>
            <a:off x="8229600" y="3411765"/>
            <a:ext cx="400050" cy="461963"/>
          </a:xfrm>
          <a:prstGeom prst="rect">
            <a:avLst/>
          </a:prstGeom>
          <a:solidFill>
            <a:srgbClr val="FFFF99"/>
          </a:solidFill>
          <a:ln w="9525">
            <a:solidFill>
              <a:srgbClr val="FFFF99"/>
            </a:solidFill>
            <a:miter lim="800000"/>
            <a:headEnd/>
            <a:tailEnd/>
          </a:ln>
        </p:spPr>
        <p:txBody>
          <a:bodyPr anchor="ctr">
            <a:spAutoFit/>
          </a:bodyPr>
          <a:lstStyle/>
          <a:p>
            <a:pPr algn="ctr" eaLnBrk="1" hangingPunct="1">
              <a:defRPr/>
            </a:pPr>
            <a:r>
              <a:rPr lang="en-US" sz="2400" b="1" dirty="0">
                <a:latin typeface="Constantia" pitchFamily="18" charset="0"/>
              </a:rPr>
              <a:t>2</a:t>
            </a:r>
          </a:p>
        </p:txBody>
      </p:sp>
      <p:sp>
        <p:nvSpPr>
          <p:cNvPr id="2" name="TextBox 25"/>
          <p:cNvSpPr txBox="1">
            <a:spLocks noChangeArrowheads="1"/>
          </p:cNvSpPr>
          <p:nvPr/>
        </p:nvSpPr>
        <p:spPr bwMode="auto">
          <a:xfrm>
            <a:off x="7486650" y="382815"/>
            <a:ext cx="16573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95000"/>
              <a:buFont typeface="Wingdings" panose="05000000000000000000" pitchFamily="2" charset="2"/>
              <a:buChar char="§"/>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en-US" altLang="en-US" sz="1800" u="sng">
                <a:latin typeface="Arial" panose="020B0604020202020204" pitchFamily="34" charset="0"/>
              </a:rPr>
              <a:t>Trophic Level</a:t>
            </a:r>
          </a:p>
        </p:txBody>
      </p:sp>
      <p:sp>
        <p:nvSpPr>
          <p:cNvPr id="8209" name="Title 23"/>
          <p:cNvSpPr>
            <a:spLocks noGrp="1"/>
          </p:cNvSpPr>
          <p:nvPr>
            <p:ph type="title"/>
          </p:nvPr>
        </p:nvSpPr>
        <p:spPr>
          <a:xfrm>
            <a:off x="361497" y="229394"/>
            <a:ext cx="8421007" cy="1158054"/>
          </a:xfrm>
        </p:spPr>
        <p:txBody>
          <a:bodyPr/>
          <a:lstStyle/>
          <a:p>
            <a:r>
              <a:rPr lang="en-US" altLang="en-US" b="1" dirty="0" smtClean="0"/>
              <a:t>Simplified Food Webs</a:t>
            </a:r>
          </a:p>
        </p:txBody>
      </p:sp>
      <p:sp>
        <p:nvSpPr>
          <p:cNvPr id="6162" name="AutoShape 17"/>
          <p:cNvSpPr>
            <a:spLocks noChangeArrowheads="1"/>
          </p:cNvSpPr>
          <p:nvPr/>
        </p:nvSpPr>
        <p:spPr bwMode="auto">
          <a:xfrm rot="-2460000">
            <a:off x="5186363" y="2302103"/>
            <a:ext cx="201612" cy="1069975"/>
          </a:xfrm>
          <a:prstGeom prst="downArrow">
            <a:avLst>
              <a:gd name="adj1" fmla="val 50000"/>
              <a:gd name="adj2" fmla="val 140147"/>
            </a:avLst>
          </a:prstGeom>
          <a:solidFill>
            <a:schemeClr val="tx1"/>
          </a:solidFill>
          <a:ln w="9525">
            <a:solidFill>
              <a:schemeClr val="tx1"/>
            </a:solidFill>
            <a:miter lim="800000"/>
            <a:headEnd/>
            <a:tailEnd/>
          </a:ln>
        </p:spPr>
        <p:txBody>
          <a:bodyPr vert="eaVert" wrap="none" anchor="ctr"/>
          <a:lstStyle>
            <a:lvl1pPr>
              <a:spcBef>
                <a:spcPct val="20000"/>
              </a:spcBef>
              <a:buClr>
                <a:schemeClr val="tx2"/>
              </a:buClr>
              <a:buSzPct val="95000"/>
              <a:buFont typeface="Wingdings" panose="05000000000000000000" pitchFamily="2" charset="2"/>
              <a:buChar char="§"/>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en-US" altLang="en-US" sz="1800">
              <a:latin typeface="Constantia" panose="02030602050306030303" pitchFamily="18" charset="0"/>
            </a:endParaRPr>
          </a:p>
        </p:txBody>
      </p:sp>
      <p:sp>
        <p:nvSpPr>
          <p:cNvPr id="6164" name="AutoShape 16"/>
          <p:cNvSpPr>
            <a:spLocks noChangeArrowheads="1"/>
          </p:cNvSpPr>
          <p:nvPr/>
        </p:nvSpPr>
        <p:spPr bwMode="auto">
          <a:xfrm rot="2880000">
            <a:off x="2715419" y="3128396"/>
            <a:ext cx="203200" cy="782638"/>
          </a:xfrm>
          <a:prstGeom prst="downArrow">
            <a:avLst>
              <a:gd name="adj1" fmla="val 50000"/>
              <a:gd name="adj2" fmla="val 66315"/>
            </a:avLst>
          </a:prstGeom>
          <a:solidFill>
            <a:schemeClr val="tx1"/>
          </a:solidFill>
          <a:ln w="9525">
            <a:solidFill>
              <a:schemeClr val="tx1"/>
            </a:solidFill>
            <a:miter lim="800000"/>
            <a:headEnd/>
            <a:tailEnd/>
          </a:ln>
        </p:spPr>
        <p:txBody>
          <a:bodyPr vert="eaVert" wrap="none" anchor="ctr"/>
          <a:lstStyle>
            <a:lvl1pPr>
              <a:spcBef>
                <a:spcPct val="20000"/>
              </a:spcBef>
              <a:buClr>
                <a:schemeClr val="tx2"/>
              </a:buClr>
              <a:buSzPct val="95000"/>
              <a:buFont typeface="Wingdings" panose="05000000000000000000" pitchFamily="2" charset="2"/>
              <a:buChar char="§"/>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en-US" altLang="en-US" sz="1800">
              <a:latin typeface="Constantia" panose="02030602050306030303" pitchFamily="18" charset="0"/>
            </a:endParaRPr>
          </a:p>
        </p:txBody>
      </p:sp>
      <p:sp>
        <p:nvSpPr>
          <p:cNvPr id="6165" name="AutoShape 11"/>
          <p:cNvSpPr>
            <a:spLocks noChangeArrowheads="1"/>
          </p:cNvSpPr>
          <p:nvPr/>
        </p:nvSpPr>
        <p:spPr bwMode="auto">
          <a:xfrm rot="1380000">
            <a:off x="2871788" y="3395890"/>
            <a:ext cx="177800" cy="1276350"/>
          </a:xfrm>
          <a:prstGeom prst="downArrow">
            <a:avLst>
              <a:gd name="adj1" fmla="val 50000"/>
              <a:gd name="adj2" fmla="val 66668"/>
            </a:avLst>
          </a:prstGeom>
          <a:solidFill>
            <a:schemeClr val="tx1"/>
          </a:solidFill>
          <a:ln w="9525">
            <a:solidFill>
              <a:schemeClr val="tx1"/>
            </a:solidFill>
            <a:miter lim="800000"/>
            <a:headEnd/>
            <a:tailEnd/>
          </a:ln>
        </p:spPr>
        <p:txBody>
          <a:bodyPr vert="eaVert" wrap="none" anchor="ctr"/>
          <a:lstStyle>
            <a:lvl1pPr>
              <a:spcBef>
                <a:spcPct val="20000"/>
              </a:spcBef>
              <a:buClr>
                <a:schemeClr val="tx2"/>
              </a:buClr>
              <a:buSzPct val="95000"/>
              <a:buFont typeface="Wingdings" panose="05000000000000000000" pitchFamily="2" charset="2"/>
              <a:buChar char="§"/>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en-US" altLang="en-US" sz="1800">
              <a:latin typeface="Constantia" panose="02030602050306030303" pitchFamily="18" charset="0"/>
            </a:endParaRPr>
          </a:p>
        </p:txBody>
      </p:sp>
      <p:sp>
        <p:nvSpPr>
          <p:cNvPr id="6166" name="TextBox 17"/>
          <p:cNvSpPr txBox="1">
            <a:spLocks noChangeArrowheads="1"/>
          </p:cNvSpPr>
          <p:nvPr/>
        </p:nvSpPr>
        <p:spPr bwMode="auto">
          <a:xfrm>
            <a:off x="8058150" y="2725965"/>
            <a:ext cx="628650" cy="461963"/>
          </a:xfrm>
          <a:prstGeom prst="rect">
            <a:avLst/>
          </a:prstGeom>
          <a:solidFill>
            <a:srgbClr val="FF9933"/>
          </a:solidFill>
          <a:ln>
            <a:solidFill>
              <a:srgbClr val="FF9933"/>
            </a:solidFill>
          </a:ln>
          <a:extLst/>
        </p:spPr>
        <p:txBody>
          <a:bodyPr anchor="ctr">
            <a:spAutoFit/>
          </a:bodyPr>
          <a:lstStyle>
            <a:lvl1pPr>
              <a:spcBef>
                <a:spcPct val="20000"/>
              </a:spcBef>
              <a:buClr>
                <a:schemeClr val="tx2"/>
              </a:buClr>
              <a:buSzPct val="95000"/>
              <a:buFont typeface="Wingdings" panose="05000000000000000000" pitchFamily="2" charset="2"/>
              <a:buChar char="§"/>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eaLnBrk="1" hangingPunct="1">
              <a:spcBef>
                <a:spcPct val="0"/>
              </a:spcBef>
              <a:buClrTx/>
              <a:buSzTx/>
              <a:buFontTx/>
              <a:buNone/>
            </a:pPr>
            <a:r>
              <a:rPr lang="en-US" altLang="en-US" sz="2400" b="1">
                <a:latin typeface="Constantia" panose="02030602050306030303" pitchFamily="18" charset="0"/>
              </a:rPr>
              <a:t>2.5</a:t>
            </a:r>
          </a:p>
        </p:txBody>
      </p:sp>
      <p:sp>
        <p:nvSpPr>
          <p:cNvPr id="25" name="Text Box 14"/>
          <p:cNvSpPr txBox="1">
            <a:spLocks noChangeArrowheads="1"/>
          </p:cNvSpPr>
          <p:nvPr/>
        </p:nvSpPr>
        <p:spPr bwMode="auto">
          <a:xfrm>
            <a:off x="3028950" y="3583215"/>
            <a:ext cx="2571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95000"/>
              <a:buFont typeface="Wingdings" panose="05000000000000000000" pitchFamily="2" charset="2"/>
              <a:buChar char="§"/>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eaLnBrk="1" hangingPunct="1">
              <a:spcBef>
                <a:spcPct val="50000"/>
              </a:spcBef>
              <a:buClrTx/>
              <a:buSzTx/>
              <a:buFontTx/>
              <a:buNone/>
            </a:pPr>
            <a:r>
              <a:rPr lang="en-US" altLang="en-US" sz="2400">
                <a:latin typeface="Constantia" panose="02030602050306030303" pitchFamily="18" charset="0"/>
              </a:rPr>
              <a:t>Deer</a:t>
            </a:r>
          </a:p>
        </p:txBody>
      </p:sp>
      <p:sp>
        <p:nvSpPr>
          <p:cNvPr id="26" name="AutoShape 11"/>
          <p:cNvSpPr>
            <a:spLocks noChangeArrowheads="1"/>
          </p:cNvSpPr>
          <p:nvPr/>
        </p:nvSpPr>
        <p:spPr bwMode="auto">
          <a:xfrm rot="2400000">
            <a:off x="3448050" y="4027715"/>
            <a:ext cx="188913" cy="1111250"/>
          </a:xfrm>
          <a:prstGeom prst="downArrow">
            <a:avLst>
              <a:gd name="adj1" fmla="val 50000"/>
              <a:gd name="adj2" fmla="val 66258"/>
            </a:avLst>
          </a:prstGeom>
          <a:solidFill>
            <a:schemeClr val="tx1"/>
          </a:solidFill>
          <a:ln w="9525">
            <a:solidFill>
              <a:schemeClr val="tx1"/>
            </a:solidFill>
            <a:miter lim="800000"/>
            <a:headEnd/>
            <a:tailEnd/>
          </a:ln>
        </p:spPr>
        <p:txBody>
          <a:bodyPr vert="eaVert" wrap="none" anchor="ctr"/>
          <a:lstStyle>
            <a:lvl1pPr>
              <a:spcBef>
                <a:spcPct val="20000"/>
              </a:spcBef>
              <a:buClr>
                <a:schemeClr val="tx2"/>
              </a:buClr>
              <a:buSzPct val="95000"/>
              <a:buFont typeface="Wingdings" panose="05000000000000000000" pitchFamily="2" charset="2"/>
              <a:buChar char="§"/>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en-US" altLang="en-US" sz="1800">
              <a:latin typeface="Constantia" panose="02030602050306030303" pitchFamily="18" charset="0"/>
            </a:endParaRPr>
          </a:p>
        </p:txBody>
      </p:sp>
      <p:sp>
        <p:nvSpPr>
          <p:cNvPr id="27" name="AutoShape 11"/>
          <p:cNvSpPr>
            <a:spLocks noChangeArrowheads="1"/>
          </p:cNvSpPr>
          <p:nvPr/>
        </p:nvSpPr>
        <p:spPr bwMode="auto">
          <a:xfrm rot="-2400000">
            <a:off x="4814888" y="4035653"/>
            <a:ext cx="201612" cy="1079500"/>
          </a:xfrm>
          <a:prstGeom prst="downArrow">
            <a:avLst>
              <a:gd name="adj1" fmla="val 50000"/>
              <a:gd name="adj2" fmla="val 66830"/>
            </a:avLst>
          </a:prstGeom>
          <a:solidFill>
            <a:schemeClr val="tx1"/>
          </a:solidFill>
          <a:ln w="9525">
            <a:solidFill>
              <a:schemeClr val="tx1"/>
            </a:solidFill>
            <a:miter lim="800000"/>
            <a:headEnd/>
            <a:tailEnd/>
          </a:ln>
        </p:spPr>
        <p:txBody>
          <a:bodyPr vert="eaVert" wrap="none" anchor="ctr"/>
          <a:lstStyle>
            <a:lvl1pPr>
              <a:spcBef>
                <a:spcPct val="20000"/>
              </a:spcBef>
              <a:buClr>
                <a:schemeClr val="tx2"/>
              </a:buClr>
              <a:buSzPct val="95000"/>
              <a:buFont typeface="Wingdings" panose="05000000000000000000" pitchFamily="2" charset="2"/>
              <a:buChar char="§"/>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en-US" altLang="en-US" sz="1800">
              <a:latin typeface="Constantia" panose="02030602050306030303" pitchFamily="18" charset="0"/>
            </a:endParaRPr>
          </a:p>
        </p:txBody>
      </p:sp>
      <p:sp>
        <p:nvSpPr>
          <p:cNvPr id="35" name="AutoShape 12"/>
          <p:cNvSpPr>
            <a:spLocks noChangeArrowheads="1"/>
          </p:cNvSpPr>
          <p:nvPr/>
        </p:nvSpPr>
        <p:spPr bwMode="auto">
          <a:xfrm rot="-840000">
            <a:off x="3771900" y="2383065"/>
            <a:ext cx="228600" cy="1200150"/>
          </a:xfrm>
          <a:prstGeom prst="downArrow">
            <a:avLst>
              <a:gd name="adj1" fmla="val 50000"/>
              <a:gd name="adj2" fmla="val 66670"/>
            </a:avLst>
          </a:prstGeom>
          <a:solidFill>
            <a:schemeClr val="tx1"/>
          </a:solidFill>
          <a:ln w="9525">
            <a:solidFill>
              <a:schemeClr val="tx1"/>
            </a:solidFill>
            <a:miter lim="800000"/>
            <a:headEnd/>
            <a:tailEnd/>
          </a:ln>
        </p:spPr>
        <p:txBody>
          <a:bodyPr vert="eaVert" wrap="none" anchor="ctr"/>
          <a:lstStyle>
            <a:lvl1pPr>
              <a:spcBef>
                <a:spcPct val="20000"/>
              </a:spcBef>
              <a:buClr>
                <a:schemeClr val="tx2"/>
              </a:buClr>
              <a:buSzPct val="95000"/>
              <a:buFont typeface="Wingdings" panose="05000000000000000000" pitchFamily="2" charset="2"/>
              <a:buChar char="§"/>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en-US" altLang="en-US" sz="1800">
              <a:latin typeface="Constantia" panose="02030602050306030303" pitchFamily="18" charset="0"/>
            </a:endParaRPr>
          </a:p>
        </p:txBody>
      </p:sp>
      <p:sp>
        <p:nvSpPr>
          <p:cNvPr id="6163" name="TextBox 29"/>
          <p:cNvSpPr txBox="1">
            <a:spLocks noChangeArrowheads="1"/>
          </p:cNvSpPr>
          <p:nvPr/>
        </p:nvSpPr>
        <p:spPr bwMode="auto">
          <a:xfrm>
            <a:off x="2743200" y="2725965"/>
            <a:ext cx="1714500" cy="461963"/>
          </a:xfrm>
          <a:prstGeom prst="rect">
            <a:avLst/>
          </a:prstGeom>
          <a:solidFill>
            <a:srgbClr val="FF9933"/>
          </a:solidFill>
          <a:ln>
            <a:noFill/>
          </a:ln>
          <a:extLst/>
        </p:spPr>
        <p:txBody>
          <a:bodyPr>
            <a:spAutoFit/>
          </a:bodyPr>
          <a:lstStyle>
            <a:lvl1pPr>
              <a:spcBef>
                <a:spcPct val="20000"/>
              </a:spcBef>
              <a:buClr>
                <a:schemeClr val="tx2"/>
              </a:buClr>
              <a:buSzPct val="95000"/>
              <a:buFont typeface="Wingdings" panose="05000000000000000000" pitchFamily="2" charset="2"/>
              <a:buChar char="§"/>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eaLnBrk="1" hangingPunct="1">
              <a:spcBef>
                <a:spcPct val="0"/>
              </a:spcBef>
              <a:buClrTx/>
              <a:buSzTx/>
              <a:buFontTx/>
              <a:buNone/>
            </a:pPr>
            <a:r>
              <a:rPr lang="en-US" altLang="en-US" sz="2400" dirty="0">
                <a:latin typeface="Constantia" panose="02030602050306030303" pitchFamily="18" charset="0"/>
              </a:rPr>
              <a:t>Raccoon</a:t>
            </a:r>
          </a:p>
        </p:txBody>
      </p:sp>
      <p:cxnSp>
        <p:nvCxnSpPr>
          <p:cNvPr id="36" name="Straight Arrow Connector 35"/>
          <p:cNvCxnSpPr/>
          <p:nvPr/>
        </p:nvCxnSpPr>
        <p:spPr>
          <a:xfrm rot="16200000" flipV="1">
            <a:off x="6286500" y="3411765"/>
            <a:ext cx="4743450" cy="571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TextBox 21"/>
          <p:cNvSpPr txBox="1">
            <a:spLocks noChangeArrowheads="1"/>
          </p:cNvSpPr>
          <p:nvPr/>
        </p:nvSpPr>
        <p:spPr bwMode="auto">
          <a:xfrm>
            <a:off x="8572500" y="1354365"/>
            <a:ext cx="742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95000"/>
              <a:buFont typeface="Wingdings" panose="05000000000000000000" pitchFamily="2" charset="2"/>
              <a:buChar char="§"/>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el-GR" altLang="en-US" sz="1800">
                <a:latin typeface="Constantia" panose="02030602050306030303" pitchFamily="18" charset="0"/>
              </a:rPr>
              <a:t>δ</a:t>
            </a:r>
            <a:r>
              <a:rPr lang="en-US" altLang="en-US" sz="1800" baseline="30000">
                <a:latin typeface="Constantia" panose="02030602050306030303" pitchFamily="18" charset="0"/>
              </a:rPr>
              <a:t>15</a:t>
            </a:r>
            <a:r>
              <a:rPr lang="en-US" altLang="en-US" sz="1800">
                <a:latin typeface="Constantia" panose="02030602050306030303" pitchFamily="18" charset="0"/>
              </a:rPr>
              <a:t>N</a:t>
            </a:r>
          </a:p>
        </p:txBody>
      </p:sp>
      <p:cxnSp>
        <p:nvCxnSpPr>
          <p:cNvPr id="38" name="Straight Arrow Connector 37"/>
          <p:cNvCxnSpPr/>
          <p:nvPr/>
        </p:nvCxnSpPr>
        <p:spPr>
          <a:xfrm rot="10800000">
            <a:off x="1428750" y="5754915"/>
            <a:ext cx="6153150" cy="381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TextBox 21"/>
          <p:cNvSpPr txBox="1">
            <a:spLocks noChangeArrowheads="1"/>
          </p:cNvSpPr>
          <p:nvPr/>
        </p:nvSpPr>
        <p:spPr bwMode="auto">
          <a:xfrm>
            <a:off x="4171950" y="5842228"/>
            <a:ext cx="742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95000"/>
              <a:buFont typeface="Wingdings" panose="05000000000000000000" pitchFamily="2" charset="2"/>
              <a:buChar char="§"/>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en-US" altLang="en-US" sz="1800">
                <a:latin typeface="Constantia" panose="02030602050306030303" pitchFamily="18" charset="0"/>
              </a:rPr>
              <a:t>-</a:t>
            </a:r>
            <a:r>
              <a:rPr lang="el-GR" altLang="en-US" sz="1800">
                <a:latin typeface="Constantia" panose="02030602050306030303" pitchFamily="18" charset="0"/>
              </a:rPr>
              <a:t>δ</a:t>
            </a:r>
            <a:r>
              <a:rPr lang="en-US" altLang="en-US" sz="1800" baseline="30000">
                <a:latin typeface="Constantia" panose="02030602050306030303" pitchFamily="18" charset="0"/>
              </a:rPr>
              <a:t>13</a:t>
            </a:r>
            <a:r>
              <a:rPr lang="en-US" altLang="en-US" sz="1800">
                <a:latin typeface="Constantia" panose="02030602050306030303" pitchFamily="18" charset="0"/>
              </a:rPr>
              <a:t>C</a:t>
            </a:r>
          </a:p>
        </p:txBody>
      </p:sp>
    </p:spTree>
    <p:extLst>
      <p:ext uri="{BB962C8B-B14F-4D97-AF65-F5344CB8AC3E}">
        <p14:creationId xmlns:p14="http://schemas.microsoft.com/office/powerpoint/2010/main" val="6449887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5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15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15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20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15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14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15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16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15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16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16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16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166"/>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7"/>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p:bldP spid="23" grpId="0" animBg="1"/>
      <p:bldP spid="6151" grpId="0" animBg="1"/>
      <p:bldP spid="6152" grpId="0" animBg="1"/>
      <p:bldP spid="6153" grpId="0"/>
      <p:bldP spid="6154" grpId="0"/>
      <p:bldP spid="6155" grpId="0"/>
      <p:bldP spid="6156" grpId="0" animBg="1"/>
      <p:bldP spid="6157" grpId="0" animBg="1"/>
      <p:bldP spid="8208" grpId="0" animBg="1"/>
      <p:bldP spid="6162" grpId="0" animBg="1"/>
      <p:bldP spid="6164" grpId="0" animBg="1"/>
      <p:bldP spid="6165" grpId="0" animBg="1"/>
      <p:bldP spid="6166" grpId="0" animBg="1"/>
      <p:bldP spid="25" grpId="0"/>
      <p:bldP spid="26" grpId="0" animBg="1"/>
      <p:bldP spid="27" grpId="0" animBg="1"/>
      <p:bldP spid="35" grpId="0" animBg="1"/>
      <p:bldP spid="6163" grpId="0" animBg="1"/>
      <p:bldP spid="37"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7"/>
          <p:cNvSpPr>
            <a:spLocks noChangeArrowheads="1"/>
          </p:cNvSpPr>
          <p:nvPr/>
        </p:nvSpPr>
        <p:spPr bwMode="auto">
          <a:xfrm>
            <a:off x="1143000" y="994233"/>
            <a:ext cx="7239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tx2"/>
              </a:buClr>
              <a:buSzPct val="95000"/>
              <a:buFont typeface="Wingdings" panose="05000000000000000000" pitchFamily="2" charset="2"/>
              <a:buChar char="§"/>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buClrTx/>
              <a:buSzPct val="70000"/>
              <a:buFont typeface="Verdana" panose="020B0604030504040204" pitchFamily="34" charset="0"/>
              <a:buChar char="•"/>
            </a:pPr>
            <a:endParaRPr lang="en-US" altLang="en-US" sz="3200"/>
          </a:p>
        </p:txBody>
      </p:sp>
      <p:sp>
        <p:nvSpPr>
          <p:cNvPr id="10243" name="Text Box 9"/>
          <p:cNvSpPr txBox="1">
            <a:spLocks noChangeArrowheads="1"/>
          </p:cNvSpPr>
          <p:nvPr/>
        </p:nvSpPr>
        <p:spPr bwMode="auto">
          <a:xfrm>
            <a:off x="1471613" y="5028071"/>
            <a:ext cx="21637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95000"/>
              <a:buFont typeface="Wingdings" panose="05000000000000000000" pitchFamily="2" charset="2"/>
              <a:buChar char="§"/>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50000"/>
              </a:spcBef>
              <a:buClrTx/>
              <a:buSzTx/>
              <a:buFontTx/>
              <a:buNone/>
            </a:pPr>
            <a:r>
              <a:rPr lang="en-US" altLang="en-US" sz="2400">
                <a:latin typeface="Constantia" panose="02030602050306030303" pitchFamily="18" charset="0"/>
              </a:rPr>
              <a:t>Phytoplankton</a:t>
            </a:r>
          </a:p>
        </p:txBody>
      </p:sp>
      <p:sp>
        <p:nvSpPr>
          <p:cNvPr id="10244" name="Text Box 10"/>
          <p:cNvSpPr txBox="1">
            <a:spLocks noChangeArrowheads="1"/>
          </p:cNvSpPr>
          <p:nvPr/>
        </p:nvSpPr>
        <p:spPr bwMode="auto">
          <a:xfrm>
            <a:off x="5403850" y="4964571"/>
            <a:ext cx="2089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95000"/>
              <a:buFont typeface="Wingdings" panose="05000000000000000000" pitchFamily="2" charset="2"/>
              <a:buChar char="§"/>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50000"/>
              </a:spcBef>
              <a:buClrTx/>
              <a:buSzTx/>
              <a:buFontTx/>
              <a:buNone/>
            </a:pPr>
            <a:r>
              <a:rPr lang="en-US" altLang="en-US" sz="2400">
                <a:latin typeface="Constantia" panose="02030602050306030303" pitchFamily="18" charset="0"/>
              </a:rPr>
              <a:t>Benthic Algae</a:t>
            </a:r>
          </a:p>
        </p:txBody>
      </p:sp>
      <p:sp>
        <p:nvSpPr>
          <p:cNvPr id="10245" name="AutoShape 11"/>
          <p:cNvSpPr>
            <a:spLocks noChangeArrowheads="1"/>
          </p:cNvSpPr>
          <p:nvPr/>
        </p:nvSpPr>
        <p:spPr bwMode="auto">
          <a:xfrm>
            <a:off x="2438400" y="4323221"/>
            <a:ext cx="228600" cy="609600"/>
          </a:xfrm>
          <a:prstGeom prst="downArrow">
            <a:avLst>
              <a:gd name="adj1" fmla="val 50000"/>
              <a:gd name="adj2" fmla="val 66667"/>
            </a:avLst>
          </a:prstGeom>
          <a:solidFill>
            <a:schemeClr val="tx1"/>
          </a:solidFill>
          <a:ln w="9525">
            <a:solidFill>
              <a:schemeClr val="tx1"/>
            </a:solidFill>
            <a:miter lim="800000"/>
            <a:headEnd/>
            <a:tailEnd/>
          </a:ln>
        </p:spPr>
        <p:txBody>
          <a:bodyPr vert="eaVert" wrap="none" anchor="ctr"/>
          <a:lstStyle>
            <a:lvl1pPr>
              <a:spcBef>
                <a:spcPct val="20000"/>
              </a:spcBef>
              <a:buClr>
                <a:schemeClr val="tx2"/>
              </a:buClr>
              <a:buSzPct val="95000"/>
              <a:buFont typeface="Wingdings" panose="05000000000000000000" pitchFamily="2" charset="2"/>
              <a:buChar char="§"/>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en-US" altLang="en-US" sz="1800">
              <a:latin typeface="Constantia" panose="02030602050306030303" pitchFamily="18" charset="0"/>
            </a:endParaRPr>
          </a:p>
        </p:txBody>
      </p:sp>
      <p:sp>
        <p:nvSpPr>
          <p:cNvPr id="10246" name="AutoShape 12"/>
          <p:cNvSpPr>
            <a:spLocks noChangeArrowheads="1"/>
          </p:cNvSpPr>
          <p:nvPr/>
        </p:nvSpPr>
        <p:spPr bwMode="auto">
          <a:xfrm>
            <a:off x="6343650" y="4247021"/>
            <a:ext cx="228600" cy="609600"/>
          </a:xfrm>
          <a:prstGeom prst="downArrow">
            <a:avLst>
              <a:gd name="adj1" fmla="val 50000"/>
              <a:gd name="adj2" fmla="val 66667"/>
            </a:avLst>
          </a:prstGeom>
          <a:solidFill>
            <a:schemeClr val="tx1"/>
          </a:solidFill>
          <a:ln w="9525">
            <a:solidFill>
              <a:schemeClr val="tx1"/>
            </a:solidFill>
            <a:miter lim="800000"/>
            <a:headEnd/>
            <a:tailEnd/>
          </a:ln>
        </p:spPr>
        <p:txBody>
          <a:bodyPr vert="eaVert" wrap="none" anchor="ctr"/>
          <a:lstStyle>
            <a:lvl1pPr>
              <a:spcBef>
                <a:spcPct val="20000"/>
              </a:spcBef>
              <a:buClr>
                <a:schemeClr val="tx2"/>
              </a:buClr>
              <a:buSzPct val="95000"/>
              <a:buFont typeface="Wingdings" panose="05000000000000000000" pitchFamily="2" charset="2"/>
              <a:buChar char="§"/>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en-US" altLang="en-US" sz="1800">
              <a:latin typeface="Constantia" panose="02030602050306030303" pitchFamily="18" charset="0"/>
            </a:endParaRPr>
          </a:p>
        </p:txBody>
      </p:sp>
      <p:sp>
        <p:nvSpPr>
          <p:cNvPr id="10247" name="Text Box 13"/>
          <p:cNvSpPr txBox="1">
            <a:spLocks noChangeArrowheads="1"/>
          </p:cNvSpPr>
          <p:nvPr/>
        </p:nvSpPr>
        <p:spPr bwMode="auto">
          <a:xfrm>
            <a:off x="1219200" y="3775533"/>
            <a:ext cx="266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95000"/>
              <a:buFont typeface="Wingdings" panose="05000000000000000000" pitchFamily="2" charset="2"/>
              <a:buChar char="§"/>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eaLnBrk="1" hangingPunct="1">
              <a:spcBef>
                <a:spcPct val="50000"/>
              </a:spcBef>
              <a:buClrTx/>
              <a:buSzTx/>
              <a:buFontTx/>
              <a:buNone/>
            </a:pPr>
            <a:r>
              <a:rPr lang="en-US" altLang="en-US" sz="2400">
                <a:latin typeface="Constantia" panose="02030602050306030303" pitchFamily="18" charset="0"/>
              </a:rPr>
              <a:t>Bivalves</a:t>
            </a:r>
          </a:p>
        </p:txBody>
      </p:sp>
      <p:sp>
        <p:nvSpPr>
          <p:cNvPr id="10248" name="Text Box 14"/>
          <p:cNvSpPr txBox="1">
            <a:spLocks noChangeArrowheads="1"/>
          </p:cNvSpPr>
          <p:nvPr/>
        </p:nvSpPr>
        <p:spPr bwMode="auto">
          <a:xfrm>
            <a:off x="4568825" y="3775533"/>
            <a:ext cx="3079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95000"/>
              <a:buFont typeface="Wingdings" panose="05000000000000000000" pitchFamily="2" charset="2"/>
              <a:buChar char="§"/>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eaLnBrk="1" hangingPunct="1">
              <a:spcBef>
                <a:spcPct val="50000"/>
              </a:spcBef>
              <a:buClrTx/>
              <a:buSzTx/>
              <a:buFontTx/>
              <a:buNone/>
            </a:pPr>
            <a:r>
              <a:rPr lang="en-US" altLang="en-US" sz="2400">
                <a:latin typeface="Constantia" panose="02030602050306030303" pitchFamily="18" charset="0"/>
              </a:rPr>
              <a:t>Herbivorous Snails</a:t>
            </a:r>
          </a:p>
        </p:txBody>
      </p:sp>
      <p:sp>
        <p:nvSpPr>
          <p:cNvPr id="10249" name="Text Box 15"/>
          <p:cNvSpPr txBox="1">
            <a:spLocks noChangeArrowheads="1"/>
          </p:cNvSpPr>
          <p:nvPr/>
        </p:nvSpPr>
        <p:spPr bwMode="auto">
          <a:xfrm>
            <a:off x="1570038" y="2556333"/>
            <a:ext cx="32305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95000"/>
              <a:buFont typeface="Wingdings" panose="05000000000000000000" pitchFamily="2" charset="2"/>
              <a:buChar char="§"/>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eaLnBrk="1" hangingPunct="1">
              <a:spcBef>
                <a:spcPct val="50000"/>
              </a:spcBef>
              <a:buClrTx/>
              <a:buSzTx/>
              <a:buFontTx/>
              <a:buNone/>
            </a:pPr>
            <a:r>
              <a:rPr lang="en-US" altLang="en-US" sz="2400">
                <a:latin typeface="Constantia" panose="02030602050306030303" pitchFamily="18" charset="0"/>
              </a:rPr>
              <a:t>Carnivorous Snails</a:t>
            </a:r>
          </a:p>
        </p:txBody>
      </p:sp>
      <p:sp>
        <p:nvSpPr>
          <p:cNvPr id="10250" name="AutoShape 16"/>
          <p:cNvSpPr>
            <a:spLocks noChangeArrowheads="1"/>
          </p:cNvSpPr>
          <p:nvPr/>
        </p:nvSpPr>
        <p:spPr bwMode="auto">
          <a:xfrm>
            <a:off x="2438400" y="3165933"/>
            <a:ext cx="228600" cy="609600"/>
          </a:xfrm>
          <a:prstGeom prst="downArrow">
            <a:avLst>
              <a:gd name="adj1" fmla="val 50000"/>
              <a:gd name="adj2" fmla="val 66667"/>
            </a:avLst>
          </a:prstGeom>
          <a:solidFill>
            <a:schemeClr val="tx1"/>
          </a:solidFill>
          <a:ln w="9525">
            <a:solidFill>
              <a:schemeClr val="tx1"/>
            </a:solidFill>
            <a:miter lim="800000"/>
            <a:headEnd/>
            <a:tailEnd/>
          </a:ln>
        </p:spPr>
        <p:txBody>
          <a:bodyPr vert="eaVert" wrap="none" anchor="ctr"/>
          <a:lstStyle>
            <a:lvl1pPr>
              <a:spcBef>
                <a:spcPct val="20000"/>
              </a:spcBef>
              <a:buClr>
                <a:schemeClr val="tx2"/>
              </a:buClr>
              <a:buSzPct val="95000"/>
              <a:buFont typeface="Wingdings" panose="05000000000000000000" pitchFamily="2" charset="2"/>
              <a:buChar char="§"/>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en-US" altLang="en-US" sz="1800">
              <a:latin typeface="Constantia" panose="02030602050306030303" pitchFamily="18" charset="0"/>
            </a:endParaRPr>
          </a:p>
        </p:txBody>
      </p:sp>
      <p:cxnSp>
        <p:nvCxnSpPr>
          <p:cNvPr id="21" name="Straight Arrow Connector 20"/>
          <p:cNvCxnSpPr/>
          <p:nvPr/>
        </p:nvCxnSpPr>
        <p:spPr>
          <a:xfrm rot="16200000" flipV="1">
            <a:off x="6057900" y="3527883"/>
            <a:ext cx="4743450" cy="571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253" name="TextBox 21"/>
          <p:cNvSpPr txBox="1">
            <a:spLocks noChangeArrowheads="1"/>
          </p:cNvSpPr>
          <p:nvPr/>
        </p:nvSpPr>
        <p:spPr bwMode="auto">
          <a:xfrm>
            <a:off x="8401050" y="1470483"/>
            <a:ext cx="742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95000"/>
              <a:buFont typeface="Wingdings" panose="05000000000000000000" pitchFamily="2" charset="2"/>
              <a:buChar char="§"/>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el-GR" altLang="en-US" sz="1800">
                <a:latin typeface="Constantia" panose="02030602050306030303" pitchFamily="18" charset="0"/>
              </a:rPr>
              <a:t>δ</a:t>
            </a:r>
            <a:r>
              <a:rPr lang="en-US" altLang="en-US" sz="1800" baseline="30000">
                <a:latin typeface="Constantia" panose="02030602050306030303" pitchFamily="18" charset="0"/>
              </a:rPr>
              <a:t>15</a:t>
            </a:r>
            <a:r>
              <a:rPr lang="en-US" altLang="en-US" sz="1800">
                <a:latin typeface="Constantia" panose="02030602050306030303" pitchFamily="18" charset="0"/>
              </a:rPr>
              <a:t>N</a:t>
            </a:r>
          </a:p>
        </p:txBody>
      </p:sp>
      <p:cxnSp>
        <p:nvCxnSpPr>
          <p:cNvPr id="22" name="Straight Arrow Connector 21"/>
          <p:cNvCxnSpPr/>
          <p:nvPr/>
        </p:nvCxnSpPr>
        <p:spPr>
          <a:xfrm rot="10800000">
            <a:off x="1428750" y="5871033"/>
            <a:ext cx="6153150" cy="381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255" name="TextBox 21"/>
          <p:cNvSpPr txBox="1">
            <a:spLocks noChangeArrowheads="1"/>
          </p:cNvSpPr>
          <p:nvPr/>
        </p:nvSpPr>
        <p:spPr bwMode="auto">
          <a:xfrm>
            <a:off x="4171950" y="5958346"/>
            <a:ext cx="742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95000"/>
              <a:buFont typeface="Wingdings" panose="05000000000000000000" pitchFamily="2" charset="2"/>
              <a:buChar char="§"/>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en-US" altLang="en-US" sz="1800">
                <a:latin typeface="Constantia" panose="02030602050306030303" pitchFamily="18" charset="0"/>
              </a:rPr>
              <a:t>-</a:t>
            </a:r>
            <a:r>
              <a:rPr lang="el-GR" altLang="en-US" sz="1800">
                <a:latin typeface="Constantia" panose="02030602050306030303" pitchFamily="18" charset="0"/>
              </a:rPr>
              <a:t>δ</a:t>
            </a:r>
            <a:r>
              <a:rPr lang="en-US" altLang="en-US" sz="1800" baseline="30000">
                <a:latin typeface="Constantia" panose="02030602050306030303" pitchFamily="18" charset="0"/>
              </a:rPr>
              <a:t>13</a:t>
            </a:r>
            <a:r>
              <a:rPr lang="en-US" altLang="en-US" sz="1800">
                <a:latin typeface="Constantia" panose="02030602050306030303" pitchFamily="18" charset="0"/>
              </a:rPr>
              <a:t>C</a:t>
            </a:r>
          </a:p>
        </p:txBody>
      </p:sp>
      <p:sp>
        <p:nvSpPr>
          <p:cNvPr id="10258" name="TextBox 17"/>
          <p:cNvSpPr txBox="1">
            <a:spLocks noChangeArrowheads="1"/>
          </p:cNvSpPr>
          <p:nvPr/>
        </p:nvSpPr>
        <p:spPr bwMode="auto">
          <a:xfrm>
            <a:off x="714375" y="2556333"/>
            <a:ext cx="457200" cy="461963"/>
          </a:xfrm>
          <a:prstGeom prst="rect">
            <a:avLst/>
          </a:prstGeom>
          <a:solidFill>
            <a:srgbClr val="E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tx2"/>
              </a:buClr>
              <a:buSzPct val="95000"/>
              <a:buFont typeface="Wingdings" panose="05000000000000000000" pitchFamily="2" charset="2"/>
              <a:buChar char="§"/>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eaLnBrk="1" hangingPunct="1">
              <a:spcBef>
                <a:spcPct val="0"/>
              </a:spcBef>
              <a:buClrTx/>
              <a:buSzTx/>
              <a:buFontTx/>
              <a:buNone/>
            </a:pPr>
            <a:r>
              <a:rPr lang="en-US" altLang="en-US" sz="2400" b="1" dirty="0">
                <a:latin typeface="Constantia" panose="02030602050306030303" pitchFamily="18" charset="0"/>
              </a:rPr>
              <a:t>3</a:t>
            </a:r>
          </a:p>
        </p:txBody>
      </p:sp>
      <p:sp>
        <p:nvSpPr>
          <p:cNvPr id="27" name="TextBox 18"/>
          <p:cNvSpPr txBox="1">
            <a:spLocks noChangeArrowheads="1"/>
          </p:cNvSpPr>
          <p:nvPr/>
        </p:nvSpPr>
        <p:spPr bwMode="auto">
          <a:xfrm>
            <a:off x="742950" y="4956633"/>
            <a:ext cx="400050" cy="461963"/>
          </a:xfrm>
          <a:prstGeom prst="rect">
            <a:avLst/>
          </a:prstGeom>
          <a:solidFill>
            <a:srgbClr val="65CD99"/>
          </a:solidFill>
          <a:ln w="9525">
            <a:solidFill>
              <a:srgbClr val="65CD99"/>
            </a:solidFill>
            <a:miter lim="800000"/>
            <a:headEnd/>
            <a:tailEnd/>
          </a:ln>
        </p:spPr>
        <p:txBody>
          <a:bodyPr anchor="ctr">
            <a:spAutoFit/>
          </a:bodyPr>
          <a:lstStyle/>
          <a:p>
            <a:pPr algn="ctr" eaLnBrk="1" hangingPunct="1">
              <a:defRPr/>
            </a:pPr>
            <a:r>
              <a:rPr lang="en-US" sz="2400" b="1" dirty="0">
                <a:latin typeface="Constantia" pitchFamily="18" charset="0"/>
              </a:rPr>
              <a:t>1</a:t>
            </a:r>
          </a:p>
        </p:txBody>
      </p:sp>
      <p:sp>
        <p:nvSpPr>
          <p:cNvPr id="28" name="TextBox 19"/>
          <p:cNvSpPr txBox="1">
            <a:spLocks noChangeArrowheads="1"/>
          </p:cNvSpPr>
          <p:nvPr/>
        </p:nvSpPr>
        <p:spPr bwMode="auto">
          <a:xfrm>
            <a:off x="742950" y="3756483"/>
            <a:ext cx="400050" cy="461963"/>
          </a:xfrm>
          <a:prstGeom prst="rect">
            <a:avLst/>
          </a:prstGeom>
          <a:solidFill>
            <a:srgbClr val="FFFF99"/>
          </a:solidFill>
          <a:ln w="9525">
            <a:solidFill>
              <a:srgbClr val="FFFF99"/>
            </a:solidFill>
            <a:miter lim="800000"/>
            <a:headEnd/>
            <a:tailEnd/>
          </a:ln>
        </p:spPr>
        <p:txBody>
          <a:bodyPr anchor="ctr">
            <a:spAutoFit/>
          </a:bodyPr>
          <a:lstStyle/>
          <a:p>
            <a:pPr algn="ctr" eaLnBrk="1" hangingPunct="1">
              <a:defRPr/>
            </a:pPr>
            <a:r>
              <a:rPr lang="en-US" sz="2400" b="1" dirty="0">
                <a:latin typeface="Constantia" pitchFamily="18" charset="0"/>
              </a:rPr>
              <a:t>2</a:t>
            </a:r>
          </a:p>
        </p:txBody>
      </p:sp>
      <p:sp>
        <p:nvSpPr>
          <p:cNvPr id="29" name="TextBox 18"/>
          <p:cNvSpPr txBox="1">
            <a:spLocks noChangeArrowheads="1"/>
          </p:cNvSpPr>
          <p:nvPr/>
        </p:nvSpPr>
        <p:spPr bwMode="auto">
          <a:xfrm>
            <a:off x="7600950" y="4956633"/>
            <a:ext cx="400050" cy="461963"/>
          </a:xfrm>
          <a:prstGeom prst="rect">
            <a:avLst/>
          </a:prstGeom>
          <a:solidFill>
            <a:srgbClr val="65CD99"/>
          </a:solidFill>
          <a:ln w="9525">
            <a:solidFill>
              <a:srgbClr val="65CD99"/>
            </a:solidFill>
            <a:miter lim="800000"/>
            <a:headEnd/>
            <a:tailEnd/>
          </a:ln>
        </p:spPr>
        <p:txBody>
          <a:bodyPr anchor="ctr">
            <a:spAutoFit/>
          </a:bodyPr>
          <a:lstStyle/>
          <a:p>
            <a:pPr algn="ctr" eaLnBrk="1" hangingPunct="1">
              <a:defRPr/>
            </a:pPr>
            <a:r>
              <a:rPr lang="en-US" sz="2400" b="1" dirty="0">
                <a:latin typeface="Constantia" pitchFamily="18" charset="0"/>
              </a:rPr>
              <a:t>1</a:t>
            </a:r>
          </a:p>
        </p:txBody>
      </p:sp>
      <p:sp>
        <p:nvSpPr>
          <p:cNvPr id="30" name="TextBox 19"/>
          <p:cNvSpPr txBox="1">
            <a:spLocks noChangeArrowheads="1"/>
          </p:cNvSpPr>
          <p:nvPr/>
        </p:nvSpPr>
        <p:spPr bwMode="auto">
          <a:xfrm>
            <a:off x="7600950" y="3756483"/>
            <a:ext cx="400050" cy="461963"/>
          </a:xfrm>
          <a:prstGeom prst="rect">
            <a:avLst/>
          </a:prstGeom>
          <a:solidFill>
            <a:srgbClr val="FFFF99"/>
          </a:solidFill>
          <a:ln w="9525">
            <a:solidFill>
              <a:srgbClr val="FFFF99"/>
            </a:solidFill>
            <a:miter lim="800000"/>
            <a:headEnd/>
            <a:tailEnd/>
          </a:ln>
        </p:spPr>
        <p:txBody>
          <a:bodyPr anchor="ctr">
            <a:spAutoFit/>
          </a:bodyPr>
          <a:lstStyle/>
          <a:p>
            <a:pPr algn="ctr" eaLnBrk="1" hangingPunct="1">
              <a:defRPr/>
            </a:pPr>
            <a:r>
              <a:rPr lang="en-US" sz="2400" b="1" dirty="0">
                <a:latin typeface="Constantia" pitchFamily="18" charset="0"/>
              </a:rPr>
              <a:t>2</a:t>
            </a:r>
          </a:p>
        </p:txBody>
      </p:sp>
      <p:sp>
        <p:nvSpPr>
          <p:cNvPr id="10264" name="Title 30"/>
          <p:cNvSpPr>
            <a:spLocks noGrp="1"/>
          </p:cNvSpPr>
          <p:nvPr>
            <p:ph type="title"/>
          </p:nvPr>
        </p:nvSpPr>
        <p:spPr>
          <a:xfrm>
            <a:off x="353786" y="290513"/>
            <a:ext cx="8436429" cy="1038225"/>
          </a:xfrm>
        </p:spPr>
        <p:txBody>
          <a:bodyPr/>
          <a:lstStyle/>
          <a:p>
            <a:r>
              <a:rPr lang="en-US" altLang="en-US" b="1" dirty="0" smtClean="0"/>
              <a:t>Marine Hypothetical Example</a:t>
            </a:r>
          </a:p>
        </p:txBody>
      </p:sp>
      <p:sp>
        <p:nvSpPr>
          <p:cNvPr id="26" name="TextBox 25"/>
          <p:cNvSpPr txBox="1">
            <a:spLocks noChangeArrowheads="1"/>
          </p:cNvSpPr>
          <p:nvPr/>
        </p:nvSpPr>
        <p:spPr bwMode="auto">
          <a:xfrm>
            <a:off x="4244309" y="3857976"/>
            <a:ext cx="800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95000"/>
              <a:buFont typeface="Wingdings" panose="05000000000000000000" pitchFamily="2" charset="2"/>
              <a:buChar char="§"/>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en-US" altLang="en-US" sz="3200" b="1" dirty="0">
                <a:latin typeface="Arial" panose="020B0604020202020204" pitchFamily="34" charset="0"/>
              </a:rPr>
              <a:t>?</a:t>
            </a:r>
          </a:p>
        </p:txBody>
      </p:sp>
      <p:grpSp>
        <p:nvGrpSpPr>
          <p:cNvPr id="4" name="Group 3"/>
          <p:cNvGrpSpPr/>
          <p:nvPr/>
        </p:nvGrpSpPr>
        <p:grpSpPr>
          <a:xfrm>
            <a:off x="4232784" y="2657933"/>
            <a:ext cx="1482216" cy="2597978"/>
            <a:chOff x="4232784" y="2657933"/>
            <a:chExt cx="1482216" cy="2597978"/>
          </a:xfrm>
        </p:grpSpPr>
        <p:grpSp>
          <p:nvGrpSpPr>
            <p:cNvPr id="2" name="Group 1"/>
            <p:cNvGrpSpPr/>
            <p:nvPr/>
          </p:nvGrpSpPr>
          <p:grpSpPr>
            <a:xfrm>
              <a:off x="4579938" y="2862721"/>
              <a:ext cx="1066800" cy="477837"/>
              <a:chOff x="4579938" y="3392488"/>
              <a:chExt cx="1066800" cy="477837"/>
            </a:xfrm>
          </p:grpSpPr>
          <p:sp>
            <p:nvSpPr>
              <p:cNvPr id="10251" name="AutoShape 17"/>
              <p:cNvSpPr>
                <a:spLocks noChangeArrowheads="1"/>
              </p:cNvSpPr>
              <p:nvPr/>
            </p:nvSpPr>
            <p:spPr bwMode="auto">
              <a:xfrm rot="-3227845">
                <a:off x="5018088" y="3241675"/>
                <a:ext cx="190500" cy="1066800"/>
              </a:xfrm>
              <a:prstGeom prst="downArrow">
                <a:avLst>
                  <a:gd name="adj1" fmla="val 50000"/>
                  <a:gd name="adj2" fmla="val 140000"/>
                </a:avLst>
              </a:prstGeom>
              <a:solidFill>
                <a:schemeClr val="tx1"/>
              </a:solidFill>
              <a:ln w="9525">
                <a:solidFill>
                  <a:schemeClr val="tx1"/>
                </a:solidFill>
                <a:miter lim="800000"/>
                <a:headEnd/>
                <a:tailEnd/>
              </a:ln>
            </p:spPr>
            <p:txBody>
              <a:bodyPr vert="eaVert" wrap="none" anchor="ctr"/>
              <a:lstStyle>
                <a:lvl1pPr>
                  <a:spcBef>
                    <a:spcPct val="20000"/>
                  </a:spcBef>
                  <a:buClr>
                    <a:schemeClr val="tx2"/>
                  </a:buClr>
                  <a:buSzPct val="95000"/>
                  <a:buFont typeface="Wingdings" panose="05000000000000000000" pitchFamily="2" charset="2"/>
                  <a:buChar char="§"/>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en-US" altLang="en-US" sz="1800">
                  <a:latin typeface="Constantia" panose="02030602050306030303" pitchFamily="18" charset="0"/>
                </a:endParaRPr>
              </a:p>
            </p:txBody>
          </p:sp>
          <p:sp>
            <p:nvSpPr>
              <p:cNvPr id="10256" name="Rectangle 25"/>
              <p:cNvSpPr>
                <a:spLocks noChangeArrowheads="1"/>
              </p:cNvSpPr>
              <p:nvPr/>
            </p:nvSpPr>
            <p:spPr bwMode="auto">
              <a:xfrm rot="2154384">
                <a:off x="5029200" y="3621088"/>
                <a:ext cx="149225" cy="244475"/>
              </a:xfrm>
              <a:prstGeom prst="rect">
                <a:avLst/>
              </a:prstGeom>
              <a:solidFill>
                <a:schemeClr val="bg1"/>
              </a:solidFill>
              <a:ln w="9525" algn="ctr">
                <a:solidFill>
                  <a:schemeClr val="bg1"/>
                </a:solidFill>
                <a:round/>
                <a:headEnd/>
                <a:tailEnd/>
              </a:ln>
            </p:spPr>
            <p:txBody>
              <a:bodyPr/>
              <a:lstStyle>
                <a:lvl1pPr>
                  <a:spcBef>
                    <a:spcPct val="20000"/>
                  </a:spcBef>
                  <a:buClr>
                    <a:schemeClr val="tx2"/>
                  </a:buClr>
                  <a:buSzPct val="95000"/>
                  <a:buFont typeface="Wingdings" panose="05000000000000000000" pitchFamily="2" charset="2"/>
                  <a:buChar char="§"/>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spcBef>
                    <a:spcPct val="0"/>
                  </a:spcBef>
                  <a:buClrTx/>
                  <a:buSzTx/>
                  <a:buFontTx/>
                  <a:buNone/>
                </a:pPr>
                <a:endParaRPr lang="en-US" altLang="en-US" sz="1400"/>
              </a:p>
            </p:txBody>
          </p:sp>
          <p:sp>
            <p:nvSpPr>
              <p:cNvPr id="10257" name="Rectangle 26"/>
              <p:cNvSpPr>
                <a:spLocks noChangeArrowheads="1"/>
              </p:cNvSpPr>
              <p:nvPr/>
            </p:nvSpPr>
            <p:spPr bwMode="auto">
              <a:xfrm rot="2154384">
                <a:off x="4800600" y="3392488"/>
                <a:ext cx="149225" cy="244475"/>
              </a:xfrm>
              <a:prstGeom prst="rect">
                <a:avLst/>
              </a:prstGeom>
              <a:solidFill>
                <a:schemeClr val="bg1"/>
              </a:solidFill>
              <a:ln w="9525" algn="ctr">
                <a:solidFill>
                  <a:schemeClr val="bg1"/>
                </a:solidFill>
                <a:round/>
                <a:headEnd/>
                <a:tailEnd/>
              </a:ln>
            </p:spPr>
            <p:txBody>
              <a:bodyPr/>
              <a:lstStyle>
                <a:lvl1pPr>
                  <a:spcBef>
                    <a:spcPct val="20000"/>
                  </a:spcBef>
                  <a:buClr>
                    <a:schemeClr val="tx2"/>
                  </a:buClr>
                  <a:buSzPct val="95000"/>
                  <a:buFont typeface="Wingdings" panose="05000000000000000000" pitchFamily="2" charset="2"/>
                  <a:buChar char="§"/>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spcBef>
                    <a:spcPct val="0"/>
                  </a:spcBef>
                  <a:buClrTx/>
                  <a:buSzTx/>
                  <a:buFontTx/>
                  <a:buNone/>
                </a:pPr>
                <a:endParaRPr lang="en-US" altLang="en-US" sz="1400"/>
              </a:p>
            </p:txBody>
          </p:sp>
        </p:grpSp>
        <p:sp>
          <p:nvSpPr>
            <p:cNvPr id="10263" name="TextBox 25"/>
            <p:cNvSpPr txBox="1">
              <a:spLocks noChangeArrowheads="1"/>
            </p:cNvSpPr>
            <p:nvPr/>
          </p:nvSpPr>
          <p:spPr bwMode="auto">
            <a:xfrm>
              <a:off x="4914900" y="2657933"/>
              <a:ext cx="800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95000"/>
                <a:buFont typeface="Wingdings" panose="05000000000000000000" pitchFamily="2" charset="2"/>
                <a:buChar char="§"/>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en-US" altLang="en-US" sz="3200" b="1">
                  <a:latin typeface="Arial" panose="020B0604020202020204" pitchFamily="34" charset="0"/>
                </a:rPr>
                <a:t>?</a:t>
              </a:r>
            </a:p>
          </p:txBody>
        </p:sp>
        <p:grpSp>
          <p:nvGrpSpPr>
            <p:cNvPr id="3" name="Group 2"/>
            <p:cNvGrpSpPr/>
            <p:nvPr/>
          </p:nvGrpSpPr>
          <p:grpSpPr>
            <a:xfrm>
              <a:off x="4232784" y="2910999"/>
              <a:ext cx="1020251" cy="2344912"/>
              <a:chOff x="4232784" y="3440766"/>
              <a:chExt cx="1020251" cy="2344912"/>
            </a:xfrm>
          </p:grpSpPr>
          <p:sp>
            <p:nvSpPr>
              <p:cNvPr id="25" name="AutoShape 17"/>
              <p:cNvSpPr>
                <a:spLocks noChangeArrowheads="1"/>
              </p:cNvSpPr>
              <p:nvPr/>
            </p:nvSpPr>
            <p:spPr bwMode="auto">
              <a:xfrm rot="19847929">
                <a:off x="4675666" y="3440766"/>
                <a:ext cx="190500" cy="2344912"/>
              </a:xfrm>
              <a:prstGeom prst="downArrow">
                <a:avLst>
                  <a:gd name="adj1" fmla="val 50000"/>
                  <a:gd name="adj2" fmla="val 140000"/>
                </a:avLst>
              </a:prstGeom>
              <a:solidFill>
                <a:schemeClr val="tx1"/>
              </a:solidFill>
              <a:ln w="9525">
                <a:solidFill>
                  <a:schemeClr val="tx1"/>
                </a:solidFill>
                <a:miter lim="800000"/>
                <a:headEnd/>
                <a:tailEnd/>
              </a:ln>
            </p:spPr>
            <p:txBody>
              <a:bodyPr vert="eaVert" wrap="none" anchor="ctr"/>
              <a:lstStyle>
                <a:lvl1pPr>
                  <a:spcBef>
                    <a:spcPct val="20000"/>
                  </a:spcBef>
                  <a:buClr>
                    <a:schemeClr val="tx2"/>
                  </a:buClr>
                  <a:buSzPct val="95000"/>
                  <a:buFont typeface="Wingdings" panose="05000000000000000000" pitchFamily="2" charset="2"/>
                  <a:buChar char="§"/>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en-US" altLang="en-US" sz="1800">
                  <a:latin typeface="Constantia" panose="02030602050306030303" pitchFamily="18" charset="0"/>
                </a:endParaRPr>
              </a:p>
            </p:txBody>
          </p:sp>
          <p:sp>
            <p:nvSpPr>
              <p:cNvPr id="31" name="Rectangle 25"/>
              <p:cNvSpPr>
                <a:spLocks noChangeArrowheads="1"/>
              </p:cNvSpPr>
              <p:nvPr/>
            </p:nvSpPr>
            <p:spPr bwMode="auto">
              <a:xfrm rot="3600000">
                <a:off x="4432809" y="4044745"/>
                <a:ext cx="149225" cy="244475"/>
              </a:xfrm>
              <a:prstGeom prst="rect">
                <a:avLst/>
              </a:prstGeom>
              <a:solidFill>
                <a:schemeClr val="bg1"/>
              </a:solidFill>
              <a:ln w="9525" algn="ctr">
                <a:solidFill>
                  <a:schemeClr val="bg1"/>
                </a:solidFill>
                <a:round/>
                <a:headEnd/>
                <a:tailEnd/>
              </a:ln>
            </p:spPr>
            <p:txBody>
              <a:bodyPr/>
              <a:lstStyle>
                <a:lvl1pPr>
                  <a:spcBef>
                    <a:spcPct val="20000"/>
                  </a:spcBef>
                  <a:buClr>
                    <a:schemeClr val="tx2"/>
                  </a:buClr>
                  <a:buSzPct val="95000"/>
                  <a:buFont typeface="Wingdings" panose="05000000000000000000" pitchFamily="2" charset="2"/>
                  <a:buChar char="§"/>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spcBef>
                    <a:spcPct val="0"/>
                  </a:spcBef>
                  <a:buClrTx/>
                  <a:buSzTx/>
                  <a:buFontTx/>
                  <a:buNone/>
                </a:pPr>
                <a:endParaRPr lang="en-US" altLang="en-US" sz="1400"/>
              </a:p>
            </p:txBody>
          </p:sp>
          <p:sp>
            <p:nvSpPr>
              <p:cNvPr id="32" name="Rectangle 26"/>
              <p:cNvSpPr>
                <a:spLocks noChangeArrowheads="1"/>
              </p:cNvSpPr>
              <p:nvPr/>
            </p:nvSpPr>
            <p:spPr bwMode="auto">
              <a:xfrm rot="3600000">
                <a:off x="4280409" y="3739945"/>
                <a:ext cx="149225" cy="244475"/>
              </a:xfrm>
              <a:prstGeom prst="rect">
                <a:avLst/>
              </a:prstGeom>
              <a:solidFill>
                <a:schemeClr val="bg1"/>
              </a:solidFill>
              <a:ln w="9525" algn="ctr">
                <a:solidFill>
                  <a:schemeClr val="bg1"/>
                </a:solidFill>
                <a:round/>
                <a:headEnd/>
                <a:tailEnd/>
              </a:ln>
            </p:spPr>
            <p:txBody>
              <a:bodyPr/>
              <a:lstStyle>
                <a:lvl1pPr>
                  <a:spcBef>
                    <a:spcPct val="20000"/>
                  </a:spcBef>
                  <a:buClr>
                    <a:schemeClr val="tx2"/>
                  </a:buClr>
                  <a:buSzPct val="95000"/>
                  <a:buFont typeface="Wingdings" panose="05000000000000000000" pitchFamily="2" charset="2"/>
                  <a:buChar char="§"/>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spcBef>
                    <a:spcPct val="0"/>
                  </a:spcBef>
                  <a:buClrTx/>
                  <a:buSzTx/>
                  <a:buFontTx/>
                  <a:buNone/>
                </a:pPr>
                <a:endParaRPr lang="en-US" altLang="en-US" sz="1400"/>
              </a:p>
            </p:txBody>
          </p:sp>
          <p:sp>
            <p:nvSpPr>
              <p:cNvPr id="33" name="Rectangle 25"/>
              <p:cNvSpPr>
                <a:spLocks noChangeArrowheads="1"/>
              </p:cNvSpPr>
              <p:nvPr/>
            </p:nvSpPr>
            <p:spPr bwMode="auto">
              <a:xfrm rot="3600000">
                <a:off x="4731445" y="4652844"/>
                <a:ext cx="149225" cy="244475"/>
              </a:xfrm>
              <a:prstGeom prst="rect">
                <a:avLst/>
              </a:prstGeom>
              <a:solidFill>
                <a:schemeClr val="bg1"/>
              </a:solidFill>
              <a:ln w="9525" algn="ctr">
                <a:solidFill>
                  <a:schemeClr val="bg1"/>
                </a:solidFill>
                <a:round/>
                <a:headEnd/>
                <a:tailEnd/>
              </a:ln>
            </p:spPr>
            <p:txBody>
              <a:bodyPr/>
              <a:lstStyle>
                <a:lvl1pPr>
                  <a:spcBef>
                    <a:spcPct val="20000"/>
                  </a:spcBef>
                  <a:buClr>
                    <a:schemeClr val="tx2"/>
                  </a:buClr>
                  <a:buSzPct val="95000"/>
                  <a:buFont typeface="Wingdings" panose="05000000000000000000" pitchFamily="2" charset="2"/>
                  <a:buChar char="§"/>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spcBef>
                    <a:spcPct val="0"/>
                  </a:spcBef>
                  <a:buClrTx/>
                  <a:buSzTx/>
                  <a:buFontTx/>
                  <a:buNone/>
                </a:pPr>
                <a:endParaRPr lang="en-US" altLang="en-US" sz="1400"/>
              </a:p>
            </p:txBody>
          </p:sp>
          <p:sp>
            <p:nvSpPr>
              <p:cNvPr id="34" name="Rectangle 26"/>
              <p:cNvSpPr>
                <a:spLocks noChangeArrowheads="1"/>
              </p:cNvSpPr>
              <p:nvPr/>
            </p:nvSpPr>
            <p:spPr bwMode="auto">
              <a:xfrm rot="3600000">
                <a:off x="4579045" y="4348044"/>
                <a:ext cx="149225" cy="244475"/>
              </a:xfrm>
              <a:prstGeom prst="rect">
                <a:avLst/>
              </a:prstGeom>
              <a:solidFill>
                <a:schemeClr val="bg1"/>
              </a:solidFill>
              <a:ln w="9525" algn="ctr">
                <a:solidFill>
                  <a:schemeClr val="bg1"/>
                </a:solidFill>
                <a:round/>
                <a:headEnd/>
                <a:tailEnd/>
              </a:ln>
            </p:spPr>
            <p:txBody>
              <a:bodyPr/>
              <a:lstStyle>
                <a:lvl1pPr>
                  <a:spcBef>
                    <a:spcPct val="20000"/>
                  </a:spcBef>
                  <a:buClr>
                    <a:schemeClr val="tx2"/>
                  </a:buClr>
                  <a:buSzPct val="95000"/>
                  <a:buFont typeface="Wingdings" panose="05000000000000000000" pitchFamily="2" charset="2"/>
                  <a:buChar char="§"/>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spcBef>
                    <a:spcPct val="0"/>
                  </a:spcBef>
                  <a:buClrTx/>
                  <a:buSzTx/>
                  <a:buFontTx/>
                  <a:buNone/>
                </a:pPr>
                <a:endParaRPr lang="en-US" altLang="en-US" sz="1400"/>
              </a:p>
            </p:txBody>
          </p:sp>
          <p:sp>
            <p:nvSpPr>
              <p:cNvPr id="35" name="Rectangle 25"/>
              <p:cNvSpPr>
                <a:spLocks noChangeArrowheads="1"/>
              </p:cNvSpPr>
              <p:nvPr/>
            </p:nvSpPr>
            <p:spPr bwMode="auto">
              <a:xfrm rot="3600000">
                <a:off x="5056185" y="5187627"/>
                <a:ext cx="149225" cy="244475"/>
              </a:xfrm>
              <a:prstGeom prst="rect">
                <a:avLst/>
              </a:prstGeom>
              <a:solidFill>
                <a:schemeClr val="bg1"/>
              </a:solidFill>
              <a:ln w="9525" algn="ctr">
                <a:solidFill>
                  <a:schemeClr val="bg1"/>
                </a:solidFill>
                <a:round/>
                <a:headEnd/>
                <a:tailEnd/>
              </a:ln>
            </p:spPr>
            <p:txBody>
              <a:bodyPr/>
              <a:lstStyle>
                <a:lvl1pPr>
                  <a:spcBef>
                    <a:spcPct val="20000"/>
                  </a:spcBef>
                  <a:buClr>
                    <a:schemeClr val="tx2"/>
                  </a:buClr>
                  <a:buSzPct val="95000"/>
                  <a:buFont typeface="Wingdings" panose="05000000000000000000" pitchFamily="2" charset="2"/>
                  <a:buChar char="§"/>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spcBef>
                    <a:spcPct val="0"/>
                  </a:spcBef>
                  <a:buClrTx/>
                  <a:buSzTx/>
                  <a:buFontTx/>
                  <a:buNone/>
                </a:pPr>
                <a:endParaRPr lang="en-US" altLang="en-US" sz="1400"/>
              </a:p>
            </p:txBody>
          </p:sp>
          <p:sp>
            <p:nvSpPr>
              <p:cNvPr id="36" name="Rectangle 26"/>
              <p:cNvSpPr>
                <a:spLocks noChangeArrowheads="1"/>
              </p:cNvSpPr>
              <p:nvPr/>
            </p:nvSpPr>
            <p:spPr bwMode="auto">
              <a:xfrm rot="3600000">
                <a:off x="4903785" y="4882827"/>
                <a:ext cx="149225" cy="244475"/>
              </a:xfrm>
              <a:prstGeom prst="rect">
                <a:avLst/>
              </a:prstGeom>
              <a:solidFill>
                <a:schemeClr val="bg1"/>
              </a:solidFill>
              <a:ln w="9525" algn="ctr">
                <a:solidFill>
                  <a:schemeClr val="bg1"/>
                </a:solidFill>
                <a:round/>
                <a:headEnd/>
                <a:tailEnd/>
              </a:ln>
            </p:spPr>
            <p:txBody>
              <a:bodyPr/>
              <a:lstStyle>
                <a:lvl1pPr>
                  <a:spcBef>
                    <a:spcPct val="20000"/>
                  </a:spcBef>
                  <a:buClr>
                    <a:schemeClr val="tx2"/>
                  </a:buClr>
                  <a:buSzPct val="95000"/>
                  <a:buFont typeface="Wingdings" panose="05000000000000000000" pitchFamily="2" charset="2"/>
                  <a:buChar char="§"/>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spcBef>
                    <a:spcPct val="0"/>
                  </a:spcBef>
                  <a:buClrTx/>
                  <a:buSzTx/>
                  <a:buFontTx/>
                  <a:buNone/>
                </a:pPr>
                <a:endParaRPr lang="en-US" altLang="en-US" sz="1400"/>
              </a:p>
            </p:txBody>
          </p:sp>
        </p:grpSp>
      </p:grpSp>
      <p:pic>
        <p:nvPicPr>
          <p:cNvPr id="1028" name="Picture 4" descr="Image result for phytoplankton whit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93580" y="4964571"/>
            <a:ext cx="630238" cy="59715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sea lettuce on rock"/>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39095" y="4880347"/>
            <a:ext cx="681037" cy="72128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sea lettuce on ro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1852" y="1300929"/>
            <a:ext cx="3357305" cy="355569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phytoplankton white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0139" y="1300476"/>
            <a:ext cx="3786431" cy="3587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154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34"/>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032"/>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1024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4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4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24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24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25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25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3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nimBg="1"/>
      <p:bldP spid="10246" grpId="0" animBg="1"/>
      <p:bldP spid="10247" grpId="0"/>
      <p:bldP spid="10248" grpId="0"/>
      <p:bldP spid="10249" grpId="0"/>
      <p:bldP spid="10250" grpId="0" animBg="1"/>
      <p:bldP spid="10258" grpId="0" animBg="1"/>
      <p:bldP spid="28" grpId="0" animBg="1"/>
      <p:bldP spid="30" grpId="0" animBg="1"/>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7"/>
          <p:cNvSpPr>
            <a:spLocks noChangeArrowheads="1"/>
          </p:cNvSpPr>
          <p:nvPr/>
        </p:nvSpPr>
        <p:spPr bwMode="auto">
          <a:xfrm>
            <a:off x="1143000" y="1058321"/>
            <a:ext cx="7239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tx2"/>
              </a:buClr>
              <a:buSzPct val="95000"/>
              <a:buFont typeface="Wingdings" panose="05000000000000000000" pitchFamily="2" charset="2"/>
              <a:buChar char="§"/>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buClrTx/>
              <a:buSzPct val="70000"/>
              <a:buFont typeface="Verdana" panose="020B0604030504040204" pitchFamily="34" charset="0"/>
              <a:buChar char="•"/>
            </a:pPr>
            <a:endParaRPr lang="en-US" altLang="en-US" sz="3200"/>
          </a:p>
        </p:txBody>
      </p:sp>
      <p:sp>
        <p:nvSpPr>
          <p:cNvPr id="12291" name="Text Box 9"/>
          <p:cNvSpPr txBox="1">
            <a:spLocks noChangeArrowheads="1"/>
          </p:cNvSpPr>
          <p:nvPr/>
        </p:nvSpPr>
        <p:spPr bwMode="auto">
          <a:xfrm>
            <a:off x="1471613" y="5092159"/>
            <a:ext cx="21637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95000"/>
              <a:buFont typeface="Wingdings" panose="05000000000000000000" pitchFamily="2" charset="2"/>
              <a:buChar char="§"/>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50000"/>
              </a:spcBef>
              <a:buClrTx/>
              <a:buSzTx/>
              <a:buFontTx/>
              <a:buNone/>
            </a:pPr>
            <a:r>
              <a:rPr lang="en-US" altLang="en-US" sz="2400">
                <a:latin typeface="Constantia" panose="02030602050306030303" pitchFamily="18" charset="0"/>
              </a:rPr>
              <a:t>Phytoplankton</a:t>
            </a:r>
          </a:p>
        </p:txBody>
      </p:sp>
      <p:sp>
        <p:nvSpPr>
          <p:cNvPr id="12292" name="Text Box 10"/>
          <p:cNvSpPr txBox="1">
            <a:spLocks noChangeArrowheads="1"/>
          </p:cNvSpPr>
          <p:nvPr/>
        </p:nvSpPr>
        <p:spPr bwMode="auto">
          <a:xfrm>
            <a:off x="5403850" y="4038059"/>
            <a:ext cx="2089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95000"/>
              <a:buFont typeface="Wingdings" panose="05000000000000000000" pitchFamily="2" charset="2"/>
              <a:buChar char="§"/>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50000"/>
              </a:spcBef>
              <a:buClrTx/>
              <a:buSzTx/>
              <a:buFontTx/>
              <a:buNone/>
            </a:pPr>
            <a:r>
              <a:rPr lang="en-US" altLang="en-US" sz="2400">
                <a:latin typeface="Constantia" panose="02030602050306030303" pitchFamily="18" charset="0"/>
              </a:rPr>
              <a:t>Benthic Algae</a:t>
            </a:r>
          </a:p>
        </p:txBody>
      </p:sp>
      <p:sp>
        <p:nvSpPr>
          <p:cNvPr id="12293" name="AutoShape 11"/>
          <p:cNvSpPr>
            <a:spLocks noChangeArrowheads="1"/>
          </p:cNvSpPr>
          <p:nvPr/>
        </p:nvSpPr>
        <p:spPr bwMode="auto">
          <a:xfrm>
            <a:off x="2438400" y="4387309"/>
            <a:ext cx="228600" cy="609600"/>
          </a:xfrm>
          <a:prstGeom prst="downArrow">
            <a:avLst>
              <a:gd name="adj1" fmla="val 50000"/>
              <a:gd name="adj2" fmla="val 66667"/>
            </a:avLst>
          </a:prstGeom>
          <a:solidFill>
            <a:schemeClr val="tx1"/>
          </a:solidFill>
          <a:ln w="9525">
            <a:solidFill>
              <a:schemeClr val="tx1"/>
            </a:solidFill>
            <a:miter lim="800000"/>
            <a:headEnd/>
            <a:tailEnd/>
          </a:ln>
        </p:spPr>
        <p:txBody>
          <a:bodyPr vert="eaVert" wrap="none" anchor="ctr"/>
          <a:lstStyle>
            <a:lvl1pPr>
              <a:spcBef>
                <a:spcPct val="20000"/>
              </a:spcBef>
              <a:buClr>
                <a:schemeClr val="tx2"/>
              </a:buClr>
              <a:buSzPct val="95000"/>
              <a:buFont typeface="Wingdings" panose="05000000000000000000" pitchFamily="2" charset="2"/>
              <a:buChar char="§"/>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en-US" altLang="en-US" sz="1800">
              <a:latin typeface="Constantia" panose="02030602050306030303" pitchFamily="18" charset="0"/>
            </a:endParaRPr>
          </a:p>
        </p:txBody>
      </p:sp>
      <p:sp>
        <p:nvSpPr>
          <p:cNvPr id="12294" name="AutoShape 12"/>
          <p:cNvSpPr>
            <a:spLocks noChangeArrowheads="1"/>
          </p:cNvSpPr>
          <p:nvPr/>
        </p:nvSpPr>
        <p:spPr bwMode="auto">
          <a:xfrm>
            <a:off x="6343650" y="3320509"/>
            <a:ext cx="228600" cy="609600"/>
          </a:xfrm>
          <a:prstGeom prst="downArrow">
            <a:avLst>
              <a:gd name="adj1" fmla="val 50000"/>
              <a:gd name="adj2" fmla="val 66667"/>
            </a:avLst>
          </a:prstGeom>
          <a:solidFill>
            <a:schemeClr val="tx1"/>
          </a:solidFill>
          <a:ln w="9525">
            <a:solidFill>
              <a:schemeClr val="tx1"/>
            </a:solidFill>
            <a:miter lim="800000"/>
            <a:headEnd/>
            <a:tailEnd/>
          </a:ln>
        </p:spPr>
        <p:txBody>
          <a:bodyPr vert="eaVert" wrap="none" anchor="ctr"/>
          <a:lstStyle>
            <a:lvl1pPr>
              <a:spcBef>
                <a:spcPct val="20000"/>
              </a:spcBef>
              <a:buClr>
                <a:schemeClr val="tx2"/>
              </a:buClr>
              <a:buSzPct val="95000"/>
              <a:buFont typeface="Wingdings" panose="05000000000000000000" pitchFamily="2" charset="2"/>
              <a:buChar char="§"/>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en-US" altLang="en-US" sz="1800">
              <a:latin typeface="Constantia" panose="02030602050306030303" pitchFamily="18" charset="0"/>
            </a:endParaRPr>
          </a:p>
        </p:txBody>
      </p:sp>
      <p:sp>
        <p:nvSpPr>
          <p:cNvPr id="12295" name="Text Box 13"/>
          <p:cNvSpPr txBox="1">
            <a:spLocks noChangeArrowheads="1"/>
          </p:cNvSpPr>
          <p:nvPr/>
        </p:nvSpPr>
        <p:spPr bwMode="auto">
          <a:xfrm>
            <a:off x="1219200" y="3839621"/>
            <a:ext cx="266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95000"/>
              <a:buFont typeface="Wingdings" panose="05000000000000000000" pitchFamily="2" charset="2"/>
              <a:buChar char="§"/>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eaLnBrk="1" hangingPunct="1">
              <a:spcBef>
                <a:spcPct val="50000"/>
              </a:spcBef>
              <a:buClrTx/>
              <a:buSzTx/>
              <a:buFontTx/>
              <a:buNone/>
            </a:pPr>
            <a:r>
              <a:rPr lang="en-US" altLang="en-US" sz="2400">
                <a:latin typeface="Constantia" panose="02030602050306030303" pitchFamily="18" charset="0"/>
              </a:rPr>
              <a:t>Bivalves</a:t>
            </a:r>
          </a:p>
        </p:txBody>
      </p:sp>
      <p:sp>
        <p:nvSpPr>
          <p:cNvPr id="12296" name="Text Box 14"/>
          <p:cNvSpPr txBox="1">
            <a:spLocks noChangeArrowheads="1"/>
          </p:cNvSpPr>
          <p:nvPr/>
        </p:nvSpPr>
        <p:spPr bwMode="auto">
          <a:xfrm>
            <a:off x="4568825" y="2849021"/>
            <a:ext cx="3079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95000"/>
              <a:buFont typeface="Wingdings" panose="05000000000000000000" pitchFamily="2" charset="2"/>
              <a:buChar char="§"/>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eaLnBrk="1" hangingPunct="1">
              <a:spcBef>
                <a:spcPct val="50000"/>
              </a:spcBef>
              <a:buClrTx/>
              <a:buSzTx/>
              <a:buFontTx/>
              <a:buNone/>
            </a:pPr>
            <a:r>
              <a:rPr lang="en-US" altLang="en-US" sz="2400">
                <a:latin typeface="Constantia" panose="02030602050306030303" pitchFamily="18" charset="0"/>
              </a:rPr>
              <a:t>Herbivorous Snails</a:t>
            </a:r>
          </a:p>
        </p:txBody>
      </p:sp>
      <p:sp>
        <p:nvSpPr>
          <p:cNvPr id="12297" name="Text Box 15"/>
          <p:cNvSpPr txBox="1">
            <a:spLocks noChangeArrowheads="1"/>
          </p:cNvSpPr>
          <p:nvPr/>
        </p:nvSpPr>
        <p:spPr bwMode="auto">
          <a:xfrm>
            <a:off x="941388" y="2620421"/>
            <a:ext cx="32305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95000"/>
              <a:buFont typeface="Wingdings" panose="05000000000000000000" pitchFamily="2" charset="2"/>
              <a:buChar char="§"/>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eaLnBrk="1" hangingPunct="1">
              <a:spcBef>
                <a:spcPct val="50000"/>
              </a:spcBef>
              <a:buClrTx/>
              <a:buSzTx/>
              <a:buFontTx/>
              <a:buNone/>
            </a:pPr>
            <a:r>
              <a:rPr lang="en-US" altLang="en-US" sz="2400">
                <a:latin typeface="Constantia" panose="02030602050306030303" pitchFamily="18" charset="0"/>
              </a:rPr>
              <a:t>Carnivorous Snails</a:t>
            </a:r>
          </a:p>
        </p:txBody>
      </p:sp>
      <p:sp>
        <p:nvSpPr>
          <p:cNvPr id="12298" name="AutoShape 16"/>
          <p:cNvSpPr>
            <a:spLocks noChangeArrowheads="1"/>
          </p:cNvSpPr>
          <p:nvPr/>
        </p:nvSpPr>
        <p:spPr bwMode="auto">
          <a:xfrm>
            <a:off x="2438400" y="3230021"/>
            <a:ext cx="228600" cy="609600"/>
          </a:xfrm>
          <a:prstGeom prst="downArrow">
            <a:avLst>
              <a:gd name="adj1" fmla="val 50000"/>
              <a:gd name="adj2" fmla="val 66667"/>
            </a:avLst>
          </a:prstGeom>
          <a:solidFill>
            <a:schemeClr val="tx1"/>
          </a:solidFill>
          <a:ln w="9525">
            <a:solidFill>
              <a:schemeClr val="tx1"/>
            </a:solidFill>
            <a:miter lim="800000"/>
            <a:headEnd/>
            <a:tailEnd/>
          </a:ln>
        </p:spPr>
        <p:txBody>
          <a:bodyPr vert="eaVert" wrap="none" anchor="ctr"/>
          <a:lstStyle>
            <a:lvl1pPr>
              <a:spcBef>
                <a:spcPct val="20000"/>
              </a:spcBef>
              <a:buClr>
                <a:schemeClr val="tx2"/>
              </a:buClr>
              <a:buSzPct val="95000"/>
              <a:buFont typeface="Wingdings" panose="05000000000000000000" pitchFamily="2" charset="2"/>
              <a:buChar char="§"/>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en-US" altLang="en-US" sz="1800">
              <a:latin typeface="Constantia" panose="02030602050306030303" pitchFamily="18" charset="0"/>
            </a:endParaRPr>
          </a:p>
        </p:txBody>
      </p:sp>
      <p:sp>
        <p:nvSpPr>
          <p:cNvPr id="12299" name="TextBox 15"/>
          <p:cNvSpPr txBox="1">
            <a:spLocks noChangeArrowheads="1"/>
          </p:cNvSpPr>
          <p:nvPr/>
        </p:nvSpPr>
        <p:spPr bwMode="auto">
          <a:xfrm>
            <a:off x="971550" y="5135021"/>
            <a:ext cx="400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95000"/>
              <a:buFont typeface="Wingdings" panose="05000000000000000000" pitchFamily="2" charset="2"/>
              <a:buChar char="§"/>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en-US" altLang="en-US" sz="1800">
                <a:latin typeface="Constantia" panose="02030602050306030303" pitchFamily="18" charset="0"/>
              </a:rPr>
              <a:t>1</a:t>
            </a:r>
          </a:p>
        </p:txBody>
      </p:sp>
      <p:sp>
        <p:nvSpPr>
          <p:cNvPr id="12300" name="TextBox 17"/>
          <p:cNvSpPr txBox="1">
            <a:spLocks noChangeArrowheads="1"/>
          </p:cNvSpPr>
          <p:nvPr/>
        </p:nvSpPr>
        <p:spPr bwMode="auto">
          <a:xfrm>
            <a:off x="914400" y="2734721"/>
            <a:ext cx="400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95000"/>
              <a:buFont typeface="Wingdings" panose="05000000000000000000" pitchFamily="2" charset="2"/>
              <a:buChar char="§"/>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en-US" altLang="en-US" sz="1800">
                <a:latin typeface="Constantia" panose="02030602050306030303" pitchFamily="18" charset="0"/>
              </a:rPr>
              <a:t>3</a:t>
            </a:r>
          </a:p>
        </p:txBody>
      </p:sp>
      <p:cxnSp>
        <p:nvCxnSpPr>
          <p:cNvPr id="21" name="Straight Arrow Connector 20"/>
          <p:cNvCxnSpPr/>
          <p:nvPr/>
        </p:nvCxnSpPr>
        <p:spPr>
          <a:xfrm rot="16200000" flipV="1">
            <a:off x="6057900" y="3591971"/>
            <a:ext cx="4743450" cy="571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302" name="TextBox 21"/>
          <p:cNvSpPr txBox="1">
            <a:spLocks noChangeArrowheads="1"/>
          </p:cNvSpPr>
          <p:nvPr/>
        </p:nvSpPr>
        <p:spPr bwMode="auto">
          <a:xfrm>
            <a:off x="8401050" y="1534571"/>
            <a:ext cx="742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95000"/>
              <a:buFont typeface="Wingdings" panose="05000000000000000000" pitchFamily="2" charset="2"/>
              <a:buChar char="§"/>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el-GR" altLang="en-US" sz="1800">
                <a:latin typeface="Constantia" panose="02030602050306030303" pitchFamily="18" charset="0"/>
              </a:rPr>
              <a:t>δ</a:t>
            </a:r>
            <a:r>
              <a:rPr lang="en-US" altLang="en-US" sz="1800" baseline="30000">
                <a:latin typeface="Constantia" panose="02030602050306030303" pitchFamily="18" charset="0"/>
              </a:rPr>
              <a:t>15</a:t>
            </a:r>
            <a:r>
              <a:rPr lang="en-US" altLang="en-US" sz="1800">
                <a:latin typeface="Constantia" panose="02030602050306030303" pitchFamily="18" charset="0"/>
              </a:rPr>
              <a:t>N</a:t>
            </a:r>
          </a:p>
        </p:txBody>
      </p:sp>
      <p:cxnSp>
        <p:nvCxnSpPr>
          <p:cNvPr id="22" name="Straight Arrow Connector 21"/>
          <p:cNvCxnSpPr/>
          <p:nvPr/>
        </p:nvCxnSpPr>
        <p:spPr>
          <a:xfrm rot="10800000">
            <a:off x="1428750" y="5935121"/>
            <a:ext cx="6153150" cy="381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304" name="TextBox 21"/>
          <p:cNvSpPr txBox="1">
            <a:spLocks noChangeArrowheads="1"/>
          </p:cNvSpPr>
          <p:nvPr/>
        </p:nvSpPr>
        <p:spPr bwMode="auto">
          <a:xfrm>
            <a:off x="4171950" y="6022434"/>
            <a:ext cx="742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95000"/>
              <a:buFont typeface="Wingdings" panose="05000000000000000000" pitchFamily="2" charset="2"/>
              <a:buChar char="§"/>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en-US" altLang="en-US" sz="1800">
                <a:latin typeface="Constantia" panose="02030602050306030303" pitchFamily="18" charset="0"/>
              </a:rPr>
              <a:t>-</a:t>
            </a:r>
            <a:r>
              <a:rPr lang="el-GR" altLang="en-US" sz="1800">
                <a:latin typeface="Constantia" panose="02030602050306030303" pitchFamily="18" charset="0"/>
              </a:rPr>
              <a:t>δ</a:t>
            </a:r>
            <a:r>
              <a:rPr lang="en-US" altLang="en-US" sz="1800" baseline="30000">
                <a:latin typeface="Constantia" panose="02030602050306030303" pitchFamily="18" charset="0"/>
              </a:rPr>
              <a:t>13</a:t>
            </a:r>
            <a:r>
              <a:rPr lang="en-US" altLang="en-US" sz="1800">
                <a:latin typeface="Constantia" panose="02030602050306030303" pitchFamily="18" charset="0"/>
              </a:rPr>
              <a:t>C</a:t>
            </a:r>
          </a:p>
        </p:txBody>
      </p:sp>
      <p:grpSp>
        <p:nvGrpSpPr>
          <p:cNvPr id="12305" name="Group 23"/>
          <p:cNvGrpSpPr>
            <a:grpSpLocks/>
          </p:cNvGrpSpPr>
          <p:nvPr/>
        </p:nvGrpSpPr>
        <p:grpSpPr bwMode="auto">
          <a:xfrm rot="-1563859">
            <a:off x="3760788" y="2601371"/>
            <a:ext cx="1066800" cy="479425"/>
            <a:chOff x="3951288" y="3392024"/>
            <a:chExt cx="1066800" cy="478301"/>
          </a:xfrm>
        </p:grpSpPr>
        <p:sp>
          <p:nvSpPr>
            <p:cNvPr id="12313" name="AutoShape 17"/>
            <p:cNvSpPr>
              <a:spLocks noChangeArrowheads="1"/>
            </p:cNvSpPr>
            <p:nvPr/>
          </p:nvSpPr>
          <p:spPr bwMode="auto">
            <a:xfrm rot="-3227845">
              <a:off x="4389438" y="3241675"/>
              <a:ext cx="190500" cy="1066800"/>
            </a:xfrm>
            <a:prstGeom prst="downArrow">
              <a:avLst>
                <a:gd name="adj1" fmla="val 50000"/>
                <a:gd name="adj2" fmla="val 140000"/>
              </a:avLst>
            </a:prstGeom>
            <a:solidFill>
              <a:schemeClr val="tx1"/>
            </a:solidFill>
            <a:ln w="9525">
              <a:solidFill>
                <a:schemeClr val="tx1"/>
              </a:solidFill>
              <a:miter lim="800000"/>
              <a:headEnd/>
              <a:tailEnd/>
            </a:ln>
          </p:spPr>
          <p:txBody>
            <a:bodyPr vert="eaVert" wrap="none" anchor="ctr"/>
            <a:lstStyle>
              <a:lvl1pPr>
                <a:spcBef>
                  <a:spcPct val="20000"/>
                </a:spcBef>
                <a:buClr>
                  <a:schemeClr val="tx2"/>
                </a:buClr>
                <a:buSzPct val="95000"/>
                <a:buFont typeface="Wingdings" panose="05000000000000000000" pitchFamily="2" charset="2"/>
                <a:buChar char="§"/>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en-US" altLang="en-US" sz="1800">
                <a:latin typeface="Constantia" panose="02030602050306030303" pitchFamily="18" charset="0"/>
              </a:endParaRPr>
            </a:p>
          </p:txBody>
        </p:sp>
        <p:sp>
          <p:nvSpPr>
            <p:cNvPr id="12314" name="Rectangle 26"/>
            <p:cNvSpPr>
              <a:spLocks noChangeArrowheads="1"/>
            </p:cNvSpPr>
            <p:nvPr/>
          </p:nvSpPr>
          <p:spPr bwMode="auto">
            <a:xfrm rot="2154384">
              <a:off x="4401268" y="3620625"/>
              <a:ext cx="148312" cy="245401"/>
            </a:xfrm>
            <a:prstGeom prst="rect">
              <a:avLst/>
            </a:prstGeom>
            <a:solidFill>
              <a:schemeClr val="bg1"/>
            </a:solidFill>
            <a:ln w="9525" algn="ctr">
              <a:solidFill>
                <a:schemeClr val="bg1"/>
              </a:solidFill>
              <a:round/>
              <a:headEnd/>
              <a:tailEnd/>
            </a:ln>
          </p:spPr>
          <p:txBody>
            <a:bodyPr/>
            <a:lstStyle>
              <a:lvl1pPr>
                <a:spcBef>
                  <a:spcPct val="20000"/>
                </a:spcBef>
                <a:buClr>
                  <a:schemeClr val="tx2"/>
                </a:buClr>
                <a:buSzPct val="95000"/>
                <a:buFont typeface="Wingdings" panose="05000000000000000000" pitchFamily="2" charset="2"/>
                <a:buChar char="§"/>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spcBef>
                  <a:spcPct val="0"/>
                </a:spcBef>
                <a:buClrTx/>
                <a:buSzTx/>
                <a:buFontTx/>
                <a:buNone/>
              </a:pPr>
              <a:endParaRPr lang="en-US" altLang="en-US" sz="1400"/>
            </a:p>
          </p:txBody>
        </p:sp>
        <p:sp>
          <p:nvSpPr>
            <p:cNvPr id="12315" name="Rectangle 27"/>
            <p:cNvSpPr>
              <a:spLocks noChangeArrowheads="1"/>
            </p:cNvSpPr>
            <p:nvPr/>
          </p:nvSpPr>
          <p:spPr bwMode="auto">
            <a:xfrm rot="2154384">
              <a:off x="4172668" y="3392024"/>
              <a:ext cx="148312" cy="245401"/>
            </a:xfrm>
            <a:prstGeom prst="rect">
              <a:avLst/>
            </a:prstGeom>
            <a:solidFill>
              <a:schemeClr val="bg1"/>
            </a:solidFill>
            <a:ln w="9525" algn="ctr">
              <a:solidFill>
                <a:schemeClr val="bg1"/>
              </a:solidFill>
              <a:round/>
              <a:headEnd/>
              <a:tailEnd/>
            </a:ln>
          </p:spPr>
          <p:txBody>
            <a:bodyPr/>
            <a:lstStyle>
              <a:lvl1pPr>
                <a:spcBef>
                  <a:spcPct val="20000"/>
                </a:spcBef>
                <a:buClr>
                  <a:schemeClr val="tx2"/>
                </a:buClr>
                <a:buSzPct val="95000"/>
                <a:buFont typeface="Wingdings" panose="05000000000000000000" pitchFamily="2" charset="2"/>
                <a:buChar char="§"/>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spcBef>
                  <a:spcPct val="0"/>
                </a:spcBef>
                <a:buClrTx/>
                <a:buSzTx/>
                <a:buFontTx/>
                <a:buNone/>
              </a:pPr>
              <a:endParaRPr lang="en-US" altLang="en-US" sz="1400"/>
            </a:p>
          </p:txBody>
        </p:sp>
      </p:grpSp>
      <p:sp>
        <p:nvSpPr>
          <p:cNvPr id="12306" name="TextBox 17"/>
          <p:cNvSpPr txBox="1">
            <a:spLocks noChangeArrowheads="1"/>
          </p:cNvSpPr>
          <p:nvPr/>
        </p:nvSpPr>
        <p:spPr bwMode="auto">
          <a:xfrm>
            <a:off x="714375" y="2620421"/>
            <a:ext cx="457200" cy="461963"/>
          </a:xfrm>
          <a:prstGeom prst="rect">
            <a:avLst/>
          </a:prstGeom>
          <a:solidFill>
            <a:srgbClr val="E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tx2"/>
              </a:buClr>
              <a:buSzPct val="95000"/>
              <a:buFont typeface="Wingdings" panose="05000000000000000000" pitchFamily="2" charset="2"/>
              <a:buChar char="§"/>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eaLnBrk="1" hangingPunct="1">
              <a:spcBef>
                <a:spcPct val="0"/>
              </a:spcBef>
              <a:buClrTx/>
              <a:buSzTx/>
              <a:buFontTx/>
              <a:buNone/>
            </a:pPr>
            <a:r>
              <a:rPr lang="en-US" altLang="en-US" sz="2400" b="1">
                <a:latin typeface="Constantia" panose="02030602050306030303" pitchFamily="18" charset="0"/>
              </a:rPr>
              <a:t>3</a:t>
            </a:r>
          </a:p>
        </p:txBody>
      </p:sp>
      <p:sp>
        <p:nvSpPr>
          <p:cNvPr id="26" name="TextBox 18"/>
          <p:cNvSpPr txBox="1">
            <a:spLocks noChangeArrowheads="1"/>
          </p:cNvSpPr>
          <p:nvPr/>
        </p:nvSpPr>
        <p:spPr bwMode="auto">
          <a:xfrm>
            <a:off x="742950" y="5020721"/>
            <a:ext cx="400050" cy="461963"/>
          </a:xfrm>
          <a:prstGeom prst="rect">
            <a:avLst/>
          </a:prstGeom>
          <a:solidFill>
            <a:srgbClr val="65CD99"/>
          </a:solidFill>
          <a:ln w="9525">
            <a:solidFill>
              <a:srgbClr val="65CD99"/>
            </a:solidFill>
            <a:miter lim="800000"/>
            <a:headEnd/>
            <a:tailEnd/>
          </a:ln>
        </p:spPr>
        <p:txBody>
          <a:bodyPr anchor="ctr">
            <a:spAutoFit/>
          </a:bodyPr>
          <a:lstStyle/>
          <a:p>
            <a:pPr algn="ctr" eaLnBrk="1" hangingPunct="1">
              <a:defRPr/>
            </a:pPr>
            <a:r>
              <a:rPr lang="en-US" sz="2400" b="1" dirty="0">
                <a:latin typeface="Constantia" pitchFamily="18" charset="0"/>
              </a:rPr>
              <a:t>1</a:t>
            </a:r>
          </a:p>
        </p:txBody>
      </p:sp>
      <p:sp>
        <p:nvSpPr>
          <p:cNvPr id="27" name="TextBox 19"/>
          <p:cNvSpPr txBox="1">
            <a:spLocks noChangeArrowheads="1"/>
          </p:cNvSpPr>
          <p:nvPr/>
        </p:nvSpPr>
        <p:spPr bwMode="auto">
          <a:xfrm>
            <a:off x="742950" y="3820571"/>
            <a:ext cx="400050" cy="461963"/>
          </a:xfrm>
          <a:prstGeom prst="rect">
            <a:avLst/>
          </a:prstGeom>
          <a:solidFill>
            <a:srgbClr val="FFFF99"/>
          </a:solidFill>
          <a:ln w="9525">
            <a:solidFill>
              <a:srgbClr val="FFFF99"/>
            </a:solidFill>
            <a:miter lim="800000"/>
            <a:headEnd/>
            <a:tailEnd/>
          </a:ln>
        </p:spPr>
        <p:txBody>
          <a:bodyPr anchor="ctr">
            <a:spAutoFit/>
          </a:bodyPr>
          <a:lstStyle/>
          <a:p>
            <a:pPr algn="ctr" eaLnBrk="1" hangingPunct="1">
              <a:defRPr/>
            </a:pPr>
            <a:r>
              <a:rPr lang="en-US" sz="2400" b="1" dirty="0">
                <a:latin typeface="Constantia" pitchFamily="18" charset="0"/>
              </a:rPr>
              <a:t>2</a:t>
            </a:r>
          </a:p>
        </p:txBody>
      </p:sp>
      <p:sp>
        <p:nvSpPr>
          <p:cNvPr id="28" name="TextBox 18"/>
          <p:cNvSpPr txBox="1">
            <a:spLocks noChangeArrowheads="1"/>
          </p:cNvSpPr>
          <p:nvPr/>
        </p:nvSpPr>
        <p:spPr bwMode="auto">
          <a:xfrm>
            <a:off x="7600950" y="4106321"/>
            <a:ext cx="400050" cy="461963"/>
          </a:xfrm>
          <a:prstGeom prst="rect">
            <a:avLst/>
          </a:prstGeom>
          <a:solidFill>
            <a:srgbClr val="65CD99"/>
          </a:solidFill>
          <a:ln w="9525">
            <a:solidFill>
              <a:srgbClr val="65CD99"/>
            </a:solidFill>
            <a:miter lim="800000"/>
            <a:headEnd/>
            <a:tailEnd/>
          </a:ln>
        </p:spPr>
        <p:txBody>
          <a:bodyPr anchor="ctr">
            <a:spAutoFit/>
          </a:bodyPr>
          <a:lstStyle/>
          <a:p>
            <a:pPr algn="ctr" eaLnBrk="1" hangingPunct="1">
              <a:defRPr/>
            </a:pPr>
            <a:r>
              <a:rPr lang="en-US" sz="2400" b="1" dirty="0">
                <a:latin typeface="Constantia" pitchFamily="18" charset="0"/>
              </a:rPr>
              <a:t>1</a:t>
            </a:r>
          </a:p>
        </p:txBody>
      </p:sp>
      <p:sp>
        <p:nvSpPr>
          <p:cNvPr id="29" name="TextBox 19"/>
          <p:cNvSpPr txBox="1">
            <a:spLocks noChangeArrowheads="1"/>
          </p:cNvSpPr>
          <p:nvPr/>
        </p:nvSpPr>
        <p:spPr bwMode="auto">
          <a:xfrm>
            <a:off x="7600950" y="2906171"/>
            <a:ext cx="400050" cy="461963"/>
          </a:xfrm>
          <a:prstGeom prst="rect">
            <a:avLst/>
          </a:prstGeom>
          <a:solidFill>
            <a:srgbClr val="FFFF99"/>
          </a:solidFill>
          <a:ln w="9525">
            <a:solidFill>
              <a:srgbClr val="FFFF99"/>
            </a:solidFill>
            <a:miter lim="800000"/>
            <a:headEnd/>
            <a:tailEnd/>
          </a:ln>
        </p:spPr>
        <p:txBody>
          <a:bodyPr anchor="ctr">
            <a:spAutoFit/>
          </a:bodyPr>
          <a:lstStyle/>
          <a:p>
            <a:pPr algn="ctr" eaLnBrk="1" hangingPunct="1">
              <a:defRPr/>
            </a:pPr>
            <a:r>
              <a:rPr lang="en-US" sz="2400" b="1" dirty="0">
                <a:latin typeface="Constantia" pitchFamily="18" charset="0"/>
              </a:rPr>
              <a:t>2</a:t>
            </a:r>
          </a:p>
        </p:txBody>
      </p:sp>
      <p:sp>
        <p:nvSpPr>
          <p:cNvPr id="12311" name="Title 29"/>
          <p:cNvSpPr>
            <a:spLocks noGrp="1"/>
          </p:cNvSpPr>
          <p:nvPr>
            <p:ph type="title"/>
          </p:nvPr>
        </p:nvSpPr>
        <p:spPr>
          <a:xfrm>
            <a:off x="457200" y="478973"/>
            <a:ext cx="8229600" cy="854075"/>
          </a:xfrm>
        </p:spPr>
        <p:txBody>
          <a:bodyPr/>
          <a:lstStyle/>
          <a:p>
            <a:r>
              <a:rPr lang="en-US" altLang="en-US" b="1" dirty="0" smtClean="0"/>
              <a:t>Marine Hypothetical Example</a:t>
            </a:r>
          </a:p>
        </p:txBody>
      </p:sp>
      <p:grpSp>
        <p:nvGrpSpPr>
          <p:cNvPr id="30" name="Group 29"/>
          <p:cNvGrpSpPr/>
          <p:nvPr/>
        </p:nvGrpSpPr>
        <p:grpSpPr>
          <a:xfrm rot="19801138">
            <a:off x="3763319" y="2738999"/>
            <a:ext cx="543111" cy="1622350"/>
            <a:chOff x="4232784" y="3486984"/>
            <a:chExt cx="543111" cy="1622350"/>
          </a:xfrm>
        </p:grpSpPr>
        <p:sp>
          <p:nvSpPr>
            <p:cNvPr id="31" name="AutoShape 17"/>
            <p:cNvSpPr>
              <a:spLocks noChangeArrowheads="1"/>
            </p:cNvSpPr>
            <p:nvPr/>
          </p:nvSpPr>
          <p:spPr bwMode="auto">
            <a:xfrm rot="19847929">
              <a:off x="4499484" y="3486984"/>
              <a:ext cx="189255" cy="1622350"/>
            </a:xfrm>
            <a:prstGeom prst="downArrow">
              <a:avLst>
                <a:gd name="adj1" fmla="val 50000"/>
                <a:gd name="adj2" fmla="val 140000"/>
              </a:avLst>
            </a:prstGeom>
            <a:solidFill>
              <a:schemeClr val="tx1"/>
            </a:solidFill>
            <a:ln w="9525">
              <a:solidFill>
                <a:schemeClr val="tx1"/>
              </a:solidFill>
              <a:miter lim="800000"/>
              <a:headEnd/>
              <a:tailEnd/>
            </a:ln>
          </p:spPr>
          <p:txBody>
            <a:bodyPr vert="eaVert" wrap="none" anchor="ctr"/>
            <a:lstStyle>
              <a:lvl1pPr>
                <a:spcBef>
                  <a:spcPct val="20000"/>
                </a:spcBef>
                <a:buClr>
                  <a:schemeClr val="tx2"/>
                </a:buClr>
                <a:buSzPct val="95000"/>
                <a:buFont typeface="Wingdings" panose="05000000000000000000" pitchFamily="2" charset="2"/>
                <a:buChar char="§"/>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en-US" altLang="en-US" sz="1800">
                <a:latin typeface="Constantia" panose="02030602050306030303" pitchFamily="18" charset="0"/>
              </a:endParaRPr>
            </a:p>
          </p:txBody>
        </p:sp>
        <p:sp>
          <p:nvSpPr>
            <p:cNvPr id="32" name="Rectangle 25"/>
            <p:cNvSpPr>
              <a:spLocks noChangeArrowheads="1"/>
            </p:cNvSpPr>
            <p:nvPr/>
          </p:nvSpPr>
          <p:spPr bwMode="auto">
            <a:xfrm rot="3600000">
              <a:off x="4432809" y="4044745"/>
              <a:ext cx="149225" cy="244475"/>
            </a:xfrm>
            <a:prstGeom prst="rect">
              <a:avLst/>
            </a:prstGeom>
            <a:solidFill>
              <a:schemeClr val="bg1"/>
            </a:solidFill>
            <a:ln w="9525" algn="ctr">
              <a:solidFill>
                <a:schemeClr val="bg1"/>
              </a:solidFill>
              <a:round/>
              <a:headEnd/>
              <a:tailEnd/>
            </a:ln>
          </p:spPr>
          <p:txBody>
            <a:bodyPr/>
            <a:lstStyle>
              <a:lvl1pPr>
                <a:spcBef>
                  <a:spcPct val="20000"/>
                </a:spcBef>
                <a:buClr>
                  <a:schemeClr val="tx2"/>
                </a:buClr>
                <a:buSzPct val="95000"/>
                <a:buFont typeface="Wingdings" panose="05000000000000000000" pitchFamily="2" charset="2"/>
                <a:buChar char="§"/>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spcBef>
                  <a:spcPct val="0"/>
                </a:spcBef>
                <a:buClrTx/>
                <a:buSzTx/>
                <a:buFontTx/>
                <a:buNone/>
              </a:pPr>
              <a:endParaRPr lang="en-US" altLang="en-US" sz="1400"/>
            </a:p>
          </p:txBody>
        </p:sp>
        <p:sp>
          <p:nvSpPr>
            <p:cNvPr id="33" name="Rectangle 26"/>
            <p:cNvSpPr>
              <a:spLocks noChangeArrowheads="1"/>
            </p:cNvSpPr>
            <p:nvPr/>
          </p:nvSpPr>
          <p:spPr bwMode="auto">
            <a:xfrm rot="3600000">
              <a:off x="4280409" y="3739945"/>
              <a:ext cx="149225" cy="244475"/>
            </a:xfrm>
            <a:prstGeom prst="rect">
              <a:avLst/>
            </a:prstGeom>
            <a:solidFill>
              <a:schemeClr val="bg1"/>
            </a:solidFill>
            <a:ln w="9525" algn="ctr">
              <a:solidFill>
                <a:schemeClr val="bg1"/>
              </a:solidFill>
              <a:round/>
              <a:headEnd/>
              <a:tailEnd/>
            </a:ln>
          </p:spPr>
          <p:txBody>
            <a:bodyPr/>
            <a:lstStyle>
              <a:lvl1pPr>
                <a:spcBef>
                  <a:spcPct val="20000"/>
                </a:spcBef>
                <a:buClr>
                  <a:schemeClr val="tx2"/>
                </a:buClr>
                <a:buSzPct val="95000"/>
                <a:buFont typeface="Wingdings" panose="05000000000000000000" pitchFamily="2" charset="2"/>
                <a:buChar char="§"/>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spcBef>
                  <a:spcPct val="0"/>
                </a:spcBef>
                <a:buClrTx/>
                <a:buSzTx/>
                <a:buFontTx/>
                <a:buNone/>
              </a:pPr>
              <a:endParaRPr lang="en-US" altLang="en-US" sz="1400"/>
            </a:p>
          </p:txBody>
        </p:sp>
        <p:sp>
          <p:nvSpPr>
            <p:cNvPr id="35" name="Rectangle 26"/>
            <p:cNvSpPr>
              <a:spLocks noChangeArrowheads="1"/>
            </p:cNvSpPr>
            <p:nvPr/>
          </p:nvSpPr>
          <p:spPr bwMode="auto">
            <a:xfrm rot="3600000">
              <a:off x="4579045" y="4348044"/>
              <a:ext cx="149225" cy="244475"/>
            </a:xfrm>
            <a:prstGeom prst="rect">
              <a:avLst/>
            </a:prstGeom>
            <a:solidFill>
              <a:schemeClr val="bg1"/>
            </a:solidFill>
            <a:ln w="9525" algn="ctr">
              <a:solidFill>
                <a:schemeClr val="bg1"/>
              </a:solidFill>
              <a:round/>
              <a:headEnd/>
              <a:tailEnd/>
            </a:ln>
          </p:spPr>
          <p:txBody>
            <a:bodyPr/>
            <a:lstStyle>
              <a:lvl1pPr>
                <a:spcBef>
                  <a:spcPct val="20000"/>
                </a:spcBef>
                <a:buClr>
                  <a:schemeClr val="tx2"/>
                </a:buClr>
                <a:buSzPct val="95000"/>
                <a:buFont typeface="Wingdings" panose="05000000000000000000" pitchFamily="2" charset="2"/>
                <a:buChar char="§"/>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spcBef>
                  <a:spcPct val="0"/>
                </a:spcBef>
                <a:buClrTx/>
                <a:buSzTx/>
                <a:buFontTx/>
                <a:buNone/>
              </a:pPr>
              <a:endParaRPr lang="en-US" altLang="en-US" sz="1400"/>
            </a:p>
          </p:txBody>
        </p:sp>
      </p:grpSp>
      <p:pic>
        <p:nvPicPr>
          <p:cNvPr id="39" name="Picture 4" descr="Image result for phytoplankton whit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93580" y="4964571"/>
            <a:ext cx="630238" cy="597151"/>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6" descr="Image result for sea lettuce on rock"/>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34731" y="3805451"/>
            <a:ext cx="681037" cy="721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40750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9" name="Rectangle 6"/>
          <p:cNvSpPr txBox="1">
            <a:spLocks noChangeArrowheads="1"/>
          </p:cNvSpPr>
          <p:nvPr/>
        </p:nvSpPr>
        <p:spPr bwMode="auto">
          <a:xfrm>
            <a:off x="457200" y="17224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tx2"/>
              </a:buClr>
              <a:buSzPct val="95000"/>
              <a:buFont typeface="Wingdings" panose="05000000000000000000" pitchFamily="2" charset="2"/>
              <a:buChar char="§"/>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buClrTx/>
              <a:buSzTx/>
              <a:buFont typeface="Arial" panose="020B0604020202020204" pitchFamily="34" charset="0"/>
              <a:buChar char="•"/>
            </a:pPr>
            <a:endParaRPr lang="en-US" altLang="en-US" sz="3200">
              <a:latin typeface="Constantia" panose="02030602050306030303" pitchFamily="18" charset="0"/>
            </a:endParaRPr>
          </a:p>
        </p:txBody>
      </p:sp>
      <p:sp>
        <p:nvSpPr>
          <p:cNvPr id="5" name="Rectangle 7"/>
          <p:cNvSpPr txBox="1">
            <a:spLocks noChangeArrowheads="1"/>
          </p:cNvSpPr>
          <p:nvPr/>
        </p:nvSpPr>
        <p:spPr>
          <a:xfrm>
            <a:off x="457200" y="274638"/>
            <a:ext cx="8229600" cy="1143000"/>
          </a:xfrm>
          <a:prstGeom prst="rect">
            <a:avLst/>
          </a:prstGeom>
        </p:spPr>
        <p:txBody>
          <a:bodyPr/>
          <a:lstStyle/>
          <a:p>
            <a:pPr algn="ctr" eaLnBrk="1" fontAlgn="auto" hangingPunct="1">
              <a:spcAft>
                <a:spcPts val="0"/>
              </a:spcAft>
              <a:defRPr/>
            </a:pPr>
            <a:endParaRPr lang="en-US" sz="4400" dirty="0">
              <a:latin typeface="+mj-lt"/>
              <a:ea typeface="+mj-ea"/>
              <a:cs typeface="+mj-cs"/>
            </a:endParaRPr>
          </a:p>
        </p:txBody>
      </p:sp>
      <p:graphicFrame>
        <p:nvGraphicFramePr>
          <p:cNvPr id="8" name="Chart 7"/>
          <p:cNvGraphicFramePr>
            <a:graphicFrameLocks noGrp="1"/>
          </p:cNvGraphicFramePr>
          <p:nvPr>
            <p:extLst>
              <p:ext uri="{D42A27DB-BD31-4B8C-83A1-F6EECF244321}">
                <p14:modId xmlns:p14="http://schemas.microsoft.com/office/powerpoint/2010/main" val="3197225529"/>
              </p:ext>
            </p:extLst>
          </p:nvPr>
        </p:nvGraphicFramePr>
        <p:xfrm>
          <a:off x="238125" y="0"/>
          <a:ext cx="8905875" cy="6858000"/>
        </p:xfrm>
        <a:graphic>
          <a:graphicData uri="http://schemas.openxmlformats.org/drawingml/2006/chart">
            <c:chart xmlns:c="http://schemas.openxmlformats.org/drawingml/2006/chart" xmlns:r="http://schemas.openxmlformats.org/officeDocument/2006/relationships" r:id="rId3"/>
          </a:graphicData>
        </a:graphic>
      </p:graphicFrame>
      <p:sp>
        <p:nvSpPr>
          <p:cNvPr id="6" name="Content Placeholder 4"/>
          <p:cNvSpPr txBox="1">
            <a:spLocks/>
          </p:cNvSpPr>
          <p:nvPr/>
        </p:nvSpPr>
        <p:spPr>
          <a:xfrm>
            <a:off x="800100" y="4629150"/>
            <a:ext cx="6457950" cy="468313"/>
          </a:xfrm>
          <a:prstGeom prst="rect">
            <a:avLst/>
          </a:prstGeom>
        </p:spPr>
        <p:txBody>
          <a:bodyPr/>
          <a:lstStyle/>
          <a:p>
            <a:pPr marL="342900" indent="-342900" algn="ctr" eaLnBrk="1" hangingPunct="1">
              <a:spcBef>
                <a:spcPct val="20000"/>
              </a:spcBef>
              <a:buClr>
                <a:schemeClr val="bg2"/>
              </a:buClr>
              <a:buSzPct val="75000"/>
              <a:buFont typeface="Verdana" pitchFamily="34" charset="0"/>
              <a:buNone/>
              <a:defRPr/>
            </a:pPr>
            <a:r>
              <a:rPr lang="en-US" sz="2400" kern="0" dirty="0">
                <a:latin typeface="+mj-lt"/>
              </a:rPr>
              <a:t>α = [δ</a:t>
            </a:r>
            <a:r>
              <a:rPr lang="en-US" sz="2400" kern="0" baseline="30000" dirty="0">
                <a:latin typeface="+mj-lt"/>
              </a:rPr>
              <a:t>13</a:t>
            </a:r>
            <a:r>
              <a:rPr lang="en-US" sz="2400" kern="0" dirty="0">
                <a:latin typeface="+mj-lt"/>
              </a:rPr>
              <a:t>C</a:t>
            </a:r>
            <a:r>
              <a:rPr lang="en-US" sz="2400" kern="0" baseline="-25000" dirty="0">
                <a:latin typeface="+mj-lt"/>
              </a:rPr>
              <a:t>sc </a:t>
            </a:r>
            <a:r>
              <a:rPr lang="en-US" sz="2400" kern="0" dirty="0">
                <a:latin typeface="+mj-lt"/>
              </a:rPr>
              <a:t>- δ</a:t>
            </a:r>
            <a:r>
              <a:rPr lang="en-US" sz="2400" kern="0" baseline="30000" dirty="0">
                <a:latin typeface="+mj-lt"/>
              </a:rPr>
              <a:t>13</a:t>
            </a:r>
            <a:r>
              <a:rPr lang="en-US" sz="2400" kern="0" dirty="0">
                <a:latin typeface="+mj-lt"/>
              </a:rPr>
              <a:t>C</a:t>
            </a:r>
            <a:r>
              <a:rPr lang="en-US" sz="2400" kern="0" baseline="-25000" dirty="0">
                <a:latin typeface="+mj-lt"/>
              </a:rPr>
              <a:t>base2</a:t>
            </a:r>
            <a:r>
              <a:rPr lang="en-US" sz="2400" kern="0" dirty="0">
                <a:latin typeface="+mj-lt"/>
              </a:rPr>
              <a:t>] / (δ</a:t>
            </a:r>
            <a:r>
              <a:rPr lang="en-US" sz="2400" kern="0" baseline="30000" dirty="0">
                <a:latin typeface="+mj-lt"/>
              </a:rPr>
              <a:t>13</a:t>
            </a:r>
            <a:r>
              <a:rPr lang="en-US" sz="2400" kern="0" dirty="0">
                <a:latin typeface="+mj-lt"/>
              </a:rPr>
              <a:t>C</a:t>
            </a:r>
            <a:r>
              <a:rPr lang="en-US" sz="2400" kern="0" baseline="-25000" dirty="0">
                <a:latin typeface="+mj-lt"/>
              </a:rPr>
              <a:t>base2 </a:t>
            </a:r>
            <a:r>
              <a:rPr lang="en-US" sz="2400" kern="0" dirty="0">
                <a:latin typeface="+mj-lt"/>
              </a:rPr>
              <a:t>- δ</a:t>
            </a:r>
            <a:r>
              <a:rPr lang="en-US" sz="2400" kern="0" baseline="30000" dirty="0">
                <a:latin typeface="+mj-lt"/>
              </a:rPr>
              <a:t>13</a:t>
            </a:r>
            <a:r>
              <a:rPr lang="en-US" sz="2400" kern="0" dirty="0">
                <a:latin typeface="+mj-lt"/>
              </a:rPr>
              <a:t>C</a:t>
            </a:r>
            <a:r>
              <a:rPr lang="en-US" sz="2400" kern="0" baseline="-25000" dirty="0">
                <a:latin typeface="+mj-lt"/>
              </a:rPr>
              <a:t>base1</a:t>
            </a:r>
            <a:r>
              <a:rPr lang="en-US" sz="2400" kern="0" dirty="0">
                <a:latin typeface="+mj-lt"/>
              </a:rPr>
              <a:t>)</a:t>
            </a:r>
          </a:p>
          <a:p>
            <a:pPr marL="342900" indent="-342900" algn="ctr" eaLnBrk="1" hangingPunct="1">
              <a:spcBef>
                <a:spcPct val="20000"/>
              </a:spcBef>
              <a:buClr>
                <a:schemeClr val="bg2"/>
              </a:buClr>
              <a:buSzPct val="75000"/>
              <a:buFont typeface="Wingdings 2" pitchFamily="18" charset="2"/>
              <a:buNone/>
              <a:defRPr/>
            </a:pPr>
            <a:endParaRPr lang="en-US" sz="2400" kern="0" dirty="0">
              <a:latin typeface="+mj-lt"/>
            </a:endParaRPr>
          </a:p>
          <a:p>
            <a:pPr marL="342900" indent="-342900" algn="ctr" eaLnBrk="1" hangingPunct="1">
              <a:spcBef>
                <a:spcPct val="20000"/>
              </a:spcBef>
              <a:buClr>
                <a:schemeClr val="bg2"/>
              </a:buClr>
              <a:buSzPct val="75000"/>
              <a:buFont typeface="Wingdings 2" pitchFamily="18" charset="2"/>
              <a:buNone/>
              <a:defRPr/>
            </a:pPr>
            <a:endParaRPr lang="en-US" sz="2400" kern="0" dirty="0">
              <a:latin typeface="+mj-lt"/>
            </a:endParaRPr>
          </a:p>
          <a:p>
            <a:pPr marL="342900" indent="-342900" algn="ctr" eaLnBrk="1" hangingPunct="1">
              <a:spcBef>
                <a:spcPct val="20000"/>
              </a:spcBef>
              <a:buClr>
                <a:schemeClr val="bg2"/>
              </a:buClr>
              <a:buSzPct val="75000"/>
              <a:buFont typeface="Wingdings 2" pitchFamily="18" charset="2"/>
              <a:buNone/>
              <a:defRPr/>
            </a:pPr>
            <a:endParaRPr lang="en-US" sz="2400" kern="0" dirty="0">
              <a:latin typeface="+mj-lt"/>
            </a:endParaRPr>
          </a:p>
        </p:txBody>
      </p:sp>
      <p:sp>
        <p:nvSpPr>
          <p:cNvPr id="7" name="TextBox 6"/>
          <p:cNvSpPr txBox="1"/>
          <p:nvPr/>
        </p:nvSpPr>
        <p:spPr>
          <a:xfrm>
            <a:off x="-571500" y="5143500"/>
            <a:ext cx="9144000" cy="830263"/>
          </a:xfrm>
          <a:prstGeom prst="rect">
            <a:avLst/>
          </a:prstGeom>
          <a:noFill/>
        </p:spPr>
        <p:txBody>
          <a:bodyPr>
            <a:spAutoFit/>
          </a:bodyPr>
          <a:lstStyle/>
          <a:p>
            <a:pPr algn="ctr" eaLnBrk="1" hangingPunct="1">
              <a:defRPr/>
            </a:pPr>
            <a:r>
              <a:rPr lang="en-US" sz="2400" dirty="0">
                <a:latin typeface="+mj-lt"/>
              </a:rPr>
              <a:t>TP= λ+(δ</a:t>
            </a:r>
            <a:r>
              <a:rPr lang="en-US" sz="2400" baseline="30000" dirty="0">
                <a:latin typeface="+mj-lt"/>
              </a:rPr>
              <a:t>15</a:t>
            </a:r>
            <a:r>
              <a:rPr lang="en-US" sz="2400" dirty="0">
                <a:latin typeface="+mj-lt"/>
              </a:rPr>
              <a:t>N</a:t>
            </a:r>
            <a:r>
              <a:rPr lang="en-US" sz="2400" baseline="-25000" dirty="0">
                <a:latin typeface="+mj-lt"/>
              </a:rPr>
              <a:t>sc</a:t>
            </a:r>
            <a:r>
              <a:rPr lang="en-US" sz="2400" dirty="0">
                <a:latin typeface="+mj-lt"/>
              </a:rPr>
              <a:t>- [δ</a:t>
            </a:r>
            <a:r>
              <a:rPr lang="en-US" sz="2400" baseline="30000" dirty="0">
                <a:latin typeface="+mj-lt"/>
              </a:rPr>
              <a:t>15</a:t>
            </a:r>
            <a:r>
              <a:rPr lang="en-US" sz="2400" dirty="0">
                <a:latin typeface="+mj-lt"/>
              </a:rPr>
              <a:t>N</a:t>
            </a:r>
            <a:r>
              <a:rPr lang="en-US" sz="2400" baseline="-25000" dirty="0">
                <a:latin typeface="+mj-lt"/>
              </a:rPr>
              <a:t>base1 </a:t>
            </a:r>
            <a:r>
              <a:rPr lang="en-US" sz="2400" dirty="0">
                <a:latin typeface="+mj-lt"/>
              </a:rPr>
              <a:t>x α + δ</a:t>
            </a:r>
            <a:r>
              <a:rPr lang="en-US" sz="2400" baseline="30000" dirty="0">
                <a:latin typeface="+mj-lt"/>
              </a:rPr>
              <a:t>15</a:t>
            </a:r>
            <a:r>
              <a:rPr lang="en-US" sz="2400" dirty="0">
                <a:latin typeface="+mj-lt"/>
              </a:rPr>
              <a:t>N</a:t>
            </a:r>
            <a:r>
              <a:rPr lang="en-US" sz="2400" baseline="-25000" dirty="0">
                <a:latin typeface="+mj-lt"/>
              </a:rPr>
              <a:t>base2 </a:t>
            </a:r>
            <a:r>
              <a:rPr lang="en-US" sz="2400" dirty="0">
                <a:latin typeface="+mj-lt"/>
              </a:rPr>
              <a:t>x (1- α)])/3.4</a:t>
            </a:r>
          </a:p>
          <a:p>
            <a:pPr algn="ctr" eaLnBrk="1" hangingPunct="1">
              <a:defRPr/>
            </a:pPr>
            <a:endParaRPr lang="en-US" sz="2400" dirty="0">
              <a:latin typeface="+mj-lt"/>
            </a:endParaRPr>
          </a:p>
        </p:txBody>
      </p:sp>
      <p:cxnSp>
        <p:nvCxnSpPr>
          <p:cNvPr id="10" name="Straight Connector 9"/>
          <p:cNvCxnSpPr>
            <a:cxnSpLocks noChangeShapeType="1"/>
          </p:cNvCxnSpPr>
          <p:nvPr/>
        </p:nvCxnSpPr>
        <p:spPr bwMode="auto">
          <a:xfrm flipV="1">
            <a:off x="1771650" y="3143250"/>
            <a:ext cx="4171950" cy="91440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12" name="Straight Arrow Connector 11"/>
          <p:cNvCxnSpPr>
            <a:cxnSpLocks noChangeShapeType="1"/>
          </p:cNvCxnSpPr>
          <p:nvPr/>
        </p:nvCxnSpPr>
        <p:spPr bwMode="auto">
          <a:xfrm rot="5400000" flipH="1" flipV="1">
            <a:off x="3393583" y="2588211"/>
            <a:ext cx="1828800" cy="3175"/>
          </a:xfrm>
          <a:prstGeom prst="straightConnector1">
            <a:avLst/>
          </a:prstGeom>
          <a:noFill/>
          <a:ln w="2857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4346" name="Title 14"/>
          <p:cNvSpPr>
            <a:spLocks noGrp="1"/>
          </p:cNvSpPr>
          <p:nvPr>
            <p:ph type="title"/>
          </p:nvPr>
        </p:nvSpPr>
        <p:spPr/>
        <p:txBody>
          <a:bodyPr/>
          <a:lstStyle/>
          <a:p>
            <a:r>
              <a:rPr lang="en-US" altLang="en-US" b="1" dirty="0" smtClean="0"/>
              <a:t>Accounting for Baseline</a:t>
            </a:r>
          </a:p>
        </p:txBody>
      </p:sp>
      <p:sp>
        <p:nvSpPr>
          <p:cNvPr id="15" name="TextBox 14"/>
          <p:cNvSpPr txBox="1"/>
          <p:nvPr/>
        </p:nvSpPr>
        <p:spPr>
          <a:xfrm>
            <a:off x="2000250" y="4114800"/>
            <a:ext cx="1040493" cy="338554"/>
          </a:xfrm>
          <a:prstGeom prst="rect">
            <a:avLst/>
          </a:prstGeom>
          <a:solidFill>
            <a:srgbClr val="FFFF99"/>
          </a:solidFill>
          <a:ln>
            <a:solidFill>
              <a:srgbClr val="FFFF99"/>
            </a:solidFill>
          </a:ln>
        </p:spPr>
        <p:txBody>
          <a:bodyPr wrap="square">
            <a:spAutoFit/>
          </a:bodyPr>
          <a:lstStyle/>
          <a:p>
            <a:pPr algn="ctr" eaLnBrk="1" hangingPunct="1">
              <a:defRPr/>
            </a:pPr>
            <a:r>
              <a:rPr lang="en-US" sz="1600" dirty="0" smtClean="0">
                <a:latin typeface="Arial" charset="0"/>
              </a:rPr>
              <a:t>Mussel</a:t>
            </a:r>
            <a:endParaRPr lang="en-US" sz="1600" dirty="0">
              <a:latin typeface="Arial" charset="0"/>
            </a:endParaRPr>
          </a:p>
        </p:txBody>
      </p:sp>
      <p:sp>
        <p:nvSpPr>
          <p:cNvPr id="16" name="TextBox 15"/>
          <p:cNvSpPr txBox="1"/>
          <p:nvPr/>
        </p:nvSpPr>
        <p:spPr>
          <a:xfrm>
            <a:off x="4768395" y="3529459"/>
            <a:ext cx="1179967" cy="338554"/>
          </a:xfrm>
          <a:prstGeom prst="rect">
            <a:avLst/>
          </a:prstGeom>
          <a:solidFill>
            <a:srgbClr val="FFFF99"/>
          </a:solidFill>
          <a:ln>
            <a:solidFill>
              <a:srgbClr val="FFFF99"/>
            </a:solidFill>
          </a:ln>
        </p:spPr>
        <p:txBody>
          <a:bodyPr wrap="square">
            <a:spAutoFit/>
          </a:bodyPr>
          <a:lstStyle/>
          <a:p>
            <a:pPr algn="ctr" eaLnBrk="1" hangingPunct="1">
              <a:defRPr/>
            </a:pPr>
            <a:r>
              <a:rPr lang="en-US" sz="1600" dirty="0" smtClean="0">
                <a:latin typeface="Arial" charset="0"/>
              </a:rPr>
              <a:t>Periwinkle</a:t>
            </a:r>
            <a:endParaRPr lang="en-US" sz="1600" dirty="0">
              <a:latin typeface="Arial" charset="0"/>
            </a:endParaRPr>
          </a:p>
        </p:txBody>
      </p:sp>
      <p:sp>
        <p:nvSpPr>
          <p:cNvPr id="14351" name="TextBox 16"/>
          <p:cNvSpPr txBox="1">
            <a:spLocks noChangeArrowheads="1"/>
          </p:cNvSpPr>
          <p:nvPr/>
        </p:nvSpPr>
        <p:spPr bwMode="auto">
          <a:xfrm>
            <a:off x="5110264" y="2459075"/>
            <a:ext cx="1284968" cy="338554"/>
          </a:xfrm>
          <a:prstGeom prst="rect">
            <a:avLst/>
          </a:prstGeom>
          <a:solidFill>
            <a:srgbClr val="FF9933"/>
          </a:solidFill>
          <a:ln>
            <a:solidFill>
              <a:srgbClr val="FF9933"/>
            </a:solidFill>
          </a:ln>
          <a:extLst/>
        </p:spPr>
        <p:txBody>
          <a:bodyPr wrap="square">
            <a:spAutoFit/>
          </a:bodyPr>
          <a:lstStyle>
            <a:lvl1pPr>
              <a:spcBef>
                <a:spcPct val="20000"/>
              </a:spcBef>
              <a:buClr>
                <a:schemeClr val="tx2"/>
              </a:buClr>
              <a:buSzPct val="95000"/>
              <a:buFont typeface="Wingdings" panose="05000000000000000000" pitchFamily="2" charset="2"/>
              <a:buChar char="§"/>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eaLnBrk="1" hangingPunct="1">
              <a:spcBef>
                <a:spcPct val="0"/>
              </a:spcBef>
              <a:buClrTx/>
              <a:buSzTx/>
              <a:buFontTx/>
              <a:buNone/>
            </a:pPr>
            <a:r>
              <a:rPr lang="en-US" altLang="en-US" sz="1600" dirty="0" smtClean="0">
                <a:latin typeface="Arial" panose="020B0604020202020204" pitchFamily="34" charset="0"/>
              </a:rPr>
              <a:t>Moon snail</a:t>
            </a:r>
            <a:endParaRPr lang="en-US" altLang="en-US" sz="1600" dirty="0">
              <a:latin typeface="Arial" panose="020B0604020202020204" pitchFamily="34" charset="0"/>
            </a:endParaRPr>
          </a:p>
        </p:txBody>
      </p:sp>
      <p:sp>
        <p:nvSpPr>
          <p:cNvPr id="14352" name="TextBox 17"/>
          <p:cNvSpPr txBox="1">
            <a:spLocks noChangeArrowheads="1"/>
          </p:cNvSpPr>
          <p:nvPr/>
        </p:nvSpPr>
        <p:spPr bwMode="auto">
          <a:xfrm>
            <a:off x="3143250" y="1200150"/>
            <a:ext cx="914400" cy="338554"/>
          </a:xfrm>
          <a:prstGeom prst="rect">
            <a:avLst/>
          </a:prstGeom>
          <a:solidFill>
            <a:srgbClr val="EA0000"/>
          </a:solidFill>
          <a:ln>
            <a:noFill/>
          </a:ln>
          <a:extLst/>
        </p:spPr>
        <p:txBody>
          <a:bodyPr wrap="square">
            <a:spAutoFit/>
          </a:bodyPr>
          <a:lstStyle>
            <a:lvl1pPr>
              <a:spcBef>
                <a:spcPct val="20000"/>
              </a:spcBef>
              <a:buClr>
                <a:schemeClr val="tx2"/>
              </a:buClr>
              <a:buSzPct val="95000"/>
              <a:buFont typeface="Wingdings" panose="05000000000000000000" pitchFamily="2" charset="2"/>
              <a:buChar char="§"/>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eaLnBrk="1" hangingPunct="1">
              <a:spcBef>
                <a:spcPct val="0"/>
              </a:spcBef>
              <a:buClrTx/>
              <a:buSzTx/>
              <a:buFontTx/>
              <a:buNone/>
            </a:pPr>
            <a:r>
              <a:rPr lang="en-US" altLang="en-US" sz="1600" dirty="0" smtClean="0">
                <a:latin typeface="Arial" panose="020B0604020202020204" pitchFamily="34" charset="0"/>
              </a:rPr>
              <a:t>Whelk</a:t>
            </a:r>
            <a:endParaRPr lang="en-US" altLang="en-US" sz="1600" dirty="0">
              <a:latin typeface="Arial" panose="020B0604020202020204" pitchFamily="34" charset="0"/>
            </a:endParaRPr>
          </a:p>
        </p:txBody>
      </p:sp>
      <p:pic>
        <p:nvPicPr>
          <p:cNvPr id="14" name="Picture 10"/>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46145" y="3049927"/>
            <a:ext cx="194909" cy="230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http://shop.urnerbarry.com/mm5/graphics/00000001/lithBlueMscl.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3916828">
            <a:off x="1568866" y="3842664"/>
            <a:ext cx="485905" cy="36807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http://www.elrincondelmalacologo.com/Web%20fotos%20gasteropodos%20marinos/Fotos%20coleccion/Melongenidae/Busycon%20canaliculatum.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4236687" y="1576274"/>
            <a:ext cx="207075" cy="373970"/>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14"/>
          <p:cNvGrpSpPr>
            <a:grpSpLocks/>
          </p:cNvGrpSpPr>
          <p:nvPr/>
        </p:nvGrpSpPr>
        <p:grpSpPr bwMode="auto">
          <a:xfrm>
            <a:off x="4768395" y="2728459"/>
            <a:ext cx="357448" cy="280307"/>
            <a:chOff x="5954913" y="1885950"/>
            <a:chExt cx="1303137" cy="1142685"/>
          </a:xfrm>
        </p:grpSpPr>
        <p:pic>
          <p:nvPicPr>
            <p:cNvPr id="20" name="Picture 13"/>
            <p:cNvPicPr>
              <a:picLocks noChangeAspect="1" noChangeArrowheads="1"/>
            </p:cNvPicPr>
            <p:nvPr/>
          </p:nvPicPr>
          <p:blipFill>
            <a:blip r:embed="rId7" cstate="print">
              <a:clrChange>
                <a:clrFrom>
                  <a:srgbClr val="FDFBFE"/>
                </a:clrFrom>
                <a:clrTo>
                  <a:srgbClr val="FDFBFE">
                    <a:alpha val="0"/>
                  </a:srgbClr>
                </a:clrTo>
              </a:clrChange>
              <a:extLst>
                <a:ext uri="{28A0092B-C50C-407E-A947-70E740481C1C}">
                  <a14:useLocalDpi xmlns:a14="http://schemas.microsoft.com/office/drawing/2010/main" val="0"/>
                </a:ext>
              </a:extLst>
            </a:blip>
            <a:srcRect/>
            <a:stretch>
              <a:fillRect/>
            </a:stretch>
          </p:blipFill>
          <p:spPr bwMode="auto">
            <a:xfrm>
              <a:off x="6172200" y="1885950"/>
              <a:ext cx="1085850" cy="1035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Isosceles Triangle 13"/>
            <p:cNvSpPr>
              <a:spLocks noChangeArrowheads="1"/>
            </p:cNvSpPr>
            <p:nvPr/>
          </p:nvSpPr>
          <p:spPr bwMode="auto">
            <a:xfrm rot="-8438870">
              <a:off x="5954913" y="2720669"/>
              <a:ext cx="519154" cy="307966"/>
            </a:xfrm>
            <a:prstGeom prst="triangle">
              <a:avLst>
                <a:gd name="adj" fmla="val 50000"/>
              </a:avLst>
            </a:prstGeom>
            <a:solidFill>
              <a:schemeClr val="bg1"/>
            </a:solidFill>
            <a:ln w="9525" algn="ctr">
              <a:solidFill>
                <a:schemeClr val="bg1"/>
              </a:solidFill>
              <a:round/>
              <a:headEnd/>
              <a:tailEnd/>
            </a:ln>
          </p:spPr>
          <p:txBody>
            <a:bodyPr/>
            <a:lstStyle>
              <a:lvl1pPr>
                <a:spcBef>
                  <a:spcPct val="20000"/>
                </a:spcBef>
                <a:buClr>
                  <a:schemeClr val="tx2"/>
                </a:buClr>
                <a:buSzPct val="95000"/>
                <a:buFont typeface="Wingdings" panose="05000000000000000000" pitchFamily="2" charset="2"/>
                <a:buChar char="§"/>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spcBef>
                  <a:spcPct val="0"/>
                </a:spcBef>
                <a:buClrTx/>
                <a:buSzTx/>
                <a:buFontTx/>
                <a:buNone/>
              </a:pPr>
              <a:endParaRPr lang="en-US" altLang="en-US" sz="1400"/>
            </a:p>
          </p:txBody>
        </p:sp>
      </p:grpSp>
      <p:cxnSp>
        <p:nvCxnSpPr>
          <p:cNvPr id="3" name="Straight Connector 2"/>
          <p:cNvCxnSpPr/>
          <p:nvPr/>
        </p:nvCxnSpPr>
        <p:spPr>
          <a:xfrm flipV="1">
            <a:off x="1765470" y="5022767"/>
            <a:ext cx="4178129" cy="950996"/>
          </a:xfrm>
          <a:prstGeom prst="line">
            <a:avLst/>
          </a:prstGeom>
          <a:ln w="38100">
            <a:solidFill>
              <a:srgbClr val="7CCA62"/>
            </a:solidFill>
            <a:prstDash val="lgDash"/>
          </a:ln>
        </p:spPr>
        <p:style>
          <a:lnRef idx="1">
            <a:schemeClr val="accent1"/>
          </a:lnRef>
          <a:fillRef idx="0">
            <a:schemeClr val="accent1"/>
          </a:fillRef>
          <a:effectRef idx="0">
            <a:schemeClr val="accent1"/>
          </a:effectRef>
          <a:fontRef idx="minor">
            <a:schemeClr val="tx1"/>
          </a:fontRef>
        </p:style>
      </p:cxnSp>
      <p:pic>
        <p:nvPicPr>
          <p:cNvPr id="22" name="Picture 4" descr="Image result for phytoplankton white "/>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50351" y="5687724"/>
            <a:ext cx="630238" cy="59715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Image result for sea lettuce on rock"/>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07843" y="4662127"/>
            <a:ext cx="681037" cy="72128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485021" y="6521116"/>
            <a:ext cx="2658979" cy="369332"/>
          </a:xfrm>
          <a:prstGeom prst="rect">
            <a:avLst/>
          </a:prstGeom>
          <a:noFill/>
        </p:spPr>
        <p:txBody>
          <a:bodyPr wrap="square" rtlCol="0">
            <a:spAutoFit/>
          </a:bodyPr>
          <a:lstStyle/>
          <a:p>
            <a:pPr algn="r"/>
            <a:r>
              <a:rPr lang="en-US" dirty="0" smtClean="0"/>
              <a:t>Casey and Post, 2011</a:t>
            </a:r>
            <a:endParaRPr lang="en-US" dirty="0"/>
          </a:p>
        </p:txBody>
      </p:sp>
    </p:spTree>
    <p:extLst>
      <p:ext uri="{BB962C8B-B14F-4D97-AF65-F5344CB8AC3E}">
        <p14:creationId xmlns:p14="http://schemas.microsoft.com/office/powerpoint/2010/main" val="16717909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22"/>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23"/>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9" name="Chart 8"/>
          <p:cNvGraphicFramePr>
            <a:graphicFrameLocks/>
          </p:cNvGraphicFramePr>
          <p:nvPr/>
        </p:nvGraphicFramePr>
        <p:xfrm>
          <a:off x="-171450" y="2688336"/>
          <a:ext cx="5605272" cy="41696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a:graphicFrameLocks/>
          </p:cNvGraphicFramePr>
          <p:nvPr/>
        </p:nvGraphicFramePr>
        <p:xfrm>
          <a:off x="3714750" y="0"/>
          <a:ext cx="5600700" cy="4171950"/>
        </p:xfrm>
        <a:graphic>
          <a:graphicData uri="http://schemas.openxmlformats.org/drawingml/2006/chart">
            <c:chart xmlns:c="http://schemas.openxmlformats.org/drawingml/2006/chart" xmlns:r="http://schemas.openxmlformats.org/officeDocument/2006/relationships" r:id="rId4"/>
          </a:graphicData>
        </a:graphic>
      </p:graphicFrame>
      <p:sp>
        <p:nvSpPr>
          <p:cNvPr id="32772" name="TextBox 14"/>
          <p:cNvSpPr txBox="1">
            <a:spLocks noChangeArrowheads="1"/>
          </p:cNvSpPr>
          <p:nvPr/>
        </p:nvSpPr>
        <p:spPr bwMode="auto">
          <a:xfrm rot="-5400000">
            <a:off x="3444082" y="1958181"/>
            <a:ext cx="1085850"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95000"/>
              <a:buFont typeface="Wingdings" panose="05000000000000000000" pitchFamily="2" charset="2"/>
              <a:buChar char="§"/>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el-GR" altLang="en-US" sz="1800">
                <a:latin typeface="Calibri" panose="020F0502020204030204" pitchFamily="34" charset="0"/>
              </a:rPr>
              <a:t>δ</a:t>
            </a:r>
            <a:r>
              <a:rPr lang="en-US" altLang="en-US" sz="1800" baseline="30000">
                <a:latin typeface="Calibri" panose="020F0502020204030204" pitchFamily="34" charset="0"/>
              </a:rPr>
              <a:t>15</a:t>
            </a:r>
            <a:r>
              <a:rPr lang="en-US" altLang="en-US" sz="1800">
                <a:latin typeface="Calibri" panose="020F0502020204030204" pitchFamily="34" charset="0"/>
              </a:rPr>
              <a:t>N (</a:t>
            </a:r>
            <a:r>
              <a:rPr lang="el-GR" altLang="en-US" sz="1800">
                <a:latin typeface="Calibri" panose="020F0502020204030204" pitchFamily="34" charset="0"/>
              </a:rPr>
              <a:t>‰</a:t>
            </a:r>
            <a:r>
              <a:rPr lang="en-US" altLang="en-US" sz="1800">
                <a:latin typeface="Calibri" panose="020F0502020204030204" pitchFamily="34" charset="0"/>
              </a:rPr>
              <a:t>)</a:t>
            </a:r>
            <a:endParaRPr lang="en-US" altLang="en-US" sz="1800">
              <a:latin typeface="Arial" panose="020B0604020202020204" pitchFamily="34" charset="0"/>
            </a:endParaRPr>
          </a:p>
        </p:txBody>
      </p:sp>
      <p:grpSp>
        <p:nvGrpSpPr>
          <p:cNvPr id="32773" name="Group 12"/>
          <p:cNvGrpSpPr>
            <a:grpSpLocks/>
          </p:cNvGrpSpPr>
          <p:nvPr/>
        </p:nvGrpSpPr>
        <p:grpSpPr bwMode="auto">
          <a:xfrm>
            <a:off x="4857750" y="4057650"/>
            <a:ext cx="4286250" cy="3314700"/>
            <a:chOff x="1371600" y="4000500"/>
            <a:chExt cx="6343650" cy="3371850"/>
          </a:xfrm>
        </p:grpSpPr>
        <p:grpSp>
          <p:nvGrpSpPr>
            <p:cNvPr id="32779" name="Group 10"/>
            <p:cNvGrpSpPr>
              <a:grpSpLocks/>
            </p:cNvGrpSpPr>
            <p:nvPr/>
          </p:nvGrpSpPr>
          <p:grpSpPr bwMode="auto">
            <a:xfrm>
              <a:off x="1450975" y="4000500"/>
              <a:ext cx="6264275" cy="2971800"/>
              <a:chOff x="708025" y="-171450"/>
              <a:chExt cx="7292975" cy="4400550"/>
            </a:xfrm>
          </p:grpSpPr>
          <p:pic>
            <p:nvPicPr>
              <p:cNvPr id="32781" name="Picture 2" descr="C:\Documents and Settings\Michelle\My Documents\Yale Course Work\Major Discourse\summer hypoxi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025" y="-171450"/>
                <a:ext cx="7292975"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2" name="Down Arrow 2"/>
              <p:cNvSpPr>
                <a:spLocks noChangeArrowheads="1"/>
              </p:cNvSpPr>
              <p:nvPr/>
            </p:nvSpPr>
            <p:spPr bwMode="auto">
              <a:xfrm>
                <a:off x="3111500" y="962025"/>
                <a:ext cx="284163" cy="392113"/>
              </a:xfrm>
              <a:prstGeom prst="downArrow">
                <a:avLst>
                  <a:gd name="adj1" fmla="val 50000"/>
                  <a:gd name="adj2" fmla="val 50123"/>
                </a:avLst>
              </a:prstGeom>
              <a:solidFill>
                <a:srgbClr val="009DD9"/>
              </a:solidFill>
              <a:ln w="9525" algn="ctr">
                <a:solidFill>
                  <a:schemeClr val="tx1"/>
                </a:solidFill>
                <a:round/>
                <a:headEnd/>
                <a:tailEnd/>
              </a:ln>
            </p:spPr>
            <p:txBody>
              <a:bodyPr/>
              <a:lstStyle>
                <a:lvl1pPr>
                  <a:spcBef>
                    <a:spcPct val="20000"/>
                  </a:spcBef>
                  <a:buClr>
                    <a:schemeClr val="tx2"/>
                  </a:buClr>
                  <a:buSzPct val="95000"/>
                  <a:buFont typeface="Wingdings" panose="05000000000000000000" pitchFamily="2" charset="2"/>
                  <a:buChar char="§"/>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spcBef>
                    <a:spcPct val="0"/>
                  </a:spcBef>
                  <a:buClrTx/>
                  <a:buSzTx/>
                  <a:buFontTx/>
                  <a:buNone/>
                </a:pPr>
                <a:endParaRPr lang="en-US" altLang="en-US" sz="1400"/>
              </a:p>
            </p:txBody>
          </p:sp>
          <p:sp>
            <p:nvSpPr>
              <p:cNvPr id="32783" name="Down Arrow 3"/>
              <p:cNvSpPr>
                <a:spLocks noChangeArrowheads="1"/>
              </p:cNvSpPr>
              <p:nvPr/>
            </p:nvSpPr>
            <p:spPr bwMode="auto">
              <a:xfrm>
                <a:off x="1449388" y="1701800"/>
                <a:ext cx="284162" cy="392113"/>
              </a:xfrm>
              <a:prstGeom prst="downArrow">
                <a:avLst>
                  <a:gd name="adj1" fmla="val 50000"/>
                  <a:gd name="adj2" fmla="val 50123"/>
                </a:avLst>
              </a:prstGeom>
              <a:solidFill>
                <a:srgbClr val="0F6FC6"/>
              </a:solidFill>
              <a:ln w="9525" algn="ctr">
                <a:solidFill>
                  <a:schemeClr val="tx1"/>
                </a:solidFill>
                <a:round/>
                <a:headEnd/>
                <a:tailEnd/>
              </a:ln>
            </p:spPr>
            <p:txBody>
              <a:bodyPr/>
              <a:lstStyle>
                <a:lvl1pPr>
                  <a:spcBef>
                    <a:spcPct val="20000"/>
                  </a:spcBef>
                  <a:buClr>
                    <a:schemeClr val="tx2"/>
                  </a:buClr>
                  <a:buSzPct val="95000"/>
                  <a:buFont typeface="Wingdings" panose="05000000000000000000" pitchFamily="2" charset="2"/>
                  <a:buChar char="§"/>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spcBef>
                    <a:spcPct val="0"/>
                  </a:spcBef>
                  <a:buClrTx/>
                  <a:buSzTx/>
                  <a:buFontTx/>
                  <a:buNone/>
                </a:pPr>
                <a:endParaRPr lang="en-US" altLang="en-US" sz="1400"/>
              </a:p>
            </p:txBody>
          </p:sp>
          <p:sp>
            <p:nvSpPr>
              <p:cNvPr id="25605" name="Down Arrow 4"/>
              <p:cNvSpPr>
                <a:spLocks noChangeArrowheads="1"/>
              </p:cNvSpPr>
              <p:nvPr/>
            </p:nvSpPr>
            <p:spPr bwMode="auto">
              <a:xfrm>
                <a:off x="3635417" y="742008"/>
                <a:ext cx="281740" cy="392165"/>
              </a:xfrm>
              <a:prstGeom prst="downArrow">
                <a:avLst>
                  <a:gd name="adj1" fmla="val 50000"/>
                  <a:gd name="adj2" fmla="val 50000"/>
                </a:avLst>
              </a:prstGeom>
              <a:solidFill>
                <a:srgbClr val="0BD0D9"/>
              </a:solidFill>
              <a:ln w="9525" algn="ctr">
                <a:solidFill>
                  <a:schemeClr val="tx1"/>
                </a:solidFill>
                <a:round/>
                <a:headEnd/>
                <a:tailEnd/>
              </a:ln>
            </p:spPr>
            <p:txBody>
              <a:bodyPr/>
              <a:lstStyle/>
              <a:p>
                <a:pPr>
                  <a:defRPr/>
                </a:pPr>
                <a:endParaRPr lang="en-US" sz="1400">
                  <a:latin typeface="Verdana" pitchFamily="34" charset="0"/>
                </a:endParaRPr>
              </a:p>
            </p:txBody>
          </p:sp>
          <p:sp>
            <p:nvSpPr>
              <p:cNvPr id="25606" name="Down Arrow 5"/>
              <p:cNvSpPr>
                <a:spLocks noChangeArrowheads="1"/>
              </p:cNvSpPr>
              <p:nvPr/>
            </p:nvSpPr>
            <p:spPr bwMode="auto">
              <a:xfrm>
                <a:off x="4819815" y="569838"/>
                <a:ext cx="284474" cy="392165"/>
              </a:xfrm>
              <a:prstGeom prst="downArrow">
                <a:avLst>
                  <a:gd name="adj1" fmla="val 50000"/>
                  <a:gd name="adj2" fmla="val 50000"/>
                </a:avLst>
              </a:prstGeom>
              <a:solidFill>
                <a:srgbClr val="10CF9B"/>
              </a:solidFill>
              <a:ln w="9525" algn="ctr">
                <a:solidFill>
                  <a:schemeClr val="tx1"/>
                </a:solidFill>
                <a:round/>
                <a:headEnd/>
                <a:tailEnd/>
              </a:ln>
            </p:spPr>
            <p:txBody>
              <a:bodyPr/>
              <a:lstStyle/>
              <a:p>
                <a:pPr>
                  <a:defRPr/>
                </a:pPr>
                <a:endParaRPr lang="en-US" sz="1400">
                  <a:latin typeface="Verdana" pitchFamily="34" charset="0"/>
                </a:endParaRPr>
              </a:p>
            </p:txBody>
          </p:sp>
          <p:sp>
            <p:nvSpPr>
              <p:cNvPr id="25607" name="Down Arrow 6"/>
              <p:cNvSpPr>
                <a:spLocks noChangeArrowheads="1"/>
              </p:cNvSpPr>
              <p:nvPr/>
            </p:nvSpPr>
            <p:spPr bwMode="auto">
              <a:xfrm>
                <a:off x="7478553" y="220715"/>
                <a:ext cx="284474" cy="392165"/>
              </a:xfrm>
              <a:prstGeom prst="downArrow">
                <a:avLst>
                  <a:gd name="adj1" fmla="val 50000"/>
                  <a:gd name="adj2" fmla="val 50000"/>
                </a:avLst>
              </a:prstGeom>
              <a:solidFill>
                <a:srgbClr val="7CCA62"/>
              </a:solidFill>
              <a:ln w="9525" algn="ctr">
                <a:solidFill>
                  <a:schemeClr val="tx1"/>
                </a:solidFill>
                <a:round/>
                <a:headEnd/>
                <a:tailEnd/>
              </a:ln>
            </p:spPr>
            <p:txBody>
              <a:bodyPr/>
              <a:lstStyle/>
              <a:p>
                <a:pPr>
                  <a:defRPr/>
                </a:pPr>
                <a:endParaRPr lang="en-US" sz="1400">
                  <a:latin typeface="Verdana" pitchFamily="34" charset="0"/>
                </a:endParaRPr>
              </a:p>
            </p:txBody>
          </p:sp>
        </p:grpSp>
        <p:sp>
          <p:nvSpPr>
            <p:cNvPr id="32780" name="Rectangle 10"/>
            <p:cNvSpPr>
              <a:spLocks noChangeArrowheads="1"/>
            </p:cNvSpPr>
            <p:nvPr/>
          </p:nvSpPr>
          <p:spPr bwMode="auto">
            <a:xfrm>
              <a:off x="1371600" y="6400800"/>
              <a:ext cx="6343650" cy="971550"/>
            </a:xfrm>
            <a:prstGeom prst="rect">
              <a:avLst/>
            </a:prstGeom>
            <a:solidFill>
              <a:schemeClr val="bg1"/>
            </a:solidFill>
            <a:ln w="9525" algn="ctr">
              <a:solidFill>
                <a:schemeClr val="bg1"/>
              </a:solidFill>
              <a:round/>
              <a:headEnd/>
              <a:tailEnd/>
            </a:ln>
          </p:spPr>
          <p:txBody>
            <a:bodyPr/>
            <a:lstStyle>
              <a:lvl1pPr>
                <a:spcBef>
                  <a:spcPct val="20000"/>
                </a:spcBef>
                <a:buClr>
                  <a:schemeClr val="tx2"/>
                </a:buClr>
                <a:buSzPct val="95000"/>
                <a:buFont typeface="Wingdings" panose="05000000000000000000" pitchFamily="2" charset="2"/>
                <a:buChar char="§"/>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spcBef>
                  <a:spcPct val="0"/>
                </a:spcBef>
                <a:buClrTx/>
                <a:buSzTx/>
                <a:buFontTx/>
                <a:buNone/>
              </a:pPr>
              <a:endParaRPr lang="en-US" altLang="en-US" sz="1400"/>
            </a:p>
          </p:txBody>
        </p:sp>
      </p:grpSp>
      <p:sp>
        <p:nvSpPr>
          <p:cNvPr id="32774" name="TextBox 15"/>
          <p:cNvSpPr txBox="1">
            <a:spLocks noChangeArrowheads="1"/>
          </p:cNvSpPr>
          <p:nvPr/>
        </p:nvSpPr>
        <p:spPr bwMode="auto">
          <a:xfrm>
            <a:off x="228600" y="400050"/>
            <a:ext cx="30289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95000"/>
              <a:buFont typeface="Wingdings" panose="05000000000000000000" pitchFamily="2" charset="2"/>
              <a:buChar char="§"/>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en-US" altLang="en-US" sz="2400" b="1">
                <a:latin typeface="Arial" panose="020B0604020202020204" pitchFamily="34" charset="0"/>
              </a:rPr>
              <a:t>Littoral Proxy</a:t>
            </a:r>
          </a:p>
        </p:txBody>
      </p:sp>
      <p:sp>
        <p:nvSpPr>
          <p:cNvPr id="32775" name="TextBox 16"/>
          <p:cNvSpPr txBox="1">
            <a:spLocks noChangeArrowheads="1"/>
          </p:cNvSpPr>
          <p:nvPr/>
        </p:nvSpPr>
        <p:spPr bwMode="auto">
          <a:xfrm>
            <a:off x="228600" y="1428750"/>
            <a:ext cx="30289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95000"/>
              <a:buFont typeface="Wingdings" panose="05000000000000000000" pitchFamily="2" charset="2"/>
              <a:buChar char="§"/>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en-US" altLang="en-US" sz="2400" b="1">
                <a:latin typeface="Arial" panose="020B0604020202020204" pitchFamily="34" charset="0"/>
              </a:rPr>
              <a:t>Pelagic Proxy</a:t>
            </a:r>
          </a:p>
        </p:txBody>
      </p:sp>
      <p:cxnSp>
        <p:nvCxnSpPr>
          <p:cNvPr id="32776" name="Straight Arrow Connector 18"/>
          <p:cNvCxnSpPr>
            <a:cxnSpLocks noChangeShapeType="1"/>
          </p:cNvCxnSpPr>
          <p:nvPr/>
        </p:nvCxnSpPr>
        <p:spPr bwMode="auto">
          <a:xfrm>
            <a:off x="2457450" y="628650"/>
            <a:ext cx="1257300" cy="1588"/>
          </a:xfrm>
          <a:prstGeom prst="straightConnector1">
            <a:avLst/>
          </a:prstGeom>
          <a:noFill/>
          <a:ln w="571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2777" name="Straight Arrow Connector 19"/>
          <p:cNvCxnSpPr>
            <a:cxnSpLocks noChangeShapeType="1"/>
          </p:cNvCxnSpPr>
          <p:nvPr/>
        </p:nvCxnSpPr>
        <p:spPr bwMode="auto">
          <a:xfrm rot="16200000" flipH="1">
            <a:off x="1028700" y="2514600"/>
            <a:ext cx="1200150" cy="285750"/>
          </a:xfrm>
          <a:prstGeom prst="straightConnector1">
            <a:avLst/>
          </a:prstGeom>
          <a:noFill/>
          <a:ln w="571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32778" name="TextBox 13"/>
          <p:cNvSpPr txBox="1">
            <a:spLocks noChangeArrowheads="1"/>
          </p:cNvSpPr>
          <p:nvPr/>
        </p:nvSpPr>
        <p:spPr bwMode="auto">
          <a:xfrm rot="-5400000">
            <a:off x="-384969" y="4301331"/>
            <a:ext cx="1085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95000"/>
              <a:buFont typeface="Wingdings" panose="05000000000000000000" pitchFamily="2" charset="2"/>
              <a:buChar char="§"/>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el-GR" altLang="en-US" sz="1800">
                <a:latin typeface="Calibri" panose="020F0502020204030204" pitchFamily="34" charset="0"/>
              </a:rPr>
              <a:t>δ</a:t>
            </a:r>
            <a:r>
              <a:rPr lang="en-US" altLang="en-US" sz="1800" baseline="30000">
                <a:latin typeface="Calibri" panose="020F0502020204030204" pitchFamily="34" charset="0"/>
              </a:rPr>
              <a:t>15</a:t>
            </a:r>
            <a:r>
              <a:rPr lang="en-US" altLang="en-US" sz="1800">
                <a:latin typeface="Calibri" panose="020F0502020204030204" pitchFamily="34" charset="0"/>
              </a:rPr>
              <a:t>N (</a:t>
            </a:r>
            <a:r>
              <a:rPr lang="el-GR" altLang="en-US" sz="1800">
                <a:latin typeface="Calibri" panose="020F0502020204030204" pitchFamily="34" charset="0"/>
              </a:rPr>
              <a:t>‰</a:t>
            </a:r>
            <a:r>
              <a:rPr lang="en-US" altLang="en-US" sz="1800">
                <a:latin typeface="Calibri" panose="020F0502020204030204" pitchFamily="34" charset="0"/>
              </a:rPr>
              <a:t>)</a:t>
            </a:r>
            <a:endParaRPr lang="en-US" altLang="en-US" sz="1800">
              <a:latin typeface="Arial" panose="020B0604020202020204" pitchFamily="34" charset="0"/>
            </a:endParaRPr>
          </a:p>
        </p:txBody>
      </p:sp>
      <p:pic>
        <p:nvPicPr>
          <p:cNvPr id="19" name="Picture 10"/>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02829" y="862013"/>
            <a:ext cx="194909" cy="230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 descr="http://shop.urnerbarry.com/mm5/graphics/00000001/lithBlueMscl.jpg"/>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3916828">
            <a:off x="1831427" y="6034321"/>
            <a:ext cx="485905" cy="368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32125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774</TotalTime>
  <Words>1264</Words>
  <Application>Microsoft Office PowerPoint</Application>
  <PresentationFormat>On-screen Show (4:3)</PresentationFormat>
  <Paragraphs>146</Paragraphs>
  <Slides>16</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Calibri</vt:lpstr>
      <vt:lpstr>Calibri Light</vt:lpstr>
      <vt:lpstr>Constantia</vt:lpstr>
      <vt:lpstr>Helvetica</vt:lpstr>
      <vt:lpstr>Times New Roman</vt:lpstr>
      <vt:lpstr>Verdana</vt:lpstr>
      <vt:lpstr>Wingdings 2</vt:lpstr>
      <vt:lpstr>Office Theme</vt:lpstr>
      <vt:lpstr>Stable isotopic analysis reveals omnivory in the naticid gastropod Neverita duplicata:  Part 2, Modern food web analysis</vt:lpstr>
      <vt:lpstr>PowerPoint Presentation</vt:lpstr>
      <vt:lpstr>Nitrogen Fractionation in the Laboratory </vt:lpstr>
      <vt:lpstr>Food Web Sampling</vt:lpstr>
      <vt:lpstr>Simplified Food Webs</vt:lpstr>
      <vt:lpstr>Marine Hypothetical Example</vt:lpstr>
      <vt:lpstr>Marine Hypothetical Example</vt:lpstr>
      <vt:lpstr>Accounting for Baseline</vt:lpstr>
      <vt:lpstr>PowerPoint Presentation</vt:lpstr>
      <vt:lpstr>PowerPoint Presentation</vt:lpstr>
      <vt:lpstr>Littoral Diet</vt:lpstr>
      <vt:lpstr>PowerPoint Presentation</vt:lpstr>
      <vt:lpstr>PowerPoint Presentation</vt:lpstr>
      <vt:lpstr>Implications</vt:lpstr>
      <vt:lpstr>Implications</vt:lpstr>
      <vt:lpstr>Acknowledgments</vt:lpstr>
    </vt:vector>
  </TitlesOfParts>
  <Company>Murray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Stable isotopic analysis reveals omnivory in the naticid gastropod Neverita duplicata:  Part2, Modern food web analysis</dc:title>
  <dc:creator>Michelle Casey</dc:creator>
  <cp:lastModifiedBy>Michelle Casey</cp:lastModifiedBy>
  <cp:revision>78</cp:revision>
  <dcterms:created xsi:type="dcterms:W3CDTF">2016-08-25T16:58:44Z</dcterms:created>
  <dcterms:modified xsi:type="dcterms:W3CDTF">2016-10-13T20:30:29Z</dcterms:modified>
</cp:coreProperties>
</file>