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wmf" ContentType="image/x-wmf"/>
  <Default Extension="jpeg" ContentType="image/jpeg"/>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3" r:id="rId2"/>
  </p:sldMasterIdLst>
  <p:notesMasterIdLst>
    <p:notesMasterId r:id="rId4"/>
  </p:notesMasterIdLst>
  <p:sldIdLst>
    <p:sldId id="256" r:id="rId3"/>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0" autoAdjust="0"/>
    <p:restoredTop sz="94757" autoAdjust="0"/>
  </p:normalViewPr>
  <p:slideViewPr>
    <p:cSldViewPr snapToGrid="0" snapToObjects="1" showGuides="1">
      <p:cViewPr>
        <p:scale>
          <a:sx n="90" d="100"/>
          <a:sy n="90" d="100"/>
        </p:scale>
        <p:origin x="6372" y="9522"/>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9/24/2016</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xmlns="" val="12263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noFill/>
        </p:spPr>
        <p:txBody>
          <a:bodyPr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76949" y="10003197"/>
            <a:ext cx="7543800"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87069" y="4026220"/>
            <a:ext cx="1554003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87068" y="3510493"/>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87068" y="14542274"/>
            <a:ext cx="15540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87068" y="14049831"/>
            <a:ext cx="15540038"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79152" y="3510493"/>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79152" y="4002937"/>
            <a:ext cx="7535264"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79152" y="9515159"/>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79152" y="10007602"/>
            <a:ext cx="7539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79152" y="17119601"/>
            <a:ext cx="753526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2" y="17687564"/>
            <a:ext cx="753903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3" y="3496850"/>
            <a:ext cx="10189028" cy="17830800"/>
          </a:xfrm>
          <a:prstGeom prst="roundRect">
            <a:avLst>
              <a:gd name="adj" fmla="val 348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1228727" y="21519325"/>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2015</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22040397" y="3496850"/>
            <a:ext cx="10189028" cy="17830800"/>
          </a:xfrm>
          <a:prstGeom prst="roundRect">
            <a:avLst>
              <a:gd name="adj" fmla="val 348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2" name="Rectangle 33"/>
          <p:cNvSpPr>
            <a:spLocks noChangeArrowheads="1"/>
          </p:cNvSpPr>
          <p:nvPr userDrawn="1"/>
        </p:nvSpPr>
        <p:spPr bwMode="auto">
          <a:xfrm>
            <a:off x="11363100" y="3496850"/>
            <a:ext cx="10189028" cy="17830800"/>
          </a:xfrm>
          <a:prstGeom prst="roundRect">
            <a:avLst>
              <a:gd name="adj" fmla="val 348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304" tIns="32651" rIns="65304" bIns="32651" anchor="ctr"/>
          <a:lstStyle/>
          <a:p>
            <a:pPr>
              <a:defRPr/>
            </a:pPr>
            <a:endParaRPr lang="en-US" dirty="0"/>
          </a:p>
        </p:txBody>
      </p:sp>
      <p:grpSp>
        <p:nvGrpSpPr>
          <p:cNvPr id="131" name="Group 130"/>
          <p:cNvGrpSpPr>
            <a:grpSpLocks noChangeAspect="1"/>
          </p:cNvGrpSpPr>
          <p:nvPr userDrawn="1"/>
        </p:nvGrpSpPr>
        <p:grpSpPr>
          <a:xfrm>
            <a:off x="-6886463" y="2"/>
            <a:ext cx="6608534" cy="21945598"/>
            <a:chOff x="-11220550" y="-1"/>
            <a:chExt cx="11014226" cy="27432000"/>
          </a:xfrm>
        </p:grpSpPr>
        <p:sp>
          <p:nvSpPr>
            <p:cNvPr id="132" name="Rectangle 131"/>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48”x72”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133" name="Straight Connector 132"/>
            <p:cNvCxnSpPr/>
            <p:nvPr userDrawn="1"/>
          </p:nvCxnSpPr>
          <p:spPr>
            <a:xfrm>
              <a:off x="-11220550" y="6558957"/>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34" name="Picture 133"/>
            <p:cNvPicPr>
              <a:picLocks noChangeAspect="1"/>
            </p:cNvPicPr>
            <p:nvPr userDrawn="1"/>
          </p:nvPicPr>
          <p:blipFill>
            <a:blip r:embed="rId3" cstate="print"/>
            <a:stretch>
              <a:fillRect/>
            </a:stretch>
          </p:blipFill>
          <p:spPr>
            <a:xfrm>
              <a:off x="-10921163" y="8258380"/>
              <a:ext cx="1597665" cy="1001614"/>
            </a:xfrm>
            <a:prstGeom prst="rect">
              <a:avLst/>
            </a:prstGeom>
          </p:spPr>
        </p:pic>
        <p:pic>
          <p:nvPicPr>
            <p:cNvPr id="135" name="Picture 134"/>
            <p:cNvPicPr>
              <a:picLocks noChangeAspect="1"/>
            </p:cNvPicPr>
            <p:nvPr userDrawn="1"/>
          </p:nvPicPr>
          <p:blipFill>
            <a:blip r:embed="rId4" cstate="print"/>
            <a:stretch>
              <a:fillRect/>
            </a:stretch>
          </p:blipFill>
          <p:spPr>
            <a:xfrm>
              <a:off x="-10736023" y="12656056"/>
              <a:ext cx="9986807" cy="877998"/>
            </a:xfrm>
            <a:prstGeom prst="rect">
              <a:avLst/>
            </a:prstGeom>
          </p:spPr>
        </p:pic>
        <p:grpSp>
          <p:nvGrpSpPr>
            <p:cNvPr id="136" name="Group 135"/>
            <p:cNvGrpSpPr/>
            <p:nvPr userDrawn="1"/>
          </p:nvGrpSpPr>
          <p:grpSpPr>
            <a:xfrm>
              <a:off x="-9844889" y="20003965"/>
              <a:ext cx="7631078" cy="1987374"/>
              <a:chOff x="-4516464" y="11400895"/>
              <a:chExt cx="3516822" cy="1095700"/>
            </a:xfrm>
          </p:grpSpPr>
          <p:grpSp>
            <p:nvGrpSpPr>
              <p:cNvPr id="142" name="Group 141"/>
              <p:cNvGrpSpPr/>
              <p:nvPr userDrawn="1"/>
            </p:nvGrpSpPr>
            <p:grpSpPr>
              <a:xfrm>
                <a:off x="-2783494" y="11400931"/>
                <a:ext cx="624373" cy="894738"/>
                <a:chOff x="-3958698" y="11604666"/>
                <a:chExt cx="779266" cy="1282148"/>
              </a:xfrm>
            </p:grpSpPr>
            <p:pic>
              <p:nvPicPr>
                <p:cNvPr id="148" name="Picture 147"/>
                <p:cNvPicPr>
                  <a:picLocks noChangeAspect="1"/>
                </p:cNvPicPr>
                <p:nvPr userDrawn="1"/>
              </p:nvPicPr>
              <p:blipFill>
                <a:blip r:embed="rId5" cstate="print"/>
                <a:stretch>
                  <a:fillRect/>
                </a:stretch>
              </p:blipFill>
              <p:spPr>
                <a:xfrm>
                  <a:off x="-3948160" y="11604666"/>
                  <a:ext cx="768728" cy="1090753"/>
                </a:xfrm>
                <a:prstGeom prst="rect">
                  <a:avLst/>
                </a:prstGeom>
              </p:spPr>
            </p:pic>
            <p:sp>
              <p:nvSpPr>
                <p:cNvPr id="149" name="TextBox 56"/>
                <p:cNvSpPr txBox="1"/>
                <p:nvPr userDrawn="1"/>
              </p:nvSpPr>
              <p:spPr>
                <a:xfrm>
                  <a:off x="-3958698" y="12643655"/>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143" name="Group 142"/>
              <p:cNvGrpSpPr/>
              <p:nvPr userDrawn="1"/>
            </p:nvGrpSpPr>
            <p:grpSpPr>
              <a:xfrm>
                <a:off x="-2033159" y="11400901"/>
                <a:ext cx="1033517" cy="907673"/>
                <a:chOff x="-2921738" y="11667366"/>
                <a:chExt cx="1420279" cy="1247341"/>
              </a:xfrm>
            </p:grpSpPr>
            <p:pic>
              <p:nvPicPr>
                <p:cNvPr id="146" name="Picture 145"/>
                <p:cNvPicPr>
                  <a:picLocks noChangeAspect="1"/>
                </p:cNvPicPr>
                <p:nvPr userDrawn="1"/>
              </p:nvPicPr>
              <p:blipFill>
                <a:blip r:embed="rId5" cstate="print"/>
                <a:stretch>
                  <a:fillRect/>
                </a:stretch>
              </p:blipFill>
              <p:spPr>
                <a:xfrm>
                  <a:off x="-2921738" y="11667366"/>
                  <a:ext cx="1420279" cy="1029695"/>
                </a:xfrm>
                <a:prstGeom prst="rect">
                  <a:avLst/>
                </a:prstGeom>
              </p:spPr>
            </p:pic>
            <p:sp>
              <p:nvSpPr>
                <p:cNvPr id="147" name="TextBox 54"/>
                <p:cNvSpPr txBox="1"/>
                <p:nvPr userDrawn="1"/>
              </p:nvSpPr>
              <p:spPr>
                <a:xfrm>
                  <a:off x="-2918992" y="12642653"/>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144" name="Picture 143"/>
              <p:cNvPicPr>
                <a:picLocks noChangeAspect="1"/>
              </p:cNvPicPr>
              <p:nvPr userDrawn="1"/>
            </p:nvPicPr>
            <p:blipFill>
              <a:blip r:embed="rId6" cstate="print"/>
              <a:stretch>
                <a:fillRect/>
              </a:stretch>
            </p:blipFill>
            <p:spPr>
              <a:xfrm>
                <a:off x="-4516464" y="11400895"/>
                <a:ext cx="1098742" cy="847761"/>
              </a:xfrm>
              <a:prstGeom prst="rect">
                <a:avLst/>
              </a:prstGeom>
            </p:spPr>
          </p:pic>
          <p:sp>
            <p:nvSpPr>
              <p:cNvPr id="145" name="TextBox 52"/>
              <p:cNvSpPr txBox="1"/>
              <p:nvPr userDrawn="1"/>
            </p:nvSpPr>
            <p:spPr>
              <a:xfrm>
                <a:off x="-4471893" y="12298627"/>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137" name="Group 136"/>
            <p:cNvGrpSpPr/>
            <p:nvPr userDrawn="1"/>
          </p:nvGrpSpPr>
          <p:grpSpPr>
            <a:xfrm>
              <a:off x="-9469558" y="23877378"/>
              <a:ext cx="7832477" cy="2027099"/>
              <a:chOff x="-4365215" y="13511542"/>
              <a:chExt cx="3609638" cy="1117602"/>
            </a:xfrm>
          </p:grpSpPr>
          <p:pic>
            <p:nvPicPr>
              <p:cNvPr id="138" name="Picture 137"/>
              <p:cNvPicPr/>
              <p:nvPr userDrawn="1"/>
            </p:nvPicPr>
            <p:blipFill>
              <a:blip r:embed="rId7" cstate="print"/>
              <a:stretch>
                <a:fillRect/>
              </a:stretch>
            </p:blipFill>
            <p:spPr>
              <a:xfrm>
                <a:off x="-4116855" y="13661577"/>
                <a:ext cx="1512652" cy="772700"/>
              </a:xfrm>
              <a:prstGeom prst="rect">
                <a:avLst/>
              </a:prstGeom>
            </p:spPr>
          </p:pic>
          <p:pic>
            <p:nvPicPr>
              <p:cNvPr id="139" name="Picture 138"/>
              <p:cNvPicPr/>
              <p:nvPr userDrawn="1"/>
            </p:nvPicPr>
            <p:blipFill>
              <a:blip r:embed="rId8" cstate="print"/>
              <a:stretch>
                <a:fillRect/>
              </a:stretch>
            </p:blipFill>
            <p:spPr>
              <a:xfrm>
                <a:off x="-2534018" y="13661577"/>
                <a:ext cx="1512652" cy="772700"/>
              </a:xfrm>
              <a:prstGeom prst="rect">
                <a:avLst/>
              </a:prstGeom>
            </p:spPr>
          </p:pic>
          <p:sp>
            <p:nvSpPr>
              <p:cNvPr id="140" name="TextBox 47"/>
              <p:cNvSpPr txBox="1"/>
              <p:nvPr userDrawn="1"/>
            </p:nvSpPr>
            <p:spPr>
              <a:xfrm rot="16200000">
                <a:off x="-4859006" y="14005333"/>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141" name="TextBox 48"/>
              <p:cNvSpPr txBox="1"/>
              <p:nvPr userDrawn="1"/>
            </p:nvSpPr>
            <p:spPr>
              <a:xfrm rot="16200000">
                <a:off x="-1385298" y="13999423"/>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150" name="Group 149"/>
          <p:cNvGrpSpPr>
            <a:grpSpLocks noChangeAspect="1"/>
          </p:cNvGrpSpPr>
          <p:nvPr userDrawn="1"/>
        </p:nvGrpSpPr>
        <p:grpSpPr>
          <a:xfrm>
            <a:off x="33172104" y="11216"/>
            <a:ext cx="6632760" cy="21934383"/>
            <a:chOff x="36782324" y="0"/>
            <a:chExt cx="11062139" cy="27432000"/>
          </a:xfrm>
        </p:grpSpPr>
        <p:sp>
          <p:nvSpPr>
            <p:cNvPr id="151" name="Rectangle 15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152" name="Picture 151"/>
            <p:cNvPicPr/>
            <p:nvPr userDrawn="1"/>
          </p:nvPicPr>
          <p:blipFill>
            <a:blip r:embed="rId9" cstate="print"/>
            <a:stretch>
              <a:fillRect/>
            </a:stretch>
          </p:blipFill>
          <p:spPr>
            <a:xfrm>
              <a:off x="39540164" y="3688889"/>
              <a:ext cx="5586150" cy="1716939"/>
            </a:xfrm>
            <a:prstGeom prst="rect">
              <a:avLst/>
            </a:prstGeom>
          </p:spPr>
        </p:pic>
        <p:pic>
          <p:nvPicPr>
            <p:cNvPr id="153" name="Picture 152"/>
            <p:cNvPicPr>
              <a:picLocks noChangeAspect="1"/>
            </p:cNvPicPr>
            <p:nvPr userDrawn="1"/>
          </p:nvPicPr>
          <p:blipFill>
            <a:blip r:embed="rId10" cstate="print"/>
            <a:stretch>
              <a:fillRect/>
            </a:stretch>
          </p:blipFill>
          <p:spPr>
            <a:xfrm>
              <a:off x="37163425" y="8002947"/>
              <a:ext cx="2969584" cy="1140240"/>
            </a:xfrm>
            <a:prstGeom prst="rect">
              <a:avLst/>
            </a:prstGeom>
            <a:ln>
              <a:noFill/>
            </a:ln>
          </p:spPr>
        </p:pic>
        <p:pic>
          <p:nvPicPr>
            <p:cNvPr id="154" name="Picture 153"/>
            <p:cNvPicPr/>
            <p:nvPr userDrawn="1"/>
          </p:nvPicPr>
          <p:blipFill>
            <a:blip r:embed="rId11" cstate="print"/>
            <a:stretch>
              <a:fillRect/>
            </a:stretch>
          </p:blipFill>
          <p:spPr>
            <a:xfrm>
              <a:off x="37593435" y="11823083"/>
              <a:ext cx="1482265" cy="825421"/>
            </a:xfrm>
            <a:prstGeom prst="rect">
              <a:avLst/>
            </a:prstGeom>
          </p:spPr>
        </p:pic>
        <p:grpSp>
          <p:nvGrpSpPr>
            <p:cNvPr id="155" name="Group 154"/>
            <p:cNvGrpSpPr/>
            <p:nvPr userDrawn="1"/>
          </p:nvGrpSpPr>
          <p:grpSpPr>
            <a:xfrm>
              <a:off x="37163426" y="23152348"/>
              <a:ext cx="10354213" cy="1115850"/>
              <a:chOff x="31687960" y="29635357"/>
              <a:chExt cx="9771399" cy="1155811"/>
            </a:xfrm>
          </p:grpSpPr>
          <p:sp>
            <p:nvSpPr>
              <p:cNvPr id="157" name="Rounded Rectangle 15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dirty="0"/>
              </a:p>
            </p:txBody>
          </p:sp>
          <p:pic>
            <p:nvPicPr>
              <p:cNvPr id="158" name="Picture 15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15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Facebook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156" name="TextBox 63"/>
            <p:cNvSpPr txBox="1"/>
            <p:nvPr userDrawn="1"/>
          </p:nvSpPr>
          <p:spPr>
            <a:xfrm>
              <a:off x="37163425" y="24536528"/>
              <a:ext cx="4030238" cy="1077768"/>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smtClean="0">
                  <a:solidFill>
                    <a:schemeClr val="bg1"/>
                  </a:solidFill>
                  <a:latin typeface="Calibri" panose="020F0502020204030204" pitchFamily="34" charset="0"/>
                </a:rPr>
                <a:t>© 2015</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marL="169863" indent="0">
                <a:lnSpc>
                  <a:spcPct val="100000"/>
                </a:lnSpc>
              </a:pPr>
              <a:r>
                <a:rPr lang="en-US" sz="1400" dirty="0" smtClean="0">
                  <a:solidFill>
                    <a:schemeClr val="bg1"/>
                  </a:solidFill>
                  <a:latin typeface="Calibri" panose="020F0502020204030204" pitchFamily="34" charset="0"/>
                </a:rPr>
                <a:t>2117 Fourth Street ,</a:t>
              </a:r>
              <a:r>
                <a:rPr lang="en-US" sz="1400" baseline="0" dirty="0" smtClean="0">
                  <a:solidFill>
                    <a:schemeClr val="bg1"/>
                  </a:solidFill>
                  <a:latin typeface="Calibri" panose="020F0502020204030204" pitchFamily="34" charset="0"/>
                </a:rPr>
                <a:t> Unit C</a:t>
              </a:r>
            </a:p>
            <a:p>
              <a:pPr marL="169863" indent="0">
                <a:lnSpc>
                  <a:spcPct val="100000"/>
                </a:lnSpc>
              </a:pPr>
              <a:r>
                <a:rPr lang="en-US" sz="1400" baseline="0" dirty="0" smtClean="0">
                  <a:solidFill>
                    <a:schemeClr val="bg1"/>
                  </a:solidFill>
                  <a:latin typeface="Calibri" panose="020F0502020204030204" pitchFamily="34" charset="0"/>
                </a:rPr>
                <a:t>Berkeley CA 94710</a:t>
              </a:r>
              <a:br>
                <a:rPr lang="en-US" sz="1400" baseline="0" dirty="0" smtClean="0">
                  <a:solidFill>
                    <a:schemeClr val="bg1"/>
                  </a:solidFill>
                  <a:latin typeface="Calibri" panose="020F0502020204030204" pitchFamily="34" charset="0"/>
                </a:rPr>
              </a:b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505200"/>
            <a:ext cx="7543800" cy="17830800"/>
          </a:xfrm>
          <a:prstGeom prst="roundRect">
            <a:avLst>
              <a:gd name="adj" fmla="val 492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27" name="Rectangle 33"/>
          <p:cNvSpPr>
            <a:spLocks noChangeArrowheads="1"/>
          </p:cNvSpPr>
          <p:nvPr userDrawn="1"/>
        </p:nvSpPr>
        <p:spPr bwMode="auto">
          <a:xfrm>
            <a:off x="8685807" y="3505200"/>
            <a:ext cx="15543610" cy="17830800"/>
          </a:xfrm>
          <a:prstGeom prst="roundRect">
            <a:avLst>
              <a:gd name="adj" fmla="val 2351"/>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30" name="Rectangle 33"/>
          <p:cNvSpPr>
            <a:spLocks noChangeArrowheads="1"/>
          </p:cNvSpPr>
          <p:nvPr userDrawn="1"/>
        </p:nvSpPr>
        <p:spPr bwMode="auto">
          <a:xfrm>
            <a:off x="24685625" y="3505200"/>
            <a:ext cx="7543800" cy="17830800"/>
          </a:xfrm>
          <a:prstGeom prst="roundRect">
            <a:avLst>
              <a:gd name="adj" fmla="val 492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304" tIns="32651" rIns="65304" bIns="32651" anchor="ctr"/>
          <a:lstStyle/>
          <a:p>
            <a:pPr>
              <a:defRPr/>
            </a:pPr>
            <a:endParaRPr lang="en-US" dirty="0"/>
          </a:p>
        </p:txBody>
      </p:sp>
      <p:grpSp>
        <p:nvGrpSpPr>
          <p:cNvPr id="37" name="Group 36"/>
          <p:cNvGrpSpPr>
            <a:grpSpLocks noChangeAspect="1"/>
          </p:cNvGrpSpPr>
          <p:nvPr userDrawn="1"/>
        </p:nvGrpSpPr>
        <p:grpSpPr>
          <a:xfrm>
            <a:off x="-6886463" y="2"/>
            <a:ext cx="6608534" cy="21945598"/>
            <a:chOff x="-11220550" y="-1"/>
            <a:chExt cx="11014226" cy="27432000"/>
          </a:xfrm>
        </p:grpSpPr>
        <p:sp>
          <p:nvSpPr>
            <p:cNvPr id="38" name="Rectangle 37"/>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48”x72”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39" name="Straight Connector 38"/>
            <p:cNvCxnSpPr/>
            <p:nvPr userDrawn="1"/>
          </p:nvCxnSpPr>
          <p:spPr>
            <a:xfrm>
              <a:off x="-11220550" y="6558957"/>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userDrawn="1"/>
          </p:nvPicPr>
          <p:blipFill>
            <a:blip r:embed="rId3" cstate="print"/>
            <a:stretch>
              <a:fillRect/>
            </a:stretch>
          </p:blipFill>
          <p:spPr>
            <a:xfrm>
              <a:off x="-10921163" y="8258380"/>
              <a:ext cx="1597665" cy="1001614"/>
            </a:xfrm>
            <a:prstGeom prst="rect">
              <a:avLst/>
            </a:prstGeom>
          </p:spPr>
        </p:pic>
        <p:pic>
          <p:nvPicPr>
            <p:cNvPr id="41" name="Picture 40"/>
            <p:cNvPicPr>
              <a:picLocks noChangeAspect="1"/>
            </p:cNvPicPr>
            <p:nvPr userDrawn="1"/>
          </p:nvPicPr>
          <p:blipFill>
            <a:blip r:embed="rId4" cstate="print"/>
            <a:stretch>
              <a:fillRect/>
            </a:stretch>
          </p:blipFill>
          <p:spPr>
            <a:xfrm>
              <a:off x="-10736023" y="12656056"/>
              <a:ext cx="9986807" cy="877998"/>
            </a:xfrm>
            <a:prstGeom prst="rect">
              <a:avLst/>
            </a:prstGeom>
          </p:spPr>
        </p:pic>
        <p:grpSp>
          <p:nvGrpSpPr>
            <p:cNvPr id="42" name="Group 41"/>
            <p:cNvGrpSpPr/>
            <p:nvPr userDrawn="1"/>
          </p:nvGrpSpPr>
          <p:grpSpPr>
            <a:xfrm>
              <a:off x="-9844889" y="20003965"/>
              <a:ext cx="7631078" cy="1987374"/>
              <a:chOff x="-4516464" y="11400895"/>
              <a:chExt cx="3516822" cy="1095700"/>
            </a:xfrm>
          </p:grpSpPr>
          <p:grpSp>
            <p:nvGrpSpPr>
              <p:cNvPr id="71" name="Group 70"/>
              <p:cNvGrpSpPr/>
              <p:nvPr userDrawn="1"/>
            </p:nvGrpSpPr>
            <p:grpSpPr>
              <a:xfrm>
                <a:off x="-2783494" y="11400931"/>
                <a:ext cx="624373" cy="894738"/>
                <a:chOff x="-3958698" y="11604666"/>
                <a:chExt cx="779266" cy="1282148"/>
              </a:xfrm>
            </p:grpSpPr>
            <p:pic>
              <p:nvPicPr>
                <p:cNvPr id="77" name="Picture 76"/>
                <p:cNvPicPr>
                  <a:picLocks noChangeAspect="1"/>
                </p:cNvPicPr>
                <p:nvPr userDrawn="1"/>
              </p:nvPicPr>
              <p:blipFill>
                <a:blip r:embed="rId5" cstate="print"/>
                <a:stretch>
                  <a:fillRect/>
                </a:stretch>
              </p:blipFill>
              <p:spPr>
                <a:xfrm>
                  <a:off x="-3948160" y="11604666"/>
                  <a:ext cx="768728" cy="1090753"/>
                </a:xfrm>
                <a:prstGeom prst="rect">
                  <a:avLst/>
                </a:prstGeom>
              </p:spPr>
            </p:pic>
            <p:sp>
              <p:nvSpPr>
                <p:cNvPr id="78" name="TextBox 56"/>
                <p:cNvSpPr txBox="1"/>
                <p:nvPr userDrawn="1"/>
              </p:nvSpPr>
              <p:spPr>
                <a:xfrm>
                  <a:off x="-3958698" y="12643655"/>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72" name="Group 71"/>
              <p:cNvGrpSpPr/>
              <p:nvPr userDrawn="1"/>
            </p:nvGrpSpPr>
            <p:grpSpPr>
              <a:xfrm>
                <a:off x="-2033159" y="11400901"/>
                <a:ext cx="1033517" cy="907673"/>
                <a:chOff x="-2921738" y="11667366"/>
                <a:chExt cx="1420279" cy="1247341"/>
              </a:xfrm>
            </p:grpSpPr>
            <p:pic>
              <p:nvPicPr>
                <p:cNvPr id="75" name="Picture 74"/>
                <p:cNvPicPr>
                  <a:picLocks noChangeAspect="1"/>
                </p:cNvPicPr>
                <p:nvPr userDrawn="1"/>
              </p:nvPicPr>
              <p:blipFill>
                <a:blip r:embed="rId5" cstate="print"/>
                <a:stretch>
                  <a:fillRect/>
                </a:stretch>
              </p:blipFill>
              <p:spPr>
                <a:xfrm>
                  <a:off x="-2921738" y="11667366"/>
                  <a:ext cx="1420279" cy="1029695"/>
                </a:xfrm>
                <a:prstGeom prst="rect">
                  <a:avLst/>
                </a:prstGeom>
              </p:spPr>
            </p:pic>
            <p:sp>
              <p:nvSpPr>
                <p:cNvPr id="76" name="TextBox 54"/>
                <p:cNvSpPr txBox="1"/>
                <p:nvPr userDrawn="1"/>
              </p:nvSpPr>
              <p:spPr>
                <a:xfrm>
                  <a:off x="-2918992" y="12642653"/>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73" name="Picture 72"/>
              <p:cNvPicPr>
                <a:picLocks noChangeAspect="1"/>
              </p:cNvPicPr>
              <p:nvPr userDrawn="1"/>
            </p:nvPicPr>
            <p:blipFill>
              <a:blip r:embed="rId6" cstate="print"/>
              <a:stretch>
                <a:fillRect/>
              </a:stretch>
            </p:blipFill>
            <p:spPr>
              <a:xfrm>
                <a:off x="-4516464" y="11400895"/>
                <a:ext cx="1098742" cy="847761"/>
              </a:xfrm>
              <a:prstGeom prst="rect">
                <a:avLst/>
              </a:prstGeom>
            </p:spPr>
          </p:pic>
          <p:sp>
            <p:nvSpPr>
              <p:cNvPr id="74" name="TextBox 52"/>
              <p:cNvSpPr txBox="1"/>
              <p:nvPr userDrawn="1"/>
            </p:nvSpPr>
            <p:spPr>
              <a:xfrm>
                <a:off x="-4471893" y="12298627"/>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3" name="Group 42"/>
            <p:cNvGrpSpPr/>
            <p:nvPr userDrawn="1"/>
          </p:nvGrpSpPr>
          <p:grpSpPr>
            <a:xfrm>
              <a:off x="-9469558" y="23877378"/>
              <a:ext cx="7832477" cy="2027099"/>
              <a:chOff x="-4365215" y="13511542"/>
              <a:chExt cx="3609638" cy="1117602"/>
            </a:xfrm>
          </p:grpSpPr>
          <p:pic>
            <p:nvPicPr>
              <p:cNvPr id="44" name="Picture 43"/>
              <p:cNvPicPr/>
              <p:nvPr userDrawn="1"/>
            </p:nvPicPr>
            <p:blipFill>
              <a:blip r:embed="rId7" cstate="print"/>
              <a:stretch>
                <a:fillRect/>
              </a:stretch>
            </p:blipFill>
            <p:spPr>
              <a:xfrm>
                <a:off x="-4116855" y="13661577"/>
                <a:ext cx="1512652" cy="772700"/>
              </a:xfrm>
              <a:prstGeom prst="rect">
                <a:avLst/>
              </a:prstGeom>
            </p:spPr>
          </p:pic>
          <p:pic>
            <p:nvPicPr>
              <p:cNvPr id="45" name="Picture 44"/>
              <p:cNvPicPr/>
              <p:nvPr userDrawn="1"/>
            </p:nvPicPr>
            <p:blipFill>
              <a:blip r:embed="rId8" cstate="print"/>
              <a:stretch>
                <a:fillRect/>
              </a:stretch>
            </p:blipFill>
            <p:spPr>
              <a:xfrm>
                <a:off x="-2534018" y="13661577"/>
                <a:ext cx="1512652" cy="772700"/>
              </a:xfrm>
              <a:prstGeom prst="rect">
                <a:avLst/>
              </a:prstGeom>
            </p:spPr>
          </p:pic>
          <p:sp>
            <p:nvSpPr>
              <p:cNvPr id="69" name="TextBox 47"/>
              <p:cNvSpPr txBox="1"/>
              <p:nvPr userDrawn="1"/>
            </p:nvSpPr>
            <p:spPr>
              <a:xfrm rot="16200000">
                <a:off x="-4859006" y="14005333"/>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70" name="TextBox 48"/>
              <p:cNvSpPr txBox="1"/>
              <p:nvPr userDrawn="1"/>
            </p:nvSpPr>
            <p:spPr>
              <a:xfrm rot="16200000">
                <a:off x="-1385298" y="13999423"/>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79" name="Group 78"/>
          <p:cNvGrpSpPr>
            <a:grpSpLocks noChangeAspect="1"/>
          </p:cNvGrpSpPr>
          <p:nvPr userDrawn="1"/>
        </p:nvGrpSpPr>
        <p:grpSpPr>
          <a:xfrm>
            <a:off x="33172104" y="11216"/>
            <a:ext cx="6632760" cy="21934383"/>
            <a:chOff x="36782324" y="0"/>
            <a:chExt cx="11062139" cy="27432000"/>
          </a:xfrm>
        </p:grpSpPr>
        <p:sp>
          <p:nvSpPr>
            <p:cNvPr id="80" name="Rectangle 79"/>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81" name="Picture 80"/>
            <p:cNvPicPr/>
            <p:nvPr userDrawn="1"/>
          </p:nvPicPr>
          <p:blipFill>
            <a:blip r:embed="rId9" cstate="print"/>
            <a:stretch>
              <a:fillRect/>
            </a:stretch>
          </p:blipFill>
          <p:spPr>
            <a:xfrm>
              <a:off x="39540164" y="3688889"/>
              <a:ext cx="5586150" cy="1716939"/>
            </a:xfrm>
            <a:prstGeom prst="rect">
              <a:avLst/>
            </a:prstGeom>
          </p:spPr>
        </p:pic>
        <p:pic>
          <p:nvPicPr>
            <p:cNvPr id="82" name="Picture 81"/>
            <p:cNvPicPr>
              <a:picLocks noChangeAspect="1"/>
            </p:cNvPicPr>
            <p:nvPr userDrawn="1"/>
          </p:nvPicPr>
          <p:blipFill>
            <a:blip r:embed="rId10" cstate="print"/>
            <a:stretch>
              <a:fillRect/>
            </a:stretch>
          </p:blipFill>
          <p:spPr>
            <a:xfrm>
              <a:off x="37163425" y="8002947"/>
              <a:ext cx="2969584" cy="1140240"/>
            </a:xfrm>
            <a:prstGeom prst="rect">
              <a:avLst/>
            </a:prstGeom>
            <a:ln>
              <a:noFill/>
            </a:ln>
          </p:spPr>
        </p:pic>
        <p:pic>
          <p:nvPicPr>
            <p:cNvPr id="83" name="Picture 82"/>
            <p:cNvPicPr/>
            <p:nvPr userDrawn="1"/>
          </p:nvPicPr>
          <p:blipFill>
            <a:blip r:embed="rId11" cstate="print"/>
            <a:stretch>
              <a:fillRect/>
            </a:stretch>
          </p:blipFill>
          <p:spPr>
            <a:xfrm>
              <a:off x="37593435" y="11823083"/>
              <a:ext cx="1482265" cy="825421"/>
            </a:xfrm>
            <a:prstGeom prst="rect">
              <a:avLst/>
            </a:prstGeom>
          </p:spPr>
        </p:pic>
        <p:grpSp>
          <p:nvGrpSpPr>
            <p:cNvPr id="84" name="Group 83"/>
            <p:cNvGrpSpPr/>
            <p:nvPr userDrawn="1"/>
          </p:nvGrpSpPr>
          <p:grpSpPr>
            <a:xfrm>
              <a:off x="37163426" y="23152348"/>
              <a:ext cx="10354213" cy="1115850"/>
              <a:chOff x="31687960" y="29635357"/>
              <a:chExt cx="9771399" cy="1155811"/>
            </a:xfrm>
          </p:grpSpPr>
          <p:sp>
            <p:nvSpPr>
              <p:cNvPr id="86" name="Rounded Rectangle 85"/>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dirty="0"/>
              </a:p>
            </p:txBody>
          </p:sp>
          <p:pic>
            <p:nvPicPr>
              <p:cNvPr id="87" name="Picture 86"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88"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Facebook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46" name="TextBox 63"/>
          <p:cNvSpPr txBox="1"/>
          <p:nvPr userDrawn="1"/>
        </p:nvSpPr>
        <p:spPr>
          <a:xfrm>
            <a:off x="33400609" y="19630405"/>
            <a:ext cx="2416495"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smtClean="0">
                <a:solidFill>
                  <a:schemeClr val="bg1"/>
                </a:solidFill>
                <a:latin typeface="Calibri" panose="020F0502020204030204" pitchFamily="34" charset="0"/>
              </a:rPr>
              <a:t>© 2015</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marL="169863" indent="0">
              <a:lnSpc>
                <a:spcPct val="100000"/>
              </a:lnSpc>
            </a:pPr>
            <a:r>
              <a:rPr lang="en-US" sz="1400" dirty="0" smtClean="0">
                <a:solidFill>
                  <a:schemeClr val="bg1"/>
                </a:solidFill>
                <a:latin typeface="Calibri" panose="020F0502020204030204" pitchFamily="34" charset="0"/>
              </a:rPr>
              <a:t>2117 Fourth Street ,</a:t>
            </a:r>
            <a:r>
              <a:rPr lang="en-US" sz="1400" baseline="0" dirty="0" smtClean="0">
                <a:solidFill>
                  <a:schemeClr val="bg1"/>
                </a:solidFill>
                <a:latin typeface="Calibri" panose="020F0502020204030204" pitchFamily="34" charset="0"/>
              </a:rPr>
              <a:t> Unit C</a:t>
            </a:r>
          </a:p>
          <a:p>
            <a:pPr marL="169863" indent="0">
              <a:lnSpc>
                <a:spcPct val="100000"/>
              </a:lnSpc>
            </a:pPr>
            <a:r>
              <a:rPr lang="en-US" sz="1400" baseline="0" dirty="0" smtClean="0">
                <a:solidFill>
                  <a:schemeClr val="bg1"/>
                </a:solidFill>
                <a:latin typeface="Calibri" panose="020F0502020204030204" pitchFamily="34" charset="0"/>
              </a:rPr>
              <a:t>Berkeley CA 94710</a:t>
            </a:r>
            <a:br>
              <a:rPr lang="en-US" sz="1400" baseline="0" dirty="0" smtClean="0">
                <a:solidFill>
                  <a:schemeClr val="bg1"/>
                </a:solidFill>
                <a:latin typeface="Calibri" panose="020F0502020204030204" pitchFamily="34" charset="0"/>
              </a:rPr>
            </a:b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
        <p:nvSpPr>
          <p:cNvPr id="47" name="Text Box 14"/>
          <p:cNvSpPr txBox="1">
            <a:spLocks noChangeArrowheads="1"/>
          </p:cNvSpPr>
          <p:nvPr userDrawn="1"/>
        </p:nvSpPr>
        <p:spPr bwMode="auto">
          <a:xfrm>
            <a:off x="1228727" y="21519325"/>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2015</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Vredefort Reitz 2 2016.PNG"/>
          <p:cNvPicPr>
            <a:picLocks noChangeAspect="1"/>
          </p:cNvPicPr>
          <p:nvPr/>
        </p:nvPicPr>
        <p:blipFill>
          <a:blip r:embed="rId3" cstate="print"/>
          <a:stretch>
            <a:fillRect/>
          </a:stretch>
        </p:blipFill>
        <p:spPr>
          <a:xfrm>
            <a:off x="9205683" y="15794604"/>
            <a:ext cx="4414623" cy="4643106"/>
          </a:xfrm>
          <a:prstGeom prst="rect">
            <a:avLst/>
          </a:prstGeom>
          <a:solidFill>
            <a:schemeClr val="accent1"/>
          </a:solidFill>
          <a:ln w="50800">
            <a:solidFill>
              <a:schemeClr val="tx1"/>
            </a:solidFill>
          </a:ln>
        </p:spPr>
      </p:pic>
      <p:pic>
        <p:nvPicPr>
          <p:cNvPr id="19" name="Picture 18" descr="Free air2015 crustal thickness.jpg"/>
          <p:cNvPicPr>
            <a:picLocks noChangeAspect="1"/>
          </p:cNvPicPr>
          <p:nvPr/>
        </p:nvPicPr>
        <p:blipFill>
          <a:blip r:embed="rId4" cstate="print"/>
          <a:stretch>
            <a:fillRect/>
          </a:stretch>
        </p:blipFill>
        <p:spPr>
          <a:xfrm>
            <a:off x="0" y="0"/>
            <a:ext cx="32918399" cy="3510493"/>
          </a:xfrm>
          <a:prstGeom prst="rect">
            <a:avLst/>
          </a:prstGeom>
        </p:spPr>
      </p:pic>
      <p:sp>
        <p:nvSpPr>
          <p:cNvPr id="252" name="Text Placeholder 251"/>
          <p:cNvSpPr>
            <a:spLocks noGrp="1"/>
          </p:cNvSpPr>
          <p:nvPr>
            <p:ph type="body" sz="quarter" idx="10"/>
          </p:nvPr>
        </p:nvSpPr>
        <p:spPr>
          <a:xfrm>
            <a:off x="678141" y="4002937"/>
            <a:ext cx="7542610" cy="7254677"/>
          </a:xfrm>
        </p:spPr>
        <p:txBody>
          <a:bodyPr/>
          <a:lstStyle/>
          <a:p>
            <a:r>
              <a:rPr lang="en-GB" dirty="0" smtClean="0">
                <a:solidFill>
                  <a:schemeClr val="tx1"/>
                </a:solidFill>
                <a:latin typeface="+mn-lt"/>
              </a:rPr>
              <a:t> The study of Vredefort Impact center as a model for MAPCIS (Massive Australian Precambrian/Cambrian Impact Structure) has been useful for understanding both impact sites.  The similarities between the sizes of central structures suggest the missing outer ring of Vredefort should be much larger than predicted by the models.  The Bouguer gravity image of Vredefort and the magnetic intensity image of MAPCIS show elongated paths suggesting both are the result of oblique impacts.    The study of oblique impacts on Venus along with Chicxulub showed that offset central structures are more common than previously thought.    The Consolidated Earth Impact Database shows the Vredefort Impact structure ~ 300 km diameter completely within the Reitz Ring ~500km diameter.  The geographic center of the Reitz Ring is located approximated 120km from the center of Vredefort and falls within the elongated path presumably up range.  Similarly, the geographic center of the ~600km diameter outer ring of MAPCIS also falls along its elongated path approximately 120km away from impact center and presumably up range.   </a:t>
            </a:r>
            <a:br>
              <a:rPr lang="en-GB" dirty="0" smtClean="0">
                <a:solidFill>
                  <a:schemeClr val="tx1"/>
                </a:solidFill>
                <a:latin typeface="+mn-lt"/>
              </a:rPr>
            </a:br>
            <a:r>
              <a:rPr lang="en-GB" dirty="0" smtClean="0">
                <a:solidFill>
                  <a:schemeClr val="tx1"/>
                </a:solidFill>
                <a:latin typeface="+mn-lt"/>
              </a:rPr>
              <a:t/>
            </a:r>
            <a:br>
              <a:rPr lang="en-GB" dirty="0" smtClean="0">
                <a:solidFill>
                  <a:schemeClr val="tx1"/>
                </a:solidFill>
                <a:latin typeface="+mn-lt"/>
              </a:rPr>
            </a:br>
            <a:r>
              <a:rPr lang="en-GB" dirty="0" smtClean="0">
                <a:solidFill>
                  <a:schemeClr val="tx1"/>
                </a:solidFill>
                <a:latin typeface="+mn-lt"/>
              </a:rPr>
              <a:t>      This combined set of clues allows one to paint a new picture of Vredefort ~2Ga and the Reitz Ring ~3Ga.  The presumed older age of the Reitz Ring appears not to be relevant as the Vredefort Impact while producing this outer ring would not reset the age as it did at the impact center.   The odds that two separate impacts of this size shared the same impact point are small to the extreme.   As the missing outer ring of Vredefort was conservatively estimated from modelling and presumed concentricity,  it is reasonable to conclude that the Reitz Ring ~500km diameter is the missing outer ring of the Vredefort Impact Structure. </a:t>
            </a:r>
            <a:endParaRPr lang="en-US" dirty="0">
              <a:solidFill>
                <a:schemeClr val="tx1"/>
              </a:solidFill>
              <a:latin typeface="+mn-lt"/>
            </a:endParaRPr>
          </a:p>
        </p:txBody>
      </p:sp>
      <p:sp>
        <p:nvSpPr>
          <p:cNvPr id="253" name="Text Placeholder 252"/>
          <p:cNvSpPr>
            <a:spLocks noGrp="1"/>
          </p:cNvSpPr>
          <p:nvPr>
            <p:ph type="body" sz="quarter" idx="11"/>
          </p:nvPr>
        </p:nvSpPr>
        <p:spPr/>
        <p:txBody>
          <a:bodyPr/>
          <a:lstStyle/>
          <a:p>
            <a:r>
              <a:rPr lang="en-US" sz="3200" dirty="0" smtClean="0">
                <a:solidFill>
                  <a:schemeClr val="tx1"/>
                </a:solidFill>
              </a:rPr>
              <a:t>Abstract</a:t>
            </a:r>
            <a:endParaRPr lang="en-US" sz="3200" dirty="0">
              <a:solidFill>
                <a:schemeClr val="tx1"/>
              </a:solidFill>
            </a:endParaRPr>
          </a:p>
        </p:txBody>
      </p:sp>
      <p:sp>
        <p:nvSpPr>
          <p:cNvPr id="295" name="Text Placeholder 294"/>
          <p:cNvSpPr>
            <a:spLocks noGrp="1"/>
          </p:cNvSpPr>
          <p:nvPr>
            <p:ph type="body" sz="quarter" idx="19"/>
          </p:nvPr>
        </p:nvSpPr>
        <p:spPr>
          <a:xfrm>
            <a:off x="691756" y="13071774"/>
            <a:ext cx="7543800" cy="5754487"/>
          </a:xfrm>
        </p:spPr>
        <p:txBody>
          <a:bodyPr>
            <a:noAutofit/>
          </a:bodyPr>
          <a:lstStyle/>
          <a:p>
            <a:r>
              <a:rPr lang="en-US" dirty="0" smtClean="0">
                <a:solidFill>
                  <a:schemeClr val="tx1"/>
                </a:solidFill>
                <a:latin typeface="+mn-lt"/>
              </a:rPr>
              <a:t>This hypothesis is based on the complementary geomorphology between the well researched Vredefort Impact Structure and the lesser known MAPCIS.   Although the center of Vredefort is known, there has remained the problem of the missing main or outer ring.  There is a basic assumption that the ring no longer exists due to the extreme age of Vredefort 2.02ba with all the intervening erosion and plate tectonics.  This has left geologists with only an estimate of the original ring based on the central structure, currently accepted at 300km in diameter. </a:t>
            </a:r>
            <a:br>
              <a:rPr lang="en-US" dirty="0" smtClean="0">
                <a:solidFill>
                  <a:schemeClr val="tx1"/>
                </a:solidFill>
                <a:latin typeface="+mn-lt"/>
              </a:rPr>
            </a:br>
            <a:r>
              <a:rPr lang="en-US" dirty="0" smtClean="0">
                <a:solidFill>
                  <a:schemeClr val="tx1"/>
                </a:solidFill>
                <a:latin typeface="+mn-lt"/>
              </a:rPr>
              <a:t>     MAPCIS has a well defined main ring ~600-650km that is seen in the surface geology as well as in the deep structures.   The size, and orientation of the central impact along with the distance to proximal markers are remarkably similar between Vredefort and MAPCIS.  This raised the question.  Is the missing outer ring of Vredefort closer in size to MAPCIS  and therefore much larger than previously estimated.  </a:t>
            </a:r>
          </a:p>
          <a:p>
            <a:r>
              <a:rPr lang="en-US" dirty="0" smtClean="0">
                <a:solidFill>
                  <a:schemeClr val="tx1"/>
                </a:solidFill>
                <a:latin typeface="+mn-lt"/>
              </a:rPr>
              <a:t>     With that prediction of a larger outer ring in hand,  I was fortunate to find a likely candidate.  The Reitz Ring originally researched in 1981 had been mostly forgotten, an orphan if you will, with no new research.  The Reitz ring had two problems as a candidate.  First it is considered 3.1 Ba old, more than 1 billion years older than Vredefort.  Second the center of the Reitz Ring is about 120 km southeast of the center of Vredefort.  It can be shown that both these problems do not discount the connection between the Reitz Ring and Vredefort.  The position of the Reitz Ring on the image to the immediate right shows it is too far the impact center to have the  rock age reset to the younger age of Vredefort.   The study of  “Oblique Impacts and Peak Ring Position: Venus  and Chicxulub” McDonald et.al. suggest this type of impact is not as rare as previously thought.</a:t>
            </a:r>
            <a:br>
              <a:rPr lang="en-US" dirty="0" smtClean="0">
                <a:solidFill>
                  <a:schemeClr val="tx1"/>
                </a:solidFill>
                <a:latin typeface="+mn-lt"/>
              </a:rPr>
            </a:br>
            <a:r>
              <a:rPr lang="en-US" dirty="0" smtClean="0">
                <a:solidFill>
                  <a:schemeClr val="tx1"/>
                </a:solidFill>
                <a:latin typeface="+mn-lt"/>
              </a:rPr>
              <a:t>     In the map images below note the scale with each to cross reference the size</a:t>
            </a:r>
            <a:endParaRPr lang="en-US" dirty="0">
              <a:solidFill>
                <a:schemeClr val="tx1"/>
              </a:solidFill>
              <a:latin typeface="+mn-lt"/>
            </a:endParaRPr>
          </a:p>
        </p:txBody>
      </p:sp>
      <p:sp>
        <p:nvSpPr>
          <p:cNvPr id="296" name="Text Placeholder 295"/>
          <p:cNvSpPr>
            <a:spLocks noGrp="1"/>
          </p:cNvSpPr>
          <p:nvPr>
            <p:ph type="body" sz="quarter" idx="20"/>
          </p:nvPr>
        </p:nvSpPr>
        <p:spPr>
          <a:xfrm>
            <a:off x="691756" y="12297549"/>
            <a:ext cx="7537847" cy="531993"/>
          </a:xfrm>
        </p:spPr>
        <p:txBody>
          <a:bodyPr>
            <a:normAutofit/>
          </a:bodyPr>
          <a:lstStyle/>
          <a:p>
            <a:r>
              <a:rPr lang="en-US" dirty="0" smtClean="0">
                <a:solidFill>
                  <a:schemeClr val="tx1"/>
                </a:solidFill>
              </a:rPr>
              <a:t>Introduction</a:t>
            </a:r>
            <a:endParaRPr lang="en-US" dirty="0">
              <a:solidFill>
                <a:schemeClr val="tx1"/>
              </a:solidFill>
            </a:endParaRPr>
          </a:p>
        </p:txBody>
      </p:sp>
      <p:sp>
        <p:nvSpPr>
          <p:cNvPr id="297" name="Text Placeholder 296"/>
          <p:cNvSpPr>
            <a:spLocks noGrp="1"/>
          </p:cNvSpPr>
          <p:nvPr>
            <p:ph type="body" sz="quarter" idx="21"/>
          </p:nvPr>
        </p:nvSpPr>
        <p:spPr/>
        <p:txBody>
          <a:bodyPr>
            <a:noAutofit/>
          </a:bodyPr>
          <a:lstStyle/>
          <a:p>
            <a:pPr algn="ctr"/>
            <a:r>
              <a:rPr lang="en-US" sz="2000" b="1" dirty="0" smtClean="0">
                <a:solidFill>
                  <a:schemeClr val="tx1"/>
                </a:solidFill>
                <a:latin typeface="+mn-lt"/>
              </a:rPr>
              <a:t>First to a larger Vredefort  based MAPCIS  then  to the Reitz  Ring</a:t>
            </a:r>
            <a:endParaRPr lang="en-US" sz="2000" b="1" dirty="0">
              <a:solidFill>
                <a:schemeClr val="tx1"/>
              </a:solidFill>
              <a:latin typeface="+mn-lt"/>
            </a:endParaRPr>
          </a:p>
        </p:txBody>
      </p:sp>
      <p:sp>
        <p:nvSpPr>
          <p:cNvPr id="22" name="Text Placeholder 21"/>
          <p:cNvSpPr>
            <a:spLocks noGrp="1"/>
          </p:cNvSpPr>
          <p:nvPr>
            <p:ph type="body" sz="quarter" idx="22"/>
          </p:nvPr>
        </p:nvSpPr>
        <p:spPr/>
        <p:txBody>
          <a:bodyPr/>
          <a:lstStyle/>
          <a:p>
            <a:r>
              <a:rPr lang="en-US" dirty="0" smtClean="0">
                <a:solidFill>
                  <a:schemeClr val="tx1"/>
                </a:solidFill>
              </a:rPr>
              <a:t>Following the Trail</a:t>
            </a:r>
            <a:endParaRPr lang="en-US" dirty="0">
              <a:solidFill>
                <a:schemeClr val="tx1"/>
              </a:solidFill>
            </a:endParaRPr>
          </a:p>
        </p:txBody>
      </p:sp>
      <p:sp>
        <p:nvSpPr>
          <p:cNvPr id="25" name="Text Placeholder 24"/>
          <p:cNvSpPr>
            <a:spLocks noGrp="1"/>
          </p:cNvSpPr>
          <p:nvPr>
            <p:ph type="body" sz="quarter" idx="25"/>
          </p:nvPr>
        </p:nvSpPr>
        <p:spPr/>
        <p:txBody>
          <a:bodyPr/>
          <a:lstStyle/>
          <a:p>
            <a:r>
              <a:rPr lang="en-US" dirty="0" smtClean="0">
                <a:solidFill>
                  <a:schemeClr val="tx1"/>
                </a:solidFill>
              </a:rPr>
              <a:t>Discussion</a:t>
            </a:r>
            <a:endParaRPr lang="en-US" dirty="0">
              <a:solidFill>
                <a:schemeClr val="tx1"/>
              </a:solidFill>
            </a:endParaRPr>
          </a:p>
        </p:txBody>
      </p:sp>
      <p:sp>
        <p:nvSpPr>
          <p:cNvPr id="26" name="Text Placeholder 25"/>
          <p:cNvSpPr>
            <a:spLocks noGrp="1"/>
          </p:cNvSpPr>
          <p:nvPr>
            <p:ph type="body" sz="quarter" idx="26"/>
          </p:nvPr>
        </p:nvSpPr>
        <p:spPr>
          <a:xfrm>
            <a:off x="24679152" y="4002937"/>
            <a:ext cx="7535264" cy="6140526"/>
          </a:xfrm>
        </p:spPr>
        <p:txBody>
          <a:bodyPr/>
          <a:lstStyle/>
          <a:p>
            <a:r>
              <a:rPr lang="en-US" sz="2000" dirty="0" smtClean="0">
                <a:solidFill>
                  <a:schemeClr val="tx1"/>
                </a:solidFill>
                <a:latin typeface="+mn-lt"/>
              </a:rPr>
              <a:t>In order to get to the point where the Reitz Ring  becomes a viable candidate as an outer ring for the Vredefort Impact Structure separate  lines study must converge. Studying the Reitz ring in isolation as a possible impact is not enough. </a:t>
            </a:r>
            <a:br>
              <a:rPr lang="en-US" sz="2000" dirty="0" smtClean="0">
                <a:solidFill>
                  <a:schemeClr val="tx1"/>
                </a:solidFill>
                <a:latin typeface="+mn-lt"/>
              </a:rPr>
            </a:br>
            <a:r>
              <a:rPr lang="en-US" sz="2000" dirty="0" smtClean="0">
                <a:solidFill>
                  <a:schemeClr val="tx1"/>
                </a:solidFill>
                <a:latin typeface="+mn-lt"/>
              </a:rPr>
              <a:t>   Understanding the oblique impacts are more common as we see on Venus causing  non concentric rings.</a:t>
            </a:r>
            <a:br>
              <a:rPr lang="en-US" sz="2000" dirty="0" smtClean="0">
                <a:solidFill>
                  <a:schemeClr val="tx1"/>
                </a:solidFill>
                <a:latin typeface="+mn-lt"/>
              </a:rPr>
            </a:br>
            <a:r>
              <a:rPr lang="en-US" sz="2000" dirty="0" smtClean="0">
                <a:solidFill>
                  <a:schemeClr val="tx1"/>
                </a:solidFill>
                <a:latin typeface="+mn-lt"/>
              </a:rPr>
              <a:t>    Understanding that an outer ring for the Vredefort  Impact structure can be larger than previously thought based on the commonalities with the main ring from MAPCIS</a:t>
            </a:r>
          </a:p>
          <a:p>
            <a:r>
              <a:rPr lang="en-US" sz="2000" dirty="0" smtClean="0">
                <a:solidFill>
                  <a:schemeClr val="tx1"/>
                </a:solidFill>
                <a:latin typeface="+mn-lt"/>
              </a:rPr>
              <a:t>    Understanding MAPCIS ( although officially a class 3 suspected impact) is still a useful model in this case.</a:t>
            </a:r>
          </a:p>
          <a:p>
            <a:r>
              <a:rPr lang="en-US" sz="2000" dirty="0" smtClean="0">
                <a:solidFill>
                  <a:schemeClr val="tx1"/>
                </a:solidFill>
                <a:latin typeface="+mn-lt"/>
              </a:rPr>
              <a:t>    Understanding the center of the Reitz Ring begins at the center of an elongated Vredefort Impact center making Vredefort the confirmatory evidence for the Reitz Ring.</a:t>
            </a:r>
          </a:p>
          <a:p>
            <a:r>
              <a:rPr lang="en-US" sz="2000" dirty="0" smtClean="0">
                <a:solidFill>
                  <a:schemeClr val="tx1"/>
                </a:solidFill>
                <a:latin typeface="+mn-lt"/>
              </a:rPr>
              <a:t>     Understanding that the dating of the Reitz Ring  would not be reset to the date of the Vredefort Impact by the impact.</a:t>
            </a:r>
          </a:p>
          <a:p>
            <a:r>
              <a:rPr lang="en-US" sz="2000" dirty="0" smtClean="0">
                <a:solidFill>
                  <a:schemeClr val="tx1"/>
                </a:solidFill>
                <a:latin typeface="+mn-lt"/>
              </a:rPr>
              <a:t>    This is not the end of a discussion but </a:t>
            </a:r>
            <a:r>
              <a:rPr lang="en-US" sz="2000" dirty="0" smtClean="0">
                <a:solidFill>
                  <a:schemeClr val="tx1"/>
                </a:solidFill>
                <a:latin typeface="+mn-lt"/>
              </a:rPr>
              <a:t>a </a:t>
            </a:r>
            <a:r>
              <a:rPr lang="en-US" sz="2000" dirty="0" smtClean="0">
                <a:solidFill>
                  <a:schemeClr val="tx1"/>
                </a:solidFill>
                <a:latin typeface="+mn-lt"/>
              </a:rPr>
              <a:t>the </a:t>
            </a:r>
            <a:r>
              <a:rPr lang="en-US" sz="2000" dirty="0" smtClean="0">
                <a:solidFill>
                  <a:schemeClr val="tx1"/>
                </a:solidFill>
                <a:latin typeface="+mn-lt"/>
              </a:rPr>
              <a:t>beginning.  </a:t>
            </a:r>
            <a:endParaRPr lang="en-US" sz="2000" dirty="0" smtClean="0">
              <a:solidFill>
                <a:schemeClr val="tx1"/>
              </a:solidFill>
              <a:latin typeface="+mn-lt"/>
            </a:endParaRPr>
          </a:p>
          <a:p>
            <a:endParaRPr lang="en-US" dirty="0"/>
          </a:p>
        </p:txBody>
      </p:sp>
      <p:sp>
        <p:nvSpPr>
          <p:cNvPr id="27" name="Text Placeholder 26"/>
          <p:cNvSpPr>
            <a:spLocks noGrp="1"/>
          </p:cNvSpPr>
          <p:nvPr>
            <p:ph type="body" sz="quarter" idx="27"/>
          </p:nvPr>
        </p:nvSpPr>
        <p:spPr>
          <a:xfrm>
            <a:off x="24679152" y="9776000"/>
            <a:ext cx="7535264" cy="531993"/>
          </a:xfrm>
        </p:spPr>
        <p:txBody>
          <a:bodyPr/>
          <a:lstStyle/>
          <a:p>
            <a:r>
              <a:rPr lang="en-US" dirty="0" smtClean="0">
                <a:solidFill>
                  <a:schemeClr val="tx1"/>
                </a:solidFill>
              </a:rPr>
              <a:t>References</a:t>
            </a:r>
            <a:endParaRPr lang="en-US" dirty="0">
              <a:solidFill>
                <a:schemeClr val="tx1"/>
              </a:solidFill>
            </a:endParaRPr>
          </a:p>
        </p:txBody>
      </p:sp>
      <p:sp>
        <p:nvSpPr>
          <p:cNvPr id="29" name="Text Placeholder 28"/>
          <p:cNvSpPr>
            <a:spLocks noGrp="1"/>
          </p:cNvSpPr>
          <p:nvPr>
            <p:ph type="body" sz="quarter" idx="29"/>
          </p:nvPr>
        </p:nvSpPr>
        <p:spPr>
          <a:xfrm>
            <a:off x="24679152" y="18294268"/>
            <a:ext cx="7535264" cy="531993"/>
          </a:xfrm>
        </p:spPr>
        <p:txBody>
          <a:bodyPr/>
          <a:lstStyle/>
          <a:p>
            <a:r>
              <a:rPr lang="en-US" dirty="0" smtClean="0">
                <a:solidFill>
                  <a:schemeClr val="tx1"/>
                </a:solidFill>
              </a:rPr>
              <a:t>Contacts</a:t>
            </a:r>
            <a:endParaRPr lang="en-US" dirty="0">
              <a:solidFill>
                <a:schemeClr val="tx1"/>
              </a:solidFill>
            </a:endParaRPr>
          </a:p>
        </p:txBody>
      </p:sp>
      <p:sp>
        <p:nvSpPr>
          <p:cNvPr id="30" name="Text Placeholder 29"/>
          <p:cNvSpPr>
            <a:spLocks noGrp="1"/>
          </p:cNvSpPr>
          <p:nvPr>
            <p:ph type="body" sz="quarter" idx="30"/>
          </p:nvPr>
        </p:nvSpPr>
        <p:spPr>
          <a:xfrm>
            <a:off x="24675378" y="18826261"/>
            <a:ext cx="7539038" cy="1092991"/>
          </a:xfrm>
        </p:spPr>
        <p:txBody>
          <a:bodyPr/>
          <a:lstStyle/>
          <a:p>
            <a:pPr algn="ctr"/>
            <a:r>
              <a:rPr lang="en-US" sz="2800" dirty="0" smtClean="0">
                <a:solidFill>
                  <a:schemeClr val="tx1"/>
                </a:solidFill>
                <a:latin typeface="Calibri" pitchFamily="34" charset="0"/>
                <a:cs typeface="Calibri" pitchFamily="34" charset="0"/>
              </a:rPr>
              <a:t>danielconnelly@comcast.net</a:t>
            </a:r>
          </a:p>
          <a:p>
            <a:endParaRPr lang="en-US" dirty="0"/>
          </a:p>
        </p:txBody>
      </p:sp>
      <p:sp>
        <p:nvSpPr>
          <p:cNvPr id="31" name="Text Placeholder 30"/>
          <p:cNvSpPr>
            <a:spLocks noGrp="1"/>
          </p:cNvSpPr>
          <p:nvPr>
            <p:ph type="body" sz="quarter" idx="150"/>
          </p:nvPr>
        </p:nvSpPr>
        <p:spPr/>
        <p:txBody>
          <a:bodyPr>
            <a:normAutofit lnSpcReduction="10000"/>
          </a:bodyPr>
          <a:lstStyle/>
          <a:p>
            <a:r>
              <a:rPr lang="en-US" dirty="0" smtClean="0"/>
              <a:t>Daniel P. Connelly</a:t>
            </a:r>
            <a:endParaRPr lang="en-US" dirty="0"/>
          </a:p>
        </p:txBody>
      </p:sp>
      <p:sp>
        <p:nvSpPr>
          <p:cNvPr id="32" name="Text Placeholder 31"/>
          <p:cNvSpPr>
            <a:spLocks noGrp="1"/>
          </p:cNvSpPr>
          <p:nvPr>
            <p:ph type="body" sz="quarter" idx="184"/>
          </p:nvPr>
        </p:nvSpPr>
        <p:spPr/>
        <p:txBody>
          <a:bodyPr>
            <a:normAutofit fontScale="92500" lnSpcReduction="10000"/>
          </a:bodyPr>
          <a:lstStyle/>
          <a:p>
            <a:r>
              <a:rPr lang="en-US" dirty="0" smtClean="0"/>
              <a:t>MAPCIS Research</a:t>
            </a:r>
          </a:p>
          <a:p>
            <a:endParaRPr lang="en-US" dirty="0"/>
          </a:p>
        </p:txBody>
      </p:sp>
      <p:sp>
        <p:nvSpPr>
          <p:cNvPr id="33" name="Text Placeholder 32"/>
          <p:cNvSpPr>
            <a:spLocks noGrp="1"/>
          </p:cNvSpPr>
          <p:nvPr>
            <p:ph type="body" sz="quarter" idx="185"/>
          </p:nvPr>
        </p:nvSpPr>
        <p:spPr/>
        <p:txBody>
          <a:bodyPr>
            <a:normAutofit fontScale="70000" lnSpcReduction="20000"/>
          </a:bodyPr>
          <a:lstStyle/>
          <a:p>
            <a:r>
              <a:rPr lang="en-GB" dirty="0" smtClean="0"/>
              <a:t>The Reitz Ring:  A separate circular structure or an outer ring of the Vredefort Impact?</a:t>
            </a:r>
            <a:endParaRPr lang="en-US" dirty="0" smtClean="0"/>
          </a:p>
          <a:p>
            <a:endParaRPr lang="en-US" dirty="0"/>
          </a:p>
        </p:txBody>
      </p:sp>
      <p:pic>
        <p:nvPicPr>
          <p:cNvPr id="20" name="Picture 19" descr="Daniel head shot.JPG"/>
          <p:cNvPicPr>
            <a:picLocks noChangeAspect="1"/>
          </p:cNvPicPr>
          <p:nvPr/>
        </p:nvPicPr>
        <p:blipFill>
          <a:blip r:embed="rId5" cstate="print">
            <a:lum bright="10000"/>
          </a:blip>
          <a:stretch>
            <a:fillRect/>
          </a:stretch>
        </p:blipFill>
        <p:spPr>
          <a:xfrm>
            <a:off x="30624513" y="310936"/>
            <a:ext cx="2293886" cy="2422664"/>
          </a:xfrm>
          <a:prstGeom prst="rect">
            <a:avLst/>
          </a:prstGeom>
        </p:spPr>
      </p:pic>
      <p:pic>
        <p:nvPicPr>
          <p:cNvPr id="21" name="Picture 20" descr="gsa logo 2016.PNG"/>
          <p:cNvPicPr>
            <a:picLocks noChangeAspect="1"/>
          </p:cNvPicPr>
          <p:nvPr/>
        </p:nvPicPr>
        <p:blipFill>
          <a:blip r:embed="rId6" cstate="print"/>
          <a:stretch>
            <a:fillRect/>
          </a:stretch>
        </p:blipFill>
        <p:spPr>
          <a:xfrm>
            <a:off x="678141" y="507331"/>
            <a:ext cx="3686283" cy="2432699"/>
          </a:xfrm>
          <a:prstGeom prst="rect">
            <a:avLst/>
          </a:prstGeom>
        </p:spPr>
      </p:pic>
      <p:sp>
        <p:nvSpPr>
          <p:cNvPr id="34" name="Text Placeholder 52"/>
          <p:cNvSpPr>
            <a:spLocks noGrp="1"/>
          </p:cNvSpPr>
          <p:nvPr>
            <p:ph type="body" sz="quarter" idx="28"/>
          </p:nvPr>
        </p:nvSpPr>
        <p:spPr>
          <a:xfrm>
            <a:off x="24679152" y="10498562"/>
            <a:ext cx="7539038" cy="8196474"/>
          </a:xfrm>
          <a:noFill/>
          <a:ln w="50800">
            <a:noFill/>
          </a:ln>
        </p:spPr>
        <p:txBody>
          <a:bodyPr/>
          <a:lstStyle/>
          <a:p>
            <a:r>
              <a:rPr lang="en-US" sz="1600" dirty="0" smtClean="0">
                <a:solidFill>
                  <a:schemeClr val="tx1"/>
                </a:solidFill>
                <a:latin typeface="+mn-lt"/>
              </a:rPr>
              <a:t>Bouguer gravity image (courtesy of South African Council for Geoscience) through Planetary and Space Science Centre, Canada</a:t>
            </a:r>
          </a:p>
          <a:p>
            <a:r>
              <a:rPr lang="en-US" sz="1600" dirty="0" smtClean="0">
                <a:solidFill>
                  <a:schemeClr val="tx1"/>
                </a:solidFill>
                <a:latin typeface="+mn-lt"/>
              </a:rPr>
              <a:t>Camacho A., Vernon R.H., Fiztgerald J.D. Large Volume of Anhydrous pseudotachylite in the Woodroffe Thrust Musgrave Ranges, Australia, </a:t>
            </a:r>
            <a:r>
              <a:rPr lang="en-US" sz="1600" i="1" dirty="0" smtClean="0">
                <a:solidFill>
                  <a:schemeClr val="tx1"/>
                </a:solidFill>
                <a:latin typeface="+mn-lt"/>
              </a:rPr>
              <a:t>Journal of Structural </a:t>
            </a:r>
            <a:r>
              <a:rPr lang="en-US" sz="1600" i="1" dirty="0" smtClean="0">
                <a:solidFill>
                  <a:schemeClr val="tx1"/>
                </a:solidFill>
                <a:latin typeface="+mn-lt"/>
              </a:rPr>
              <a:t>Geology 1995</a:t>
            </a:r>
            <a:endParaRPr lang="en-US" sz="1600" dirty="0" smtClean="0">
              <a:solidFill>
                <a:schemeClr val="tx1"/>
              </a:solidFill>
              <a:latin typeface="+mn-lt"/>
            </a:endParaRPr>
          </a:p>
          <a:p>
            <a:r>
              <a:rPr lang="en-US" sz="1600" dirty="0" smtClean="0">
                <a:solidFill>
                  <a:schemeClr val="tx1"/>
                </a:solidFill>
                <a:latin typeface="+mn-lt"/>
              </a:rPr>
              <a:t>Carrasco, Tony-Grace Gravity Model 02, San Diego State University, Department of Geological Science, Google Earth overlays</a:t>
            </a:r>
          </a:p>
          <a:p>
            <a:r>
              <a:rPr lang="en-US" sz="1600" dirty="0" smtClean="0">
                <a:solidFill>
                  <a:schemeClr val="tx1"/>
                </a:solidFill>
                <a:latin typeface="+mn-lt"/>
              </a:rPr>
              <a:t>Connelly D P., Connelly K., &amp; Connelly D.- Pseudotachylite Breccias of Mount Cuthbert, Mount Fraser and the Kelly Hills, NT Australia, </a:t>
            </a:r>
            <a:r>
              <a:rPr lang="en-US" sz="1600" i="1" dirty="0" smtClean="0">
                <a:solidFill>
                  <a:schemeClr val="tx1"/>
                </a:solidFill>
                <a:latin typeface="+mn-lt"/>
              </a:rPr>
              <a:t>34</a:t>
            </a:r>
            <a:r>
              <a:rPr lang="en-US" sz="1600" i="1" baseline="30000" dirty="0" smtClean="0">
                <a:solidFill>
                  <a:schemeClr val="tx1"/>
                </a:solidFill>
                <a:latin typeface="+mn-lt"/>
              </a:rPr>
              <a:t>th</a:t>
            </a:r>
            <a:r>
              <a:rPr lang="en-US" sz="1600" i="1" dirty="0" smtClean="0">
                <a:solidFill>
                  <a:schemeClr val="tx1"/>
                </a:solidFill>
                <a:latin typeface="+mn-lt"/>
              </a:rPr>
              <a:t> IGC Brisbane </a:t>
            </a:r>
            <a:r>
              <a:rPr lang="en-US" sz="1600" i="1" dirty="0" smtClean="0">
                <a:solidFill>
                  <a:schemeClr val="tx1"/>
                </a:solidFill>
                <a:latin typeface="+mn-lt"/>
              </a:rPr>
              <a:t>2012</a:t>
            </a:r>
          </a:p>
          <a:p>
            <a:r>
              <a:rPr lang="en-US" sz="1600" dirty="0" smtClean="0">
                <a:solidFill>
                  <a:schemeClr val="tx1"/>
                </a:solidFill>
                <a:latin typeface="+mn-lt"/>
              </a:rPr>
              <a:t>Connelly D.P.- Vredefort Impact Structure: larger than previously thought? 35</a:t>
            </a:r>
            <a:r>
              <a:rPr lang="en-US" sz="1600" baseline="30000" dirty="0" smtClean="0">
                <a:solidFill>
                  <a:schemeClr val="tx1"/>
                </a:solidFill>
                <a:latin typeface="+mn-lt"/>
              </a:rPr>
              <a:t>th</a:t>
            </a:r>
            <a:r>
              <a:rPr lang="en-US" sz="1600" dirty="0" smtClean="0">
                <a:solidFill>
                  <a:schemeClr val="tx1"/>
                </a:solidFill>
                <a:latin typeface="+mn-lt"/>
              </a:rPr>
              <a:t> IGC Cape Town, SA 2016</a:t>
            </a:r>
            <a:endParaRPr lang="en-US" sz="1600" dirty="0" smtClean="0">
              <a:solidFill>
                <a:schemeClr val="tx1"/>
              </a:solidFill>
              <a:latin typeface="+mn-lt"/>
            </a:endParaRPr>
          </a:p>
          <a:p>
            <a:r>
              <a:rPr lang="en-US" sz="1600" dirty="0" smtClean="0">
                <a:solidFill>
                  <a:schemeClr val="tx1"/>
                </a:solidFill>
                <a:latin typeface="+mn-lt"/>
              </a:rPr>
              <a:t>Connelly D.P., Presser,&amp; Jaime L.B.-  MAPCIS: New Imaging Reveals Deep Structure, </a:t>
            </a:r>
            <a:r>
              <a:rPr lang="en-US" sz="1600" i="1" dirty="0" smtClean="0">
                <a:solidFill>
                  <a:schemeClr val="tx1"/>
                </a:solidFill>
                <a:latin typeface="+mn-lt"/>
              </a:rPr>
              <a:t>GSA, Baltimore, USA 2015</a:t>
            </a:r>
          </a:p>
          <a:p>
            <a:r>
              <a:rPr lang="en-US" sz="1600" dirty="0" smtClean="0">
                <a:solidFill>
                  <a:schemeClr val="tx1"/>
                </a:solidFill>
                <a:latin typeface="+mn-lt"/>
              </a:rPr>
              <a:t>Glikson A.Y. &amp; Mernaugh T.P. 1990 Significance of pseudotachylite vein systems, Giles basic/ultrabasic complex, Tomkinson Ranges, western Musgrave Block, central Australia,</a:t>
            </a:r>
            <a:r>
              <a:rPr lang="en-US" sz="1600" i="1" dirty="0" smtClean="0">
                <a:solidFill>
                  <a:schemeClr val="tx1"/>
                </a:solidFill>
                <a:latin typeface="+mn-lt"/>
              </a:rPr>
              <a:t> Journal of Australian Geology &amp;Geophysics 11,509-519</a:t>
            </a:r>
            <a:endParaRPr lang="en-US" sz="1600" dirty="0" smtClean="0">
              <a:solidFill>
                <a:schemeClr val="tx1"/>
              </a:solidFill>
              <a:latin typeface="+mn-lt"/>
            </a:endParaRPr>
          </a:p>
          <a:p>
            <a:r>
              <a:rPr lang="en-US" sz="1600" dirty="0" smtClean="0">
                <a:solidFill>
                  <a:schemeClr val="tx1"/>
                </a:solidFill>
                <a:latin typeface="+mn-lt"/>
              </a:rPr>
              <a:t>Hargraves R.B. and Fuller A.O. –The Reitz Ring: A Possible Circular Structure, 350-500 km in Diameter, in South Africa, </a:t>
            </a:r>
            <a:r>
              <a:rPr lang="en-US" sz="1600" i="1" dirty="0" smtClean="0">
                <a:solidFill>
                  <a:schemeClr val="tx1"/>
                </a:solidFill>
                <a:latin typeface="+mn-lt"/>
              </a:rPr>
              <a:t> Precambrian Research,14 (1981)99-106</a:t>
            </a:r>
            <a:endParaRPr lang="en-US" sz="1600" dirty="0" smtClean="0">
              <a:solidFill>
                <a:schemeClr val="tx1"/>
              </a:solidFill>
              <a:latin typeface="+mn-lt"/>
            </a:endParaRPr>
          </a:p>
          <a:p>
            <a:r>
              <a:rPr lang="en-US" sz="1600" dirty="0" smtClean="0">
                <a:solidFill>
                  <a:schemeClr val="tx1"/>
                </a:solidFill>
                <a:latin typeface="+mn-lt"/>
              </a:rPr>
              <a:t>Levesque S. -CEID v2015.02.13 Consolidated Earth Impact Database </a:t>
            </a:r>
          </a:p>
          <a:p>
            <a:r>
              <a:rPr lang="en-US" sz="1600" dirty="0" smtClean="0">
                <a:solidFill>
                  <a:schemeClr val="tx1"/>
                </a:solidFill>
                <a:latin typeface="+mn-lt"/>
              </a:rPr>
              <a:t>Reimold Wolf Uwe, Gibson Roger L. 2002 “Pseudotachylites” In large Impact Structures</a:t>
            </a:r>
          </a:p>
          <a:p>
            <a:r>
              <a:rPr lang="en-US" sz="1600" dirty="0" smtClean="0">
                <a:solidFill>
                  <a:schemeClr val="tx1"/>
                </a:solidFill>
                <a:latin typeface="+mn-lt"/>
              </a:rPr>
              <a:t>Reimold Wolf Uwe, Koeberl Christian,- Impact Structures in Africa: A Review, </a:t>
            </a:r>
            <a:r>
              <a:rPr lang="en-US" sz="1600" i="1" dirty="0" smtClean="0">
                <a:solidFill>
                  <a:schemeClr val="tx1"/>
                </a:solidFill>
                <a:latin typeface="+mn-lt"/>
              </a:rPr>
              <a:t>Journal of African Earth Sciences </a:t>
            </a:r>
            <a:r>
              <a:rPr lang="en-US" sz="1600" dirty="0" smtClean="0">
                <a:solidFill>
                  <a:schemeClr val="tx1"/>
                </a:solidFill>
                <a:latin typeface="+mn-lt"/>
              </a:rPr>
              <a:t>93 (2014)  57-175</a:t>
            </a:r>
          </a:p>
          <a:p>
            <a:r>
              <a:rPr lang="en-US" sz="1600" dirty="0" smtClean="0">
                <a:solidFill>
                  <a:schemeClr val="tx1"/>
                </a:solidFill>
                <a:latin typeface="+mn-lt"/>
              </a:rPr>
              <a:t>McDonald M.A., Melosh H.J.,  Gulick Sean P.S.- Oblique impacts and peak ring position: Venus and Chicxulub,  Geophysical Research Letters , April 2008 Vol 35. Issue 7</a:t>
            </a:r>
          </a:p>
          <a:p>
            <a:r>
              <a:rPr lang="en-US" sz="1600" dirty="0" smtClean="0">
                <a:solidFill>
                  <a:schemeClr val="tx1"/>
                </a:solidFill>
                <a:latin typeface="+mn-lt"/>
              </a:rPr>
              <a:t>Young DN, Duncan N, Camacho A, Ferenczi PA,  and Madigan TLA -2002 Ayers Rock SG 52-8. 1:250,000 Geological Series NT surface geology and Total Magnetic Intensity image</a:t>
            </a:r>
          </a:p>
          <a:p>
            <a:r>
              <a:rPr lang="en-US" sz="1600" dirty="0" smtClean="0">
                <a:solidFill>
                  <a:schemeClr val="tx1"/>
                </a:solidFill>
                <a:latin typeface="+mn-lt"/>
              </a:rPr>
              <a:t>Wenk H.R. &amp; Weiss L.E. – 1982 Al-rich calcic pyroxene in pseudotachylite an indication of high pressure and high temperature. Tectonophysics, </a:t>
            </a:r>
            <a:r>
              <a:rPr lang="en-US" sz="1600" i="1" dirty="0" smtClean="0">
                <a:solidFill>
                  <a:schemeClr val="tx1"/>
                </a:solidFill>
                <a:latin typeface="+mn-lt"/>
              </a:rPr>
              <a:t>84 329-341</a:t>
            </a:r>
            <a:endParaRPr lang="en-US" sz="1600" dirty="0" smtClean="0">
              <a:solidFill>
                <a:schemeClr val="tx1"/>
              </a:solidFill>
              <a:latin typeface="+mn-lt"/>
            </a:endParaRPr>
          </a:p>
          <a:p>
            <a:endParaRPr lang="en-US" dirty="0"/>
          </a:p>
        </p:txBody>
      </p:sp>
      <p:pic>
        <p:nvPicPr>
          <p:cNvPr id="35" name="Picture 34" descr="Vredefort PASSC MIM Ayers mapcis.PNG"/>
          <p:cNvPicPr>
            <a:picLocks noChangeAspect="1"/>
          </p:cNvPicPr>
          <p:nvPr/>
        </p:nvPicPr>
        <p:blipFill>
          <a:blip r:embed="rId7" cstate="print"/>
          <a:stretch>
            <a:fillRect/>
          </a:stretch>
        </p:blipFill>
        <p:spPr>
          <a:xfrm>
            <a:off x="9205684" y="6614353"/>
            <a:ext cx="1922554" cy="1066144"/>
          </a:xfrm>
          <a:prstGeom prst="rect">
            <a:avLst/>
          </a:prstGeom>
          <a:ln w="38100">
            <a:solidFill>
              <a:schemeClr val="tx1"/>
            </a:solidFill>
          </a:ln>
        </p:spPr>
      </p:pic>
      <p:pic>
        <p:nvPicPr>
          <p:cNvPr id="41" name="Picture 40" descr="Vredefort mapcis 20162.PNG"/>
          <p:cNvPicPr>
            <a:picLocks noChangeAspect="1"/>
          </p:cNvPicPr>
          <p:nvPr/>
        </p:nvPicPr>
        <p:blipFill>
          <a:blip r:embed="rId8" cstate="print"/>
          <a:stretch>
            <a:fillRect/>
          </a:stretch>
        </p:blipFill>
        <p:spPr>
          <a:xfrm>
            <a:off x="12856740" y="8896566"/>
            <a:ext cx="7218961" cy="4114186"/>
          </a:xfrm>
          <a:prstGeom prst="rect">
            <a:avLst/>
          </a:prstGeom>
          <a:ln w="50800">
            <a:solidFill>
              <a:schemeClr val="tx1"/>
            </a:solidFill>
          </a:ln>
        </p:spPr>
      </p:pic>
      <p:pic>
        <p:nvPicPr>
          <p:cNvPr id="43" name="Picture 42" descr="Vredefort pseudotachylite 20162.PNG"/>
          <p:cNvPicPr>
            <a:picLocks noChangeAspect="1"/>
          </p:cNvPicPr>
          <p:nvPr/>
        </p:nvPicPr>
        <p:blipFill>
          <a:blip r:embed="rId9" cstate="print"/>
          <a:stretch>
            <a:fillRect/>
          </a:stretch>
        </p:blipFill>
        <p:spPr>
          <a:xfrm>
            <a:off x="12105404" y="6329652"/>
            <a:ext cx="3694819" cy="1920108"/>
          </a:xfrm>
          <a:prstGeom prst="rect">
            <a:avLst/>
          </a:prstGeom>
          <a:noFill/>
          <a:ln w="50800">
            <a:solidFill>
              <a:schemeClr val="tx1"/>
            </a:solidFill>
          </a:ln>
        </p:spPr>
      </p:pic>
      <p:pic>
        <p:nvPicPr>
          <p:cNvPr id="44" name="Picture 43" descr="Amadeus basin GA.PNG"/>
          <p:cNvPicPr>
            <a:picLocks noChangeAspect="1"/>
          </p:cNvPicPr>
          <p:nvPr/>
        </p:nvPicPr>
        <p:blipFill>
          <a:blip r:embed="rId10" cstate="print"/>
          <a:stretch>
            <a:fillRect/>
          </a:stretch>
        </p:blipFill>
        <p:spPr>
          <a:xfrm>
            <a:off x="19739495" y="6085596"/>
            <a:ext cx="4151405" cy="2302037"/>
          </a:xfrm>
          <a:prstGeom prst="rect">
            <a:avLst/>
          </a:prstGeom>
          <a:ln w="50800">
            <a:solidFill>
              <a:schemeClr val="tx1"/>
            </a:solidFill>
          </a:ln>
        </p:spPr>
      </p:pic>
      <p:pic>
        <p:nvPicPr>
          <p:cNvPr id="46" name="Picture 45" descr="Cuthbert pseudotachylite.JPG"/>
          <p:cNvPicPr>
            <a:picLocks noChangeAspect="1"/>
          </p:cNvPicPr>
          <p:nvPr/>
        </p:nvPicPr>
        <p:blipFill>
          <a:blip r:embed="rId11" cstate="print"/>
          <a:stretch>
            <a:fillRect/>
          </a:stretch>
        </p:blipFill>
        <p:spPr>
          <a:xfrm>
            <a:off x="20594395" y="11186132"/>
            <a:ext cx="1580449" cy="1824620"/>
          </a:xfrm>
          <a:prstGeom prst="rect">
            <a:avLst/>
          </a:prstGeom>
          <a:ln w="50800">
            <a:solidFill>
              <a:schemeClr val="tx1"/>
            </a:solidFill>
          </a:ln>
        </p:spPr>
      </p:pic>
      <p:pic>
        <p:nvPicPr>
          <p:cNvPr id="53" name="Picture 52" descr="DSCF1240.JPG"/>
          <p:cNvPicPr>
            <a:picLocks noChangeAspect="1"/>
          </p:cNvPicPr>
          <p:nvPr/>
        </p:nvPicPr>
        <p:blipFill>
          <a:blip r:embed="rId12" cstate="print"/>
          <a:stretch>
            <a:fillRect/>
          </a:stretch>
        </p:blipFill>
        <p:spPr>
          <a:xfrm>
            <a:off x="21116389" y="8764862"/>
            <a:ext cx="1848680" cy="1661518"/>
          </a:xfrm>
          <a:prstGeom prst="rect">
            <a:avLst/>
          </a:prstGeom>
          <a:ln w="50800">
            <a:solidFill>
              <a:schemeClr val="tx1"/>
            </a:solidFill>
          </a:ln>
        </p:spPr>
      </p:pic>
      <p:pic>
        <p:nvPicPr>
          <p:cNvPr id="54" name="Picture 53" descr="venus oblique melosh.PNG"/>
          <p:cNvPicPr>
            <a:picLocks noChangeAspect="1"/>
          </p:cNvPicPr>
          <p:nvPr/>
        </p:nvPicPr>
        <p:blipFill>
          <a:blip r:embed="rId13" cstate="print"/>
          <a:stretch>
            <a:fillRect/>
          </a:stretch>
        </p:blipFill>
        <p:spPr>
          <a:xfrm>
            <a:off x="13780782" y="19067749"/>
            <a:ext cx="1406486" cy="1478245"/>
          </a:xfrm>
          <a:prstGeom prst="rect">
            <a:avLst/>
          </a:prstGeom>
        </p:spPr>
      </p:pic>
      <p:sp>
        <p:nvSpPr>
          <p:cNvPr id="59" name="Text Placeholder 341"/>
          <p:cNvSpPr txBox="1">
            <a:spLocks/>
          </p:cNvSpPr>
          <p:nvPr/>
        </p:nvSpPr>
        <p:spPr>
          <a:xfrm>
            <a:off x="8753074" y="5315896"/>
            <a:ext cx="3146222" cy="1104181"/>
          </a:xfrm>
          <a:prstGeom prst="rect">
            <a:avLst/>
          </a:prstGeom>
          <a:solidFill>
            <a:schemeClr val="bg1"/>
          </a:solidFill>
          <a:ln w="50800">
            <a:solidFill>
              <a:schemeClr val="tx1"/>
            </a:solidFill>
          </a:ln>
        </p:spPr>
        <p:txBody>
          <a:bodyPr wrap="square" lIns="89551" tIns="89551" rIns="89551" bIns="89551" anchor="ctr" anchorCtr="0">
            <a:spAutoFit/>
          </a:bodyPr>
          <a:lstStyle/>
          <a:p>
            <a:pPr marL="0" marR="0" lvl="0" indent="0" algn="ctr"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strike="noStrike" kern="1200" cap="none" spc="0" normalizeH="0" baseline="0" noProof="0" dirty="0" smtClean="0">
                <a:ln>
                  <a:noFill/>
                </a:ln>
                <a:effectLst/>
                <a:uLnTx/>
                <a:uFillTx/>
                <a:latin typeface="+mn-lt"/>
                <a:ea typeface="+mn-ea"/>
                <a:cs typeface="+mn-cs"/>
              </a:rPr>
              <a:t>Side by side: Vredefort Bouguer gravity with MAPCIS magnetic intensity anomaly</a:t>
            </a:r>
            <a:r>
              <a:rPr kumimoji="0" lang="en-US" sz="2400" b="1" i="0" strike="noStrike" kern="1200" cap="none" spc="0" normalizeH="0" baseline="0" noProof="0" dirty="0" smtClean="0">
                <a:ln>
                  <a:noFill/>
                </a:ln>
                <a:solidFill>
                  <a:schemeClr val="accent5">
                    <a:lumMod val="50000"/>
                  </a:schemeClr>
                </a:solidFill>
                <a:effectLst/>
                <a:uLnTx/>
                <a:uFillTx/>
                <a:latin typeface="+mn-lt"/>
                <a:ea typeface="+mn-ea"/>
                <a:cs typeface="+mn-cs"/>
              </a:rPr>
              <a:t>.</a:t>
            </a:r>
            <a:endParaRPr kumimoji="0" lang="en-US" sz="2400" b="1" i="0" strike="noStrike" kern="1200" cap="none" spc="0" normalizeH="0" baseline="0" noProof="0" dirty="0">
              <a:ln>
                <a:noFill/>
              </a:ln>
              <a:solidFill>
                <a:schemeClr val="accent5">
                  <a:lumMod val="50000"/>
                </a:schemeClr>
              </a:solidFill>
              <a:effectLst/>
              <a:uLnTx/>
              <a:uFillTx/>
              <a:latin typeface="+mn-lt"/>
              <a:ea typeface="+mn-ea"/>
              <a:cs typeface="+mn-cs"/>
            </a:endParaRPr>
          </a:p>
        </p:txBody>
      </p:sp>
      <p:sp>
        <p:nvSpPr>
          <p:cNvPr id="61" name="TextBox 60"/>
          <p:cNvSpPr txBox="1"/>
          <p:nvPr/>
        </p:nvSpPr>
        <p:spPr>
          <a:xfrm>
            <a:off x="8638149" y="14250941"/>
            <a:ext cx="3248000" cy="1477328"/>
          </a:xfrm>
          <a:prstGeom prst="rect">
            <a:avLst/>
          </a:prstGeom>
          <a:solidFill>
            <a:srgbClr val="F3F5FA"/>
          </a:solidFill>
          <a:ln w="50800">
            <a:solidFill>
              <a:schemeClr val="tx1"/>
            </a:solidFill>
          </a:ln>
        </p:spPr>
        <p:txBody>
          <a:bodyPr wrap="square" rtlCol="0">
            <a:spAutoFit/>
          </a:bodyPr>
          <a:lstStyle/>
          <a:p>
            <a:r>
              <a:rPr lang="en-US" sz="1800" b="1" dirty="0" smtClean="0"/>
              <a:t>The estimated  size of the Vredefort Ring based on the MAPCIS comparison should be 500km to 600km</a:t>
            </a:r>
          </a:p>
          <a:p>
            <a:endParaRPr lang="en-US" sz="1800"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8758687" y="7999669"/>
            <a:ext cx="3025684" cy="2308324"/>
          </a:xfrm>
          <a:prstGeom prst="rect">
            <a:avLst/>
          </a:prstGeom>
          <a:solidFill>
            <a:srgbClr val="F3F5FA"/>
          </a:solidFill>
          <a:ln w="50800">
            <a:solidFill>
              <a:schemeClr val="tx1"/>
            </a:solidFill>
          </a:ln>
        </p:spPr>
        <p:txBody>
          <a:bodyPr wrap="square" rtlCol="0">
            <a:spAutoFit/>
          </a:bodyPr>
          <a:lstStyle/>
          <a:p>
            <a:pPr lvl="0"/>
            <a:r>
              <a:rPr lang="en-US" sz="1800" b="1" dirty="0" smtClean="0"/>
              <a:t>The red ring is an accepted maximum estimation based on modeling of the size of the original Vredefort impact structure 2.02 billion years ago, before erosion and other forces erased it.</a:t>
            </a:r>
          </a:p>
          <a:p>
            <a:endParaRPr lang="en-US" sz="1800" dirty="0">
              <a:latin typeface="Times New Roman" panose="02020603050405020304" pitchFamily="18" charset="0"/>
              <a:cs typeface="Times New Roman" panose="02020603050405020304" pitchFamily="18" charset="0"/>
            </a:endParaRPr>
          </a:p>
        </p:txBody>
      </p:sp>
      <p:sp>
        <p:nvSpPr>
          <p:cNvPr id="64" name="Text Placeholder 341"/>
          <p:cNvSpPr txBox="1">
            <a:spLocks/>
          </p:cNvSpPr>
          <p:nvPr/>
        </p:nvSpPr>
        <p:spPr>
          <a:xfrm>
            <a:off x="12098069" y="5133138"/>
            <a:ext cx="3933139" cy="1104181"/>
          </a:xfrm>
          <a:prstGeom prst="rect">
            <a:avLst/>
          </a:prstGeom>
          <a:solidFill>
            <a:schemeClr val="bg1"/>
          </a:solidFill>
          <a:ln w="50800">
            <a:solidFill>
              <a:schemeClr val="tx1"/>
            </a:solidFill>
          </a:ln>
        </p:spPr>
        <p:txBody>
          <a:bodyPr wrap="square" lIns="89551" tIns="89551" rIns="89551" bIns="89551" anchor="ctr" anchorCtr="0">
            <a:spAutoFit/>
          </a:bodyPr>
          <a:lstStyle/>
          <a:p>
            <a:pPr marL="0" marR="0" lvl="0" indent="0" algn="ctr"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strike="noStrike" kern="1200" cap="none" spc="0" normalizeH="0" baseline="0" noProof="0" dirty="0" smtClean="0">
                <a:ln>
                  <a:noFill/>
                </a:ln>
                <a:effectLst/>
                <a:uLnTx/>
                <a:uFillTx/>
                <a:latin typeface="+mn-lt"/>
                <a:ea typeface="+mn-ea"/>
                <a:cs typeface="+mn-cs"/>
              </a:rPr>
              <a:t>Witwatersrand intracratonic basin with Vredefort pseudotachylite and areas of lesser impact effect (Reimold &amp;Gibson</a:t>
            </a:r>
            <a:r>
              <a:rPr kumimoji="0" lang="en-US" sz="2400" b="1" i="0" strike="noStrike" kern="1200" cap="none" spc="0" normalizeH="0" baseline="0" noProof="0" dirty="0" smtClean="0">
                <a:ln>
                  <a:noFill/>
                </a:ln>
                <a:effectLst/>
                <a:uLnTx/>
                <a:uFillTx/>
                <a:latin typeface="+mn-lt"/>
                <a:ea typeface="+mn-ea"/>
                <a:cs typeface="+mn-cs"/>
              </a:rPr>
              <a:t>)</a:t>
            </a:r>
            <a:endParaRPr kumimoji="0" lang="en-US" sz="2400" b="1" i="0" strike="noStrike" kern="1200" cap="none" spc="0" normalizeH="0" baseline="0" noProof="0" dirty="0">
              <a:ln>
                <a:noFill/>
              </a:ln>
              <a:effectLst/>
              <a:uLnTx/>
              <a:uFillTx/>
              <a:latin typeface="+mn-lt"/>
              <a:ea typeface="+mn-ea"/>
              <a:cs typeface="+mn-cs"/>
            </a:endParaRPr>
          </a:p>
        </p:txBody>
      </p:sp>
      <p:sp>
        <p:nvSpPr>
          <p:cNvPr id="65" name="Text Placeholder 341"/>
          <p:cNvSpPr txBox="1">
            <a:spLocks/>
          </p:cNvSpPr>
          <p:nvPr/>
        </p:nvSpPr>
        <p:spPr>
          <a:xfrm>
            <a:off x="16303125" y="6273513"/>
            <a:ext cx="2846553" cy="2114120"/>
          </a:xfrm>
          <a:prstGeom prst="rect">
            <a:avLst/>
          </a:prstGeom>
          <a:solidFill>
            <a:schemeClr val="bg1"/>
          </a:solidFill>
          <a:ln w="50800">
            <a:solidFill>
              <a:schemeClr val="tx1"/>
            </a:solidFill>
          </a:ln>
        </p:spPr>
        <p:txBody>
          <a:bodyPr wrap="square" lIns="223877" tIns="223877" rIns="223877" bIns="223877">
            <a:spAutoFit/>
          </a:bodyPr>
          <a:lstStyle/>
          <a:p>
            <a:pPr marL="0" marR="0" lvl="0" indent="0" algn="l"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effectLst/>
                <a:uLnTx/>
                <a:uFillTx/>
                <a:ea typeface="+mn-ea"/>
                <a:cs typeface="Times New Roman" panose="02020603050405020304" pitchFamily="18" charset="0"/>
              </a:rPr>
              <a:t>I combine the two map elements in scale</a:t>
            </a:r>
            <a:r>
              <a:rPr kumimoji="0" lang="en-US" sz="1800" b="1" i="0" u="none" strike="noStrike" kern="1200" cap="none" spc="0" normalizeH="0" noProof="0" dirty="0" smtClean="0">
                <a:ln>
                  <a:noFill/>
                </a:ln>
                <a:effectLst/>
                <a:uLnTx/>
                <a:uFillTx/>
                <a:ea typeface="+mn-ea"/>
                <a:cs typeface="Times New Roman" panose="02020603050405020304" pitchFamily="18" charset="0"/>
              </a:rPr>
              <a:t>  and Vredefort rotated to match MAPCIS</a:t>
            </a:r>
            <a:r>
              <a:rPr lang="en-US" sz="1800" b="1" dirty="0" smtClean="0">
                <a:cs typeface="Times New Roman" panose="02020603050405020304" pitchFamily="18" charset="0"/>
              </a:rPr>
              <a:t>. The centers of both approximate the red dot</a:t>
            </a:r>
            <a:endParaRPr kumimoji="0" lang="en-US" sz="1800" b="1" i="0" u="none" strike="noStrike" kern="1200" cap="none" spc="0" normalizeH="0" baseline="0" noProof="0" dirty="0">
              <a:ln>
                <a:noFill/>
              </a:ln>
              <a:effectLst/>
              <a:uLnTx/>
              <a:uFillTx/>
              <a:ea typeface="+mn-ea"/>
              <a:cs typeface="Times New Roman" panose="02020603050405020304" pitchFamily="18" charset="0"/>
            </a:endParaRPr>
          </a:p>
        </p:txBody>
      </p:sp>
      <p:sp>
        <p:nvSpPr>
          <p:cNvPr id="66" name="Text Placeholder 341"/>
          <p:cNvSpPr txBox="1">
            <a:spLocks/>
          </p:cNvSpPr>
          <p:nvPr/>
        </p:nvSpPr>
        <p:spPr>
          <a:xfrm>
            <a:off x="18194120" y="5133138"/>
            <a:ext cx="6032986" cy="734849"/>
          </a:xfrm>
          <a:prstGeom prst="rect">
            <a:avLst/>
          </a:prstGeom>
          <a:solidFill>
            <a:schemeClr val="bg1"/>
          </a:solidFill>
          <a:ln w="50800">
            <a:solidFill>
              <a:schemeClr val="tx1"/>
            </a:solidFill>
          </a:ln>
        </p:spPr>
        <p:txBody>
          <a:bodyPr wrap="square" lIns="89551" tIns="89551" rIns="89551" bIns="89551" anchor="ctr" anchorCtr="0">
            <a:spAutoFit/>
          </a:bodyPr>
          <a:lstStyle/>
          <a:p>
            <a:pPr marL="0" marR="0" lvl="0" indent="0" algn="ctr"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strike="noStrike" kern="1200" cap="none" spc="0" normalizeH="0" baseline="0" noProof="0" dirty="0" smtClean="0">
                <a:ln>
                  <a:noFill/>
                </a:ln>
                <a:effectLst/>
                <a:uLnTx/>
                <a:uFillTx/>
                <a:latin typeface="+mn-lt"/>
                <a:ea typeface="+mn-ea"/>
                <a:cs typeface="+mn-cs"/>
              </a:rPr>
              <a:t>Amadeus intracratonic basin with pseudotachylite (pale blue)and areas of lesser impact affect (green)</a:t>
            </a:r>
            <a:endParaRPr kumimoji="0" lang="en-US" sz="1800" b="1" i="0" strike="noStrike" kern="1200" cap="none" spc="0" normalizeH="0" baseline="0" noProof="0" dirty="0">
              <a:ln>
                <a:noFill/>
              </a:ln>
              <a:effectLst/>
              <a:uLnTx/>
              <a:uFillTx/>
              <a:latin typeface="+mn-lt"/>
              <a:ea typeface="+mn-ea"/>
              <a:cs typeface="+mn-cs"/>
            </a:endParaRPr>
          </a:p>
        </p:txBody>
      </p:sp>
      <p:sp>
        <p:nvSpPr>
          <p:cNvPr id="67" name="TextBox 66"/>
          <p:cNvSpPr txBox="1"/>
          <p:nvPr/>
        </p:nvSpPr>
        <p:spPr>
          <a:xfrm>
            <a:off x="20227695" y="10426380"/>
            <a:ext cx="3215335" cy="646331"/>
          </a:xfrm>
          <a:prstGeom prst="rect">
            <a:avLst/>
          </a:prstGeom>
          <a:solidFill>
            <a:srgbClr val="F3F5FA"/>
          </a:solidFill>
          <a:ln w="50800">
            <a:solidFill>
              <a:schemeClr val="tx1"/>
            </a:solidFill>
          </a:ln>
        </p:spPr>
        <p:txBody>
          <a:bodyPr wrap="square" rtlCol="0">
            <a:spAutoFit/>
          </a:bodyPr>
          <a:lstStyle/>
          <a:p>
            <a:r>
              <a:rPr lang="en-US" sz="1800" dirty="0" smtClean="0">
                <a:cs typeface="Times New Roman" panose="02020603050405020304" pitchFamily="18" charset="0"/>
              </a:rPr>
              <a:t>Vredefort pseudotachylite breccia</a:t>
            </a:r>
            <a:endParaRPr lang="en-US" sz="1800" dirty="0">
              <a:cs typeface="Times New Roman" panose="02020603050405020304" pitchFamily="18" charset="0"/>
            </a:endParaRPr>
          </a:p>
        </p:txBody>
      </p:sp>
      <p:sp>
        <p:nvSpPr>
          <p:cNvPr id="68" name="Text Placeholder 341"/>
          <p:cNvSpPr txBox="1">
            <a:spLocks/>
          </p:cNvSpPr>
          <p:nvPr/>
        </p:nvSpPr>
        <p:spPr>
          <a:xfrm rot="10800000" flipV="1">
            <a:off x="22174844" y="11840869"/>
            <a:ext cx="1488922" cy="913359"/>
          </a:xfrm>
          <a:prstGeom prst="rect">
            <a:avLst/>
          </a:prstGeom>
          <a:solidFill>
            <a:schemeClr val="bg1"/>
          </a:solidFill>
          <a:ln w="50800">
            <a:solidFill>
              <a:schemeClr val="tx1"/>
            </a:solidFill>
          </a:ln>
        </p:spPr>
        <p:txBody>
          <a:bodyPr wrap="square" lIns="89551" tIns="89551" rIns="89551" bIns="89551" anchor="ctr" anchorCtr="0">
            <a:spAutoFit/>
          </a:bodyPr>
          <a:lstStyle/>
          <a:p>
            <a:pPr marL="0" marR="0" lvl="0" indent="0" algn="ctr"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strike="noStrike" kern="1200" cap="none" spc="0" normalizeH="0" baseline="0" noProof="0" dirty="0" smtClean="0">
                <a:ln>
                  <a:noFill/>
                </a:ln>
                <a:effectLst/>
                <a:uLnTx/>
                <a:uFillTx/>
                <a:latin typeface="+mn-lt"/>
                <a:ea typeface="+mn-ea"/>
                <a:cs typeface="+mn-cs"/>
              </a:rPr>
              <a:t>MAPCIS</a:t>
            </a:r>
          </a:p>
          <a:p>
            <a:pPr marL="0" marR="0" lvl="0" indent="0" algn="ctr" defTabSz="4298410" rtl="0" eaLnBrk="1" fontAlgn="auto" latinLnBrk="0" hangingPunct="1">
              <a:lnSpc>
                <a:spcPct val="100000"/>
              </a:lnSpc>
              <a:spcBef>
                <a:spcPct val="20000"/>
              </a:spcBef>
              <a:spcAft>
                <a:spcPts val="0"/>
              </a:spcAft>
              <a:buClrTx/>
              <a:buSzTx/>
              <a:buFont typeface="Arial" pitchFamily="34" charset="0"/>
              <a:buNone/>
              <a:tabLst/>
              <a:defRPr/>
            </a:pPr>
            <a:r>
              <a:rPr lang="en-US" sz="1400" b="1" dirty="0" smtClean="0"/>
              <a:t>Pseudotachylite</a:t>
            </a:r>
          </a:p>
          <a:p>
            <a:pPr marL="0" marR="0" lvl="0" indent="0" algn="ctr"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strike="noStrike" kern="1200" cap="none" spc="0" normalizeH="0" baseline="0" noProof="0" dirty="0" smtClean="0">
                <a:ln>
                  <a:noFill/>
                </a:ln>
                <a:effectLst/>
                <a:uLnTx/>
                <a:uFillTx/>
                <a:latin typeface="+mn-lt"/>
                <a:ea typeface="+mn-ea"/>
                <a:cs typeface="+mn-cs"/>
              </a:rPr>
              <a:t>breccia</a:t>
            </a:r>
            <a:endParaRPr kumimoji="0" lang="en-US" sz="1400" b="1" i="0" strike="noStrike" kern="1200" cap="none" spc="0" normalizeH="0" baseline="0" noProof="0" dirty="0">
              <a:ln>
                <a:noFill/>
              </a:ln>
              <a:effectLst/>
              <a:uLnTx/>
              <a:uFillTx/>
              <a:latin typeface="+mn-lt"/>
              <a:ea typeface="+mn-ea"/>
              <a:cs typeface="+mn-cs"/>
            </a:endParaRPr>
          </a:p>
        </p:txBody>
      </p:sp>
      <p:sp>
        <p:nvSpPr>
          <p:cNvPr id="69" name="Text Placeholder 345"/>
          <p:cNvSpPr txBox="1">
            <a:spLocks/>
          </p:cNvSpPr>
          <p:nvPr/>
        </p:nvSpPr>
        <p:spPr>
          <a:xfrm>
            <a:off x="11886149" y="13071774"/>
            <a:ext cx="9498471" cy="2656495"/>
          </a:xfrm>
          <a:prstGeom prst="rect">
            <a:avLst/>
          </a:prstGeom>
          <a:solidFill>
            <a:schemeClr val="bg1"/>
          </a:solidFill>
          <a:ln w="50800">
            <a:solidFill>
              <a:schemeClr val="tx1"/>
            </a:solidFill>
          </a:ln>
        </p:spPr>
        <p:txBody>
          <a:bodyPr wrap="square" lIns="163258" tIns="163258" rIns="163258" bIns="163258">
            <a:spAutoFit/>
          </a:bodyPr>
          <a:lstStyle/>
          <a:p>
            <a:pPr marL="0" marR="0" lvl="0" indent="0" algn="l" defTabSz="3134552"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Times New Roman" panose="02020603050405020304" pitchFamily="18" charset="0"/>
              </a:rPr>
              <a:t>Comparison of the impact centers ( red dot)Vredefort South Africa vs. MAPCIS Australia with distances to scale.</a:t>
            </a:r>
          </a:p>
          <a:p>
            <a:pPr marL="0" marR="0" lvl="0" indent="0" algn="l" defTabSz="3134552"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Times New Roman" panose="02020603050405020304" pitchFamily="18" charset="0"/>
              </a:rPr>
              <a:t>Vredefort: (Red line)- Outline of  Witwatersrand Basin rotated so the head of  Vredefort orients to the southwest. (Yellow)- Areas of pseudotachylite breccias at Vredefort.   (White)- bilateral areas with lesser impact effect that contain no pseudotachylite breccias.</a:t>
            </a:r>
          </a:p>
          <a:p>
            <a:pPr marL="0" marR="0" lvl="0" indent="0" algn="l" defTabSz="3134552"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Times New Roman" panose="02020603050405020304" pitchFamily="18" charset="0"/>
              </a:rPr>
              <a:t>MAPCIS:  Pale blue- Areas massive pseudotachylite breccias in the Musgraves .  Uluru and Mt. Conner (Green) mark bilateral areas of  lesser impact effect of surviving target layers, no pseudotachylite.</a:t>
            </a:r>
            <a:endParaRPr kumimoji="0" lang="en-US" sz="18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p:txBody>
      </p:sp>
      <p:sp>
        <p:nvSpPr>
          <p:cNvPr id="74" name="Text Placeholder 341"/>
          <p:cNvSpPr txBox="1">
            <a:spLocks/>
          </p:cNvSpPr>
          <p:nvPr/>
        </p:nvSpPr>
        <p:spPr>
          <a:xfrm>
            <a:off x="15187268" y="20502879"/>
            <a:ext cx="8703632" cy="883014"/>
          </a:xfrm>
          <a:prstGeom prst="rect">
            <a:avLst/>
          </a:prstGeom>
          <a:solidFill>
            <a:schemeClr val="bg1"/>
          </a:solidFill>
          <a:ln w="50800">
            <a:solidFill>
              <a:schemeClr val="tx1"/>
            </a:solidFill>
          </a:ln>
        </p:spPr>
        <p:txBody>
          <a:bodyPr wrap="square" lIns="223877" tIns="223877" rIns="223877" bIns="223877">
            <a:spAutoFit/>
          </a:bodyPr>
          <a:lstStyle/>
          <a:p>
            <a:pPr marL="0" marR="0" lvl="0" indent="0" algn="l"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effectLst/>
                <a:uLnTx/>
                <a:uFillTx/>
                <a:ea typeface="+mn-ea"/>
                <a:cs typeface="Times New Roman" panose="02020603050405020304" pitchFamily="18" charset="0"/>
              </a:rPr>
              <a:t>One thing that MAPCIS has</a:t>
            </a:r>
            <a:r>
              <a:rPr kumimoji="0" lang="en-US" sz="1400" b="1" i="0" u="none" strike="noStrike" kern="1200" cap="none" spc="0" normalizeH="0" noProof="0" dirty="0" smtClean="0">
                <a:ln>
                  <a:noFill/>
                </a:ln>
                <a:effectLst/>
                <a:uLnTx/>
                <a:uFillTx/>
                <a:ea typeface="+mn-ea"/>
                <a:cs typeface="Times New Roman" panose="02020603050405020304" pitchFamily="18" charset="0"/>
              </a:rPr>
              <a:t> well defined is the main ring of the impact structure in gravity images that reveal deep structure and the corresponding surface geology  showing a diameter of approximately  650 kilometers.</a:t>
            </a:r>
            <a:endParaRPr kumimoji="0" lang="en-US" sz="1400" b="1" i="0" u="none" strike="noStrike" kern="1200" cap="none" spc="0" normalizeH="0" baseline="0" noProof="0" dirty="0">
              <a:ln>
                <a:noFill/>
              </a:ln>
              <a:effectLst/>
              <a:uLnTx/>
              <a:uFillTx/>
              <a:ea typeface="+mn-ea"/>
              <a:cs typeface="Times New Roman" panose="02020603050405020304" pitchFamily="18" charset="0"/>
            </a:endParaRPr>
          </a:p>
        </p:txBody>
      </p:sp>
      <p:sp>
        <p:nvSpPr>
          <p:cNvPr id="75" name="Right Arrow 74"/>
          <p:cNvSpPr/>
          <p:nvPr/>
        </p:nvSpPr>
        <p:spPr bwMode="auto">
          <a:xfrm rot="9733288">
            <a:off x="14267918" y="19658252"/>
            <a:ext cx="397711" cy="205182"/>
          </a:xfrm>
          <a:prstGeom prst="rightArrow">
            <a:avLst/>
          </a:prstGeom>
          <a:solidFill>
            <a:schemeClr val="tx2"/>
          </a:solidFill>
          <a:ln w="9525">
            <a:solidFill>
              <a:schemeClr val="tx1"/>
            </a:solidFill>
            <a:miter lim="800000"/>
            <a:headEnd/>
            <a:tailEnd/>
          </a:ln>
          <a:effectLst/>
        </p:spPr>
        <p:txBody>
          <a:bodyPr wrap="none" lIns="65304" tIns="32651" rIns="65304" bIns="32651" rtlCol="0" anchor="ctr"/>
          <a:lstStyle/>
          <a:p>
            <a:pPr algn="ctr"/>
            <a:endParaRPr lang="en-US" dirty="0"/>
          </a:p>
        </p:txBody>
      </p:sp>
      <p:sp>
        <p:nvSpPr>
          <p:cNvPr id="78" name="TextBox 77"/>
          <p:cNvSpPr txBox="1"/>
          <p:nvPr/>
        </p:nvSpPr>
        <p:spPr>
          <a:xfrm>
            <a:off x="13971849" y="18595428"/>
            <a:ext cx="1406486" cy="461665"/>
          </a:xfrm>
          <a:prstGeom prst="rect">
            <a:avLst/>
          </a:prstGeom>
          <a:solidFill>
            <a:srgbClr val="F3F5FA"/>
          </a:solidFill>
          <a:ln w="50800">
            <a:solidFill>
              <a:schemeClr val="tx1"/>
            </a:solidFill>
          </a:ln>
        </p:spPr>
        <p:txBody>
          <a:bodyPr wrap="square" rtlCol="0">
            <a:spAutoFit/>
          </a:bodyPr>
          <a:lstStyle/>
          <a:p>
            <a:r>
              <a:rPr lang="en-US" sz="1200" dirty="0" smtClean="0">
                <a:cs typeface="Times New Roman" panose="02020603050405020304" pitchFamily="18" charset="0"/>
              </a:rPr>
              <a:t>Based on M.A. McDonald et Al.</a:t>
            </a:r>
            <a:endParaRPr lang="en-US" sz="1200" dirty="0">
              <a:cs typeface="Times New Roman" panose="02020603050405020304" pitchFamily="18" charset="0"/>
            </a:endParaRPr>
          </a:p>
        </p:txBody>
      </p:sp>
      <p:pic>
        <p:nvPicPr>
          <p:cNvPr id="36" name="Picture 35" descr="Vredefort with bougeur 2016 ring.PNG"/>
          <p:cNvPicPr>
            <a:picLocks noChangeAspect="1"/>
          </p:cNvPicPr>
          <p:nvPr/>
        </p:nvPicPr>
        <p:blipFill>
          <a:blip r:embed="rId14" cstate="print"/>
          <a:stretch>
            <a:fillRect/>
          </a:stretch>
        </p:blipFill>
        <p:spPr>
          <a:xfrm>
            <a:off x="8687069" y="10307993"/>
            <a:ext cx="3097302" cy="3378648"/>
          </a:xfrm>
          <a:prstGeom prst="rect">
            <a:avLst/>
          </a:prstGeom>
          <a:ln w="50800">
            <a:solidFill>
              <a:schemeClr val="tx1"/>
            </a:solidFill>
          </a:ln>
        </p:spPr>
      </p:pic>
      <p:pic>
        <p:nvPicPr>
          <p:cNvPr id="38" name="Picture 37" descr="Grace and surface geology 2016.PNG"/>
          <p:cNvPicPr>
            <a:picLocks noChangeAspect="1"/>
          </p:cNvPicPr>
          <p:nvPr/>
        </p:nvPicPr>
        <p:blipFill>
          <a:blip r:embed="rId15" cstate="print"/>
          <a:stretch>
            <a:fillRect/>
          </a:stretch>
        </p:blipFill>
        <p:spPr>
          <a:xfrm>
            <a:off x="15570039" y="15868989"/>
            <a:ext cx="8278787" cy="4568720"/>
          </a:xfrm>
          <a:prstGeom prst="rect">
            <a:avLst/>
          </a:prstGeom>
          <a:ln w="50800">
            <a:solidFill>
              <a:schemeClr val="tx1"/>
            </a:solidFill>
          </a:ln>
        </p:spPr>
      </p:pic>
      <p:sp>
        <p:nvSpPr>
          <p:cNvPr id="71" name="Text Placeholder 50"/>
          <p:cNvSpPr txBox="1">
            <a:spLocks/>
          </p:cNvSpPr>
          <p:nvPr/>
        </p:nvSpPr>
        <p:spPr>
          <a:xfrm>
            <a:off x="19688687" y="19816305"/>
            <a:ext cx="4160140" cy="621404"/>
          </a:xfrm>
          <a:prstGeom prst="rect">
            <a:avLst/>
          </a:prstGeom>
          <a:solidFill>
            <a:schemeClr val="bg1"/>
          </a:solidFill>
        </p:spPr>
        <p:txBody>
          <a:bodyPr wrap="square" lIns="223877" tIns="223877" rIns="223877" bIns="223877">
            <a:spAutoFit/>
          </a:bodyPr>
          <a:lstStyle/>
          <a:p>
            <a:pPr marL="0" marR="0" lvl="0" indent="0" algn="l" defTabSz="429841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Times New Roman" panose="02020603050405020304" pitchFamily="18" charset="0"/>
              </a:rPr>
              <a:t>GA Surface Geology  1:250,000</a:t>
            </a:r>
            <a:r>
              <a:rPr kumimoji="0" lang="en-US" sz="1100" b="0" i="0" u="none" strike="noStrike" kern="1200" cap="none" spc="0" normalizeH="0" noProof="0" dirty="0" smtClean="0">
                <a:ln>
                  <a:noFill/>
                </a:ln>
                <a:solidFill>
                  <a:schemeClr val="tx1"/>
                </a:solidFill>
                <a:effectLst/>
                <a:uLnTx/>
                <a:uFillTx/>
                <a:latin typeface="+mn-lt"/>
                <a:ea typeface="+mn-ea"/>
                <a:cs typeface="Times New Roman" panose="02020603050405020304" pitchFamily="18" charset="0"/>
              </a:rPr>
              <a:t> </a:t>
            </a:r>
            <a:r>
              <a:rPr kumimoji="0" lang="en-US" sz="1100" b="0" i="0" u="none" strike="noStrike" kern="1200" cap="none" spc="0" normalizeH="0" baseline="0" noProof="0" dirty="0" smtClean="0">
                <a:ln>
                  <a:noFill/>
                </a:ln>
                <a:solidFill>
                  <a:schemeClr val="tx1"/>
                </a:solidFill>
                <a:effectLst/>
                <a:uLnTx/>
                <a:uFillTx/>
                <a:latin typeface="+mn-lt"/>
                <a:ea typeface="+mn-ea"/>
                <a:cs typeface="Times New Roman" panose="02020603050405020304" pitchFamily="18" charset="0"/>
              </a:rPr>
              <a:t>Mosaic Map  D.P. Connelly 2011</a:t>
            </a:r>
            <a:r>
              <a:rPr kumimoji="0" lang="en-US" sz="1100" b="0" i="0" u="none" strike="noStrike" kern="1200" cap="none" spc="0" normalizeH="0" noProof="0" dirty="0" smtClean="0">
                <a:ln>
                  <a:noFill/>
                </a:ln>
                <a:solidFill>
                  <a:schemeClr val="tx1"/>
                </a:solidFill>
                <a:effectLst/>
                <a:uLnTx/>
                <a:uFillTx/>
                <a:latin typeface="+mn-lt"/>
                <a:ea typeface="+mn-ea"/>
                <a:cs typeface="Times New Roman" panose="02020603050405020304" pitchFamily="18" charset="0"/>
              </a:rPr>
              <a:t>  </a:t>
            </a:r>
            <a:endParaRPr kumimoji="0" lang="en-US" sz="11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p:txBody>
      </p:sp>
      <p:sp>
        <p:nvSpPr>
          <p:cNvPr id="72" name="Text Placeholder 50"/>
          <p:cNvSpPr>
            <a:spLocks noGrp="1"/>
          </p:cNvSpPr>
          <p:nvPr>
            <p:ph type="body" sz="quarter" idx="28"/>
          </p:nvPr>
        </p:nvSpPr>
        <p:spPr>
          <a:xfrm>
            <a:off x="17786604" y="19988508"/>
            <a:ext cx="1809201" cy="514371"/>
          </a:xfrm>
          <a:solidFill>
            <a:schemeClr val="bg1"/>
          </a:solidFill>
        </p:spPr>
        <p:txBody>
          <a:bodyPr/>
          <a:lstStyle/>
          <a:p>
            <a:r>
              <a:rPr lang="en-US" sz="1200" dirty="0" smtClean="0">
                <a:solidFill>
                  <a:schemeClr val="tx1"/>
                </a:solidFill>
                <a:latin typeface="+mn-lt"/>
              </a:rPr>
              <a:t>Grace Gravity Model 02</a:t>
            </a:r>
            <a:endParaRPr lang="en-US" sz="1200" dirty="0">
              <a:solidFill>
                <a:schemeClr val="tx1"/>
              </a:solidFill>
              <a:latin typeface="+mn-lt"/>
            </a:endParaRPr>
          </a:p>
        </p:txBody>
      </p:sp>
      <p:pic>
        <p:nvPicPr>
          <p:cNvPr id="73" name="Picture 72" descr="Grace reference.PNG"/>
          <p:cNvPicPr>
            <a:picLocks noChangeAspect="1"/>
          </p:cNvPicPr>
          <p:nvPr/>
        </p:nvPicPr>
        <p:blipFill>
          <a:blip r:embed="rId16" cstate="print"/>
          <a:stretch>
            <a:fillRect/>
          </a:stretch>
        </p:blipFill>
        <p:spPr>
          <a:xfrm>
            <a:off x="15570039" y="19916855"/>
            <a:ext cx="2013528" cy="586024"/>
          </a:xfrm>
          <a:prstGeom prst="rect">
            <a:avLst/>
          </a:prstGeom>
        </p:spPr>
      </p:pic>
      <p:sp>
        <p:nvSpPr>
          <p:cNvPr id="57" name="Donut 56"/>
          <p:cNvSpPr/>
          <p:nvPr/>
        </p:nvSpPr>
        <p:spPr bwMode="auto">
          <a:xfrm>
            <a:off x="21638698" y="18153349"/>
            <a:ext cx="176500" cy="140919"/>
          </a:xfrm>
          <a:prstGeom prst="donut">
            <a:avLst/>
          </a:prstGeom>
          <a:solidFill>
            <a:srgbClr val="FF0000"/>
          </a:solidFill>
          <a:ln w="9525">
            <a:solidFill>
              <a:schemeClr val="tx1"/>
            </a:solidFill>
            <a:miter lim="800000"/>
            <a:headEnd/>
            <a:tailEnd/>
          </a:ln>
          <a:effectLst/>
        </p:spPr>
        <p:txBody>
          <a:bodyPr wrap="none" lIns="65304" tIns="32651" rIns="65304" bIns="32651" rtlCol="0" anchor="ctr"/>
          <a:lstStyle/>
          <a:p>
            <a:pPr algn="ctr"/>
            <a:endParaRPr lang="en-US" dirty="0"/>
          </a:p>
        </p:txBody>
      </p:sp>
      <p:pic>
        <p:nvPicPr>
          <p:cNvPr id="55" name="Picture 54" descr="magnetic intensity map Ayers Rock Geology map PT ages.JPG"/>
          <p:cNvPicPr>
            <a:picLocks noChangeAspect="1"/>
          </p:cNvPicPr>
          <p:nvPr/>
        </p:nvPicPr>
        <p:blipFill>
          <a:blip r:embed="rId17" cstate="print"/>
          <a:stretch>
            <a:fillRect/>
          </a:stretch>
        </p:blipFill>
        <p:spPr>
          <a:xfrm>
            <a:off x="21011769" y="18625851"/>
            <a:ext cx="745702" cy="602137"/>
          </a:xfrm>
          <a:prstGeom prst="rect">
            <a:avLst/>
          </a:prstGeom>
        </p:spPr>
      </p:pic>
      <p:sp>
        <p:nvSpPr>
          <p:cNvPr id="79" name="TextBox 78"/>
          <p:cNvSpPr txBox="1"/>
          <p:nvPr/>
        </p:nvSpPr>
        <p:spPr>
          <a:xfrm>
            <a:off x="8878136" y="20437709"/>
            <a:ext cx="5093713" cy="923330"/>
          </a:xfrm>
          <a:prstGeom prst="rect">
            <a:avLst/>
          </a:prstGeom>
          <a:solidFill>
            <a:srgbClr val="F3F5FA"/>
          </a:solidFill>
          <a:ln w="50800">
            <a:solidFill>
              <a:schemeClr val="tx1"/>
            </a:solidFill>
          </a:ln>
        </p:spPr>
        <p:txBody>
          <a:bodyPr wrap="square" rtlCol="0">
            <a:spAutoFit/>
          </a:bodyPr>
          <a:lstStyle/>
          <a:p>
            <a:r>
              <a:rPr lang="en-US" sz="1800" b="1" dirty="0" smtClean="0">
                <a:latin typeface="Times New Roman" panose="02020603050405020304" pitchFamily="18" charset="0"/>
                <a:cs typeface="Times New Roman" panose="02020603050405020304" pitchFamily="18" charset="0"/>
              </a:rPr>
              <a:t>Here finally we see the Reitz Ring at 500km diameter surrounding  the estimated  300km diameter ring for Vredefort.  </a:t>
            </a:r>
            <a:endParaRPr lang="en-US" sz="1800" b="1" dirty="0">
              <a:latin typeface="Times New Roman" panose="02020603050405020304" pitchFamily="18" charset="0"/>
              <a:cs typeface="Times New Roman" panose="02020603050405020304" pitchFamily="18" charset="0"/>
            </a:endParaRPr>
          </a:p>
        </p:txBody>
      </p:sp>
      <p:sp>
        <p:nvSpPr>
          <p:cNvPr id="80" name="TextBox 79"/>
          <p:cNvSpPr txBox="1"/>
          <p:nvPr/>
        </p:nvSpPr>
        <p:spPr>
          <a:xfrm>
            <a:off x="19149678" y="16295427"/>
            <a:ext cx="1078017"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MAPCIS</a:t>
            </a:r>
          </a:p>
          <a:p>
            <a:r>
              <a:rPr lang="en-US" sz="1800" dirty="0" smtClean="0">
                <a:latin typeface="Times New Roman" panose="02020603050405020304" pitchFamily="18" charset="0"/>
                <a:cs typeface="Times New Roman" panose="02020603050405020304" pitchFamily="18" charset="0"/>
              </a:rPr>
              <a:t>Australia</a:t>
            </a:r>
            <a:endParaRPr lang="en-US" sz="1800" dirty="0">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a:off x="20227695" y="16295427"/>
            <a:ext cx="3005605"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1815197" y="15868989"/>
            <a:ext cx="922985" cy="369332"/>
          </a:xfrm>
          <a:prstGeom prst="rect">
            <a:avLst/>
          </a:prstGeom>
          <a:noFill/>
        </p:spPr>
        <p:txBody>
          <a:bodyPr wrap="square" rtlCol="0">
            <a:spAutoFit/>
          </a:bodyPr>
          <a:lstStyle/>
          <a:p>
            <a:r>
              <a:rPr lang="en-US" sz="1800" b="1" dirty="0" smtClean="0">
                <a:latin typeface="Times New Roman" panose="02020603050405020304" pitchFamily="18" charset="0"/>
                <a:cs typeface="Times New Roman" panose="02020603050405020304" pitchFamily="18" charset="0"/>
              </a:rPr>
              <a:t>600km</a:t>
            </a:r>
            <a:endParaRPr lang="en-US" sz="1800" b="1" dirty="0">
              <a:latin typeface="Times New Roman" panose="02020603050405020304" pitchFamily="18" charset="0"/>
              <a:cs typeface="Times New Roman" panose="02020603050405020304" pitchFamily="18" charset="0"/>
            </a:endParaRPr>
          </a:p>
        </p:txBody>
      </p:sp>
      <p:sp>
        <p:nvSpPr>
          <p:cNvPr id="84" name="TextBox 83"/>
          <p:cNvSpPr txBox="1"/>
          <p:nvPr/>
        </p:nvSpPr>
        <p:spPr>
          <a:xfrm>
            <a:off x="13888363" y="16238321"/>
            <a:ext cx="1598190" cy="1754326"/>
          </a:xfrm>
          <a:prstGeom prst="rect">
            <a:avLst/>
          </a:prstGeom>
          <a:solidFill>
            <a:srgbClr val="F3F5FA"/>
          </a:solidFill>
          <a:ln w="50800">
            <a:solidFill>
              <a:schemeClr val="tx1"/>
            </a:solidFill>
          </a:ln>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Vredefort, with the Reitz Ring and MAPCIS both have and off center impact.</a:t>
            </a:r>
            <a:endParaRPr lang="en-US" sz="1800" dirty="0">
              <a:latin typeface="Times New Roman" panose="02020603050405020304" pitchFamily="18" charset="0"/>
              <a:cs typeface="Times New Roman" panose="02020603050405020304" pitchFamily="18" charset="0"/>
            </a:endParaRPr>
          </a:p>
        </p:txBody>
      </p:sp>
      <p:cxnSp>
        <p:nvCxnSpPr>
          <p:cNvPr id="86" name="Straight Arrow Connector 85"/>
          <p:cNvCxnSpPr/>
          <p:nvPr/>
        </p:nvCxnSpPr>
        <p:spPr>
          <a:xfrm flipH="1">
            <a:off x="17786605" y="11072711"/>
            <a:ext cx="2441090" cy="122483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3420604" y="18153349"/>
            <a:ext cx="2379619"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Circular Arrow 95"/>
          <p:cNvSpPr/>
          <p:nvPr/>
        </p:nvSpPr>
        <p:spPr bwMode="auto">
          <a:xfrm rot="17885066">
            <a:off x="12071999" y="12265023"/>
            <a:ext cx="978408" cy="978408"/>
          </a:xfrm>
          <a:prstGeom prst="circularArrow">
            <a:avLst>
              <a:gd name="adj1" fmla="val 12500"/>
              <a:gd name="adj2" fmla="val 1142319"/>
              <a:gd name="adj3" fmla="val 20457681"/>
              <a:gd name="adj4" fmla="val 8927057"/>
              <a:gd name="adj5" fmla="val 12500"/>
            </a:avLst>
          </a:prstGeom>
          <a:solidFill>
            <a:schemeClr val="tx2"/>
          </a:solidFill>
          <a:ln w="9525">
            <a:solidFill>
              <a:schemeClr val="tx1"/>
            </a:solidFill>
            <a:miter lim="800000"/>
            <a:headEnd/>
            <a:tailEnd/>
          </a:ln>
          <a:effectLst/>
        </p:spPr>
        <p:txBody>
          <a:bodyPr wrap="none" lIns="65304" tIns="32651" rIns="65304" bIns="32651" rtlCol="0" anchor="ctr"/>
          <a:lstStyle/>
          <a:p>
            <a:pPr algn="ctr"/>
            <a:endParaRPr lang="en-US" dirty="0"/>
          </a:p>
        </p:txBody>
      </p:sp>
      <p:sp>
        <p:nvSpPr>
          <p:cNvPr id="97" name="TextBox 96"/>
          <p:cNvSpPr txBox="1"/>
          <p:nvPr/>
        </p:nvSpPr>
        <p:spPr>
          <a:xfrm>
            <a:off x="16031208" y="8896566"/>
            <a:ext cx="1215416" cy="369332"/>
          </a:xfrm>
          <a:prstGeom prst="rect">
            <a:avLst/>
          </a:prstGeom>
          <a:noFill/>
        </p:spPr>
        <p:txBody>
          <a:bodyPr wrap="square" rtlCol="0">
            <a:spAutoFit/>
          </a:bodyPr>
          <a:lstStyle/>
          <a:p>
            <a:r>
              <a:rPr lang="en-US" sz="1800" b="1" dirty="0" smtClean="0">
                <a:latin typeface="Times New Roman" panose="02020603050405020304" pitchFamily="18" charset="0"/>
                <a:cs typeface="Times New Roman" panose="02020603050405020304" pitchFamily="18" charset="0"/>
              </a:rPr>
              <a:t>100km</a:t>
            </a:r>
            <a:endParaRPr lang="en-US" sz="1800" b="1" dirty="0">
              <a:latin typeface="Times New Roman" panose="02020603050405020304" pitchFamily="18" charset="0"/>
              <a:cs typeface="Times New Roman" panose="02020603050405020304" pitchFamily="18" charset="0"/>
            </a:endParaRPr>
          </a:p>
        </p:txBody>
      </p:sp>
      <p:sp>
        <p:nvSpPr>
          <p:cNvPr id="98" name="TextBox 97"/>
          <p:cNvSpPr txBox="1"/>
          <p:nvPr/>
        </p:nvSpPr>
        <p:spPr>
          <a:xfrm>
            <a:off x="18194120" y="11072711"/>
            <a:ext cx="544655" cy="523220"/>
          </a:xfrm>
          <a:prstGeom prst="rect">
            <a:avLst/>
          </a:prstGeom>
          <a:noFill/>
        </p:spPr>
        <p:txBody>
          <a:bodyPr wrap="square" rtlCol="0">
            <a:spAutoFit/>
          </a:bodyPr>
          <a:lstStyle/>
          <a:p>
            <a:r>
              <a:rPr lang="en-US" sz="1400" dirty="0" smtClean="0">
                <a:cs typeface="Times New Roman" panose="02020603050405020304" pitchFamily="18" charset="0"/>
              </a:rPr>
              <a:t>No PT</a:t>
            </a:r>
            <a:endParaRPr lang="en-US" sz="1400" dirty="0">
              <a:cs typeface="Times New Roman" panose="02020603050405020304" pitchFamily="18" charset="0"/>
            </a:endParaRPr>
          </a:p>
        </p:txBody>
      </p:sp>
      <p:sp>
        <p:nvSpPr>
          <p:cNvPr id="99" name="TextBox 98"/>
          <p:cNvSpPr txBox="1"/>
          <p:nvPr/>
        </p:nvSpPr>
        <p:spPr>
          <a:xfrm>
            <a:off x="15527895" y="10046383"/>
            <a:ext cx="544655" cy="523220"/>
          </a:xfrm>
          <a:prstGeom prst="rect">
            <a:avLst/>
          </a:prstGeom>
          <a:noFill/>
        </p:spPr>
        <p:txBody>
          <a:bodyPr wrap="square" rtlCol="0">
            <a:spAutoFit/>
          </a:bodyPr>
          <a:lstStyle/>
          <a:p>
            <a:r>
              <a:rPr lang="en-US" sz="1400" dirty="0" smtClean="0">
                <a:cs typeface="Times New Roman" panose="02020603050405020304" pitchFamily="18" charset="0"/>
              </a:rPr>
              <a:t>No PT</a:t>
            </a:r>
            <a:endParaRPr lang="en-US" sz="1400" dirty="0">
              <a:cs typeface="Times New Roman" panose="02020603050405020304" pitchFamily="18" charset="0"/>
            </a:endParaRPr>
          </a:p>
        </p:txBody>
      </p:sp>
      <p:cxnSp>
        <p:nvCxnSpPr>
          <p:cNvPr id="102" name="Straight Arrow Connector 101"/>
          <p:cNvCxnSpPr>
            <a:stCxn id="67" idx="1"/>
          </p:cNvCxnSpPr>
          <p:nvPr/>
        </p:nvCxnSpPr>
        <p:spPr>
          <a:xfrm flipH="1">
            <a:off x="19159550" y="10749546"/>
            <a:ext cx="1068145" cy="47556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18194120" y="12297549"/>
            <a:ext cx="2383071" cy="152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1322394" y="7147425"/>
            <a:ext cx="870154"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100km</a:t>
            </a:r>
            <a:endParaRPr lang="en-US" sz="1200" b="1" dirty="0">
              <a:latin typeface="Times New Roman" panose="02020603050405020304" pitchFamily="18" charset="0"/>
              <a:cs typeface="Times New Roman" panose="02020603050405020304" pitchFamily="18" charset="0"/>
            </a:endParaRPr>
          </a:p>
        </p:txBody>
      </p:sp>
      <p:sp>
        <p:nvSpPr>
          <p:cNvPr id="108" name="Circular Arrow 107"/>
          <p:cNvSpPr/>
          <p:nvPr/>
        </p:nvSpPr>
        <p:spPr bwMode="auto">
          <a:xfrm rot="3439166">
            <a:off x="15555296" y="8078973"/>
            <a:ext cx="1124649" cy="926805"/>
          </a:xfrm>
          <a:prstGeom prst="circularArrow">
            <a:avLst/>
          </a:prstGeom>
          <a:solidFill>
            <a:schemeClr val="accent1"/>
          </a:solidFill>
          <a:ln w="9525">
            <a:solidFill>
              <a:schemeClr val="tx1"/>
            </a:solidFill>
            <a:miter lim="800000"/>
            <a:headEnd/>
            <a:tailEnd/>
          </a:ln>
          <a:effectLst/>
        </p:spPr>
        <p:txBody>
          <a:bodyPr wrap="none" lIns="65304" tIns="32651" rIns="65304" bIns="32651" rtlCol="0" anchor="ctr"/>
          <a:lstStyle/>
          <a:p>
            <a:pPr algn="ctr"/>
            <a:endParaRPr lang="en-US" dirty="0"/>
          </a:p>
        </p:txBody>
      </p:sp>
      <p:sp>
        <p:nvSpPr>
          <p:cNvPr id="109" name="Circular Arrow 108"/>
          <p:cNvSpPr/>
          <p:nvPr/>
        </p:nvSpPr>
        <p:spPr bwMode="auto">
          <a:xfrm rot="18708624" flipH="1">
            <a:off x="18618588" y="8113223"/>
            <a:ext cx="1286013" cy="1034232"/>
          </a:xfrm>
          <a:prstGeom prst="circularArrow">
            <a:avLst/>
          </a:prstGeom>
          <a:solidFill>
            <a:schemeClr val="accent1"/>
          </a:solidFill>
          <a:ln w="9525">
            <a:solidFill>
              <a:schemeClr val="tx1"/>
            </a:solidFill>
            <a:miter lim="800000"/>
            <a:headEnd/>
            <a:tailEnd/>
          </a:ln>
          <a:effectLst/>
        </p:spPr>
        <p:txBody>
          <a:bodyPr wrap="none" lIns="65304" tIns="32651" rIns="65304" bIns="32651" rtlCol="0" anchor="ctr"/>
          <a:lstStyle/>
          <a:p>
            <a:pPr algn="ctr"/>
            <a:endParaRPr lang="en-US" dirty="0"/>
          </a:p>
        </p:txBody>
      </p:sp>
      <p:cxnSp>
        <p:nvCxnSpPr>
          <p:cNvPr id="110" name="Straight Arrow Connector 109"/>
          <p:cNvCxnSpPr/>
          <p:nvPr/>
        </p:nvCxnSpPr>
        <p:spPr>
          <a:xfrm>
            <a:off x="8778766" y="13925550"/>
            <a:ext cx="3005605"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9821953" y="13881609"/>
            <a:ext cx="1306285" cy="369332"/>
          </a:xfrm>
          <a:prstGeom prst="rect">
            <a:avLst/>
          </a:prstGeom>
          <a:noFill/>
        </p:spPr>
        <p:txBody>
          <a:bodyPr wrap="square" rtlCol="0">
            <a:spAutoFit/>
          </a:bodyPr>
          <a:lstStyle/>
          <a:p>
            <a:r>
              <a:rPr lang="en-US" sz="1800" b="1" dirty="0" smtClean="0">
                <a:latin typeface="Times New Roman" panose="02020603050405020304" pitchFamily="18" charset="0"/>
                <a:cs typeface="Times New Roman" panose="02020603050405020304" pitchFamily="18" charset="0"/>
              </a:rPr>
              <a:t>300km</a:t>
            </a:r>
            <a:endParaRPr lang="en-US" sz="1800" b="1" dirty="0">
              <a:latin typeface="Times New Roman" panose="02020603050405020304" pitchFamily="18" charset="0"/>
              <a:cs typeface="Times New Roman" panose="02020603050405020304" pitchFamily="18" charset="0"/>
            </a:endParaRPr>
          </a:p>
        </p:txBody>
      </p:sp>
      <p:cxnSp>
        <p:nvCxnSpPr>
          <p:cNvPr id="112" name="Straight Arrow Connector 111"/>
          <p:cNvCxnSpPr/>
          <p:nvPr/>
        </p:nvCxnSpPr>
        <p:spPr>
          <a:xfrm>
            <a:off x="9346019" y="19043322"/>
            <a:ext cx="4074585"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816301" y="19233101"/>
            <a:ext cx="1289103" cy="369332"/>
          </a:xfrm>
          <a:prstGeom prst="rect">
            <a:avLst/>
          </a:prstGeom>
          <a:noFill/>
        </p:spPr>
        <p:txBody>
          <a:bodyPr wrap="square" rtlCol="0">
            <a:spAutoFit/>
          </a:bodyPr>
          <a:lstStyle/>
          <a:p>
            <a:r>
              <a:rPr lang="en-US" sz="1800" b="1" dirty="0" smtClean="0">
                <a:latin typeface="Times New Roman" panose="02020603050405020304" pitchFamily="18" charset="0"/>
                <a:cs typeface="Times New Roman" panose="02020603050405020304" pitchFamily="18" charset="0"/>
              </a:rPr>
              <a:t>500km</a:t>
            </a:r>
            <a:endParaRPr lang="en-US" sz="1800" b="1"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9205684" y="19916855"/>
            <a:ext cx="943817" cy="369332"/>
          </a:xfrm>
          <a:prstGeom prst="rect">
            <a:avLst/>
          </a:prstGeom>
          <a:solidFill>
            <a:schemeClr val="accent1"/>
          </a:solidFill>
        </p:spPr>
        <p:txBody>
          <a:bodyPr wrap="square" rtlCol="0">
            <a:spAutoFit/>
          </a:bodyPr>
          <a:lstStyle/>
          <a:p>
            <a:r>
              <a:rPr lang="en-US" sz="1800" b="1" dirty="0" smtClean="0">
                <a:latin typeface="Times New Roman" panose="02020603050405020304" pitchFamily="18" charset="0"/>
                <a:cs typeface="Times New Roman" panose="02020603050405020304" pitchFamily="18" charset="0"/>
              </a:rPr>
              <a:t>CEID</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2419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8694</TotalTime>
  <Words>1040</Words>
  <Application>Microsoft Office PowerPoint</Application>
  <PresentationFormat>Custom</PresentationFormat>
  <Paragraphs>63</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1_Classic 3 Columns</vt:lpstr>
      <vt:lpstr>Classic - Wide Center</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owner</cp:lastModifiedBy>
  <cp:revision>35</cp:revision>
  <dcterms:created xsi:type="dcterms:W3CDTF">2012-02-09T21:09:21Z</dcterms:created>
  <dcterms:modified xsi:type="dcterms:W3CDTF">2016-09-26T01:41:12Z</dcterms:modified>
</cp:coreProperties>
</file>