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86" r:id="rId2"/>
    <p:sldId id="687" r:id="rId3"/>
    <p:sldId id="688" r:id="rId4"/>
    <p:sldId id="689" r:id="rId5"/>
    <p:sldId id="706" r:id="rId6"/>
    <p:sldId id="652" r:id="rId7"/>
    <p:sldId id="662" r:id="rId8"/>
    <p:sldId id="692" r:id="rId9"/>
    <p:sldId id="693" r:id="rId10"/>
    <p:sldId id="695" r:id="rId11"/>
    <p:sldId id="696" r:id="rId12"/>
    <p:sldId id="697" r:id="rId13"/>
    <p:sldId id="700" r:id="rId14"/>
    <p:sldId id="709" r:id="rId15"/>
    <p:sldId id="708" r:id="rId16"/>
    <p:sldId id="707" r:id="rId1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F6B6E9-1542-4E1D-931E-E47053AE5B26}">
          <p14:sldIdLst>
            <p14:sldId id="686"/>
            <p14:sldId id="687"/>
            <p14:sldId id="688"/>
            <p14:sldId id="689"/>
            <p14:sldId id="706"/>
            <p14:sldId id="652"/>
            <p14:sldId id="662"/>
            <p14:sldId id="692"/>
            <p14:sldId id="693"/>
            <p14:sldId id="695"/>
            <p14:sldId id="696"/>
            <p14:sldId id="697"/>
            <p14:sldId id="700"/>
            <p14:sldId id="709"/>
            <p14:sldId id="708"/>
            <p14:sldId id="70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A16932"/>
    <a:srgbClr val="996600"/>
    <a:srgbClr val="00823B"/>
    <a:srgbClr val="CC9900"/>
    <a:srgbClr val="DAB990"/>
    <a:srgbClr val="99CCFF"/>
    <a:srgbClr val="CCE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3" autoAdjust="0"/>
    <p:restoredTop sz="95578" autoAdjust="0"/>
  </p:normalViewPr>
  <p:slideViewPr>
    <p:cSldViewPr snapToGrid="0">
      <p:cViewPr>
        <p:scale>
          <a:sx n="70" d="100"/>
          <a:sy n="70" d="100"/>
        </p:scale>
        <p:origin x="-97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CDB658-C748-4391-BD17-8FDF625AF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46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487D34-4741-4855-ACDB-4690027EE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9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938813-30CD-4450-9399-F86493F86A7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2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487D34-4741-4855-ACDB-4690027EEA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487D34-4741-4855-ACDB-4690027EEA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487D34-4741-4855-ACDB-4690027EEA2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FA1DC-151D-481B-AB57-09A8A405A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F250E-315C-48C3-A1C8-7D6233761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0975"/>
            <a:ext cx="1943100" cy="5915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0975"/>
            <a:ext cx="5676900" cy="5915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3FC9-2FEA-4CF7-8C48-950340800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B9CEC-47D9-4F27-8E86-D76370782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AAF2F-3B3A-4639-B6BD-F68127BFD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1094-DA0C-4D98-9255-1DC99A0B2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2294A-2C04-4CFC-8D89-046F63291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5A6F4-662B-4B4F-88D4-6C765D1FD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35759-647D-4DF6-9EE9-8AC60AC92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DF74-6EF1-4091-B61C-1C83AC3C7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9418-0CE2-4549-8C82-82A4E3A5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0975"/>
            <a:ext cx="7772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7AA6E2D-E97B-4A2A-94D7-89B4F6EBE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9.pn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W background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b="18760"/>
          <a:stretch/>
        </p:blipFill>
        <p:spPr>
          <a:xfrm>
            <a:off x="0" y="1275960"/>
            <a:ext cx="9144000" cy="5582040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5598" y="4142286"/>
            <a:ext cx="8432800" cy="1980299"/>
          </a:xfrm>
        </p:spPr>
        <p:txBody>
          <a:bodyPr/>
          <a:lstStyle/>
          <a:p>
            <a:pPr algn="ctr" eaLnBrk="1" hangingPunct="1"/>
            <a:r>
              <a:rPr lang="en-US" sz="2800" b="1" dirty="0">
                <a:solidFill>
                  <a:srgbClr val="DAB990"/>
                </a:solidFill>
                <a:cs typeface="Times New Roman" pitchFamily="18" charset="0"/>
              </a:rPr>
              <a:t>CONSTRAINING THE MAASTRICHTIAN THROUGH PALEOCENE DEVELOPMENT OF THE GREAT DIVIDE AND WASHAKIE BASINS, SOUTH-CENTRAL WYOMING</a:t>
            </a:r>
            <a:endParaRPr lang="en-US" sz="2800" b="1" dirty="0" smtClean="0">
              <a:solidFill>
                <a:srgbClr val="DAB990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8390" y="6255458"/>
            <a:ext cx="45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DAB990"/>
                </a:solidFill>
                <a:latin typeface="+mn-lt"/>
              </a:rPr>
              <a:t>Ranie Lynds and Derek </a:t>
            </a:r>
            <a:r>
              <a:rPr lang="en-US" dirty="0" err="1" smtClean="0">
                <a:solidFill>
                  <a:srgbClr val="DAB990"/>
                </a:solidFill>
                <a:latin typeface="+mn-lt"/>
              </a:rPr>
              <a:t>Lichtner</a:t>
            </a:r>
            <a:endParaRPr lang="en-US" dirty="0">
              <a:solidFill>
                <a:srgbClr val="DAB99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8" y="5661885"/>
            <a:ext cx="1711621" cy="1143363"/>
          </a:xfrm>
          <a:prstGeom prst="rect">
            <a:avLst/>
          </a:prstGeom>
        </p:spPr>
      </p:pic>
      <p:pic>
        <p:nvPicPr>
          <p:cNvPr id="1026" name="Picture 2" descr="\\stor.wyo.gov\042_wgs_data\Projects\Fort_Union\FortUnion_O&amp;G\Publication\InDesign Layout\Report\Figures\Report Figures\Figure06_LowerLan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b="39964"/>
          <a:stretch/>
        </p:blipFill>
        <p:spPr bwMode="auto">
          <a:xfrm>
            <a:off x="0" y="6558"/>
            <a:ext cx="9144000" cy="40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0975"/>
            <a:ext cx="2886075" cy="9112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Red Rim </a:t>
            </a:r>
            <a:r>
              <a:rPr lang="en-US" dirty="0" err="1" smtClean="0">
                <a:solidFill>
                  <a:schemeClr val="tx1"/>
                </a:solidFill>
              </a:rPr>
              <a:t>Mbr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69–66 Ma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6633" y="1598512"/>
            <a:ext cx="6542356" cy="4909864"/>
            <a:chOff x="4448600" y="436193"/>
            <a:chExt cx="4362795" cy="32741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7"/>
            <a:stretch/>
          </p:blipFill>
          <p:spPr>
            <a:xfrm>
              <a:off x="4448600" y="436193"/>
              <a:ext cx="3313608" cy="32741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t="80211" r="66685"/>
            <a:stretch/>
          </p:blipFill>
          <p:spPr>
            <a:xfrm>
              <a:off x="7708871" y="1585506"/>
              <a:ext cx="1102524" cy="807058"/>
            </a:xfrm>
            <a:prstGeom prst="rect">
              <a:avLst/>
            </a:prstGeom>
          </p:spPr>
        </p:pic>
      </p:grpSp>
      <p:pic>
        <p:nvPicPr>
          <p:cNvPr id="11" name="Picture 2" descr="C:\Users\derek.lichtner\Documents\FigsforConvert\Figure07_RedRimSandstone_I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0"/>
            <a:ext cx="4244196" cy="25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7" t="80211"/>
          <a:stretch/>
        </p:blipFill>
        <p:spPr>
          <a:xfrm>
            <a:off x="5215650" y="4903878"/>
            <a:ext cx="3371110" cy="121024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1571498" y="3857115"/>
            <a:ext cx="81578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ight Arrow 4"/>
          <p:cNvSpPr/>
          <p:nvPr/>
        </p:nvSpPr>
        <p:spPr bwMode="auto">
          <a:xfrm rot="1800000">
            <a:off x="1113490" y="2646617"/>
            <a:ext cx="1400302" cy="391858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7200000">
            <a:off x="4358116" y="4017487"/>
            <a:ext cx="921948" cy="468222"/>
          </a:xfrm>
          <a:prstGeom prst="rect">
            <a:avLst/>
          </a:prstGeom>
          <a:pattFill prst="ltDnDiag">
            <a:fgClr>
              <a:schemeClr val="bg2">
                <a:lumMod val="75000"/>
              </a:schemeClr>
            </a:fgClr>
            <a:bgClr>
              <a:srgbClr val="FFFFFF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2600000">
            <a:off x="3936305" y="3870652"/>
            <a:ext cx="434072" cy="17822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000000">
            <a:off x="3671873" y="4541517"/>
            <a:ext cx="434072" cy="121028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274624"/>
            <a:ext cx="8918448" cy="635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274624"/>
            <a:ext cx="8918448" cy="6355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43435" y="190500"/>
            <a:ext cx="8918448" cy="26955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36000"/>
                </a:schemeClr>
              </a:gs>
              <a:gs pos="100000">
                <a:schemeClr val="bg2">
                  <a:tint val="23500"/>
                  <a:satMod val="160000"/>
                  <a:lumMod val="91000"/>
                  <a:lumOff val="9000"/>
                  <a:alpha val="71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K-Pg boundary: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Rock Spring uplift reinitiation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1048" y="3501838"/>
            <a:ext cx="2185087" cy="2218748"/>
            <a:chOff x="853948" y="3558988"/>
            <a:chExt cx="2185087" cy="2218748"/>
          </a:xfrm>
        </p:grpSpPr>
        <p:sp>
          <p:nvSpPr>
            <p:cNvPr id="9" name="TextBox 8"/>
            <p:cNvSpPr txBox="1"/>
            <p:nvPr/>
          </p:nvSpPr>
          <p:spPr>
            <a:xfrm>
              <a:off x="853948" y="5316071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66–65.3 Ma</a:t>
              </a:r>
              <a:endParaRPr lang="en-US" dirty="0">
                <a:latin typeface="+mn-lt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2537012" y="3558988"/>
              <a:ext cx="502023" cy="1828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23" y="4216964"/>
            <a:ext cx="2130904" cy="244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9577" y="3272870"/>
            <a:ext cx="5071224" cy="3235470"/>
            <a:chOff x="869577" y="3272870"/>
            <a:chExt cx="5071224" cy="323547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3114323" y="3272870"/>
              <a:ext cx="152400" cy="1792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3731001" y="3412191"/>
              <a:ext cx="152400" cy="1792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788401" y="3591485"/>
              <a:ext cx="152400" cy="1792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5" name="Group 14"/>
            <p:cNvGrpSpPr/>
            <p:nvPr/>
          </p:nvGrpSpPr>
          <p:grpSpPr>
            <a:xfrm>
              <a:off x="869577" y="6046675"/>
              <a:ext cx="1201270" cy="461665"/>
              <a:chOff x="1317812" y="5726196"/>
              <a:chExt cx="1201270" cy="461665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 flipH="1">
                <a:off x="1317812" y="5867381"/>
                <a:ext cx="152400" cy="17929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1579401" y="5726196"/>
                <a:ext cx="9396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+mn-lt"/>
                  </a:rPr>
                  <a:t>onlap</a:t>
                </a:r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47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smtClean="0">
                <a:solidFill>
                  <a:schemeClr val="tx1"/>
                </a:solidFill>
              </a:rPr>
              <a:t>Butte </a:t>
            </a:r>
            <a:r>
              <a:rPr lang="en-US" dirty="0" err="1" smtClean="0">
                <a:solidFill>
                  <a:schemeClr val="tx1"/>
                </a:solidFill>
              </a:rPr>
              <a:t>Mbr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65.3–60.9 </a:t>
            </a:r>
            <a:r>
              <a:rPr lang="en-US" dirty="0">
                <a:solidFill>
                  <a:schemeClr val="tx1"/>
                </a:solidFill>
              </a:rPr>
              <a:t>Ma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6581" y="1574803"/>
            <a:ext cx="5891997" cy="4831144"/>
            <a:chOff x="432875" y="4577791"/>
            <a:chExt cx="4046222" cy="33177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27"/>
            <a:stretch/>
          </p:blipFill>
          <p:spPr>
            <a:xfrm>
              <a:off x="432875" y="4621741"/>
              <a:ext cx="3313608" cy="32737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16"/>
            <a:stretch/>
          </p:blipFill>
          <p:spPr>
            <a:xfrm rot="16200000">
              <a:off x="2422955" y="5835257"/>
              <a:ext cx="3313608" cy="798676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 bwMode="auto">
          <a:xfrm rot="15600000">
            <a:off x="4377764" y="2852043"/>
            <a:ext cx="1235375" cy="468222"/>
          </a:xfrm>
          <a:prstGeom prst="rect">
            <a:avLst/>
          </a:prstGeom>
          <a:pattFill prst="ltDnDiag">
            <a:fgClr>
              <a:schemeClr val="bg2">
                <a:lumMod val="75000"/>
              </a:schemeClr>
            </a:fgClr>
            <a:bgClr>
              <a:srgbClr val="FFFFFF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800000">
            <a:off x="1456392" y="2578614"/>
            <a:ext cx="1400302" cy="391858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8600000">
            <a:off x="1770716" y="4893188"/>
            <a:ext cx="1400302" cy="391858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60939" y="838111"/>
            <a:ext cx="4740186" cy="5691149"/>
            <a:chOff x="4260939" y="838111"/>
            <a:chExt cx="4740186" cy="5691149"/>
          </a:xfrm>
        </p:grpSpPr>
        <p:pic>
          <p:nvPicPr>
            <p:cNvPr id="12" name="Picture 3" descr="C:\Users\derek.lichtner\Documents\FigsforConvert\Figure08B_China Butte coals Fillmore R Chicken Sp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744" y="3648974"/>
              <a:ext cx="3840381" cy="2880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939" y="838111"/>
              <a:ext cx="4740186" cy="2844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21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" y="211118"/>
            <a:ext cx="8918448" cy="63550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6908" y="1294814"/>
            <a:ext cx="2265939" cy="1443903"/>
            <a:chOff x="566908" y="1294814"/>
            <a:chExt cx="2265939" cy="1443903"/>
          </a:xfrm>
        </p:grpSpPr>
        <p:sp>
          <p:nvSpPr>
            <p:cNvPr id="6" name="TextBox 5"/>
            <p:cNvSpPr txBox="1"/>
            <p:nvPr/>
          </p:nvSpPr>
          <p:spPr>
            <a:xfrm>
              <a:off x="566908" y="1294814"/>
              <a:ext cx="2068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60.9–60.2 Ma</a:t>
              </a:r>
              <a:endParaRPr lang="en-US" dirty="0">
                <a:latin typeface="+mn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2495550" y="1756479"/>
              <a:ext cx="337297" cy="9822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4" name="Straight Arrow Connector 13"/>
          <p:cNvCxnSpPr/>
          <p:nvPr/>
        </p:nvCxnSpPr>
        <p:spPr bwMode="auto">
          <a:xfrm flipH="1">
            <a:off x="3464301" y="2644588"/>
            <a:ext cx="152400" cy="1792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423365" y="2644588"/>
            <a:ext cx="152400" cy="1792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/>
          <p:nvPr/>
        </p:nvGrpSpPr>
        <p:grpSpPr>
          <a:xfrm>
            <a:off x="869577" y="6046675"/>
            <a:ext cx="1201270" cy="461665"/>
            <a:chOff x="1317812" y="5726196"/>
            <a:chExt cx="1201270" cy="461665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H="1">
              <a:off x="1317812" y="5867381"/>
              <a:ext cx="152400" cy="1792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1579401" y="5726196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+mn-lt"/>
                </a:rPr>
                <a:t>onlap</a:t>
              </a:r>
              <a:endParaRPr lang="en-US" dirty="0">
                <a:latin typeface="+mn-lt"/>
              </a:endParaRPr>
            </a:p>
          </p:txBody>
        </p:sp>
      </p:grpSp>
      <p:pic>
        <p:nvPicPr>
          <p:cNvPr id="19" name="Picture 2" descr="http://newsdesk.si.edu/sites/default/files/photos/TLM%20of%20pollen%20and%20spores%20from%20PET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84" y="3388658"/>
            <a:ext cx="1965931" cy="25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85800" y="85725"/>
            <a:ext cx="7772400" cy="9112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China Butte-Overland transition: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Rock Spring uplift reinitiation #2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38298" y="866423"/>
            <a:ext cx="6438927" cy="5913948"/>
            <a:chOff x="3998259" y="866025"/>
            <a:chExt cx="6438927" cy="59139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259" y="866025"/>
              <a:ext cx="4805082" cy="591394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803341" y="1139779"/>
              <a:ext cx="163384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Basal Sands,</a:t>
              </a:r>
            </a:p>
            <a:p>
              <a:r>
                <a:rPr lang="en-US" sz="1800" dirty="0" smtClean="0">
                  <a:latin typeface="+mj-lt"/>
                </a:rPr>
                <a:t>Overland </a:t>
              </a:r>
              <a:r>
                <a:rPr lang="en-US" sz="1800" dirty="0" err="1" smtClean="0">
                  <a:latin typeface="+mj-lt"/>
                </a:rPr>
                <a:t>Mbr</a:t>
              </a:r>
              <a:r>
                <a:rPr lang="en-US" sz="1800" dirty="0" smtClean="0">
                  <a:latin typeface="+mj-lt"/>
                </a:rPr>
                <a:t>.</a:t>
              </a:r>
              <a:endParaRPr lang="en-US" sz="1800" dirty="0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Overland </a:t>
            </a:r>
            <a:r>
              <a:rPr lang="en-US" dirty="0" err="1" smtClean="0">
                <a:solidFill>
                  <a:schemeClr val="tx1"/>
                </a:solidFill>
              </a:rPr>
              <a:t>Mbr</a:t>
            </a:r>
            <a:r>
              <a:rPr lang="en-US" dirty="0" smtClean="0">
                <a:solidFill>
                  <a:schemeClr val="tx1"/>
                </a:solidFill>
              </a:rPr>
              <a:t>., 60.2–55.8 </a:t>
            </a:r>
            <a:r>
              <a:rPr lang="en-US" dirty="0">
                <a:solidFill>
                  <a:schemeClr val="tx1"/>
                </a:solidFill>
              </a:rPr>
              <a:t>Ma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458102" y="5072341"/>
            <a:ext cx="7613710" cy="1708030"/>
            <a:chOff x="1458102" y="5072341"/>
            <a:chExt cx="7613710" cy="1708030"/>
          </a:xfrm>
        </p:grpSpPr>
        <p:pic>
          <p:nvPicPr>
            <p:cNvPr id="1026" name="Picture 2" descr="K:\Statemap2014_ShamrockHills\ShamrockHills_BR_24k\FieldData_SH\Photos\10-21-2014\SH_10-21-2014_0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5" t="26104" b="56240"/>
            <a:stretch/>
          </p:blipFill>
          <p:spPr bwMode="auto">
            <a:xfrm>
              <a:off x="1458102" y="5072341"/>
              <a:ext cx="7613710" cy="1708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3180369" y="5164348"/>
              <a:ext cx="5791648" cy="1095494"/>
              <a:chOff x="3180369" y="5164348"/>
              <a:chExt cx="5791648" cy="1095494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045108" y="5262112"/>
                <a:ext cx="188064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China Butte</a:t>
                </a:r>
              </a:p>
              <a:p>
                <a:r>
                  <a:rPr lang="en-US" dirty="0" smtClean="0">
                    <a:latin typeface="+mn-lt"/>
                  </a:rPr>
                  <a:t>coal section</a:t>
                </a:r>
                <a:endParaRPr lang="en-US" dirty="0">
                  <a:latin typeface="+mn-lt"/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3666226" y="5164348"/>
                <a:ext cx="1704855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 flipH="1">
                <a:off x="5672851" y="5164348"/>
                <a:ext cx="3299166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TextBox 29"/>
              <p:cNvSpPr txBox="1"/>
              <p:nvPr/>
            </p:nvSpPr>
            <p:spPr>
              <a:xfrm>
                <a:off x="3180369" y="5428845"/>
                <a:ext cx="186301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Overland</a:t>
                </a:r>
              </a:p>
              <a:p>
                <a:r>
                  <a:rPr lang="en-US" dirty="0" smtClean="0">
                    <a:latin typeface="+mn-lt"/>
                  </a:rPr>
                  <a:t>basal sands</a:t>
                </a:r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3" name="Right Arrow 22"/>
          <p:cNvSpPr/>
          <p:nvPr/>
        </p:nvSpPr>
        <p:spPr bwMode="auto">
          <a:xfrm rot="1800000">
            <a:off x="1725503" y="1884082"/>
            <a:ext cx="1400302" cy="391858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18600000">
            <a:off x="1940686" y="3908686"/>
            <a:ext cx="1400302" cy="391858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20" y="2499111"/>
            <a:ext cx="4182217" cy="25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83560"/>
            <a:ext cx="7772400" cy="46647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Timing is generally: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Pre-69 Ma: Lower Member of Lance Formation records interplay of retreat of Cretaceous Interior Seaway with Laramide subsidence loaded from the NE side of the Great Divide Basin.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69–66 </a:t>
            </a: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Ma: Red Rim Member of Lance Formation records new load from east, possibly coincident with initial uplift of Sierra Madres, with primary sediment input from northwest.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66–65.3 </a:t>
            </a: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Ma: Renewed uplift #1 of Rock Springs uplift, resulting in erosion of the Red Rim Member and part of the lower Lance Formation. Renewed uplift likely elsewhere as well.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65.3–60.9 </a:t>
            </a: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Ma: Deposition of China Butte (Fort Union) coal zone during time of slower subsidence.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60.9–60.2 Ma: Renewed uplift #2 of Rock Springs uplift, </a:t>
            </a: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minimal erosion </a:t>
            </a: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of China Butte Member.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60.2–55.8 Ma: Basal </a:t>
            </a:r>
            <a:r>
              <a:rPr lang="en-US" sz="17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sands of Overland </a:t>
            </a: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Member deposited from mountain building event, followed by quiescence and swamp formation (Cherokee coal zone). Complex 3-D interaction of basin-margin uplifts. Separation of Great Divide and Washakie basins post Overland deposition. </a:t>
            </a:r>
            <a:r>
              <a:rPr lang="en-US" sz="17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Wamsutter</a:t>
            </a:r>
            <a:r>
              <a:rPr lang="en-US" sz="17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arch was a late (post-Paleocene) development.</a:t>
            </a:r>
            <a:endParaRPr lang="en-US" sz="17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Conclusions</a:t>
            </a:r>
            <a:endParaRPr lang="en-US" sz="40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71492" y="2212823"/>
            <a:ext cx="6326050" cy="2881551"/>
            <a:chOff x="1702998" y="2602192"/>
            <a:chExt cx="6326050" cy="2881551"/>
          </a:xfrm>
        </p:grpSpPr>
        <p:grpSp>
          <p:nvGrpSpPr>
            <p:cNvPr id="4" name="Group 3"/>
            <p:cNvGrpSpPr/>
            <p:nvPr/>
          </p:nvGrpSpPr>
          <p:grpSpPr>
            <a:xfrm>
              <a:off x="1702998" y="2602192"/>
              <a:ext cx="3170301" cy="2585160"/>
              <a:chOff x="0" y="904351"/>
              <a:chExt cx="5070815" cy="413489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707"/>
              <a:stretch/>
            </p:blipFill>
            <p:spPr>
              <a:xfrm>
                <a:off x="0" y="904351"/>
                <a:ext cx="5070815" cy="4134897"/>
              </a:xfrm>
              <a:prstGeom prst="rect">
                <a:avLst/>
              </a:prstGeom>
            </p:spPr>
          </p:pic>
          <p:sp>
            <p:nvSpPr>
              <p:cNvPr id="6" name="Freeform 5"/>
              <p:cNvSpPr/>
              <p:nvPr/>
            </p:nvSpPr>
            <p:spPr bwMode="auto">
              <a:xfrm>
                <a:off x="1666473" y="2019533"/>
                <a:ext cx="748924" cy="639519"/>
              </a:xfrm>
              <a:custGeom>
                <a:avLst/>
                <a:gdLst>
                  <a:gd name="connsiteX0" fmla="*/ 828989 w 828989"/>
                  <a:gd name="connsiteY0" fmla="*/ 50242 h 633047"/>
                  <a:gd name="connsiteX1" fmla="*/ 60290 w 828989"/>
                  <a:gd name="connsiteY1" fmla="*/ 0 h 633047"/>
                  <a:gd name="connsiteX2" fmla="*/ 0 w 828989"/>
                  <a:gd name="connsiteY2" fmla="*/ 577781 h 633047"/>
                  <a:gd name="connsiteX3" fmla="*/ 406958 w 828989"/>
                  <a:gd name="connsiteY3" fmla="*/ 612950 h 633047"/>
                  <a:gd name="connsiteX4" fmla="*/ 818940 w 828989"/>
                  <a:gd name="connsiteY4" fmla="*/ 633047 h 633047"/>
                  <a:gd name="connsiteX5" fmla="*/ 828989 w 828989"/>
                  <a:gd name="connsiteY5" fmla="*/ 50242 h 63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8989" h="633047">
                    <a:moveTo>
                      <a:pt x="828989" y="50242"/>
                    </a:moveTo>
                    <a:lnTo>
                      <a:pt x="60290" y="0"/>
                    </a:lnTo>
                    <a:lnTo>
                      <a:pt x="0" y="577781"/>
                    </a:lnTo>
                    <a:lnTo>
                      <a:pt x="406958" y="612950"/>
                    </a:lnTo>
                    <a:lnTo>
                      <a:pt x="818940" y="633047"/>
                    </a:lnTo>
                    <a:lnTo>
                      <a:pt x="828989" y="50242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pic>
          <p:nvPicPr>
            <p:cNvPr id="8" name="Picture 4" descr="C:\Users\derek.lichtner\Documents\FigsforConvert\Figure25_FlexurePlotsLocationsIns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497" y="2602192"/>
              <a:ext cx="2881551" cy="288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80" y="3781670"/>
            <a:ext cx="4223158" cy="300932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01117" y="1077250"/>
            <a:ext cx="3930263" cy="2800615"/>
            <a:chOff x="89646" y="211118"/>
            <a:chExt cx="8918448" cy="635508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6" y="211118"/>
              <a:ext cx="8918448" cy="635508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 bwMode="auto">
            <a:xfrm flipH="1">
              <a:off x="3471924" y="2644588"/>
              <a:ext cx="152400" cy="17929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4423365" y="2644588"/>
              <a:ext cx="152400" cy="17929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32"/>
          <p:cNvGrpSpPr/>
          <p:nvPr/>
        </p:nvGrpSpPr>
        <p:grpSpPr>
          <a:xfrm>
            <a:off x="3686807" y="441749"/>
            <a:ext cx="5261518" cy="3157878"/>
            <a:chOff x="3758826" y="187689"/>
            <a:chExt cx="5261518" cy="315787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826" y="187689"/>
              <a:ext cx="5261518" cy="3157878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 bwMode="auto">
            <a:xfrm>
              <a:off x="5095875" y="2160998"/>
              <a:ext cx="837061" cy="442634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43872" y="596722"/>
            <a:ext cx="3807674" cy="3761672"/>
            <a:chOff x="4943872" y="596722"/>
            <a:chExt cx="3807674" cy="3761672"/>
          </a:xfrm>
        </p:grpSpPr>
        <p:grpSp>
          <p:nvGrpSpPr>
            <p:cNvPr id="7" name="Group 6"/>
            <p:cNvGrpSpPr/>
            <p:nvPr/>
          </p:nvGrpSpPr>
          <p:grpSpPr>
            <a:xfrm>
              <a:off x="4943872" y="596722"/>
              <a:ext cx="3807674" cy="3761672"/>
              <a:chOff x="4832261" y="852635"/>
              <a:chExt cx="3807674" cy="376167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732"/>
              <a:stretch/>
            </p:blipFill>
            <p:spPr>
              <a:xfrm>
                <a:off x="4832261" y="852635"/>
                <a:ext cx="3807674" cy="3761672"/>
              </a:xfrm>
              <a:prstGeom prst="rect">
                <a:avLst/>
              </a:prstGeom>
            </p:spPr>
          </p:pic>
          <p:sp>
            <p:nvSpPr>
              <p:cNvPr id="29" name="Right Arrow 28"/>
              <p:cNvSpPr/>
              <p:nvPr/>
            </p:nvSpPr>
            <p:spPr bwMode="auto">
              <a:xfrm rot="1800000">
                <a:off x="5901304" y="1709187"/>
                <a:ext cx="762587" cy="213401"/>
              </a:xfrm>
              <a:prstGeom prst="rightArrow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0" name="Right Arrow 29"/>
            <p:cNvSpPr/>
            <p:nvPr/>
          </p:nvSpPr>
          <p:spPr bwMode="auto">
            <a:xfrm rot="18600000">
              <a:off x="6263101" y="3314296"/>
              <a:ext cx="762586" cy="213401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47861" y="3013908"/>
            <a:ext cx="3514739" cy="3472899"/>
            <a:chOff x="246633" y="3035476"/>
            <a:chExt cx="3514739" cy="347289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7"/>
            <a:stretch/>
          </p:blipFill>
          <p:spPr>
            <a:xfrm>
              <a:off x="246633" y="3035476"/>
              <a:ext cx="3514739" cy="3472899"/>
            </a:xfrm>
            <a:prstGeom prst="rect">
              <a:avLst/>
            </a:prstGeom>
          </p:spPr>
        </p:pic>
        <p:sp>
          <p:nvSpPr>
            <p:cNvPr id="41" name="Right Arrow 40"/>
            <p:cNvSpPr/>
            <p:nvPr/>
          </p:nvSpPr>
          <p:spPr bwMode="auto">
            <a:xfrm rot="1800000">
              <a:off x="1104069" y="3987407"/>
              <a:ext cx="897265" cy="251089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8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400550"/>
            <a:ext cx="7772400" cy="22955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Special thanks to Chris Carroll and WSGS coal team, Jim Rodgers, and conversations with Mark Kirschbaum and Bob Hettinger.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Funding from WSGS and NCRDS.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Data available at www.wsgs.wyo.gov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1" t="26719" r="17773" b="8470"/>
          <a:stretch/>
        </p:blipFill>
        <p:spPr>
          <a:xfrm>
            <a:off x="6772275" y="95250"/>
            <a:ext cx="2257425" cy="3790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438186"/>
            <a:ext cx="5886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i="1" dirty="0">
                <a:latin typeface="+mn-lt"/>
              </a:rPr>
              <a:t>Dedicated to the memory of Paul Heller, </a:t>
            </a:r>
            <a:r>
              <a:rPr lang="en-US" i="1" dirty="0" smtClean="0">
                <a:latin typeface="+mn-lt"/>
              </a:rPr>
              <a:t>mentor and friend, who </a:t>
            </a:r>
            <a:r>
              <a:rPr lang="en-US" i="1" dirty="0">
                <a:latin typeface="+mn-lt"/>
              </a:rPr>
              <a:t>would probably </a:t>
            </a:r>
            <a:r>
              <a:rPr lang="en-US" i="1" dirty="0" smtClean="0">
                <a:latin typeface="+mn-lt"/>
              </a:rPr>
              <a:t>disagree (or at least argue) with </a:t>
            </a:r>
            <a:r>
              <a:rPr lang="en-US" i="1" dirty="0">
                <a:latin typeface="+mn-lt"/>
              </a:rPr>
              <a:t>all of this.</a:t>
            </a:r>
          </a:p>
        </p:txBody>
      </p:sp>
    </p:spTree>
    <p:extLst>
      <p:ext uri="{BB962C8B-B14F-4D97-AF65-F5344CB8AC3E}">
        <p14:creationId xmlns:p14="http://schemas.microsoft.com/office/powerpoint/2010/main" val="329050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5439"/>
            <a:ext cx="8190412" cy="685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 bwMode="auto">
          <a:xfrm>
            <a:off x="1084729" y="484094"/>
            <a:ext cx="7207624" cy="5567082"/>
          </a:xfrm>
          <a:custGeom>
            <a:avLst/>
            <a:gdLst>
              <a:gd name="connsiteX0" fmla="*/ 304800 w 7207624"/>
              <a:gd name="connsiteY0" fmla="*/ 0 h 5567082"/>
              <a:gd name="connsiteX1" fmla="*/ 3487271 w 7207624"/>
              <a:gd name="connsiteY1" fmla="*/ 80682 h 5567082"/>
              <a:gd name="connsiteX2" fmla="*/ 7019365 w 7207624"/>
              <a:gd name="connsiteY2" fmla="*/ 89647 h 5567082"/>
              <a:gd name="connsiteX3" fmla="*/ 7207624 w 7207624"/>
              <a:gd name="connsiteY3" fmla="*/ 5504330 h 5567082"/>
              <a:gd name="connsiteX4" fmla="*/ 4957483 w 7207624"/>
              <a:gd name="connsiteY4" fmla="*/ 5567082 h 5567082"/>
              <a:gd name="connsiteX5" fmla="*/ 1694330 w 7207624"/>
              <a:gd name="connsiteY5" fmla="*/ 5522259 h 5567082"/>
              <a:gd name="connsiteX6" fmla="*/ 0 w 7207624"/>
              <a:gd name="connsiteY6" fmla="*/ 5441577 h 5567082"/>
              <a:gd name="connsiteX7" fmla="*/ 304800 w 7207624"/>
              <a:gd name="connsiteY7" fmla="*/ 0 h 556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7624" h="5567082">
                <a:moveTo>
                  <a:pt x="304800" y="0"/>
                </a:moveTo>
                <a:lnTo>
                  <a:pt x="3487271" y="80682"/>
                </a:lnTo>
                <a:lnTo>
                  <a:pt x="7019365" y="89647"/>
                </a:lnTo>
                <a:lnTo>
                  <a:pt x="7207624" y="5504330"/>
                </a:lnTo>
                <a:lnTo>
                  <a:pt x="4957483" y="5567082"/>
                </a:lnTo>
                <a:lnTo>
                  <a:pt x="1694330" y="5522259"/>
                </a:lnTo>
                <a:lnTo>
                  <a:pt x="0" y="5441577"/>
                </a:lnTo>
                <a:lnTo>
                  <a:pt x="304800" y="0"/>
                </a:lnTo>
                <a:close/>
              </a:path>
            </a:pathLst>
          </a:cu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62" y="99391"/>
            <a:ext cx="2729950" cy="2047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316434" y="99391"/>
            <a:ext cx="174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n-lt"/>
              </a:rPr>
              <a:t>WYOMING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Arc 7"/>
          <p:cNvSpPr/>
          <p:nvPr/>
        </p:nvSpPr>
        <p:spPr bwMode="auto">
          <a:xfrm>
            <a:off x="5957859" y="330223"/>
            <a:ext cx="1178047" cy="506391"/>
          </a:xfrm>
          <a:prstGeom prst="arc">
            <a:avLst>
              <a:gd name="adj1" fmla="val 12180447"/>
              <a:gd name="adj2" fmla="val 21234607"/>
            </a:avLst>
          </a:prstGeom>
          <a:noFill/>
          <a:ln w="38100" cap="flat" cmpd="sng" algn="ctr">
            <a:solidFill>
              <a:srgbClr val="00823B"/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4194" y="2155033"/>
            <a:ext cx="4661001" cy="4705721"/>
            <a:chOff x="1214194" y="2155033"/>
            <a:chExt cx="4661001" cy="4705721"/>
          </a:xfrm>
        </p:grpSpPr>
        <p:grpSp>
          <p:nvGrpSpPr>
            <p:cNvPr id="11" name="Group 10"/>
            <p:cNvGrpSpPr/>
            <p:nvPr/>
          </p:nvGrpSpPr>
          <p:grpSpPr>
            <a:xfrm>
              <a:off x="1748118" y="2922494"/>
              <a:ext cx="3155585" cy="3938260"/>
              <a:chOff x="1748118" y="2922494"/>
              <a:chExt cx="3155585" cy="3938260"/>
            </a:xfrm>
          </p:grpSpPr>
          <p:sp>
            <p:nvSpPr>
              <p:cNvPr id="10" name="Freeform 9"/>
              <p:cNvSpPr/>
              <p:nvPr/>
            </p:nvSpPr>
            <p:spPr bwMode="auto">
              <a:xfrm>
                <a:off x="1748118" y="2922494"/>
                <a:ext cx="3155585" cy="3938260"/>
              </a:xfrm>
              <a:custGeom>
                <a:avLst/>
                <a:gdLst>
                  <a:gd name="connsiteX0" fmla="*/ 968188 w 3155585"/>
                  <a:gd name="connsiteY0" fmla="*/ 708212 h 3938260"/>
                  <a:gd name="connsiteX1" fmla="*/ 797858 w 3155585"/>
                  <a:gd name="connsiteY1" fmla="*/ 609600 h 3938260"/>
                  <a:gd name="connsiteX2" fmla="*/ 770964 w 3155585"/>
                  <a:gd name="connsiteY2" fmla="*/ 582706 h 3938260"/>
                  <a:gd name="connsiteX3" fmla="*/ 690282 w 3155585"/>
                  <a:gd name="connsiteY3" fmla="*/ 510988 h 3938260"/>
                  <a:gd name="connsiteX4" fmla="*/ 681317 w 3155585"/>
                  <a:gd name="connsiteY4" fmla="*/ 484094 h 3938260"/>
                  <a:gd name="connsiteX5" fmla="*/ 654423 w 3155585"/>
                  <a:gd name="connsiteY5" fmla="*/ 466165 h 3938260"/>
                  <a:gd name="connsiteX6" fmla="*/ 636494 w 3155585"/>
                  <a:gd name="connsiteY6" fmla="*/ 448235 h 3938260"/>
                  <a:gd name="connsiteX7" fmla="*/ 600635 w 3155585"/>
                  <a:gd name="connsiteY7" fmla="*/ 385482 h 3938260"/>
                  <a:gd name="connsiteX8" fmla="*/ 573741 w 3155585"/>
                  <a:gd name="connsiteY8" fmla="*/ 349624 h 3938260"/>
                  <a:gd name="connsiteX9" fmla="*/ 564776 w 3155585"/>
                  <a:gd name="connsiteY9" fmla="*/ 322730 h 3938260"/>
                  <a:gd name="connsiteX10" fmla="*/ 510988 w 3155585"/>
                  <a:gd name="connsiteY10" fmla="*/ 268941 h 3938260"/>
                  <a:gd name="connsiteX11" fmla="*/ 493058 w 3155585"/>
                  <a:gd name="connsiteY11" fmla="*/ 233082 h 3938260"/>
                  <a:gd name="connsiteX12" fmla="*/ 475129 w 3155585"/>
                  <a:gd name="connsiteY12" fmla="*/ 206188 h 3938260"/>
                  <a:gd name="connsiteX13" fmla="*/ 466164 w 3155585"/>
                  <a:gd name="connsiteY13" fmla="*/ 179294 h 3938260"/>
                  <a:gd name="connsiteX14" fmla="*/ 403411 w 3155585"/>
                  <a:gd name="connsiteY14" fmla="*/ 80682 h 3938260"/>
                  <a:gd name="connsiteX15" fmla="*/ 376517 w 3155585"/>
                  <a:gd name="connsiteY15" fmla="*/ 62753 h 3938260"/>
                  <a:gd name="connsiteX16" fmla="*/ 295835 w 3155585"/>
                  <a:gd name="connsiteY16" fmla="*/ 71718 h 3938260"/>
                  <a:gd name="connsiteX17" fmla="*/ 161364 w 3155585"/>
                  <a:gd name="connsiteY17" fmla="*/ 35859 h 3938260"/>
                  <a:gd name="connsiteX18" fmla="*/ 80682 w 3155585"/>
                  <a:gd name="connsiteY18" fmla="*/ 8965 h 3938260"/>
                  <a:gd name="connsiteX19" fmla="*/ 53788 w 3155585"/>
                  <a:gd name="connsiteY19" fmla="*/ 0 h 3938260"/>
                  <a:gd name="connsiteX20" fmla="*/ 17929 w 3155585"/>
                  <a:gd name="connsiteY20" fmla="*/ 44824 h 3938260"/>
                  <a:gd name="connsiteX21" fmla="*/ 0 w 3155585"/>
                  <a:gd name="connsiteY21" fmla="*/ 170330 h 3938260"/>
                  <a:gd name="connsiteX22" fmla="*/ 8964 w 3155585"/>
                  <a:gd name="connsiteY22" fmla="*/ 394447 h 3938260"/>
                  <a:gd name="connsiteX23" fmla="*/ 26894 w 3155585"/>
                  <a:gd name="connsiteY23" fmla="*/ 510988 h 3938260"/>
                  <a:gd name="connsiteX24" fmla="*/ 35858 w 3155585"/>
                  <a:gd name="connsiteY24" fmla="*/ 546847 h 3938260"/>
                  <a:gd name="connsiteX25" fmla="*/ 44823 w 3155585"/>
                  <a:gd name="connsiteY25" fmla="*/ 609600 h 3938260"/>
                  <a:gd name="connsiteX26" fmla="*/ 71717 w 3155585"/>
                  <a:gd name="connsiteY26" fmla="*/ 672353 h 3938260"/>
                  <a:gd name="connsiteX27" fmla="*/ 107576 w 3155585"/>
                  <a:gd name="connsiteY27" fmla="*/ 753035 h 3938260"/>
                  <a:gd name="connsiteX28" fmla="*/ 116541 w 3155585"/>
                  <a:gd name="connsiteY28" fmla="*/ 788894 h 3938260"/>
                  <a:gd name="connsiteX29" fmla="*/ 134470 w 3155585"/>
                  <a:gd name="connsiteY29" fmla="*/ 842682 h 3938260"/>
                  <a:gd name="connsiteX30" fmla="*/ 125506 w 3155585"/>
                  <a:gd name="connsiteY30" fmla="*/ 959224 h 3938260"/>
                  <a:gd name="connsiteX31" fmla="*/ 107576 w 3155585"/>
                  <a:gd name="connsiteY31" fmla="*/ 1013012 h 3938260"/>
                  <a:gd name="connsiteX32" fmla="*/ 89647 w 3155585"/>
                  <a:gd name="connsiteY32" fmla="*/ 1066800 h 3938260"/>
                  <a:gd name="connsiteX33" fmla="*/ 80682 w 3155585"/>
                  <a:gd name="connsiteY33" fmla="*/ 1111624 h 3938260"/>
                  <a:gd name="connsiteX34" fmla="*/ 89647 w 3155585"/>
                  <a:gd name="connsiteY34" fmla="*/ 1577788 h 3938260"/>
                  <a:gd name="connsiteX35" fmla="*/ 80682 w 3155585"/>
                  <a:gd name="connsiteY35" fmla="*/ 2106706 h 3938260"/>
                  <a:gd name="connsiteX36" fmla="*/ 71717 w 3155585"/>
                  <a:gd name="connsiteY36" fmla="*/ 2169459 h 3938260"/>
                  <a:gd name="connsiteX37" fmla="*/ 53788 w 3155585"/>
                  <a:gd name="connsiteY37" fmla="*/ 2214282 h 3938260"/>
                  <a:gd name="connsiteX38" fmla="*/ 44823 w 3155585"/>
                  <a:gd name="connsiteY38" fmla="*/ 2241177 h 3938260"/>
                  <a:gd name="connsiteX39" fmla="*/ 35858 w 3155585"/>
                  <a:gd name="connsiteY39" fmla="*/ 2339788 h 3938260"/>
                  <a:gd name="connsiteX40" fmla="*/ 26894 w 3155585"/>
                  <a:gd name="connsiteY40" fmla="*/ 2384612 h 3938260"/>
                  <a:gd name="connsiteX41" fmla="*/ 44823 w 3155585"/>
                  <a:gd name="connsiteY41" fmla="*/ 2501153 h 3938260"/>
                  <a:gd name="connsiteX42" fmla="*/ 53788 w 3155585"/>
                  <a:gd name="connsiteY42" fmla="*/ 2617694 h 3938260"/>
                  <a:gd name="connsiteX43" fmla="*/ 71717 w 3155585"/>
                  <a:gd name="connsiteY43" fmla="*/ 2707341 h 3938260"/>
                  <a:gd name="connsiteX44" fmla="*/ 98611 w 3155585"/>
                  <a:gd name="connsiteY44" fmla="*/ 2805953 h 3938260"/>
                  <a:gd name="connsiteX45" fmla="*/ 107576 w 3155585"/>
                  <a:gd name="connsiteY45" fmla="*/ 2832847 h 3938260"/>
                  <a:gd name="connsiteX46" fmla="*/ 116541 w 3155585"/>
                  <a:gd name="connsiteY46" fmla="*/ 2859741 h 3938260"/>
                  <a:gd name="connsiteX47" fmla="*/ 134470 w 3155585"/>
                  <a:gd name="connsiteY47" fmla="*/ 2886635 h 3938260"/>
                  <a:gd name="connsiteX48" fmla="*/ 179294 w 3155585"/>
                  <a:gd name="connsiteY48" fmla="*/ 2967318 h 3938260"/>
                  <a:gd name="connsiteX49" fmla="*/ 188258 w 3155585"/>
                  <a:gd name="connsiteY49" fmla="*/ 2994212 h 3938260"/>
                  <a:gd name="connsiteX50" fmla="*/ 206188 w 3155585"/>
                  <a:gd name="connsiteY50" fmla="*/ 3012141 h 3938260"/>
                  <a:gd name="connsiteX51" fmla="*/ 242047 w 3155585"/>
                  <a:gd name="connsiteY51" fmla="*/ 3065930 h 3938260"/>
                  <a:gd name="connsiteX52" fmla="*/ 277906 w 3155585"/>
                  <a:gd name="connsiteY52" fmla="*/ 3110753 h 3938260"/>
                  <a:gd name="connsiteX53" fmla="*/ 313764 w 3155585"/>
                  <a:gd name="connsiteY53" fmla="*/ 3119718 h 3938260"/>
                  <a:gd name="connsiteX54" fmla="*/ 340658 w 3155585"/>
                  <a:gd name="connsiteY54" fmla="*/ 3128682 h 3938260"/>
                  <a:gd name="connsiteX55" fmla="*/ 358588 w 3155585"/>
                  <a:gd name="connsiteY55" fmla="*/ 3146612 h 3938260"/>
                  <a:gd name="connsiteX56" fmla="*/ 412376 w 3155585"/>
                  <a:gd name="connsiteY56" fmla="*/ 3164541 h 3938260"/>
                  <a:gd name="connsiteX57" fmla="*/ 439270 w 3155585"/>
                  <a:gd name="connsiteY57" fmla="*/ 3173506 h 3938260"/>
                  <a:gd name="connsiteX58" fmla="*/ 466164 w 3155585"/>
                  <a:gd name="connsiteY58" fmla="*/ 3182471 h 3938260"/>
                  <a:gd name="connsiteX59" fmla="*/ 493058 w 3155585"/>
                  <a:gd name="connsiteY59" fmla="*/ 3191435 h 3938260"/>
                  <a:gd name="connsiteX60" fmla="*/ 1102658 w 3155585"/>
                  <a:gd name="connsiteY60" fmla="*/ 3191435 h 3938260"/>
                  <a:gd name="connsiteX61" fmla="*/ 1156447 w 3155585"/>
                  <a:gd name="connsiteY61" fmla="*/ 3209365 h 3938260"/>
                  <a:gd name="connsiteX62" fmla="*/ 1290917 w 3155585"/>
                  <a:gd name="connsiteY62" fmla="*/ 3236259 h 3938260"/>
                  <a:gd name="connsiteX63" fmla="*/ 1398494 w 3155585"/>
                  <a:gd name="connsiteY63" fmla="*/ 3272118 h 3938260"/>
                  <a:gd name="connsiteX64" fmla="*/ 1434353 w 3155585"/>
                  <a:gd name="connsiteY64" fmla="*/ 3290047 h 3938260"/>
                  <a:gd name="connsiteX65" fmla="*/ 1479176 w 3155585"/>
                  <a:gd name="connsiteY65" fmla="*/ 3299012 h 3938260"/>
                  <a:gd name="connsiteX66" fmla="*/ 1515035 w 3155585"/>
                  <a:gd name="connsiteY66" fmla="*/ 3334871 h 3938260"/>
                  <a:gd name="connsiteX67" fmla="*/ 1541929 w 3155585"/>
                  <a:gd name="connsiteY67" fmla="*/ 3361765 h 3938260"/>
                  <a:gd name="connsiteX68" fmla="*/ 1577788 w 3155585"/>
                  <a:gd name="connsiteY68" fmla="*/ 3379694 h 3938260"/>
                  <a:gd name="connsiteX69" fmla="*/ 1595717 w 3155585"/>
                  <a:gd name="connsiteY69" fmla="*/ 3397624 h 3938260"/>
                  <a:gd name="connsiteX70" fmla="*/ 1649506 w 3155585"/>
                  <a:gd name="connsiteY70" fmla="*/ 3415553 h 3938260"/>
                  <a:gd name="connsiteX71" fmla="*/ 1721223 w 3155585"/>
                  <a:gd name="connsiteY71" fmla="*/ 3442447 h 3938260"/>
                  <a:gd name="connsiteX72" fmla="*/ 1775011 w 3155585"/>
                  <a:gd name="connsiteY72" fmla="*/ 3460377 h 3938260"/>
                  <a:gd name="connsiteX73" fmla="*/ 1801906 w 3155585"/>
                  <a:gd name="connsiteY73" fmla="*/ 3469341 h 3938260"/>
                  <a:gd name="connsiteX74" fmla="*/ 1846729 w 3155585"/>
                  <a:gd name="connsiteY74" fmla="*/ 3487271 h 3938260"/>
                  <a:gd name="connsiteX75" fmla="*/ 1909482 w 3155585"/>
                  <a:gd name="connsiteY75" fmla="*/ 3514165 h 3938260"/>
                  <a:gd name="connsiteX76" fmla="*/ 1954306 w 3155585"/>
                  <a:gd name="connsiteY76" fmla="*/ 3558988 h 3938260"/>
                  <a:gd name="connsiteX77" fmla="*/ 1972235 w 3155585"/>
                  <a:gd name="connsiteY77" fmla="*/ 3576918 h 3938260"/>
                  <a:gd name="connsiteX78" fmla="*/ 1999129 w 3155585"/>
                  <a:gd name="connsiteY78" fmla="*/ 3585882 h 3938260"/>
                  <a:gd name="connsiteX79" fmla="*/ 2061882 w 3155585"/>
                  <a:gd name="connsiteY79" fmla="*/ 3612777 h 3938260"/>
                  <a:gd name="connsiteX80" fmla="*/ 2097741 w 3155585"/>
                  <a:gd name="connsiteY80" fmla="*/ 3621741 h 3938260"/>
                  <a:gd name="connsiteX81" fmla="*/ 2232211 w 3155585"/>
                  <a:gd name="connsiteY81" fmla="*/ 3648635 h 3938260"/>
                  <a:gd name="connsiteX82" fmla="*/ 2286000 w 3155585"/>
                  <a:gd name="connsiteY82" fmla="*/ 3666565 h 3938260"/>
                  <a:gd name="connsiteX83" fmla="*/ 2339788 w 3155585"/>
                  <a:gd name="connsiteY83" fmla="*/ 3702424 h 3938260"/>
                  <a:gd name="connsiteX84" fmla="*/ 2393576 w 3155585"/>
                  <a:gd name="connsiteY84" fmla="*/ 3720353 h 3938260"/>
                  <a:gd name="connsiteX85" fmla="*/ 2447364 w 3155585"/>
                  <a:gd name="connsiteY85" fmla="*/ 3756212 h 3938260"/>
                  <a:gd name="connsiteX86" fmla="*/ 2545976 w 3155585"/>
                  <a:gd name="connsiteY86" fmla="*/ 3810000 h 3938260"/>
                  <a:gd name="connsiteX87" fmla="*/ 2599764 w 3155585"/>
                  <a:gd name="connsiteY87" fmla="*/ 3827930 h 3938260"/>
                  <a:gd name="connsiteX88" fmla="*/ 2662517 w 3155585"/>
                  <a:gd name="connsiteY88" fmla="*/ 3845859 h 3938260"/>
                  <a:gd name="connsiteX89" fmla="*/ 2698376 w 3155585"/>
                  <a:gd name="connsiteY89" fmla="*/ 3863788 h 3938260"/>
                  <a:gd name="connsiteX90" fmla="*/ 2734235 w 3155585"/>
                  <a:gd name="connsiteY90" fmla="*/ 3872753 h 3938260"/>
                  <a:gd name="connsiteX91" fmla="*/ 2805953 w 3155585"/>
                  <a:gd name="connsiteY91" fmla="*/ 3890682 h 3938260"/>
                  <a:gd name="connsiteX92" fmla="*/ 2886635 w 3155585"/>
                  <a:gd name="connsiteY92" fmla="*/ 3908612 h 3938260"/>
                  <a:gd name="connsiteX93" fmla="*/ 2949388 w 3155585"/>
                  <a:gd name="connsiteY93" fmla="*/ 3917577 h 3938260"/>
                  <a:gd name="connsiteX94" fmla="*/ 3074894 w 3155585"/>
                  <a:gd name="connsiteY94" fmla="*/ 3926541 h 3938260"/>
                  <a:gd name="connsiteX95" fmla="*/ 3101788 w 3155585"/>
                  <a:gd name="connsiteY95" fmla="*/ 3908612 h 3938260"/>
                  <a:gd name="connsiteX96" fmla="*/ 3137647 w 3155585"/>
                  <a:gd name="connsiteY96" fmla="*/ 3872753 h 3938260"/>
                  <a:gd name="connsiteX97" fmla="*/ 3146611 w 3155585"/>
                  <a:gd name="connsiteY97" fmla="*/ 3827930 h 3938260"/>
                  <a:gd name="connsiteX98" fmla="*/ 3155576 w 3155585"/>
                  <a:gd name="connsiteY98" fmla="*/ 3801035 h 3938260"/>
                  <a:gd name="connsiteX99" fmla="*/ 3137647 w 3155585"/>
                  <a:gd name="connsiteY99" fmla="*/ 3567953 h 3938260"/>
                  <a:gd name="connsiteX100" fmla="*/ 3128682 w 3155585"/>
                  <a:gd name="connsiteY100" fmla="*/ 3541059 h 3938260"/>
                  <a:gd name="connsiteX101" fmla="*/ 3119717 w 3155585"/>
                  <a:gd name="connsiteY101" fmla="*/ 3424518 h 3938260"/>
                  <a:gd name="connsiteX102" fmla="*/ 3092823 w 3155585"/>
                  <a:gd name="connsiteY102" fmla="*/ 3343835 h 3938260"/>
                  <a:gd name="connsiteX103" fmla="*/ 3083858 w 3155585"/>
                  <a:gd name="connsiteY103" fmla="*/ 3307977 h 3938260"/>
                  <a:gd name="connsiteX104" fmla="*/ 3065929 w 3155585"/>
                  <a:gd name="connsiteY104" fmla="*/ 3281082 h 3938260"/>
                  <a:gd name="connsiteX105" fmla="*/ 2985247 w 3155585"/>
                  <a:gd name="connsiteY105" fmla="*/ 3209365 h 3938260"/>
                  <a:gd name="connsiteX106" fmla="*/ 2967317 w 3155585"/>
                  <a:gd name="connsiteY106" fmla="*/ 3182471 h 3938260"/>
                  <a:gd name="connsiteX107" fmla="*/ 2913529 w 3155585"/>
                  <a:gd name="connsiteY107" fmla="*/ 3110753 h 3938260"/>
                  <a:gd name="connsiteX108" fmla="*/ 2904564 w 3155585"/>
                  <a:gd name="connsiteY108" fmla="*/ 3083859 h 3938260"/>
                  <a:gd name="connsiteX109" fmla="*/ 2886635 w 3155585"/>
                  <a:gd name="connsiteY109" fmla="*/ 3012141 h 3938260"/>
                  <a:gd name="connsiteX110" fmla="*/ 2868706 w 3155585"/>
                  <a:gd name="connsiteY110" fmla="*/ 2976282 h 3938260"/>
                  <a:gd name="connsiteX111" fmla="*/ 2850776 w 3155585"/>
                  <a:gd name="connsiteY111" fmla="*/ 2904565 h 3938260"/>
                  <a:gd name="connsiteX112" fmla="*/ 2841811 w 3155585"/>
                  <a:gd name="connsiteY112" fmla="*/ 2877671 h 3938260"/>
                  <a:gd name="connsiteX113" fmla="*/ 2832847 w 3155585"/>
                  <a:gd name="connsiteY113" fmla="*/ 2841812 h 3938260"/>
                  <a:gd name="connsiteX114" fmla="*/ 2814917 w 3155585"/>
                  <a:gd name="connsiteY114" fmla="*/ 2716306 h 3938260"/>
                  <a:gd name="connsiteX115" fmla="*/ 2796988 w 3155585"/>
                  <a:gd name="connsiteY115" fmla="*/ 2680447 h 3938260"/>
                  <a:gd name="connsiteX116" fmla="*/ 2814917 w 3155585"/>
                  <a:gd name="connsiteY116" fmla="*/ 2465294 h 3938260"/>
                  <a:gd name="connsiteX117" fmla="*/ 2832847 w 3155585"/>
                  <a:gd name="connsiteY117" fmla="*/ 2411506 h 3938260"/>
                  <a:gd name="connsiteX118" fmla="*/ 2850776 w 3155585"/>
                  <a:gd name="connsiteY118" fmla="*/ 2357718 h 3938260"/>
                  <a:gd name="connsiteX119" fmla="*/ 2886635 w 3155585"/>
                  <a:gd name="connsiteY119" fmla="*/ 2303930 h 3938260"/>
                  <a:gd name="connsiteX120" fmla="*/ 2904564 w 3155585"/>
                  <a:gd name="connsiteY120" fmla="*/ 2286000 h 3938260"/>
                  <a:gd name="connsiteX121" fmla="*/ 2940423 w 3155585"/>
                  <a:gd name="connsiteY121" fmla="*/ 2223247 h 3938260"/>
                  <a:gd name="connsiteX122" fmla="*/ 2985247 w 3155585"/>
                  <a:gd name="connsiteY122" fmla="*/ 2178424 h 3938260"/>
                  <a:gd name="connsiteX123" fmla="*/ 3003176 w 3155585"/>
                  <a:gd name="connsiteY123" fmla="*/ 2160494 h 3938260"/>
                  <a:gd name="connsiteX124" fmla="*/ 3030070 w 3155585"/>
                  <a:gd name="connsiteY124" fmla="*/ 2142565 h 3938260"/>
                  <a:gd name="connsiteX125" fmla="*/ 3048000 w 3155585"/>
                  <a:gd name="connsiteY125" fmla="*/ 2115671 h 3938260"/>
                  <a:gd name="connsiteX126" fmla="*/ 3065929 w 3155585"/>
                  <a:gd name="connsiteY126" fmla="*/ 2061882 h 3938260"/>
                  <a:gd name="connsiteX127" fmla="*/ 3083858 w 3155585"/>
                  <a:gd name="connsiteY127" fmla="*/ 2034988 h 3938260"/>
                  <a:gd name="connsiteX128" fmla="*/ 3110753 w 3155585"/>
                  <a:gd name="connsiteY128" fmla="*/ 1990165 h 3938260"/>
                  <a:gd name="connsiteX129" fmla="*/ 3137647 w 3155585"/>
                  <a:gd name="connsiteY129" fmla="*/ 1882588 h 3938260"/>
                  <a:gd name="connsiteX130" fmla="*/ 3128682 w 3155585"/>
                  <a:gd name="connsiteY130" fmla="*/ 1766047 h 3938260"/>
                  <a:gd name="connsiteX131" fmla="*/ 3110753 w 3155585"/>
                  <a:gd name="connsiteY131" fmla="*/ 1712259 h 3938260"/>
                  <a:gd name="connsiteX132" fmla="*/ 3083858 w 3155585"/>
                  <a:gd name="connsiteY132" fmla="*/ 1658471 h 3938260"/>
                  <a:gd name="connsiteX133" fmla="*/ 3074894 w 3155585"/>
                  <a:gd name="connsiteY133" fmla="*/ 1622612 h 3938260"/>
                  <a:gd name="connsiteX134" fmla="*/ 3056964 w 3155585"/>
                  <a:gd name="connsiteY134" fmla="*/ 1568824 h 3938260"/>
                  <a:gd name="connsiteX135" fmla="*/ 3048000 w 3155585"/>
                  <a:gd name="connsiteY135" fmla="*/ 1541930 h 3938260"/>
                  <a:gd name="connsiteX136" fmla="*/ 3021106 w 3155585"/>
                  <a:gd name="connsiteY136" fmla="*/ 1479177 h 3938260"/>
                  <a:gd name="connsiteX137" fmla="*/ 2994211 w 3155585"/>
                  <a:gd name="connsiteY137" fmla="*/ 1461247 h 3938260"/>
                  <a:gd name="connsiteX138" fmla="*/ 2949388 w 3155585"/>
                  <a:gd name="connsiteY138" fmla="*/ 1416424 h 3938260"/>
                  <a:gd name="connsiteX139" fmla="*/ 2904564 w 3155585"/>
                  <a:gd name="connsiteY139" fmla="*/ 1380565 h 3938260"/>
                  <a:gd name="connsiteX140" fmla="*/ 2841811 w 3155585"/>
                  <a:gd name="connsiteY140" fmla="*/ 1371600 h 3938260"/>
                  <a:gd name="connsiteX141" fmla="*/ 2788023 w 3155585"/>
                  <a:gd name="connsiteY141" fmla="*/ 1362635 h 3938260"/>
                  <a:gd name="connsiteX142" fmla="*/ 2761129 w 3155585"/>
                  <a:gd name="connsiteY142" fmla="*/ 1353671 h 3938260"/>
                  <a:gd name="connsiteX143" fmla="*/ 2510117 w 3155585"/>
                  <a:gd name="connsiteY143" fmla="*/ 1344706 h 3938260"/>
                  <a:gd name="connsiteX144" fmla="*/ 2411506 w 3155585"/>
                  <a:gd name="connsiteY144" fmla="*/ 1326777 h 3938260"/>
                  <a:gd name="connsiteX145" fmla="*/ 2330823 w 3155585"/>
                  <a:gd name="connsiteY145" fmla="*/ 1317812 h 3938260"/>
                  <a:gd name="connsiteX146" fmla="*/ 2294964 w 3155585"/>
                  <a:gd name="connsiteY146" fmla="*/ 1308847 h 3938260"/>
                  <a:gd name="connsiteX147" fmla="*/ 2268070 w 3155585"/>
                  <a:gd name="connsiteY147" fmla="*/ 1299882 h 3938260"/>
                  <a:gd name="connsiteX148" fmla="*/ 2196353 w 3155585"/>
                  <a:gd name="connsiteY148" fmla="*/ 1281953 h 3938260"/>
                  <a:gd name="connsiteX149" fmla="*/ 2169458 w 3155585"/>
                  <a:gd name="connsiteY149" fmla="*/ 1272988 h 3938260"/>
                  <a:gd name="connsiteX150" fmla="*/ 2133600 w 3155585"/>
                  <a:gd name="connsiteY150" fmla="*/ 1264024 h 3938260"/>
                  <a:gd name="connsiteX151" fmla="*/ 2079811 w 3155585"/>
                  <a:gd name="connsiteY151" fmla="*/ 1246094 h 3938260"/>
                  <a:gd name="connsiteX152" fmla="*/ 2052917 w 3155585"/>
                  <a:gd name="connsiteY152" fmla="*/ 1237130 h 3938260"/>
                  <a:gd name="connsiteX153" fmla="*/ 1963270 w 3155585"/>
                  <a:gd name="connsiteY153" fmla="*/ 1210235 h 3938260"/>
                  <a:gd name="connsiteX154" fmla="*/ 1936376 w 3155585"/>
                  <a:gd name="connsiteY154" fmla="*/ 1201271 h 3938260"/>
                  <a:gd name="connsiteX155" fmla="*/ 1801906 w 3155585"/>
                  <a:gd name="connsiteY155" fmla="*/ 1192306 h 3938260"/>
                  <a:gd name="connsiteX156" fmla="*/ 1757082 w 3155585"/>
                  <a:gd name="connsiteY156" fmla="*/ 1183341 h 3938260"/>
                  <a:gd name="connsiteX157" fmla="*/ 1703294 w 3155585"/>
                  <a:gd name="connsiteY157" fmla="*/ 1174377 h 3938260"/>
                  <a:gd name="connsiteX158" fmla="*/ 1640541 w 3155585"/>
                  <a:gd name="connsiteY158" fmla="*/ 1156447 h 3938260"/>
                  <a:gd name="connsiteX159" fmla="*/ 1577788 w 3155585"/>
                  <a:gd name="connsiteY159" fmla="*/ 1138518 h 3938260"/>
                  <a:gd name="connsiteX160" fmla="*/ 1524000 w 3155585"/>
                  <a:gd name="connsiteY160" fmla="*/ 1111624 h 3938260"/>
                  <a:gd name="connsiteX161" fmla="*/ 1488141 w 3155585"/>
                  <a:gd name="connsiteY161" fmla="*/ 1093694 h 3938260"/>
                  <a:gd name="connsiteX162" fmla="*/ 1398494 w 3155585"/>
                  <a:gd name="connsiteY162" fmla="*/ 1066800 h 3938260"/>
                  <a:gd name="connsiteX163" fmla="*/ 1344706 w 3155585"/>
                  <a:gd name="connsiteY163" fmla="*/ 1048871 h 3938260"/>
                  <a:gd name="connsiteX164" fmla="*/ 1308847 w 3155585"/>
                  <a:gd name="connsiteY164" fmla="*/ 1030941 h 3938260"/>
                  <a:gd name="connsiteX165" fmla="*/ 1255058 w 3155585"/>
                  <a:gd name="connsiteY165" fmla="*/ 1021977 h 3938260"/>
                  <a:gd name="connsiteX166" fmla="*/ 1210235 w 3155585"/>
                  <a:gd name="connsiteY166" fmla="*/ 1004047 h 3938260"/>
                  <a:gd name="connsiteX167" fmla="*/ 1183341 w 3155585"/>
                  <a:gd name="connsiteY167" fmla="*/ 995082 h 3938260"/>
                  <a:gd name="connsiteX168" fmla="*/ 1165411 w 3155585"/>
                  <a:gd name="connsiteY168" fmla="*/ 977153 h 3938260"/>
                  <a:gd name="connsiteX169" fmla="*/ 1138517 w 3155585"/>
                  <a:gd name="connsiteY169" fmla="*/ 959224 h 3938260"/>
                  <a:gd name="connsiteX170" fmla="*/ 1102658 w 3155585"/>
                  <a:gd name="connsiteY170" fmla="*/ 914400 h 3938260"/>
                  <a:gd name="connsiteX171" fmla="*/ 1084729 w 3155585"/>
                  <a:gd name="connsiteY171" fmla="*/ 887506 h 3938260"/>
                  <a:gd name="connsiteX172" fmla="*/ 1048870 w 3155585"/>
                  <a:gd name="connsiteY172" fmla="*/ 860612 h 3938260"/>
                  <a:gd name="connsiteX173" fmla="*/ 995082 w 3155585"/>
                  <a:gd name="connsiteY173" fmla="*/ 824753 h 3938260"/>
                  <a:gd name="connsiteX174" fmla="*/ 977153 w 3155585"/>
                  <a:gd name="connsiteY174" fmla="*/ 797859 h 3938260"/>
                  <a:gd name="connsiteX175" fmla="*/ 941294 w 3155585"/>
                  <a:gd name="connsiteY175" fmla="*/ 726141 h 3938260"/>
                  <a:gd name="connsiteX176" fmla="*/ 932329 w 3155585"/>
                  <a:gd name="connsiteY176" fmla="*/ 699247 h 3938260"/>
                  <a:gd name="connsiteX177" fmla="*/ 914400 w 3155585"/>
                  <a:gd name="connsiteY177" fmla="*/ 672353 h 393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3155585" h="3938260">
                    <a:moveTo>
                      <a:pt x="968188" y="708212"/>
                    </a:moveTo>
                    <a:cubicBezTo>
                      <a:pt x="886457" y="675519"/>
                      <a:pt x="908250" y="687524"/>
                      <a:pt x="797858" y="609600"/>
                    </a:cubicBezTo>
                    <a:cubicBezTo>
                      <a:pt x="787501" y="602289"/>
                      <a:pt x="780440" y="591129"/>
                      <a:pt x="770964" y="582706"/>
                    </a:cubicBezTo>
                    <a:cubicBezTo>
                      <a:pt x="675673" y="498002"/>
                      <a:pt x="750933" y="571639"/>
                      <a:pt x="690282" y="510988"/>
                    </a:cubicBezTo>
                    <a:cubicBezTo>
                      <a:pt x="687294" y="502023"/>
                      <a:pt x="687220" y="491473"/>
                      <a:pt x="681317" y="484094"/>
                    </a:cubicBezTo>
                    <a:cubicBezTo>
                      <a:pt x="674586" y="475681"/>
                      <a:pt x="662836" y="472896"/>
                      <a:pt x="654423" y="466165"/>
                    </a:cubicBezTo>
                    <a:cubicBezTo>
                      <a:pt x="647823" y="460885"/>
                      <a:pt x="641774" y="454835"/>
                      <a:pt x="636494" y="448235"/>
                    </a:cubicBezTo>
                    <a:cubicBezTo>
                      <a:pt x="608286" y="412975"/>
                      <a:pt x="626935" y="427563"/>
                      <a:pt x="600635" y="385482"/>
                    </a:cubicBezTo>
                    <a:cubicBezTo>
                      <a:pt x="592716" y="372812"/>
                      <a:pt x="582706" y="361577"/>
                      <a:pt x="573741" y="349624"/>
                    </a:cubicBezTo>
                    <a:cubicBezTo>
                      <a:pt x="570753" y="340659"/>
                      <a:pt x="570577" y="330189"/>
                      <a:pt x="564776" y="322730"/>
                    </a:cubicBezTo>
                    <a:cubicBezTo>
                      <a:pt x="549209" y="302715"/>
                      <a:pt x="522328" y="291620"/>
                      <a:pt x="510988" y="268941"/>
                    </a:cubicBezTo>
                    <a:cubicBezTo>
                      <a:pt x="505011" y="256988"/>
                      <a:pt x="499688" y="244685"/>
                      <a:pt x="493058" y="233082"/>
                    </a:cubicBezTo>
                    <a:cubicBezTo>
                      <a:pt x="487713" y="223727"/>
                      <a:pt x="479947" y="215825"/>
                      <a:pt x="475129" y="206188"/>
                    </a:cubicBezTo>
                    <a:cubicBezTo>
                      <a:pt x="470903" y="197736"/>
                      <a:pt x="470074" y="187897"/>
                      <a:pt x="466164" y="179294"/>
                    </a:cubicBezTo>
                    <a:cubicBezTo>
                      <a:pt x="442486" y="127202"/>
                      <a:pt x="440738" y="111788"/>
                      <a:pt x="403411" y="80682"/>
                    </a:cubicBezTo>
                    <a:cubicBezTo>
                      <a:pt x="395134" y="73785"/>
                      <a:pt x="385482" y="68729"/>
                      <a:pt x="376517" y="62753"/>
                    </a:cubicBezTo>
                    <a:cubicBezTo>
                      <a:pt x="349623" y="65741"/>
                      <a:pt x="322857" y="73140"/>
                      <a:pt x="295835" y="71718"/>
                    </a:cubicBezTo>
                    <a:cubicBezTo>
                      <a:pt x="224179" y="67947"/>
                      <a:pt x="216650" y="55962"/>
                      <a:pt x="161364" y="35859"/>
                    </a:cubicBezTo>
                    <a:cubicBezTo>
                      <a:pt x="134722" y="26171"/>
                      <a:pt x="107576" y="17930"/>
                      <a:pt x="80682" y="8965"/>
                    </a:cubicBezTo>
                    <a:lnTo>
                      <a:pt x="53788" y="0"/>
                    </a:lnTo>
                    <a:cubicBezTo>
                      <a:pt x="43253" y="10535"/>
                      <a:pt x="21409" y="30035"/>
                      <a:pt x="17929" y="44824"/>
                    </a:cubicBezTo>
                    <a:cubicBezTo>
                      <a:pt x="8250" y="85961"/>
                      <a:pt x="0" y="170330"/>
                      <a:pt x="0" y="170330"/>
                    </a:cubicBezTo>
                    <a:cubicBezTo>
                      <a:pt x="2988" y="245036"/>
                      <a:pt x="4441" y="319819"/>
                      <a:pt x="8964" y="394447"/>
                    </a:cubicBezTo>
                    <a:cubicBezTo>
                      <a:pt x="11228" y="431809"/>
                      <a:pt x="18637" y="473831"/>
                      <a:pt x="26894" y="510988"/>
                    </a:cubicBezTo>
                    <a:cubicBezTo>
                      <a:pt x="29567" y="523015"/>
                      <a:pt x="33654" y="534725"/>
                      <a:pt x="35858" y="546847"/>
                    </a:cubicBezTo>
                    <a:cubicBezTo>
                      <a:pt x="39638" y="567636"/>
                      <a:pt x="39018" y="589283"/>
                      <a:pt x="44823" y="609600"/>
                    </a:cubicBezTo>
                    <a:cubicBezTo>
                      <a:pt x="51075" y="631482"/>
                      <a:pt x="63547" y="651112"/>
                      <a:pt x="71717" y="672353"/>
                    </a:cubicBezTo>
                    <a:cubicBezTo>
                      <a:pt x="100812" y="747999"/>
                      <a:pt x="74741" y="703782"/>
                      <a:pt x="107576" y="753035"/>
                    </a:cubicBezTo>
                    <a:cubicBezTo>
                      <a:pt x="110564" y="764988"/>
                      <a:pt x="113001" y="777093"/>
                      <a:pt x="116541" y="788894"/>
                    </a:cubicBezTo>
                    <a:cubicBezTo>
                      <a:pt x="121972" y="806996"/>
                      <a:pt x="134470" y="842682"/>
                      <a:pt x="134470" y="842682"/>
                    </a:cubicBezTo>
                    <a:cubicBezTo>
                      <a:pt x="131482" y="881529"/>
                      <a:pt x="131583" y="920739"/>
                      <a:pt x="125506" y="959224"/>
                    </a:cubicBezTo>
                    <a:cubicBezTo>
                      <a:pt x="122558" y="977892"/>
                      <a:pt x="113553" y="995083"/>
                      <a:pt x="107576" y="1013012"/>
                    </a:cubicBezTo>
                    <a:lnTo>
                      <a:pt x="89647" y="1066800"/>
                    </a:lnTo>
                    <a:lnTo>
                      <a:pt x="80682" y="1111624"/>
                    </a:lnTo>
                    <a:cubicBezTo>
                      <a:pt x="83670" y="1267012"/>
                      <a:pt x="89647" y="1422371"/>
                      <a:pt x="89647" y="1577788"/>
                    </a:cubicBezTo>
                    <a:cubicBezTo>
                      <a:pt x="89647" y="1754119"/>
                      <a:pt x="86023" y="1930456"/>
                      <a:pt x="80682" y="2106706"/>
                    </a:cubicBezTo>
                    <a:cubicBezTo>
                      <a:pt x="80042" y="2127826"/>
                      <a:pt x="76842" y="2148960"/>
                      <a:pt x="71717" y="2169459"/>
                    </a:cubicBezTo>
                    <a:cubicBezTo>
                      <a:pt x="67814" y="2185070"/>
                      <a:pt x="59438" y="2199215"/>
                      <a:pt x="53788" y="2214282"/>
                    </a:cubicBezTo>
                    <a:cubicBezTo>
                      <a:pt x="50470" y="2223130"/>
                      <a:pt x="47811" y="2232212"/>
                      <a:pt x="44823" y="2241177"/>
                    </a:cubicBezTo>
                    <a:cubicBezTo>
                      <a:pt x="41835" y="2274047"/>
                      <a:pt x="39952" y="2307037"/>
                      <a:pt x="35858" y="2339788"/>
                    </a:cubicBezTo>
                    <a:cubicBezTo>
                      <a:pt x="33968" y="2354908"/>
                      <a:pt x="26894" y="2369375"/>
                      <a:pt x="26894" y="2384612"/>
                    </a:cubicBezTo>
                    <a:cubicBezTo>
                      <a:pt x="26894" y="2453950"/>
                      <a:pt x="29477" y="2455118"/>
                      <a:pt x="44823" y="2501153"/>
                    </a:cubicBezTo>
                    <a:cubicBezTo>
                      <a:pt x="47811" y="2540000"/>
                      <a:pt x="49709" y="2578946"/>
                      <a:pt x="53788" y="2617694"/>
                    </a:cubicBezTo>
                    <a:cubicBezTo>
                      <a:pt x="59057" y="2667747"/>
                      <a:pt x="62223" y="2664618"/>
                      <a:pt x="71717" y="2707341"/>
                    </a:cubicBezTo>
                    <a:cubicBezTo>
                      <a:pt x="88609" y="2783358"/>
                      <a:pt x="70629" y="2722006"/>
                      <a:pt x="98611" y="2805953"/>
                    </a:cubicBezTo>
                    <a:lnTo>
                      <a:pt x="107576" y="2832847"/>
                    </a:lnTo>
                    <a:cubicBezTo>
                      <a:pt x="110564" y="2841812"/>
                      <a:pt x="111299" y="2851878"/>
                      <a:pt x="116541" y="2859741"/>
                    </a:cubicBezTo>
                    <a:cubicBezTo>
                      <a:pt x="122517" y="2868706"/>
                      <a:pt x="130094" y="2876789"/>
                      <a:pt x="134470" y="2886635"/>
                    </a:cubicBezTo>
                    <a:cubicBezTo>
                      <a:pt x="169572" y="2965614"/>
                      <a:pt x="130207" y="2918231"/>
                      <a:pt x="179294" y="2967318"/>
                    </a:cubicBezTo>
                    <a:cubicBezTo>
                      <a:pt x="182282" y="2976283"/>
                      <a:pt x="183396" y="2986109"/>
                      <a:pt x="188258" y="2994212"/>
                    </a:cubicBezTo>
                    <a:cubicBezTo>
                      <a:pt x="192607" y="3001460"/>
                      <a:pt x="201117" y="3005379"/>
                      <a:pt x="206188" y="3012141"/>
                    </a:cubicBezTo>
                    <a:cubicBezTo>
                      <a:pt x="219117" y="3029380"/>
                      <a:pt x="230094" y="3048000"/>
                      <a:pt x="242047" y="3065930"/>
                    </a:cubicBezTo>
                    <a:cubicBezTo>
                      <a:pt x="248383" y="3075434"/>
                      <a:pt x="265130" y="3104365"/>
                      <a:pt x="277906" y="3110753"/>
                    </a:cubicBezTo>
                    <a:cubicBezTo>
                      <a:pt x="288926" y="3116263"/>
                      <a:pt x="301917" y="3116333"/>
                      <a:pt x="313764" y="3119718"/>
                    </a:cubicBezTo>
                    <a:cubicBezTo>
                      <a:pt x="322850" y="3122314"/>
                      <a:pt x="331693" y="3125694"/>
                      <a:pt x="340658" y="3128682"/>
                    </a:cubicBezTo>
                    <a:cubicBezTo>
                      <a:pt x="346635" y="3134659"/>
                      <a:pt x="351028" y="3142832"/>
                      <a:pt x="358588" y="3146612"/>
                    </a:cubicBezTo>
                    <a:cubicBezTo>
                      <a:pt x="375492" y="3155064"/>
                      <a:pt x="394447" y="3158565"/>
                      <a:pt x="412376" y="3164541"/>
                    </a:cubicBezTo>
                    <a:lnTo>
                      <a:pt x="439270" y="3173506"/>
                    </a:lnTo>
                    <a:lnTo>
                      <a:pt x="466164" y="3182471"/>
                    </a:lnTo>
                    <a:lnTo>
                      <a:pt x="493058" y="3191435"/>
                    </a:lnTo>
                    <a:cubicBezTo>
                      <a:pt x="682781" y="3186808"/>
                      <a:pt x="908468" y="3173781"/>
                      <a:pt x="1102658" y="3191435"/>
                    </a:cubicBezTo>
                    <a:cubicBezTo>
                      <a:pt x="1121480" y="3193146"/>
                      <a:pt x="1137805" y="3206258"/>
                      <a:pt x="1156447" y="3209365"/>
                    </a:cubicBezTo>
                    <a:cubicBezTo>
                      <a:pt x="1202773" y="3217086"/>
                      <a:pt x="1244991" y="3223137"/>
                      <a:pt x="1290917" y="3236259"/>
                    </a:cubicBezTo>
                    <a:cubicBezTo>
                      <a:pt x="1327261" y="3246643"/>
                      <a:pt x="1363102" y="3258846"/>
                      <a:pt x="1398494" y="3272118"/>
                    </a:cubicBezTo>
                    <a:cubicBezTo>
                      <a:pt x="1411007" y="3276810"/>
                      <a:pt x="1421675" y="3285821"/>
                      <a:pt x="1434353" y="3290047"/>
                    </a:cubicBezTo>
                    <a:cubicBezTo>
                      <a:pt x="1448808" y="3294865"/>
                      <a:pt x="1464235" y="3296024"/>
                      <a:pt x="1479176" y="3299012"/>
                    </a:cubicBezTo>
                    <a:lnTo>
                      <a:pt x="1515035" y="3334871"/>
                    </a:lnTo>
                    <a:cubicBezTo>
                      <a:pt x="1524000" y="3343836"/>
                      <a:pt x="1530589" y="3356095"/>
                      <a:pt x="1541929" y="3361765"/>
                    </a:cubicBezTo>
                    <a:lnTo>
                      <a:pt x="1577788" y="3379694"/>
                    </a:lnTo>
                    <a:cubicBezTo>
                      <a:pt x="1583764" y="3385671"/>
                      <a:pt x="1588157" y="3393844"/>
                      <a:pt x="1595717" y="3397624"/>
                    </a:cubicBezTo>
                    <a:cubicBezTo>
                      <a:pt x="1612621" y="3406076"/>
                      <a:pt x="1631810" y="3408917"/>
                      <a:pt x="1649506" y="3415553"/>
                    </a:cubicBezTo>
                    <a:lnTo>
                      <a:pt x="1721223" y="3442447"/>
                    </a:lnTo>
                    <a:cubicBezTo>
                      <a:pt x="1739021" y="3448804"/>
                      <a:pt x="1757082" y="3454401"/>
                      <a:pt x="1775011" y="3460377"/>
                    </a:cubicBezTo>
                    <a:cubicBezTo>
                      <a:pt x="1783976" y="3463365"/>
                      <a:pt x="1793132" y="3465831"/>
                      <a:pt x="1801906" y="3469341"/>
                    </a:cubicBezTo>
                    <a:cubicBezTo>
                      <a:pt x="1816847" y="3475318"/>
                      <a:pt x="1832024" y="3480735"/>
                      <a:pt x="1846729" y="3487271"/>
                    </a:cubicBezTo>
                    <a:cubicBezTo>
                      <a:pt x="1913190" y="3516810"/>
                      <a:pt x="1854248" y="3495753"/>
                      <a:pt x="1909482" y="3514165"/>
                    </a:cubicBezTo>
                    <a:lnTo>
                      <a:pt x="1954306" y="3558988"/>
                    </a:lnTo>
                    <a:cubicBezTo>
                      <a:pt x="1960283" y="3564965"/>
                      <a:pt x="1964217" y="3574245"/>
                      <a:pt x="1972235" y="3576918"/>
                    </a:cubicBezTo>
                    <a:lnTo>
                      <a:pt x="1999129" y="3585882"/>
                    </a:lnTo>
                    <a:cubicBezTo>
                      <a:pt x="2028673" y="3615428"/>
                      <a:pt x="2007254" y="3600638"/>
                      <a:pt x="2061882" y="3612777"/>
                    </a:cubicBezTo>
                    <a:cubicBezTo>
                      <a:pt x="2073909" y="3615450"/>
                      <a:pt x="2085684" y="3619203"/>
                      <a:pt x="2097741" y="3621741"/>
                    </a:cubicBezTo>
                    <a:cubicBezTo>
                      <a:pt x="2142472" y="3631158"/>
                      <a:pt x="2188846" y="3634180"/>
                      <a:pt x="2232211" y="3648635"/>
                    </a:cubicBezTo>
                    <a:cubicBezTo>
                      <a:pt x="2250141" y="3654612"/>
                      <a:pt x="2270275" y="3656081"/>
                      <a:pt x="2286000" y="3666565"/>
                    </a:cubicBezTo>
                    <a:cubicBezTo>
                      <a:pt x="2303929" y="3678518"/>
                      <a:pt x="2319345" y="3695610"/>
                      <a:pt x="2339788" y="3702424"/>
                    </a:cubicBezTo>
                    <a:cubicBezTo>
                      <a:pt x="2357717" y="3708400"/>
                      <a:pt x="2377851" y="3709870"/>
                      <a:pt x="2393576" y="3720353"/>
                    </a:cubicBezTo>
                    <a:lnTo>
                      <a:pt x="2447364" y="3756212"/>
                    </a:lnTo>
                    <a:cubicBezTo>
                      <a:pt x="2480098" y="3778035"/>
                      <a:pt x="2505302" y="3796441"/>
                      <a:pt x="2545976" y="3810000"/>
                    </a:cubicBezTo>
                    <a:cubicBezTo>
                      <a:pt x="2563905" y="3815977"/>
                      <a:pt x="2581662" y="3822499"/>
                      <a:pt x="2599764" y="3827930"/>
                    </a:cubicBezTo>
                    <a:cubicBezTo>
                      <a:pt x="2625050" y="3835516"/>
                      <a:pt x="2639075" y="3835812"/>
                      <a:pt x="2662517" y="3845859"/>
                    </a:cubicBezTo>
                    <a:cubicBezTo>
                      <a:pt x="2674800" y="3851123"/>
                      <a:pt x="2685863" y="3859096"/>
                      <a:pt x="2698376" y="3863788"/>
                    </a:cubicBezTo>
                    <a:cubicBezTo>
                      <a:pt x="2709912" y="3868114"/>
                      <a:pt x="2722388" y="3869368"/>
                      <a:pt x="2734235" y="3872753"/>
                    </a:cubicBezTo>
                    <a:cubicBezTo>
                      <a:pt x="2818337" y="3896783"/>
                      <a:pt x="2682925" y="3863343"/>
                      <a:pt x="2805953" y="3890682"/>
                    </a:cubicBezTo>
                    <a:cubicBezTo>
                      <a:pt x="2854322" y="3901430"/>
                      <a:pt x="2832539" y="3899596"/>
                      <a:pt x="2886635" y="3908612"/>
                    </a:cubicBezTo>
                    <a:cubicBezTo>
                      <a:pt x="2907478" y="3912086"/>
                      <a:pt x="2928470" y="3914589"/>
                      <a:pt x="2949388" y="3917577"/>
                    </a:cubicBezTo>
                    <a:cubicBezTo>
                      <a:pt x="3007051" y="3940642"/>
                      <a:pt x="2998874" y="3945546"/>
                      <a:pt x="3074894" y="3926541"/>
                    </a:cubicBezTo>
                    <a:cubicBezTo>
                      <a:pt x="3085346" y="3923928"/>
                      <a:pt x="3093608" y="3915624"/>
                      <a:pt x="3101788" y="3908612"/>
                    </a:cubicBezTo>
                    <a:cubicBezTo>
                      <a:pt x="3114623" y="3897611"/>
                      <a:pt x="3137647" y="3872753"/>
                      <a:pt x="3137647" y="3872753"/>
                    </a:cubicBezTo>
                    <a:cubicBezTo>
                      <a:pt x="3140635" y="3857812"/>
                      <a:pt x="3142916" y="3842712"/>
                      <a:pt x="3146611" y="3827930"/>
                    </a:cubicBezTo>
                    <a:cubicBezTo>
                      <a:pt x="3148903" y="3818762"/>
                      <a:pt x="3155576" y="3810485"/>
                      <a:pt x="3155576" y="3801035"/>
                    </a:cubicBezTo>
                    <a:cubicBezTo>
                      <a:pt x="3155576" y="3724101"/>
                      <a:pt x="3156581" y="3643689"/>
                      <a:pt x="3137647" y="3567953"/>
                    </a:cubicBezTo>
                    <a:cubicBezTo>
                      <a:pt x="3135355" y="3558786"/>
                      <a:pt x="3131670" y="3550024"/>
                      <a:pt x="3128682" y="3541059"/>
                    </a:cubicBezTo>
                    <a:cubicBezTo>
                      <a:pt x="3125694" y="3502212"/>
                      <a:pt x="3125794" y="3463003"/>
                      <a:pt x="3119717" y="3424518"/>
                    </a:cubicBezTo>
                    <a:cubicBezTo>
                      <a:pt x="3115876" y="3400191"/>
                      <a:pt x="3099226" y="3369446"/>
                      <a:pt x="3092823" y="3343835"/>
                    </a:cubicBezTo>
                    <a:cubicBezTo>
                      <a:pt x="3089835" y="3331882"/>
                      <a:pt x="3088711" y="3319301"/>
                      <a:pt x="3083858" y="3307977"/>
                    </a:cubicBezTo>
                    <a:cubicBezTo>
                      <a:pt x="3079614" y="3298074"/>
                      <a:pt x="3073087" y="3289135"/>
                      <a:pt x="3065929" y="3281082"/>
                    </a:cubicBezTo>
                    <a:cubicBezTo>
                      <a:pt x="3021271" y="3230841"/>
                      <a:pt x="3026122" y="3236614"/>
                      <a:pt x="2985247" y="3209365"/>
                    </a:cubicBezTo>
                    <a:cubicBezTo>
                      <a:pt x="2979270" y="3200400"/>
                      <a:pt x="2974048" y="3190884"/>
                      <a:pt x="2967317" y="3182471"/>
                    </a:cubicBezTo>
                    <a:cubicBezTo>
                      <a:pt x="2943046" y="3152132"/>
                      <a:pt x="2931399" y="3164362"/>
                      <a:pt x="2913529" y="3110753"/>
                    </a:cubicBezTo>
                    <a:cubicBezTo>
                      <a:pt x="2910541" y="3101788"/>
                      <a:pt x="2907050" y="3092976"/>
                      <a:pt x="2904564" y="3083859"/>
                    </a:cubicBezTo>
                    <a:cubicBezTo>
                      <a:pt x="2898080" y="3060086"/>
                      <a:pt x="2897655" y="3034181"/>
                      <a:pt x="2886635" y="3012141"/>
                    </a:cubicBezTo>
                    <a:cubicBezTo>
                      <a:pt x="2880659" y="3000188"/>
                      <a:pt x="2872932" y="2988960"/>
                      <a:pt x="2868706" y="2976282"/>
                    </a:cubicBezTo>
                    <a:cubicBezTo>
                      <a:pt x="2860914" y="2952905"/>
                      <a:pt x="2858569" y="2927942"/>
                      <a:pt x="2850776" y="2904565"/>
                    </a:cubicBezTo>
                    <a:cubicBezTo>
                      <a:pt x="2847788" y="2895600"/>
                      <a:pt x="2844407" y="2886757"/>
                      <a:pt x="2841811" y="2877671"/>
                    </a:cubicBezTo>
                    <a:cubicBezTo>
                      <a:pt x="2838426" y="2865824"/>
                      <a:pt x="2834873" y="2853965"/>
                      <a:pt x="2832847" y="2841812"/>
                    </a:cubicBezTo>
                    <a:cubicBezTo>
                      <a:pt x="2825900" y="2800127"/>
                      <a:pt x="2833816" y="2754105"/>
                      <a:pt x="2814917" y="2716306"/>
                    </a:cubicBezTo>
                    <a:lnTo>
                      <a:pt x="2796988" y="2680447"/>
                    </a:lnTo>
                    <a:cubicBezTo>
                      <a:pt x="2800226" y="2618936"/>
                      <a:pt x="2796553" y="2532628"/>
                      <a:pt x="2814917" y="2465294"/>
                    </a:cubicBezTo>
                    <a:cubicBezTo>
                      <a:pt x="2819890" y="2447061"/>
                      <a:pt x="2826871" y="2429435"/>
                      <a:pt x="2832847" y="2411506"/>
                    </a:cubicBezTo>
                    <a:lnTo>
                      <a:pt x="2850776" y="2357718"/>
                    </a:lnTo>
                    <a:cubicBezTo>
                      <a:pt x="2891885" y="2316609"/>
                      <a:pt x="2843219" y="2369055"/>
                      <a:pt x="2886635" y="2303930"/>
                    </a:cubicBezTo>
                    <a:cubicBezTo>
                      <a:pt x="2891323" y="2296897"/>
                      <a:pt x="2899876" y="2293033"/>
                      <a:pt x="2904564" y="2286000"/>
                    </a:cubicBezTo>
                    <a:cubicBezTo>
                      <a:pt x="2927719" y="2251267"/>
                      <a:pt x="2914753" y="2252583"/>
                      <a:pt x="2940423" y="2223247"/>
                    </a:cubicBezTo>
                    <a:cubicBezTo>
                      <a:pt x="2954337" y="2207345"/>
                      <a:pt x="2970306" y="2193365"/>
                      <a:pt x="2985247" y="2178424"/>
                    </a:cubicBezTo>
                    <a:cubicBezTo>
                      <a:pt x="2991224" y="2172447"/>
                      <a:pt x="2996143" y="2165182"/>
                      <a:pt x="3003176" y="2160494"/>
                    </a:cubicBezTo>
                    <a:lnTo>
                      <a:pt x="3030070" y="2142565"/>
                    </a:lnTo>
                    <a:cubicBezTo>
                      <a:pt x="3036047" y="2133600"/>
                      <a:pt x="3043624" y="2125517"/>
                      <a:pt x="3048000" y="2115671"/>
                    </a:cubicBezTo>
                    <a:cubicBezTo>
                      <a:pt x="3055676" y="2098400"/>
                      <a:pt x="3055446" y="2077607"/>
                      <a:pt x="3065929" y="2061882"/>
                    </a:cubicBezTo>
                    <a:cubicBezTo>
                      <a:pt x="3071905" y="2052917"/>
                      <a:pt x="3079040" y="2044625"/>
                      <a:pt x="3083858" y="2034988"/>
                    </a:cubicBezTo>
                    <a:cubicBezTo>
                      <a:pt x="3107132" y="1988440"/>
                      <a:pt x="3075733" y="2025183"/>
                      <a:pt x="3110753" y="1990165"/>
                    </a:cubicBezTo>
                    <a:cubicBezTo>
                      <a:pt x="3134430" y="1919133"/>
                      <a:pt x="3125575" y="1955019"/>
                      <a:pt x="3137647" y="1882588"/>
                    </a:cubicBezTo>
                    <a:cubicBezTo>
                      <a:pt x="3134659" y="1843741"/>
                      <a:pt x="3134759" y="1804532"/>
                      <a:pt x="3128682" y="1766047"/>
                    </a:cubicBezTo>
                    <a:cubicBezTo>
                      <a:pt x="3125734" y="1747379"/>
                      <a:pt x="3116729" y="1730188"/>
                      <a:pt x="3110753" y="1712259"/>
                    </a:cubicBezTo>
                    <a:cubicBezTo>
                      <a:pt x="3098382" y="1675145"/>
                      <a:pt x="3107029" y="1693226"/>
                      <a:pt x="3083858" y="1658471"/>
                    </a:cubicBezTo>
                    <a:cubicBezTo>
                      <a:pt x="3080870" y="1646518"/>
                      <a:pt x="3078434" y="1634413"/>
                      <a:pt x="3074894" y="1622612"/>
                    </a:cubicBezTo>
                    <a:cubicBezTo>
                      <a:pt x="3069463" y="1604510"/>
                      <a:pt x="3062940" y="1586753"/>
                      <a:pt x="3056964" y="1568824"/>
                    </a:cubicBezTo>
                    <a:cubicBezTo>
                      <a:pt x="3053976" y="1559859"/>
                      <a:pt x="3050292" y="1551097"/>
                      <a:pt x="3048000" y="1541930"/>
                    </a:cubicBezTo>
                    <a:cubicBezTo>
                      <a:pt x="3041142" y="1514499"/>
                      <a:pt x="3041742" y="1499813"/>
                      <a:pt x="3021106" y="1479177"/>
                    </a:cubicBezTo>
                    <a:cubicBezTo>
                      <a:pt x="3013487" y="1471558"/>
                      <a:pt x="3003176" y="1467224"/>
                      <a:pt x="2994211" y="1461247"/>
                    </a:cubicBezTo>
                    <a:cubicBezTo>
                      <a:pt x="2963475" y="1415143"/>
                      <a:pt x="2992077" y="1450575"/>
                      <a:pt x="2949388" y="1416424"/>
                    </a:cubicBezTo>
                    <a:cubicBezTo>
                      <a:pt x="2933137" y="1403424"/>
                      <a:pt x="2926639" y="1387187"/>
                      <a:pt x="2904564" y="1380565"/>
                    </a:cubicBezTo>
                    <a:cubicBezTo>
                      <a:pt x="2884325" y="1374493"/>
                      <a:pt x="2862695" y="1374813"/>
                      <a:pt x="2841811" y="1371600"/>
                    </a:cubicBezTo>
                    <a:cubicBezTo>
                      <a:pt x="2823846" y="1368836"/>
                      <a:pt x="2805767" y="1366578"/>
                      <a:pt x="2788023" y="1362635"/>
                    </a:cubicBezTo>
                    <a:cubicBezTo>
                      <a:pt x="2778798" y="1360585"/>
                      <a:pt x="2770559" y="1354279"/>
                      <a:pt x="2761129" y="1353671"/>
                    </a:cubicBezTo>
                    <a:cubicBezTo>
                      <a:pt x="2677579" y="1348281"/>
                      <a:pt x="2593788" y="1347694"/>
                      <a:pt x="2510117" y="1344706"/>
                    </a:cubicBezTo>
                    <a:cubicBezTo>
                      <a:pt x="2476301" y="1337943"/>
                      <a:pt x="2445930" y="1331367"/>
                      <a:pt x="2411506" y="1326777"/>
                    </a:cubicBezTo>
                    <a:cubicBezTo>
                      <a:pt x="2384684" y="1323201"/>
                      <a:pt x="2357717" y="1320800"/>
                      <a:pt x="2330823" y="1317812"/>
                    </a:cubicBezTo>
                    <a:cubicBezTo>
                      <a:pt x="2318870" y="1314824"/>
                      <a:pt x="2306811" y="1312232"/>
                      <a:pt x="2294964" y="1308847"/>
                    </a:cubicBezTo>
                    <a:cubicBezTo>
                      <a:pt x="2285878" y="1306251"/>
                      <a:pt x="2277187" y="1302368"/>
                      <a:pt x="2268070" y="1299882"/>
                    </a:cubicBezTo>
                    <a:cubicBezTo>
                      <a:pt x="2244297" y="1293398"/>
                      <a:pt x="2220126" y="1288437"/>
                      <a:pt x="2196353" y="1281953"/>
                    </a:cubicBezTo>
                    <a:cubicBezTo>
                      <a:pt x="2187236" y="1279467"/>
                      <a:pt x="2178544" y="1275584"/>
                      <a:pt x="2169458" y="1272988"/>
                    </a:cubicBezTo>
                    <a:cubicBezTo>
                      <a:pt x="2157612" y="1269603"/>
                      <a:pt x="2145401" y="1267564"/>
                      <a:pt x="2133600" y="1264024"/>
                    </a:cubicBezTo>
                    <a:cubicBezTo>
                      <a:pt x="2115497" y="1258593"/>
                      <a:pt x="2097741" y="1252070"/>
                      <a:pt x="2079811" y="1246094"/>
                    </a:cubicBezTo>
                    <a:lnTo>
                      <a:pt x="2052917" y="1237130"/>
                    </a:lnTo>
                    <a:cubicBezTo>
                      <a:pt x="2003859" y="1204423"/>
                      <a:pt x="2045677" y="1226716"/>
                      <a:pt x="1963270" y="1210235"/>
                    </a:cubicBezTo>
                    <a:cubicBezTo>
                      <a:pt x="1954004" y="1208382"/>
                      <a:pt x="1945768" y="1202315"/>
                      <a:pt x="1936376" y="1201271"/>
                    </a:cubicBezTo>
                    <a:cubicBezTo>
                      <a:pt x="1891728" y="1196310"/>
                      <a:pt x="1846729" y="1195294"/>
                      <a:pt x="1801906" y="1192306"/>
                    </a:cubicBezTo>
                    <a:lnTo>
                      <a:pt x="1757082" y="1183341"/>
                    </a:lnTo>
                    <a:cubicBezTo>
                      <a:pt x="1739199" y="1180090"/>
                      <a:pt x="1721118" y="1177942"/>
                      <a:pt x="1703294" y="1174377"/>
                    </a:cubicBezTo>
                    <a:cubicBezTo>
                      <a:pt x="1656590" y="1165036"/>
                      <a:pt x="1680410" y="1167839"/>
                      <a:pt x="1640541" y="1156447"/>
                    </a:cubicBezTo>
                    <a:cubicBezTo>
                      <a:pt x="1561719" y="1133926"/>
                      <a:pt x="1642290" y="1160017"/>
                      <a:pt x="1577788" y="1138518"/>
                    </a:cubicBezTo>
                    <a:cubicBezTo>
                      <a:pt x="1526102" y="1104059"/>
                      <a:pt x="1575964" y="1133894"/>
                      <a:pt x="1524000" y="1111624"/>
                    </a:cubicBezTo>
                    <a:cubicBezTo>
                      <a:pt x="1511717" y="1106360"/>
                      <a:pt x="1500549" y="1098657"/>
                      <a:pt x="1488141" y="1093694"/>
                    </a:cubicBezTo>
                    <a:cubicBezTo>
                      <a:pt x="1424763" y="1068343"/>
                      <a:pt x="1451319" y="1082648"/>
                      <a:pt x="1398494" y="1066800"/>
                    </a:cubicBezTo>
                    <a:cubicBezTo>
                      <a:pt x="1380392" y="1061369"/>
                      <a:pt x="1362253" y="1055890"/>
                      <a:pt x="1344706" y="1048871"/>
                    </a:cubicBezTo>
                    <a:cubicBezTo>
                      <a:pt x="1332298" y="1043908"/>
                      <a:pt x="1321647" y="1034781"/>
                      <a:pt x="1308847" y="1030941"/>
                    </a:cubicBezTo>
                    <a:cubicBezTo>
                      <a:pt x="1291437" y="1025718"/>
                      <a:pt x="1272988" y="1024965"/>
                      <a:pt x="1255058" y="1021977"/>
                    </a:cubicBezTo>
                    <a:cubicBezTo>
                      <a:pt x="1240117" y="1016000"/>
                      <a:pt x="1225302" y="1009698"/>
                      <a:pt x="1210235" y="1004047"/>
                    </a:cubicBezTo>
                    <a:cubicBezTo>
                      <a:pt x="1201387" y="1000729"/>
                      <a:pt x="1191444" y="999944"/>
                      <a:pt x="1183341" y="995082"/>
                    </a:cubicBezTo>
                    <a:cubicBezTo>
                      <a:pt x="1176093" y="990734"/>
                      <a:pt x="1172011" y="982433"/>
                      <a:pt x="1165411" y="977153"/>
                    </a:cubicBezTo>
                    <a:cubicBezTo>
                      <a:pt x="1156998" y="970423"/>
                      <a:pt x="1147482" y="965200"/>
                      <a:pt x="1138517" y="959224"/>
                    </a:cubicBezTo>
                    <a:cubicBezTo>
                      <a:pt x="1083335" y="876449"/>
                      <a:pt x="1153753" y="978270"/>
                      <a:pt x="1102658" y="914400"/>
                    </a:cubicBezTo>
                    <a:cubicBezTo>
                      <a:pt x="1095927" y="905987"/>
                      <a:pt x="1092347" y="895124"/>
                      <a:pt x="1084729" y="887506"/>
                    </a:cubicBezTo>
                    <a:cubicBezTo>
                      <a:pt x="1074164" y="876941"/>
                      <a:pt x="1061110" y="869180"/>
                      <a:pt x="1048870" y="860612"/>
                    </a:cubicBezTo>
                    <a:cubicBezTo>
                      <a:pt x="1031217" y="848255"/>
                      <a:pt x="995082" y="824753"/>
                      <a:pt x="995082" y="824753"/>
                    </a:cubicBezTo>
                    <a:cubicBezTo>
                      <a:pt x="989106" y="815788"/>
                      <a:pt x="981529" y="807705"/>
                      <a:pt x="977153" y="797859"/>
                    </a:cubicBezTo>
                    <a:cubicBezTo>
                      <a:pt x="944189" y="723691"/>
                      <a:pt x="978114" y="762963"/>
                      <a:pt x="941294" y="726141"/>
                    </a:cubicBezTo>
                    <a:cubicBezTo>
                      <a:pt x="938306" y="717176"/>
                      <a:pt x="936555" y="707699"/>
                      <a:pt x="932329" y="699247"/>
                    </a:cubicBezTo>
                    <a:cubicBezTo>
                      <a:pt x="927511" y="689610"/>
                      <a:pt x="914400" y="672353"/>
                      <a:pt x="914400" y="672353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410195" y="4239450"/>
                <a:ext cx="146546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 smtClean="0">
                    <a:latin typeface="+mn-lt"/>
                  </a:rPr>
                  <a:t>Greater</a:t>
                </a:r>
              </a:p>
              <a:p>
                <a:pPr algn="l"/>
                <a:r>
                  <a:rPr lang="en-US" dirty="0" smtClean="0">
                    <a:latin typeface="+mn-lt"/>
                  </a:rPr>
                  <a:t>  Green</a:t>
                </a:r>
              </a:p>
              <a:p>
                <a:pPr algn="l"/>
                <a:r>
                  <a:rPr lang="en-US" dirty="0" smtClean="0">
                    <a:latin typeface="+mn-lt"/>
                  </a:rPr>
                  <a:t>    River</a:t>
                </a:r>
              </a:p>
              <a:p>
                <a:pPr algn="l"/>
                <a:r>
                  <a:rPr lang="en-US" dirty="0" smtClean="0">
                    <a:latin typeface="+mn-lt"/>
                  </a:rPr>
                  <a:t>      Basin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2700000">
              <a:off x="1888871" y="2846889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Wind Rivers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900000">
              <a:off x="3902244" y="3721016"/>
              <a:ext cx="1946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Granite </a:t>
              </a:r>
              <a:r>
                <a:rPr lang="en-U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Mtns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326772" y="4155057"/>
              <a:ext cx="2236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Overthrust</a:t>
              </a:r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 Belt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16892" y="5220179"/>
              <a:ext cx="1058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Sierra</a:t>
              </a:r>
            </a:p>
            <a:p>
              <a:pPr algn="l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Madre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180975"/>
            <a:ext cx="7772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Eastern Greater Green River Basin</a:t>
            </a:r>
            <a:endParaRPr lang="en-US" kern="0" dirty="0">
              <a:solidFill>
                <a:schemeClr val="tx1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7" y="1127089"/>
            <a:ext cx="7487138" cy="5615353"/>
          </a:xfrm>
        </p:spPr>
      </p:pic>
      <p:sp>
        <p:nvSpPr>
          <p:cNvPr id="6" name="TextBox 5"/>
          <p:cNvSpPr txBox="1"/>
          <p:nvPr/>
        </p:nvSpPr>
        <p:spPr>
          <a:xfrm>
            <a:off x="2024849" y="3878663"/>
            <a:ext cx="1710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Rock Springs</a:t>
            </a:r>
          </a:p>
          <a:p>
            <a:r>
              <a:rPr lang="en-US" sz="2000" dirty="0" smtClean="0">
                <a:latin typeface="+mn-lt"/>
              </a:rPr>
              <a:t>Uplift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6287" y="2393182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Great Divide</a:t>
            </a:r>
          </a:p>
          <a:p>
            <a:r>
              <a:rPr lang="en-US" dirty="0" smtClean="0">
                <a:latin typeface="+mn-lt"/>
              </a:rPr>
              <a:t>Basin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9129" y="5076092"/>
            <a:ext cx="1526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Washakie</a:t>
            </a:r>
          </a:p>
          <a:p>
            <a:r>
              <a:rPr lang="en-US" dirty="0" smtClean="0">
                <a:latin typeface="+mn-lt"/>
              </a:rPr>
              <a:t>Basin</a:t>
            </a:r>
            <a:endParaRPr lang="en-US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66092" y="1579526"/>
            <a:ext cx="2667138" cy="338554"/>
            <a:chOff x="1266092" y="1579526"/>
            <a:chExt cx="2667138" cy="33855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266092" y="1613151"/>
              <a:ext cx="281354" cy="271305"/>
            </a:xfrm>
            <a:prstGeom prst="rect">
              <a:avLst/>
            </a:prstGeom>
            <a:solidFill>
              <a:srgbClr val="A1693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37409" y="1579526"/>
              <a:ext cx="22958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Fort Union Fm. outcrop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06287" y="3678608"/>
            <a:ext cx="199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+mn-lt"/>
              </a:rPr>
              <a:t>Wamsutter</a:t>
            </a:r>
            <a:r>
              <a:rPr lang="en-US" sz="2000" dirty="0" smtClean="0">
                <a:latin typeface="+mn-lt"/>
              </a:rPr>
              <a:t> Arch</a:t>
            </a:r>
            <a:endParaRPr lang="en-US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0136" y="5011455"/>
            <a:ext cx="91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Sierra</a:t>
            </a:r>
          </a:p>
          <a:p>
            <a:r>
              <a:rPr lang="en-US" sz="2000" dirty="0" smtClean="0">
                <a:latin typeface="+mn-lt"/>
              </a:rPr>
              <a:t>Madre</a:t>
            </a:r>
            <a:endParaRPr lang="en-US" sz="2000" dirty="0"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90775" y="2892492"/>
            <a:ext cx="394544" cy="3014597"/>
            <a:chOff x="2390775" y="2892492"/>
            <a:chExt cx="394544" cy="3014597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2533650" y="2892492"/>
              <a:ext cx="152400" cy="301459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390775" y="4314826"/>
              <a:ext cx="394544" cy="95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Oval 20"/>
          <p:cNvSpPr/>
          <p:nvPr/>
        </p:nvSpPr>
        <p:spPr bwMode="auto">
          <a:xfrm rot="-600000">
            <a:off x="6970136" y="2892492"/>
            <a:ext cx="542777" cy="853253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530199" y="4777215"/>
            <a:ext cx="1485900" cy="1428750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0372" y="2538549"/>
            <a:ext cx="108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Rawlins</a:t>
            </a:r>
          </a:p>
          <a:p>
            <a:r>
              <a:rPr lang="en-US" sz="2000" dirty="0" smtClean="0">
                <a:latin typeface="+mn-lt"/>
              </a:rPr>
              <a:t>Uplift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6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27149" y="6521612"/>
            <a:ext cx="3129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2"/>
                </a:solidFill>
                <a:latin typeface="+mn-lt"/>
              </a:rPr>
              <a:t>stratigraphy after Honey &amp; Hettinger (2004)</a:t>
            </a:r>
            <a:endParaRPr lang="en-US" sz="1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2" descr="C:\Users\derek.lichtner\Documents\FigsforConvert\Figure04_LocalStratCh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10" y="444843"/>
            <a:ext cx="3872870" cy="60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904351"/>
            <a:ext cx="5070815" cy="4504229"/>
            <a:chOff x="0" y="904351"/>
            <a:chExt cx="5070815" cy="4504229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904351"/>
              <a:ext cx="5070815" cy="4504229"/>
              <a:chOff x="0" y="904351"/>
              <a:chExt cx="5070815" cy="450422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707"/>
              <a:stretch/>
            </p:blipFill>
            <p:spPr>
              <a:xfrm>
                <a:off x="0" y="904351"/>
                <a:ext cx="5070815" cy="413489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0" y="5039248"/>
                <a:ext cx="2723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FFFFFF"/>
                    </a:solidFill>
                    <a:latin typeface="+mn-lt"/>
                  </a:rPr>
                  <a:t>Early Maastrichtian</a:t>
                </a:r>
                <a:endParaRPr lang="en-US" sz="1800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 bwMode="auto">
            <a:xfrm>
              <a:off x="1666473" y="2019533"/>
              <a:ext cx="748924" cy="639519"/>
            </a:xfrm>
            <a:custGeom>
              <a:avLst/>
              <a:gdLst>
                <a:gd name="connsiteX0" fmla="*/ 828989 w 828989"/>
                <a:gd name="connsiteY0" fmla="*/ 50242 h 633047"/>
                <a:gd name="connsiteX1" fmla="*/ 60290 w 828989"/>
                <a:gd name="connsiteY1" fmla="*/ 0 h 633047"/>
                <a:gd name="connsiteX2" fmla="*/ 0 w 828989"/>
                <a:gd name="connsiteY2" fmla="*/ 577781 h 633047"/>
                <a:gd name="connsiteX3" fmla="*/ 406958 w 828989"/>
                <a:gd name="connsiteY3" fmla="*/ 612950 h 633047"/>
                <a:gd name="connsiteX4" fmla="*/ 818940 w 828989"/>
                <a:gd name="connsiteY4" fmla="*/ 633047 h 633047"/>
                <a:gd name="connsiteX5" fmla="*/ 828989 w 828989"/>
                <a:gd name="connsiteY5" fmla="*/ 50242 h 63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989" h="633047">
                  <a:moveTo>
                    <a:pt x="828989" y="50242"/>
                  </a:moveTo>
                  <a:lnTo>
                    <a:pt x="60290" y="0"/>
                  </a:lnTo>
                  <a:lnTo>
                    <a:pt x="0" y="577781"/>
                  </a:lnTo>
                  <a:lnTo>
                    <a:pt x="406958" y="612950"/>
                  </a:lnTo>
                  <a:lnTo>
                    <a:pt x="818940" y="633047"/>
                  </a:lnTo>
                  <a:lnTo>
                    <a:pt x="828989" y="50242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685800" y="180975"/>
            <a:ext cx="7772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kern="0" smtClean="0"/>
              <a:t>Background: Geologic Setting</a:t>
            </a:r>
            <a:endParaRPr lang="en-US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386287"/>
            <a:ext cx="282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latin typeface="+mn-lt"/>
              </a:rPr>
              <a:t>used with permission from Ron Blakey</a:t>
            </a:r>
          </a:p>
          <a:p>
            <a:pPr algn="l"/>
            <a:r>
              <a:rPr lang="en-US" sz="1200" dirty="0" smtClean="0">
                <a:latin typeface="+mn-lt"/>
              </a:rPr>
              <a:t>cpgeosystems.com/paleomaps.html</a:t>
            </a:r>
            <a:endParaRPr lang="en-US" sz="1200" dirty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" y="904351"/>
            <a:ext cx="5070815" cy="4498422"/>
            <a:chOff x="2150421" y="1758461"/>
            <a:chExt cx="5070815" cy="4498422"/>
          </a:xfrm>
        </p:grpSpPr>
        <p:grpSp>
          <p:nvGrpSpPr>
            <p:cNvPr id="14" name="Group 13"/>
            <p:cNvGrpSpPr/>
            <p:nvPr/>
          </p:nvGrpSpPr>
          <p:grpSpPr>
            <a:xfrm>
              <a:off x="2150421" y="1758461"/>
              <a:ext cx="5070815" cy="4498422"/>
              <a:chOff x="2334440" y="1758461"/>
              <a:chExt cx="5070815" cy="449842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707"/>
              <a:stretch/>
            </p:blipFill>
            <p:spPr>
              <a:xfrm>
                <a:off x="2334440" y="1758461"/>
                <a:ext cx="5070815" cy="413489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334440" y="5887551"/>
                <a:ext cx="2723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FFFFFF"/>
                    </a:solidFill>
                    <a:latin typeface="+mn-lt"/>
                  </a:rPr>
                  <a:t>Late Maastrichtian</a:t>
                </a:r>
                <a:endParaRPr lang="en-US" sz="1800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15" name="Freeform 14"/>
            <p:cNvSpPr/>
            <p:nvPr/>
          </p:nvSpPr>
          <p:spPr bwMode="auto">
            <a:xfrm>
              <a:off x="3786554" y="2860431"/>
              <a:ext cx="801077" cy="644769"/>
            </a:xfrm>
            <a:custGeom>
              <a:avLst/>
              <a:gdLst>
                <a:gd name="connsiteX0" fmla="*/ 82061 w 801077"/>
                <a:gd name="connsiteY0" fmla="*/ 0 h 644769"/>
                <a:gd name="connsiteX1" fmla="*/ 445477 w 801077"/>
                <a:gd name="connsiteY1" fmla="*/ 42984 h 644769"/>
                <a:gd name="connsiteX2" fmla="*/ 801077 w 801077"/>
                <a:gd name="connsiteY2" fmla="*/ 62523 h 644769"/>
                <a:gd name="connsiteX3" fmla="*/ 769815 w 801077"/>
                <a:gd name="connsiteY3" fmla="*/ 644769 h 644769"/>
                <a:gd name="connsiteX4" fmla="*/ 339969 w 801077"/>
                <a:gd name="connsiteY4" fmla="*/ 613507 h 644769"/>
                <a:gd name="connsiteX5" fmla="*/ 0 w 801077"/>
                <a:gd name="connsiteY5" fmla="*/ 574431 h 644769"/>
                <a:gd name="connsiteX6" fmla="*/ 82061 w 801077"/>
                <a:gd name="connsiteY6" fmla="*/ 0 h 64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1077" h="644769">
                  <a:moveTo>
                    <a:pt x="82061" y="0"/>
                  </a:moveTo>
                  <a:lnTo>
                    <a:pt x="445477" y="42984"/>
                  </a:lnTo>
                  <a:lnTo>
                    <a:pt x="801077" y="62523"/>
                  </a:lnTo>
                  <a:lnTo>
                    <a:pt x="769815" y="644769"/>
                  </a:lnTo>
                  <a:lnTo>
                    <a:pt x="339969" y="613507"/>
                  </a:lnTo>
                  <a:lnTo>
                    <a:pt x="0" y="574431"/>
                  </a:lnTo>
                  <a:lnTo>
                    <a:pt x="82061" y="0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904351"/>
            <a:ext cx="5070815" cy="4149187"/>
            <a:chOff x="4073185" y="2698765"/>
            <a:chExt cx="5070815" cy="4149187"/>
          </a:xfrm>
        </p:grpSpPr>
        <p:grpSp>
          <p:nvGrpSpPr>
            <p:cNvPr id="19" name="Group 18"/>
            <p:cNvGrpSpPr/>
            <p:nvPr/>
          </p:nvGrpSpPr>
          <p:grpSpPr>
            <a:xfrm>
              <a:off x="4073185" y="2698765"/>
              <a:ext cx="5070815" cy="4149187"/>
              <a:chOff x="4073185" y="2723103"/>
              <a:chExt cx="5070815" cy="414918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707"/>
              <a:stretch/>
            </p:blipFill>
            <p:spPr>
              <a:xfrm>
                <a:off x="4073185" y="2723103"/>
                <a:ext cx="5070815" cy="413489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073185" y="6502958"/>
                <a:ext cx="2723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FFFFFF"/>
                    </a:solidFill>
                    <a:latin typeface="+mn-lt"/>
                  </a:rPr>
                  <a:t>K-T Boundary</a:t>
                </a:r>
                <a:endParaRPr lang="en-US" sz="1800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20" name="Freeform 19"/>
            <p:cNvSpPr/>
            <p:nvPr/>
          </p:nvSpPr>
          <p:spPr bwMode="auto">
            <a:xfrm>
              <a:off x="5719572" y="3799332"/>
              <a:ext cx="790956" cy="644652"/>
            </a:xfrm>
            <a:custGeom>
              <a:avLst/>
              <a:gdLst>
                <a:gd name="connsiteX0" fmla="*/ 73152 w 790956"/>
                <a:gd name="connsiteY0" fmla="*/ 0 h 644652"/>
                <a:gd name="connsiteX1" fmla="*/ 429768 w 790956"/>
                <a:gd name="connsiteY1" fmla="*/ 45720 h 644652"/>
                <a:gd name="connsiteX2" fmla="*/ 790956 w 790956"/>
                <a:gd name="connsiteY2" fmla="*/ 64008 h 644652"/>
                <a:gd name="connsiteX3" fmla="*/ 754380 w 790956"/>
                <a:gd name="connsiteY3" fmla="*/ 644652 h 644652"/>
                <a:gd name="connsiteX4" fmla="*/ 356616 w 790956"/>
                <a:gd name="connsiteY4" fmla="*/ 617220 h 644652"/>
                <a:gd name="connsiteX5" fmla="*/ 0 w 790956"/>
                <a:gd name="connsiteY5" fmla="*/ 571500 h 644652"/>
                <a:gd name="connsiteX6" fmla="*/ 73152 w 790956"/>
                <a:gd name="connsiteY6" fmla="*/ 0 h 64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956" h="644652">
                  <a:moveTo>
                    <a:pt x="73152" y="0"/>
                  </a:moveTo>
                  <a:lnTo>
                    <a:pt x="429768" y="45720"/>
                  </a:lnTo>
                  <a:lnTo>
                    <a:pt x="790956" y="64008"/>
                  </a:lnTo>
                  <a:lnTo>
                    <a:pt x="754380" y="644652"/>
                  </a:lnTo>
                  <a:lnTo>
                    <a:pt x="356616" y="617220"/>
                  </a:lnTo>
                  <a:lnTo>
                    <a:pt x="0" y="571500"/>
                  </a:lnTo>
                  <a:lnTo>
                    <a:pt x="73152" y="0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9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0975"/>
            <a:ext cx="2730260" cy="9112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Burial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6" y="85029"/>
            <a:ext cx="5261518" cy="3157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" y="3418138"/>
            <a:ext cx="5261519" cy="3148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6" y="85029"/>
            <a:ext cx="5261518" cy="3157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" y="3422365"/>
            <a:ext cx="5256682" cy="3148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6" y="85029"/>
            <a:ext cx="5261518" cy="315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" y="3422365"/>
            <a:ext cx="5261519" cy="3148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6" y="85029"/>
            <a:ext cx="5261518" cy="3157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" y="3418138"/>
            <a:ext cx="5261519" cy="3148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26" y="85029"/>
            <a:ext cx="5261518" cy="3157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" y="3419290"/>
            <a:ext cx="5261519" cy="31433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422392" y="3418138"/>
            <a:ext cx="3167227" cy="3129093"/>
            <a:chOff x="1024128" y="462604"/>
            <a:chExt cx="3167227" cy="31290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28"/>
            <a:stretch/>
          </p:blipFill>
          <p:spPr>
            <a:xfrm>
              <a:off x="1024128" y="462604"/>
              <a:ext cx="3167227" cy="3129093"/>
            </a:xfrm>
            <a:prstGeom prst="rect">
              <a:avLst/>
            </a:prstGeom>
          </p:spPr>
        </p:pic>
        <p:sp>
          <p:nvSpPr>
            <p:cNvPr id="16" name="5-Point Star 15"/>
            <p:cNvSpPr/>
            <p:nvPr/>
          </p:nvSpPr>
          <p:spPr bwMode="auto">
            <a:xfrm>
              <a:off x="2188491" y="2802833"/>
              <a:ext cx="113895" cy="113895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5-Point Star 16"/>
            <p:cNvSpPr/>
            <p:nvPr/>
          </p:nvSpPr>
          <p:spPr bwMode="auto">
            <a:xfrm>
              <a:off x="3330526" y="943553"/>
              <a:ext cx="113895" cy="113895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7785737" y="3242907"/>
            <a:ext cx="4436" cy="601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265775" y="5820527"/>
            <a:ext cx="128083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92" y="6586116"/>
            <a:ext cx="467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latin typeface="+mn-lt"/>
              </a:rPr>
              <a:t>data modified from Roberts, L., and others 2005, USGS DDS-69-D</a:t>
            </a:r>
            <a:endParaRPr lang="en-US" sz="1200" dirty="0">
              <a:latin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52551" y="1781175"/>
            <a:ext cx="4467225" cy="3728228"/>
            <a:chOff x="1352551" y="1781175"/>
            <a:chExt cx="4467225" cy="3728228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5172075" y="1781175"/>
              <a:ext cx="647701" cy="754989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1352551" y="4982685"/>
              <a:ext cx="729262" cy="52671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86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Big questions…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86554"/>
            <a:ext cx="7772400" cy="4795706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What processes controlled Lance and Fort Union deposition?</a:t>
            </a:r>
          </a:p>
          <a:p>
            <a:pPr lvl="1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Where are strata thickest and why?</a:t>
            </a:r>
          </a:p>
          <a:p>
            <a:endParaRPr lang="en-US" sz="3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And what is the timing on basin deformation and filling?</a:t>
            </a:r>
          </a:p>
          <a:p>
            <a:pPr lvl="1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How did that create swamp-like conditions?</a:t>
            </a:r>
          </a:p>
          <a:p>
            <a:pPr lvl="1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What was happening with the fluvial system?</a:t>
            </a:r>
          </a:p>
        </p:txBody>
      </p:sp>
    </p:spTree>
    <p:extLst>
      <p:ext uri="{BB962C8B-B14F-4D97-AF65-F5344CB8AC3E}">
        <p14:creationId xmlns:p14="http://schemas.microsoft.com/office/powerpoint/2010/main" val="37272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0"/>
            <a:ext cx="55721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347769"/>
            <a:ext cx="7772400" cy="9112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Data: wells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062" y="1645074"/>
            <a:ext cx="2392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883 wells</a:t>
            </a:r>
          </a:p>
          <a:p>
            <a:r>
              <a:rPr lang="en-US" dirty="0" smtClean="0">
                <a:latin typeface="+mj-lt"/>
              </a:rPr>
              <a:t>8 cross sections</a:t>
            </a:r>
            <a:endParaRPr lang="en-US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6" y="3341278"/>
            <a:ext cx="68453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5" y="114851"/>
            <a:ext cx="4012706" cy="6678705"/>
          </a:xfrm>
        </p:spPr>
      </p:pic>
      <p:sp>
        <p:nvSpPr>
          <p:cNvPr id="5" name="TextBox 4"/>
          <p:cNvSpPr txBox="1"/>
          <p:nvPr/>
        </p:nvSpPr>
        <p:spPr>
          <a:xfrm>
            <a:off x="690112" y="6611779"/>
            <a:ext cx="3372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Modified from R.E. Dunn, written communication, 2015</a:t>
            </a:r>
            <a:endParaRPr lang="en-US" sz="1000" dirty="0">
              <a:latin typeface="+mj-lt"/>
            </a:endParaRPr>
          </a:p>
        </p:txBody>
      </p:sp>
      <p:pic>
        <p:nvPicPr>
          <p:cNvPr id="6" name="Picture 2" descr="http://newsdesk.si.edu/sites/default/files/photos/TLM%20of%20pollen%20and%20spores%20from%20PET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27" y="1326951"/>
            <a:ext cx="1965931" cy="25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40" y="4154652"/>
            <a:ext cx="2130904" cy="244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55158" y="5101392"/>
            <a:ext cx="2488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+mj-lt"/>
              </a:rPr>
              <a:t>McComas</a:t>
            </a:r>
            <a:r>
              <a:rPr lang="en-US" sz="1000" dirty="0" smtClean="0">
                <a:latin typeface="+mj-lt"/>
              </a:rPr>
              <a:t>, K., 2014, A new </a:t>
            </a:r>
            <a:r>
              <a:rPr lang="en-US" sz="1000" dirty="0" err="1" smtClean="0">
                <a:latin typeface="+mj-lt"/>
              </a:rPr>
              <a:t>Puercan</a:t>
            </a:r>
            <a:r>
              <a:rPr lang="en-US" sz="1000" dirty="0" smtClean="0">
                <a:latin typeface="+mj-lt"/>
              </a:rPr>
              <a:t> </a:t>
            </a:r>
            <a:r>
              <a:rPr lang="en-US" sz="1000" dirty="0" err="1" smtClean="0">
                <a:latin typeface="+mj-lt"/>
              </a:rPr>
              <a:t>arctocyonid</a:t>
            </a:r>
            <a:r>
              <a:rPr lang="en-US" sz="1000" dirty="0" smtClean="0">
                <a:latin typeface="+mj-lt"/>
              </a:rPr>
              <a:t> genus from the Great Divide Basin, Wyoming</a:t>
            </a:r>
            <a:endParaRPr lang="en-US" sz="1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3047" y="2265804"/>
            <a:ext cx="2488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Vargas, M.C., 2010, </a:t>
            </a:r>
            <a:r>
              <a:rPr lang="en-US" sz="1000" dirty="0">
                <a:latin typeface="+mj-lt"/>
              </a:rPr>
              <a:t>Microscopy of </a:t>
            </a:r>
            <a:r>
              <a:rPr lang="en-US" sz="1000" dirty="0" smtClean="0">
                <a:latin typeface="+mj-lt"/>
              </a:rPr>
              <a:t>pollen </a:t>
            </a:r>
            <a:r>
              <a:rPr lang="en-US" sz="1000" dirty="0">
                <a:latin typeface="+mj-lt"/>
              </a:rPr>
              <a:t>and </a:t>
            </a:r>
            <a:r>
              <a:rPr lang="en-US" sz="1000" dirty="0" smtClean="0">
                <a:latin typeface="+mj-lt"/>
              </a:rPr>
              <a:t>spore taxa </a:t>
            </a:r>
            <a:r>
              <a:rPr lang="en-US" sz="1000" dirty="0">
                <a:latin typeface="+mj-lt"/>
              </a:rPr>
              <a:t>from the Paleocene-Eocene Thermal Maximum</a:t>
            </a:r>
          </a:p>
          <a:p>
            <a:endParaRPr lang="en-US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534" y="1914897"/>
            <a:ext cx="5035560" cy="36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88" y="353495"/>
            <a:ext cx="7772400" cy="9112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Data: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biostratigraphic</a:t>
            </a:r>
            <a:r>
              <a:rPr lang="en-US" dirty="0" smtClean="0">
                <a:solidFill>
                  <a:schemeClr val="tx1"/>
                </a:solidFill>
              </a:rPr>
              <a:t> &amp; </a:t>
            </a:r>
            <a:r>
              <a:rPr lang="en-US" dirty="0" err="1" smtClean="0">
                <a:solidFill>
                  <a:schemeClr val="tx1"/>
                </a:solidFill>
              </a:rPr>
              <a:t>dz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compilation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7925" y="6470333"/>
            <a:ext cx="283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+mj-lt"/>
              </a:rPr>
              <a:t>All data at wsgs.wyo.gov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50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52026"/>
            <a:ext cx="5070815" cy="4504229"/>
            <a:chOff x="0" y="904351"/>
            <a:chExt cx="5070815" cy="4504229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904351"/>
              <a:ext cx="5070815" cy="4504229"/>
              <a:chOff x="0" y="904351"/>
              <a:chExt cx="5070815" cy="450422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707"/>
              <a:stretch/>
            </p:blipFill>
            <p:spPr>
              <a:xfrm>
                <a:off x="0" y="904351"/>
                <a:ext cx="5070815" cy="413489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0" y="5039248"/>
                <a:ext cx="27231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 smtClean="0">
                    <a:solidFill>
                      <a:srgbClr val="FFFFFF"/>
                    </a:solidFill>
                    <a:latin typeface="+mn-lt"/>
                  </a:rPr>
                  <a:t>Early Maastrichtian</a:t>
                </a:r>
                <a:endParaRPr lang="en-US" sz="1800" dirty="0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6" name="Freeform 5"/>
            <p:cNvSpPr/>
            <p:nvPr/>
          </p:nvSpPr>
          <p:spPr bwMode="auto">
            <a:xfrm>
              <a:off x="1666473" y="2019533"/>
              <a:ext cx="748924" cy="639519"/>
            </a:xfrm>
            <a:custGeom>
              <a:avLst/>
              <a:gdLst>
                <a:gd name="connsiteX0" fmla="*/ 828989 w 828989"/>
                <a:gd name="connsiteY0" fmla="*/ 50242 h 633047"/>
                <a:gd name="connsiteX1" fmla="*/ 60290 w 828989"/>
                <a:gd name="connsiteY1" fmla="*/ 0 h 633047"/>
                <a:gd name="connsiteX2" fmla="*/ 0 w 828989"/>
                <a:gd name="connsiteY2" fmla="*/ 577781 h 633047"/>
                <a:gd name="connsiteX3" fmla="*/ 406958 w 828989"/>
                <a:gd name="connsiteY3" fmla="*/ 612950 h 633047"/>
                <a:gd name="connsiteX4" fmla="*/ 818940 w 828989"/>
                <a:gd name="connsiteY4" fmla="*/ 633047 h 633047"/>
                <a:gd name="connsiteX5" fmla="*/ 828989 w 828989"/>
                <a:gd name="connsiteY5" fmla="*/ 50242 h 63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8989" h="633047">
                  <a:moveTo>
                    <a:pt x="828989" y="50242"/>
                  </a:moveTo>
                  <a:lnTo>
                    <a:pt x="60290" y="0"/>
                  </a:lnTo>
                  <a:lnTo>
                    <a:pt x="0" y="577781"/>
                  </a:lnTo>
                  <a:lnTo>
                    <a:pt x="406958" y="612950"/>
                  </a:lnTo>
                  <a:lnTo>
                    <a:pt x="818940" y="633047"/>
                  </a:lnTo>
                  <a:lnTo>
                    <a:pt x="828989" y="50242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16321" y="2041716"/>
            <a:ext cx="5243552" cy="4553928"/>
            <a:chOff x="367166" y="139220"/>
            <a:chExt cx="4111930" cy="3571135"/>
          </a:xfrm>
        </p:grpSpPr>
        <p:sp>
          <p:nvSpPr>
            <p:cNvPr id="10" name="TextBox 9"/>
            <p:cNvSpPr txBox="1"/>
            <p:nvPr/>
          </p:nvSpPr>
          <p:spPr>
            <a:xfrm>
              <a:off x="2178341" y="139220"/>
              <a:ext cx="1502433" cy="289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Lance Formation</a:t>
              </a:r>
              <a:endParaRPr lang="en-US" sz="1800" dirty="0">
                <a:latin typeface="+mj-lt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17"/>
            <a:stretch/>
          </p:blipFill>
          <p:spPr>
            <a:xfrm>
              <a:off x="367166" y="436194"/>
              <a:ext cx="3313608" cy="327416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25"/>
            <a:stretch/>
          </p:blipFill>
          <p:spPr>
            <a:xfrm rot="16200000">
              <a:off x="2423132" y="1572383"/>
              <a:ext cx="3313608" cy="798321"/>
            </a:xfrm>
            <a:prstGeom prst="rect">
              <a:avLst/>
            </a:prstGeom>
          </p:spPr>
        </p:pic>
      </p:grpSp>
      <p:pic>
        <p:nvPicPr>
          <p:cNvPr id="13" name="Picture 4" descr="C:\Users\derek.lichtner\Documents\FigsforConvert\Figure25_FlexurePlotsLocationsIns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3" y="1206478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958232"/>
              </p:ext>
            </p:extLst>
          </p:nvPr>
        </p:nvGraphicFramePr>
        <p:xfrm>
          <a:off x="5295900" y="454958"/>
          <a:ext cx="3314701" cy="14935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67822"/>
                <a:gridCol w="968212"/>
                <a:gridCol w="1278667"/>
              </a:tblGrid>
              <a:tr h="3556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Section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 err="1">
                          <a:effectLst/>
                          <a:latin typeface="+mn-lt"/>
                        </a:rPr>
                        <a:t>h</a:t>
                      </a:r>
                      <a:r>
                        <a:rPr lang="en-US" sz="1600" b="1" i="1" u="none" strike="noStrike" baseline="-25000" dirty="0" err="1">
                          <a:effectLst/>
                          <a:latin typeface="+mn-lt"/>
                        </a:rPr>
                        <a:t>L</a:t>
                      </a:r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, load height (m)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1" u="none" strike="noStrike" dirty="0">
                          <a:effectLst/>
                          <a:latin typeface="+mn-lt"/>
                        </a:rPr>
                        <a:t>D</a:t>
                      </a:r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, crustal </a:t>
                      </a: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rigidity</a:t>
                      </a:r>
                    </a:p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(N-m</a:t>
                      </a:r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X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2,700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1.19×10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Y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2,700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1.60×10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Z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2,700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1.97×10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Fox Hills to Lance </a:t>
            </a:r>
            <a:r>
              <a:rPr lang="en-US" dirty="0" err="1" smtClean="0">
                <a:solidFill>
                  <a:schemeClr val="tx1"/>
                </a:solidFill>
              </a:rPr>
              <a:t>Fms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pre 69 Ma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7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86001A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C3AAAB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20864</TotalTime>
  <Words>533</Words>
  <Application>Microsoft Office PowerPoint</Application>
  <PresentationFormat>On-screen Show (4:3)</PresentationFormat>
  <Paragraphs>98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CONSTRAINING THE MAASTRICHTIAN THROUGH PALEOCENE DEVELOPMENT OF THE GREAT DIVIDE AND WASHAKIE BASINS, SOUTH-CENTRAL WYOMING</vt:lpstr>
      <vt:lpstr>PowerPoint Presentation</vt:lpstr>
      <vt:lpstr>PowerPoint Presentation</vt:lpstr>
      <vt:lpstr>PowerPoint Presentation</vt:lpstr>
      <vt:lpstr>Burial history</vt:lpstr>
      <vt:lpstr>Big questions…</vt:lpstr>
      <vt:lpstr>Data: wells</vt:lpstr>
      <vt:lpstr>Data: biostratigraphic &amp; dz compilation</vt:lpstr>
      <vt:lpstr>Fox Hills to Lance Fms. pre 69 Ma</vt:lpstr>
      <vt:lpstr>Red Rim Mbr. 69–66 Ma</vt:lpstr>
      <vt:lpstr>K-Pg boundary: Rock Spring uplift reinitiation</vt:lpstr>
      <vt:lpstr>China Butte Mbr. 65.3–60.9 Ma</vt:lpstr>
      <vt:lpstr>China Butte-Overland transition: Rock Spring uplift reinitiation #2</vt:lpstr>
      <vt:lpstr>Overland Mbr., 60.2–55.8 Ma</vt:lpstr>
      <vt:lpstr>Conclusions</vt:lpstr>
      <vt:lpstr>PowerPoint Presentation</vt:lpstr>
    </vt:vector>
  </TitlesOfParts>
  <Company>University of Wyoming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Ranie Lynds</dc:creator>
  <cp:lastModifiedBy>Ranie</cp:lastModifiedBy>
  <cp:revision>985</cp:revision>
  <dcterms:created xsi:type="dcterms:W3CDTF">2004-10-13T02:43:35Z</dcterms:created>
  <dcterms:modified xsi:type="dcterms:W3CDTF">2016-09-26T03:27:59Z</dcterms:modified>
</cp:coreProperties>
</file>