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9" r:id="rId2"/>
    <p:sldId id="265" r:id="rId3"/>
    <p:sldId id="269" r:id="rId4"/>
    <p:sldId id="283" r:id="rId5"/>
    <p:sldId id="284" r:id="rId6"/>
    <p:sldId id="264" r:id="rId7"/>
    <p:sldId id="261" r:id="rId8"/>
    <p:sldId id="262" r:id="rId9"/>
    <p:sldId id="266" r:id="rId10"/>
    <p:sldId id="268" r:id="rId11"/>
    <p:sldId id="273" r:id="rId12"/>
    <p:sldId id="279" r:id="rId13"/>
    <p:sldId id="287" r:id="rId14"/>
    <p:sldId id="288" r:id="rId15"/>
    <p:sldId id="275" r:id="rId16"/>
    <p:sldId id="280" r:id="rId17"/>
    <p:sldId id="274" r:id="rId18"/>
    <p:sldId id="281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6B6B"/>
    <a:srgbClr val="C2D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8" autoAdjust="0"/>
    <p:restoredTop sz="89134" autoAdjust="0"/>
  </p:normalViewPr>
  <p:slideViewPr>
    <p:cSldViewPr snapToGrid="0" snapToObjects="1">
      <p:cViewPr>
        <p:scale>
          <a:sx n="95" d="100"/>
          <a:sy n="95" d="100"/>
        </p:scale>
        <p:origin x="-11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648F06-F838-4290-B280-25FA569B4C67}" type="doc">
      <dgm:prSet loTypeId="urn:microsoft.com/office/officeart/2005/8/layout/cycle2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742DE6-1839-49FC-9374-945ECA58F31A}">
      <dgm:prSet phldrT="[Text]" custT="1"/>
      <dgm:spPr>
        <a:solidFill>
          <a:srgbClr val="FFFFCC"/>
        </a:soli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  <a:effectLst/>
            </a:rPr>
            <a:t>Identify module learning goals</a:t>
          </a:r>
          <a:endParaRPr lang="en-US" sz="1400" dirty="0">
            <a:solidFill>
              <a:schemeClr val="tx1"/>
            </a:solidFill>
            <a:effectLst/>
          </a:endParaRPr>
        </a:p>
      </dgm:t>
    </dgm:pt>
    <dgm:pt modelId="{F2077F7E-BC5E-4464-9FF3-6AB5378E4567}" type="parTrans" cxnId="{1D2F45BC-78E8-4C1B-8097-50CA2D948C3E}">
      <dgm:prSet/>
      <dgm:spPr/>
      <dgm:t>
        <a:bodyPr/>
        <a:lstStyle/>
        <a:p>
          <a:endParaRPr lang="en-US" sz="1400"/>
        </a:p>
      </dgm:t>
    </dgm:pt>
    <dgm:pt modelId="{1D9BEF42-895A-40E5-9B47-FE7D253529BE}" type="sibTrans" cxnId="{1D2F45BC-78E8-4C1B-8097-50CA2D948C3E}">
      <dgm:prSet custT="1"/>
      <dgm:spPr/>
      <dgm:t>
        <a:bodyPr/>
        <a:lstStyle/>
        <a:p>
          <a:endParaRPr lang="en-US" sz="1400"/>
        </a:p>
      </dgm:t>
    </dgm:pt>
    <dgm:pt modelId="{9444E2E0-BFE8-4155-9DD4-7F54F758EE60}">
      <dgm:prSet phldrT="[Text]" custT="1"/>
      <dgm:spPr>
        <a:solidFill>
          <a:srgbClr val="FFFFCC"/>
        </a:soli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Identify unit learning outcomes</a:t>
          </a:r>
          <a:endParaRPr lang="en-US" sz="1400" dirty="0">
            <a:solidFill>
              <a:schemeClr val="tx1"/>
            </a:solidFill>
          </a:endParaRPr>
        </a:p>
      </dgm:t>
    </dgm:pt>
    <dgm:pt modelId="{7176F539-D949-4E19-8649-2C205614ECA7}" type="parTrans" cxnId="{DA156875-022A-4FC3-9FBD-E90C63118F0A}">
      <dgm:prSet/>
      <dgm:spPr/>
      <dgm:t>
        <a:bodyPr/>
        <a:lstStyle/>
        <a:p>
          <a:endParaRPr lang="en-US" sz="1400"/>
        </a:p>
      </dgm:t>
    </dgm:pt>
    <dgm:pt modelId="{26691DDA-A24A-4F92-B192-2F1E45ADC52B}" type="sibTrans" cxnId="{DA156875-022A-4FC3-9FBD-E90C63118F0A}">
      <dgm:prSet custT="1"/>
      <dgm:spPr/>
      <dgm:t>
        <a:bodyPr/>
        <a:lstStyle/>
        <a:p>
          <a:endParaRPr lang="en-US" sz="1400"/>
        </a:p>
      </dgm:t>
    </dgm:pt>
    <dgm:pt modelId="{83F0D268-B1D1-4EE6-9F0B-D22C6E2CDE9D}">
      <dgm:prSet phldrT="[Text]" custT="1"/>
      <dgm:spPr>
        <a:solidFill>
          <a:srgbClr val="FFFFCC"/>
        </a:soli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Determine assessment strategy</a:t>
          </a:r>
          <a:endParaRPr lang="en-US" sz="1400" dirty="0">
            <a:solidFill>
              <a:schemeClr val="tx1"/>
            </a:solidFill>
          </a:endParaRPr>
        </a:p>
      </dgm:t>
    </dgm:pt>
    <dgm:pt modelId="{BE061413-046E-4123-82DC-F4571F4A9C26}" type="parTrans" cxnId="{94C61D4B-1E31-47E3-AFA6-3062EA129A40}">
      <dgm:prSet/>
      <dgm:spPr/>
      <dgm:t>
        <a:bodyPr/>
        <a:lstStyle/>
        <a:p>
          <a:endParaRPr lang="en-US" sz="1400"/>
        </a:p>
      </dgm:t>
    </dgm:pt>
    <dgm:pt modelId="{BCB0243E-9FED-41FE-95F4-EFF5AAE8E9F5}" type="sibTrans" cxnId="{94C61D4B-1E31-47E3-AFA6-3062EA129A40}">
      <dgm:prSet custT="1"/>
      <dgm:spPr/>
      <dgm:t>
        <a:bodyPr/>
        <a:lstStyle/>
        <a:p>
          <a:endParaRPr lang="en-US" sz="1400"/>
        </a:p>
      </dgm:t>
    </dgm:pt>
    <dgm:pt modelId="{F43F10E6-4768-4C6A-831B-513D5C17DE55}">
      <dgm:prSet phldrT="[Text]" custT="1"/>
      <dgm:spPr>
        <a:solidFill>
          <a:srgbClr val="FFFFCC"/>
        </a:soli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Design teaching materials to match assessment</a:t>
          </a:r>
          <a:endParaRPr lang="en-US" sz="1400" dirty="0">
            <a:solidFill>
              <a:schemeClr val="tx1"/>
            </a:solidFill>
          </a:endParaRPr>
        </a:p>
      </dgm:t>
    </dgm:pt>
    <dgm:pt modelId="{9D2E3534-CBD0-4356-8765-35C9030EDF98}" type="parTrans" cxnId="{DE1491B3-91C3-46A3-9AF9-50087543F1E3}">
      <dgm:prSet/>
      <dgm:spPr/>
      <dgm:t>
        <a:bodyPr/>
        <a:lstStyle/>
        <a:p>
          <a:endParaRPr lang="en-US" sz="1400"/>
        </a:p>
      </dgm:t>
    </dgm:pt>
    <dgm:pt modelId="{DCC950B2-A48F-4996-8A60-F1018B48C419}" type="sibTrans" cxnId="{DE1491B3-91C3-46A3-9AF9-50087543F1E3}">
      <dgm:prSet custT="1"/>
      <dgm:spPr/>
      <dgm:t>
        <a:bodyPr/>
        <a:lstStyle/>
        <a:p>
          <a:endParaRPr lang="en-US" sz="1400"/>
        </a:p>
      </dgm:t>
    </dgm:pt>
    <dgm:pt modelId="{FA664FD6-6972-441E-B459-8475B85224FA}">
      <dgm:prSet phldrT="[Text]" custT="1"/>
      <dgm:spPr>
        <a:solidFill>
          <a:srgbClr val="FFFFCC"/>
        </a:soli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  <a:effectLst/>
            </a:rPr>
            <a:t>Plan instruction strategies</a:t>
          </a:r>
          <a:endParaRPr lang="en-US" sz="1400" dirty="0">
            <a:solidFill>
              <a:schemeClr val="tx1"/>
            </a:solidFill>
            <a:effectLst/>
          </a:endParaRPr>
        </a:p>
      </dgm:t>
    </dgm:pt>
    <dgm:pt modelId="{BB17A343-3E50-41B2-BEA8-6008782D3E1A}" type="parTrans" cxnId="{C66773F9-5B6F-401A-8E45-A94C1A9077A0}">
      <dgm:prSet/>
      <dgm:spPr/>
      <dgm:t>
        <a:bodyPr/>
        <a:lstStyle/>
        <a:p>
          <a:endParaRPr lang="en-US" sz="1400"/>
        </a:p>
      </dgm:t>
    </dgm:pt>
    <dgm:pt modelId="{739BDC3C-8F6E-462C-916B-53C17235A0AA}" type="sibTrans" cxnId="{C66773F9-5B6F-401A-8E45-A94C1A9077A0}">
      <dgm:prSet custT="1"/>
      <dgm:spPr>
        <a:solidFill>
          <a:srgbClr val="CAE2FF"/>
        </a:solidFill>
        <a:ln w="19050"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1400"/>
        </a:p>
      </dgm:t>
    </dgm:pt>
    <dgm:pt modelId="{5DA04306-3D0D-45F7-933B-BF1299A43560}" type="pres">
      <dgm:prSet presAssocID="{25648F06-F838-4290-B280-25FA569B4C6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277498-7972-4846-BE3B-C2BCFDCBDC37}" type="pres">
      <dgm:prSet presAssocID="{AA742DE6-1839-49FC-9374-945ECA58F31A}" presName="node" presStyleLbl="node1" presStyleIdx="0" presStyleCnt="5" custRadScaleRad="100026" custRadScaleInc="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133527-7B58-4328-9F6C-124B25C62FAA}" type="pres">
      <dgm:prSet presAssocID="{1D9BEF42-895A-40E5-9B47-FE7D253529BE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1CA2FCA-D94D-43D8-A582-C4B84B49888C}" type="pres">
      <dgm:prSet presAssocID="{1D9BEF42-895A-40E5-9B47-FE7D253529BE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E52046A-F234-431B-B42C-B1CE2039F4E3}" type="pres">
      <dgm:prSet presAssocID="{9444E2E0-BFE8-4155-9DD4-7F54F758EE6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6EE44-0899-4F14-9A0C-BAE4ED9E5975}" type="pres">
      <dgm:prSet presAssocID="{26691DDA-A24A-4F92-B192-2F1E45ADC52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166F1CA0-24C5-471D-ADB2-F6CCB1AA95E3}" type="pres">
      <dgm:prSet presAssocID="{26691DDA-A24A-4F92-B192-2F1E45ADC52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4B6AAD9-9C9E-4350-8C0D-C0277238256D}" type="pres">
      <dgm:prSet presAssocID="{83F0D268-B1D1-4EE6-9F0B-D22C6E2CDE9D}" presName="node" presStyleLbl="node1" presStyleIdx="2" presStyleCnt="5" custScaleX="1055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C83224-C3B5-4C52-A5C9-5073EDD16F18}" type="pres">
      <dgm:prSet presAssocID="{BCB0243E-9FED-41FE-95F4-EFF5AAE8E9F5}" presName="sibTrans" presStyleLbl="sibTrans2D1" presStyleIdx="2" presStyleCnt="5"/>
      <dgm:spPr/>
      <dgm:t>
        <a:bodyPr/>
        <a:lstStyle/>
        <a:p>
          <a:endParaRPr lang="en-US"/>
        </a:p>
      </dgm:t>
    </dgm:pt>
    <dgm:pt modelId="{CBAC7852-0A6B-4FEC-8681-5BA05DCED580}" type="pres">
      <dgm:prSet presAssocID="{BCB0243E-9FED-41FE-95F4-EFF5AAE8E9F5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CE67367-00B3-40F9-96A7-CFDF58DA12E1}" type="pres">
      <dgm:prSet presAssocID="{F43F10E6-4768-4C6A-831B-513D5C17DE5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8B33F-BB58-45BE-B038-F5B31ED79F2A}" type="pres">
      <dgm:prSet presAssocID="{DCC950B2-A48F-4996-8A60-F1018B48C419}" presName="sibTrans" presStyleLbl="sibTrans2D1" presStyleIdx="3" presStyleCnt="5"/>
      <dgm:spPr/>
      <dgm:t>
        <a:bodyPr/>
        <a:lstStyle/>
        <a:p>
          <a:endParaRPr lang="en-US"/>
        </a:p>
      </dgm:t>
    </dgm:pt>
    <dgm:pt modelId="{8444C401-7453-458D-A78D-0B4425316281}" type="pres">
      <dgm:prSet presAssocID="{DCC950B2-A48F-4996-8A60-F1018B48C419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E86AB9F8-666E-4907-BEF5-F3E0A78A73F2}" type="pres">
      <dgm:prSet presAssocID="{FA664FD6-6972-441E-B459-8475B85224F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848E1-CEA9-4603-95FC-115BB6B09FFA}" type="pres">
      <dgm:prSet presAssocID="{739BDC3C-8F6E-462C-916B-53C17235A0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4CA9890E-07CC-4A14-BDC0-0ADB68C7CF6D}" type="pres">
      <dgm:prSet presAssocID="{739BDC3C-8F6E-462C-916B-53C17235A0AA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31BF09C1-3BED-6E47-BD06-E43195D7A51F}" type="presOf" srcId="{FA664FD6-6972-441E-B459-8475B85224FA}" destId="{E86AB9F8-666E-4907-BEF5-F3E0A78A73F2}" srcOrd="0" destOrd="0" presId="urn:microsoft.com/office/officeart/2005/8/layout/cycle2"/>
    <dgm:cxn modelId="{D87A7796-C5D2-4447-B8F3-B13EE6AD9188}" type="presOf" srcId="{26691DDA-A24A-4F92-B192-2F1E45ADC52B}" destId="{166F1CA0-24C5-471D-ADB2-F6CCB1AA95E3}" srcOrd="1" destOrd="0" presId="urn:microsoft.com/office/officeart/2005/8/layout/cycle2"/>
    <dgm:cxn modelId="{09BCC59F-6412-2C4B-A039-B7962372FFB9}" type="presOf" srcId="{25648F06-F838-4290-B280-25FA569B4C67}" destId="{5DA04306-3D0D-45F7-933B-BF1299A43560}" srcOrd="0" destOrd="0" presId="urn:microsoft.com/office/officeart/2005/8/layout/cycle2"/>
    <dgm:cxn modelId="{DA156875-022A-4FC3-9FBD-E90C63118F0A}" srcId="{25648F06-F838-4290-B280-25FA569B4C67}" destId="{9444E2E0-BFE8-4155-9DD4-7F54F758EE60}" srcOrd="1" destOrd="0" parTransId="{7176F539-D949-4E19-8649-2C205614ECA7}" sibTransId="{26691DDA-A24A-4F92-B192-2F1E45ADC52B}"/>
    <dgm:cxn modelId="{C66773F9-5B6F-401A-8E45-A94C1A9077A0}" srcId="{25648F06-F838-4290-B280-25FA569B4C67}" destId="{FA664FD6-6972-441E-B459-8475B85224FA}" srcOrd="4" destOrd="0" parTransId="{BB17A343-3E50-41B2-BEA8-6008782D3E1A}" sibTransId="{739BDC3C-8F6E-462C-916B-53C17235A0AA}"/>
    <dgm:cxn modelId="{7E1987D3-8A96-644B-A56D-A82810C9AA2D}" type="presOf" srcId="{739BDC3C-8F6E-462C-916B-53C17235A0AA}" destId="{4CA9890E-07CC-4A14-BDC0-0ADB68C7CF6D}" srcOrd="1" destOrd="0" presId="urn:microsoft.com/office/officeart/2005/8/layout/cycle2"/>
    <dgm:cxn modelId="{1D46C5F0-2824-5446-9A97-581A2BD0B1CE}" type="presOf" srcId="{83F0D268-B1D1-4EE6-9F0B-D22C6E2CDE9D}" destId="{C4B6AAD9-9C9E-4350-8C0D-C0277238256D}" srcOrd="0" destOrd="0" presId="urn:microsoft.com/office/officeart/2005/8/layout/cycle2"/>
    <dgm:cxn modelId="{9B42FC06-DC54-E74C-8F09-5A874EE4B2DD}" type="presOf" srcId="{1D9BEF42-895A-40E5-9B47-FE7D253529BE}" destId="{61CA2FCA-D94D-43D8-A582-C4B84B49888C}" srcOrd="1" destOrd="0" presId="urn:microsoft.com/office/officeart/2005/8/layout/cycle2"/>
    <dgm:cxn modelId="{20A6B0C3-773C-8447-BEB6-B0F39581BEC2}" type="presOf" srcId="{AA742DE6-1839-49FC-9374-945ECA58F31A}" destId="{5B277498-7972-4846-BE3B-C2BCFDCBDC37}" srcOrd="0" destOrd="0" presId="urn:microsoft.com/office/officeart/2005/8/layout/cycle2"/>
    <dgm:cxn modelId="{94C61D4B-1E31-47E3-AFA6-3062EA129A40}" srcId="{25648F06-F838-4290-B280-25FA569B4C67}" destId="{83F0D268-B1D1-4EE6-9F0B-D22C6E2CDE9D}" srcOrd="2" destOrd="0" parTransId="{BE061413-046E-4123-82DC-F4571F4A9C26}" sibTransId="{BCB0243E-9FED-41FE-95F4-EFF5AAE8E9F5}"/>
    <dgm:cxn modelId="{CE98542D-3BDB-974E-BF63-7AE4DA437FB2}" type="presOf" srcId="{BCB0243E-9FED-41FE-95F4-EFF5AAE8E9F5}" destId="{F9C83224-C3B5-4C52-A5C9-5073EDD16F18}" srcOrd="0" destOrd="0" presId="urn:microsoft.com/office/officeart/2005/8/layout/cycle2"/>
    <dgm:cxn modelId="{DB80CDCF-69EE-9A4E-96EC-15E110692427}" type="presOf" srcId="{739BDC3C-8F6E-462C-916B-53C17235A0AA}" destId="{F0C848E1-CEA9-4603-95FC-115BB6B09FFA}" srcOrd="0" destOrd="0" presId="urn:microsoft.com/office/officeart/2005/8/layout/cycle2"/>
    <dgm:cxn modelId="{32E7FFB7-DC49-FD45-9940-D836DDC1D659}" type="presOf" srcId="{BCB0243E-9FED-41FE-95F4-EFF5AAE8E9F5}" destId="{CBAC7852-0A6B-4FEC-8681-5BA05DCED580}" srcOrd="1" destOrd="0" presId="urn:microsoft.com/office/officeart/2005/8/layout/cycle2"/>
    <dgm:cxn modelId="{905BE0AE-B2B9-E649-883F-316D5686D02B}" type="presOf" srcId="{DCC950B2-A48F-4996-8A60-F1018B48C419}" destId="{8444C401-7453-458D-A78D-0B4425316281}" srcOrd="1" destOrd="0" presId="urn:microsoft.com/office/officeart/2005/8/layout/cycle2"/>
    <dgm:cxn modelId="{929DE709-4E42-274F-A4F8-7E89D76EDB8B}" type="presOf" srcId="{9444E2E0-BFE8-4155-9DD4-7F54F758EE60}" destId="{EE52046A-F234-431B-B42C-B1CE2039F4E3}" srcOrd="0" destOrd="0" presId="urn:microsoft.com/office/officeart/2005/8/layout/cycle2"/>
    <dgm:cxn modelId="{0210A9BA-AFFA-104F-8A1E-4A67FE989F25}" type="presOf" srcId="{1D9BEF42-895A-40E5-9B47-FE7D253529BE}" destId="{42133527-7B58-4328-9F6C-124B25C62FAA}" srcOrd="0" destOrd="0" presId="urn:microsoft.com/office/officeart/2005/8/layout/cycle2"/>
    <dgm:cxn modelId="{1D2F45BC-78E8-4C1B-8097-50CA2D948C3E}" srcId="{25648F06-F838-4290-B280-25FA569B4C67}" destId="{AA742DE6-1839-49FC-9374-945ECA58F31A}" srcOrd="0" destOrd="0" parTransId="{F2077F7E-BC5E-4464-9FF3-6AB5378E4567}" sibTransId="{1D9BEF42-895A-40E5-9B47-FE7D253529BE}"/>
    <dgm:cxn modelId="{DE1491B3-91C3-46A3-9AF9-50087543F1E3}" srcId="{25648F06-F838-4290-B280-25FA569B4C67}" destId="{F43F10E6-4768-4C6A-831B-513D5C17DE55}" srcOrd="3" destOrd="0" parTransId="{9D2E3534-CBD0-4356-8765-35C9030EDF98}" sibTransId="{DCC950B2-A48F-4996-8A60-F1018B48C419}"/>
    <dgm:cxn modelId="{0AEA896B-FB56-BF43-BA09-F932679C6A33}" type="presOf" srcId="{DCC950B2-A48F-4996-8A60-F1018B48C419}" destId="{BDC8B33F-BB58-45BE-B038-F5B31ED79F2A}" srcOrd="0" destOrd="0" presId="urn:microsoft.com/office/officeart/2005/8/layout/cycle2"/>
    <dgm:cxn modelId="{C1503933-9A0C-6443-B08E-44398C4E38F6}" type="presOf" srcId="{26691DDA-A24A-4F92-B192-2F1E45ADC52B}" destId="{54D6EE44-0899-4F14-9A0C-BAE4ED9E5975}" srcOrd="0" destOrd="0" presId="urn:microsoft.com/office/officeart/2005/8/layout/cycle2"/>
    <dgm:cxn modelId="{999FAA78-BA66-1F49-A4A1-01D210C7D07B}" type="presOf" srcId="{F43F10E6-4768-4C6A-831B-513D5C17DE55}" destId="{2CE67367-00B3-40F9-96A7-CFDF58DA12E1}" srcOrd="0" destOrd="0" presId="urn:microsoft.com/office/officeart/2005/8/layout/cycle2"/>
    <dgm:cxn modelId="{F0979E61-3E3E-A64E-A0D2-EEBBDC47CD68}" type="presParOf" srcId="{5DA04306-3D0D-45F7-933B-BF1299A43560}" destId="{5B277498-7972-4846-BE3B-C2BCFDCBDC37}" srcOrd="0" destOrd="0" presId="urn:microsoft.com/office/officeart/2005/8/layout/cycle2"/>
    <dgm:cxn modelId="{3905761D-C824-444C-A07D-11C30E80B0CC}" type="presParOf" srcId="{5DA04306-3D0D-45F7-933B-BF1299A43560}" destId="{42133527-7B58-4328-9F6C-124B25C62FAA}" srcOrd="1" destOrd="0" presId="urn:microsoft.com/office/officeart/2005/8/layout/cycle2"/>
    <dgm:cxn modelId="{C9B00BC7-292F-CF43-B395-B5849C137D50}" type="presParOf" srcId="{42133527-7B58-4328-9F6C-124B25C62FAA}" destId="{61CA2FCA-D94D-43D8-A582-C4B84B49888C}" srcOrd="0" destOrd="0" presId="urn:microsoft.com/office/officeart/2005/8/layout/cycle2"/>
    <dgm:cxn modelId="{8B9265AD-FD16-864A-B60F-5B7ABB20ADED}" type="presParOf" srcId="{5DA04306-3D0D-45F7-933B-BF1299A43560}" destId="{EE52046A-F234-431B-B42C-B1CE2039F4E3}" srcOrd="2" destOrd="0" presId="urn:microsoft.com/office/officeart/2005/8/layout/cycle2"/>
    <dgm:cxn modelId="{7B363484-A626-584A-910B-A02AD3F759AC}" type="presParOf" srcId="{5DA04306-3D0D-45F7-933B-BF1299A43560}" destId="{54D6EE44-0899-4F14-9A0C-BAE4ED9E5975}" srcOrd="3" destOrd="0" presId="urn:microsoft.com/office/officeart/2005/8/layout/cycle2"/>
    <dgm:cxn modelId="{17123EE6-4171-484F-A9BF-0E82F20F3143}" type="presParOf" srcId="{54D6EE44-0899-4F14-9A0C-BAE4ED9E5975}" destId="{166F1CA0-24C5-471D-ADB2-F6CCB1AA95E3}" srcOrd="0" destOrd="0" presId="urn:microsoft.com/office/officeart/2005/8/layout/cycle2"/>
    <dgm:cxn modelId="{0F540EA2-05D0-5941-9808-6429D9EF8B13}" type="presParOf" srcId="{5DA04306-3D0D-45F7-933B-BF1299A43560}" destId="{C4B6AAD9-9C9E-4350-8C0D-C0277238256D}" srcOrd="4" destOrd="0" presId="urn:microsoft.com/office/officeart/2005/8/layout/cycle2"/>
    <dgm:cxn modelId="{D3E1BA61-0707-7D41-8A7A-5DADBC17ACCC}" type="presParOf" srcId="{5DA04306-3D0D-45F7-933B-BF1299A43560}" destId="{F9C83224-C3B5-4C52-A5C9-5073EDD16F18}" srcOrd="5" destOrd="0" presId="urn:microsoft.com/office/officeart/2005/8/layout/cycle2"/>
    <dgm:cxn modelId="{2B861EA5-411C-F44A-AA33-A1B5CC81E763}" type="presParOf" srcId="{F9C83224-C3B5-4C52-A5C9-5073EDD16F18}" destId="{CBAC7852-0A6B-4FEC-8681-5BA05DCED580}" srcOrd="0" destOrd="0" presId="urn:microsoft.com/office/officeart/2005/8/layout/cycle2"/>
    <dgm:cxn modelId="{8E66ED0F-70DD-EC44-ADE3-E9282AEC274C}" type="presParOf" srcId="{5DA04306-3D0D-45F7-933B-BF1299A43560}" destId="{2CE67367-00B3-40F9-96A7-CFDF58DA12E1}" srcOrd="6" destOrd="0" presId="urn:microsoft.com/office/officeart/2005/8/layout/cycle2"/>
    <dgm:cxn modelId="{6C4CB19C-BE88-E94B-B567-258B1EF3A28A}" type="presParOf" srcId="{5DA04306-3D0D-45F7-933B-BF1299A43560}" destId="{BDC8B33F-BB58-45BE-B038-F5B31ED79F2A}" srcOrd="7" destOrd="0" presId="urn:microsoft.com/office/officeart/2005/8/layout/cycle2"/>
    <dgm:cxn modelId="{5FD20AEA-AC6B-7A4A-A2A6-6916CBC7D760}" type="presParOf" srcId="{BDC8B33F-BB58-45BE-B038-F5B31ED79F2A}" destId="{8444C401-7453-458D-A78D-0B4425316281}" srcOrd="0" destOrd="0" presId="urn:microsoft.com/office/officeart/2005/8/layout/cycle2"/>
    <dgm:cxn modelId="{A8544E03-AA50-684C-87D4-67BB11827747}" type="presParOf" srcId="{5DA04306-3D0D-45F7-933B-BF1299A43560}" destId="{E86AB9F8-666E-4907-BEF5-F3E0A78A73F2}" srcOrd="8" destOrd="0" presId="urn:microsoft.com/office/officeart/2005/8/layout/cycle2"/>
    <dgm:cxn modelId="{20713DB7-5744-6E42-B272-0F9A4DB5BB0A}" type="presParOf" srcId="{5DA04306-3D0D-45F7-933B-BF1299A43560}" destId="{F0C848E1-CEA9-4603-95FC-115BB6B09FFA}" srcOrd="9" destOrd="0" presId="urn:microsoft.com/office/officeart/2005/8/layout/cycle2"/>
    <dgm:cxn modelId="{DF85D18E-76C3-2240-A151-A4337F76B6A9}" type="presParOf" srcId="{F0C848E1-CEA9-4603-95FC-115BB6B09FFA}" destId="{4CA9890E-07CC-4A14-BDC0-0ADB68C7CF6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77498-7972-4846-BE3B-C2BCFDCBDC37}">
      <dsp:nvSpPr>
        <dsp:cNvPr id="0" name=""/>
        <dsp:cNvSpPr/>
      </dsp:nvSpPr>
      <dsp:spPr>
        <a:xfrm>
          <a:off x="2230662" y="1388"/>
          <a:ext cx="1252484" cy="1252484"/>
        </a:xfrm>
        <a:prstGeom prst="ellipse">
          <a:avLst/>
        </a:prstGeom>
        <a:solidFill>
          <a:srgbClr val="FFFFCC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effectLst/>
            </a:rPr>
            <a:t>Identify module learning goals</a:t>
          </a:r>
          <a:endParaRPr lang="en-US" sz="1400" kern="1200" dirty="0">
            <a:solidFill>
              <a:schemeClr val="tx1"/>
            </a:solidFill>
            <a:effectLst/>
          </a:endParaRPr>
        </a:p>
      </dsp:txBody>
      <dsp:txXfrm>
        <a:off x="2414084" y="184810"/>
        <a:ext cx="885640" cy="885640"/>
      </dsp:txXfrm>
    </dsp:sp>
    <dsp:sp modelId="{42133527-7B58-4328-9F6C-124B25C62FAA}">
      <dsp:nvSpPr>
        <dsp:cNvPr id="0" name=""/>
        <dsp:cNvSpPr/>
      </dsp:nvSpPr>
      <dsp:spPr>
        <a:xfrm rot="2164526">
          <a:off x="3442276" y="963178"/>
          <a:ext cx="330594" cy="422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451785" y="1018521"/>
        <a:ext cx="231416" cy="253627"/>
      </dsp:txXfrm>
    </dsp:sp>
    <dsp:sp modelId="{EE52046A-F234-431B-B42C-B1CE2039F4E3}">
      <dsp:nvSpPr>
        <dsp:cNvPr id="0" name=""/>
        <dsp:cNvSpPr/>
      </dsp:nvSpPr>
      <dsp:spPr>
        <a:xfrm>
          <a:off x="3747125" y="1106217"/>
          <a:ext cx="1252484" cy="1252484"/>
        </a:xfrm>
        <a:prstGeom prst="ellipse">
          <a:avLst/>
        </a:prstGeom>
        <a:solidFill>
          <a:srgbClr val="FFFFCC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Identify unit learning outcomes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930547" y="1289639"/>
        <a:ext cx="885640" cy="885640"/>
      </dsp:txXfrm>
    </dsp:sp>
    <dsp:sp modelId="{54D6EE44-0899-4F14-9A0C-BAE4ED9E5975}">
      <dsp:nvSpPr>
        <dsp:cNvPr id="0" name=""/>
        <dsp:cNvSpPr/>
      </dsp:nvSpPr>
      <dsp:spPr>
        <a:xfrm rot="6480000">
          <a:off x="3921216" y="2404245"/>
          <a:ext cx="330402" cy="422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3986092" y="2441653"/>
        <a:ext cx="231281" cy="253627"/>
      </dsp:txXfrm>
    </dsp:sp>
    <dsp:sp modelId="{C4B6AAD9-9C9E-4350-8C0D-C0277238256D}">
      <dsp:nvSpPr>
        <dsp:cNvPr id="0" name=""/>
        <dsp:cNvSpPr/>
      </dsp:nvSpPr>
      <dsp:spPr>
        <a:xfrm>
          <a:off x="3132024" y="2893201"/>
          <a:ext cx="1321433" cy="1252484"/>
        </a:xfrm>
        <a:prstGeom prst="ellipse">
          <a:avLst/>
        </a:prstGeom>
        <a:solidFill>
          <a:srgbClr val="FFFFCC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Determine assessment strategy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325543" y="3076623"/>
        <a:ext cx="934395" cy="885640"/>
      </dsp:txXfrm>
    </dsp:sp>
    <dsp:sp modelId="{F9C83224-C3B5-4C52-A5C9-5073EDD16F18}">
      <dsp:nvSpPr>
        <dsp:cNvPr id="0" name=""/>
        <dsp:cNvSpPr/>
      </dsp:nvSpPr>
      <dsp:spPr>
        <a:xfrm rot="10800000">
          <a:off x="2688034" y="3308086"/>
          <a:ext cx="313753" cy="422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782160" y="3392629"/>
        <a:ext cx="219627" cy="253627"/>
      </dsp:txXfrm>
    </dsp:sp>
    <dsp:sp modelId="{2CE67367-00B3-40F9-96A7-CFDF58DA12E1}">
      <dsp:nvSpPr>
        <dsp:cNvPr id="0" name=""/>
        <dsp:cNvSpPr/>
      </dsp:nvSpPr>
      <dsp:spPr>
        <a:xfrm>
          <a:off x="1287552" y="2893201"/>
          <a:ext cx="1252484" cy="1252484"/>
        </a:xfrm>
        <a:prstGeom prst="ellipse">
          <a:avLst/>
        </a:prstGeom>
        <a:solidFill>
          <a:srgbClr val="FFFFCC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Design teaching materials to match assessment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470974" y="3076623"/>
        <a:ext cx="885640" cy="885640"/>
      </dsp:txXfrm>
    </dsp:sp>
    <dsp:sp modelId="{BDC8B33F-BB58-45BE-B038-F5B31ED79F2A}">
      <dsp:nvSpPr>
        <dsp:cNvPr id="0" name=""/>
        <dsp:cNvSpPr/>
      </dsp:nvSpPr>
      <dsp:spPr>
        <a:xfrm rot="15120000">
          <a:off x="1460373" y="2423531"/>
          <a:ext cx="332024" cy="422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1525567" y="2555440"/>
        <a:ext cx="232417" cy="253627"/>
      </dsp:txXfrm>
    </dsp:sp>
    <dsp:sp modelId="{E86AB9F8-666E-4907-BEF5-F3E0A78A73F2}">
      <dsp:nvSpPr>
        <dsp:cNvPr id="0" name=""/>
        <dsp:cNvSpPr/>
      </dsp:nvSpPr>
      <dsp:spPr>
        <a:xfrm>
          <a:off x="706926" y="1106217"/>
          <a:ext cx="1252484" cy="1252484"/>
        </a:xfrm>
        <a:prstGeom prst="ellipse">
          <a:avLst/>
        </a:prstGeom>
        <a:solidFill>
          <a:srgbClr val="FFFFCC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effectLst/>
            </a:rPr>
            <a:t>Plan instruction strategies</a:t>
          </a:r>
          <a:endParaRPr lang="en-US" sz="1400" kern="1200" dirty="0">
            <a:solidFill>
              <a:schemeClr val="tx1"/>
            </a:solidFill>
            <a:effectLst/>
          </a:endParaRPr>
        </a:p>
      </dsp:txBody>
      <dsp:txXfrm>
        <a:off x="890348" y="1289639"/>
        <a:ext cx="885640" cy="885640"/>
      </dsp:txXfrm>
    </dsp:sp>
    <dsp:sp modelId="{F0C848E1-CEA9-4603-95FC-115BB6B09FFA}">
      <dsp:nvSpPr>
        <dsp:cNvPr id="0" name=""/>
        <dsp:cNvSpPr/>
      </dsp:nvSpPr>
      <dsp:spPr>
        <a:xfrm rot="19443296">
          <a:off x="1920534" y="974232"/>
          <a:ext cx="333712" cy="422713"/>
        </a:xfrm>
        <a:prstGeom prst="rightArrow">
          <a:avLst>
            <a:gd name="adj1" fmla="val 60000"/>
            <a:gd name="adj2" fmla="val 50000"/>
          </a:avLst>
        </a:prstGeom>
        <a:solidFill>
          <a:srgbClr val="CAE2FF"/>
        </a:solidFill>
        <a:ln w="19050"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930066" y="1088159"/>
        <a:ext cx="233598" cy="253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89344-A328-6E48-80F8-A80CE9D643F6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5AD15-35D0-8342-BC5E-CE1330B9F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1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r>
              <a:rPr lang="en-US" baseline="0" dirty="0" smtClean="0"/>
              <a:t> I am going to talk about a suite of resources that have been developed through NSF TUES and IUSE funding. As you can see, I am merely reporting on the efforts of a much larger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5AD15-35D0-8342-BC5E-CE1330B9F7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Image sources</a:t>
            </a:r>
            <a:r>
              <a:rPr lang="en-US" baseline="0" dirty="0" smtClean="0"/>
              <a:t>: (all offered under a Creative Commons Attribution-</a:t>
            </a:r>
            <a:r>
              <a:rPr lang="en-US" baseline="0" dirty="0" err="1" smtClean="0"/>
              <a:t>NonCommercial</a:t>
            </a:r>
            <a:r>
              <a:rPr lang="en-US" baseline="0" dirty="0" smtClean="0"/>
              <a:t>-</a:t>
            </a:r>
            <a:r>
              <a:rPr lang="en-US" baseline="0" dirty="0" err="1" smtClean="0"/>
              <a:t>ShareAlike</a:t>
            </a:r>
            <a:r>
              <a:rPr lang="en-US" baseline="0" dirty="0" smtClean="0"/>
              <a:t> license)</a:t>
            </a:r>
            <a:endParaRPr lang="en-US" dirty="0" smtClean="0"/>
          </a:p>
          <a:p>
            <a:r>
              <a:rPr lang="en-US" dirty="0" smtClean="0"/>
              <a:t>(damaged</a:t>
            </a:r>
            <a:r>
              <a:rPr lang="en-US" baseline="0" dirty="0" smtClean="0"/>
              <a:t> house) </a:t>
            </a:r>
            <a:r>
              <a:rPr lang="en-US" dirty="0" smtClean="0"/>
              <a:t>https://</a:t>
            </a:r>
            <a:r>
              <a:rPr lang="en-US" dirty="0" err="1" smtClean="0"/>
              <a:t>commons.wikimedia.org</a:t>
            </a:r>
            <a:r>
              <a:rPr lang="en-US" dirty="0" smtClean="0"/>
              <a:t>/wiki/File:Damage_from_Hurricane_Sandy_to_house_in_Brooklyn,_</a:t>
            </a:r>
            <a:r>
              <a:rPr lang="en-US" dirty="0" err="1" smtClean="0"/>
              <a:t>NY.jpeg</a:t>
            </a:r>
            <a:r>
              <a:rPr lang="en-US" dirty="0" smtClean="0"/>
              <a:t>#/media/File:Damage_from_Hurricane_Sandy_to_house_in_Brooklyn,_</a:t>
            </a:r>
            <a:r>
              <a:rPr lang="en-US" dirty="0" err="1" smtClean="0"/>
              <a:t>NY.jpeg</a:t>
            </a:r>
            <a:r>
              <a:rPr lang="en-US" dirty="0" smtClean="0"/>
              <a:t>)</a:t>
            </a:r>
          </a:p>
          <a:p>
            <a:r>
              <a:rPr lang="en-US" dirty="0" smtClean="0"/>
              <a:t>(Greenland</a:t>
            </a:r>
            <a:r>
              <a:rPr lang="en-US" baseline="0" dirty="0" smtClean="0"/>
              <a:t> ice) </a:t>
            </a:r>
            <a:r>
              <a:rPr lang="en-US" dirty="0" smtClean="0"/>
              <a:t>https://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/commons/f/f9/Greenland-</a:t>
            </a:r>
            <a:r>
              <a:rPr lang="en-US" dirty="0" err="1" smtClean="0"/>
              <a:t>ice_sheet_hg.jpg</a:t>
            </a:r>
            <a:endParaRPr lang="en-US" dirty="0" smtClean="0"/>
          </a:p>
          <a:p>
            <a:r>
              <a:rPr lang="en-US" dirty="0" smtClean="0"/>
              <a:t>(students and solar</a:t>
            </a:r>
            <a:r>
              <a:rPr lang="en-US" baseline="0" dirty="0" smtClean="0"/>
              <a:t> panels</a:t>
            </a:r>
            <a:r>
              <a:rPr lang="en-US" dirty="0" smtClean="0"/>
              <a:t>) http://</a:t>
            </a:r>
            <a:r>
              <a:rPr lang="en-US" dirty="0" err="1" smtClean="0"/>
              <a:t>images.nrel.gov</a:t>
            </a:r>
            <a:r>
              <a:rPr lang="en-US" dirty="0" smtClean="0"/>
              <a:t>/</a:t>
            </a:r>
            <a:r>
              <a:rPr lang="en-US" dirty="0" err="1" smtClean="0"/>
              <a:t>viewphoto.php</a:t>
            </a:r>
            <a:r>
              <a:rPr lang="en-US" dirty="0" smtClean="0"/>
              <a:t>?&amp;</a:t>
            </a:r>
            <a:r>
              <a:rPr lang="en-US" dirty="0" err="1" smtClean="0"/>
              <a:t>albumId</a:t>
            </a:r>
            <a:r>
              <a:rPr lang="en-US" dirty="0" smtClean="0"/>
              <a:t>=207379&amp;imageId=6314201&amp;...</a:t>
            </a:r>
          </a:p>
          <a:p>
            <a:r>
              <a:rPr lang="en-US" dirty="0" smtClean="0"/>
              <a:t>(students at</a:t>
            </a:r>
            <a:r>
              <a:rPr lang="en-US" baseline="0" dirty="0" smtClean="0"/>
              <a:t> computer)</a:t>
            </a:r>
            <a:r>
              <a:rPr lang="en-US" dirty="0" smtClean="0"/>
              <a:t> https://</a:t>
            </a:r>
            <a:r>
              <a:rPr lang="en-US" dirty="0" err="1" smtClean="0"/>
              <a:t>commons.wikimedia.org</a:t>
            </a:r>
            <a:r>
              <a:rPr lang="en-US" dirty="0" smtClean="0"/>
              <a:t>/wiki/File:Wikipedians_in_Atlanta,_December_2012...</a:t>
            </a:r>
          </a:p>
          <a:p>
            <a:r>
              <a:rPr lang="en-US" dirty="0" smtClean="0"/>
              <a:t>(student</a:t>
            </a:r>
            <a:r>
              <a:rPr lang="en-US" baseline="0" dirty="0" smtClean="0"/>
              <a:t> in the field) Bruce Douglas https://</a:t>
            </a:r>
            <a:r>
              <a:rPr lang="en-US" baseline="0" dirty="0" err="1" smtClean="0"/>
              <a:t>www.unavco.org</a:t>
            </a:r>
            <a:r>
              <a:rPr lang="en-US" baseline="0" dirty="0" smtClean="0"/>
              <a:t>/education/advancing-geodetic-skills/short-courses/2016/field-education/field-</a:t>
            </a:r>
            <a:r>
              <a:rPr lang="en-US" baseline="0" dirty="0" err="1" smtClean="0"/>
              <a:t>education.html</a:t>
            </a:r>
            <a:endParaRPr lang="en-US" dirty="0" smtClean="0"/>
          </a:p>
          <a:p>
            <a:r>
              <a:rPr lang="en-US" dirty="0" smtClean="0"/>
              <a:t>(mine)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baggis</a:t>
            </a:r>
            <a:r>
              <a:rPr lang="en-US" dirty="0" smtClean="0"/>
              <a:t>/5156621907/in/</a:t>
            </a:r>
            <a:r>
              <a:rPr lang="en-US" dirty="0" err="1" smtClean="0"/>
              <a:t>photostream</a:t>
            </a:r>
            <a:r>
              <a:rPr lang="en-US" dirty="0" smtClean="0"/>
              <a:t>/</a:t>
            </a:r>
          </a:p>
          <a:p>
            <a:r>
              <a:rPr lang="en-US" dirty="0" smtClean="0"/>
              <a:t>(earthquake</a:t>
            </a:r>
            <a:r>
              <a:rPr lang="en-US" baseline="0" dirty="0" smtClean="0"/>
              <a:t> damage) </a:t>
            </a:r>
            <a:r>
              <a:rPr lang="en-US" dirty="0" smtClean="0"/>
              <a:t>By </a:t>
            </a:r>
            <a:r>
              <a:rPr lang="en-US" dirty="0" err="1" smtClean="0"/>
              <a:t>Sumita</a:t>
            </a:r>
            <a:r>
              <a:rPr lang="en-US" dirty="0" smtClean="0"/>
              <a:t> Roy </a:t>
            </a:r>
            <a:r>
              <a:rPr lang="en-US" dirty="0" err="1" smtClean="0"/>
              <a:t>Dutta</a:t>
            </a:r>
            <a:r>
              <a:rPr lang="en-US" dirty="0" smtClean="0"/>
              <a:t> - Own work, CC BY-SA 4.0, https://</a:t>
            </a:r>
            <a:r>
              <a:rPr lang="en-US" dirty="0" err="1" smtClean="0"/>
              <a:t>commons.wikimedia.org</a:t>
            </a:r>
            <a:r>
              <a:rPr lang="en-US" dirty="0" smtClean="0"/>
              <a:t>/w/</a:t>
            </a:r>
            <a:r>
              <a:rPr lang="en-US" dirty="0" err="1" smtClean="0"/>
              <a:t>index.php?curid</a:t>
            </a:r>
            <a:r>
              <a:rPr lang="en-US" dirty="0" smtClean="0"/>
              <a:t>=40998384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(water carrier)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danielbachhuber</a:t>
            </a:r>
            <a:r>
              <a:rPr lang="en-US" dirty="0" smtClean="0"/>
              <a:t>/3142801676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CA2AD-8987-4644-B290-E1E5A349172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39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www.globalchange.gov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www.earthscienceliteracy.org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CA2AD-8987-4644-B290-E1E5A34917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04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DB78CC6-4D68-44E9-A435-E82BA1158DDD}" type="slidenum">
              <a:rPr lang="en-US" sz="1200"/>
              <a:pPr algn="r" eaLnBrk="1" hangingPunct="1"/>
              <a:t>7</a:t>
            </a:fld>
            <a:endParaRPr lang="en-US" sz="1200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/>
            <a:fld id="{A0157773-DF9A-4314-94B9-AA8AE58B7C12}" type="slidenum">
              <a:rPr lang="en-US" sz="1200">
                <a:latin typeface="Times New Roman" pitchFamily="18" charset="0"/>
              </a:rPr>
              <a:pPr algn="r" rtl="1"/>
              <a:t>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As</a:t>
            </a:r>
            <a:r>
              <a:rPr lang="en-US" baseline="0" dirty="0" smtClean="0">
                <a:latin typeface="Arial" pitchFamily="34" charset="0"/>
                <a:ea typeface="ＭＳ Ｐゴシック" pitchFamily="34" charset="-128"/>
              </a:rPr>
              <a:t> we got better and better at measuring points on the Earth, it evolved into being able to determine how they change.</a:t>
            </a:r>
          </a:p>
          <a:p>
            <a:pPr eaLnBrk="1" hangingPunct="1"/>
            <a:endParaRPr lang="en-US" baseline="0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baseline="0" dirty="0" smtClean="0">
                <a:latin typeface="Arial" pitchFamily="34" charset="0"/>
                <a:ea typeface="ＭＳ Ｐゴシック" pitchFamily="34" charset="-128"/>
              </a:rPr>
              <a:t>Think of geodesy as a toolbox of ways to better measure the Earth’s size, shape…</a:t>
            </a:r>
            <a:r>
              <a:rPr lang="en-US" baseline="0" dirty="0" err="1" smtClean="0">
                <a:latin typeface="Arial" pitchFamily="34" charset="0"/>
                <a:ea typeface="ＭＳ Ｐゴシック" pitchFamily="34" charset="-128"/>
              </a:rPr>
              <a:t>etc</a:t>
            </a: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3CDA-4F80-8C4C-A77E-B3643CC964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7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5AD15-35D0-8342-BC5E-CE1330B9F7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3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5AD15-35D0-8342-BC5E-CE1330B9F7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1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2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6393"/>
            <a:ext cx="2133600" cy="365125"/>
          </a:xfrm>
        </p:spPr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6393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6393"/>
            <a:ext cx="2133600" cy="365125"/>
          </a:xfrm>
        </p:spPr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GETSI_bann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856712"/>
          </a:xfrm>
          <a:prstGeom prst="rect">
            <a:avLst/>
          </a:prstGeom>
        </p:spPr>
      </p:pic>
      <p:pic>
        <p:nvPicPr>
          <p:cNvPr id="10" name="Picture 9" descr="NSF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" y="6109370"/>
            <a:ext cx="708526" cy="70852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51948" y="6232801"/>
            <a:ext cx="8131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This work is supported by the National Science Foundation’s </a:t>
            </a:r>
            <a:r>
              <a:rPr lang="en-US" sz="1200" i="1" dirty="0" smtClean="0"/>
              <a:t>Transforming Undergraduate Education in STEM </a:t>
            </a:r>
            <a:r>
              <a:rPr lang="en-US" sz="1200" dirty="0" smtClean="0"/>
              <a:t>(DUE-1245025) and </a:t>
            </a:r>
            <a:r>
              <a:rPr lang="en-US" sz="1200" i="1" dirty="0" smtClean="0"/>
              <a:t>Improving</a:t>
            </a:r>
            <a:r>
              <a:rPr lang="en-US" sz="1200" i="1" baseline="0" dirty="0" smtClean="0"/>
              <a:t> Undergraduate STEM Education </a:t>
            </a:r>
            <a:r>
              <a:rPr lang="en-US" sz="1200" dirty="0" smtClean="0"/>
              <a:t>DUE-</a:t>
            </a:r>
            <a:r>
              <a:rPr lang="is-IS" sz="1200" dirty="0" smtClean="0"/>
              <a:t>1612248</a:t>
            </a:r>
            <a:r>
              <a:rPr lang="en-US" sz="1200" dirty="0" smtClean="0"/>
              <a:t>) within the Directorate for </a:t>
            </a:r>
            <a:r>
              <a:rPr lang="en-US" sz="1200" i="1" dirty="0" smtClean="0"/>
              <a:t>Education and Human Resources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58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5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87745"/>
            <a:ext cx="2133600" cy="365125"/>
          </a:xfrm>
        </p:spPr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8774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87745"/>
            <a:ext cx="2133600" cy="365125"/>
          </a:xfrm>
        </p:spPr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ETSI_bann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8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31800"/>
            <a:ext cx="4038600" cy="47096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1800"/>
            <a:ext cx="4038600" cy="47096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018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3314"/>
            <a:ext cx="4040188" cy="4081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2018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3314"/>
            <a:ext cx="4041775" cy="4081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3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5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2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7652"/>
            <a:ext cx="8229600" cy="50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49332"/>
            <a:ext cx="8229600" cy="4765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8198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E7532-6558-2949-8B64-49F3D63F0157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198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8198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ETSI_banner_wide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88"/>
          <a:stretch/>
        </p:blipFill>
        <p:spPr>
          <a:xfrm>
            <a:off x="0" y="6322737"/>
            <a:ext cx="9144000" cy="549374"/>
          </a:xfrm>
          <a:prstGeom prst="rect">
            <a:avLst/>
          </a:prstGeom>
        </p:spPr>
      </p:pic>
      <p:pic>
        <p:nvPicPr>
          <p:cNvPr id="10" name="Picture 9" descr="MtSAC_fullcolor_print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096" y="6463857"/>
            <a:ext cx="373662" cy="263743"/>
          </a:xfrm>
          <a:prstGeom prst="rect">
            <a:avLst/>
          </a:prstGeom>
        </p:spPr>
      </p:pic>
      <p:pic>
        <p:nvPicPr>
          <p:cNvPr id="12" name="Picture 11" descr="NSF_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530" y="6380811"/>
            <a:ext cx="429834" cy="429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450" y="6506502"/>
            <a:ext cx="669199" cy="178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065" y="6448481"/>
            <a:ext cx="233256" cy="294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346" y="6527245"/>
            <a:ext cx="410898" cy="1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400" b="1" kern="1200" cap="small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wmf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hyperlink" Target="http://serc.carleton.edu/getsi" TargetMode="External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1255" y="1270001"/>
            <a:ext cx="8230937" cy="2330450"/>
          </a:xfrm>
        </p:spPr>
        <p:txBody>
          <a:bodyPr/>
          <a:lstStyle/>
          <a:p>
            <a:r>
              <a:rPr lang="en-US" dirty="0"/>
              <a:t>Data-rich societally-relevant undergraduate teaching resources for geoscience classrooms and field courses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5474"/>
            <a:ext cx="6400800" cy="2633579"/>
          </a:xfrm>
        </p:spPr>
        <p:txBody>
          <a:bodyPr>
            <a:normAutofit fontScale="70000" lnSpcReduction="20000"/>
          </a:bodyPr>
          <a:lstStyle/>
          <a:p>
            <a:r>
              <a:rPr lang="en-US" sz="3400" b="1" dirty="0" smtClean="0"/>
              <a:t>Beth Pratt-Sitaula (UNAVCO)</a:t>
            </a:r>
            <a:endParaRPr lang="en-US" sz="3400" b="1" dirty="0"/>
          </a:p>
          <a:p>
            <a:r>
              <a:rPr lang="en-US" dirty="0"/>
              <a:t>Bruce Douglas (University of Indiana)</a:t>
            </a:r>
          </a:p>
          <a:p>
            <a:r>
              <a:rPr lang="en-US" dirty="0" smtClean="0"/>
              <a:t>Becca </a:t>
            </a:r>
            <a:r>
              <a:rPr lang="en-US" dirty="0"/>
              <a:t>Walker (Mt San Antonio College</a:t>
            </a:r>
            <a:r>
              <a:rPr lang="en-US" dirty="0" smtClean="0"/>
              <a:t>)</a:t>
            </a:r>
          </a:p>
          <a:p>
            <a:r>
              <a:rPr lang="en-US" dirty="0" smtClean="0"/>
              <a:t>Benjamin Crosby (Idaho State University)</a:t>
            </a:r>
            <a:endParaRPr lang="en-US" dirty="0"/>
          </a:p>
          <a:p>
            <a:r>
              <a:rPr lang="en-US" dirty="0" smtClean="0"/>
              <a:t>Donna </a:t>
            </a:r>
            <a:r>
              <a:rPr lang="en-US" dirty="0"/>
              <a:t>Charlevoix (UNAVCO</a:t>
            </a:r>
            <a:r>
              <a:rPr lang="en-US" dirty="0" smtClean="0"/>
              <a:t>)</a:t>
            </a:r>
          </a:p>
          <a:p>
            <a:r>
              <a:rPr lang="en-US" dirty="0" smtClean="0"/>
              <a:t>Chris Crosby (UNAVCO)</a:t>
            </a:r>
          </a:p>
          <a:p>
            <a:r>
              <a:rPr lang="en-US" dirty="0" smtClean="0"/>
              <a:t>Katherine Shervais (UNAVCO)</a:t>
            </a:r>
          </a:p>
          <a:p>
            <a:r>
              <a:rPr lang="en-US" dirty="0" smtClean="0"/>
              <a:t>Meghan Miller (UNAVCO)</a:t>
            </a:r>
          </a:p>
        </p:txBody>
      </p:sp>
      <p:pic>
        <p:nvPicPr>
          <p:cNvPr id="6" name="Picture 5" descr="unavco-logo-red-black-shadow-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314" y="5634786"/>
            <a:ext cx="2302042" cy="57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2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Modules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40421" y="6069260"/>
            <a:ext cx="3288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Images: N. </a:t>
            </a:r>
            <a:r>
              <a:rPr lang="en-US" sz="1000" dirty="0" err="1" smtClean="0"/>
              <a:t>Niemi</a:t>
            </a:r>
            <a:r>
              <a:rPr lang="en-US" sz="1000" dirty="0" smtClean="0"/>
              <a:t>, UNAVCO, CA Water Board, USGS </a:t>
            </a:r>
            <a:endParaRPr lang="en-US" sz="1000" dirty="0"/>
          </a:p>
        </p:txBody>
      </p:sp>
      <p:pic>
        <p:nvPicPr>
          <p:cNvPr id="9" name="Picture 8" descr="velocity-vie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8" y="2238474"/>
            <a:ext cx="4785895" cy="125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8" y="4925026"/>
            <a:ext cx="4785895" cy="125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093380" y="2364424"/>
            <a:ext cx="3946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GPS, Strain &amp; Earthquakes (Majors)</a:t>
            </a:r>
          </a:p>
          <a:p>
            <a:r>
              <a:rPr lang="en-US" sz="2000" dirty="0" smtClean="0"/>
              <a:t>Vince Cronin (Baylor)</a:t>
            </a:r>
          </a:p>
          <a:p>
            <a:r>
              <a:rPr lang="en-US" sz="2000" dirty="0" smtClean="0"/>
              <a:t>Phil Resor (Wesleyan)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8" y="3575324"/>
            <a:ext cx="4785895" cy="125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093380" y="3658784"/>
            <a:ext cx="4148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Measuring Water Resources (Majors)</a:t>
            </a:r>
          </a:p>
          <a:p>
            <a:r>
              <a:rPr lang="en-US" sz="2000" dirty="0" smtClean="0"/>
              <a:t>Bruce Douglas (Indiana U)</a:t>
            </a:r>
          </a:p>
          <a:p>
            <a:r>
              <a:rPr lang="en-US" sz="2000" dirty="0" smtClean="0"/>
              <a:t>Eric Small (U of Colorado)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93380" y="4986749"/>
            <a:ext cx="3493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Surface Process Hazards (Intro)</a:t>
            </a:r>
          </a:p>
          <a:p>
            <a:r>
              <a:rPr lang="en-US" sz="2000" dirty="0" smtClean="0"/>
              <a:t>Becca Walker (Mt SAC)</a:t>
            </a:r>
          </a:p>
          <a:p>
            <a:r>
              <a:rPr lang="en-US" sz="2000" dirty="0" smtClean="0"/>
              <a:t>Sarah Hall (College of Atlantic)</a:t>
            </a:r>
            <a:endParaRPr lang="en-US" sz="2000" dirty="0"/>
          </a:p>
        </p:txBody>
      </p:sp>
      <p:pic>
        <p:nvPicPr>
          <p:cNvPr id="4" name="Picture 3" descr="mi-field-camp-tl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6" y="886788"/>
            <a:ext cx="4785897" cy="125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5085364" y="941446"/>
            <a:ext cx="39294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High Resolution Topography (Field)</a:t>
            </a:r>
          </a:p>
          <a:p>
            <a:r>
              <a:rPr lang="en-US" sz="2000" dirty="0" smtClean="0"/>
              <a:t>Bruce Douglas (Indiana U)</a:t>
            </a:r>
          </a:p>
          <a:p>
            <a:r>
              <a:rPr lang="en-US" sz="2000" dirty="0" smtClean="0"/>
              <a:t>Kate Shervais (UNAVCO) &amp; others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838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components &amp; Development process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49332"/>
            <a:ext cx="6026484" cy="534719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A6A6A6"/>
                </a:solidFill>
              </a:rPr>
              <a:t>Guiding Principles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Address </a:t>
            </a:r>
            <a:r>
              <a:rPr lang="en-US" dirty="0">
                <a:solidFill>
                  <a:srgbClr val="A6A6A6"/>
                </a:solidFill>
              </a:rPr>
              <a:t>one or more geodesy-related </a:t>
            </a:r>
            <a:r>
              <a:rPr lang="en-US" b="1" dirty="0">
                <a:solidFill>
                  <a:srgbClr val="A6A6A6"/>
                </a:solidFill>
              </a:rPr>
              <a:t>grand challenges </a:t>
            </a:r>
            <a:r>
              <a:rPr lang="en-US" dirty="0">
                <a:solidFill>
                  <a:srgbClr val="A6A6A6"/>
                </a:solidFill>
              </a:rPr>
              <a:t>facing </a:t>
            </a:r>
            <a:r>
              <a:rPr lang="en-US" dirty="0" smtClean="0">
                <a:solidFill>
                  <a:srgbClr val="A6A6A6"/>
                </a:solidFill>
              </a:rPr>
              <a:t>society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Make </a:t>
            </a:r>
            <a:r>
              <a:rPr lang="en-US" dirty="0">
                <a:solidFill>
                  <a:srgbClr val="A6A6A6"/>
                </a:solidFill>
              </a:rPr>
              <a:t>use of authentic and credible </a:t>
            </a:r>
            <a:r>
              <a:rPr lang="en-US" b="1" dirty="0">
                <a:solidFill>
                  <a:srgbClr val="A6A6A6"/>
                </a:solidFill>
              </a:rPr>
              <a:t>geodesy </a:t>
            </a:r>
            <a:r>
              <a:rPr lang="en-US" b="1" dirty="0" smtClean="0">
                <a:solidFill>
                  <a:srgbClr val="A6A6A6"/>
                </a:solidFill>
              </a:rPr>
              <a:t>data</a:t>
            </a:r>
            <a:endParaRPr lang="en-US" b="1" dirty="0">
              <a:solidFill>
                <a:srgbClr val="A6A6A6"/>
              </a:solidFill>
            </a:endParaRPr>
          </a:p>
          <a:p>
            <a:r>
              <a:rPr lang="en-US" dirty="0">
                <a:solidFill>
                  <a:srgbClr val="A6A6A6"/>
                </a:solidFill>
              </a:rPr>
              <a:t>Improve student understanding of the </a:t>
            </a:r>
            <a:r>
              <a:rPr lang="en-US" b="1" dirty="0">
                <a:solidFill>
                  <a:srgbClr val="A6A6A6"/>
                </a:solidFill>
              </a:rPr>
              <a:t>nature and methods of </a:t>
            </a:r>
            <a:r>
              <a:rPr lang="en-US" b="1" dirty="0" smtClean="0">
                <a:solidFill>
                  <a:srgbClr val="A6A6A6"/>
                </a:solidFill>
              </a:rPr>
              <a:t>geoscience</a:t>
            </a:r>
            <a:endParaRPr lang="en-US" b="1" dirty="0">
              <a:solidFill>
                <a:srgbClr val="A6A6A6"/>
              </a:solidFill>
            </a:endParaRPr>
          </a:p>
          <a:p>
            <a:r>
              <a:rPr lang="en-US" dirty="0">
                <a:solidFill>
                  <a:srgbClr val="A6A6A6"/>
                </a:solidFill>
              </a:rPr>
              <a:t>Develop student ability to </a:t>
            </a:r>
            <a:r>
              <a:rPr lang="en-US" b="1" dirty="0" smtClean="0">
                <a:solidFill>
                  <a:srgbClr val="A6A6A6"/>
                </a:solidFill>
              </a:rPr>
              <a:t>address interdisciplinary problems </a:t>
            </a:r>
            <a:r>
              <a:rPr lang="en-US" dirty="0" smtClean="0">
                <a:solidFill>
                  <a:srgbClr val="A6A6A6"/>
                </a:solidFill>
              </a:rPr>
              <a:t>and apply </a:t>
            </a:r>
            <a:r>
              <a:rPr lang="en-US" dirty="0">
                <a:solidFill>
                  <a:srgbClr val="A6A6A6"/>
                </a:solidFill>
              </a:rPr>
              <a:t>geoscience learning to social </a:t>
            </a:r>
            <a:r>
              <a:rPr lang="en-US" dirty="0" smtClean="0">
                <a:solidFill>
                  <a:srgbClr val="A6A6A6"/>
                </a:solidFill>
              </a:rPr>
              <a:t>issues</a:t>
            </a:r>
            <a:endParaRPr lang="en-US" dirty="0">
              <a:solidFill>
                <a:srgbClr val="A6A6A6"/>
              </a:solidFill>
            </a:endParaRPr>
          </a:p>
          <a:p>
            <a:r>
              <a:rPr lang="en-US" dirty="0">
                <a:solidFill>
                  <a:srgbClr val="A6A6A6"/>
                </a:solidFill>
              </a:rPr>
              <a:t>Increase student capacity to apply </a:t>
            </a:r>
            <a:r>
              <a:rPr lang="en-US" b="1" dirty="0">
                <a:solidFill>
                  <a:srgbClr val="A6A6A6"/>
                </a:solidFill>
              </a:rPr>
              <a:t>quantitative skills </a:t>
            </a:r>
            <a:r>
              <a:rPr lang="en-US" dirty="0">
                <a:solidFill>
                  <a:srgbClr val="A6A6A6"/>
                </a:solidFill>
              </a:rPr>
              <a:t>to geoscience </a:t>
            </a:r>
            <a:r>
              <a:rPr lang="en-US" dirty="0" smtClean="0">
                <a:solidFill>
                  <a:srgbClr val="A6A6A6"/>
                </a:solidFill>
              </a:rPr>
              <a:t>learning</a:t>
            </a:r>
            <a:endParaRPr lang="en-US" dirty="0">
              <a:solidFill>
                <a:srgbClr val="A6A6A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052" y="949332"/>
            <a:ext cx="2794000" cy="1983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insar vol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996" y="1763961"/>
            <a:ext cx="2646947" cy="14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3684" y="2765899"/>
            <a:ext cx="2622684" cy="144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260" y="3219382"/>
            <a:ext cx="2658091" cy="2927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16" y="4168541"/>
            <a:ext cx="2800035" cy="195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664400" y="6090409"/>
            <a:ext cx="3441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Images:  B. Douglas, USGS, N. Niemi, GETSI, CU Sea level group</a:t>
            </a:r>
            <a:endParaRPr lang="en-US" sz="1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443" y="1043083"/>
            <a:ext cx="2029304" cy="355588"/>
          </a:xfrm>
          <a:prstGeom prst="rect">
            <a:avLst/>
          </a:prstGeom>
        </p:spPr>
      </p:pic>
      <p:sp>
        <p:nvSpPr>
          <p:cNvPr id="18" name="Content Placeholder 8"/>
          <p:cNvSpPr txBox="1">
            <a:spLocks/>
          </p:cNvSpPr>
          <p:nvPr/>
        </p:nvSpPr>
        <p:spPr>
          <a:xfrm>
            <a:off x="457200" y="949332"/>
            <a:ext cx="6026484" cy="534719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Guiding Principles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Address one or more geodesy-related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grand challenges </a:t>
            </a:r>
            <a:r>
              <a:rPr lang="en-US" dirty="0" smtClean="0">
                <a:solidFill>
                  <a:srgbClr val="000000"/>
                </a:solidFill>
              </a:rPr>
              <a:t>facing society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Make use of authentic and credible </a:t>
            </a:r>
            <a:r>
              <a:rPr lang="en-US" b="1" dirty="0" smtClean="0">
                <a:solidFill>
                  <a:srgbClr val="376092"/>
                </a:solidFill>
              </a:rPr>
              <a:t>geodesy data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Improve student understanding of the </a:t>
            </a:r>
            <a:r>
              <a:rPr lang="en-US" b="1" dirty="0" smtClean="0">
                <a:solidFill>
                  <a:srgbClr val="376092"/>
                </a:solidFill>
              </a:rPr>
              <a:t>nature and methods of geoscience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Develop student ability to </a:t>
            </a:r>
            <a:r>
              <a:rPr lang="en-US" b="1" dirty="0" smtClean="0">
                <a:solidFill>
                  <a:srgbClr val="376092"/>
                </a:solidFill>
              </a:rPr>
              <a:t>address interdisciplinary problems </a:t>
            </a:r>
            <a:r>
              <a:rPr lang="en-US" dirty="0" smtClean="0">
                <a:solidFill>
                  <a:srgbClr val="000000"/>
                </a:solidFill>
              </a:rPr>
              <a:t>and apply geoscience learning to social issues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Increase student capacity to apply </a:t>
            </a:r>
            <a:r>
              <a:rPr lang="en-US" b="1" dirty="0" smtClean="0">
                <a:solidFill>
                  <a:srgbClr val="376092"/>
                </a:solidFill>
              </a:rPr>
              <a:t>quantitative skills </a:t>
            </a:r>
            <a:r>
              <a:rPr lang="en-US" dirty="0" smtClean="0">
                <a:solidFill>
                  <a:srgbClr val="000000"/>
                </a:solidFill>
              </a:rPr>
              <a:t>to geoscience learning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2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components &amp; Development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2" y="1951788"/>
            <a:ext cx="3903565" cy="3763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Module development criteria codified in “Materials Development Rubric”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538" y="949332"/>
            <a:ext cx="5079999" cy="890151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90330027"/>
              </p:ext>
            </p:extLst>
          </p:nvPr>
        </p:nvGraphicFramePr>
        <p:xfrm>
          <a:off x="3662936" y="1951789"/>
          <a:ext cx="5706537" cy="414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237776" y="2271283"/>
            <a:ext cx="1791928" cy="83820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smtClean="0">
                <a:ln w="3175">
                  <a:noFill/>
                </a:ln>
                <a:solidFill>
                  <a:srgbClr val="115486"/>
                </a:solidFill>
              </a:rPr>
              <a:t>Pilot Materials</a:t>
            </a:r>
            <a:endParaRPr lang="en-US" sz="1800" dirty="0">
              <a:ln w="3175">
                <a:noFill/>
              </a:ln>
              <a:solidFill>
                <a:srgbClr val="115486"/>
              </a:solidFill>
            </a:endParaRPr>
          </a:p>
          <a:p>
            <a:pPr>
              <a:defRPr/>
            </a:pPr>
            <a:r>
              <a:rPr lang="en-US" sz="1800" dirty="0" smtClean="0">
                <a:ln w="3175">
                  <a:noFill/>
                </a:ln>
                <a:solidFill>
                  <a:srgbClr val="115486"/>
                </a:solidFill>
              </a:rPr>
              <a:t>Revise</a:t>
            </a:r>
            <a:endParaRPr lang="en-US" sz="1800" dirty="0">
              <a:ln w="3175">
                <a:noFill/>
              </a:ln>
              <a:solidFill>
                <a:srgbClr val="115486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587986" y="2967786"/>
            <a:ext cx="227263" cy="248641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224408" y="2326108"/>
            <a:ext cx="1791928" cy="689799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83323" y="6057163"/>
            <a:ext cx="1618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serc.carleton.edu</a:t>
            </a:r>
            <a:r>
              <a:rPr lang="en-US" sz="1000" dirty="0" smtClean="0"/>
              <a:t>/integrate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675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GPS, Strain &amp; Earthquakes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9332"/>
            <a:ext cx="5545221" cy="476589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Unit 1 Earthquake</a:t>
            </a:r>
          </a:p>
          <a:p>
            <a:r>
              <a:rPr lang="en-US" sz="2400" dirty="0" smtClean="0"/>
              <a:t>Unit 2 Physical Models</a:t>
            </a:r>
          </a:p>
          <a:p>
            <a:r>
              <a:rPr lang="en-US" sz="2400" dirty="0"/>
              <a:t>Unit 3 Getting started with GPS </a:t>
            </a:r>
            <a:r>
              <a:rPr lang="en-US" sz="2400" dirty="0" smtClean="0"/>
              <a:t>data</a:t>
            </a:r>
          </a:p>
          <a:p>
            <a:r>
              <a:rPr lang="en-US" sz="2400" dirty="0"/>
              <a:t>Unit 4 GPS </a:t>
            </a:r>
            <a:r>
              <a:rPr lang="en-US" sz="2400" dirty="0" smtClean="0"/>
              <a:t>&amp; strain </a:t>
            </a:r>
            <a:r>
              <a:rPr lang="en-US" sz="2400" dirty="0"/>
              <a:t>analysis </a:t>
            </a:r>
            <a:endParaRPr lang="en-US" sz="2400" dirty="0" smtClean="0"/>
          </a:p>
          <a:p>
            <a:r>
              <a:rPr lang="en-US" sz="2400" dirty="0" smtClean="0"/>
              <a:t>Unit 5 South Napa Earthquake</a:t>
            </a:r>
          </a:p>
          <a:p>
            <a:r>
              <a:rPr lang="en-US" b="1" dirty="0"/>
              <a:t>Unit 6 Applying strain and earthquake hazard analyses to different </a:t>
            </a:r>
            <a:r>
              <a:rPr lang="en-US" b="1" dirty="0" smtClean="0"/>
              <a:t>regions</a:t>
            </a:r>
          </a:p>
          <a:p>
            <a:pPr lvl="1"/>
            <a:r>
              <a:rPr lang="en-US" dirty="0" smtClean="0"/>
              <a:t>Student select own area of interest and analyze for strain and earthquake hazard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00" y="254755"/>
            <a:ext cx="3132952" cy="2005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61" y="2433721"/>
            <a:ext cx="2744091" cy="205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366660" y="4633251"/>
            <a:ext cx="14798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Images: V. Cronin, NOAA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6477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964"/>
            <a:ext cx="8229600" cy="502088"/>
          </a:xfrm>
        </p:spPr>
        <p:txBody>
          <a:bodyPr/>
          <a:lstStyle/>
          <a:p>
            <a:r>
              <a:rPr lang="en-US" dirty="0" smtClean="0"/>
              <a:t>Analyzing High Resolution Topography with TLS and SfM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3368"/>
            <a:ext cx="5398168" cy="4431860"/>
          </a:xfrm>
        </p:spPr>
        <p:txBody>
          <a:bodyPr/>
          <a:lstStyle/>
          <a:p>
            <a:r>
              <a:rPr lang="en-US" sz="2400" dirty="0" smtClean="0"/>
              <a:t>Unit 1 Intro to surveying</a:t>
            </a:r>
          </a:p>
          <a:p>
            <a:r>
              <a:rPr lang="en-US" sz="2400" dirty="0" smtClean="0"/>
              <a:t>Unit 2 Stratigraphy application</a:t>
            </a:r>
          </a:p>
          <a:p>
            <a:r>
              <a:rPr lang="en-US" sz="2400" dirty="0" smtClean="0"/>
              <a:t>Unit 3 Fault scarp application</a:t>
            </a:r>
          </a:p>
          <a:p>
            <a:r>
              <a:rPr lang="en-US" sz="2400" dirty="0" smtClean="0"/>
              <a:t>Unit 4 Change detection</a:t>
            </a:r>
          </a:p>
          <a:p>
            <a:r>
              <a:rPr lang="en-US" b="1" dirty="0" smtClean="0"/>
              <a:t>Unit 5 Summative Final Project</a:t>
            </a:r>
          </a:p>
          <a:p>
            <a:pPr lvl="1"/>
            <a:r>
              <a:rPr lang="en-US" dirty="0" smtClean="0"/>
              <a:t>Students design and carry out own survey to address geoscience research question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368" y="860052"/>
            <a:ext cx="2927684" cy="219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MG_102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135" y="3248526"/>
            <a:ext cx="2961602" cy="221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79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InTeGrate </a:t>
            </a:r>
            <a:r>
              <a:rPr lang="en-US" dirty="0" smtClean="0"/>
              <a:t>model </a:t>
            </a:r>
            <a:r>
              <a:rPr lang="en-US" dirty="0"/>
              <a:t>works well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Development Rubric pinpointed weaknesses in module components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Student testing pinpointed gaps in alignment and student accomplishment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Testers report higher student engagement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Students accomplish the learning goals – including more discovery-based projects</a:t>
            </a:r>
            <a:endParaRPr lang="en-US" dirty="0" smtClean="0"/>
          </a:p>
          <a:p>
            <a:r>
              <a:rPr lang="en-US" dirty="0" smtClean="0"/>
              <a:t>Some challenges and solutions…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5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Data-rich Curriculum Developer’s Manual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9332"/>
            <a:ext cx="8229600" cy="5280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Challenges &amp; Solutions</a:t>
            </a:r>
          </a:p>
          <a:p>
            <a:r>
              <a:rPr lang="en-US" dirty="0" smtClean="0"/>
              <a:t>Image reuse permission very time consuming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More author coaching and staff time</a:t>
            </a:r>
          </a:p>
          <a:p>
            <a:r>
              <a:rPr lang="en-US" dirty="0" smtClean="0">
                <a:sym typeface="Wingdings"/>
              </a:rPr>
              <a:t>Team functionality varies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No single solution but structured communication about work styles, module progress, and work delegation helps</a:t>
            </a:r>
          </a:p>
          <a:p>
            <a:r>
              <a:rPr lang="en-US" dirty="0" smtClean="0">
                <a:sym typeface="Wingdings"/>
              </a:rPr>
              <a:t>Design for future instructors’ ease of use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Non-author pilot testers to help pinpoint oversights</a:t>
            </a:r>
          </a:p>
        </p:txBody>
      </p:sp>
    </p:spTree>
    <p:extLst>
      <p:ext uri="{BB962C8B-B14F-4D97-AF65-F5344CB8AC3E}">
        <p14:creationId xmlns:p14="http://schemas.microsoft.com/office/powerpoint/2010/main" val="66860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639" y="1617574"/>
            <a:ext cx="4774492" cy="4507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Data-rich Curriculum Developer’s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element is </a:t>
            </a:r>
            <a:r>
              <a:rPr lang="en-US" u="sng" dirty="0" smtClean="0"/>
              <a:t>three-fold</a:t>
            </a:r>
            <a:r>
              <a:rPr lang="en-US" dirty="0" smtClean="0"/>
              <a:t> expertise</a:t>
            </a:r>
          </a:p>
          <a:p>
            <a:pPr lvl="1"/>
            <a:r>
              <a:rPr lang="en-US" dirty="0" smtClean="0"/>
              <a:t>Instructional</a:t>
            </a:r>
          </a:p>
          <a:p>
            <a:pPr lvl="1"/>
            <a:r>
              <a:rPr lang="en-US" dirty="0"/>
              <a:t>Pedagogy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assessment</a:t>
            </a:r>
            <a:endParaRPr lang="en-US" dirty="0"/>
          </a:p>
          <a:p>
            <a:pPr lvl="1"/>
            <a:r>
              <a:rPr lang="en-US" dirty="0"/>
              <a:t>Technical and data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processing</a:t>
            </a:r>
          </a:p>
          <a:p>
            <a:endParaRPr lang="en-US" dirty="0" smtClean="0"/>
          </a:p>
        </p:txBody>
      </p:sp>
      <p:pic>
        <p:nvPicPr>
          <p:cNvPr id="6" name="Picture 5" descr="DSCF0109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339" y="3720898"/>
            <a:ext cx="3807069" cy="253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train-module-team-2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406" y="1617574"/>
            <a:ext cx="3445096" cy="2633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878" y="4393817"/>
            <a:ext cx="1403257" cy="173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65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9332"/>
            <a:ext cx="8446168" cy="50931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Initial dissemination of GETSI Phase I materials via in-person and virtual venues</a:t>
            </a:r>
          </a:p>
          <a:p>
            <a:r>
              <a:rPr lang="en-US" dirty="0" smtClean="0"/>
              <a:t>Research into module adaption/adoption</a:t>
            </a:r>
            <a:br>
              <a:rPr lang="en-US" dirty="0" smtClean="0"/>
            </a:br>
            <a:r>
              <a:rPr lang="en-US" sz="2800" dirty="0" smtClean="0">
                <a:sym typeface="Wingdings"/>
              </a:rPr>
              <a:t>”meta” pilot-testers give feedback on actual use</a:t>
            </a:r>
          </a:p>
          <a:p>
            <a:r>
              <a:rPr lang="en-US" dirty="0" smtClean="0"/>
              <a:t>GETSI Phase II</a:t>
            </a:r>
          </a:p>
          <a:p>
            <a:pPr lvl="1"/>
            <a:r>
              <a:rPr lang="en-US" dirty="0" smtClean="0"/>
              <a:t>More classroom modules developed</a:t>
            </a:r>
          </a:p>
          <a:p>
            <a:pPr lvl="1"/>
            <a:r>
              <a:rPr lang="en-US" dirty="0" smtClean="0"/>
              <a:t>Expand to include field education geodesy methods</a:t>
            </a:r>
          </a:p>
          <a:p>
            <a:pPr lvl="1"/>
            <a:r>
              <a:rPr lang="en-US" dirty="0" smtClean="0"/>
              <a:t>Much more dissemination and continued research into adaption/adoption</a:t>
            </a:r>
          </a:p>
          <a:p>
            <a:pPr lvl="1"/>
            <a:r>
              <a:rPr lang="en-US" dirty="0" smtClean="0"/>
              <a:t>Expand user base outside geoscience (civil engineering &amp; environmental/bio science)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0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Course – AGU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9331"/>
            <a:ext cx="5153115" cy="5119931"/>
          </a:xfrm>
        </p:spPr>
        <p:txBody>
          <a:bodyPr>
            <a:normAutofit/>
          </a:bodyPr>
          <a:lstStyle/>
          <a:p>
            <a:r>
              <a:rPr lang="en-US" dirty="0" smtClean="0"/>
              <a:t>Sunday December 11</a:t>
            </a:r>
          </a:p>
          <a:p>
            <a:r>
              <a:rPr lang="en-US" dirty="0" smtClean="0"/>
              <a:t>8 – 5 pm</a:t>
            </a:r>
          </a:p>
          <a:p>
            <a:r>
              <a:rPr lang="en-US" dirty="0"/>
              <a:t>San Francisco, CA</a:t>
            </a:r>
          </a:p>
          <a:p>
            <a:r>
              <a:rPr lang="en-US" b="1" dirty="0" smtClean="0"/>
              <a:t>$300 </a:t>
            </a:r>
            <a:r>
              <a:rPr lang="en-US" dirty="0" smtClean="0"/>
              <a:t>stipend</a:t>
            </a:r>
          </a:p>
          <a:p>
            <a:r>
              <a:rPr lang="en-US" u="sng" dirty="0" err="1" smtClean="0"/>
              <a:t>bit.ly</a:t>
            </a:r>
            <a:r>
              <a:rPr lang="en-US" u="sng" dirty="0" smtClean="0"/>
              <a:t>/agu16-unav</a:t>
            </a:r>
          </a:p>
          <a:p>
            <a:r>
              <a:rPr lang="en-US" dirty="0" smtClean="0"/>
              <a:t>Deadline Nov 1, preference to applications received October 1</a:t>
            </a:r>
          </a:p>
          <a:p>
            <a:r>
              <a:rPr lang="en-US" b="1" dirty="0" smtClean="0"/>
              <a:t>InSAR, GPS, Lidar, SfM</a:t>
            </a:r>
            <a:endParaRPr lang="en-US" b="1" dirty="0"/>
          </a:p>
        </p:txBody>
      </p:sp>
      <p:pic>
        <p:nvPicPr>
          <p:cNvPr id="4" name="Picture 3" descr="agu-short-course-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315" y="1216526"/>
            <a:ext cx="3076485" cy="32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9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GETSI Project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49332"/>
            <a:ext cx="8513011" cy="52001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i="1" dirty="0" smtClean="0"/>
              <a:t>Mission: Develop and </a:t>
            </a:r>
            <a:r>
              <a:rPr lang="en-US" sz="2800" i="1" dirty="0"/>
              <a:t>disseminate teaching and learning materials that feature geodesy </a:t>
            </a:r>
            <a:r>
              <a:rPr lang="en-US" sz="2800" i="1" dirty="0" smtClean="0"/>
              <a:t>data &amp; quantitative skills applied </a:t>
            </a:r>
            <a:r>
              <a:rPr lang="en-US" sz="2800" i="1" dirty="0"/>
              <a:t>to </a:t>
            </a:r>
            <a:r>
              <a:rPr lang="en-US" sz="2800" i="1" dirty="0" smtClean="0"/>
              <a:t>critical </a:t>
            </a:r>
            <a:r>
              <a:rPr lang="en-US" sz="2800" i="1" dirty="0"/>
              <a:t>societal issues such as </a:t>
            </a:r>
            <a:r>
              <a:rPr lang="en-US" sz="2800" i="1" u="sng" dirty="0">
                <a:solidFill>
                  <a:srgbClr val="1F497D"/>
                </a:solidFill>
              </a:rPr>
              <a:t>climate chang</a:t>
            </a:r>
            <a:r>
              <a:rPr lang="en-US" sz="2800" i="1" dirty="0">
                <a:solidFill>
                  <a:srgbClr val="1F497D"/>
                </a:solidFill>
              </a:rPr>
              <a:t>e</a:t>
            </a:r>
            <a:r>
              <a:rPr lang="en-US" sz="2800" i="1" dirty="0"/>
              <a:t>, </a:t>
            </a:r>
            <a:r>
              <a:rPr lang="en-US" sz="2800" i="1" u="sng" dirty="0">
                <a:solidFill>
                  <a:srgbClr val="1F497D"/>
                </a:solidFill>
              </a:rPr>
              <a:t>water </a:t>
            </a:r>
            <a:r>
              <a:rPr lang="en-US" sz="2800" i="1" u="sng" dirty="0" smtClean="0">
                <a:solidFill>
                  <a:srgbClr val="1F497D"/>
                </a:solidFill>
              </a:rPr>
              <a:t>resources</a:t>
            </a:r>
            <a:r>
              <a:rPr lang="en-US" sz="2800" i="1" dirty="0" smtClean="0"/>
              <a:t>, </a:t>
            </a:r>
            <a:r>
              <a:rPr lang="en-US" sz="2800" i="1" dirty="0"/>
              <a:t>and </a:t>
            </a:r>
            <a:r>
              <a:rPr lang="en-US" sz="2800" i="1" u="sng" dirty="0">
                <a:solidFill>
                  <a:srgbClr val="1F497D"/>
                </a:solidFill>
              </a:rPr>
              <a:t>natural </a:t>
            </a:r>
            <a:r>
              <a:rPr lang="en-US" sz="2800" i="1" u="sng" dirty="0" smtClean="0">
                <a:solidFill>
                  <a:srgbClr val="1F497D"/>
                </a:solidFill>
              </a:rPr>
              <a:t>hazards</a:t>
            </a:r>
          </a:p>
          <a:p>
            <a:r>
              <a:rPr lang="en-US" sz="2800" dirty="0" smtClean="0"/>
              <a:t>Classroom oriented</a:t>
            </a:r>
          </a:p>
          <a:p>
            <a:pPr lvl="1"/>
            <a:r>
              <a:rPr lang="en-US" sz="2400" dirty="0" smtClean="0"/>
              <a:t>NSF TUES (</a:t>
            </a:r>
            <a:r>
              <a:rPr lang="en-US" sz="2400" i="1" dirty="0" smtClean="0"/>
              <a:t>Transforming Undergraduate Education in STEM)</a:t>
            </a:r>
          </a:p>
          <a:p>
            <a:pPr lvl="1"/>
            <a:r>
              <a:rPr lang="en-US" sz="2400" dirty="0"/>
              <a:t>UNAVCO, Mt San Antonio College, and Indiana </a:t>
            </a:r>
            <a:r>
              <a:rPr lang="en-US" sz="2400" dirty="0" smtClean="0"/>
              <a:t>University</a:t>
            </a:r>
            <a:r>
              <a:rPr lang="en-US" i="1" dirty="0" smtClean="0"/>
              <a:t> </a:t>
            </a:r>
          </a:p>
          <a:p>
            <a:r>
              <a:rPr lang="en-US" sz="2800" dirty="0" smtClean="0"/>
              <a:t>Field oriented</a:t>
            </a:r>
          </a:p>
          <a:p>
            <a:pPr lvl="1"/>
            <a:r>
              <a:rPr lang="en-US" sz="2400" dirty="0" smtClean="0"/>
              <a:t>NSF IUSE (</a:t>
            </a:r>
            <a:r>
              <a:rPr lang="en-US" sz="2400" i="1" dirty="0" smtClean="0"/>
              <a:t>Improving </a:t>
            </a:r>
            <a:r>
              <a:rPr lang="en-US" sz="2400" i="1" dirty="0"/>
              <a:t>Undergraduate </a:t>
            </a:r>
            <a:r>
              <a:rPr lang="en-US" sz="2400" i="1" dirty="0" smtClean="0"/>
              <a:t>STEM Education)</a:t>
            </a:r>
          </a:p>
          <a:p>
            <a:pPr lvl="1"/>
            <a:r>
              <a:rPr lang="en-US" sz="2400" dirty="0" smtClean="0"/>
              <a:t>UNAVCO, Indiana University, Idaho State University</a:t>
            </a:r>
          </a:p>
          <a:p>
            <a:r>
              <a:rPr lang="en-US" sz="2800" dirty="0" smtClean="0"/>
              <a:t>Partnership with SERC and NAGT</a:t>
            </a:r>
          </a:p>
          <a:p>
            <a:r>
              <a:rPr lang="en-US" sz="2800" dirty="0" smtClean="0"/>
              <a:t>Developing seven modules (~2 weeks each)</a:t>
            </a:r>
          </a:p>
          <a:p>
            <a:pPr lvl="1"/>
            <a:r>
              <a:rPr lang="en-US" sz="2400" dirty="0" smtClean="0"/>
              <a:t>Introductory &amp; Majors-level</a:t>
            </a:r>
          </a:p>
        </p:txBody>
      </p:sp>
    </p:spTree>
    <p:extLst>
      <p:ext uri="{BB962C8B-B14F-4D97-AF65-F5344CB8AC3E}">
        <p14:creationId xmlns:p14="http://schemas.microsoft.com/office/powerpoint/2010/main" val="367883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GETSI-InTeGrate 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40631"/>
            <a:ext cx="6360851" cy="1676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Module development and assessment following model of SERC’s InTeGrate Project (NSF STEP)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11" y="1163220"/>
            <a:ext cx="6483840" cy="11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8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63" y="1053211"/>
            <a:ext cx="1592636" cy="2109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754" y="-3283886"/>
            <a:ext cx="2416480" cy="1645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835" y="1197086"/>
            <a:ext cx="2252747" cy="1562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677" y="2567192"/>
            <a:ext cx="2401234" cy="1782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63" y="3363687"/>
            <a:ext cx="1658277" cy="1972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599" y="4233769"/>
            <a:ext cx="2421188" cy="18747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824" y="1053212"/>
            <a:ext cx="2497987" cy="16542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620365" y="1941271"/>
            <a:ext cx="2381260" cy="17893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457" y="3059113"/>
            <a:ext cx="2380354" cy="16756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4963" y="91130"/>
            <a:ext cx="4013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15486"/>
                </a:solidFill>
              </a:rPr>
              <a:t>Solving societal challenges</a:t>
            </a:r>
            <a:endParaRPr lang="en-US" sz="2800" dirty="0">
              <a:solidFill>
                <a:srgbClr val="11548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6456" y="91130"/>
            <a:ext cx="4013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15486"/>
                </a:solidFill>
              </a:rPr>
              <a:t>Increasing student STEM engagement</a:t>
            </a:r>
            <a:endParaRPr lang="en-US" sz="2800" dirty="0">
              <a:solidFill>
                <a:srgbClr val="11548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48824" y="5005634"/>
            <a:ext cx="445280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15486"/>
                </a:solidFill>
              </a:rPr>
              <a:t>Complementary paths to improvement</a:t>
            </a:r>
            <a:endParaRPr lang="en-US" sz="3200" b="1" dirty="0">
              <a:solidFill>
                <a:srgbClr val="1154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8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Societally-relevant STEM learning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65184" y="1108304"/>
            <a:ext cx="6859732" cy="47540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Examples</a:t>
            </a:r>
          </a:p>
          <a:p>
            <a:r>
              <a:rPr lang="en-US" sz="2000" dirty="0" smtClean="0"/>
              <a:t>National </a:t>
            </a:r>
            <a:r>
              <a:rPr lang="en-US" sz="2000" dirty="0"/>
              <a:t>Research </a:t>
            </a:r>
            <a:r>
              <a:rPr lang="en-US" sz="2000" dirty="0" smtClean="0"/>
              <a:t>Council 2015</a:t>
            </a:r>
            <a:r>
              <a:rPr lang="en-US" sz="2000" dirty="0"/>
              <a:t>. </a:t>
            </a:r>
            <a:r>
              <a:rPr lang="en-US" sz="2000" i="1" dirty="0"/>
              <a:t>Reaching Students: What Research Says About Effective Instruction in Undergraduate Science and Engineering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/>
              <a:t>PCAST. 2012. “Engage to Excel: Producing One Million Additional College Graduates with Degrees in Science, Technology, Engineering, and Mathematics.” </a:t>
            </a:r>
            <a:endParaRPr lang="en-US" sz="2000" dirty="0" smtClean="0"/>
          </a:p>
          <a:p>
            <a:r>
              <a:rPr lang="en-US" sz="2000" dirty="0" smtClean="0"/>
              <a:t>Project Kaleidoscope. </a:t>
            </a:r>
            <a:r>
              <a:rPr lang="en-US" sz="2000" dirty="0"/>
              <a:t>2006. “Transforming American’s Scientific and Technological Infrastructure Recommendations for Urgent Action: Report on Reports II.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National Academy. 2010</a:t>
            </a:r>
            <a:r>
              <a:rPr lang="en-US" sz="2000" dirty="0"/>
              <a:t>. </a:t>
            </a:r>
            <a:r>
              <a:rPr lang="en-US" sz="2000" i="1" dirty="0"/>
              <a:t>Rising above the Gathering Storm, Revisited: Rapidly Approaching Category 5</a:t>
            </a:r>
            <a:r>
              <a:rPr lang="en-US" sz="2000" dirty="0" smtClean="0"/>
              <a:t>.</a:t>
            </a:r>
          </a:p>
          <a:p>
            <a:r>
              <a:rPr lang="en-US" sz="2000" dirty="0" err="1"/>
              <a:t>Bralower</a:t>
            </a:r>
            <a:r>
              <a:rPr lang="en-US" sz="2000" dirty="0"/>
              <a:t>, Timothy J, P. Geoffrey </a:t>
            </a:r>
            <a:r>
              <a:rPr lang="en-US" sz="2000" dirty="0" err="1"/>
              <a:t>Feiss</a:t>
            </a:r>
            <a:r>
              <a:rPr lang="en-US" sz="2000" dirty="0"/>
              <a:t>, and </a:t>
            </a:r>
            <a:r>
              <a:rPr lang="en-US" sz="2000" dirty="0" err="1"/>
              <a:t>Cathryn</a:t>
            </a:r>
            <a:r>
              <a:rPr lang="en-US" sz="2000" dirty="0"/>
              <a:t> A. </a:t>
            </a:r>
            <a:r>
              <a:rPr lang="en-US" sz="2000" dirty="0" err="1"/>
              <a:t>Manduca</a:t>
            </a:r>
            <a:r>
              <a:rPr lang="en-US" sz="2000" dirty="0"/>
              <a:t>. 2008. “Preparing a New Generation of Citizens and Scientists to Face Earth’s Future.” </a:t>
            </a:r>
          </a:p>
        </p:txBody>
      </p:sp>
    </p:spTree>
    <p:extLst>
      <p:ext uri="{BB962C8B-B14F-4D97-AF65-F5344CB8AC3E}">
        <p14:creationId xmlns:p14="http://schemas.microsoft.com/office/powerpoint/2010/main" val="293168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Geodesy for Students?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9331"/>
            <a:ext cx="8229600" cy="50530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Topics align well with Earth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Science and Climate Literacy </a:t>
            </a:r>
            <a:br>
              <a:rPr lang="en-US" dirty="0" smtClean="0"/>
            </a:br>
            <a:r>
              <a:rPr lang="en-US" dirty="0" smtClean="0"/>
              <a:t>Principles</a:t>
            </a:r>
          </a:p>
          <a:p>
            <a:r>
              <a:rPr lang="en-US" dirty="0" smtClean="0"/>
              <a:t>Real world applications are shown to increase interest and learning</a:t>
            </a:r>
          </a:p>
          <a:p>
            <a:r>
              <a:rPr lang="en-US" dirty="0" smtClean="0"/>
              <a:t>Discovery learning data analysis can increase critical thinking skills and quantitative skills</a:t>
            </a:r>
          </a:p>
          <a:p>
            <a:r>
              <a:rPr lang="en-US" dirty="0" smtClean="0"/>
              <a:t>Measurement are on a human timescale</a:t>
            </a:r>
          </a:p>
          <a:p>
            <a:r>
              <a:rPr lang="en-US" dirty="0" smtClean="0"/>
              <a:t>Earth science majors are often not learning about these critical research techniques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773" y="534923"/>
            <a:ext cx="1334251" cy="172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262" y="534923"/>
            <a:ext cx="1329578" cy="172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4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2005_gravity_color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429" y="2995447"/>
            <a:ext cx="3086100" cy="298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42901" y="2874455"/>
            <a:ext cx="3082925" cy="3185202"/>
            <a:chOff x="6207125" y="1260475"/>
            <a:chExt cx="2679700" cy="2768600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125" y="1260475"/>
              <a:ext cx="2679700" cy="2768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525" y="1624012"/>
              <a:ext cx="838200" cy="838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2601912"/>
              <a:ext cx="1587500" cy="271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125" y="1674812"/>
              <a:ext cx="815975" cy="685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025" y="2957512"/>
              <a:ext cx="1130300" cy="812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450" y="2789237"/>
              <a:ext cx="519112" cy="9826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7" name="Title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Geodesy is…</a:t>
            </a:r>
          </a:p>
        </p:txBody>
      </p:sp>
      <p:sp>
        <p:nvSpPr>
          <p:cNvPr id="29698" name="Slide Number Placeholder 2"/>
          <p:cNvSpPr txBox="1">
            <a:spLocks noGrp="1"/>
          </p:cNvSpPr>
          <p:nvPr/>
        </p:nvSpPr>
        <p:spPr bwMode="auto">
          <a:xfrm>
            <a:off x="6553200" y="6589713"/>
            <a:ext cx="2133600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A892FA3-5FB4-4787-8F5E-0EDC958CBA59}" type="slidenum">
              <a:rPr lang="en-US" sz="900">
                <a:solidFill>
                  <a:srgbClr val="898989"/>
                </a:solidFill>
              </a:rPr>
              <a:pPr algn="r" eaLnBrk="1" hangingPunct="1"/>
              <a:t>7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57232" y="739740"/>
            <a:ext cx="8181975" cy="2944848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…the science of</a:t>
            </a:r>
            <a:r>
              <a:rPr lang="en-US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accurately measuring</a:t>
            </a:r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 the Earth’</a:t>
            </a:r>
            <a:r>
              <a:rPr lang="en-US" altLang="ja-JP" dirty="0" smtClean="0">
                <a:solidFill>
                  <a:srgbClr val="000000"/>
                </a:solidFill>
                <a:ea typeface="ＭＳ Ｐゴシック" pitchFamily="34" charset="-128"/>
              </a:rPr>
              <a:t>s </a:t>
            </a: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size, shape, orientation, mass distribution </a:t>
            </a:r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and the variations of these </a:t>
            </a: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with time</a:t>
            </a:r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.   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33400" y="4419600"/>
            <a:ext cx="609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rtl="1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7239000" y="495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rtl="1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571895" y="2391495"/>
            <a:ext cx="51673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Traditional </a:t>
            </a:r>
            <a:r>
              <a:rPr lang="en-US" dirty="0" smtClean="0"/>
              <a:t>geodesy:</a:t>
            </a:r>
            <a:endParaRPr lang="en-US" dirty="0"/>
          </a:p>
          <a:p>
            <a:pPr eaLnBrk="1" hangingPunct="1"/>
            <a:r>
              <a:rPr lang="en-US" sz="3200" dirty="0"/>
              <a:t>Precise positioning of points on the surface of the Earth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571895" y="4412396"/>
            <a:ext cx="5167312" cy="144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/>
              <a:t>Modern geodesy:</a:t>
            </a:r>
            <a:endParaRPr lang="en-US" dirty="0"/>
          </a:p>
          <a:p>
            <a:pPr eaLnBrk="1" hangingPunct="1"/>
            <a:r>
              <a:rPr lang="en-US" sz="3200" dirty="0" smtClean="0"/>
              <a:t>A toolbox of techniques to better measure the Earth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87158" y="2848399"/>
            <a:ext cx="3278772" cy="2344130"/>
            <a:chOff x="187158" y="2848399"/>
            <a:chExt cx="3278772" cy="23441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158" y="2848399"/>
              <a:ext cx="3244471" cy="23441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2648278" y="4858065"/>
              <a:ext cx="8176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w</a:t>
              </a:r>
              <a:r>
                <a:rPr lang="en-US" sz="900" dirty="0" err="1" smtClean="0"/>
                <a:t>ikipedia.org</a:t>
              </a:r>
              <a:endParaRPr lang="en-US" sz="9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48278" y="5792106"/>
            <a:ext cx="6352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JPL/NASA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9054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  <p:bldP spid="29703" grpId="1"/>
      <p:bldP spid="16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9474"/>
            <a:ext cx="4689643" cy="464575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GPS (Global </a:t>
            </a:r>
            <a:r>
              <a:rPr lang="en-US" sz="2800" dirty="0"/>
              <a:t>P</a:t>
            </a:r>
            <a:r>
              <a:rPr lang="en-US" sz="2800" dirty="0" smtClean="0"/>
              <a:t>ositioning System)</a:t>
            </a:r>
          </a:p>
          <a:p>
            <a:r>
              <a:rPr lang="en-US" sz="2800" dirty="0"/>
              <a:t>InSAR (</a:t>
            </a:r>
            <a:r>
              <a:rPr lang="en-US" sz="2800" dirty="0" err="1"/>
              <a:t>Interferometric</a:t>
            </a:r>
            <a:r>
              <a:rPr lang="en-US" sz="2800" dirty="0"/>
              <a:t> synthetic aperture </a:t>
            </a:r>
            <a:r>
              <a:rPr lang="en-US" sz="2800" dirty="0" smtClean="0"/>
              <a:t>radar)</a:t>
            </a:r>
          </a:p>
          <a:p>
            <a:r>
              <a:rPr lang="en-US" sz="2800" dirty="0" smtClean="0"/>
              <a:t>LiDAR (Light detecting and ranging)</a:t>
            </a:r>
          </a:p>
          <a:p>
            <a:r>
              <a:rPr lang="en-US" sz="2800" dirty="0" smtClean="0"/>
              <a:t>Structure from Motion</a:t>
            </a:r>
          </a:p>
          <a:p>
            <a:r>
              <a:rPr lang="en-US" sz="2800" dirty="0" smtClean="0"/>
              <a:t>Strain meters, </a:t>
            </a:r>
            <a:r>
              <a:rPr lang="en-US" sz="2800" dirty="0" err="1" smtClean="0"/>
              <a:t>tiltmeters</a:t>
            </a:r>
            <a:r>
              <a:rPr lang="en-US" sz="2800" dirty="0" smtClean="0"/>
              <a:t>, creep meters</a:t>
            </a:r>
          </a:p>
          <a:p>
            <a:r>
              <a:rPr lang="en-US" sz="2800" dirty="0" smtClean="0"/>
              <a:t>Gravity measurements</a:t>
            </a:r>
          </a:p>
          <a:p>
            <a:r>
              <a:rPr lang="en-US" sz="2800" dirty="0" smtClean="0"/>
              <a:t>Sea level altimetry</a:t>
            </a:r>
          </a:p>
        </p:txBody>
      </p:sp>
      <p:sp>
        <p:nvSpPr>
          <p:cNvPr id="33" name="Content Placeholder 3"/>
          <p:cNvSpPr txBox="1">
            <a:spLocks/>
          </p:cNvSpPr>
          <p:nvPr/>
        </p:nvSpPr>
        <p:spPr>
          <a:xfrm>
            <a:off x="457200" y="1069474"/>
            <a:ext cx="4651956" cy="4645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GPS (Global Positioning System)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InSAR (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Interferometric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synthetic aperture radar)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LiDAR (Light detecting and ranging)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Structure from Motion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Strain meters,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tiltmeters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, creep meters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Gravity measurements</a:t>
            </a:r>
          </a:p>
          <a:p>
            <a:r>
              <a:rPr lang="en-US" sz="2800" dirty="0" smtClean="0"/>
              <a:t>Sea level altimetry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Unpacking the Geodesy </a:t>
            </a:r>
            <a:r>
              <a:rPr lang="en-US" dirty="0"/>
              <a:t>T</a:t>
            </a:r>
            <a:r>
              <a:rPr lang="en-US" dirty="0" smtClean="0"/>
              <a:t>oolbox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09156" y="1069474"/>
            <a:ext cx="3882736" cy="5223893"/>
            <a:chOff x="5366039" y="1257558"/>
            <a:chExt cx="3679324" cy="50358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6039" y="1257558"/>
              <a:ext cx="3670289" cy="4685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705785" y="5893257"/>
              <a:ext cx="33395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http://</a:t>
              </a:r>
              <a:r>
                <a:rPr lang="en-US" sz="1000" dirty="0" err="1"/>
                <a:t>facility.unavco.org</a:t>
              </a:r>
              <a:r>
                <a:rPr lang="en-US" sz="1000" dirty="0"/>
                <a:t>/data/maps/</a:t>
              </a:r>
              <a:r>
                <a:rPr lang="en-US" sz="1000" dirty="0" err="1"/>
                <a:t>GPSVelocityViewer</a:t>
              </a:r>
              <a:r>
                <a:rPr lang="en-US" sz="1000" dirty="0"/>
                <a:t>/</a:t>
              </a:r>
              <a:r>
                <a:rPr lang="en-US" sz="1000" dirty="0" err="1"/>
                <a:t>GPSVelocityViewer.html</a:t>
              </a:r>
              <a:endParaRPr lang="en-US" sz="1000" dirty="0"/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915" y="869124"/>
            <a:ext cx="1577473" cy="1831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4839367" y="1176420"/>
            <a:ext cx="4205995" cy="4498049"/>
            <a:chOff x="4839367" y="1176420"/>
            <a:chExt cx="4205995" cy="44980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9367" y="1176420"/>
              <a:ext cx="4205995" cy="4324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6089496" y="5428248"/>
              <a:ext cx="28408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http://</a:t>
              </a:r>
              <a:r>
                <a:rPr lang="en-US" sz="1000" dirty="0" err="1"/>
                <a:t>photojournal.jpl.nasa.gov</a:t>
              </a:r>
              <a:r>
                <a:rPr lang="en-US" sz="1000" dirty="0"/>
                <a:t>/catalog/PIA00557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50488" y="3195524"/>
            <a:ext cx="4279900" cy="3022180"/>
            <a:chOff x="4650488" y="3195524"/>
            <a:chExt cx="4279900" cy="302218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0488" y="3195524"/>
              <a:ext cx="4279900" cy="2819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7642102" y="5971483"/>
              <a:ext cx="12757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http://</a:t>
              </a:r>
              <a:r>
                <a:rPr lang="en-US" sz="1000" dirty="0" err="1"/>
                <a:t>www.iris.edu</a:t>
              </a:r>
              <a:r>
                <a:rPr lang="en-US" sz="1000" dirty="0"/>
                <a:t>/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17328" y="1644300"/>
            <a:ext cx="4412077" cy="3518348"/>
            <a:chOff x="4705305" y="2724707"/>
            <a:chExt cx="4956541" cy="381658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5305" y="2724707"/>
              <a:ext cx="4956541" cy="3661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5104488" y="6295066"/>
              <a:ext cx="40395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http://</a:t>
              </a:r>
              <a:r>
                <a:rPr lang="en-US" sz="1000" dirty="0" err="1"/>
                <a:t>www.nasa.gov</a:t>
              </a:r>
              <a:r>
                <a:rPr lang="en-US" sz="1000" dirty="0"/>
                <a:t>/topics/earth/features/graceImg20091214.html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17328" y="1697798"/>
            <a:ext cx="4407203" cy="3750070"/>
            <a:chOff x="4717328" y="1938422"/>
            <a:chExt cx="4407203" cy="375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7328" y="1938422"/>
              <a:ext cx="4407203" cy="35622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5146843" y="5442271"/>
              <a:ext cx="1110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www.jpl.nasa.gov</a:t>
              </a:r>
              <a:endParaRPr lang="en-US" sz="10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73053" y="943077"/>
            <a:ext cx="4066948" cy="3610134"/>
            <a:chOff x="4788051" y="943077"/>
            <a:chExt cx="4251950" cy="37743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8051" y="943077"/>
              <a:ext cx="4251950" cy="37555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8351356" y="4471212"/>
              <a:ext cx="6310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usgs.gov</a:t>
              </a:r>
              <a:endParaRPr lang="en-US" sz="1000" dirty="0"/>
            </a:p>
          </p:txBody>
        </p:sp>
      </p:grpSp>
      <p:pic>
        <p:nvPicPr>
          <p:cNvPr id="12" name="Picture 11" descr="IMG_5743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5085" y="3784127"/>
            <a:ext cx="2886505" cy="250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87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Published Modules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6335" y="6045267"/>
            <a:ext cx="2470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Images: Michael Bevis &amp; NASA/JPL/</a:t>
            </a:r>
            <a:r>
              <a:rPr lang="en-US" sz="1000" dirty="0" err="1" smtClean="0"/>
              <a:t>UCDAvis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8" y="3199351"/>
            <a:ext cx="8970211" cy="1291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8" y="4723546"/>
            <a:ext cx="8970211" cy="1321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984820" y="1446689"/>
            <a:ext cx="3616896" cy="954107"/>
          </a:xfrm>
          <a:prstGeom prst="rect">
            <a:avLst/>
          </a:prstGeom>
          <a:solidFill>
            <a:schemeClr val="bg1"/>
          </a:solidFill>
          <a:effectLst>
            <a:outerShdw blurRad="104775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hlinkClick r:id="rId5"/>
              </a:rPr>
              <a:t>serc.carleton.edu/getsi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/>
              <a:t>o</a:t>
            </a:r>
            <a:r>
              <a:rPr lang="en-US" sz="2800" dirty="0" smtClean="0"/>
              <a:t>r search </a:t>
            </a:r>
            <a:r>
              <a:rPr lang="en-US" sz="2800" u="sng" dirty="0" err="1" smtClean="0"/>
              <a:t>serc</a:t>
            </a:r>
            <a:r>
              <a:rPr lang="en-US" sz="2800" dirty="0" smtClean="0"/>
              <a:t> and </a:t>
            </a:r>
            <a:r>
              <a:rPr lang="en-US" sz="2800" u="sng" dirty="0" err="1" smtClean="0"/>
              <a:t>gets</a:t>
            </a:r>
            <a:r>
              <a:rPr lang="en-US" sz="2800" dirty="0" err="1" smtClean="0"/>
              <a:t>i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47277"/>
            <a:ext cx="3248527" cy="215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39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4839</TotalTime>
  <Words>1328</Words>
  <Application>Microsoft Macintosh PowerPoint</Application>
  <PresentationFormat>On-screen Show (4:3)</PresentationFormat>
  <Paragraphs>183</Paragraphs>
  <Slides>19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Data-rich societally-relevant undergraduate teaching resources for geoscience classrooms and field courses  </vt:lpstr>
      <vt:lpstr>GETSI Project Overview</vt:lpstr>
      <vt:lpstr>GETSI-InTeGrate partnership</vt:lpstr>
      <vt:lpstr>PowerPoint Presentation</vt:lpstr>
      <vt:lpstr>Societally-relevant STEM learning</vt:lpstr>
      <vt:lpstr>Why Geodesy for Students?</vt:lpstr>
      <vt:lpstr>Geodesy is…</vt:lpstr>
      <vt:lpstr>Unpacking the Geodesy Toolbox</vt:lpstr>
      <vt:lpstr>Published Modules</vt:lpstr>
      <vt:lpstr>Upcoming Modules 2016</vt:lpstr>
      <vt:lpstr>Module components &amp; Development process</vt:lpstr>
      <vt:lpstr>Module components &amp; Development process</vt:lpstr>
      <vt:lpstr>GPS, Strain &amp; Earthquakes</vt:lpstr>
      <vt:lpstr>Analyzing High Resolution Topography with TLS and SfM</vt:lpstr>
      <vt:lpstr>Findings</vt:lpstr>
      <vt:lpstr>Data-rich Curriculum Developer’s Manual</vt:lpstr>
      <vt:lpstr>Data-rich Curriculum Developer’s Manual</vt:lpstr>
      <vt:lpstr>Next Steps</vt:lpstr>
      <vt:lpstr>Short Course – AGU 2016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Pratt-Sitaula</dc:creator>
  <cp:lastModifiedBy>Beth Pratt-Sitaula</cp:lastModifiedBy>
  <cp:revision>85</cp:revision>
  <dcterms:created xsi:type="dcterms:W3CDTF">2014-01-07T13:46:23Z</dcterms:created>
  <dcterms:modified xsi:type="dcterms:W3CDTF">2016-10-12T16:14:07Z</dcterms:modified>
</cp:coreProperties>
</file>