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76" r:id="rId2"/>
    <p:sldId id="256" r:id="rId3"/>
    <p:sldId id="431" r:id="rId4"/>
    <p:sldId id="458" r:id="rId5"/>
    <p:sldId id="477" r:id="rId6"/>
    <p:sldId id="432" r:id="rId7"/>
    <p:sldId id="478" r:id="rId8"/>
    <p:sldId id="462" r:id="rId9"/>
    <p:sldId id="479" r:id="rId10"/>
    <p:sldId id="480" r:id="rId11"/>
    <p:sldId id="468" r:id="rId12"/>
    <p:sldId id="433" r:id="rId13"/>
    <p:sldId id="435" r:id="rId14"/>
    <p:sldId id="481" r:id="rId15"/>
    <p:sldId id="471" r:id="rId16"/>
    <p:sldId id="436" r:id="rId17"/>
    <p:sldId id="437" r:id="rId18"/>
    <p:sldId id="473" r:id="rId19"/>
    <p:sldId id="442" r:id="rId20"/>
    <p:sldId id="482" r:id="rId21"/>
    <p:sldId id="455" r:id="rId22"/>
    <p:sldId id="430" r:id="rId23"/>
    <p:sldId id="483" r:id="rId24"/>
    <p:sldId id="461" r:id="rId25"/>
    <p:sldId id="472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555"/>
    <a:srgbClr val="FFF24D"/>
    <a:srgbClr val="C8BEB6"/>
    <a:srgbClr val="88BC6C"/>
    <a:srgbClr val="FF0000"/>
    <a:srgbClr val="FF8000"/>
    <a:srgbClr val="3C12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032" y="-800"/>
      </p:cViewPr>
      <p:guideLst>
        <p:guide orient="horz" pos="2160"/>
        <p:guide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3B23A6C-2CDC-A24E-ABA5-5B3EF49F2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9A00D50-86DC-224E-8A81-E33B4D206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99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1BE2C8-01A4-B145-B4EA-C042A2F20FFB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95D4CE3A-84C1-4248-9EAB-B508711A015B}" type="slidenum">
              <a:rPr lang="en-US" sz="1200"/>
              <a:pPr eaLnBrk="1" hangingPunct="1">
                <a:defRPr/>
              </a:pPr>
              <a:t>11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Cooperation with Employers (adjunct instructors, seminar presentations, host sites for experiential learning, mentors)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84248-17EA-D745-BE5C-56D387EB0A7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CB90E5-8BC9-094E-B84A-8E7A724299A5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157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960289B9-D5BC-2540-B45B-D5287BC7068D}" type="slidenum">
              <a:rPr lang="en-US" sz="1200"/>
              <a:pPr eaLnBrk="1" hangingPunct="1">
                <a:defRPr/>
              </a:pPr>
              <a:t>15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7A05D0-1D38-2A4C-89D9-93B3E076B1E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785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5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C5BA2AF1-0F84-5644-8FD7-36D54F7ED812}" type="slidenum">
              <a:rPr lang="en-US" sz="1200"/>
              <a:pPr eaLnBrk="1" hangingPunct="1">
                <a:defRPr/>
              </a:pPr>
              <a:t>20</a:t>
            </a:fld>
            <a:endParaRPr lang="en-US" sz="1200"/>
          </a:p>
        </p:txBody>
      </p:sp>
      <p:sp>
        <p:nvSpPr>
          <p:cNvPr id="1249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Over 85 students are now employed in the industry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4014FB-A0EF-4F49-95EA-98F677BB471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C40640-22BF-134E-AC10-BDB26BB460FB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CONCEPT HAS PROVEN TO BE SUCCESSFUL: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C40640-22BF-134E-AC10-BDB26BB460FB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CONCEPT HAS PROVEN TO BE SUCCESSFUL: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EF1AEE3E-7825-0A40-8354-B2711B075B8B}" type="slidenum">
              <a:rPr lang="en-US" sz="1200"/>
              <a:pPr eaLnBrk="1" hangingPunct="1">
                <a:defRPr/>
              </a:pPr>
              <a:t>24</a:t>
            </a:fld>
            <a:endParaRPr lang="en-US" sz="120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54CC733C-E854-0D40-A31D-63A538CDE50E}" type="slidenum">
              <a:rPr lang="en-US" sz="1200"/>
              <a:pPr eaLnBrk="1" hangingPunct="1">
                <a:defRPr/>
              </a:pPr>
              <a:t>3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D550AC7-3CBE-EF4B-BD27-DE5D8C310D78}" type="slidenum">
              <a:rPr lang="en-US" sz="1200"/>
              <a:pPr eaLnBrk="1" hangingPunct="1">
                <a:defRPr/>
              </a:pPr>
              <a:t>4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BEA6C1-5887-9649-B5DA-6B9FFCF6A11A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91A80-0B3A-E64F-838E-43E0B02D4A5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We are working hard to enrich the students experience – following the original outline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D9EB9130-D670-E343-893C-ABE4F595092E}" type="slidenum">
              <a:rPr lang="en-US" sz="1200"/>
              <a:pPr eaLnBrk="1" hangingPunct="1">
                <a:defRPr/>
              </a:pPr>
              <a:t>7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A5C73676-3AC9-BB46-AFE8-1E79ACEAF590}" type="slidenum">
              <a:rPr lang="en-US" sz="1200"/>
              <a:pPr eaLnBrk="1" hangingPunct="1">
                <a:defRPr/>
              </a:pPr>
              <a:t>8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PLUS CONTENT IS DELIVERED VIA A SET OF DEDICATED COURSES, Integration of content into existing graduate level STEM classes,</a:t>
            </a:r>
          </a:p>
          <a:p>
            <a:pPr>
              <a:defRPr/>
            </a:pPr>
            <a:r>
              <a:rPr lang="en-US" dirty="0" smtClean="0"/>
              <a:t>Cooperation across campus with Centers, 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CFC1B566-2D51-574B-95E2-66FAF300FFB8}" type="slidenum">
              <a:rPr lang="en-US" sz="1200"/>
              <a:pPr eaLnBrk="1" hangingPunct="1">
                <a:defRPr/>
              </a:pPr>
              <a:t>9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6FC5B2-1AAD-B041-A0A4-8DBFF6888582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B9BB0-1608-6445-A7D0-F21971726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F1DD8-277B-2347-B1F1-3EE1BF59E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-304800"/>
            <a:ext cx="20002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-304800"/>
            <a:ext cx="58483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F7B42-67D7-A14D-ACFC-D172D8E8D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3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59026-D725-D04E-893B-F9E6BB01D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B601C-420B-AF41-8CF7-3471E7B4E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7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97AB-BCE1-CB48-903B-BD753B23A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41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A8C01-8537-F749-90CA-C77C850C9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15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8189-D782-EE40-BC7F-2C242361E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7780E-4C57-C74B-A7A2-E29D458B4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1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4F27A-607B-864B-B5D5-586EF28C3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6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32312-E1C6-DB42-A9BC-452DF152F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8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RicePP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B5C239D5-E99C-6844-86CE-BEF037FA9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733800" y="-304800"/>
            <a:ext cx="495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malie.vann@rice.edu" TargetMode="External"/><Relationship Id="rId4" Type="http://schemas.openxmlformats.org/officeDocument/2006/relationships/hyperlink" Target="http://www.profms.rice.edu/" TargetMode="External"/><Relationship Id="rId5" Type="http://schemas.openxmlformats.org/officeDocument/2006/relationships/hyperlink" Target="http://www.epmp.rice.edu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7" descr="Small shield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685800"/>
            <a:ext cx="14605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44550" y="5775325"/>
            <a:ext cx="58959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accent2"/>
                </a:solidFill>
              </a:rPr>
              <a:t>Professional Science Master</a:t>
            </a:r>
            <a:r>
              <a:rPr lang="ja-JP" altLang="en-US" dirty="0">
                <a:solidFill>
                  <a:schemeClr val="accent2"/>
                </a:solidFill>
              </a:rPr>
              <a:t>’</a:t>
            </a:r>
            <a:r>
              <a:rPr lang="en-US" dirty="0">
                <a:solidFill>
                  <a:schemeClr val="accent2"/>
                </a:solidFill>
              </a:rPr>
              <a:t>s </a:t>
            </a:r>
          </a:p>
          <a:p>
            <a:pPr algn="ctr" eaLnBrk="0" hangingPunct="0">
              <a:defRPr/>
            </a:pPr>
            <a:r>
              <a:rPr lang="en-US" dirty="0" err="1">
                <a:solidFill>
                  <a:schemeClr val="accent2"/>
                </a:solidFill>
              </a:rPr>
              <a:t>Wiess</a:t>
            </a:r>
            <a:r>
              <a:rPr lang="en-US" dirty="0">
                <a:solidFill>
                  <a:schemeClr val="accent2"/>
                </a:solidFill>
              </a:rPr>
              <a:t> School of Natural Sciences</a:t>
            </a:r>
            <a:endParaRPr lang="en-US" dirty="0"/>
          </a:p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276600" y="914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6934200" cy="29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762000" y="4116388"/>
            <a:ext cx="61722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chemeClr val="tx2"/>
                </a:solidFill>
                <a:latin typeface="Tahoma" charset="0"/>
              </a:rPr>
              <a:t>GSA Annual Conference</a:t>
            </a:r>
          </a:p>
          <a:p>
            <a:pPr algn="ctr" eaLnBrk="1" hangingPunct="1"/>
            <a:r>
              <a:rPr lang="en-US" sz="3200" b="1">
                <a:solidFill>
                  <a:schemeClr val="tx2"/>
                </a:solidFill>
                <a:latin typeface="Tahoma" charset="0"/>
              </a:rPr>
              <a:t>September 2016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Line 1026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64868" name="Line 1028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64870" name="Line 1030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64872" name="Line 1032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64874" name="Line 103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64876" name="Line 1036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64878" name="Rectangle 1038"/>
          <p:cNvSpPr>
            <a:spLocks noChangeArrowheads="1"/>
          </p:cNvSpPr>
          <p:nvPr/>
        </p:nvSpPr>
        <p:spPr bwMode="auto">
          <a:xfrm>
            <a:off x="4375150" y="3556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4400">
              <a:cs typeface="+mn-cs"/>
            </a:endParaRPr>
          </a:p>
        </p:txBody>
      </p:sp>
      <p:sp>
        <p:nvSpPr>
          <p:cNvPr id="164879" name="Rectangle 1039"/>
          <p:cNvSpPr>
            <a:spLocks noChangeArrowheads="1"/>
          </p:cNvSpPr>
          <p:nvPr/>
        </p:nvSpPr>
        <p:spPr bwMode="auto">
          <a:xfrm>
            <a:off x="304800" y="3098800"/>
            <a:ext cx="749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		                 					</a:t>
            </a:r>
          </a:p>
        </p:txBody>
      </p:sp>
      <p:sp>
        <p:nvSpPr>
          <p:cNvPr id="164880" name="Rectangle 1040"/>
          <p:cNvSpPr>
            <a:spLocks noChangeArrowheads="1"/>
          </p:cNvSpPr>
          <p:nvPr/>
        </p:nvSpPr>
        <p:spPr bwMode="auto">
          <a:xfrm>
            <a:off x="4375150" y="3417888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4400">
              <a:cs typeface="+mn-cs"/>
            </a:endParaRPr>
          </a:p>
        </p:txBody>
      </p:sp>
      <p:sp>
        <p:nvSpPr>
          <p:cNvPr id="164885" name="Rectangle 1045"/>
          <p:cNvSpPr>
            <a:spLocks noChangeArrowheads="1"/>
          </p:cNvSpPr>
          <p:nvPr/>
        </p:nvSpPr>
        <p:spPr bwMode="auto">
          <a:xfrm>
            <a:off x="4375150" y="3570288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4400">
              <a:cs typeface="+mn-cs"/>
            </a:endParaRPr>
          </a:p>
        </p:txBody>
      </p:sp>
      <p:sp>
        <p:nvSpPr>
          <p:cNvPr id="164886" name="Rectangle 1046"/>
          <p:cNvSpPr>
            <a:spLocks noChangeArrowheads="1"/>
          </p:cNvSpPr>
          <p:nvPr/>
        </p:nvSpPr>
        <p:spPr bwMode="auto">
          <a:xfrm>
            <a:off x="304800" y="3113088"/>
            <a:ext cx="749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		                 					</a:t>
            </a:r>
          </a:p>
        </p:txBody>
      </p:sp>
      <p:sp>
        <p:nvSpPr>
          <p:cNvPr id="164887" name="Text Box 1047"/>
          <p:cNvSpPr txBox="1">
            <a:spLocks noChangeArrowheads="1"/>
          </p:cNvSpPr>
          <p:nvPr/>
        </p:nvSpPr>
        <p:spPr bwMode="auto">
          <a:xfrm>
            <a:off x="609600" y="1981200"/>
            <a:ext cx="8763000" cy="444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/>
              <a:t>	   		Lecturers:   Kirstin Matthews and</a:t>
            </a:r>
          </a:p>
          <a:p>
            <a:pPr eaLnBrk="0" hangingPunct="0">
              <a:defRPr/>
            </a:pPr>
            <a:r>
              <a:rPr lang="en-US" b="1" dirty="0"/>
              <a:t>                                          Barbara Carlin</a:t>
            </a:r>
          </a:p>
          <a:p>
            <a:pPr eaLnBrk="0" hangingPunct="0">
              <a:defRPr/>
            </a:pPr>
            <a:r>
              <a:rPr lang="en-US" b="1" dirty="0"/>
              <a:t>	       </a:t>
            </a:r>
            <a:r>
              <a:rPr lang="en-US" sz="2000" b="1" i="1" dirty="0"/>
              <a:t> Fellow at Baker Institute for Public Policy</a:t>
            </a:r>
          </a:p>
          <a:p>
            <a:pPr eaLnBrk="0" hangingPunct="0">
              <a:defRPr/>
            </a:pPr>
            <a:endParaRPr lang="en-US" sz="2000" b="1" i="1" dirty="0"/>
          </a:p>
          <a:p>
            <a:pPr eaLnBrk="0" hangingPunct="0">
              <a:defRPr/>
            </a:pPr>
            <a:endParaRPr lang="en-US" sz="1800" b="1" dirty="0"/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 Role of science in policy formation and vice versa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 Business Ethics 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 Impact of ethics, religion and politics on science and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dirty="0">
                <a:cs typeface="+mn-cs"/>
              </a:rPr>
              <a:t>   policy creation. 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 Development of critical thinking, writing and </a:t>
            </a:r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  <a:buFont typeface="Wingdings 2" charset="0"/>
              <a:buNone/>
              <a:defRPr/>
            </a:pPr>
            <a:r>
              <a:rPr lang="en-US" dirty="0">
                <a:cs typeface="+mn-cs"/>
              </a:rPr>
              <a:t>   communication skills.</a:t>
            </a:r>
          </a:p>
        </p:txBody>
      </p:sp>
      <p:sp>
        <p:nvSpPr>
          <p:cNvPr id="13325" name="Rectangle 1048"/>
          <p:cNvSpPr>
            <a:spLocks noGrp="1" noChangeArrowheads="1"/>
          </p:cNvSpPr>
          <p:nvPr>
            <p:ph type="ctrTitle"/>
          </p:nvPr>
        </p:nvSpPr>
        <p:spPr>
          <a:xfrm>
            <a:off x="1143000" y="1055688"/>
            <a:ext cx="6477000" cy="11430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86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 Policy and Ethics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93" name="Rectangle 1053"/>
          <p:cNvSpPr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Science Policy &amp; </a:t>
            </a:r>
            <a:r>
              <a:rPr lang="en-US" sz="3200" b="1" dirty="0" smtClean="0">
                <a:solidFill>
                  <a:schemeClr val="bg1"/>
                </a:solidFill>
                <a:cs typeface="+mn-cs"/>
              </a:rPr>
              <a:t>Ethics</a:t>
            </a:r>
            <a:endParaRPr lang="en-US" u="sng" dirty="0">
              <a:cs typeface="+mn-cs"/>
            </a:endParaRPr>
          </a:p>
        </p:txBody>
      </p:sp>
      <p:pic>
        <p:nvPicPr>
          <p:cNvPr id="164894" name="Picture 1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64213"/>
            <a:ext cx="152400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4895" name="Picture 1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1752600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0" y="609600"/>
            <a:ext cx="9144000" cy="1219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Communication Coaching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2538413"/>
            <a:ext cx="8382000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dirty="0"/>
              <a:t>Development of individual learning plans by dedicated communication faculty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Individual counseling and feedback on written and oral assignments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Individual presentation practice sessions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Access to writing/communication workshops and courses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Seminar topics designed based on students’ needs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Integration of communication instruction into existing </a:t>
            </a:r>
          </a:p>
          <a:p>
            <a:pPr>
              <a:defRPr/>
            </a:pPr>
            <a:r>
              <a:rPr lang="en-US" dirty="0"/>
              <a:t>    courses</a:t>
            </a:r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64213"/>
            <a:ext cx="152400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8763000" cy="5029200"/>
          </a:xfrm>
        </p:spPr>
        <p:txBody>
          <a:bodyPr/>
          <a:lstStyle/>
          <a:p>
            <a:pPr marL="1371600" lvl="3" indent="0">
              <a:spcBef>
                <a:spcPts val="0"/>
              </a:spcBef>
              <a:buNone/>
              <a:defRPr/>
            </a:pPr>
            <a:r>
              <a:rPr lang="en-US" sz="2800" dirty="0" smtClean="0"/>
              <a:t>With topics requested by industry: </a:t>
            </a:r>
          </a:p>
          <a:p>
            <a:pPr marL="1371600" lvl="3" indent="0">
              <a:spcBef>
                <a:spcPts val="0"/>
              </a:spcBef>
              <a:buNone/>
              <a:defRPr/>
            </a:pPr>
            <a:endParaRPr lang="en-US" sz="2800" dirty="0"/>
          </a:p>
          <a:p>
            <a:pPr lvl="3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2800" dirty="0" smtClean="0"/>
              <a:t>Entrepreneurship</a:t>
            </a:r>
          </a:p>
          <a:p>
            <a:pPr lvl="3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2800" dirty="0" smtClean="0"/>
              <a:t>Project Management</a:t>
            </a:r>
          </a:p>
          <a:p>
            <a:pPr lvl="3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2800" dirty="0" smtClean="0"/>
              <a:t>Networking</a:t>
            </a:r>
          </a:p>
          <a:p>
            <a:pPr lvl="3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2800" dirty="0" smtClean="0"/>
              <a:t>Leadership</a:t>
            </a:r>
          </a:p>
          <a:p>
            <a:pPr lvl="3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2800" dirty="0" smtClean="0"/>
              <a:t>Team Building </a:t>
            </a:r>
          </a:p>
          <a:p>
            <a:pPr lvl="3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2800" dirty="0"/>
              <a:t>Communication </a:t>
            </a:r>
          </a:p>
          <a:p>
            <a:pPr lvl="3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2800" dirty="0"/>
              <a:t>Presentation Skills</a:t>
            </a:r>
          </a:p>
          <a:p>
            <a:pPr lvl="3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2800" dirty="0" smtClean="0"/>
              <a:t>Career Development</a:t>
            </a:r>
            <a:endParaRPr lang="en-US" sz="2400" dirty="0" smtClean="0"/>
          </a:p>
          <a:p>
            <a:pPr lvl="1" eaLnBrk="1" hangingPunct="1">
              <a:defRPr/>
            </a:pPr>
            <a:endParaRPr lang="en-US" sz="2400" dirty="0" smtClean="0"/>
          </a:p>
          <a:p>
            <a:pPr marL="457200" lvl="1" indent="0" eaLnBrk="1" hangingPunct="1">
              <a:buFontTx/>
              <a:buNone/>
              <a:defRPr/>
            </a:pPr>
            <a:endParaRPr lang="en-US" sz="2400" dirty="0" smtClean="0"/>
          </a:p>
          <a:p>
            <a:pPr marL="457200" lvl="1" indent="0" eaLnBrk="1" hangingPunct="1">
              <a:buFontTx/>
              <a:buNone/>
              <a:defRPr/>
            </a:pPr>
            <a:endParaRPr lang="en-US" sz="2400" dirty="0" smtClean="0"/>
          </a:p>
          <a:p>
            <a:pPr marL="0" indent="0" algn="ctr" eaLnBrk="1" hangingPunct="1">
              <a:buFontTx/>
              <a:buNone/>
              <a:defRPr/>
            </a:pPr>
            <a:endParaRPr lang="en-US" dirty="0" smtClean="0"/>
          </a:p>
          <a:p>
            <a:pPr marL="0" indent="0"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609600"/>
            <a:ext cx="9144000" cy="1219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Professional Development Master’s Seminars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81400"/>
            <a:ext cx="2305050" cy="167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133600"/>
            <a:ext cx="2286000" cy="17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153400" cy="5867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Cultural Workshop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all incoming international professional master’s students:</a:t>
            </a:r>
          </a:p>
          <a:p>
            <a:pPr marL="0" indent="0" eaLnBrk="1" hangingPunct="1">
              <a:buFontTx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Cultural Foundations &amp; U.S. Culture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Social Interactions &amp; Networking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Interviewing Skills &amp; Mock Interviews</a:t>
            </a:r>
          </a:p>
          <a:p>
            <a:pPr marL="0" indent="0" eaLnBrk="1" hangingPunct="1">
              <a:buFontTx/>
              <a:buNone/>
            </a:pPr>
            <a:endParaRPr lang="en-US" sz="16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PLUS:  Academic Conversation Skills Workshop 	 	 AND Grammar in Writing Workshop</a:t>
            </a:r>
          </a:p>
          <a:p>
            <a:pPr marL="0" indent="0">
              <a:buFontTx/>
              <a:buNone/>
            </a:pPr>
            <a:endParaRPr lang="en-US" sz="2000" dirty="0">
              <a:solidFill>
                <a:srgbClr val="00408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endParaRPr lang="en-US" sz="2000" b="1" dirty="0">
              <a:solidFill>
                <a:srgbClr val="004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6" name="Picture 3" descr="https://scontent-b.xx.fbcdn.net/hphotos-prn2/969695_10152138992573332_7141995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24200"/>
            <a:ext cx="27590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1219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Intensive Preparation for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 International Students  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2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-152400" y="2659063"/>
            <a:ext cx="7056438" cy="297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7438" indent="-1730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defRPr/>
            </a:pPr>
            <a:endParaRPr lang="en-US" u="sng" dirty="0" smtClean="0">
              <a:cs typeface="+mn-cs"/>
            </a:endParaRPr>
          </a:p>
          <a:p>
            <a:pPr lvl="1"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  <a:defRPr/>
            </a:pPr>
            <a:r>
              <a:rPr lang="en-US" dirty="0" smtClean="0">
                <a:cs typeface="+mn-cs"/>
              </a:rPr>
              <a:t> Three to six month period</a:t>
            </a:r>
          </a:p>
          <a:p>
            <a:pPr lvl="1">
              <a:lnSpc>
                <a:spcPct val="120000"/>
              </a:lnSpc>
              <a:spcAft>
                <a:spcPct val="25000"/>
              </a:spcAft>
              <a:buFont typeface="Wingdings" charset="0"/>
              <a:buChar char="Ø"/>
              <a:defRPr/>
            </a:pPr>
            <a:r>
              <a:rPr lang="en-US" dirty="0" smtClean="0">
                <a:cs typeface="+mn-cs"/>
              </a:rPr>
              <a:t> Directly related to area of study</a:t>
            </a:r>
          </a:p>
          <a:p>
            <a:pPr lvl="1">
              <a:lnSpc>
                <a:spcPct val="120000"/>
              </a:lnSpc>
              <a:spcAft>
                <a:spcPct val="25000"/>
              </a:spcAft>
              <a:buFont typeface="Wingdings" charset="0"/>
              <a:buChar char="Ø"/>
              <a:defRPr/>
            </a:pPr>
            <a:r>
              <a:rPr lang="en-US" dirty="0" smtClean="0">
                <a:cs typeface="+mn-cs"/>
              </a:rPr>
              <a:t> Normally salaried positions </a:t>
            </a:r>
          </a:p>
          <a:p>
            <a:pPr lvl="1">
              <a:buFont typeface="Wingdings" charset="0"/>
              <a:buChar char="Ø"/>
              <a:defRPr/>
            </a:pPr>
            <a:r>
              <a:rPr lang="en-US" dirty="0" smtClean="0">
                <a:cs typeface="+mn-cs"/>
              </a:rPr>
              <a:t> Assistance through Program Director and</a:t>
            </a:r>
          </a:p>
          <a:p>
            <a:pPr lvl="1">
              <a:buFont typeface="Wingdings" charset="0"/>
              <a:buNone/>
              <a:defRPr/>
            </a:pPr>
            <a:r>
              <a:rPr lang="en-US" dirty="0" smtClean="0">
                <a:cs typeface="+mn-cs"/>
              </a:rPr>
              <a:t>    Rice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s Center of Career Development</a:t>
            </a:r>
          </a:p>
          <a:p>
            <a:pPr lvl="1">
              <a:lnSpc>
                <a:spcPct val="120000"/>
              </a:lnSpc>
              <a:spcAft>
                <a:spcPct val="25000"/>
              </a:spcAft>
              <a:buFont typeface="Wingdings" charset="0"/>
              <a:buChar char="Ø"/>
              <a:defRPr/>
            </a:pPr>
            <a:r>
              <a:rPr lang="en-US" dirty="0" smtClean="0">
                <a:cs typeface="+mn-cs"/>
              </a:rPr>
              <a:t> Oral and written reports i.e. mini-thesis </a:t>
            </a: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000"/>
            <a:ext cx="1524000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1219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Internship/ Co-op/ Project Work 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  <p:pic>
        <p:nvPicPr>
          <p:cNvPr id="174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38400"/>
            <a:ext cx="25701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Line 9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" name="Rectangle 11"/>
          <p:cNvSpPr>
            <a:spLocks noChangeArrowheads="1"/>
          </p:cNvSpPr>
          <p:nvPr/>
        </p:nvSpPr>
        <p:spPr bwMode="auto">
          <a:xfrm>
            <a:off x="1676400" y="1752600"/>
            <a:ext cx="4648200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>
              <a:lnSpc>
                <a:spcPct val="45000"/>
              </a:lnSpc>
              <a:spcAft>
                <a:spcPct val="25000"/>
              </a:spcAft>
              <a:buFont typeface="Wingdings" charset="0"/>
              <a:buNone/>
            </a:pPr>
            <a:endParaRPr lang="en-US"/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 Industry Board of Affiliates</a:t>
            </a: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 Seminar Speakers</a:t>
            </a: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 Annual Corporate Reception</a:t>
            </a: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 Corporate Luncheons</a:t>
            </a: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None/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 Fieldtrips to corporations</a:t>
            </a: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None/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 Career Fairs</a:t>
            </a:r>
          </a:p>
          <a:p>
            <a:pPr>
              <a:lnSpc>
                <a:spcPct val="75000"/>
              </a:lnSpc>
              <a:spcAft>
                <a:spcPct val="25000"/>
              </a:spcAft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Char char="Ø"/>
            </a:pPr>
            <a:r>
              <a:rPr lang="en-US">
                <a:solidFill>
                  <a:srgbClr val="000000"/>
                </a:solidFill>
              </a:rPr>
              <a:t> Networking Opportunities</a:t>
            </a:r>
          </a:p>
          <a:p>
            <a:pPr>
              <a:lnSpc>
                <a:spcPct val="75000"/>
              </a:lnSpc>
              <a:spcAft>
                <a:spcPct val="25000"/>
              </a:spcAft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spcAft>
                <a:spcPct val="25000"/>
              </a:spcAft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None/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spcAft>
                <a:spcPct val="25000"/>
              </a:spcAft>
              <a:buFont typeface="Wingdings" charset="0"/>
              <a:buNone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8435" name="Rectangle 24"/>
          <p:cNvSpPr>
            <a:spLocks noChangeArrowheads="1"/>
          </p:cNvSpPr>
          <p:nvPr/>
        </p:nvSpPr>
        <p:spPr bwMode="auto">
          <a:xfrm>
            <a:off x="0" y="685800"/>
            <a:ext cx="9144000" cy="10668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6B8CB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/>
              <a:t>          </a:t>
            </a:r>
            <a:r>
              <a:rPr lang="en-US" sz="1800" b="1">
                <a:solidFill>
                  <a:schemeClr val="bg1"/>
                </a:solidFill>
              </a:rPr>
              <a:t>       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Corporate Relationship Building </a:t>
            </a:r>
          </a:p>
          <a:p>
            <a:pPr algn="ctr"/>
            <a:endParaRPr lang="en-US" u="sng"/>
          </a:p>
        </p:txBody>
      </p:sp>
      <p:pic>
        <p:nvPicPr>
          <p:cNvPr id="1843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000"/>
            <a:ext cx="15240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6" descr="Crowd 1 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3048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7" descr="Brian KK Danb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0"/>
            <a:ext cx="1524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8" descr="Carson speak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9144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64213"/>
            <a:ext cx="15240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05400"/>
            <a:ext cx="16764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4375150" y="32004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/>
          </a:p>
        </p:txBody>
      </p:sp>
      <p:sp>
        <p:nvSpPr>
          <p:cNvPr id="277508" name="Rectangle 4"/>
          <p:cNvSpPr>
            <a:spLocks noChangeArrowheads="1"/>
          </p:cNvSpPr>
          <p:nvPr/>
        </p:nvSpPr>
        <p:spPr bwMode="auto">
          <a:xfrm>
            <a:off x="1752600" y="2133600"/>
            <a:ext cx="63246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4080"/>
                </a:solidFill>
                <a:latin typeface="+mn-lt"/>
                <a:ea typeface="+mn-ea"/>
                <a:cs typeface="+mn-cs"/>
              </a:rPr>
              <a:t>5th Year Master’s Degree</a:t>
            </a:r>
            <a:r>
              <a:rPr lang="en-US" dirty="0"/>
              <a:t>			</a:t>
            </a:r>
          </a:p>
        </p:txBody>
      </p:sp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1843088" y="1143000"/>
            <a:ext cx="5541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srgbClr val="000090"/>
                </a:solidFill>
              </a:rPr>
              <a:t>       Other Program Options</a:t>
            </a:r>
            <a:endParaRPr lang="en-US" sz="3200" b="1" dirty="0">
              <a:solidFill>
                <a:srgbClr val="00408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1219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Other Program Options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685800" y="2895600"/>
            <a:ext cx="8001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/>
              <a:t> Advanced Rice students in good standing apply during their junior year</a:t>
            </a:r>
          </a:p>
          <a:p>
            <a:pPr marL="285750" indent="-285750">
              <a:buFont typeface="Arial" charset="0"/>
              <a:buChar char="•"/>
            </a:pPr>
            <a:endParaRPr lang="en-US" sz="2000"/>
          </a:p>
          <a:p>
            <a:pPr marL="285750" indent="-285750">
              <a:buFont typeface="Arial" charset="0"/>
              <a:buChar char="•"/>
            </a:pPr>
            <a:r>
              <a:rPr lang="en-US" sz="2000"/>
              <a:t> Take courses during their senior year. </a:t>
            </a:r>
          </a:p>
          <a:p>
            <a:pPr marL="285750" indent="-285750">
              <a:buFont typeface="Arial" charset="0"/>
              <a:buChar char="•"/>
            </a:pPr>
            <a:endParaRPr lang="en-US" sz="2000"/>
          </a:p>
          <a:p>
            <a:pPr marL="285750" indent="-285750">
              <a:buFont typeface="Arial" charset="0"/>
              <a:buChar char="•"/>
            </a:pPr>
            <a:r>
              <a:rPr lang="en-US" sz="2000"/>
              <a:t>A plan of study based on their particular focus area will need to be approved</a:t>
            </a:r>
          </a:p>
          <a:p>
            <a:pPr marL="285750" indent="-285750">
              <a:buFont typeface="Arial" charset="0"/>
              <a:buChar char="•"/>
            </a:pPr>
            <a:endParaRPr lang="en-US" sz="2000"/>
          </a:p>
          <a:p>
            <a:pPr marL="285750" indent="-285750">
              <a:buFont typeface="Arial" charset="0"/>
              <a:buChar char="•"/>
            </a:pPr>
            <a:r>
              <a:rPr lang="en-US" sz="2000"/>
              <a:t>With good planning, students can finish their BA/BS and their MS degrees within 5 years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57150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Collaboration </a:t>
            </a:r>
            <a:r>
              <a:rPr lang="en-US" sz="2400" dirty="0"/>
              <a:t>with the Jesse H. Jones Graduate School of Business (JGS) 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Meet growing </a:t>
            </a:r>
            <a:r>
              <a:rPr lang="en-US" sz="2400" dirty="0"/>
              <a:t>demand for managers with the technical expertise. 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The coordinated </a:t>
            </a:r>
            <a:r>
              <a:rPr lang="en-US" sz="2400" dirty="0"/>
              <a:t>program trains students to apply management strategies that meet the needs of high-technology companies.</a:t>
            </a:r>
          </a:p>
          <a:p>
            <a:pPr marL="0" indent="0" algn="ctr" eaLnBrk="1" hangingPunct="1">
              <a:buFontTx/>
              <a:buNone/>
              <a:defRPr/>
            </a:pPr>
            <a:endParaRPr lang="en-US" dirty="0" smtClean="0"/>
          </a:p>
        </p:txBody>
      </p:sp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75213"/>
            <a:ext cx="28956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9144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Coordinated MBA/PSM 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3208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COMPARISON between PLUS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and Scientific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Training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506" name="Text Placeholder 2"/>
          <p:cNvSpPr>
            <a:spLocks noGrp="1"/>
          </p:cNvSpPr>
          <p:nvPr>
            <p:ph type="body" idx="1"/>
          </p:nvPr>
        </p:nvSpPr>
        <p:spPr>
          <a:xfrm>
            <a:off x="4648200" y="2027238"/>
            <a:ext cx="4040188" cy="639762"/>
          </a:xfrm>
        </p:spPr>
        <p:txBody>
          <a:bodyPr/>
          <a:lstStyle/>
          <a:p>
            <a:r>
              <a:rPr lang="en-US" sz="2000" u="sng">
                <a:latin typeface="Arial" charset="0"/>
                <a:ea typeface="ＭＳ Ｐゴシック" charset="0"/>
                <a:cs typeface="ＭＳ Ｐゴシック" charset="0"/>
              </a:rPr>
              <a:t>PLUS Professional Development</a:t>
            </a:r>
          </a:p>
        </p:txBody>
      </p:sp>
      <p:sp>
        <p:nvSpPr>
          <p:cNvPr id="21507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754313"/>
            <a:ext cx="4572000" cy="3951287"/>
          </a:xfrm>
        </p:spPr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Interdisciplinary curriculum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Working as part of a team of diverse members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Comfort with changing/ short-term projects and goals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Speaking/writing for a heterogeneous team that will include non-scientists 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Experiential learning with direct employer involvement</a:t>
            </a:r>
          </a:p>
        </p:txBody>
      </p:sp>
      <p:sp>
        <p:nvSpPr>
          <p:cNvPr id="2150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9225" y="1828800"/>
            <a:ext cx="4041775" cy="639763"/>
          </a:xfrm>
        </p:spPr>
        <p:txBody>
          <a:bodyPr/>
          <a:lstStyle/>
          <a:p>
            <a:r>
              <a:rPr lang="en-US" sz="2000" u="sng">
                <a:latin typeface="Arial" charset="0"/>
                <a:ea typeface="ＭＳ Ｐゴシック" charset="0"/>
                <a:cs typeface="ＭＳ Ｐゴシック" charset="0"/>
              </a:rPr>
              <a:t>Traditional Science Training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2400" y="2667000"/>
            <a:ext cx="3576638" cy="380841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Academic </a:t>
            </a:r>
            <a:r>
              <a:rPr lang="en-US" dirty="0" smtClean="0"/>
              <a:t>curriculum </a:t>
            </a:r>
            <a:endParaRPr lang="en-US" dirty="0"/>
          </a:p>
          <a:p>
            <a:pPr>
              <a:defRPr/>
            </a:pPr>
            <a:r>
              <a:rPr lang="en-US" dirty="0"/>
              <a:t>More of a “self-</a:t>
            </a:r>
            <a:r>
              <a:rPr lang="en-US" dirty="0" smtClean="0"/>
              <a:t>contained, single focus” experience</a:t>
            </a:r>
            <a:endParaRPr lang="en-US" dirty="0"/>
          </a:p>
          <a:p>
            <a:pPr>
              <a:defRPr/>
            </a:pPr>
            <a:r>
              <a:rPr lang="en-US" dirty="0" smtClean="0"/>
              <a:t>Long-term commitment to area of </a:t>
            </a:r>
            <a:r>
              <a:rPr lang="en-US" dirty="0"/>
              <a:t>investigation</a:t>
            </a:r>
          </a:p>
          <a:p>
            <a:pPr>
              <a:defRPr/>
            </a:pPr>
            <a:r>
              <a:rPr lang="en-US" dirty="0"/>
              <a:t>Presentations/abstracts/papers/ grant applications for specialized audiences that share expertise</a:t>
            </a:r>
          </a:p>
          <a:p>
            <a:pPr>
              <a:defRPr/>
            </a:pPr>
            <a:r>
              <a:rPr lang="en-US" dirty="0"/>
              <a:t>Thesis with supervision by academic faculty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1219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Comparison 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915400" cy="54864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b="1" dirty="0" smtClean="0">
                <a:solidFill>
                  <a:srgbClr val="004080"/>
                </a:solidFill>
              </a:rPr>
              <a:t>What can Companies expect from Graduates?</a:t>
            </a:r>
          </a:p>
          <a:p>
            <a:pPr marL="0" indent="0" algn="ctr">
              <a:buFontTx/>
              <a:buNone/>
              <a:defRPr/>
            </a:pPr>
            <a:endParaRPr lang="en-US" sz="1400" b="1" dirty="0" smtClean="0">
              <a:solidFill>
                <a:srgbClr val="00408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Productive,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well-rounded, technically adept professional</a:t>
            </a:r>
            <a:r>
              <a:rPr lang="en-US" sz="2400" dirty="0" smtClean="0"/>
              <a:t> </a:t>
            </a:r>
            <a:r>
              <a:rPr lang="en-US" sz="2400" dirty="0"/>
              <a:t>employees on day </a:t>
            </a:r>
            <a:r>
              <a:rPr lang="en-US" sz="2400" dirty="0" smtClean="0"/>
              <a:t>one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Cross-disciplinary education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Science, Math, Computation, and Business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Project Management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Team </a:t>
            </a:r>
            <a:r>
              <a:rPr lang="en-US" sz="2400" dirty="0" smtClean="0"/>
              <a:t>Building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Flexibility to changing industry </a:t>
            </a:r>
            <a:r>
              <a:rPr lang="en-US" sz="2400" dirty="0" smtClean="0"/>
              <a:t>demands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Career advancement for existing </a:t>
            </a:r>
            <a:r>
              <a:rPr lang="en-US" sz="2400" dirty="0" smtClean="0"/>
              <a:t>workforce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Technically trained cadre of workers for </a:t>
            </a:r>
            <a:r>
              <a:rPr lang="en-US" sz="2400" dirty="0" smtClean="0"/>
              <a:t>local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and </a:t>
            </a:r>
            <a:r>
              <a:rPr lang="en-US" sz="2400" dirty="0"/>
              <a:t>regional </a:t>
            </a:r>
            <a:r>
              <a:rPr lang="en-US" sz="2400" dirty="0" smtClean="0"/>
              <a:t>industry</a:t>
            </a:r>
            <a:endParaRPr lang="en-US" sz="2400" dirty="0"/>
          </a:p>
          <a:p>
            <a:pPr marL="457200" lvl="1" indent="0">
              <a:lnSpc>
                <a:spcPct val="125000"/>
              </a:lnSpc>
              <a:buSzPct val="100000"/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lnSpc>
                <a:spcPct val="125000"/>
              </a:lnSpc>
              <a:buSzPct val="100000"/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4080"/>
              </a:solidFill>
            </a:endParaRPr>
          </a:p>
          <a:p>
            <a:pPr lvl="1">
              <a:lnSpc>
                <a:spcPct val="125000"/>
              </a:lnSpc>
              <a:buSzPct val="100000"/>
              <a:buFontTx/>
              <a:buBlip>
                <a:blip r:embed="rId2"/>
              </a:buBlip>
              <a:defRPr/>
            </a:pPr>
            <a:endParaRPr lang="en-US" sz="2400" dirty="0">
              <a:solidFill>
                <a:srgbClr val="004080"/>
              </a:solidFill>
            </a:endParaRPr>
          </a:p>
        </p:txBody>
      </p:sp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3962400"/>
            <a:ext cx="22828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1219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What can Energy Companies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expect from Graduates?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609600" y="1524000"/>
            <a:ext cx="8077200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000086"/>
                </a:solidFill>
              </a:rPr>
              <a:t>Professional Master’s Programs Graduate Level </a:t>
            </a:r>
          </a:p>
          <a:p>
            <a:pPr algn="ctr" eaLnBrk="0" hangingPunct="0">
              <a:defRPr/>
            </a:pPr>
            <a:r>
              <a:rPr lang="en-US" sz="3600" b="1" dirty="0">
                <a:solidFill>
                  <a:srgbClr val="000086"/>
                </a:solidFill>
              </a:rPr>
              <a:t>Professional Development Training</a:t>
            </a:r>
          </a:p>
          <a:p>
            <a:pPr algn="ctr" eaLnBrk="0" hangingPunct="0">
              <a:defRPr/>
            </a:pPr>
            <a:endParaRPr lang="en-US" sz="3600" b="1" dirty="0">
              <a:solidFill>
                <a:srgbClr val="000086"/>
              </a:solidFill>
            </a:endParaRPr>
          </a:p>
          <a:p>
            <a:pPr algn="ctr" eaLnBrk="0" hangingPunct="0">
              <a:defRPr/>
            </a:pPr>
            <a:r>
              <a:rPr lang="en-US" sz="3600" b="1" dirty="0">
                <a:solidFill>
                  <a:srgbClr val="000086"/>
                </a:solidFill>
              </a:rPr>
              <a:t>SUBSURFACE GEOSCIENCE</a:t>
            </a:r>
          </a:p>
          <a:p>
            <a:pPr algn="ctr" eaLnBrk="0" hangingPunct="0">
              <a:defRPr/>
            </a:pPr>
            <a:r>
              <a:rPr lang="en-US" sz="3600" b="1" dirty="0">
                <a:solidFill>
                  <a:srgbClr val="000086"/>
                </a:solidFill>
              </a:rPr>
              <a:t>@ RICE UNIVERSITY</a:t>
            </a:r>
          </a:p>
          <a:p>
            <a:pPr algn="ctr" eaLnBrk="0" hangingPunct="0">
              <a:defRPr/>
            </a:pPr>
            <a:endParaRPr lang="en-US" sz="2800" b="1" dirty="0">
              <a:solidFill>
                <a:srgbClr val="000086"/>
              </a:solidFill>
            </a:endParaRPr>
          </a:p>
          <a:p>
            <a:pPr algn="ctr" eaLnBrk="0" hangingPunct="0">
              <a:defRPr/>
            </a:pPr>
            <a:r>
              <a:rPr lang="en-US" sz="2800" b="1" dirty="0">
                <a:solidFill>
                  <a:srgbClr val="000086"/>
                </a:solidFill>
              </a:rPr>
              <a:t> </a:t>
            </a: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357813"/>
            <a:ext cx="1219200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6451600" y="54991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81000" y="1828800"/>
            <a:ext cx="48006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88975" indent="-2317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dirty="0" smtClean="0">
                <a:cs typeface="+mn-cs"/>
              </a:rPr>
              <a:t>Applications</a:t>
            </a: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cs typeface="+mn-cs"/>
              </a:rPr>
              <a:t>Geological research and exploration</a:t>
            </a: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cs typeface="+mn-cs"/>
              </a:rPr>
              <a:t>Reservoir development and production</a:t>
            </a: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cs typeface="+mn-cs"/>
              </a:rPr>
              <a:t>Sequence Stratigraphy</a:t>
            </a: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cs typeface="+mn-cs"/>
              </a:rPr>
              <a:t>Seismic Acquisition and Processing</a:t>
            </a:r>
          </a:p>
          <a:p>
            <a:pPr lvl="1">
              <a:buFontTx/>
              <a:buChar char="•"/>
              <a:defRPr/>
            </a:pPr>
            <a:r>
              <a:rPr lang="en-US" sz="1800" dirty="0" smtClean="0">
                <a:cs typeface="+mn-cs"/>
              </a:rPr>
              <a:t>Software development and support</a:t>
            </a:r>
            <a:endParaRPr lang="en-US" sz="2000" dirty="0" smtClean="0">
              <a:cs typeface="+mn-cs"/>
            </a:endParaRPr>
          </a:p>
          <a:p>
            <a:pPr>
              <a:buFontTx/>
              <a:buChar char="•"/>
              <a:defRPr/>
            </a:pPr>
            <a:endParaRPr lang="en-US" sz="2000" dirty="0" smtClean="0">
              <a:cs typeface="+mn-cs"/>
            </a:endParaRP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5562600" y="1828800"/>
            <a:ext cx="312420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dirty="0" smtClean="0">
                <a:cs typeface="+mn-cs"/>
              </a:rPr>
              <a:t>Careers</a:t>
            </a:r>
            <a:endParaRPr lang="en-US" sz="1800" dirty="0" smtClean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 smtClean="0">
                <a:cs typeface="+mn-cs"/>
              </a:rPr>
              <a:t>Petroleum Geologist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 smtClean="0">
                <a:cs typeface="+mn-cs"/>
              </a:rPr>
              <a:t>Geological Consultant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 err="1" smtClean="0">
                <a:cs typeface="+mn-cs"/>
              </a:rPr>
              <a:t>Petrophysical</a:t>
            </a:r>
            <a:r>
              <a:rPr lang="en-US" sz="1800" dirty="0" smtClean="0">
                <a:cs typeface="+mn-cs"/>
              </a:rPr>
              <a:t> Analyst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 smtClean="0">
                <a:cs typeface="+mn-cs"/>
              </a:rPr>
              <a:t>Financial Advisor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 smtClean="0">
                <a:cs typeface="+mn-cs"/>
              </a:rPr>
              <a:t>Project Manager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 smtClean="0">
                <a:cs typeface="+mn-cs"/>
              </a:rPr>
              <a:t>Geophysicist/Geologist</a:t>
            </a:r>
            <a:endParaRPr lang="en-US" sz="2000" dirty="0" smtClean="0">
              <a:cs typeface="+mn-cs"/>
            </a:endParaRPr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381000" y="4038600"/>
            <a:ext cx="83820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cs typeface="+mn-cs"/>
              </a:rPr>
              <a:t>Internship providers, Employers and Program Supporters  include:</a:t>
            </a:r>
          </a:p>
          <a:p>
            <a:pPr algn="ctr">
              <a:defRPr/>
            </a:pPr>
            <a:endParaRPr lang="en-US" sz="1800" dirty="0">
              <a:cs typeface="+mn-cs"/>
            </a:endParaRPr>
          </a:p>
          <a:p>
            <a:pPr>
              <a:defRPr/>
            </a:pPr>
            <a:r>
              <a:rPr lang="en-US" sz="1800" dirty="0">
                <a:latin typeface="ArialMT" charset="0"/>
                <a:cs typeface="+mn-cs"/>
              </a:rPr>
              <a:t>Advanced Geophysical, Anadarko, Apache, Baker Hughes, </a:t>
            </a:r>
            <a:r>
              <a:rPr lang="en-US" sz="1800" dirty="0">
                <a:latin typeface="ArialMT" charset="0"/>
              </a:rPr>
              <a:t>BHP Billiton, CGG </a:t>
            </a:r>
            <a:r>
              <a:rPr lang="en-US" sz="1800" dirty="0" err="1">
                <a:latin typeface="ArialMT" charset="0"/>
              </a:rPr>
              <a:t>Veritas</a:t>
            </a:r>
            <a:r>
              <a:rPr lang="en-US" sz="1800" dirty="0">
                <a:latin typeface="ArialMT" charset="0"/>
              </a:rPr>
              <a:t>, </a:t>
            </a:r>
            <a:r>
              <a:rPr lang="en-US" sz="1800" dirty="0">
                <a:latin typeface="ArialMT" charset="0"/>
                <a:cs typeface="+mn-cs"/>
              </a:rPr>
              <a:t>Chevron, </a:t>
            </a:r>
            <a:r>
              <a:rPr lang="en-US" sz="1800" dirty="0">
                <a:latin typeface="ArialMT" charset="0"/>
              </a:rPr>
              <a:t>ConocoPhillips, </a:t>
            </a:r>
            <a:r>
              <a:rPr lang="en-US" sz="1800" dirty="0" err="1">
                <a:latin typeface="ArialMT" charset="0"/>
              </a:rPr>
              <a:t>Denbury</a:t>
            </a:r>
            <a:r>
              <a:rPr lang="en-US" sz="1800" dirty="0">
                <a:latin typeface="ArialMT" charset="0"/>
              </a:rPr>
              <a:t> Resources, ExxonMobil, Fairfield/Nodal, </a:t>
            </a:r>
            <a:r>
              <a:rPr lang="en-US" sz="1800" dirty="0">
                <a:latin typeface="ArialMT" charset="0"/>
                <a:cs typeface="+mn-cs"/>
              </a:rPr>
              <a:t>Halliburton/Landmark, HESS Corp, Hart Energy, </a:t>
            </a:r>
            <a:r>
              <a:rPr lang="en-US" sz="1800" dirty="0" err="1">
                <a:latin typeface="ArialMT" charset="0"/>
                <a:cs typeface="+mn-cs"/>
              </a:rPr>
              <a:t>Hilcorp</a:t>
            </a:r>
            <a:r>
              <a:rPr lang="en-US" sz="1800" dirty="0">
                <a:latin typeface="ArialMT" charset="0"/>
                <a:cs typeface="+mn-cs"/>
              </a:rPr>
              <a:t>, ION Geophysical,  INEXS, In-Depth Geo, </a:t>
            </a:r>
            <a:r>
              <a:rPr lang="en-US" sz="1800" dirty="0" err="1">
                <a:latin typeface="ArialMT" charset="0"/>
                <a:cs typeface="+mn-cs"/>
              </a:rPr>
              <a:t>Kerogen</a:t>
            </a:r>
            <a:r>
              <a:rPr lang="en-US" sz="1800" dirty="0">
                <a:latin typeface="ArialMT" charset="0"/>
                <a:cs typeface="+mn-cs"/>
              </a:rPr>
              <a:t> Explorations, Schlumberger, Lynn Inc., Marathon Oil,  </a:t>
            </a:r>
            <a:r>
              <a:rPr lang="en-US" sz="1800" dirty="0" err="1">
                <a:latin typeface="ArialMT" charset="0"/>
                <a:cs typeface="+mn-cs"/>
              </a:rPr>
              <a:t>MicroSeismic</a:t>
            </a:r>
            <a:r>
              <a:rPr lang="en-US" sz="1800" dirty="0">
                <a:latin typeface="ArialMT" charset="0"/>
                <a:cs typeface="+mn-cs"/>
              </a:rPr>
              <a:t>, Inc., Oasis Petroleum, Occidental Petroleum,</a:t>
            </a:r>
            <a:r>
              <a:rPr lang="en-US" sz="1800" dirty="0">
                <a:latin typeface="ArialMT" charset="0"/>
              </a:rPr>
              <a:t> PGS, </a:t>
            </a:r>
            <a:r>
              <a:rPr lang="en-US" sz="1800" dirty="0">
                <a:latin typeface="ArialMT" charset="0"/>
                <a:cs typeface="+mn-cs"/>
              </a:rPr>
              <a:t> </a:t>
            </a:r>
            <a:r>
              <a:rPr lang="en-US" sz="1800" dirty="0" err="1">
                <a:latin typeface="ArialMT" charset="0"/>
                <a:cs typeface="+mn-cs"/>
              </a:rPr>
              <a:t>Repsol</a:t>
            </a:r>
            <a:r>
              <a:rPr lang="en-US" sz="1800" dirty="0">
                <a:latin typeface="ArialMT" charset="0"/>
                <a:cs typeface="+mn-cs"/>
              </a:rPr>
              <a:t>, </a:t>
            </a:r>
            <a:r>
              <a:rPr lang="en-US" sz="1800" dirty="0">
                <a:latin typeface="ArialMT" charset="0"/>
              </a:rPr>
              <a:t>Shell, Schlumberger, Roxanna Oil, Southwestern Energy, Taos Resources, Task Geosciences, Total E&amp;P, </a:t>
            </a:r>
            <a:r>
              <a:rPr lang="en-US" sz="1800" dirty="0">
                <a:latin typeface="ArialMT" charset="0"/>
                <a:cs typeface="+mn-cs"/>
              </a:rPr>
              <a:t>and others …</a:t>
            </a:r>
            <a:endParaRPr lang="en-US" sz="1800" dirty="0">
              <a:solidFill>
                <a:srgbClr val="0000FF"/>
              </a:solidFill>
              <a:latin typeface="ArialMT" charset="0"/>
              <a:cs typeface="+mn-cs"/>
            </a:endParaRP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914400"/>
          </a:xfrm>
          <a:prstGeom prst="rect">
            <a:avLst/>
          </a:prstGeom>
          <a:gradFill rotWithShape="1">
            <a:gsLst>
              <a:gs pos="0">
                <a:srgbClr val="ECC562"/>
              </a:gs>
              <a:gs pos="100000">
                <a:srgbClr val="ECC562">
                  <a:gamma/>
                  <a:shade val="82353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DA9B3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cs typeface="+mn-cs"/>
              </a:rPr>
              <a:t>Subsurface Geoscience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590800" y="762000"/>
            <a:ext cx="4343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>
                <a:solidFill>
                  <a:schemeClr val="bg1"/>
                </a:solidFill>
              </a:rPr>
              <a:t>PSM =</a:t>
            </a:r>
            <a:r>
              <a:rPr lang="en-US" sz="3000">
                <a:solidFill>
                  <a:schemeClr val="bg1"/>
                </a:solidFill>
              </a:rPr>
              <a:t> </a:t>
            </a:r>
            <a:r>
              <a:rPr lang="en-US" sz="3000" b="1">
                <a:solidFill>
                  <a:schemeClr val="bg1"/>
                </a:solidFill>
              </a:rPr>
              <a:t>Win, Win, Win</a:t>
            </a:r>
            <a:endParaRPr lang="en-US" sz="3000" b="1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-152400" y="1828800"/>
            <a:ext cx="709612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Char char="Ø"/>
              <a:defRPr/>
            </a:pPr>
            <a:r>
              <a:rPr lang="en-US" dirty="0"/>
              <a:t> Win for the </a:t>
            </a:r>
            <a:r>
              <a:rPr lang="en-US" dirty="0">
                <a:solidFill>
                  <a:schemeClr val="accent2"/>
                </a:solidFill>
              </a:rPr>
              <a:t>employers</a:t>
            </a:r>
            <a:endParaRPr lang="en-US" dirty="0"/>
          </a:p>
          <a:p>
            <a:pPr lvl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None/>
              <a:defRPr/>
            </a:pPr>
            <a:r>
              <a:rPr lang="en-US" dirty="0"/>
              <a:t>   -  have a technically trained cadre of workers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None/>
              <a:defRPr/>
            </a:pPr>
            <a:endParaRPr lang="en-US" dirty="0"/>
          </a:p>
          <a:p>
            <a:pPr lvl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Char char="Ø"/>
              <a:defRPr/>
            </a:pPr>
            <a:r>
              <a:rPr lang="en-US" sz="2600" dirty="0"/>
              <a:t> </a:t>
            </a:r>
            <a:r>
              <a:rPr lang="en-US" dirty="0"/>
              <a:t>Win for the </a:t>
            </a:r>
            <a:r>
              <a:rPr lang="en-US" dirty="0">
                <a:solidFill>
                  <a:schemeClr val="accent2"/>
                </a:solidFill>
              </a:rPr>
              <a:t>university</a:t>
            </a:r>
            <a:endParaRPr lang="en-US" dirty="0"/>
          </a:p>
          <a:p>
            <a:pPr lvl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None/>
              <a:defRPr/>
            </a:pPr>
            <a:r>
              <a:rPr lang="en-US" dirty="0"/>
              <a:t>   -  provide students with another career option 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None/>
              <a:defRPr/>
            </a:pPr>
            <a:r>
              <a:rPr lang="en-US" dirty="0"/>
              <a:t>      and help solve community workforce needs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None/>
              <a:defRPr/>
            </a:pPr>
            <a:endParaRPr lang="en-US" dirty="0"/>
          </a:p>
          <a:p>
            <a:pPr lvl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Char char="Ø"/>
              <a:defRPr/>
            </a:pPr>
            <a:r>
              <a:rPr lang="en-US" dirty="0"/>
              <a:t>  Win for the </a:t>
            </a:r>
            <a:r>
              <a:rPr lang="en-US" dirty="0">
                <a:solidFill>
                  <a:schemeClr val="accent2"/>
                </a:solidFill>
              </a:rPr>
              <a:t>student </a:t>
            </a:r>
            <a:endParaRPr lang="en-US" dirty="0"/>
          </a:p>
          <a:p>
            <a:pPr lvl="2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None/>
              <a:defRPr/>
            </a:pPr>
            <a:r>
              <a:rPr lang="en-US" dirty="0"/>
              <a:t>  -  alternative way to remain in science   </a:t>
            </a:r>
          </a:p>
          <a:p>
            <a:pPr lvl="2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0"/>
              <a:buNone/>
              <a:defRPr/>
            </a:pPr>
            <a:r>
              <a:rPr lang="en-US" dirty="0"/>
              <a:t>    without getting a PhD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041400"/>
            <a:ext cx="89662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4080"/>
                </a:solidFill>
                <a:latin typeface="+mn-lt"/>
                <a:ea typeface="+mn-ea"/>
                <a:cs typeface="+mn-cs"/>
              </a:rPr>
              <a:t>PROFESSIONAL MASTER’S = WIN, WIN, WIN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19400"/>
            <a:ext cx="23114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1014413"/>
            <a:ext cx="449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latin typeface="Helvetica" charset="0"/>
            </a:endParaRPr>
          </a:p>
          <a:p>
            <a:pPr>
              <a:defRPr/>
            </a:pPr>
            <a:r>
              <a:rPr lang="en-US" sz="1800"/>
              <a:t> </a:t>
            </a:r>
            <a:endParaRPr lang="en-US" sz="1800">
              <a:latin typeface="Helvetica" charset="0"/>
            </a:endParaRPr>
          </a:p>
          <a:p>
            <a:pPr>
              <a:defRPr/>
            </a:pPr>
            <a:endParaRPr lang="en-US" sz="1800">
              <a:latin typeface="Helvetica" charset="0"/>
            </a:endParaRPr>
          </a:p>
          <a:p>
            <a:pPr>
              <a:defRPr/>
            </a:pPr>
            <a:endParaRPr lang="en-US" sz="1800">
              <a:solidFill>
                <a:srgbClr val="000086"/>
              </a:solidFill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375150" y="32004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1828800" y="2162175"/>
            <a:ext cx="50641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charset="0"/>
              <a:buNone/>
              <a:defRPr/>
            </a:pPr>
            <a:endParaRPr lang="en-US"/>
          </a:p>
          <a:p>
            <a:pPr>
              <a:spcBef>
                <a:spcPct val="20000"/>
              </a:spcBef>
              <a:buFont typeface="Wingdings" charset="0"/>
              <a:buChar char="Ø"/>
              <a:defRPr/>
            </a:pPr>
            <a:endParaRPr lang="en-US" sz="3200"/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4495800" y="990600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838200" y="1981200"/>
            <a:ext cx="7239000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1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Impart scientific/technical skills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Not interested in research, but in business perspective of technical/scientific problems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Fulfill personal interest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Increase opportunity for advancement/pay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Employment in preferred field</a:t>
            </a:r>
          </a:p>
          <a:p>
            <a:pPr>
              <a:defRPr/>
            </a:pPr>
            <a:endParaRPr lang="en-US" sz="1400" dirty="0"/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266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0"/>
            <a:ext cx="19065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1219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Why Students enroll in the SG Program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52400" y="1905000"/>
            <a:ext cx="449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latin typeface="Helvetica" charset="0"/>
            </a:endParaRPr>
          </a:p>
          <a:p>
            <a:pPr>
              <a:defRPr/>
            </a:pPr>
            <a:r>
              <a:rPr lang="en-US" sz="1800"/>
              <a:t> </a:t>
            </a:r>
            <a:endParaRPr lang="en-US" sz="1800">
              <a:latin typeface="Helvetica" charset="0"/>
            </a:endParaRPr>
          </a:p>
          <a:p>
            <a:pPr>
              <a:defRPr/>
            </a:pPr>
            <a:endParaRPr lang="en-US" sz="1800">
              <a:latin typeface="Helvetica" charset="0"/>
            </a:endParaRPr>
          </a:p>
          <a:p>
            <a:pPr>
              <a:defRPr/>
            </a:pPr>
            <a:endParaRPr lang="en-US" sz="1800">
              <a:solidFill>
                <a:srgbClr val="000086"/>
              </a:solidFill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375150" y="32004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1828800" y="2162175"/>
            <a:ext cx="50641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charset="0"/>
              <a:buNone/>
              <a:defRPr/>
            </a:pPr>
            <a:endParaRPr lang="en-US"/>
          </a:p>
          <a:p>
            <a:pPr>
              <a:spcBef>
                <a:spcPct val="20000"/>
              </a:spcBef>
              <a:buFont typeface="Wingdings" charset="0"/>
              <a:buChar char="Ø"/>
              <a:defRPr/>
            </a:pPr>
            <a:endParaRPr lang="en-US" sz="3200"/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4495800" y="990600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838200" y="1981200"/>
            <a:ext cx="7239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1400" dirty="0"/>
          </a:p>
          <a:p>
            <a:pPr>
              <a:defRPr/>
            </a:pPr>
            <a:endParaRPr lang="en-US" sz="1400" dirty="0"/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9906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cs typeface="+mn-cs"/>
              </a:rPr>
              <a:t>Some Statistics</a:t>
            </a:r>
            <a:endParaRPr lang="en-US" sz="3200" b="1" dirty="0">
              <a:solidFill>
                <a:schemeClr val="bg1"/>
              </a:solidFill>
              <a:cs typeface="+mn-cs"/>
            </a:endParaRP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057400"/>
            <a:ext cx="86868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SG </a:t>
            </a:r>
            <a:r>
              <a:rPr lang="en-US" b="1" dirty="0" smtClean="0"/>
              <a:t>Retention:</a:t>
            </a:r>
          </a:p>
          <a:p>
            <a:r>
              <a:rPr lang="en-US" dirty="0" smtClean="0"/>
              <a:t>97</a:t>
            </a:r>
            <a:r>
              <a:rPr lang="en-US" dirty="0"/>
              <a:t>% of our students completed the program, </a:t>
            </a:r>
            <a:endParaRPr lang="en-US" dirty="0" smtClean="0"/>
          </a:p>
          <a:p>
            <a:r>
              <a:rPr lang="en-US" dirty="0" smtClean="0"/>
              <a:t>3</a:t>
            </a:r>
            <a:r>
              <a:rPr lang="en-US" dirty="0"/>
              <a:t>% moved into thesis programs after or during completion of our </a:t>
            </a:r>
            <a:r>
              <a:rPr lang="en-US" dirty="0" smtClean="0"/>
              <a:t>program</a:t>
            </a:r>
          </a:p>
          <a:p>
            <a:r>
              <a:rPr lang="en-US" b="1" dirty="0" smtClean="0"/>
              <a:t>SG Employment</a:t>
            </a:r>
            <a:r>
              <a:rPr lang="en-US" dirty="0" smtClean="0"/>
              <a:t>: </a:t>
            </a:r>
          </a:p>
          <a:p>
            <a:r>
              <a:rPr lang="en-US" dirty="0" smtClean="0"/>
              <a:t>97</a:t>
            </a:r>
            <a:r>
              <a:rPr lang="en-US" dirty="0"/>
              <a:t>% of graduates are employed in industry as of Spring </a:t>
            </a:r>
            <a:r>
              <a:rPr lang="en-US" dirty="0" smtClean="0"/>
              <a:t>2016</a:t>
            </a:r>
          </a:p>
          <a:p>
            <a:r>
              <a:rPr lang="en-US" b="1" dirty="0" smtClean="0"/>
              <a:t>Diversity: </a:t>
            </a:r>
          </a:p>
          <a:p>
            <a:r>
              <a:rPr lang="en-US" dirty="0" smtClean="0"/>
              <a:t>30</a:t>
            </a:r>
            <a:r>
              <a:rPr lang="en-US" dirty="0"/>
              <a:t>% </a:t>
            </a:r>
            <a:r>
              <a:rPr lang="en-US" dirty="0" smtClean="0"/>
              <a:t>Asian students, </a:t>
            </a:r>
            <a:r>
              <a:rPr lang="en-US" dirty="0"/>
              <a:t>5% Hispanic, 4% African-American, and 4% Middle Eastern. </a:t>
            </a:r>
            <a:endParaRPr lang="en-US" dirty="0" smtClean="0"/>
          </a:p>
          <a:p>
            <a:r>
              <a:rPr lang="en-US" b="1" dirty="0" smtClean="0"/>
              <a:t>Gender: </a:t>
            </a:r>
          </a:p>
          <a:p>
            <a:r>
              <a:rPr lang="en-US" dirty="0" smtClean="0"/>
              <a:t>43% female,  </a:t>
            </a:r>
            <a:r>
              <a:rPr lang="en-US" dirty="0"/>
              <a:t>high percentage </a:t>
            </a:r>
            <a:r>
              <a:rPr lang="en-US" smtClean="0"/>
              <a:t>in a </a:t>
            </a:r>
            <a:r>
              <a:rPr lang="en-US" dirty="0" smtClean="0"/>
              <a:t>male dominated 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7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76200" y="2209800"/>
            <a:ext cx="9144000" cy="40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63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463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463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463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463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55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dirty="0"/>
              <a:t>Dagmar K. Beck</a:t>
            </a:r>
          </a:p>
          <a:p>
            <a:pPr algn="ctr">
              <a:lnSpc>
                <a:spcPct val="120000"/>
              </a:lnSpc>
            </a:pPr>
            <a:r>
              <a:rPr lang="en-US" dirty="0"/>
              <a:t>Director</a:t>
            </a:r>
          </a:p>
          <a:p>
            <a:pPr algn="ctr">
              <a:lnSpc>
                <a:spcPct val="120000"/>
              </a:lnSpc>
            </a:pPr>
            <a:r>
              <a:rPr lang="en-US" dirty="0"/>
              <a:t>Professional Master’s in Science and Engineering</a:t>
            </a:r>
          </a:p>
          <a:p>
            <a:pPr algn="ctr">
              <a:lnSpc>
                <a:spcPct val="120000"/>
              </a:lnSpc>
            </a:pPr>
            <a:r>
              <a:rPr lang="en-US" b="1" u="sng" dirty="0" err="1">
                <a:solidFill>
                  <a:schemeClr val="hlink"/>
                </a:solidFill>
              </a:rPr>
              <a:t>dkbeck@rice.edu</a:t>
            </a: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(713) 348-3188 </a:t>
            </a:r>
          </a:p>
          <a:p>
            <a:pPr algn="ctr">
              <a:lnSpc>
                <a:spcPct val="120000"/>
              </a:lnSpc>
            </a:pPr>
            <a:r>
              <a:rPr lang="en-US" dirty="0"/>
              <a:t>and</a:t>
            </a:r>
          </a:p>
          <a:p>
            <a:pPr>
              <a:lnSpc>
                <a:spcPct val="120000"/>
              </a:lnSpc>
            </a:pPr>
            <a:r>
              <a:rPr lang="en-US" dirty="0"/>
              <a:t>    </a:t>
            </a:r>
            <a:r>
              <a:rPr lang="en-US" dirty="0" smtClean="0"/>
              <a:t>Lindsey Hodge</a:t>
            </a:r>
            <a:r>
              <a:rPr lang="en-US" dirty="0"/>
              <a:t>			        </a:t>
            </a:r>
            <a:r>
              <a:rPr lang="en-US" dirty="0" err="1"/>
              <a:t>Agustina</a:t>
            </a:r>
            <a:r>
              <a:rPr lang="en-US" dirty="0"/>
              <a:t> Fernandez-</a:t>
            </a:r>
            <a:r>
              <a:rPr lang="en-US" dirty="0" err="1"/>
              <a:t>Moya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  Program Administrator		        Program </a:t>
            </a:r>
            <a:r>
              <a:rPr lang="en-US" dirty="0" smtClean="0"/>
              <a:t>Coordinator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hlink"/>
                </a:solidFill>
                <a:hlinkClick r:id="rId3"/>
              </a:rPr>
              <a:t>       </a:t>
            </a:r>
            <a:r>
              <a:rPr lang="en-US" b="1" u="sng" dirty="0" smtClean="0">
                <a:solidFill>
                  <a:schemeClr val="hlink"/>
                </a:solidFill>
                <a:hlinkClick r:id="rId3"/>
              </a:rPr>
              <a:t>lh29</a:t>
            </a:r>
            <a:r>
              <a:rPr lang="en-US" b="1" u="sng" dirty="0" smtClean="0">
                <a:solidFill>
                  <a:schemeClr val="hlink"/>
                </a:solidFill>
                <a:hlinkClick r:id="rId3"/>
              </a:rPr>
              <a:t>@</a:t>
            </a:r>
            <a:r>
              <a:rPr lang="en-US" b="1" u="sng" dirty="0">
                <a:solidFill>
                  <a:schemeClr val="hlink"/>
                </a:solidFill>
                <a:hlinkClick r:id="rId3"/>
              </a:rPr>
              <a:t>rice.edu</a:t>
            </a:r>
            <a:r>
              <a:rPr lang="en-US" b="1" dirty="0">
                <a:solidFill>
                  <a:schemeClr val="hlink"/>
                </a:solidFill>
              </a:rPr>
              <a:t>		        </a:t>
            </a:r>
            <a:r>
              <a:rPr lang="en-US" b="1" dirty="0" smtClean="0">
                <a:solidFill>
                  <a:schemeClr val="hlink"/>
                </a:solidFill>
              </a:rPr>
              <a:t>		</a:t>
            </a:r>
            <a:r>
              <a:rPr lang="en-US" b="1" u="sng" dirty="0" smtClean="0">
                <a:solidFill>
                  <a:schemeClr val="hlink"/>
                </a:solidFill>
              </a:rPr>
              <a:t>af15</a:t>
            </a:r>
            <a:r>
              <a:rPr lang="en-US" b="1" u="sng" dirty="0">
                <a:solidFill>
                  <a:schemeClr val="hlink"/>
                </a:solidFill>
              </a:rPr>
              <a:t>@rice.edu</a:t>
            </a:r>
            <a:endParaRPr lang="en-US" sz="1800" dirty="0"/>
          </a:p>
        </p:txBody>
      </p:sp>
      <p:sp>
        <p:nvSpPr>
          <p:cNvPr id="24578" name="Line 7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Text Box 9"/>
          <p:cNvSpPr txBox="1">
            <a:spLocks noChangeArrowheads="1"/>
          </p:cNvSpPr>
          <p:nvPr/>
        </p:nvSpPr>
        <p:spPr bwMode="auto">
          <a:xfrm>
            <a:off x="228600" y="838200"/>
            <a:ext cx="9144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b="1">
                <a:hlinkClick r:id="rId4"/>
              </a:rPr>
              <a:t>www.profms.rice.edu</a:t>
            </a:r>
            <a:endParaRPr lang="en-US" b="1"/>
          </a:p>
          <a:p>
            <a:pPr algn="ctr" eaLnBrk="1" hangingPunct="1">
              <a:lnSpc>
                <a:spcPct val="150000"/>
              </a:lnSpc>
            </a:pPr>
            <a:r>
              <a:rPr lang="en-US" b="1">
                <a:hlinkClick r:id="rId5"/>
              </a:rPr>
              <a:t>www.epmp.rice.edu</a:t>
            </a:r>
            <a:endParaRPr lang="en-US" b="1"/>
          </a:p>
          <a:p>
            <a:pPr algn="ctr" eaLnBrk="1" hangingPunct="1">
              <a:lnSpc>
                <a:spcPct val="150000"/>
              </a:lnSpc>
            </a:pPr>
            <a:endParaRPr lang="en-US" b="1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/>
          <p:cNvSpPr>
            <a:spLocks noGrp="1"/>
          </p:cNvSpPr>
          <p:nvPr>
            <p:ph idx="1"/>
          </p:nvPr>
        </p:nvSpPr>
        <p:spPr>
          <a:xfrm>
            <a:off x="762000" y="2286000"/>
            <a:ext cx="7696200" cy="41624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“the PSM has answered the call for change in graduate education”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Joan Ferrini-Mundi, Assistant Director, Education and Human Resources, National Science Foundation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en-US" sz="16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 i="1">
                <a:latin typeface="Arial" charset="0"/>
                <a:ea typeface="ＭＳ Ｐゴシック" charset="0"/>
                <a:cs typeface="ＭＳ Ｐゴシック" charset="0"/>
              </a:rPr>
              <a:t>the gold standard and shining model for professional skills and development in graduate education</a:t>
            </a:r>
            <a:r>
              <a:rPr lang="en-US" sz="2400" i="1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400" i="1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Daniel D. Denecke, Vice President, Best Practices and Strategic Initiatives, Council of  Graduate Schools</a:t>
            </a: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685800"/>
            <a:ext cx="9144000" cy="1219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</a:t>
            </a:r>
            <a:r>
              <a:rPr lang="en-US" sz="1800" b="1" dirty="0">
                <a:solidFill>
                  <a:schemeClr val="bg1"/>
                </a:solidFill>
                <a:cs typeface="+mn-cs"/>
              </a:rPr>
              <a:t>      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cs typeface="+mn-cs"/>
              </a:rPr>
              <a:t>Recognition of PLUS Training</a:t>
            </a:r>
          </a:p>
          <a:p>
            <a:pPr algn="ctr">
              <a:defRPr/>
            </a:pPr>
            <a:endParaRPr lang="en-US" u="sng" dirty="0"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ChangeArrowheads="1"/>
          </p:cNvSpPr>
          <p:nvPr/>
        </p:nvSpPr>
        <p:spPr bwMode="auto">
          <a:xfrm>
            <a:off x="3429000" y="2290763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sz="4400">
              <a:solidFill>
                <a:schemeClr val="tx2"/>
              </a:solidFill>
              <a:latin typeface="Times" charset="0"/>
            </a:endParaRPr>
          </a:p>
        </p:txBody>
      </p:sp>
      <p:pic>
        <p:nvPicPr>
          <p:cNvPr id="5122" name="Picture 3" descr="Birdsview of R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838200"/>
            <a:ext cx="46101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60198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6" name="Picture 1" descr="PMPNS-Banner-20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9688"/>
            <a:ext cx="7620000" cy="720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Click="0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Line 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685800" y="2362200"/>
            <a:ext cx="7848600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78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ü"/>
              <a:defRPr/>
            </a:pPr>
            <a:r>
              <a:rPr lang="en-US" dirty="0" smtClean="0">
                <a:cs typeface="+mn-cs"/>
              </a:rPr>
              <a:t>Established by Sloan Foundation in 1997</a:t>
            </a:r>
          </a:p>
          <a:p>
            <a:pPr>
              <a:buFont typeface="Wingdings" charset="0"/>
              <a:buChar char="ü"/>
              <a:defRPr/>
            </a:pPr>
            <a:r>
              <a:rPr lang="en-US" dirty="0" smtClean="0">
                <a:cs typeface="+mn-cs"/>
              </a:rPr>
              <a:t>Industry Feedback: more people needed with scientific background and business knowledge</a:t>
            </a:r>
          </a:p>
          <a:p>
            <a:pPr>
              <a:buFont typeface="Wingdings" charset="0"/>
              <a:buChar char="ü"/>
              <a:defRPr/>
            </a:pPr>
            <a:r>
              <a:rPr lang="en-US" dirty="0" smtClean="0">
                <a:cs typeface="+mn-cs"/>
              </a:rPr>
              <a:t>Program needed to encourage students to continue in science</a:t>
            </a:r>
          </a:p>
          <a:p>
            <a:pPr>
              <a:buFont typeface="Wingdings" charset="0"/>
              <a:buChar char="ü"/>
              <a:defRPr/>
            </a:pPr>
            <a:r>
              <a:rPr lang="en-US" dirty="0" smtClean="0">
                <a:cs typeface="+mn-cs"/>
              </a:rPr>
              <a:t>Sloan funded start-up programs at U.S. Universities offering curricula merging science with business and communication</a:t>
            </a:r>
          </a:p>
          <a:p>
            <a:pPr>
              <a:buFont typeface="Wingdings" charset="0"/>
              <a:buChar char="ü"/>
              <a:defRPr/>
            </a:pPr>
            <a:r>
              <a:rPr lang="en-US" dirty="0" smtClean="0">
                <a:cs typeface="+mn-cs"/>
              </a:rPr>
              <a:t>PSMs supported by Council of Graduate Schools/PSM Affiliation Office and NPSMA</a:t>
            </a:r>
          </a:p>
          <a:p>
            <a:pPr algn="ctr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3429000" y="2251075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4400">
              <a:solidFill>
                <a:schemeClr val="tx2"/>
              </a:solidFill>
              <a:cs typeface="+mn-cs"/>
            </a:endParaRPr>
          </a:p>
        </p:txBody>
      </p:sp>
      <p:pic>
        <p:nvPicPr>
          <p:cNvPr id="8705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64213"/>
            <a:ext cx="152400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7054" name="Rectangle 14"/>
          <p:cNvSpPr>
            <a:spLocks noChangeArrowheads="1"/>
          </p:cNvSpPr>
          <p:nvPr/>
        </p:nvSpPr>
        <p:spPr bwMode="auto">
          <a:xfrm>
            <a:off x="0" y="685800"/>
            <a:ext cx="9144000" cy="9906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8CB8E8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           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323FC9"/>
                </a:solidFill>
                <a:cs typeface="+mn-cs"/>
              </a:rPr>
              <a:t>       </a:t>
            </a:r>
            <a:r>
              <a:rPr lang="en-US" sz="3200" b="1" dirty="0">
                <a:solidFill>
                  <a:schemeClr val="bg1"/>
                </a:solidFill>
                <a:cs typeface="+mn-cs"/>
              </a:rPr>
              <a:t>Brief History of the PSM</a:t>
            </a:r>
            <a:endParaRPr lang="en-US" sz="3200" b="1" dirty="0">
              <a:solidFill>
                <a:srgbClr val="323FC9"/>
              </a:solidFill>
              <a:cs typeface="+mn-cs"/>
            </a:endParaRPr>
          </a:p>
        </p:txBody>
      </p:sp>
      <p:pic>
        <p:nvPicPr>
          <p:cNvPr id="7176" name="Picture 8" descr="PSM web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219075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ChangeArrowheads="1"/>
          </p:cNvSpPr>
          <p:nvPr/>
        </p:nvSpPr>
        <p:spPr bwMode="auto">
          <a:xfrm>
            <a:off x="4375150" y="32004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4400"/>
          </a:p>
        </p:txBody>
      </p:sp>
      <p:sp>
        <p:nvSpPr>
          <p:cNvPr id="2" name="TextBox 1"/>
          <p:cNvSpPr txBox="1"/>
          <p:nvPr/>
        </p:nvSpPr>
        <p:spPr>
          <a:xfrm>
            <a:off x="533400" y="2170113"/>
            <a:ext cx="8277225" cy="41544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dirty="0"/>
              <a:t>Advanced geology/geophysics course work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Set of tailor-made courses taught by adjunct faculty from </a:t>
            </a:r>
          </a:p>
          <a:p>
            <a:pPr>
              <a:defRPr/>
            </a:pPr>
            <a:r>
              <a:rPr lang="en-US" dirty="0"/>
              <a:t>    industry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Enrichment via </a:t>
            </a:r>
            <a:r>
              <a:rPr lang="en-US" dirty="0">
                <a:solidFill>
                  <a:srgbClr val="0000FF"/>
                </a:solidFill>
              </a:rPr>
              <a:t>“plus components”</a:t>
            </a:r>
            <a:r>
              <a:rPr lang="en-US" dirty="0"/>
              <a:t>, such as business,</a:t>
            </a:r>
          </a:p>
          <a:p>
            <a:pPr>
              <a:defRPr/>
            </a:pPr>
            <a:r>
              <a:rPr lang="en-US" dirty="0"/>
              <a:t>    management and communication skills training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Professional Development workshops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Networking Opportunities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A required practical Work Experience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Close Collaboration with Industry via an industry advisory</a:t>
            </a:r>
          </a:p>
          <a:p>
            <a:pPr>
              <a:defRPr/>
            </a:pPr>
            <a:r>
              <a:rPr lang="en-US" dirty="0"/>
              <a:t>    board </a:t>
            </a:r>
            <a:r>
              <a:rPr lang="en-US" dirty="0" smtClean="0"/>
              <a:t>guiding curricula </a:t>
            </a:r>
            <a:r>
              <a:rPr lang="en-US" dirty="0"/>
              <a:t>design, workforce </a:t>
            </a:r>
            <a:r>
              <a:rPr lang="en-US" dirty="0" smtClean="0"/>
              <a:t>needs, </a:t>
            </a:r>
            <a:r>
              <a:rPr lang="en-US" dirty="0" err="1" smtClean="0"/>
              <a:t>etc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1371600" y="11303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196" name="Rectangle 33"/>
          <p:cNvSpPr>
            <a:spLocks noChangeArrowheads="1"/>
          </p:cNvSpPr>
          <p:nvPr/>
        </p:nvSpPr>
        <p:spPr bwMode="auto">
          <a:xfrm>
            <a:off x="0" y="685800"/>
            <a:ext cx="9144000" cy="9906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6B8CB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/>
              <a:t>          </a:t>
            </a:r>
            <a:r>
              <a:rPr lang="en-US" sz="1800" b="1">
                <a:solidFill>
                  <a:schemeClr val="bg1"/>
                </a:solidFill>
              </a:rPr>
              <a:t>       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Key Features of SG Degree</a:t>
            </a:r>
          </a:p>
          <a:p>
            <a:pPr algn="ctr"/>
            <a:endParaRPr lang="en-US" u="sng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4"/>
          <p:cNvSpPr txBox="1">
            <a:spLocks noChangeArrowheads="1"/>
          </p:cNvSpPr>
          <p:nvPr/>
        </p:nvSpPr>
        <p:spPr bwMode="auto">
          <a:xfrm>
            <a:off x="228600" y="3581400"/>
            <a:ext cx="749458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8975" indent="-231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Required courses include: </a:t>
            </a:r>
          </a:p>
          <a:p>
            <a:pPr lvl="1" eaLnBrk="1" hangingPunct="1">
              <a:buFontTx/>
              <a:buChar char="•"/>
            </a:pPr>
            <a:r>
              <a:rPr lang="en-US" dirty="0"/>
              <a:t>Exploration Geophysics I &amp; II</a:t>
            </a:r>
          </a:p>
          <a:p>
            <a:pPr lvl="1" eaLnBrk="1" hangingPunct="1">
              <a:buFontTx/>
              <a:buChar char="•"/>
            </a:pPr>
            <a:r>
              <a:rPr lang="en-US" dirty="0"/>
              <a:t>Petroleum Geology</a:t>
            </a:r>
          </a:p>
          <a:p>
            <a:pPr lvl="1" eaLnBrk="1" hangingPunct="1">
              <a:buFontTx/>
              <a:buChar char="•"/>
            </a:pPr>
            <a:r>
              <a:rPr lang="en-US" dirty="0"/>
              <a:t>Sequence Stratigraphy</a:t>
            </a:r>
          </a:p>
          <a:p>
            <a:pPr lvl="1" eaLnBrk="1" hangingPunct="1">
              <a:buFontTx/>
              <a:buChar char="•"/>
            </a:pPr>
            <a:r>
              <a:rPr lang="en-US" dirty="0"/>
              <a:t>Seismic Reflection Data Interpretation</a:t>
            </a:r>
          </a:p>
          <a:p>
            <a:pPr lvl="1" eaLnBrk="1" hangingPunct="1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Petroleum Industry Economics and Management</a:t>
            </a:r>
          </a:p>
          <a:p>
            <a:pPr lvl="1" eaLnBrk="1" hangingPunct="1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Modern Industrial Exploration Techniques</a:t>
            </a:r>
          </a:p>
          <a:p>
            <a:pPr marL="457200" lvl="1" indent="0" eaLnBrk="1" hangingPunct="1"/>
            <a:r>
              <a:rPr lang="en-US" dirty="0" smtClean="0"/>
              <a:t>Total of 40 </a:t>
            </a:r>
            <a:r>
              <a:rPr lang="en-US" dirty="0"/>
              <a:t>credit hours required</a:t>
            </a:r>
          </a:p>
        </p:txBody>
      </p:sp>
      <p:sp>
        <p:nvSpPr>
          <p:cNvPr id="9218" name="Line 9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" name="Text Box 15"/>
          <p:cNvSpPr txBox="1">
            <a:spLocks noChangeArrowheads="1"/>
          </p:cNvSpPr>
          <p:nvPr/>
        </p:nvSpPr>
        <p:spPr bwMode="auto">
          <a:xfrm>
            <a:off x="228600" y="1676400"/>
            <a:ext cx="2428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8975" indent="-231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/>
          </a:p>
          <a:p>
            <a:pPr eaLnBrk="1" hangingPunct="1"/>
            <a:r>
              <a:rPr lang="en-US" b="1"/>
              <a:t>Focus Areas: </a:t>
            </a:r>
          </a:p>
          <a:p>
            <a:pPr lvl="1" eaLnBrk="1" hangingPunct="1">
              <a:buFontTx/>
              <a:buChar char="•"/>
            </a:pPr>
            <a:r>
              <a:rPr lang="en-US"/>
              <a:t>Geology</a:t>
            </a:r>
          </a:p>
          <a:p>
            <a:pPr lvl="1" eaLnBrk="1" hangingPunct="1">
              <a:buFontTx/>
              <a:buChar char="•"/>
            </a:pPr>
            <a:r>
              <a:rPr lang="en-US"/>
              <a:t>Geophysics</a:t>
            </a:r>
          </a:p>
        </p:txBody>
      </p:sp>
      <p:sp>
        <p:nvSpPr>
          <p:cNvPr id="9220" name="Rectangle 16"/>
          <p:cNvSpPr>
            <a:spLocks noChangeArrowheads="1"/>
          </p:cNvSpPr>
          <p:nvPr/>
        </p:nvSpPr>
        <p:spPr bwMode="auto">
          <a:xfrm>
            <a:off x="0" y="685800"/>
            <a:ext cx="9144000" cy="914400"/>
          </a:xfrm>
          <a:prstGeom prst="rect">
            <a:avLst/>
          </a:prstGeom>
          <a:gradFill rotWithShape="1">
            <a:gsLst>
              <a:gs pos="0">
                <a:srgbClr val="ECC562"/>
              </a:gs>
              <a:gs pos="100000">
                <a:srgbClr val="C2A25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DA9B34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/>
              <a:t>Subsurface Geoscience Degree</a:t>
            </a:r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905000"/>
            <a:ext cx="36242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1524000" y="1828800"/>
            <a:ext cx="6873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287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7063" indent="-169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Management for Science and Engineering</a:t>
            </a:r>
          </a:p>
          <a:p>
            <a:pPr lvl="1" eaLnBrk="1" hangingPunct="1">
              <a:buFontTx/>
              <a:buChar char="•"/>
            </a:pPr>
            <a:r>
              <a:rPr lang="en-US" sz="2000" dirty="0"/>
              <a:t>Basic business </a:t>
            </a:r>
            <a:r>
              <a:rPr lang="en-US" sz="2000" dirty="0" smtClean="0"/>
              <a:t>concepts</a:t>
            </a:r>
          </a:p>
          <a:p>
            <a:pPr lvl="1" eaLnBrk="1" hangingPunct="1">
              <a:buFontTx/>
              <a:buChar char="•"/>
            </a:pPr>
            <a:r>
              <a:rPr lang="en-US" sz="2000" dirty="0" smtClean="0"/>
              <a:t>Access to MBA courses at Jones School of Business</a:t>
            </a:r>
            <a:endParaRPr lang="en-US" sz="1400" dirty="0"/>
          </a:p>
        </p:txBody>
      </p:sp>
      <p:sp>
        <p:nvSpPr>
          <p:cNvPr id="10242" name="Line 11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9" name="Text Box 13"/>
          <p:cNvSpPr txBox="1">
            <a:spLocks noChangeArrowheads="1"/>
          </p:cNvSpPr>
          <p:nvPr/>
        </p:nvSpPr>
        <p:spPr bwMode="auto">
          <a:xfrm>
            <a:off x="1524000" y="2960687"/>
            <a:ext cx="6553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287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7063" indent="-169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Science Policy and Ethics</a:t>
            </a:r>
          </a:p>
          <a:p>
            <a:pPr lvl="1" eaLnBrk="1" hangingPunct="1">
              <a:buFontTx/>
              <a:buChar char="•"/>
            </a:pPr>
            <a:r>
              <a:rPr lang="en-US" sz="2000" dirty="0"/>
              <a:t>The policy, politics, ethics, and legal issues that relate to science and technology</a:t>
            </a:r>
          </a:p>
        </p:txBody>
      </p:sp>
      <p:sp>
        <p:nvSpPr>
          <p:cNvPr id="142350" name="Text Box 14"/>
          <p:cNvSpPr txBox="1">
            <a:spLocks noChangeArrowheads="1"/>
          </p:cNvSpPr>
          <p:nvPr/>
        </p:nvSpPr>
        <p:spPr bwMode="auto">
          <a:xfrm>
            <a:off x="1524000" y="4038600"/>
            <a:ext cx="6873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287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7063" indent="-169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Master</a:t>
            </a:r>
            <a:r>
              <a:rPr lang="ja-JP" altLang="en-US" b="1" dirty="0"/>
              <a:t>’</a:t>
            </a:r>
            <a:r>
              <a:rPr lang="en-US" altLang="ja-JP" b="1" dirty="0"/>
              <a:t>s Seminar (2)</a:t>
            </a:r>
          </a:p>
          <a:p>
            <a:pPr lvl="1" eaLnBrk="1" hangingPunct="1">
              <a:buFontTx/>
              <a:buChar char="•"/>
            </a:pPr>
            <a:r>
              <a:rPr lang="en-US" sz="2000" dirty="0"/>
              <a:t>Communication training</a:t>
            </a:r>
          </a:p>
          <a:p>
            <a:pPr lvl="1" eaLnBrk="1" hangingPunct="1">
              <a:buFontTx/>
              <a:buChar char="•"/>
            </a:pPr>
            <a:r>
              <a:rPr lang="en-US" sz="2000" dirty="0"/>
              <a:t>Corporate guest speakers</a:t>
            </a:r>
          </a:p>
        </p:txBody>
      </p:sp>
      <p:sp>
        <p:nvSpPr>
          <p:cNvPr id="142351" name="Text Box 15"/>
          <p:cNvSpPr txBox="1">
            <a:spLocks noChangeArrowheads="1"/>
          </p:cNvSpPr>
          <p:nvPr/>
        </p:nvSpPr>
        <p:spPr bwMode="auto">
          <a:xfrm>
            <a:off x="1600200" y="5181600"/>
            <a:ext cx="396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2873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27063" indent="-169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Master</a:t>
            </a:r>
            <a:r>
              <a:rPr lang="ja-JP" altLang="en-US" b="1"/>
              <a:t>’</a:t>
            </a:r>
            <a:r>
              <a:rPr lang="en-US" altLang="ja-JP" b="1"/>
              <a:t>s Project</a:t>
            </a:r>
          </a:p>
          <a:p>
            <a:pPr lvl="1" eaLnBrk="1" hangingPunct="1">
              <a:buFontTx/>
              <a:buChar char="•"/>
            </a:pPr>
            <a:r>
              <a:rPr lang="en-US" sz="2000"/>
              <a:t>Internship results</a:t>
            </a:r>
          </a:p>
        </p:txBody>
      </p:sp>
      <p:sp>
        <p:nvSpPr>
          <p:cNvPr id="10246" name="Rectangle 17"/>
          <p:cNvSpPr>
            <a:spLocks noChangeArrowheads="1"/>
          </p:cNvSpPr>
          <p:nvPr/>
        </p:nvSpPr>
        <p:spPr bwMode="auto">
          <a:xfrm>
            <a:off x="0" y="685800"/>
            <a:ext cx="9144000" cy="8382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6B8CB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1"/>
              <a:t>               </a:t>
            </a:r>
          </a:p>
          <a:p>
            <a:r>
              <a:rPr lang="en-US" sz="3200" b="1">
                <a:solidFill>
                  <a:schemeClr val="bg1"/>
                </a:solidFill>
              </a:rPr>
              <a:t>         SG Cohort</a:t>
            </a:r>
            <a:r>
              <a:rPr lang="en-US" sz="3200" b="1">
                <a:solidFill>
                  <a:srgbClr val="E58614"/>
                </a:solidFill>
              </a:rPr>
              <a:t> </a:t>
            </a:r>
            <a:r>
              <a:rPr lang="en-US" sz="3200" b="1">
                <a:solidFill>
                  <a:schemeClr val="bg1"/>
                </a:solidFill>
              </a:rPr>
              <a:t>Courses or </a:t>
            </a:r>
            <a:r>
              <a:rPr lang="ja-JP" altLang="en-US" sz="3200" b="1">
                <a:solidFill>
                  <a:schemeClr val="bg1"/>
                </a:solidFill>
              </a:rPr>
              <a:t>“</a:t>
            </a:r>
            <a:r>
              <a:rPr lang="en-US" altLang="ja-JP" sz="3200" b="1">
                <a:solidFill>
                  <a:schemeClr val="bg1"/>
                </a:solidFill>
              </a:rPr>
              <a:t>Plus Courses</a:t>
            </a:r>
            <a:r>
              <a:rPr lang="ja-JP" altLang="en-US" sz="3200" b="1">
                <a:solidFill>
                  <a:schemeClr val="bg1"/>
                </a:solidFill>
              </a:rPr>
              <a:t>”</a:t>
            </a:r>
            <a:endParaRPr lang="en-US" altLang="ja-JP" sz="2800" b="1">
              <a:solidFill>
                <a:schemeClr val="bg1"/>
              </a:solidFill>
            </a:endParaRPr>
          </a:p>
          <a:p>
            <a:endParaRPr lang="en-US" u="sng"/>
          </a:p>
        </p:txBody>
      </p:sp>
      <p:pic>
        <p:nvPicPr>
          <p:cNvPr id="102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0"/>
            <a:ext cx="35052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3" grpId="0"/>
      <p:bldP spid="142349" grpId="0"/>
      <p:bldP spid="142350" grpId="0"/>
      <p:bldP spid="1423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2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" name="Line 6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Line 8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Line 10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12"/>
          <p:cNvSpPr>
            <a:spLocks noChangeShapeType="1"/>
          </p:cNvSpPr>
          <p:nvPr/>
        </p:nvSpPr>
        <p:spPr bwMode="auto">
          <a:xfrm flipH="1"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Rectangle 17"/>
          <p:cNvSpPr>
            <a:spLocks noChangeArrowheads="1"/>
          </p:cNvSpPr>
          <p:nvPr/>
        </p:nvSpPr>
        <p:spPr bwMode="auto">
          <a:xfrm>
            <a:off x="4251325" y="3417888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n-US" sz="4400"/>
          </a:p>
        </p:txBody>
      </p:sp>
      <p:sp>
        <p:nvSpPr>
          <p:cNvPr id="11272" name="Rectangle 18"/>
          <p:cNvSpPr>
            <a:spLocks noChangeArrowheads="1"/>
          </p:cNvSpPr>
          <p:nvPr/>
        </p:nvSpPr>
        <p:spPr bwMode="auto">
          <a:xfrm>
            <a:off x="180975" y="2960688"/>
            <a:ext cx="749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		                 					</a:t>
            </a:r>
          </a:p>
        </p:txBody>
      </p:sp>
      <p:sp>
        <p:nvSpPr>
          <p:cNvPr id="11273" name="Text Box 19"/>
          <p:cNvSpPr txBox="1">
            <a:spLocks noChangeArrowheads="1"/>
          </p:cNvSpPr>
          <p:nvPr/>
        </p:nvSpPr>
        <p:spPr bwMode="auto">
          <a:xfrm>
            <a:off x="685800" y="1828800"/>
            <a:ext cx="7239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</a:pPr>
            <a:endParaRPr lang="en-US" b="1"/>
          </a:p>
          <a:p>
            <a:pPr>
              <a:buFont typeface="Wingdings" charset="0"/>
              <a:buChar char="Ø"/>
            </a:pPr>
            <a:r>
              <a:rPr lang="en-US"/>
              <a:t>  </a:t>
            </a:r>
            <a:r>
              <a:rPr lang="en-US" b="1"/>
              <a:t>Leadership</a:t>
            </a:r>
            <a:endParaRPr lang="en-US"/>
          </a:p>
          <a:p>
            <a:pPr>
              <a:lnSpc>
                <a:spcPct val="150000"/>
              </a:lnSpc>
              <a:buFont typeface="Wingdings" charset="0"/>
              <a:buChar char="Ø"/>
            </a:pPr>
            <a:r>
              <a:rPr lang="en-US" b="1"/>
              <a:t>  Understanding Accounting</a:t>
            </a:r>
            <a:r>
              <a:rPr lang="en-US"/>
              <a:t> </a:t>
            </a:r>
          </a:p>
          <a:p>
            <a:pPr>
              <a:lnSpc>
                <a:spcPct val="150000"/>
              </a:lnSpc>
              <a:buFont typeface="Wingdings" charset="0"/>
              <a:buChar char="Ø"/>
            </a:pPr>
            <a:r>
              <a:rPr lang="en-US" b="1"/>
              <a:t>  Marketing in High Technology Organizations</a:t>
            </a:r>
          </a:p>
          <a:p>
            <a:pPr>
              <a:lnSpc>
                <a:spcPct val="150000"/>
              </a:lnSpc>
              <a:buFont typeface="Wingdings" charset="0"/>
              <a:buChar char="Ø"/>
            </a:pPr>
            <a:r>
              <a:rPr lang="en-US" b="1"/>
              <a:t>  Project Management:</a:t>
            </a:r>
            <a:endParaRPr lang="en-US"/>
          </a:p>
          <a:p>
            <a:pPr>
              <a:lnSpc>
                <a:spcPct val="150000"/>
              </a:lnSpc>
              <a:buFont typeface="Wingdings" charset="0"/>
              <a:buChar char="Ø"/>
            </a:pPr>
            <a:r>
              <a:rPr lang="en-US" b="1"/>
              <a:t>  Strategy in High Technology Organizations</a:t>
            </a:r>
            <a:r>
              <a:rPr lang="en-US"/>
              <a:t> </a:t>
            </a:r>
          </a:p>
          <a:p>
            <a:pPr>
              <a:lnSpc>
                <a:spcPct val="150000"/>
              </a:lnSpc>
              <a:buFont typeface="Wingdings" charset="0"/>
              <a:buChar char="Ø"/>
            </a:pPr>
            <a:r>
              <a:rPr lang="en-US" b="1"/>
              <a:t>   Intellectual Property</a:t>
            </a:r>
            <a:endParaRPr lang="en-US"/>
          </a:p>
          <a:p>
            <a:pPr>
              <a:lnSpc>
                <a:spcPct val="150000"/>
              </a:lnSpc>
              <a:buFont typeface="Wingdings" charset="0"/>
              <a:buChar char="Ø"/>
            </a:pPr>
            <a:r>
              <a:rPr lang="en-US" b="1"/>
              <a:t>   Effective</a:t>
            </a:r>
            <a:r>
              <a:rPr lang="en-US"/>
              <a:t> </a:t>
            </a:r>
            <a:r>
              <a:rPr lang="en-US" b="1"/>
              <a:t>High Technology Organizations </a:t>
            </a:r>
          </a:p>
          <a:p>
            <a:pPr>
              <a:lnSpc>
                <a:spcPct val="150000"/>
              </a:lnSpc>
              <a:buFont typeface="Wingdings" charset="0"/>
              <a:buChar char="Ø"/>
            </a:pPr>
            <a:r>
              <a:rPr lang="en-US" b="1"/>
              <a:t>   Entrepreneurship</a:t>
            </a:r>
            <a:endParaRPr lang="en-US"/>
          </a:p>
        </p:txBody>
      </p:sp>
      <p:pic>
        <p:nvPicPr>
          <p:cNvPr id="11274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64213"/>
            <a:ext cx="15240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28"/>
          <p:cNvSpPr>
            <a:spLocks noChangeArrowheads="1"/>
          </p:cNvSpPr>
          <p:nvPr/>
        </p:nvSpPr>
        <p:spPr bwMode="auto">
          <a:xfrm>
            <a:off x="0" y="685800"/>
            <a:ext cx="9144000" cy="1371600"/>
          </a:xfrm>
          <a:prstGeom prst="rect">
            <a:avLst/>
          </a:prstGeom>
          <a:gradFill rotWithShape="1">
            <a:gsLst>
              <a:gs pos="0">
                <a:srgbClr val="8CB8E8"/>
              </a:gs>
              <a:gs pos="100000">
                <a:srgbClr val="6B8CB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7272D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/>
              <a:t>          </a:t>
            </a:r>
            <a:r>
              <a:rPr lang="en-US" sz="3200" b="1">
                <a:solidFill>
                  <a:schemeClr val="bg1"/>
                </a:solidFill>
              </a:rPr>
              <a:t>       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Management For Scientists and Engineers 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Team Taught</a:t>
            </a:r>
            <a:endParaRPr lang="en-US" sz="3200" b="1">
              <a:solidFill>
                <a:srgbClr val="E58614"/>
              </a:solidFill>
            </a:endParaRPr>
          </a:p>
          <a:p>
            <a:pPr algn="ctr"/>
            <a:endParaRPr lang="en-US" u="sng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iceU_bluebar">
  <a:themeElements>
    <a:clrScheme name="RiceU_blueba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iceU_bluebar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iceU_blueb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U_blueba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U_blueba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U_blueba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U_blueba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U_blueba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U_blueba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U_blueba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U_blueba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U_blueba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U_blueba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U_blueba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9356</TotalTime>
  <Words>1302</Words>
  <Application>Microsoft Macintosh PowerPoint</Application>
  <PresentationFormat>On-screen Show (4:3)</PresentationFormat>
  <Paragraphs>290</Paragraphs>
  <Slides>25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RiceU_bluebar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Policy and Ethics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between PLUS and Scientific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Dagmar Beck</dc:creator>
  <cp:lastModifiedBy>Dagmar Beck</cp:lastModifiedBy>
  <cp:revision>289</cp:revision>
  <cp:lastPrinted>2014-09-30T21:14:30Z</cp:lastPrinted>
  <dcterms:created xsi:type="dcterms:W3CDTF">2011-02-05T02:49:27Z</dcterms:created>
  <dcterms:modified xsi:type="dcterms:W3CDTF">2016-10-13T22:38:42Z</dcterms:modified>
</cp:coreProperties>
</file>