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8" r:id="rId2"/>
    <p:sldId id="339" r:id="rId3"/>
    <p:sldId id="343" r:id="rId4"/>
    <p:sldId id="345" r:id="rId5"/>
    <p:sldId id="344" r:id="rId6"/>
    <p:sldId id="341" r:id="rId7"/>
    <p:sldId id="342" r:id="rId8"/>
    <p:sldId id="295" r:id="rId9"/>
    <p:sldId id="299" r:id="rId10"/>
    <p:sldId id="318" r:id="rId11"/>
    <p:sldId id="330" r:id="rId12"/>
    <p:sldId id="347" r:id="rId13"/>
    <p:sldId id="346" r:id="rId14"/>
    <p:sldId id="348" r:id="rId15"/>
    <p:sldId id="350" r:id="rId16"/>
    <p:sldId id="352" r:id="rId17"/>
    <p:sldId id="349" r:id="rId18"/>
    <p:sldId id="336" r:id="rId19"/>
    <p:sldId id="332" r:id="rId20"/>
    <p:sldId id="303" r:id="rId21"/>
    <p:sldId id="338" r:id="rId22"/>
    <p:sldId id="35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41" autoAdjust="0"/>
    <p:restoredTop sz="86454" autoAdjust="0"/>
  </p:normalViewPr>
  <p:slideViewPr>
    <p:cSldViewPr snapToGrid="0" snapToObjects="1">
      <p:cViewPr>
        <p:scale>
          <a:sx n="75" d="100"/>
          <a:sy n="75" d="100"/>
        </p:scale>
        <p:origin x="-1320" y="-2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23CA3-B78C-D341-87C4-F94CCC823C6A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3CD89-982A-6547-B122-4A255192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3824FD-9D53-614E-81EA-6272921DE7AF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713F2-6E55-4C4E-A70C-1B15E0958E2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0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0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8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8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3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0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6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580B8-C382-2E4A-A216-81E6038D773F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E91A-D64B-E340-A4E8-995DC4B12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9"/>
            <a:ext cx="8483600" cy="89270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17375E"/>
                </a:solidFill>
              </a:rPr>
              <a:t>Studying an </a:t>
            </a:r>
            <a:r>
              <a:rPr lang="en-US" sz="3600" dirty="0" err="1" smtClean="0">
                <a:solidFill>
                  <a:srgbClr val="17375E"/>
                </a:solidFill>
              </a:rPr>
              <a:t>Ophiolite</a:t>
            </a:r>
            <a:r>
              <a:rPr lang="en-US" sz="3600" dirty="0" smtClean="0">
                <a:solidFill>
                  <a:srgbClr val="17375E"/>
                </a:solidFill>
              </a:rPr>
              <a:t> in its Natural Environment:</a:t>
            </a:r>
            <a:br>
              <a:rPr lang="en-US" sz="3600" dirty="0" smtClean="0">
                <a:solidFill>
                  <a:srgbClr val="17375E"/>
                </a:solidFill>
              </a:rPr>
            </a:br>
            <a:r>
              <a:rPr lang="en-US" sz="3600" dirty="0" smtClean="0">
                <a:solidFill>
                  <a:srgbClr val="17375E"/>
                </a:solidFill>
              </a:rPr>
              <a:t>IODP Leg 352 Drilling in the </a:t>
            </a:r>
            <a:r>
              <a:rPr lang="en-US" sz="3600" dirty="0" err="1" smtClean="0">
                <a:solidFill>
                  <a:srgbClr val="17375E"/>
                </a:solidFill>
              </a:rPr>
              <a:t>Izu</a:t>
            </a:r>
            <a:r>
              <a:rPr lang="en-US" sz="3600" dirty="0" smtClean="0">
                <a:solidFill>
                  <a:srgbClr val="17375E"/>
                </a:solidFill>
              </a:rPr>
              <a:t>-Bonin-Mariana (IBM) </a:t>
            </a:r>
            <a:r>
              <a:rPr lang="en-US" sz="3600" dirty="0" err="1" smtClean="0">
                <a:solidFill>
                  <a:srgbClr val="17375E"/>
                </a:solidFill>
              </a:rPr>
              <a:t>Forearc</a:t>
            </a:r>
            <a:endParaRPr lang="en-US" sz="3600" dirty="0">
              <a:solidFill>
                <a:srgbClr val="17375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2282" y="2280798"/>
            <a:ext cx="6206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7375E"/>
                </a:solidFill>
              </a:rPr>
              <a:t>R. J. Stern (U TX Dallas)</a:t>
            </a:r>
          </a:p>
          <a:p>
            <a:pPr algn="ctr"/>
            <a:r>
              <a:rPr lang="en-US" sz="2400" dirty="0" smtClean="0">
                <a:solidFill>
                  <a:srgbClr val="17375E"/>
                </a:solidFill>
              </a:rPr>
              <a:t>Mark Reagan (U Iowa)</a:t>
            </a:r>
          </a:p>
          <a:p>
            <a:pPr algn="ctr"/>
            <a:r>
              <a:rPr lang="en-US" sz="2400" dirty="0" smtClean="0">
                <a:solidFill>
                  <a:srgbClr val="17375E"/>
                </a:solidFill>
              </a:rPr>
              <a:t>Julian Pearce (Cardiff U)</a:t>
            </a:r>
          </a:p>
          <a:p>
            <a:pPr algn="ctr"/>
            <a:r>
              <a:rPr lang="en-US" sz="2400" dirty="0" smtClean="0">
                <a:solidFill>
                  <a:srgbClr val="17375E"/>
                </a:solidFill>
              </a:rPr>
              <a:t>and </a:t>
            </a:r>
            <a:r>
              <a:rPr lang="en-US" sz="2400" dirty="0">
                <a:solidFill>
                  <a:srgbClr val="17375E"/>
                </a:solidFill>
              </a:rPr>
              <a:t>the </a:t>
            </a:r>
            <a:r>
              <a:rPr lang="en-US" sz="2400" dirty="0" smtClean="0">
                <a:solidFill>
                  <a:srgbClr val="17375E"/>
                </a:solidFill>
              </a:rPr>
              <a:t>IODP Exp</a:t>
            </a:r>
            <a:r>
              <a:rPr lang="en-US" sz="2400" dirty="0">
                <a:solidFill>
                  <a:srgbClr val="17375E"/>
                </a:solidFill>
              </a:rPr>
              <a:t>. 352 </a:t>
            </a:r>
            <a:r>
              <a:rPr lang="en-US" sz="2400" dirty="0" smtClean="0">
                <a:solidFill>
                  <a:srgbClr val="17375E"/>
                </a:solidFill>
              </a:rPr>
              <a:t>Shipboard Science Party*</a:t>
            </a:r>
            <a:endParaRPr lang="en-US" sz="2400" dirty="0">
              <a:solidFill>
                <a:srgbClr val="17375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9734" y="4030533"/>
            <a:ext cx="75852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*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Renat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Almeev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Aaron J.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Avery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Claire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Carvallo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Timothy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Chapman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Gail L.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Christeson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Eric C.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Ferré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Marguerite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Godard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Daniel E.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Heaton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Maria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Kirchenbaur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Walter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Kurz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Steffen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Kutterolf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Hongyan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Li,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Yibing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Katsuyoshi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Michibayashi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Sally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Morgan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Wendy R.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Nelson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Julie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Prytulak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Marie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Python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Alastair H.F.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Robertson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Jeffrey G.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Ryan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William W.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Sager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Tetsuya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Sakuyama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John W.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Shervais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Kenji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Shimizu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Scott A.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Whattam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119167"/>
            <a:ext cx="360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T209  Wed. 3:20 pm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407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Objectives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533" y="999067"/>
            <a:ext cx="8229600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i="1" dirty="0" smtClean="0"/>
              <a:t>Obtain </a:t>
            </a:r>
            <a:r>
              <a:rPr lang="en-US" sz="2400" b="1" i="1" dirty="0">
                <a:solidFill>
                  <a:srgbClr val="800000"/>
                </a:solidFill>
              </a:rPr>
              <a:t>a high-fidelity record of magmatic evolution during </a:t>
            </a:r>
            <a:r>
              <a:rPr lang="en-US" sz="2400" b="1" i="1" dirty="0" err="1">
                <a:solidFill>
                  <a:srgbClr val="800000"/>
                </a:solidFill>
              </a:rPr>
              <a:t>subduction</a:t>
            </a:r>
            <a:r>
              <a:rPr lang="en-US" sz="2400" b="1" i="1" dirty="0">
                <a:solidFill>
                  <a:srgbClr val="800000"/>
                </a:solidFill>
              </a:rPr>
              <a:t> initiation </a:t>
            </a:r>
            <a:r>
              <a:rPr lang="en-US" sz="2400" i="1" dirty="0"/>
              <a:t>by coring volcanic rocks down to underlying intrusive rocks, including radiometric and </a:t>
            </a:r>
            <a:r>
              <a:rPr lang="en-US" sz="2400" i="1" dirty="0" err="1"/>
              <a:t>biostratigraphic</a:t>
            </a:r>
            <a:r>
              <a:rPr lang="en-US" sz="2400" i="1" dirty="0"/>
              <a:t> ages.</a:t>
            </a:r>
            <a:endParaRPr lang="en-GB" sz="2400" dirty="0"/>
          </a:p>
          <a:p>
            <a:pPr marL="342900" indent="-342900">
              <a:buAutoNum type="arabicPeriod"/>
            </a:pPr>
            <a:endParaRPr lang="en-GB" sz="2400" dirty="0"/>
          </a:p>
          <a:p>
            <a:pPr marL="342900" indent="-342900">
              <a:buAutoNum type="arabicPeriod" startAt="2"/>
            </a:pPr>
            <a:r>
              <a:rPr lang="en-US" sz="2400" i="1" dirty="0" smtClean="0"/>
              <a:t>Use these results</a:t>
            </a:r>
            <a:r>
              <a:rPr lang="en-US" sz="2400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>
                <a:solidFill>
                  <a:srgbClr val="800000"/>
                </a:solidFill>
              </a:rPr>
              <a:t>to test the hypothesis that fore-arc basalt lies beneath </a:t>
            </a:r>
            <a:r>
              <a:rPr lang="en-US" sz="2400" b="1" i="1" dirty="0" err="1">
                <a:solidFill>
                  <a:srgbClr val="800000"/>
                </a:solidFill>
              </a:rPr>
              <a:t>boninites</a:t>
            </a:r>
            <a:r>
              <a:rPr lang="en-US" sz="2400" i="1" dirty="0"/>
              <a:t> and to understand chemical gradients within these units and across their transitions.</a:t>
            </a:r>
            <a:endParaRPr lang="en-GB" sz="2400" dirty="0"/>
          </a:p>
          <a:p>
            <a:endParaRPr lang="en-GB" sz="2400" dirty="0"/>
          </a:p>
          <a:p>
            <a:r>
              <a:rPr lang="en-US" sz="2400" i="1" dirty="0"/>
              <a:t>3.  Use drilling results to understand how </a:t>
            </a:r>
            <a:r>
              <a:rPr lang="en-US" sz="2400" b="1" i="1" dirty="0">
                <a:solidFill>
                  <a:srgbClr val="800000"/>
                </a:solidFill>
              </a:rPr>
              <a:t>mantle melting processes evolve </a:t>
            </a:r>
            <a:r>
              <a:rPr lang="en-US" sz="2400" i="1" dirty="0"/>
              <a:t>during and after </a:t>
            </a:r>
            <a:r>
              <a:rPr lang="en-US" sz="2400" i="1" dirty="0" err="1"/>
              <a:t>subduction</a:t>
            </a:r>
            <a:r>
              <a:rPr lang="en-US" sz="2400" i="1" dirty="0"/>
              <a:t> initiation.</a:t>
            </a:r>
            <a:endParaRPr lang="en-GB" sz="2400" dirty="0"/>
          </a:p>
          <a:p>
            <a:r>
              <a:rPr lang="en-US" sz="2400" dirty="0"/>
              <a:t>	 </a:t>
            </a:r>
            <a:endParaRPr lang="en-GB" sz="2400" dirty="0"/>
          </a:p>
          <a:p>
            <a:r>
              <a:rPr lang="en-US" sz="2400" i="1" dirty="0"/>
              <a:t>4.  Test the hypothesis that the fore-arc lithosphere created during </a:t>
            </a:r>
            <a:r>
              <a:rPr lang="en-US" sz="2400" i="1" dirty="0" err="1"/>
              <a:t>subduction</a:t>
            </a:r>
            <a:r>
              <a:rPr lang="en-US" sz="2400" i="1" dirty="0"/>
              <a:t> initiation is </a:t>
            </a:r>
            <a:r>
              <a:rPr lang="en-US" sz="2400" b="1" i="1" dirty="0">
                <a:solidFill>
                  <a:srgbClr val="800000"/>
                </a:solidFill>
              </a:rPr>
              <a:t>the birthplace of supra-</a:t>
            </a:r>
            <a:r>
              <a:rPr lang="en-US" sz="2400" b="1" i="1" dirty="0" err="1">
                <a:solidFill>
                  <a:srgbClr val="800000"/>
                </a:solidFill>
              </a:rPr>
              <a:t>subduction</a:t>
            </a:r>
            <a:r>
              <a:rPr lang="en-US" sz="2400" b="1" i="1" dirty="0">
                <a:solidFill>
                  <a:srgbClr val="800000"/>
                </a:solidFill>
              </a:rPr>
              <a:t> zone </a:t>
            </a:r>
            <a:r>
              <a:rPr lang="en-US" sz="2400" b="1" i="1" dirty="0" err="1">
                <a:solidFill>
                  <a:srgbClr val="800000"/>
                </a:solidFill>
              </a:rPr>
              <a:t>ophiolites</a:t>
            </a:r>
            <a:r>
              <a:rPr lang="en-US" sz="2400" i="1" dirty="0">
                <a:solidFill>
                  <a:srgbClr val="800000"/>
                </a:solidFill>
              </a:rPr>
              <a:t>.</a:t>
            </a:r>
            <a:endParaRPr lang="en-GB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1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90"/>
            <a:ext cx="8229600" cy="45349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Expedition 352: Location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5" y="501385"/>
            <a:ext cx="7366000" cy="5069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655733"/>
            <a:ext cx="792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 </a:t>
            </a:r>
            <a:r>
              <a:rPr lang="en-US" sz="2400" dirty="0" err="1" smtClean="0"/>
              <a:t>drillsites</a:t>
            </a:r>
            <a:r>
              <a:rPr lang="en-US" sz="2400" dirty="0" smtClean="0"/>
              <a:t> sampled ~20 km across the </a:t>
            </a:r>
            <a:r>
              <a:rPr lang="en-US" sz="2400" dirty="0" err="1" smtClean="0"/>
              <a:t>forearc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4268" y="831334"/>
            <a:ext cx="20997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 locations of </a:t>
            </a:r>
            <a:r>
              <a:rPr lang="en-US" sz="2000" dirty="0" err="1" smtClean="0"/>
              <a:t>Shinkai</a:t>
            </a:r>
            <a:r>
              <a:rPr lang="en-US" sz="2000" dirty="0" smtClean="0"/>
              <a:t> 6500 manned submersible dives. </a:t>
            </a:r>
            <a:endParaRPr lang="en-US" sz="2000" dirty="0"/>
          </a:p>
          <a:p>
            <a:r>
              <a:rPr lang="en-US" sz="2000" dirty="0" err="1" smtClean="0"/>
              <a:t>Ga</a:t>
            </a:r>
            <a:r>
              <a:rPr lang="en-US" sz="2000" dirty="0" smtClean="0"/>
              <a:t> = gabbro</a:t>
            </a:r>
          </a:p>
          <a:p>
            <a:r>
              <a:rPr lang="en-US" sz="2000" dirty="0" smtClean="0"/>
              <a:t>Ba = </a:t>
            </a:r>
            <a:r>
              <a:rPr lang="en-US" sz="2000" dirty="0" err="1" smtClean="0"/>
              <a:t>forearc</a:t>
            </a:r>
            <a:r>
              <a:rPr lang="en-US" sz="2000" dirty="0" smtClean="0"/>
              <a:t> basalt</a:t>
            </a:r>
          </a:p>
          <a:p>
            <a:r>
              <a:rPr lang="en-US" sz="2000" dirty="0" smtClean="0"/>
              <a:t>Do = dolerite</a:t>
            </a:r>
          </a:p>
          <a:p>
            <a:r>
              <a:rPr lang="en-US" sz="2000" dirty="0" smtClean="0"/>
              <a:t>Bo = </a:t>
            </a:r>
            <a:r>
              <a:rPr lang="en-US" sz="2000" dirty="0" err="1" smtClean="0"/>
              <a:t>boninite</a:t>
            </a:r>
            <a:endParaRPr lang="en-US" sz="2000" dirty="0" smtClean="0"/>
          </a:p>
          <a:p>
            <a:r>
              <a:rPr lang="en-US" sz="2000" dirty="0" smtClean="0"/>
              <a:t>(Ishizuka et </a:t>
            </a:r>
            <a:r>
              <a:rPr lang="en-US" dirty="0" smtClean="0"/>
              <a:t>al., 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9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_of_Futami,_Chichijima,_Ogasawa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33" y="954107"/>
            <a:ext cx="5181600" cy="5335727"/>
          </a:xfrm>
          <a:prstGeom prst="rect">
            <a:avLst/>
          </a:prstGeom>
        </p:spPr>
      </p:pic>
      <p:pic>
        <p:nvPicPr>
          <p:cNvPr id="5" name="Picture 4" descr="Chichijima.KominatoSpillow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78" y="954107"/>
            <a:ext cx="5616537" cy="5415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551" y="0"/>
            <a:ext cx="84094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Just to the west of the 352 drilling transect is </a:t>
            </a:r>
            <a:r>
              <a:rPr lang="en-US" sz="2800" dirty="0" err="1" smtClean="0"/>
              <a:t>Chichijima</a:t>
            </a:r>
            <a:r>
              <a:rPr lang="en-US" sz="2800" dirty="0" smtClean="0"/>
              <a:t>,</a:t>
            </a:r>
          </a:p>
          <a:p>
            <a:pPr algn="ctr"/>
            <a:r>
              <a:rPr lang="en-US" sz="2800" dirty="0" smtClean="0"/>
              <a:t> type locality of </a:t>
            </a:r>
            <a:r>
              <a:rPr lang="en-US" sz="2800" dirty="0" err="1" smtClean="0"/>
              <a:t>boninite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78933" y="6370053"/>
            <a:ext cx="2806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Futani</a:t>
            </a:r>
            <a:r>
              <a:rPr lang="en-US" sz="2000" dirty="0" smtClean="0"/>
              <a:t> harbor, </a:t>
            </a:r>
            <a:r>
              <a:rPr lang="en-US" sz="2000" dirty="0" err="1" smtClean="0"/>
              <a:t>Chichijima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66267" y="6471653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Boninite</a:t>
            </a:r>
            <a:r>
              <a:rPr lang="en-US" sz="2000" dirty="0" smtClean="0"/>
              <a:t> </a:t>
            </a:r>
            <a:r>
              <a:rPr lang="en-US" sz="2000" dirty="0" err="1" smtClean="0"/>
              <a:t>pilows</a:t>
            </a:r>
            <a:r>
              <a:rPr lang="en-US" sz="2000" dirty="0" smtClean="0"/>
              <a:t> on </a:t>
            </a:r>
            <a:r>
              <a:rPr lang="en-US" sz="2000" dirty="0" err="1" smtClean="0"/>
              <a:t>seacliff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638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7366000" cy="5069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5052442"/>
            <a:ext cx="88053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Two pairs of </a:t>
            </a:r>
            <a:r>
              <a:rPr lang="en-US" sz="2400" b="1" dirty="0" smtClean="0">
                <a:solidFill>
                  <a:srgbClr val="800000"/>
                </a:solidFill>
              </a:rPr>
              <a:t>sites recovered </a:t>
            </a:r>
            <a:r>
              <a:rPr lang="en-US" sz="2400" b="1" dirty="0">
                <a:solidFill>
                  <a:srgbClr val="800000"/>
                </a:solidFill>
              </a:rPr>
              <a:t>&gt;1200m of basement:</a:t>
            </a:r>
          </a:p>
          <a:p>
            <a:pPr algn="ctr"/>
            <a:endParaRPr lang="en-US" sz="1000" dirty="0"/>
          </a:p>
          <a:p>
            <a:pPr marL="342900" indent="-342900" algn="ctr"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U1440, </a:t>
            </a:r>
            <a:r>
              <a:rPr lang="en-US" sz="2400" dirty="0">
                <a:solidFill>
                  <a:srgbClr val="800000"/>
                </a:solidFill>
              </a:rPr>
              <a:t>U1441 </a:t>
            </a:r>
            <a:r>
              <a:rPr lang="en-US" sz="2400" dirty="0" smtClean="0">
                <a:solidFill>
                  <a:srgbClr val="800000"/>
                </a:solidFill>
              </a:rPr>
              <a:t>(Deeper, nearer the trench) </a:t>
            </a:r>
            <a:r>
              <a:rPr lang="en-US" sz="2400" dirty="0" smtClean="0"/>
              <a:t>recovered </a:t>
            </a:r>
            <a:r>
              <a:rPr lang="en-US" sz="2400" dirty="0">
                <a:solidFill>
                  <a:srgbClr val="800000"/>
                </a:solidFill>
              </a:rPr>
              <a:t>fore-arc </a:t>
            </a:r>
            <a:r>
              <a:rPr lang="en-US" sz="2400" dirty="0" smtClean="0">
                <a:solidFill>
                  <a:srgbClr val="800000"/>
                </a:solidFill>
              </a:rPr>
              <a:t>basalts (FAB)</a:t>
            </a:r>
          </a:p>
          <a:p>
            <a:pPr marL="342900" indent="-342900" algn="ctr">
              <a:buAutoNum type="arabicPeriod"/>
            </a:pPr>
            <a:r>
              <a:rPr lang="en-US" sz="2400" dirty="0" smtClean="0">
                <a:solidFill>
                  <a:srgbClr val="800000"/>
                </a:solidFill>
              </a:rPr>
              <a:t>U1439, U1442,</a:t>
            </a:r>
            <a:r>
              <a:rPr lang="en-US" sz="2400" dirty="0"/>
              <a:t> </a:t>
            </a:r>
            <a:r>
              <a:rPr lang="en-US" sz="2400" dirty="0" smtClean="0"/>
              <a:t>(Shallower, closer to trench) recovered </a:t>
            </a:r>
            <a:r>
              <a:rPr lang="en-US" sz="2400" dirty="0" err="1" smtClean="0">
                <a:solidFill>
                  <a:srgbClr val="800000"/>
                </a:solidFill>
              </a:rPr>
              <a:t>boninite</a:t>
            </a:r>
            <a:r>
              <a:rPr lang="en-US" sz="2400" dirty="0" err="1" smtClean="0"/>
              <a:t>s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2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-section-&amp;-c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0" y="0"/>
            <a:ext cx="749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72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 BON-U1439A_21X_CC_PP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2" y="-1"/>
            <a:ext cx="8432800" cy="5645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37" y="5711380"/>
            <a:ext cx="8550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U1439A_21X:</a:t>
            </a:r>
            <a:r>
              <a:rPr lang="en-US" sz="2400" dirty="0" smtClean="0">
                <a:effectLst/>
              </a:rPr>
              <a:t>    </a:t>
            </a:r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  <a:r>
              <a:rPr lang="en-US" sz="2400" dirty="0"/>
              <a:t>=</a:t>
            </a:r>
            <a:r>
              <a:rPr lang="en-US" sz="2400" dirty="0" smtClean="0"/>
              <a:t>56 </a:t>
            </a:r>
            <a:r>
              <a:rPr lang="en-US" sz="2400" dirty="0" err="1" smtClean="0"/>
              <a:t>wt</a:t>
            </a:r>
            <a:r>
              <a:rPr lang="en-US" sz="2400" dirty="0" smtClean="0"/>
              <a:t> %; </a:t>
            </a:r>
            <a:r>
              <a:rPr lang="en-US" sz="2400" dirty="0" err="1" smtClean="0"/>
              <a:t>MgO</a:t>
            </a:r>
            <a:r>
              <a:rPr lang="en-US" sz="2400" dirty="0" smtClean="0"/>
              <a:t>=16.65 wt. %, </a:t>
            </a:r>
            <a:r>
              <a:rPr lang="en-US" sz="2400" dirty="0"/>
              <a:t>TiO</a:t>
            </a:r>
            <a:r>
              <a:rPr lang="en-US" sz="2400" baseline="-25000" dirty="0"/>
              <a:t>2</a:t>
            </a:r>
            <a:r>
              <a:rPr lang="en-US" sz="2400" dirty="0"/>
              <a:t> = 0.17 </a:t>
            </a:r>
            <a:r>
              <a:rPr lang="en-US" sz="2400" dirty="0" err="1"/>
              <a:t>wt</a:t>
            </a:r>
            <a:r>
              <a:rPr lang="en-US" sz="2400" dirty="0"/>
              <a:t> %</a:t>
            </a:r>
            <a:endParaRPr lang="en-US" sz="2400" dirty="0" smtClean="0"/>
          </a:p>
          <a:p>
            <a:r>
              <a:rPr lang="en-US" sz="2400" dirty="0" smtClean="0"/>
              <a:t>OPX </a:t>
            </a:r>
            <a:r>
              <a:rPr lang="en-US" sz="2400" dirty="0" err="1"/>
              <a:t>phenocrysts</a:t>
            </a:r>
            <a:r>
              <a:rPr lang="en-US" sz="2400" dirty="0"/>
              <a:t> and </a:t>
            </a:r>
            <a:r>
              <a:rPr lang="en-US" sz="2400" dirty="0" err="1"/>
              <a:t>microlites</a:t>
            </a:r>
            <a:r>
              <a:rPr lang="en-US" sz="2400" dirty="0"/>
              <a:t> in glass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2" y="417290"/>
            <a:ext cx="2247857" cy="583128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Boninite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308" y="4932152"/>
            <a:ext cx="55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xpl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0431" y="4932152"/>
            <a:ext cx="57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</a:t>
            </a:r>
            <a:r>
              <a:rPr lang="en-US" sz="2400" dirty="0" err="1" smtClean="0"/>
              <a:t>pl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897687" y="5393817"/>
            <a:ext cx="1095661" cy="11748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4237" y="5037185"/>
            <a:ext cx="104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0.25mm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969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2-FAB-U1440A_13X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31054" cy="5278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532636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U1440A_13X etc. is an </a:t>
            </a:r>
            <a:r>
              <a:rPr lang="en-US" sz="2400" dirty="0" err="1"/>
              <a:t>aphyric</a:t>
            </a:r>
            <a:r>
              <a:rPr lang="en-US" sz="2400" dirty="0"/>
              <a:t> </a:t>
            </a:r>
            <a:r>
              <a:rPr lang="en-US" sz="2400" dirty="0" smtClean="0"/>
              <a:t>basalt. SiO2</a:t>
            </a:r>
            <a:r>
              <a:rPr lang="en-US" sz="2400" dirty="0"/>
              <a:t>=</a:t>
            </a:r>
            <a:r>
              <a:rPr lang="en-US" sz="2400" dirty="0" smtClean="0"/>
              <a:t>49.5 wt. %, </a:t>
            </a:r>
            <a:r>
              <a:rPr lang="en-US" sz="2400" dirty="0" err="1" smtClean="0"/>
              <a:t>MgO</a:t>
            </a:r>
            <a:r>
              <a:rPr lang="en-US" sz="2400" dirty="0" smtClean="0"/>
              <a:t> = 6.8 </a:t>
            </a:r>
            <a:r>
              <a:rPr lang="en-US" sz="2400" dirty="0" err="1" smtClean="0"/>
              <a:t>wt</a:t>
            </a:r>
            <a:r>
              <a:rPr lang="en-US" sz="2400" dirty="0" smtClean="0"/>
              <a:t> %, TiO2</a:t>
            </a:r>
            <a:r>
              <a:rPr lang="en-US" sz="2400" dirty="0"/>
              <a:t>=</a:t>
            </a:r>
            <a:r>
              <a:rPr lang="en-US" sz="2400" dirty="0" smtClean="0"/>
              <a:t>0.99 </a:t>
            </a:r>
            <a:r>
              <a:rPr lang="en-US" sz="2400" dirty="0" err="1" smtClean="0"/>
              <a:t>wt</a:t>
            </a:r>
            <a:r>
              <a:rPr lang="en-US" sz="2400" dirty="0" smtClean="0"/>
              <a:t> %. </a:t>
            </a:r>
            <a:r>
              <a:rPr lang="en-US" sz="2400" dirty="0"/>
              <a:t>It is a FAB consisting entirely of plagioclase, </a:t>
            </a:r>
            <a:r>
              <a:rPr lang="en-US" sz="2400" dirty="0" err="1"/>
              <a:t>augite</a:t>
            </a:r>
            <a:r>
              <a:rPr lang="en-US" sz="2400" dirty="0"/>
              <a:t>, magnetite, and altered glass.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7988" y="99077"/>
            <a:ext cx="325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Forearc</a:t>
            </a:r>
            <a:r>
              <a:rPr lang="en-US" sz="2400" dirty="0" smtClean="0">
                <a:solidFill>
                  <a:schemeClr val="bg1"/>
                </a:solidFill>
              </a:rPr>
              <a:t> basalt (</a:t>
            </a:r>
            <a:r>
              <a:rPr lang="en-US" sz="2400" dirty="0" err="1" smtClean="0">
                <a:solidFill>
                  <a:schemeClr val="bg1"/>
                </a:solidFill>
              </a:rPr>
              <a:t>tholeiite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748279" y="4962209"/>
            <a:ext cx="1095661" cy="11748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98623" y="4509043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0.1 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6910" y="4710360"/>
            <a:ext cx="458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xpl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2066" y="4756526"/>
            <a:ext cx="480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ppl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5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p.352.EPMA.ms.Fig.Bi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92202"/>
            <a:ext cx="6987042" cy="5037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733" y="254000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Whole-rock geochemistry of Expedition 352 samples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12000" y="145626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FAB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1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Drilling Summary: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Boninite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 Sites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r="45587"/>
          <a:stretch/>
        </p:blipFill>
        <p:spPr>
          <a:xfrm>
            <a:off x="203200" y="1231371"/>
            <a:ext cx="3327400" cy="5069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2753" y="1214438"/>
            <a:ext cx="4530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Wide range of </a:t>
            </a:r>
            <a:r>
              <a:rPr lang="en-US" sz="1600" b="1" dirty="0" err="1" smtClean="0">
                <a:solidFill>
                  <a:srgbClr val="800000"/>
                </a:solidFill>
              </a:rPr>
              <a:t>boninite</a:t>
            </a:r>
            <a:r>
              <a:rPr lang="en-US" sz="1600" b="1" dirty="0" smtClean="0">
                <a:solidFill>
                  <a:srgbClr val="800000"/>
                </a:solidFill>
              </a:rPr>
              <a:t> types</a:t>
            </a:r>
            <a:r>
              <a:rPr lang="en-US" sz="1600" dirty="0" smtClean="0"/>
              <a:t>:</a:t>
            </a:r>
          </a:p>
          <a:p>
            <a:pPr marL="285750" indent="-285750" algn="ctr">
              <a:buFont typeface="Arial"/>
              <a:buChar char="•"/>
            </a:pPr>
            <a:endParaRPr lang="en-US" sz="1600" dirty="0"/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High-Si </a:t>
            </a:r>
            <a:r>
              <a:rPr lang="en-US" sz="1600" dirty="0" err="1" smtClean="0">
                <a:solidFill>
                  <a:srgbClr val="800000"/>
                </a:solidFill>
              </a:rPr>
              <a:t>boninites</a:t>
            </a:r>
            <a:r>
              <a:rPr lang="en-US" sz="1600" dirty="0" smtClean="0">
                <a:solidFill>
                  <a:srgbClr val="800000"/>
                </a:solidFill>
              </a:rPr>
              <a:t> (H)</a:t>
            </a:r>
            <a:endParaRPr lang="en-US" sz="1600" dirty="0">
              <a:solidFill>
                <a:srgbClr val="800000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Low-Si </a:t>
            </a:r>
            <a:r>
              <a:rPr lang="en-US" sz="1600" dirty="0" err="1" smtClean="0">
                <a:solidFill>
                  <a:srgbClr val="800000"/>
                </a:solidFill>
              </a:rPr>
              <a:t>boninites</a:t>
            </a:r>
            <a:r>
              <a:rPr lang="en-US" sz="1600" dirty="0" smtClean="0">
                <a:solidFill>
                  <a:srgbClr val="800000"/>
                </a:solidFill>
              </a:rPr>
              <a:t> (L)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Basaltic </a:t>
            </a:r>
            <a:r>
              <a:rPr lang="en-US" sz="1600" dirty="0" err="1" smtClean="0">
                <a:solidFill>
                  <a:srgbClr val="800000"/>
                </a:solidFill>
              </a:rPr>
              <a:t>boninites</a:t>
            </a:r>
            <a:r>
              <a:rPr lang="en-US" sz="1600" dirty="0" smtClean="0">
                <a:solidFill>
                  <a:srgbClr val="800000"/>
                </a:solidFill>
              </a:rPr>
              <a:t> (B)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>
                <a:solidFill>
                  <a:srgbClr val="800000"/>
                </a:solidFill>
              </a:rPr>
              <a:t>Evolved </a:t>
            </a:r>
            <a:r>
              <a:rPr lang="en-US" sz="1600" dirty="0" err="1" smtClean="0">
                <a:solidFill>
                  <a:srgbClr val="800000"/>
                </a:solidFill>
              </a:rPr>
              <a:t>boninites</a:t>
            </a:r>
            <a:r>
              <a:rPr lang="en-US" sz="1600" dirty="0" smtClean="0">
                <a:solidFill>
                  <a:srgbClr val="800000"/>
                </a:solidFill>
              </a:rPr>
              <a:t> (HMA)</a:t>
            </a:r>
            <a:endParaRPr lang="en-US" dirty="0" smtClean="0"/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15461" y="4859831"/>
            <a:ext cx="220134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80" y="3108070"/>
            <a:ext cx="3213100" cy="330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180" y="4535981"/>
            <a:ext cx="266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9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41"/>
            <a:ext cx="8229600" cy="57978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Drilling Summary: FAB Sites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733" t="2" r="-739" b="32651"/>
          <a:stretch/>
        </p:blipFill>
        <p:spPr>
          <a:xfrm>
            <a:off x="574700" y="634295"/>
            <a:ext cx="3167568" cy="3684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121" r="86897"/>
          <a:stretch/>
        </p:blipFill>
        <p:spPr>
          <a:xfrm>
            <a:off x="149100" y="638354"/>
            <a:ext cx="394770" cy="5470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636" y="4516151"/>
            <a:ext cx="443064" cy="1930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4100" y="1417638"/>
            <a:ext cx="3822700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Petrographcally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</a:rPr>
              <a:t>similar to MORB</a:t>
            </a:r>
          </a:p>
          <a:p>
            <a:pPr algn="ctr"/>
            <a:endParaRPr lang="en-US" b="1" dirty="0" smtClean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Depleted </a:t>
            </a:r>
            <a:r>
              <a:rPr lang="en-US" b="1" dirty="0">
                <a:solidFill>
                  <a:srgbClr val="800000"/>
                </a:solidFill>
              </a:rPr>
              <a:t>Fore-arc Basalt (D-FAB)</a:t>
            </a:r>
          </a:p>
          <a:p>
            <a:pPr marL="285750" indent="-285750" algn="ctr">
              <a:buFont typeface="Arial"/>
              <a:buChar char="•"/>
            </a:pPr>
            <a:endParaRPr lang="en-US" sz="800" dirty="0"/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Depleted in incompatible trace </a:t>
            </a:r>
            <a:r>
              <a:rPr lang="en-US" dirty="0"/>
              <a:t>elements (&lt;20ppm </a:t>
            </a:r>
            <a:r>
              <a:rPr lang="en-US" dirty="0" err="1"/>
              <a:t>Zr</a:t>
            </a:r>
            <a:r>
              <a:rPr lang="en-US" dirty="0"/>
              <a:t>)</a:t>
            </a:r>
          </a:p>
          <a:p>
            <a:pPr algn="ctr"/>
            <a:r>
              <a:rPr lang="en-US" sz="800" dirty="0"/>
              <a:t>.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Less fractionated</a:t>
            </a:r>
            <a:r>
              <a:rPr lang="en-US" dirty="0"/>
              <a:t>; a few </a:t>
            </a:r>
            <a:r>
              <a:rPr lang="en-US" dirty="0" err="1"/>
              <a:t>cpx-plag</a:t>
            </a:r>
            <a:r>
              <a:rPr lang="en-US" dirty="0"/>
              <a:t> </a:t>
            </a:r>
            <a:r>
              <a:rPr lang="en-US" dirty="0" err="1"/>
              <a:t>microphenocrysts</a:t>
            </a:r>
            <a:endParaRPr lang="en-US" dirty="0"/>
          </a:p>
          <a:p>
            <a:pPr algn="ctr"/>
            <a:r>
              <a:rPr lang="en-US" dirty="0" smtClean="0"/>
              <a:t>At least </a:t>
            </a:r>
            <a:r>
              <a:rPr lang="en-US" dirty="0" smtClean="0">
                <a:solidFill>
                  <a:srgbClr val="800000"/>
                </a:solidFill>
              </a:rPr>
              <a:t>five separate </a:t>
            </a:r>
            <a:r>
              <a:rPr lang="en-US" dirty="0" err="1" smtClean="0">
                <a:solidFill>
                  <a:srgbClr val="800000"/>
                </a:solidFill>
              </a:rPr>
              <a:t>doleritic</a:t>
            </a:r>
            <a:r>
              <a:rPr lang="en-US" dirty="0" smtClean="0">
                <a:solidFill>
                  <a:srgbClr val="800000"/>
                </a:solidFill>
              </a:rPr>
              <a:t> intrusions </a:t>
            </a:r>
            <a:r>
              <a:rPr lang="en-US" dirty="0" smtClean="0"/>
              <a:t>with no lavas over that interval.</a:t>
            </a:r>
          </a:p>
          <a:p>
            <a:pPr algn="ctr"/>
            <a:endParaRPr lang="en-US" sz="800" dirty="0"/>
          </a:p>
          <a:p>
            <a:pPr algn="ctr"/>
            <a:r>
              <a:rPr lang="en-US" dirty="0" smtClean="0"/>
              <a:t>Interpreted as a </a:t>
            </a:r>
            <a:r>
              <a:rPr lang="en-US" dirty="0" smtClean="0">
                <a:solidFill>
                  <a:srgbClr val="800000"/>
                </a:solidFill>
              </a:rPr>
              <a:t>sheeted dyke complex </a:t>
            </a:r>
            <a:r>
              <a:rPr lang="en-US" dirty="0" smtClean="0"/>
              <a:t>by analogy with </a:t>
            </a:r>
            <a:r>
              <a:rPr lang="en-US" dirty="0" err="1" smtClean="0"/>
              <a:t>ophiolite</a:t>
            </a:r>
            <a:r>
              <a:rPr lang="en-US" dirty="0" smtClean="0"/>
              <a:t> and ocean drilling upper crustal sections.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Exp.352.EPMA.ms.Fig.B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4" y="4333765"/>
            <a:ext cx="3501011" cy="252423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30400" y="5283200"/>
            <a:ext cx="812800" cy="82597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6418" y="610917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32934" y="5757288"/>
            <a:ext cx="897466" cy="351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6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732" y="274638"/>
            <a:ext cx="5063067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Subduction</a:t>
            </a:r>
            <a:r>
              <a:rPr lang="en-US" sz="2800" dirty="0" smtClean="0"/>
              <a:t> Initiation Hypothesis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" b="4151"/>
          <a:stretch/>
        </p:blipFill>
        <p:spPr>
          <a:xfrm>
            <a:off x="287375" y="70950"/>
            <a:ext cx="3048491" cy="6751571"/>
          </a:xfrm>
        </p:spPr>
      </p:pic>
      <p:sp>
        <p:nvSpPr>
          <p:cNvPr id="5" name="TextBox 4"/>
          <p:cNvSpPr txBox="1"/>
          <p:nvPr/>
        </p:nvSpPr>
        <p:spPr>
          <a:xfrm>
            <a:off x="5046133" y="5345193"/>
            <a:ext cx="308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Hypothesis of Stern and Bloomer (1992) with modifications, such as Reagan et al. (2010) and Ishizuka et al. (2006)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46133" y="1930400"/>
            <a:ext cx="308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Drilling Target: volcanic stratigraphy to record </a:t>
            </a:r>
            <a:r>
              <a:rPr lang="en-US" sz="2400" dirty="0" err="1" smtClean="0">
                <a:solidFill>
                  <a:srgbClr val="800000"/>
                </a:solidFill>
              </a:rPr>
              <a:t>subduction</a:t>
            </a:r>
            <a:r>
              <a:rPr lang="en-US" sz="2400" dirty="0" smtClean="0">
                <a:solidFill>
                  <a:srgbClr val="800000"/>
                </a:solidFill>
              </a:rPr>
              <a:t> initiation</a:t>
            </a:r>
            <a:endParaRPr lang="en-US" sz="2400" dirty="0">
              <a:solidFill>
                <a:srgbClr val="8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07271" y="1485372"/>
            <a:ext cx="1794933" cy="64822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48000" y="2726267"/>
            <a:ext cx="1854204" cy="52751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6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9" y="658800"/>
            <a:ext cx="3776133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Interpretation: Initiation and Evolution of the </a:t>
            </a:r>
            <a:r>
              <a:rPr lang="en-US" sz="2800" dirty="0" err="1" smtClean="0">
                <a:solidFill>
                  <a:srgbClr val="000090"/>
                </a:solidFill>
              </a:rPr>
              <a:t>Subduction</a:t>
            </a:r>
            <a:r>
              <a:rPr lang="en-US" sz="2800" dirty="0" smtClean="0">
                <a:solidFill>
                  <a:srgbClr val="000090"/>
                </a:solidFill>
              </a:rPr>
              <a:t> Zone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8" b="-234"/>
          <a:stretch/>
        </p:blipFill>
        <p:spPr>
          <a:xfrm>
            <a:off x="1333500" y="658800"/>
            <a:ext cx="3488106" cy="6120000"/>
          </a:xfrm>
        </p:spPr>
      </p:pic>
      <p:sp>
        <p:nvSpPr>
          <p:cNvPr id="5" name="TextBox 4"/>
          <p:cNvSpPr txBox="1"/>
          <p:nvPr/>
        </p:nvSpPr>
        <p:spPr>
          <a:xfrm>
            <a:off x="5235109" y="2245309"/>
            <a:ext cx="26558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Results demonstrate a </a:t>
            </a:r>
            <a:r>
              <a:rPr lang="en-US" sz="2000" dirty="0" smtClean="0">
                <a:solidFill>
                  <a:srgbClr val="800000"/>
                </a:solidFill>
              </a:rPr>
              <a:t>build-up of </a:t>
            </a:r>
            <a:r>
              <a:rPr lang="en-US" sz="2000" dirty="0" err="1" smtClean="0">
                <a:solidFill>
                  <a:srgbClr val="800000"/>
                </a:solidFill>
              </a:rPr>
              <a:t>subduction</a:t>
            </a:r>
            <a:r>
              <a:rPr lang="en-US" sz="2000" dirty="0" smtClean="0">
                <a:solidFill>
                  <a:srgbClr val="800000"/>
                </a:solidFill>
              </a:rPr>
              <a:t> component and depleted mantle </a:t>
            </a:r>
            <a:r>
              <a:rPr lang="en-US" sz="2000" dirty="0" smtClean="0"/>
              <a:t>as </a:t>
            </a:r>
            <a:r>
              <a:rPr lang="en-US" sz="2000" dirty="0" err="1" smtClean="0"/>
              <a:t>subduction</a:t>
            </a:r>
            <a:r>
              <a:rPr lang="en-US" sz="2000" dirty="0" smtClean="0"/>
              <a:t> proceeds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377474"/>
            <a:ext cx="3996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</a:rPr>
              <a:t>PPP= Proto-Philippine Sea Plate</a:t>
            </a:r>
          </a:p>
          <a:p>
            <a:pPr algn="ctr"/>
            <a:r>
              <a:rPr lang="en-US" dirty="0" smtClean="0">
                <a:solidFill>
                  <a:srgbClr val="7F7F7F"/>
                </a:solidFill>
              </a:rPr>
              <a:t>PAC= Pacific Plate</a:t>
            </a:r>
          </a:p>
          <a:p>
            <a:pPr algn="ctr"/>
            <a:r>
              <a:rPr lang="en-US" dirty="0" smtClean="0">
                <a:solidFill>
                  <a:srgbClr val="7F7F7F"/>
                </a:solidFill>
              </a:rPr>
              <a:t>Pink = New oceanic crust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867" y="899067"/>
            <a:ext cx="972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&gt;51 Ma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93251" y="1601745"/>
            <a:ext cx="118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50-51 Ma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7867" y="4507357"/>
            <a:ext cx="972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~45 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942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Preliminary conclusions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00" y="1460503"/>
            <a:ext cx="73787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 smtClean="0"/>
              <a:t>Obtain </a:t>
            </a:r>
            <a:r>
              <a:rPr lang="en-US" b="1" i="1" dirty="0">
                <a:solidFill>
                  <a:srgbClr val="800000"/>
                </a:solidFill>
              </a:rPr>
              <a:t>a high-fidelity record of magmatic evolution during </a:t>
            </a:r>
            <a:r>
              <a:rPr lang="en-US" b="1" i="1" dirty="0" err="1">
                <a:solidFill>
                  <a:srgbClr val="800000"/>
                </a:solidFill>
              </a:rPr>
              <a:t>subduction</a:t>
            </a:r>
            <a:r>
              <a:rPr lang="en-US" b="1" i="1" dirty="0">
                <a:solidFill>
                  <a:srgbClr val="800000"/>
                </a:solidFill>
              </a:rPr>
              <a:t> initiation </a:t>
            </a:r>
            <a:r>
              <a:rPr lang="en-US" i="1" dirty="0"/>
              <a:t>by coring volcanic rocks down to underlying intrusive rocks, including radiometric and </a:t>
            </a:r>
            <a:r>
              <a:rPr lang="en-US" i="1" dirty="0" err="1"/>
              <a:t>biostratigraphic</a:t>
            </a:r>
            <a:r>
              <a:rPr lang="en-US" i="1" dirty="0"/>
              <a:t> ages</a:t>
            </a:r>
            <a:r>
              <a:rPr lang="en-US" i="1" dirty="0" smtClean="0"/>
              <a:t>.                                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  <a:p>
            <a:pPr marL="342900" indent="-342900">
              <a:buAutoNum type="arabicPeriod" startAt="2"/>
            </a:pPr>
            <a:r>
              <a:rPr lang="en-US" i="1" dirty="0" smtClean="0"/>
              <a:t>Use </a:t>
            </a:r>
            <a:r>
              <a:rPr lang="en-US" i="1" dirty="0"/>
              <a:t>the results of Objective </a:t>
            </a:r>
            <a:r>
              <a:rPr lang="en-US" i="1" dirty="0">
                <a:solidFill>
                  <a:srgbClr val="800000"/>
                </a:solidFill>
              </a:rPr>
              <a:t>1 </a:t>
            </a:r>
            <a:r>
              <a:rPr lang="en-US" b="1" i="1" dirty="0">
                <a:solidFill>
                  <a:srgbClr val="800000"/>
                </a:solidFill>
              </a:rPr>
              <a:t>to test the hypothesis that fore-arc basalt lies beneath </a:t>
            </a:r>
            <a:r>
              <a:rPr lang="en-US" b="1" i="1" dirty="0" err="1">
                <a:solidFill>
                  <a:srgbClr val="800000"/>
                </a:solidFill>
              </a:rPr>
              <a:t>boninites</a:t>
            </a:r>
            <a:r>
              <a:rPr lang="en-US" i="1" dirty="0"/>
              <a:t> and to understand chemical gradients within these units and across their transitions</a:t>
            </a:r>
            <a:r>
              <a:rPr lang="en-US" i="1" dirty="0" smtClean="0"/>
              <a:t>.</a:t>
            </a:r>
          </a:p>
          <a:p>
            <a:pPr marL="342900" indent="-342900">
              <a:buAutoNum type="arabicPeriod" startAt="2"/>
            </a:pPr>
            <a:endParaRPr lang="en-GB" dirty="0"/>
          </a:p>
          <a:p>
            <a:endParaRPr lang="en-GB" dirty="0"/>
          </a:p>
          <a:p>
            <a:pPr marL="342900" indent="-342900">
              <a:buAutoNum type="arabicPeriod" startAt="3"/>
            </a:pPr>
            <a:r>
              <a:rPr lang="en-US" i="1" dirty="0" smtClean="0"/>
              <a:t>Use </a:t>
            </a:r>
            <a:r>
              <a:rPr lang="en-US" i="1" dirty="0"/>
              <a:t>drilling results to understand how </a:t>
            </a:r>
            <a:r>
              <a:rPr lang="en-US" b="1" i="1" dirty="0">
                <a:solidFill>
                  <a:srgbClr val="800000"/>
                </a:solidFill>
              </a:rPr>
              <a:t>mantle melting processes evolve </a:t>
            </a:r>
            <a:r>
              <a:rPr lang="en-US" i="1" dirty="0"/>
              <a:t>during and after </a:t>
            </a:r>
            <a:r>
              <a:rPr lang="en-US" i="1" dirty="0" err="1"/>
              <a:t>subduction</a:t>
            </a:r>
            <a:r>
              <a:rPr lang="en-US" i="1" dirty="0"/>
              <a:t> initiation</a:t>
            </a:r>
            <a:r>
              <a:rPr lang="en-US" i="1" dirty="0" smtClean="0"/>
              <a:t>.</a:t>
            </a:r>
          </a:p>
          <a:p>
            <a:pPr marL="342900" indent="-342900">
              <a:buAutoNum type="arabicPeriod" startAt="3"/>
            </a:pPr>
            <a:endParaRPr lang="en-GB" dirty="0"/>
          </a:p>
          <a:p>
            <a:r>
              <a:rPr lang="en-US" dirty="0"/>
              <a:t>	 </a:t>
            </a:r>
            <a:endParaRPr lang="en-GB" dirty="0"/>
          </a:p>
          <a:p>
            <a:pPr marL="342900" indent="-342900">
              <a:buAutoNum type="arabicPeriod" startAt="4"/>
            </a:pPr>
            <a:r>
              <a:rPr lang="en-US" i="1" dirty="0" smtClean="0"/>
              <a:t>Test </a:t>
            </a:r>
            <a:r>
              <a:rPr lang="en-US" i="1" dirty="0"/>
              <a:t>the hypothesis that the fore-arc lithosphere created during </a:t>
            </a:r>
            <a:r>
              <a:rPr lang="en-US" i="1" dirty="0" err="1"/>
              <a:t>subduction</a:t>
            </a:r>
            <a:r>
              <a:rPr lang="en-US" i="1" dirty="0"/>
              <a:t> initiation is </a:t>
            </a:r>
            <a:r>
              <a:rPr lang="en-US" b="1" i="1" dirty="0">
                <a:solidFill>
                  <a:srgbClr val="800000"/>
                </a:solidFill>
              </a:rPr>
              <a:t>the birthplace of supra-</a:t>
            </a:r>
            <a:r>
              <a:rPr lang="en-US" b="1" i="1" dirty="0" err="1">
                <a:solidFill>
                  <a:srgbClr val="800000"/>
                </a:solidFill>
              </a:rPr>
              <a:t>subduction</a:t>
            </a:r>
            <a:r>
              <a:rPr lang="en-US" b="1" i="1" dirty="0">
                <a:solidFill>
                  <a:srgbClr val="800000"/>
                </a:solidFill>
              </a:rPr>
              <a:t> zone </a:t>
            </a:r>
            <a:r>
              <a:rPr lang="en-US" b="1" i="1" dirty="0" err="1">
                <a:solidFill>
                  <a:srgbClr val="800000"/>
                </a:solidFill>
              </a:rPr>
              <a:t>ophiolites</a:t>
            </a:r>
            <a:r>
              <a:rPr lang="en-US" i="1" dirty="0" smtClean="0">
                <a:solidFill>
                  <a:srgbClr val="800000"/>
                </a:solidFill>
              </a:rPr>
              <a:t>.</a:t>
            </a:r>
          </a:p>
          <a:p>
            <a:pPr marL="342900" indent="-342900">
              <a:buAutoNum type="arabicPeriod" startAt="4"/>
            </a:pPr>
            <a:endParaRPr lang="en-GB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262" y="2389204"/>
            <a:ext cx="532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Detailed record through lavas into likely sheeted dykes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020" y="3779290"/>
            <a:ext cx="683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Partially confirmed: two different systems (basalt and </a:t>
            </a:r>
            <a:r>
              <a:rPr lang="en-US" dirty="0" err="1" smtClean="0">
                <a:solidFill>
                  <a:srgbClr val="FF0000"/>
                </a:solidFill>
              </a:rPr>
              <a:t>boninite</a:t>
            </a:r>
            <a:r>
              <a:rPr lang="en-US" dirty="0" smtClean="0">
                <a:solidFill>
                  <a:srgbClr val="FF0000"/>
                </a:solidFill>
              </a:rPr>
              <a:t>) existed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9338" y="4829159"/>
            <a:ext cx="644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Increase in mantle depletion and </a:t>
            </a:r>
            <a:r>
              <a:rPr lang="en-US" dirty="0" err="1" smtClean="0">
                <a:solidFill>
                  <a:srgbClr val="FF0000"/>
                </a:solidFill>
              </a:rPr>
              <a:t>subduction</a:t>
            </a:r>
            <a:r>
              <a:rPr lang="en-US" dirty="0" smtClean="0">
                <a:solidFill>
                  <a:srgbClr val="FF0000"/>
                </a:solidFill>
              </a:rPr>
              <a:t> component with 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3020" y="6225947"/>
            <a:ext cx="524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Yes, </a:t>
            </a:r>
            <a:r>
              <a:rPr lang="en-US" dirty="0" err="1" smtClean="0">
                <a:solidFill>
                  <a:srgbClr val="FF0000"/>
                </a:solidFill>
              </a:rPr>
              <a:t>forearcs</a:t>
            </a:r>
            <a:r>
              <a:rPr lang="en-US" dirty="0" smtClean="0">
                <a:solidFill>
                  <a:srgbClr val="FF0000"/>
                </a:solidFill>
              </a:rPr>
              <a:t> are potential sites of </a:t>
            </a:r>
            <a:r>
              <a:rPr lang="en-US" dirty="0" err="1" smtClean="0">
                <a:solidFill>
                  <a:srgbClr val="FF0000"/>
                </a:solidFill>
              </a:rPr>
              <a:t>ophiolite</a:t>
            </a:r>
            <a:r>
              <a:rPr lang="en-US" dirty="0" smtClean="0">
                <a:solidFill>
                  <a:srgbClr val="FF0000"/>
                </a:solidFill>
              </a:rPr>
              <a:t> formation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5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734" y="217018"/>
            <a:ext cx="78062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Ongoing studies of  Expedition 352 samples:</a:t>
            </a:r>
          </a:p>
          <a:p>
            <a:endParaRPr lang="en-US" sz="2400" dirty="0"/>
          </a:p>
          <a:p>
            <a:r>
              <a:rPr lang="en-US" sz="2400" dirty="0" smtClean="0"/>
              <a:t>Submitted: Manuscripts </a:t>
            </a:r>
            <a:r>
              <a:rPr lang="en-US" sz="2400" dirty="0"/>
              <a:t>on the </a:t>
            </a:r>
            <a:r>
              <a:rPr lang="en-US" sz="2400" dirty="0" smtClean="0"/>
              <a:t>phase chemistry</a:t>
            </a:r>
            <a:r>
              <a:rPr lang="en-US" sz="2400" dirty="0"/>
              <a:t>, </a:t>
            </a:r>
            <a:r>
              <a:rPr lang="en-US" sz="2400" dirty="0" err="1"/>
              <a:t>pXRF</a:t>
            </a:r>
            <a:r>
              <a:rPr lang="en-US" sz="2400" dirty="0"/>
              <a:t> methods, and physical </a:t>
            </a:r>
            <a:r>
              <a:rPr lang="en-US" sz="2400" dirty="0" smtClean="0"/>
              <a:t>properties.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7" name="Picture 6" descr="Crystal-Ball-Gaz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193"/>
            <a:ext cx="3962400" cy="4946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5600" y="1911193"/>
            <a:ext cx="46905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future: manuscripts reporting all aspects of core composition including glass chemistry (matrix and inclusion), isotopes of all varieties (radiogenic, stable, and non-traditional stable), experimental petrology, detailed whole-rock chemistry, sulfur speciation, Fe speciation, and trace elements in mineral phases. Magnetic </a:t>
            </a:r>
            <a:r>
              <a:rPr lang="en-US" sz="2400" dirty="0" err="1"/>
              <a:t>properties,paleomag</a:t>
            </a:r>
            <a:r>
              <a:rPr lang="en-US" sz="2400" dirty="0"/>
              <a:t>., and structural geology studies also are in the works.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8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rnLithosphere12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575950"/>
            <a:ext cx="6527800" cy="5716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6111" y="6292334"/>
            <a:ext cx="303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Whattam</a:t>
            </a:r>
            <a:r>
              <a:rPr lang="en-US" dirty="0" smtClean="0"/>
              <a:t> and Stern 2011 CMP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4000" y="2511778"/>
            <a:ext cx="2483555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 smtClean="0"/>
              <a:t>Ophiolites</a:t>
            </a:r>
            <a:r>
              <a:rPr lang="en-US" sz="2200" i="1" dirty="0" smtClean="0"/>
              <a:t> that show this </a:t>
            </a:r>
            <a:r>
              <a:rPr lang="en-US" sz="2200" i="1" dirty="0" err="1" smtClean="0"/>
              <a:t>chemotemporal</a:t>
            </a:r>
            <a:r>
              <a:rPr lang="en-US" sz="2200" i="1" dirty="0" smtClean="0"/>
              <a:t> evolution probably reflect formation in a proto-</a:t>
            </a:r>
            <a:r>
              <a:rPr lang="en-US" sz="2200" i="1" dirty="0" err="1" smtClean="0"/>
              <a:t>forearc</a:t>
            </a:r>
            <a:r>
              <a:rPr lang="en-US" sz="2200" i="1" dirty="0" smtClean="0"/>
              <a:t> during </a:t>
            </a:r>
            <a:r>
              <a:rPr lang="en-US" sz="2200" i="1" dirty="0" err="1" smtClean="0"/>
              <a:t>subduction</a:t>
            </a:r>
            <a:r>
              <a:rPr lang="en-US" sz="2200" i="1" dirty="0" smtClean="0"/>
              <a:t> initiation </a:t>
            </a:r>
            <a:endParaRPr lang="en-US" sz="2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540001" y="114285"/>
            <a:ext cx="219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want to test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917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rnLithosphere12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700"/>
            <a:ext cx="9144000" cy="2763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186" y="5345271"/>
            <a:ext cx="239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Lithosphere 4, 469–483 </a:t>
            </a:r>
          </a:p>
        </p:txBody>
      </p:sp>
    </p:spTree>
    <p:extLst>
      <p:ext uri="{BB962C8B-B14F-4D97-AF65-F5344CB8AC3E}">
        <p14:creationId xmlns:p14="http://schemas.microsoft.com/office/powerpoint/2010/main" val="1354788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ked-forea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9" y="616516"/>
            <a:ext cx="6514336" cy="6241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9111" y="635042"/>
            <a:ext cx="20178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Sedimented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forearc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sz="2000" dirty="0" smtClean="0"/>
              <a:t>(near continent) </a:t>
            </a:r>
            <a:r>
              <a:rPr lang="en-US" sz="2000" dirty="0" err="1" smtClean="0"/>
              <a:t>Forearc</a:t>
            </a:r>
            <a:r>
              <a:rPr lang="en-US" sz="2000" dirty="0" smtClean="0"/>
              <a:t> in region of high sediment supply (near continent):</a:t>
            </a:r>
          </a:p>
          <a:p>
            <a:pPr algn="ctr"/>
            <a:r>
              <a:rPr lang="en-US" sz="2000" i="1" dirty="0" err="1" smtClean="0"/>
              <a:t>Forearc</a:t>
            </a:r>
            <a:r>
              <a:rPr lang="en-US" sz="2000" i="1" dirty="0" smtClean="0"/>
              <a:t> crust is buried. 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999111" y="3619268"/>
            <a:ext cx="2017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Naked </a:t>
            </a:r>
            <a:r>
              <a:rPr lang="en-US" sz="2000" b="1" dirty="0" err="1"/>
              <a:t>forearc</a:t>
            </a:r>
            <a:r>
              <a:rPr lang="en-US" sz="2000" b="1" dirty="0"/>
              <a:t> </a:t>
            </a:r>
          </a:p>
          <a:p>
            <a:pPr algn="ctr"/>
            <a:r>
              <a:rPr lang="en-US" sz="2000" dirty="0" smtClean="0"/>
              <a:t>(distant from continent) </a:t>
            </a:r>
            <a:r>
              <a:rPr lang="en-US" sz="2000" dirty="0" err="1" smtClean="0"/>
              <a:t>Forearc</a:t>
            </a:r>
            <a:r>
              <a:rPr lang="en-US" sz="2000" dirty="0" smtClean="0"/>
              <a:t> in region of low sediment supply (intra-oceanic arc):</a:t>
            </a:r>
          </a:p>
          <a:p>
            <a:pPr algn="ctr"/>
            <a:r>
              <a:rPr lang="en-US" sz="2000" i="1" dirty="0" err="1"/>
              <a:t>Forearc</a:t>
            </a:r>
            <a:r>
              <a:rPr lang="en-US" sz="2000" i="1" dirty="0"/>
              <a:t> crust is </a:t>
            </a:r>
            <a:r>
              <a:rPr lang="en-US" sz="2000" i="1" dirty="0" smtClean="0"/>
              <a:t>exposed	on seafloor. </a:t>
            </a:r>
            <a:endParaRPr lang="en-US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166538" y="635042"/>
            <a:ext cx="2754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Forearc</a:t>
            </a:r>
            <a:r>
              <a:rPr lang="en-US" sz="2400" i="1" dirty="0" smtClean="0"/>
              <a:t> crust buried</a:t>
            </a:r>
            <a:endParaRPr lang="en-US" sz="2400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64466" y="1185334"/>
            <a:ext cx="728134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66538" y="3619268"/>
            <a:ext cx="2978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Forearc</a:t>
            </a:r>
            <a:r>
              <a:rPr lang="en-US" sz="2400" i="1" dirty="0" smtClean="0"/>
              <a:t> crust exposed</a:t>
            </a:r>
            <a:endParaRPr lang="en-US" sz="2400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18933" y="4080933"/>
            <a:ext cx="491066" cy="752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8031" y="173377"/>
            <a:ext cx="821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Target Naked </a:t>
            </a:r>
            <a:r>
              <a:rPr lang="en-US" sz="2400" b="1" dirty="0" err="1" smtClean="0"/>
              <a:t>Forearcs</a:t>
            </a:r>
            <a:r>
              <a:rPr lang="en-US" sz="2400" b="1" dirty="0" smtClean="0"/>
              <a:t>, where crust is easily reached by drilling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830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ForeArcGe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53" y="1260296"/>
            <a:ext cx="2841614" cy="5493085"/>
          </a:xfrm>
          <a:prstGeom prst="rect">
            <a:avLst/>
          </a:prstGeom>
        </p:spPr>
      </p:pic>
      <p:sp>
        <p:nvSpPr>
          <p:cNvPr id="47105" name="Rectangle 34"/>
          <p:cNvSpPr>
            <a:spLocks noGrp="1" noChangeArrowheads="1"/>
          </p:cNvSpPr>
          <p:nvPr>
            <p:ph type="title"/>
          </p:nvPr>
        </p:nvSpPr>
        <p:spPr>
          <a:xfrm>
            <a:off x="584200" y="244296"/>
            <a:ext cx="8077200" cy="93578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IBM </a:t>
            </a:r>
            <a:r>
              <a:rPr lang="en-US" sz="4000" dirty="0" err="1" smtClean="0">
                <a:latin typeface="Arial" charset="0"/>
                <a:ea typeface="ＭＳ Ｐゴシック" charset="0"/>
                <a:cs typeface="ＭＳ Ｐゴシック" charset="0"/>
              </a:rPr>
              <a:t>Forearc</a:t>
            </a:r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 is naked; lithospheric section exposed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202280" y="1693880"/>
            <a:ext cx="3629855" cy="4165053"/>
            <a:chOff x="4428064" y="253996"/>
            <a:chExt cx="4715935" cy="5184780"/>
          </a:xfrm>
        </p:grpSpPr>
        <p:pic>
          <p:nvPicPr>
            <p:cNvPr id="230" name="Picture 229" descr="S-Mariana_Bathy_200meter-gridGeol6_23_13.ai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6" b="19760"/>
            <a:stretch/>
          </p:blipFill>
          <p:spPr>
            <a:xfrm>
              <a:off x="4428064" y="253996"/>
              <a:ext cx="4715935" cy="5184780"/>
            </a:xfrm>
            <a:prstGeom prst="rect">
              <a:avLst/>
            </a:prstGeom>
          </p:spPr>
        </p:pic>
        <p:sp>
          <p:nvSpPr>
            <p:cNvPr id="231" name="Rectangle 230"/>
            <p:cNvSpPr/>
            <p:nvPr/>
          </p:nvSpPr>
          <p:spPr>
            <a:xfrm>
              <a:off x="4428065" y="993775"/>
              <a:ext cx="3541186" cy="444500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2093" y="6045531"/>
            <a:ext cx="2625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Reagan et al. (2010, 2013)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6317289" y="6431352"/>
            <a:ext cx="23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after Ishizuka et al. (2011)</a:t>
            </a:r>
            <a:endParaRPr lang="en-US" sz="1600" dirty="0"/>
          </a:p>
        </p:txBody>
      </p:sp>
      <p:pic>
        <p:nvPicPr>
          <p:cNvPr id="9" name="Picture 8" descr="IowaTlkBasemap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61" y="2193931"/>
            <a:ext cx="2961236" cy="41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94862" y="5002511"/>
            <a:ext cx="237067" cy="3048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8657" y="3234266"/>
            <a:ext cx="237067" cy="3048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7289" y="1490133"/>
            <a:ext cx="20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They drilled this one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80667" y="1859465"/>
            <a:ext cx="931333" cy="562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2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3"/>
          <p:cNvSpPr txBox="1">
            <a:spLocks noChangeArrowheads="1"/>
          </p:cNvSpPr>
          <p:nvPr/>
        </p:nvSpPr>
        <p:spPr bwMode="auto">
          <a:xfrm>
            <a:off x="3467100" y="6184900"/>
            <a:ext cx="2352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Photo courtesy Amy West</a:t>
            </a:r>
          </a:p>
        </p:txBody>
      </p:sp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228600" y="95250"/>
            <a:ext cx="7762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IODP Expedition 352 (July 30 – September 29, 2014)</a:t>
            </a:r>
          </a:p>
        </p:txBody>
      </p:sp>
      <p:pic>
        <p:nvPicPr>
          <p:cNvPr id="50179" name="Picture 4" descr="J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787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26737"/>
            <a:ext cx="4655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Drillship JOIDES Resolution </a:t>
            </a:r>
            <a:endParaRPr lang="en-US" sz="3200" dirty="0"/>
          </a:p>
        </p:txBody>
      </p:sp>
      <p:pic>
        <p:nvPicPr>
          <p:cNvPr id="3" name="Picture 2" descr="IODP_logo-220x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20133"/>
            <a:ext cx="2794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6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732" y="274638"/>
            <a:ext cx="5063067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Expedition 352: drilling the </a:t>
            </a:r>
            <a:r>
              <a:rPr lang="en-US" sz="2800" dirty="0" err="1" smtClean="0"/>
              <a:t>Izu</a:t>
            </a:r>
            <a:r>
              <a:rPr lang="en-US" sz="2800" dirty="0" smtClean="0"/>
              <a:t> </a:t>
            </a:r>
            <a:r>
              <a:rPr lang="en-US" sz="2800" dirty="0" err="1" smtClean="0"/>
              <a:t>forearc</a:t>
            </a:r>
            <a:endParaRPr lang="en-US" sz="2800" dirty="0"/>
          </a:p>
        </p:txBody>
      </p:sp>
      <p:pic>
        <p:nvPicPr>
          <p:cNvPr id="3" name="Picture 2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65" y="2510388"/>
            <a:ext cx="5706533" cy="43476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807200" y="1202267"/>
            <a:ext cx="1236133" cy="3725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1" y="0"/>
            <a:ext cx="3981868" cy="64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Expedition 352: Participants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0" b="-325"/>
          <a:stretch/>
        </p:blipFill>
        <p:spPr>
          <a:xfrm>
            <a:off x="0" y="0"/>
            <a:ext cx="9144000" cy="7068000"/>
          </a:xfrm>
        </p:spPr>
      </p:pic>
    </p:spTree>
    <p:extLst>
      <p:ext uri="{BB962C8B-B14F-4D97-AF65-F5344CB8AC3E}">
        <p14:creationId xmlns:p14="http://schemas.microsoft.com/office/powerpoint/2010/main" val="236084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10619</TotalTime>
  <Words>982</Words>
  <Application>Microsoft Macintosh PowerPoint</Application>
  <PresentationFormat>On-screen Show (4:3)</PresentationFormat>
  <Paragraphs>121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Studying an Ophiolite in its Natural Environment: IODP Leg 352 Drilling in the Izu-Bonin-Mariana (IBM) Forearc</vt:lpstr>
      <vt:lpstr>Subduction Initiation Hypothesis</vt:lpstr>
      <vt:lpstr>PowerPoint Presentation</vt:lpstr>
      <vt:lpstr>PowerPoint Presentation</vt:lpstr>
      <vt:lpstr>PowerPoint Presentation</vt:lpstr>
      <vt:lpstr>IBM Forearc is naked; lithospheric section exposed</vt:lpstr>
      <vt:lpstr>PowerPoint Presentation</vt:lpstr>
      <vt:lpstr>Expedition 352: drilling the Izu forearc</vt:lpstr>
      <vt:lpstr>Expedition 352: Participants</vt:lpstr>
      <vt:lpstr>Objectives</vt:lpstr>
      <vt:lpstr>Expedition 352: Location</vt:lpstr>
      <vt:lpstr>PowerPoint Presentation</vt:lpstr>
      <vt:lpstr>PowerPoint Presentation</vt:lpstr>
      <vt:lpstr>PowerPoint Presentation</vt:lpstr>
      <vt:lpstr>Boninite</vt:lpstr>
      <vt:lpstr>PowerPoint Presentation</vt:lpstr>
      <vt:lpstr>PowerPoint Presentation</vt:lpstr>
      <vt:lpstr>Drilling Summary: Boninite Sites</vt:lpstr>
      <vt:lpstr>Drilling Summary: FAB Sites</vt:lpstr>
      <vt:lpstr>Interpretation: Initiation and Evolution of the Subduction Zone</vt:lpstr>
      <vt:lpstr>Preliminary conclusions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Pearce</dc:creator>
  <cp:lastModifiedBy>Robert Stern</cp:lastModifiedBy>
  <cp:revision>111</cp:revision>
  <dcterms:created xsi:type="dcterms:W3CDTF">2014-12-13T10:35:05Z</dcterms:created>
  <dcterms:modified xsi:type="dcterms:W3CDTF">2016-10-10T18:49:33Z</dcterms:modified>
</cp:coreProperties>
</file>