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295" r:id="rId2"/>
    <p:sldId id="259" r:id="rId3"/>
    <p:sldId id="260" r:id="rId4"/>
    <p:sldId id="261" r:id="rId5"/>
    <p:sldId id="293" r:id="rId6"/>
    <p:sldId id="290" r:id="rId7"/>
    <p:sldId id="275" r:id="rId8"/>
    <p:sldId id="294" r:id="rId9"/>
    <p:sldId id="287" r:id="rId10"/>
    <p:sldId id="263" r:id="rId11"/>
    <p:sldId id="264" r:id="rId12"/>
    <p:sldId id="266" r:id="rId13"/>
    <p:sldId id="291" r:id="rId14"/>
    <p:sldId id="296" r:id="rId15"/>
    <p:sldId id="297" r:id="rId16"/>
    <p:sldId id="298"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175" autoAdjust="0"/>
    <p:restoredTop sz="73058" autoAdjust="0"/>
  </p:normalViewPr>
  <p:slideViewPr>
    <p:cSldViewPr>
      <p:cViewPr>
        <p:scale>
          <a:sx n="60" d="100"/>
          <a:sy n="60" d="100"/>
        </p:scale>
        <p:origin x="-828" y="30"/>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FD0FF4-322B-4432-BA8B-85CD559C6021}" type="datetimeFigureOut">
              <a:rPr lang="en-US" smtClean="0"/>
              <a:t>9/24/2016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B8928F-6713-4EAD-95C9-4B48C6ACC450}" type="slidenum">
              <a:rPr lang="en-US" smtClean="0"/>
              <a:t>‹#›</a:t>
            </a:fld>
            <a:endParaRPr lang="en-US"/>
          </a:p>
        </p:txBody>
      </p:sp>
    </p:spTree>
    <p:extLst>
      <p:ext uri="{BB962C8B-B14F-4D97-AF65-F5344CB8AC3E}">
        <p14:creationId xmlns:p14="http://schemas.microsoft.com/office/powerpoint/2010/main" val="18992526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Good afternoon,</a:t>
            </a:r>
            <a:r>
              <a:rPr lang="en-US" baseline="0" dirty="0" smtClean="0"/>
              <a:t> everyone, and thank you for being here today.  Perhaps the most fundamental control on a volcano’s eruptive activity is the rate of magma supply to that volcano.  Of course, this parameter is exceedingly difficult to determine, as it may be continuous at some volcanoes and episodic at others, and it can only be inferred indirectly.  In a general sense, magma supply can be determined by dividing a volcano’s volume by its age, but this provides little information on current conditions.  The first estimate of contemporary magma supply to any volcano was made by Don Swanson at Kilauea, in 1972.  Since that time, many others have built upon the foundation Don established, and we now have a picture of how magma supply to Kilauea varies over time and relates to eruptive activity.  Don has continued to develop the story as well, weaving the concept into his newfound understanding of cycles of effusive and eruptive activity at Kilauea, and possibly even relating supply variations at Kilauea to the eruptive patterns of Mauna Loa.</a:t>
            </a:r>
            <a:endParaRPr lang="en-US" dirty="0"/>
          </a:p>
        </p:txBody>
      </p:sp>
      <p:sp>
        <p:nvSpPr>
          <p:cNvPr id="4" name="Slide Number Placeholder 3"/>
          <p:cNvSpPr>
            <a:spLocks noGrp="1"/>
          </p:cNvSpPr>
          <p:nvPr>
            <p:ph type="sldNum" sz="quarter" idx="10"/>
          </p:nvPr>
        </p:nvSpPr>
        <p:spPr/>
        <p:txBody>
          <a:bodyPr/>
          <a:lstStyle/>
          <a:p>
            <a:fld id="{6BBB7A77-E420-4AFD-B930-805F68A84D8F}" type="slidenum">
              <a:rPr lang="en-US" smtClean="0"/>
              <a:t>1</a:t>
            </a:fld>
            <a:endParaRPr lang="en-US"/>
          </a:p>
        </p:txBody>
      </p:sp>
    </p:spTree>
    <p:extLst>
      <p:ext uri="{BB962C8B-B14F-4D97-AF65-F5344CB8AC3E}">
        <p14:creationId xmlns:p14="http://schemas.microsoft.com/office/powerpoint/2010/main" val="9093841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increase and subsequent decrease in magma supply over the past 15 years are also supported by detailed physics-based modeling of Kilauea’s magmatic system.  These models start with a physical law, like conservation of mass, and a conceptual model of the volcano to relate a variety of data types (like gas emissions and deformation) to prior information (like the sulfur content of the magma) to estimate the supply rate.</a:t>
            </a:r>
          </a:p>
        </p:txBody>
      </p:sp>
      <p:sp>
        <p:nvSpPr>
          <p:cNvPr id="4" name="Slide Number Placeholder 3"/>
          <p:cNvSpPr>
            <a:spLocks noGrp="1"/>
          </p:cNvSpPr>
          <p:nvPr>
            <p:ph type="sldNum" sz="quarter" idx="10"/>
          </p:nvPr>
        </p:nvSpPr>
        <p:spPr/>
        <p:txBody>
          <a:bodyPr/>
          <a:lstStyle/>
          <a:p>
            <a:fld id="{9EEAED37-8127-4E32-AF20-CB3F2F0E577E}" type="slidenum">
              <a:rPr lang="en-US" smtClean="0"/>
              <a:t>10</a:t>
            </a:fld>
            <a:endParaRPr lang="en-US"/>
          </a:p>
        </p:txBody>
      </p:sp>
    </p:spTree>
    <p:extLst>
      <p:ext uri="{BB962C8B-B14F-4D97-AF65-F5344CB8AC3E}">
        <p14:creationId xmlns:p14="http://schemas.microsoft.com/office/powerpoint/2010/main" val="24431742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modeling allows</a:t>
            </a:r>
            <a:r>
              <a:rPr lang="en-US" baseline="0" dirty="0" smtClean="0"/>
              <a:t> us to estimate magma supply over time to Kilauea.  Our results </a:t>
            </a:r>
            <a:r>
              <a:rPr lang="en-US" dirty="0" smtClean="0"/>
              <a:t>agree with Don’s original estimate that the</a:t>
            </a:r>
            <a:r>
              <a:rPr lang="en-US" baseline="0" dirty="0" smtClean="0"/>
              <a:t> supply rate in the early 2000s was a little over 0.1 km3.yr.  The rate appears to have increased to over 0.2 km3/</a:t>
            </a:r>
            <a:r>
              <a:rPr lang="en-US" baseline="0" dirty="0" err="1" smtClean="0"/>
              <a:t>yr</a:t>
            </a:r>
            <a:r>
              <a:rPr lang="en-US" baseline="0" dirty="0" smtClean="0"/>
              <a:t> by 2006, but then decreased to less than 0.1 km3/</a:t>
            </a:r>
            <a:r>
              <a:rPr lang="en-US" baseline="0" dirty="0" err="1" smtClean="0"/>
              <a:t>yr</a:t>
            </a:r>
            <a:r>
              <a:rPr lang="en-US" baseline="0" dirty="0" smtClean="0"/>
              <a:t> by 2012.  Uncertainties in these estimates overlap somewhat, but it seems clear that there was certainly a decrease in supply rate from 2006 to 2012.</a:t>
            </a:r>
            <a:endParaRPr lang="en-US" dirty="0"/>
          </a:p>
        </p:txBody>
      </p:sp>
      <p:sp>
        <p:nvSpPr>
          <p:cNvPr id="4" name="Slide Number Placeholder 3"/>
          <p:cNvSpPr>
            <a:spLocks noGrp="1"/>
          </p:cNvSpPr>
          <p:nvPr>
            <p:ph type="sldNum" sz="quarter" idx="10"/>
          </p:nvPr>
        </p:nvSpPr>
        <p:spPr/>
        <p:txBody>
          <a:bodyPr/>
          <a:lstStyle/>
          <a:p>
            <a:fld id="{F1B8928F-6713-4EAD-95C9-4B48C6ACC450}" type="slidenum">
              <a:rPr lang="en-US" smtClean="0"/>
              <a:t>11</a:t>
            </a:fld>
            <a:endParaRPr lang="en-US"/>
          </a:p>
        </p:txBody>
      </p:sp>
    </p:spTree>
    <p:extLst>
      <p:ext uri="{BB962C8B-B14F-4D97-AF65-F5344CB8AC3E}">
        <p14:creationId xmlns:p14="http://schemas.microsoft.com/office/powerpoint/2010/main" val="40922310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the supply rate over the last several years appears to have risen relative to the long-term average that Don established, then subsequently decreased to below that average.  </a:t>
            </a:r>
            <a:r>
              <a:rPr lang="en-US" dirty="0" smtClean="0"/>
              <a:t>A logical next question to ask is “what will happen next?”  Well, quite obviously the supply rate might increase, stay</a:t>
            </a:r>
            <a:r>
              <a:rPr lang="en-US" baseline="0" dirty="0" smtClean="0"/>
              <a:t> the same, or decrease.  An increase might mean a heightening in eruptive activity (due to an increase in extrusion rates), whereas a steady supply rate probably means a continuation of what we are seeing now.  A decrease in eruption rate might mean the end of the east rift zone eruption.  But where would the supply go?  Mauna Loa, perhaps?</a:t>
            </a:r>
            <a:endParaRPr lang="en-US" dirty="0"/>
          </a:p>
        </p:txBody>
      </p:sp>
      <p:sp>
        <p:nvSpPr>
          <p:cNvPr id="4" name="Slide Number Placeholder 3"/>
          <p:cNvSpPr>
            <a:spLocks noGrp="1"/>
          </p:cNvSpPr>
          <p:nvPr>
            <p:ph type="sldNum" sz="quarter" idx="10"/>
          </p:nvPr>
        </p:nvSpPr>
        <p:spPr/>
        <p:txBody>
          <a:bodyPr/>
          <a:lstStyle/>
          <a:p>
            <a:fld id="{F1B8928F-6713-4EAD-95C9-4B48C6ACC450}" type="slidenum">
              <a:rPr lang="en-US" smtClean="0"/>
              <a:t>12</a:t>
            </a:fld>
            <a:endParaRPr lang="en-US"/>
          </a:p>
        </p:txBody>
      </p:sp>
    </p:spTree>
    <p:extLst>
      <p:ext uri="{BB962C8B-B14F-4D97-AF65-F5344CB8AC3E}">
        <p14:creationId xmlns:p14="http://schemas.microsoft.com/office/powerpoint/2010/main" val="34056142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view presented here is very</a:t>
            </a:r>
            <a:r>
              <a:rPr lang="en-US" baseline="0" dirty="0" smtClean="0"/>
              <a:t> limited in its temporal scope, and it is worth noting that Don has already evolved beyond this perspective, and he is looking at the past several centuries at Kilauea.  He has found that Kilauea experiences cycles of effusive and explosive activity, and that the volumes erupted during explosive cycles are much less than during effusive cycles.  So perhaps these cycles are in some way controlled by major fluctuations in magma supply?  Preliminary work in collaboration with Frank </a:t>
            </a:r>
            <a:r>
              <a:rPr lang="en-US" baseline="0" dirty="0" err="1" smtClean="0"/>
              <a:t>Trusdell</a:t>
            </a:r>
            <a:r>
              <a:rPr lang="en-US" baseline="0" dirty="0" smtClean="0"/>
              <a:t> further suggests that Mauna Loa might be more active during these Kilauea explosive phases, so perhaps magma supply is shared by the two volcanoes, and flickers between them.  I think we know more about magma supply to Kilauea than any other volcano on Earth, and it is based on a foundation that Don Swanson not only established, but that he also continues to push back himself.  Thank you.</a:t>
            </a:r>
            <a:endParaRPr lang="en-US" dirty="0"/>
          </a:p>
        </p:txBody>
      </p:sp>
      <p:sp>
        <p:nvSpPr>
          <p:cNvPr id="4" name="Slide Number Placeholder 3"/>
          <p:cNvSpPr>
            <a:spLocks noGrp="1"/>
          </p:cNvSpPr>
          <p:nvPr>
            <p:ph type="sldNum" sz="quarter" idx="10"/>
          </p:nvPr>
        </p:nvSpPr>
        <p:spPr/>
        <p:txBody>
          <a:bodyPr/>
          <a:lstStyle/>
          <a:p>
            <a:fld id="{F1B8928F-6713-4EAD-95C9-4B48C6ACC450}" type="slidenum">
              <a:rPr lang="en-US" smtClean="0"/>
              <a:t>13</a:t>
            </a:fld>
            <a:endParaRPr lang="en-US"/>
          </a:p>
        </p:txBody>
      </p:sp>
    </p:spTree>
    <p:extLst>
      <p:ext uri="{BB962C8B-B14F-4D97-AF65-F5344CB8AC3E}">
        <p14:creationId xmlns:p14="http://schemas.microsoft.com/office/powerpoint/2010/main" val="12306412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the article that started exploration into Kilauea’s magma supply, which Don published in Science in 1972.  It followed Don’s first stint at the Hawaiian Volcano Observatory, were he observed both summit and rift eruptive activity at Kilauea and used a number of different datasets to estimate a supply rate of 0.11 km3/</a:t>
            </a:r>
            <a:r>
              <a:rPr lang="en-US" baseline="0" dirty="0" err="1" smtClean="0"/>
              <a:t>yr</a:t>
            </a:r>
            <a:r>
              <a:rPr lang="en-US" baseline="0" dirty="0" smtClean="0"/>
              <a:t> from the mantle to the volcano.</a:t>
            </a:r>
            <a:endParaRPr lang="en-US" dirty="0"/>
          </a:p>
        </p:txBody>
      </p:sp>
      <p:sp>
        <p:nvSpPr>
          <p:cNvPr id="4" name="Slide Number Placeholder 3"/>
          <p:cNvSpPr>
            <a:spLocks noGrp="1"/>
          </p:cNvSpPr>
          <p:nvPr>
            <p:ph type="sldNum" sz="quarter" idx="10"/>
          </p:nvPr>
        </p:nvSpPr>
        <p:spPr/>
        <p:txBody>
          <a:bodyPr/>
          <a:lstStyle/>
          <a:p>
            <a:fld id="{F1B8928F-6713-4EAD-95C9-4B48C6ACC450}" type="slidenum">
              <a:rPr lang="en-US" smtClean="0"/>
              <a:t>2</a:t>
            </a:fld>
            <a:endParaRPr lang="en-US"/>
          </a:p>
        </p:txBody>
      </p:sp>
    </p:spTree>
    <p:extLst>
      <p:ext uri="{BB962C8B-B14F-4D97-AF65-F5344CB8AC3E}">
        <p14:creationId xmlns:p14="http://schemas.microsoft.com/office/powerpoint/2010/main" val="3580633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Don’s method was simple but powerful.</a:t>
            </a:r>
            <a:r>
              <a:rPr lang="en-US" baseline="0" dirty="0" smtClean="0"/>
              <a:t>  He looked at three long-term (4.5 months or longer) eruptions at Kilauea, in 1952, 1967-68, and 1969, and suggested that, because there was no summit deformation, the magma supply rate balanced the eruption rate.  All three eruptions had about the same rate of lava extrusion, leading Don to suggest the magma supply rate to be 0.11 km3.</a:t>
            </a:r>
            <a:endParaRPr lang="en-US" dirty="0"/>
          </a:p>
        </p:txBody>
      </p:sp>
      <p:sp>
        <p:nvSpPr>
          <p:cNvPr id="4" name="Slide Number Placeholder 3"/>
          <p:cNvSpPr>
            <a:spLocks noGrp="1"/>
          </p:cNvSpPr>
          <p:nvPr>
            <p:ph type="sldNum" sz="quarter" idx="10"/>
          </p:nvPr>
        </p:nvSpPr>
        <p:spPr/>
        <p:txBody>
          <a:bodyPr/>
          <a:lstStyle/>
          <a:p>
            <a:fld id="{F1B8928F-6713-4EAD-95C9-4B48C6ACC450}" type="slidenum">
              <a:rPr lang="en-US" smtClean="0"/>
              <a:t>3</a:t>
            </a:fld>
            <a:endParaRPr lang="en-US"/>
          </a:p>
        </p:txBody>
      </p:sp>
    </p:spTree>
    <p:extLst>
      <p:ext uri="{BB962C8B-B14F-4D97-AF65-F5344CB8AC3E}">
        <p14:creationId xmlns:p14="http://schemas.microsoft.com/office/powerpoint/2010/main" val="37575654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Since Don’s work, many other authors have attempted to constrain the magma supply rate</a:t>
            </a:r>
            <a:r>
              <a:rPr lang="en-US" baseline="0" dirty="0" smtClean="0"/>
              <a:t> to Kilauea using various means, usually following Don’s example of combining deformation and extrusion rate data.  Don’s work is highlighted in red, and you can see that all subsequent estimates cluster around Don’s estimate.  The magma supply to Kilauea would therefore appear to have been more or less constant between 1952 (and maybe even earlier) and 2002, although some short-term fluctuations might have occurred.</a:t>
            </a:r>
            <a:endParaRPr lang="en-US" dirty="0"/>
          </a:p>
        </p:txBody>
      </p:sp>
      <p:sp>
        <p:nvSpPr>
          <p:cNvPr id="4" name="Slide Number Placeholder 3"/>
          <p:cNvSpPr>
            <a:spLocks noGrp="1"/>
          </p:cNvSpPr>
          <p:nvPr>
            <p:ph type="sldNum" sz="quarter" idx="10"/>
          </p:nvPr>
        </p:nvSpPr>
        <p:spPr/>
        <p:txBody>
          <a:bodyPr/>
          <a:lstStyle/>
          <a:p>
            <a:fld id="{F1B8928F-6713-4EAD-95C9-4B48C6ACC450}" type="slidenum">
              <a:rPr lang="en-US" smtClean="0"/>
              <a:t>4</a:t>
            </a:fld>
            <a:endParaRPr lang="en-US"/>
          </a:p>
        </p:txBody>
      </p:sp>
    </p:spTree>
    <p:extLst>
      <p:ext uri="{BB962C8B-B14F-4D97-AF65-F5344CB8AC3E}">
        <p14:creationId xmlns:p14="http://schemas.microsoft.com/office/powerpoint/2010/main" val="32356958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situation changed in 2003, when </a:t>
            </a:r>
            <a:r>
              <a:rPr lang="en-US" baseline="0" dirty="0" smtClean="0"/>
              <a:t>a period of long-term inflation began at </a:t>
            </a:r>
            <a:r>
              <a:rPr lang="en-US" dirty="0" smtClean="0"/>
              <a:t>the summit of Kilauea, even</a:t>
            </a:r>
            <a:r>
              <a:rPr lang="en-US" baseline="0" dirty="0" smtClean="0"/>
              <a:t> while eruptive activity from the east rift zone continued.  The rate and locus of summit deformation changed over time, with the highest rate of uplift – over 25 cm/</a:t>
            </a:r>
            <a:r>
              <a:rPr lang="en-US" baseline="0" dirty="0" err="1" smtClean="0"/>
              <a:t>yr</a:t>
            </a:r>
            <a:r>
              <a:rPr lang="en-US" baseline="0" dirty="0" smtClean="0"/>
              <a:t> – occurring in 2006.  The inflation was captured by a variety of methods, including both </a:t>
            </a:r>
            <a:r>
              <a:rPr lang="en-US" baseline="0" dirty="0" err="1" smtClean="0"/>
              <a:t>InSAR</a:t>
            </a:r>
            <a:r>
              <a:rPr lang="en-US" baseline="0" dirty="0" smtClean="0"/>
              <a:t> and GPS.  The inflation implies that the rate of supply exceeded the rate of extrusion.  But does that mean that supply increased?  Or did extrusion decrease?</a:t>
            </a:r>
            <a:endParaRPr lang="en-US" dirty="0"/>
          </a:p>
        </p:txBody>
      </p:sp>
      <p:sp>
        <p:nvSpPr>
          <p:cNvPr id="4" name="Slide Number Placeholder 3"/>
          <p:cNvSpPr>
            <a:spLocks noGrp="1"/>
          </p:cNvSpPr>
          <p:nvPr>
            <p:ph type="sldNum" sz="quarter" idx="10"/>
          </p:nvPr>
        </p:nvSpPr>
        <p:spPr/>
        <p:txBody>
          <a:bodyPr/>
          <a:lstStyle/>
          <a:p>
            <a:fld id="{F1B8928F-6713-4EAD-95C9-4B48C6ACC450}" type="slidenum">
              <a:rPr lang="en-US" smtClean="0"/>
              <a:t>5</a:t>
            </a:fld>
            <a:endParaRPr lang="en-US"/>
          </a:p>
        </p:txBody>
      </p:sp>
    </p:spTree>
    <p:extLst>
      <p:ext uri="{BB962C8B-B14F-4D97-AF65-F5344CB8AC3E}">
        <p14:creationId xmlns:p14="http://schemas.microsoft.com/office/powerpoint/2010/main" val="5850559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rate of lava extrusion can be inferred from measurements of east rift zone SO2 emissions.  Over 2000-2004, SO2 emission rates were relatively steady.  After a small “burp” associated with an extrusive event in 2005, the SO2 emissions settled on a new average that was higher than before, indicating an increase in the extrusion rate.  This was consistent with heightened lava flow activity in 2005-2007, including three simultaneous ocean entries at one point.  Inflation and increased lava extrusion suggested a near doubling in magma supply to the volcano.  This was corroborated by CO2 emission rates, which, since CO2 degasses at great depths, should correlate with magma supply.  Over 1995-2004, CO2 emission rates were relatively constant.  In 2004, however, the emission rates more than doubled, consistent with an increase in magma flux to the volcano.</a:t>
            </a:r>
            <a:endParaRPr lang="en-US" dirty="0"/>
          </a:p>
        </p:txBody>
      </p:sp>
      <p:sp>
        <p:nvSpPr>
          <p:cNvPr id="4" name="Slide Number Placeholder 3"/>
          <p:cNvSpPr>
            <a:spLocks noGrp="1"/>
          </p:cNvSpPr>
          <p:nvPr>
            <p:ph type="sldNum" sz="quarter" idx="10"/>
          </p:nvPr>
        </p:nvSpPr>
        <p:spPr/>
        <p:txBody>
          <a:bodyPr/>
          <a:lstStyle/>
          <a:p>
            <a:fld id="{F1B8928F-6713-4EAD-95C9-4B48C6ACC450}" type="slidenum">
              <a:rPr lang="en-US" smtClean="0"/>
              <a:t>6</a:t>
            </a:fld>
            <a:endParaRPr lang="en-US"/>
          </a:p>
        </p:txBody>
      </p:sp>
    </p:spTree>
    <p:extLst>
      <p:ext uri="{BB962C8B-B14F-4D97-AF65-F5344CB8AC3E}">
        <p14:creationId xmlns:p14="http://schemas.microsoft.com/office/powerpoint/2010/main" val="2138203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increased supply to Kilauea had an</a:t>
            </a:r>
            <a:r>
              <a:rPr lang="en-US" baseline="0" dirty="0" smtClean="0"/>
              <a:t> important impact on eruptive activity that began to manifest in 2007.  The high rate of inflation stressed faults around the caldera, leading to a pair of M4 earthquakes in May 2007 (see </a:t>
            </a:r>
            <a:r>
              <a:rPr lang="en-US" baseline="0" dirty="0" err="1" smtClean="0"/>
              <a:t>interferogram</a:t>
            </a:r>
            <a:r>
              <a:rPr lang="en-US" baseline="0" dirty="0" smtClean="0"/>
              <a:t>).  A month later, the summit magma reservoir ruptured, and a dike intruded the east rift zone.  As the intrusion seemed to be losing steam, 6 hours after its onset, the flank started to move in a slow earthquake.  The east rift zone opening that this motion promoted reinvigorated the intrusion, and a new dike segment was emplaced and eventually erupted.  In July 2007, a fissure eruption occurred on the east rift zone, eventually localizing on a vent that became the new locus of lava effusion until 2011, and the summit eruption of Kilauea, which started in March 2008, might also have been caused by the large influx into Kilauea’s magmatic system.  The increase in magma supply clearly had a profound impact on Kilauea’s eruptive activity.</a:t>
            </a:r>
            <a:endParaRPr lang="en-US" dirty="0"/>
          </a:p>
        </p:txBody>
      </p:sp>
      <p:sp>
        <p:nvSpPr>
          <p:cNvPr id="4" name="Slide Number Placeholder 3"/>
          <p:cNvSpPr>
            <a:spLocks noGrp="1"/>
          </p:cNvSpPr>
          <p:nvPr>
            <p:ph type="sldNum" sz="quarter" idx="10"/>
          </p:nvPr>
        </p:nvSpPr>
        <p:spPr/>
        <p:txBody>
          <a:bodyPr/>
          <a:lstStyle/>
          <a:p>
            <a:fld id="{F1B8928F-6713-4EAD-95C9-4B48C6ACC450}" type="slidenum">
              <a:rPr lang="en-US" smtClean="0"/>
              <a:t>7</a:t>
            </a:fld>
            <a:endParaRPr lang="en-US"/>
          </a:p>
        </p:txBody>
      </p:sp>
    </p:spTree>
    <p:extLst>
      <p:ext uri="{BB962C8B-B14F-4D97-AF65-F5344CB8AC3E}">
        <p14:creationId xmlns:p14="http://schemas.microsoft.com/office/powerpoint/2010/main" val="8671828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Activity seems</a:t>
            </a:r>
            <a:r>
              <a:rPr lang="en-US" baseline="0" dirty="0" smtClean="0"/>
              <a:t> to have returned to “normal” following the formation of new eruptive vents in 2007-2008, but the effusion rate was clearly waning from it’s 2005-2007 high, interrupted only by a fissure eruption in 2011.  Following that eruption, summit deformation was minimal, implying little magma storage.  At the same time, lava extrusion rates from the east rift zone, as revealed by satellite topography measurements, were noticeably lower than average.  Normal extrusion rate is 3-4 m3/s, TDX reveals 1-2 m3/s in 2012.  Using Don’s original principles of summit deformation + extrusion rate, the magma supply rate may have been half the long-term average.  Thus, by 2011, we seem to have entered into a lull in magma supply.</a:t>
            </a:r>
            <a:endParaRPr lang="en-US" dirty="0"/>
          </a:p>
        </p:txBody>
      </p:sp>
      <p:sp>
        <p:nvSpPr>
          <p:cNvPr id="4" name="Slide Number Placeholder 3"/>
          <p:cNvSpPr>
            <a:spLocks noGrp="1"/>
          </p:cNvSpPr>
          <p:nvPr>
            <p:ph type="sldNum" sz="quarter" idx="10"/>
          </p:nvPr>
        </p:nvSpPr>
        <p:spPr/>
        <p:txBody>
          <a:bodyPr/>
          <a:lstStyle/>
          <a:p>
            <a:fld id="{F1B8928F-6713-4EAD-95C9-4B48C6ACC450}" type="slidenum">
              <a:rPr lang="en-US" smtClean="0"/>
              <a:t>8</a:t>
            </a:fld>
            <a:endParaRPr lang="en-US"/>
          </a:p>
        </p:txBody>
      </p:sp>
    </p:spTree>
    <p:extLst>
      <p:ext uri="{BB962C8B-B14F-4D97-AF65-F5344CB8AC3E}">
        <p14:creationId xmlns:p14="http://schemas.microsoft.com/office/powerpoint/2010/main" val="42031179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Again, the lower supply</a:t>
            </a:r>
            <a:r>
              <a:rPr lang="en-US" baseline="0" dirty="0" smtClean="0"/>
              <a:t> rate had important implications for eruptive activity.  The Pahoa lava flow crisis of 2014-2015 was initiated by the formation of a new eruptive vent on the east rift zone that sent lava flows to the northeast.  But these flows stalled repeatedly 20 km from the vent.  Is it possible that the lower supply rate, and corresponding lower extrusion rate, meant that these flows did not have enough “oomph” to go father, where they would have caused more of a disruption to the island’s </a:t>
            </a:r>
            <a:r>
              <a:rPr lang="en-US" baseline="0" dirty="0" err="1" smtClean="0"/>
              <a:t>Puna</a:t>
            </a:r>
            <a:r>
              <a:rPr lang="en-US" baseline="0" dirty="0" smtClean="0"/>
              <a:t> district?</a:t>
            </a:r>
            <a:endParaRPr lang="en-US" dirty="0"/>
          </a:p>
        </p:txBody>
      </p:sp>
      <p:sp>
        <p:nvSpPr>
          <p:cNvPr id="4" name="Slide Number Placeholder 3"/>
          <p:cNvSpPr>
            <a:spLocks noGrp="1"/>
          </p:cNvSpPr>
          <p:nvPr>
            <p:ph type="sldNum" sz="quarter" idx="10"/>
          </p:nvPr>
        </p:nvSpPr>
        <p:spPr/>
        <p:txBody>
          <a:bodyPr/>
          <a:lstStyle/>
          <a:p>
            <a:fld id="{6BBB7A77-E420-4AFD-B930-805F68A84D8F}" type="slidenum">
              <a:rPr lang="en-US" smtClean="0"/>
              <a:t>9</a:t>
            </a:fld>
            <a:endParaRPr lang="en-US"/>
          </a:p>
        </p:txBody>
      </p:sp>
    </p:spTree>
    <p:extLst>
      <p:ext uri="{BB962C8B-B14F-4D97-AF65-F5344CB8AC3E}">
        <p14:creationId xmlns:p14="http://schemas.microsoft.com/office/powerpoint/2010/main" val="5081201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9BCB3FC-D218-4C55-8C10-9B317606CF51}" type="datetimeFigureOut">
              <a:rPr lang="en-US" smtClean="0"/>
              <a:t>9/24/2016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97895E-9E28-4AB3-87B6-FA97FC3513FF}" type="slidenum">
              <a:rPr lang="en-US" smtClean="0"/>
              <a:t>‹#›</a:t>
            </a:fld>
            <a:endParaRPr lang="en-US"/>
          </a:p>
        </p:txBody>
      </p:sp>
    </p:spTree>
    <p:extLst>
      <p:ext uri="{BB962C8B-B14F-4D97-AF65-F5344CB8AC3E}">
        <p14:creationId xmlns:p14="http://schemas.microsoft.com/office/powerpoint/2010/main" val="9395114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9BCB3FC-D218-4C55-8C10-9B317606CF51}" type="datetimeFigureOut">
              <a:rPr lang="en-US" smtClean="0"/>
              <a:t>9/24/2016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97895E-9E28-4AB3-87B6-FA97FC3513FF}" type="slidenum">
              <a:rPr lang="en-US" smtClean="0"/>
              <a:t>‹#›</a:t>
            </a:fld>
            <a:endParaRPr lang="en-US"/>
          </a:p>
        </p:txBody>
      </p:sp>
    </p:spTree>
    <p:extLst>
      <p:ext uri="{BB962C8B-B14F-4D97-AF65-F5344CB8AC3E}">
        <p14:creationId xmlns:p14="http://schemas.microsoft.com/office/powerpoint/2010/main" val="34729249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9BCB3FC-D218-4C55-8C10-9B317606CF51}" type="datetimeFigureOut">
              <a:rPr lang="en-US" smtClean="0"/>
              <a:t>9/24/2016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97895E-9E28-4AB3-87B6-FA97FC3513FF}" type="slidenum">
              <a:rPr lang="en-US" smtClean="0"/>
              <a:t>‹#›</a:t>
            </a:fld>
            <a:endParaRPr lang="en-US"/>
          </a:p>
        </p:txBody>
      </p:sp>
    </p:spTree>
    <p:extLst>
      <p:ext uri="{BB962C8B-B14F-4D97-AF65-F5344CB8AC3E}">
        <p14:creationId xmlns:p14="http://schemas.microsoft.com/office/powerpoint/2010/main" val="5809706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9BCB3FC-D218-4C55-8C10-9B317606CF51}" type="datetimeFigureOut">
              <a:rPr lang="en-US" smtClean="0"/>
              <a:t>9/24/2016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97895E-9E28-4AB3-87B6-FA97FC3513FF}" type="slidenum">
              <a:rPr lang="en-US" smtClean="0"/>
              <a:t>‹#›</a:t>
            </a:fld>
            <a:endParaRPr lang="en-US"/>
          </a:p>
        </p:txBody>
      </p:sp>
    </p:spTree>
    <p:extLst>
      <p:ext uri="{BB962C8B-B14F-4D97-AF65-F5344CB8AC3E}">
        <p14:creationId xmlns:p14="http://schemas.microsoft.com/office/powerpoint/2010/main" val="2911401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9BCB3FC-D218-4C55-8C10-9B317606CF51}" type="datetimeFigureOut">
              <a:rPr lang="en-US" smtClean="0"/>
              <a:t>9/24/2016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97895E-9E28-4AB3-87B6-FA97FC3513FF}" type="slidenum">
              <a:rPr lang="en-US" smtClean="0"/>
              <a:t>‹#›</a:t>
            </a:fld>
            <a:endParaRPr lang="en-US"/>
          </a:p>
        </p:txBody>
      </p:sp>
    </p:spTree>
    <p:extLst>
      <p:ext uri="{BB962C8B-B14F-4D97-AF65-F5344CB8AC3E}">
        <p14:creationId xmlns:p14="http://schemas.microsoft.com/office/powerpoint/2010/main" val="3422662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9BCB3FC-D218-4C55-8C10-9B317606CF51}" type="datetimeFigureOut">
              <a:rPr lang="en-US" smtClean="0"/>
              <a:t>9/24/2016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97895E-9E28-4AB3-87B6-FA97FC3513FF}" type="slidenum">
              <a:rPr lang="en-US" smtClean="0"/>
              <a:t>‹#›</a:t>
            </a:fld>
            <a:endParaRPr lang="en-US"/>
          </a:p>
        </p:txBody>
      </p:sp>
    </p:spTree>
    <p:extLst>
      <p:ext uri="{BB962C8B-B14F-4D97-AF65-F5344CB8AC3E}">
        <p14:creationId xmlns:p14="http://schemas.microsoft.com/office/powerpoint/2010/main" val="30542120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9BCB3FC-D218-4C55-8C10-9B317606CF51}" type="datetimeFigureOut">
              <a:rPr lang="en-US" smtClean="0"/>
              <a:t>9/24/2016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A97895E-9E28-4AB3-87B6-FA97FC3513FF}" type="slidenum">
              <a:rPr lang="en-US" smtClean="0"/>
              <a:t>‹#›</a:t>
            </a:fld>
            <a:endParaRPr lang="en-US"/>
          </a:p>
        </p:txBody>
      </p:sp>
    </p:spTree>
    <p:extLst>
      <p:ext uri="{BB962C8B-B14F-4D97-AF65-F5344CB8AC3E}">
        <p14:creationId xmlns:p14="http://schemas.microsoft.com/office/powerpoint/2010/main" val="2197456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9BCB3FC-D218-4C55-8C10-9B317606CF51}" type="datetimeFigureOut">
              <a:rPr lang="en-US" smtClean="0"/>
              <a:t>9/24/2016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A97895E-9E28-4AB3-87B6-FA97FC3513FF}" type="slidenum">
              <a:rPr lang="en-US" smtClean="0"/>
              <a:t>‹#›</a:t>
            </a:fld>
            <a:endParaRPr lang="en-US"/>
          </a:p>
        </p:txBody>
      </p:sp>
    </p:spTree>
    <p:extLst>
      <p:ext uri="{BB962C8B-B14F-4D97-AF65-F5344CB8AC3E}">
        <p14:creationId xmlns:p14="http://schemas.microsoft.com/office/powerpoint/2010/main" val="1746031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BCB3FC-D218-4C55-8C10-9B317606CF51}" type="datetimeFigureOut">
              <a:rPr lang="en-US" smtClean="0"/>
              <a:t>9/24/2016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A97895E-9E28-4AB3-87B6-FA97FC3513FF}" type="slidenum">
              <a:rPr lang="en-US" smtClean="0"/>
              <a:t>‹#›</a:t>
            </a:fld>
            <a:endParaRPr lang="en-US"/>
          </a:p>
        </p:txBody>
      </p:sp>
    </p:spTree>
    <p:extLst>
      <p:ext uri="{BB962C8B-B14F-4D97-AF65-F5344CB8AC3E}">
        <p14:creationId xmlns:p14="http://schemas.microsoft.com/office/powerpoint/2010/main" val="14385229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BCB3FC-D218-4C55-8C10-9B317606CF51}" type="datetimeFigureOut">
              <a:rPr lang="en-US" smtClean="0"/>
              <a:t>9/24/2016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97895E-9E28-4AB3-87B6-FA97FC3513FF}" type="slidenum">
              <a:rPr lang="en-US" smtClean="0"/>
              <a:t>‹#›</a:t>
            </a:fld>
            <a:endParaRPr lang="en-US"/>
          </a:p>
        </p:txBody>
      </p:sp>
    </p:spTree>
    <p:extLst>
      <p:ext uri="{BB962C8B-B14F-4D97-AF65-F5344CB8AC3E}">
        <p14:creationId xmlns:p14="http://schemas.microsoft.com/office/powerpoint/2010/main" val="19507753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BCB3FC-D218-4C55-8C10-9B317606CF51}" type="datetimeFigureOut">
              <a:rPr lang="en-US" smtClean="0"/>
              <a:t>9/24/2016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97895E-9E28-4AB3-87B6-FA97FC3513FF}" type="slidenum">
              <a:rPr lang="en-US" smtClean="0"/>
              <a:t>‹#›</a:t>
            </a:fld>
            <a:endParaRPr lang="en-US"/>
          </a:p>
        </p:txBody>
      </p:sp>
    </p:spTree>
    <p:extLst>
      <p:ext uri="{BB962C8B-B14F-4D97-AF65-F5344CB8AC3E}">
        <p14:creationId xmlns:p14="http://schemas.microsoft.com/office/powerpoint/2010/main" val="38757702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BCB3FC-D218-4C55-8C10-9B317606CF51}" type="datetimeFigureOut">
              <a:rPr lang="en-US" smtClean="0"/>
              <a:t>9/24/2016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97895E-9E28-4AB3-87B6-FA97FC3513FF}" type="slidenum">
              <a:rPr lang="en-US" smtClean="0"/>
              <a:t>‹#›</a:t>
            </a:fld>
            <a:endParaRPr lang="en-US"/>
          </a:p>
        </p:txBody>
      </p:sp>
    </p:spTree>
    <p:extLst>
      <p:ext uri="{BB962C8B-B14F-4D97-AF65-F5344CB8AC3E}">
        <p14:creationId xmlns:p14="http://schemas.microsoft.com/office/powerpoint/2010/main" val="35748501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69.png"/><Relationship Id="rId11" Type="http://schemas.openxmlformats.org/officeDocument/2006/relationships/image" Target="../media/image4.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png"/></Relationships>
</file>

<file path=ppt/slides/_rels/slide11.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76.emf"/><Relationship Id="rId4" Type="http://schemas.openxmlformats.org/officeDocument/2006/relationships/image" Target="../media/image75.emf"/></Relationships>
</file>

<file path=ppt/slides/_rels/slide1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79.emf"/><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4.emf"/></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emf"/><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8.jpeg"/><Relationship Id="rId11" Type="http://schemas.openxmlformats.org/officeDocument/2006/relationships/image" Target="../media/image4.png"/><Relationship Id="rId5" Type="http://schemas.openxmlformats.org/officeDocument/2006/relationships/image" Target="../media/image17.jpeg"/><Relationship Id="rId10" Type="http://schemas.openxmlformats.org/officeDocument/2006/relationships/image" Target="../media/image22.jpeg"/><Relationship Id="rId4" Type="http://schemas.openxmlformats.org/officeDocument/2006/relationships/image" Target="../media/image16.emf"/><Relationship Id="rId9" Type="http://schemas.openxmlformats.org/officeDocument/2006/relationships/image" Target="../media/image21.jpe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8.png"/><Relationship Id="rId26" Type="http://schemas.openxmlformats.org/officeDocument/2006/relationships/image" Target="../media/image45.jpeg"/><Relationship Id="rId3" Type="http://schemas.openxmlformats.org/officeDocument/2006/relationships/image" Target="../media/image23.png"/><Relationship Id="rId21" Type="http://schemas.openxmlformats.org/officeDocument/2006/relationships/image" Target="../media/image4.png"/><Relationship Id="rId34" Type="http://schemas.openxmlformats.org/officeDocument/2006/relationships/image" Target="../media/image53.jpe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7.png"/><Relationship Id="rId25" Type="http://schemas.openxmlformats.org/officeDocument/2006/relationships/image" Target="../media/image44.jpeg"/><Relationship Id="rId33" Type="http://schemas.openxmlformats.org/officeDocument/2006/relationships/image" Target="../media/image52.jpeg"/><Relationship Id="rId2" Type="http://schemas.openxmlformats.org/officeDocument/2006/relationships/notesSlide" Target="../notesSlides/notesSlide8.xml"/><Relationship Id="rId16" Type="http://schemas.openxmlformats.org/officeDocument/2006/relationships/image" Target="../media/image36.png"/><Relationship Id="rId20" Type="http://schemas.openxmlformats.org/officeDocument/2006/relationships/image" Target="../media/image40.png"/><Relationship Id="rId29" Type="http://schemas.openxmlformats.org/officeDocument/2006/relationships/image" Target="../media/image48.jpe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png"/><Relationship Id="rId24" Type="http://schemas.openxmlformats.org/officeDocument/2006/relationships/image" Target="../media/image43.jpeg"/><Relationship Id="rId32" Type="http://schemas.openxmlformats.org/officeDocument/2006/relationships/image" Target="../media/image51.jpeg"/><Relationship Id="rId5" Type="http://schemas.openxmlformats.org/officeDocument/2006/relationships/image" Target="../media/image25.png"/><Relationship Id="rId15" Type="http://schemas.openxmlformats.org/officeDocument/2006/relationships/image" Target="../media/image35.png"/><Relationship Id="rId23" Type="http://schemas.openxmlformats.org/officeDocument/2006/relationships/image" Target="../media/image42.jpeg"/><Relationship Id="rId28" Type="http://schemas.openxmlformats.org/officeDocument/2006/relationships/image" Target="../media/image47.jpeg"/><Relationship Id="rId36" Type="http://schemas.openxmlformats.org/officeDocument/2006/relationships/image" Target="../media/image55.jpeg"/><Relationship Id="rId10" Type="http://schemas.openxmlformats.org/officeDocument/2006/relationships/image" Target="../media/image30.png"/><Relationship Id="rId19" Type="http://schemas.openxmlformats.org/officeDocument/2006/relationships/image" Target="../media/image39.png"/><Relationship Id="rId31" Type="http://schemas.openxmlformats.org/officeDocument/2006/relationships/image" Target="../media/image50.jpe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 Id="rId22" Type="http://schemas.openxmlformats.org/officeDocument/2006/relationships/image" Target="../media/image41.jpeg"/><Relationship Id="rId27" Type="http://schemas.openxmlformats.org/officeDocument/2006/relationships/image" Target="../media/image46.jpeg"/><Relationship Id="rId30" Type="http://schemas.openxmlformats.org/officeDocument/2006/relationships/image" Target="../media/image49.jpeg"/><Relationship Id="rId35" Type="http://schemas.openxmlformats.org/officeDocument/2006/relationships/image" Target="../media/image54.jpeg"/></Relationships>
</file>

<file path=ppt/slides/_rels/slide9.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4.pn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228600" y="2207998"/>
            <a:ext cx="8915400" cy="1371600"/>
          </a:xfrm>
        </p:spPr>
        <p:txBody>
          <a:bodyPr>
            <a:noAutofit/>
          </a:bodyPr>
          <a:lstStyle/>
          <a:p>
            <a:pPr algn="l">
              <a:spcBef>
                <a:spcPts val="1800"/>
              </a:spcBef>
              <a:spcAft>
                <a:spcPts val="1800"/>
              </a:spcAft>
            </a:pPr>
            <a:r>
              <a:rPr lang="en-US" sz="3200" b="1" dirty="0" smtClean="0">
                <a:solidFill>
                  <a:schemeClr val="bg1"/>
                </a:solidFill>
                <a:latin typeface="Arial" panose="020B0604020202020204" pitchFamily="34" charset="0"/>
                <a:cs typeface="Arial" panose="020B0604020202020204" pitchFamily="34" charset="0"/>
              </a:rPr>
              <a:t>Magma supply to </a:t>
            </a:r>
            <a:r>
              <a:rPr lang="en-US" sz="3200" b="1" dirty="0" err="1" smtClean="0">
                <a:solidFill>
                  <a:schemeClr val="bg1"/>
                </a:solidFill>
                <a:latin typeface="Arial" panose="020B0604020202020204" pitchFamily="34" charset="0"/>
                <a:cs typeface="Arial" panose="020B0604020202020204" pitchFamily="34" charset="0"/>
              </a:rPr>
              <a:t>Kīlauea</a:t>
            </a:r>
            <a:r>
              <a:rPr lang="en-US" sz="3200" b="1" dirty="0" smtClean="0">
                <a:solidFill>
                  <a:schemeClr val="bg1"/>
                </a:solidFill>
                <a:latin typeface="Arial" panose="020B0604020202020204" pitchFamily="34" charset="0"/>
                <a:cs typeface="Arial" panose="020B0604020202020204" pitchFamily="34" charset="0"/>
              </a:rPr>
              <a:t> Volcano, </a:t>
            </a:r>
            <a:r>
              <a:rPr lang="en-US" sz="3200" b="1" dirty="0" err="1" smtClean="0">
                <a:solidFill>
                  <a:schemeClr val="bg1"/>
                </a:solidFill>
                <a:latin typeface="Arial" panose="020B0604020202020204" pitchFamily="34" charset="0"/>
                <a:cs typeface="Arial" panose="020B0604020202020204" pitchFamily="34" charset="0"/>
              </a:rPr>
              <a:t>Hawai</a:t>
            </a:r>
            <a:r>
              <a:rPr lang="en-US" sz="3200" b="1" dirty="0" err="1">
                <a:solidFill>
                  <a:schemeClr val="bg1"/>
                </a:solidFill>
                <a:latin typeface="Arial" panose="020B0604020202020204" pitchFamily="34" charset="0"/>
                <a:cs typeface="Arial" panose="020B0604020202020204" pitchFamily="34" charset="0"/>
              </a:rPr>
              <a:t>ʻ</a:t>
            </a:r>
            <a:r>
              <a:rPr lang="en-US" sz="3200" b="1" dirty="0" err="1" smtClean="0">
                <a:solidFill>
                  <a:schemeClr val="bg1"/>
                </a:solidFill>
                <a:latin typeface="Arial" panose="020B0604020202020204" pitchFamily="34" charset="0"/>
                <a:cs typeface="Arial" panose="020B0604020202020204" pitchFamily="34" charset="0"/>
              </a:rPr>
              <a:t>i</a:t>
            </a:r>
            <a:r>
              <a:rPr lang="en-US" sz="3200" b="1" dirty="0" smtClean="0">
                <a:solidFill>
                  <a:schemeClr val="bg1"/>
                </a:solidFill>
                <a:latin typeface="Arial" panose="020B0604020202020204" pitchFamily="34" charset="0"/>
                <a:cs typeface="Arial" panose="020B0604020202020204" pitchFamily="34" charset="0"/>
              </a:rPr>
              <a:t>: </a:t>
            </a:r>
            <a:br>
              <a:rPr lang="en-US" sz="3200" b="1" dirty="0" smtClean="0">
                <a:solidFill>
                  <a:schemeClr val="bg1"/>
                </a:solidFill>
                <a:latin typeface="Arial" panose="020B0604020202020204" pitchFamily="34" charset="0"/>
                <a:cs typeface="Arial" panose="020B0604020202020204" pitchFamily="34" charset="0"/>
              </a:rPr>
            </a:br>
            <a:r>
              <a:rPr lang="en-US" sz="3200" b="1" dirty="0" smtClean="0">
                <a:solidFill>
                  <a:schemeClr val="bg1"/>
                </a:solidFill>
                <a:latin typeface="Arial" panose="020B0604020202020204" pitchFamily="34" charset="0"/>
                <a:cs typeface="Arial" panose="020B0604020202020204" pitchFamily="34" charset="0"/>
              </a:rPr>
              <a:t/>
            </a:r>
            <a:br>
              <a:rPr lang="en-US" sz="3200" b="1" dirty="0" smtClean="0">
                <a:solidFill>
                  <a:schemeClr val="bg1"/>
                </a:solidFill>
                <a:latin typeface="Arial" panose="020B0604020202020204" pitchFamily="34" charset="0"/>
                <a:cs typeface="Arial" panose="020B0604020202020204" pitchFamily="34" charset="0"/>
              </a:rPr>
            </a:br>
            <a:r>
              <a:rPr lang="en-US" sz="2400" dirty="0" smtClean="0">
                <a:solidFill>
                  <a:schemeClr val="bg1"/>
                </a:solidFill>
                <a:latin typeface="Arial" panose="020B0604020202020204" pitchFamily="34" charset="0"/>
                <a:cs typeface="Arial" panose="020B0604020202020204" pitchFamily="34" charset="0"/>
              </a:rPr>
              <a:t>Building on the foundation established by Don Swanson</a:t>
            </a:r>
            <a:endParaRPr lang="en-US" sz="2400" dirty="0">
              <a:solidFill>
                <a:schemeClr val="bg1"/>
              </a:solidFill>
              <a:latin typeface="Arial" panose="020B0604020202020204" pitchFamily="34" charset="0"/>
              <a:cs typeface="Arial" panose="020B0604020202020204" pitchFamily="34" charset="0"/>
            </a:endParaRPr>
          </a:p>
        </p:txBody>
      </p:sp>
      <p:sp>
        <p:nvSpPr>
          <p:cNvPr id="5" name="Text Box 4"/>
          <p:cNvSpPr txBox="1">
            <a:spLocks noChangeArrowheads="1"/>
          </p:cNvSpPr>
          <p:nvPr/>
        </p:nvSpPr>
        <p:spPr bwMode="auto">
          <a:xfrm>
            <a:off x="228600" y="5791200"/>
            <a:ext cx="2395538" cy="461665"/>
          </a:xfrm>
          <a:prstGeom prst="rect">
            <a:avLst/>
          </a:prstGeom>
          <a:noFill/>
          <a:ln w="9525">
            <a:noFill/>
            <a:miter lim="800000"/>
            <a:headEnd/>
            <a:tailEnd/>
          </a:ln>
          <a:effectLst/>
        </p:spPr>
        <p:txBody>
          <a:bodyPr>
            <a:spAutoFit/>
          </a:bodyPr>
          <a:lstStyle/>
          <a:p>
            <a:r>
              <a:rPr lang="en-US" sz="1200" dirty="0">
                <a:solidFill>
                  <a:schemeClr val="bg1"/>
                </a:solidFill>
                <a:latin typeface="Arial" pitchFamily="34" charset="0"/>
                <a:cs typeface="Arial" pitchFamily="34" charset="0"/>
              </a:rPr>
              <a:t>U.S. Department of the Interior</a:t>
            </a:r>
          </a:p>
          <a:p>
            <a:r>
              <a:rPr lang="en-US" sz="1200" dirty="0">
                <a:solidFill>
                  <a:schemeClr val="bg1"/>
                </a:solidFill>
                <a:latin typeface="Arial" pitchFamily="34" charset="0"/>
                <a:cs typeface="Arial" pitchFamily="34" charset="0"/>
              </a:rPr>
              <a:t>U.S. Geological Survey</a:t>
            </a:r>
          </a:p>
        </p:txBody>
      </p:sp>
      <p:pic>
        <p:nvPicPr>
          <p:cNvPr id="6" name="Picture 5" descr="Image of large USGS Identifier"/>
          <p:cNvPicPr>
            <a:picLocks noChangeAspect="1" noChangeArrowheads="1"/>
          </p:cNvPicPr>
          <p:nvPr/>
        </p:nvPicPr>
        <p:blipFill>
          <a:blip r:embed="rId4" cstate="screen">
            <a:lum bright="100000"/>
          </a:blip>
          <a:srcRect/>
          <a:stretch>
            <a:fillRect/>
          </a:stretch>
        </p:blipFill>
        <p:spPr bwMode="black">
          <a:xfrm>
            <a:off x="348345" y="517887"/>
            <a:ext cx="2433637" cy="895350"/>
          </a:xfrm>
          <a:prstGeom prst="rect">
            <a:avLst/>
          </a:prstGeom>
          <a:noFill/>
          <a:ln w="9525">
            <a:noFill/>
            <a:miter lim="800000"/>
            <a:headEnd/>
            <a:tailEnd/>
          </a:ln>
        </p:spPr>
      </p:pic>
      <p:sp>
        <p:nvSpPr>
          <p:cNvPr id="8" name="Subtitle 2"/>
          <p:cNvSpPr txBox="1">
            <a:spLocks/>
          </p:cNvSpPr>
          <p:nvPr/>
        </p:nvSpPr>
        <p:spPr>
          <a:xfrm>
            <a:off x="228600" y="4572000"/>
            <a:ext cx="7239000" cy="8382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dirty="0" smtClean="0">
                <a:solidFill>
                  <a:schemeClr val="bg1"/>
                </a:solidFill>
                <a:latin typeface="Arial" panose="020B0604020202020204" pitchFamily="34" charset="0"/>
                <a:cs typeface="Arial" panose="020B0604020202020204" pitchFamily="34" charset="0"/>
              </a:rPr>
              <a:t>Michael Poland </a:t>
            </a:r>
            <a:r>
              <a:rPr lang="en-US" sz="1200" dirty="0" smtClean="0">
                <a:solidFill>
                  <a:schemeClr val="bg1"/>
                </a:solidFill>
                <a:latin typeface="Arial" panose="020B0604020202020204" pitchFamily="34" charset="0"/>
                <a:cs typeface="Arial" panose="020B0604020202020204" pitchFamily="34" charset="0"/>
              </a:rPr>
              <a:t>(U.S. Geological Survey – Cascades Volcano Observatory)</a:t>
            </a:r>
          </a:p>
          <a:p>
            <a:pPr algn="l"/>
            <a:r>
              <a:rPr lang="en-US" sz="1800" dirty="0" smtClean="0">
                <a:solidFill>
                  <a:schemeClr val="bg1"/>
                </a:solidFill>
                <a:latin typeface="Arial" panose="020B0604020202020204" pitchFamily="34" charset="0"/>
                <a:cs typeface="Arial" panose="020B0604020202020204" pitchFamily="34" charset="0"/>
              </a:rPr>
              <a:t>Kyle Anderson </a:t>
            </a:r>
            <a:r>
              <a:rPr lang="en-US" sz="1200" dirty="0" smtClean="0">
                <a:solidFill>
                  <a:schemeClr val="bg1"/>
                </a:solidFill>
                <a:latin typeface="Arial" panose="020B0604020202020204" pitchFamily="34" charset="0"/>
                <a:cs typeface="Arial" panose="020B0604020202020204" pitchFamily="34" charset="0"/>
              </a:rPr>
              <a:t>(</a:t>
            </a:r>
            <a:r>
              <a:rPr lang="en-US" sz="1200" dirty="0">
                <a:solidFill>
                  <a:schemeClr val="bg1"/>
                </a:solidFill>
                <a:latin typeface="Arial" panose="020B0604020202020204" pitchFamily="34" charset="0"/>
                <a:cs typeface="Arial" panose="020B0604020202020204" pitchFamily="34" charset="0"/>
              </a:rPr>
              <a:t>U.S. Geological Survey – </a:t>
            </a:r>
            <a:r>
              <a:rPr lang="en-US" sz="1200" dirty="0" smtClean="0">
                <a:solidFill>
                  <a:schemeClr val="bg1"/>
                </a:solidFill>
                <a:latin typeface="Arial" panose="020B0604020202020204" pitchFamily="34" charset="0"/>
                <a:cs typeface="Arial" panose="020B0604020202020204" pitchFamily="34" charset="0"/>
              </a:rPr>
              <a:t>California Volcano Observatory)</a:t>
            </a:r>
            <a:endParaRPr lang="en-US" sz="9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46064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49" name="Group 48"/>
          <p:cNvGrpSpPr/>
          <p:nvPr/>
        </p:nvGrpSpPr>
        <p:grpSpPr>
          <a:xfrm>
            <a:off x="152400" y="1450777"/>
            <a:ext cx="7665165" cy="3804462"/>
            <a:chOff x="380999" y="1752600"/>
            <a:chExt cx="7665165" cy="3804462"/>
          </a:xfrm>
        </p:grpSpPr>
        <p:pic>
          <p:nvPicPr>
            <p:cNvPr id="50" name="Picture 49" descr="C:\Users\kranderson\Documents\Google Drive\IAVCEI Kagoshima\IAVCEI Kagoshima\Abstract 2 -- Physics-Based modeling at Kilauea\Presentation\Figures\Geometry_small_notex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999" y="1752600"/>
              <a:ext cx="7665165" cy="3804462"/>
            </a:xfrm>
            <a:prstGeom prst="rect">
              <a:avLst/>
            </a:prstGeom>
            <a:noFill/>
            <a:extLst>
              <a:ext uri="{909E8E84-426E-40DD-AFC4-6F175D3DCCD1}">
                <a14:hiddenFill xmlns:a14="http://schemas.microsoft.com/office/drawing/2010/main">
                  <a:solidFill>
                    <a:srgbClr val="FFFFFF"/>
                  </a:solidFill>
                </a14:hiddenFill>
              </a:ext>
            </a:extLst>
          </p:spPr>
        </p:pic>
        <p:sp>
          <p:nvSpPr>
            <p:cNvPr id="51" name="Rectangle 50"/>
            <p:cNvSpPr/>
            <p:nvPr/>
          </p:nvSpPr>
          <p:spPr>
            <a:xfrm>
              <a:off x="1676400" y="2209800"/>
              <a:ext cx="117547" cy="722021"/>
            </a:xfrm>
            <a:prstGeom prst="rect">
              <a:avLst/>
            </a:prstGeom>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1689386" y="2209799"/>
              <a:ext cx="102838" cy="758925"/>
            </a:xfrm>
            <a:prstGeom prst="rect">
              <a:avLst/>
            </a:prstGeom>
            <a:solidFill>
              <a:srgbClr val="DE0000"/>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1689386" y="2133601"/>
              <a:ext cx="102838" cy="228599"/>
            </a:xfrm>
            <a:prstGeom prst="rect">
              <a:avLst/>
            </a:prstGeom>
            <a:solidFill>
              <a:schemeClr val="tx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p:cNvSpPr txBox="1"/>
          <p:nvPr/>
        </p:nvSpPr>
        <p:spPr>
          <a:xfrm>
            <a:off x="1440153" y="1081445"/>
            <a:ext cx="922047" cy="369332"/>
          </a:xfrm>
          <a:prstGeom prst="rect">
            <a:avLst/>
          </a:prstGeom>
          <a:noFill/>
        </p:spPr>
        <p:txBody>
          <a:bodyPr wrap="none" rtlCol="0">
            <a:spAutoFit/>
          </a:bodyPr>
          <a:lstStyle/>
          <a:p>
            <a:r>
              <a:rPr lang="en-US" b="1" i="1" dirty="0" smtClean="0">
                <a:solidFill>
                  <a:srgbClr val="FF5050"/>
                </a:solidFill>
              </a:rPr>
              <a:t>Summit</a:t>
            </a:r>
            <a:endParaRPr lang="en-US" b="1" i="1" dirty="0">
              <a:solidFill>
                <a:srgbClr val="FF5050"/>
              </a:solidFill>
            </a:endParaRPr>
          </a:p>
        </p:txBody>
      </p:sp>
      <p:sp>
        <p:nvSpPr>
          <p:cNvPr id="11" name="TextBox 10"/>
          <p:cNvSpPr txBox="1"/>
          <p:nvPr/>
        </p:nvSpPr>
        <p:spPr>
          <a:xfrm>
            <a:off x="5296473" y="929045"/>
            <a:ext cx="1087157" cy="369332"/>
          </a:xfrm>
          <a:prstGeom prst="rect">
            <a:avLst/>
          </a:prstGeom>
          <a:noFill/>
        </p:spPr>
        <p:txBody>
          <a:bodyPr wrap="none" rtlCol="0">
            <a:spAutoFit/>
          </a:bodyPr>
          <a:lstStyle/>
          <a:p>
            <a:r>
              <a:rPr lang="en-US" b="1" i="1" smtClean="0">
                <a:solidFill>
                  <a:srgbClr val="FF5050"/>
                </a:solidFill>
              </a:rPr>
              <a:t>Pu`u `Ō`ō</a:t>
            </a:r>
            <a:endParaRPr lang="en-US" b="1" i="1">
              <a:solidFill>
                <a:srgbClr val="FF5050"/>
              </a:solidFill>
            </a:endParaRPr>
          </a:p>
        </p:txBody>
      </p:sp>
      <p:sp>
        <p:nvSpPr>
          <p:cNvPr id="5" name="TextBox 4"/>
          <p:cNvSpPr txBox="1"/>
          <p:nvPr/>
        </p:nvSpPr>
        <p:spPr>
          <a:xfrm>
            <a:off x="1278229" y="776645"/>
            <a:ext cx="2167581" cy="307777"/>
          </a:xfrm>
          <a:prstGeom prst="rect">
            <a:avLst/>
          </a:prstGeom>
          <a:noFill/>
        </p:spPr>
        <p:txBody>
          <a:bodyPr wrap="none" rtlCol="0">
            <a:spAutoFit/>
          </a:bodyPr>
          <a:lstStyle/>
          <a:p>
            <a:r>
              <a:rPr lang="en-US" sz="1400" dirty="0" smtClean="0">
                <a:solidFill>
                  <a:srgbClr val="66FF66"/>
                </a:solidFill>
              </a:rPr>
              <a:t>CO</a:t>
            </a:r>
            <a:r>
              <a:rPr lang="en-US" sz="1400" baseline="-25000" dirty="0" smtClean="0">
                <a:solidFill>
                  <a:srgbClr val="66FF66"/>
                </a:solidFill>
              </a:rPr>
              <a:t>2</a:t>
            </a:r>
            <a:r>
              <a:rPr lang="en-US" sz="1400" dirty="0" smtClean="0">
                <a:solidFill>
                  <a:srgbClr val="66FF66"/>
                </a:solidFill>
              </a:rPr>
              <a:t> , SO</a:t>
            </a:r>
            <a:r>
              <a:rPr lang="en-US" sz="1400" baseline="-25000" dirty="0">
                <a:solidFill>
                  <a:srgbClr val="66FF66"/>
                </a:solidFill>
              </a:rPr>
              <a:t>2</a:t>
            </a:r>
            <a:r>
              <a:rPr lang="en-US" sz="1400" dirty="0" smtClean="0">
                <a:solidFill>
                  <a:srgbClr val="66FF66"/>
                </a:solidFill>
              </a:rPr>
              <a:t> fluxes (E</a:t>
            </a:r>
            <a:r>
              <a:rPr lang="en-US" sz="1400" baseline="30000" dirty="0" smtClean="0">
                <a:solidFill>
                  <a:srgbClr val="66FF66"/>
                </a:solidFill>
              </a:rPr>
              <a:t>CO2</a:t>
            </a:r>
            <a:r>
              <a:rPr lang="en-US" sz="1400" dirty="0" smtClean="0">
                <a:solidFill>
                  <a:srgbClr val="66FF66"/>
                </a:solidFill>
              </a:rPr>
              <a:t>, E</a:t>
            </a:r>
            <a:r>
              <a:rPr lang="en-US" sz="1400" baseline="30000" dirty="0" smtClean="0">
                <a:solidFill>
                  <a:srgbClr val="66FF66"/>
                </a:solidFill>
              </a:rPr>
              <a:t>SO2S</a:t>
            </a:r>
            <a:r>
              <a:rPr lang="en-US" sz="1400" dirty="0" smtClean="0">
                <a:solidFill>
                  <a:srgbClr val="66FF66"/>
                </a:solidFill>
              </a:rPr>
              <a:t>)</a:t>
            </a:r>
            <a:endParaRPr lang="en-US" sz="1400" dirty="0">
              <a:solidFill>
                <a:srgbClr val="66FF66"/>
              </a:solidFill>
            </a:endParaRPr>
          </a:p>
        </p:txBody>
      </p:sp>
      <p:sp>
        <p:nvSpPr>
          <p:cNvPr id="13" name="TextBox 12"/>
          <p:cNvSpPr txBox="1"/>
          <p:nvPr/>
        </p:nvSpPr>
        <p:spPr>
          <a:xfrm>
            <a:off x="4935860" y="609600"/>
            <a:ext cx="1242520" cy="307777"/>
          </a:xfrm>
          <a:prstGeom prst="rect">
            <a:avLst/>
          </a:prstGeom>
          <a:noFill/>
        </p:spPr>
        <p:txBody>
          <a:bodyPr wrap="none" rtlCol="0">
            <a:spAutoFit/>
          </a:bodyPr>
          <a:lstStyle/>
          <a:p>
            <a:r>
              <a:rPr lang="en-US" sz="1400" dirty="0" smtClean="0">
                <a:solidFill>
                  <a:srgbClr val="66FF66"/>
                </a:solidFill>
              </a:rPr>
              <a:t>SO</a:t>
            </a:r>
            <a:r>
              <a:rPr lang="en-US" sz="1400" baseline="-25000" dirty="0" smtClean="0">
                <a:solidFill>
                  <a:srgbClr val="66FF66"/>
                </a:solidFill>
              </a:rPr>
              <a:t>2</a:t>
            </a:r>
            <a:r>
              <a:rPr lang="en-US" sz="1400" dirty="0" smtClean="0">
                <a:solidFill>
                  <a:srgbClr val="66FF66"/>
                </a:solidFill>
              </a:rPr>
              <a:t> flux (E</a:t>
            </a:r>
            <a:r>
              <a:rPr lang="en-US" sz="1400" baseline="30000" dirty="0" smtClean="0">
                <a:solidFill>
                  <a:srgbClr val="66FF66"/>
                </a:solidFill>
              </a:rPr>
              <a:t>SO2E</a:t>
            </a:r>
            <a:r>
              <a:rPr lang="en-US" sz="1400" dirty="0" smtClean="0">
                <a:solidFill>
                  <a:srgbClr val="66FF66"/>
                </a:solidFill>
              </a:rPr>
              <a:t>)</a:t>
            </a:r>
            <a:endParaRPr lang="en-US" sz="1400" dirty="0">
              <a:solidFill>
                <a:srgbClr val="66FF66"/>
              </a:solidFill>
            </a:endParaRPr>
          </a:p>
        </p:txBody>
      </p:sp>
      <p:sp>
        <p:nvSpPr>
          <p:cNvPr id="14" name="TextBox 13"/>
          <p:cNvSpPr txBox="1"/>
          <p:nvPr/>
        </p:nvSpPr>
        <p:spPr>
          <a:xfrm>
            <a:off x="762000" y="1874223"/>
            <a:ext cx="2438937" cy="307777"/>
          </a:xfrm>
          <a:prstGeom prst="rect">
            <a:avLst/>
          </a:prstGeom>
          <a:noFill/>
        </p:spPr>
        <p:txBody>
          <a:bodyPr wrap="none" rtlCol="0">
            <a:spAutoFit/>
          </a:bodyPr>
          <a:lstStyle/>
          <a:p>
            <a:r>
              <a:rPr lang="en-US" sz="1400" dirty="0" smtClean="0">
                <a:solidFill>
                  <a:srgbClr val="66FF66"/>
                </a:solidFill>
              </a:rPr>
              <a:t>Ground       deformation rate u’</a:t>
            </a:r>
            <a:endParaRPr lang="en-US" sz="1400" dirty="0">
              <a:solidFill>
                <a:srgbClr val="66FF66"/>
              </a:solidFill>
            </a:endParaRPr>
          </a:p>
        </p:txBody>
      </p:sp>
      <p:sp>
        <p:nvSpPr>
          <p:cNvPr id="15" name="TextBox 14"/>
          <p:cNvSpPr txBox="1"/>
          <p:nvPr/>
        </p:nvSpPr>
        <p:spPr>
          <a:xfrm>
            <a:off x="6705600" y="1143000"/>
            <a:ext cx="1769770" cy="307777"/>
          </a:xfrm>
          <a:prstGeom prst="rect">
            <a:avLst/>
          </a:prstGeom>
          <a:noFill/>
        </p:spPr>
        <p:txBody>
          <a:bodyPr wrap="square" rtlCol="0">
            <a:spAutoFit/>
          </a:bodyPr>
          <a:lstStyle/>
          <a:p>
            <a:pPr algn="ctr"/>
            <a:r>
              <a:rPr lang="en-US" sz="1400" dirty="0" smtClean="0">
                <a:solidFill>
                  <a:srgbClr val="66FF66"/>
                </a:solidFill>
              </a:rPr>
              <a:t>Lava effusion rate</a:t>
            </a:r>
            <a:endParaRPr lang="en-US" sz="1400" dirty="0">
              <a:solidFill>
                <a:srgbClr val="66FF66"/>
              </a:solidFill>
            </a:endParaRPr>
          </a:p>
        </p:txBody>
      </p:sp>
      <p:sp>
        <p:nvSpPr>
          <p:cNvPr id="16" name="TextBox 15"/>
          <p:cNvSpPr txBox="1"/>
          <p:nvPr/>
        </p:nvSpPr>
        <p:spPr>
          <a:xfrm>
            <a:off x="5562600" y="2820059"/>
            <a:ext cx="2292744" cy="307777"/>
          </a:xfrm>
          <a:prstGeom prst="rect">
            <a:avLst/>
          </a:prstGeom>
          <a:noFill/>
        </p:spPr>
        <p:txBody>
          <a:bodyPr wrap="none" rtlCol="0">
            <a:spAutoFit/>
          </a:bodyPr>
          <a:lstStyle/>
          <a:p>
            <a:r>
              <a:rPr lang="en-US" sz="1400" smtClean="0">
                <a:solidFill>
                  <a:srgbClr val="66FF66"/>
                </a:solidFill>
              </a:rPr>
              <a:t>South flank deformation rate</a:t>
            </a:r>
            <a:endParaRPr lang="en-US" sz="1400" dirty="0">
              <a:solidFill>
                <a:srgbClr val="66FF66"/>
              </a:solidFill>
            </a:endParaRPr>
          </a:p>
        </p:txBody>
      </p:sp>
      <p:grpSp>
        <p:nvGrpSpPr>
          <p:cNvPr id="3096" name="Group 3095"/>
          <p:cNvGrpSpPr/>
          <p:nvPr/>
        </p:nvGrpSpPr>
        <p:grpSpPr>
          <a:xfrm>
            <a:off x="1354431" y="1214272"/>
            <a:ext cx="1511244" cy="640969"/>
            <a:chOff x="1828801" y="1733027"/>
            <a:chExt cx="1511244" cy="640969"/>
          </a:xfrm>
        </p:grpSpPr>
        <p:cxnSp>
          <p:nvCxnSpPr>
            <p:cNvPr id="23" name="Curved Connector 22"/>
            <p:cNvCxnSpPr/>
            <p:nvPr/>
          </p:nvCxnSpPr>
          <p:spPr>
            <a:xfrm rot="16200000" flipH="1">
              <a:off x="1654579" y="1907249"/>
              <a:ext cx="640969" cy="292526"/>
            </a:xfrm>
            <a:prstGeom prst="curvedConnector3">
              <a:avLst>
                <a:gd name="adj1" fmla="val 37655"/>
              </a:avLst>
            </a:prstGeom>
            <a:ln w="15875">
              <a:solidFill>
                <a:srgbClr val="66FF66"/>
              </a:solidFill>
              <a:prstDash val="sysDot"/>
              <a:headEnd type="stealth" w="lg" len="lg"/>
              <a:tailEnd type="none"/>
            </a:ln>
          </p:spPr>
          <p:style>
            <a:lnRef idx="1">
              <a:schemeClr val="accent1"/>
            </a:lnRef>
            <a:fillRef idx="0">
              <a:schemeClr val="accent1"/>
            </a:fillRef>
            <a:effectRef idx="0">
              <a:schemeClr val="accent1"/>
            </a:effectRef>
            <a:fontRef idx="minor">
              <a:schemeClr val="tx1"/>
            </a:fontRef>
          </p:style>
        </p:cxnSp>
        <p:cxnSp>
          <p:nvCxnSpPr>
            <p:cNvPr id="24" name="Curved Connector 23"/>
            <p:cNvCxnSpPr/>
            <p:nvPr/>
          </p:nvCxnSpPr>
          <p:spPr>
            <a:xfrm rot="16200000" flipH="1">
              <a:off x="2037512" y="1998655"/>
              <a:ext cx="623829" cy="126853"/>
            </a:xfrm>
            <a:prstGeom prst="curvedConnector3">
              <a:avLst>
                <a:gd name="adj1" fmla="val 50000"/>
              </a:avLst>
            </a:prstGeom>
            <a:ln w="15875">
              <a:solidFill>
                <a:srgbClr val="66FF66"/>
              </a:solidFill>
              <a:prstDash val="sysDot"/>
              <a:headEnd type="stealth" w="lg" len="lg"/>
              <a:tailEnd type="none"/>
            </a:ln>
          </p:spPr>
          <p:style>
            <a:lnRef idx="1">
              <a:schemeClr val="accent1"/>
            </a:lnRef>
            <a:fillRef idx="0">
              <a:schemeClr val="accent1"/>
            </a:fillRef>
            <a:effectRef idx="0">
              <a:schemeClr val="accent1"/>
            </a:effectRef>
            <a:fontRef idx="minor">
              <a:schemeClr val="tx1"/>
            </a:fontRef>
          </p:style>
        </p:cxnSp>
        <p:cxnSp>
          <p:nvCxnSpPr>
            <p:cNvPr id="25" name="Curved Connector 24"/>
            <p:cNvCxnSpPr/>
            <p:nvPr/>
          </p:nvCxnSpPr>
          <p:spPr>
            <a:xfrm rot="5400000">
              <a:off x="2514539" y="1902631"/>
              <a:ext cx="609725" cy="304802"/>
            </a:xfrm>
            <a:prstGeom prst="curvedConnector3">
              <a:avLst>
                <a:gd name="adj1" fmla="val 50000"/>
              </a:avLst>
            </a:prstGeom>
            <a:ln w="15875">
              <a:solidFill>
                <a:srgbClr val="66FF66"/>
              </a:solidFill>
              <a:prstDash val="sysDot"/>
              <a:headEnd type="stealth" w="lg" len="lg"/>
              <a:tailEnd type="none"/>
            </a:ln>
          </p:spPr>
          <p:style>
            <a:lnRef idx="1">
              <a:schemeClr val="accent1"/>
            </a:lnRef>
            <a:fillRef idx="0">
              <a:schemeClr val="accent1"/>
            </a:fillRef>
            <a:effectRef idx="0">
              <a:schemeClr val="accent1"/>
            </a:effectRef>
            <a:fontRef idx="minor">
              <a:schemeClr val="tx1"/>
            </a:fontRef>
          </p:style>
        </p:cxnSp>
        <p:cxnSp>
          <p:nvCxnSpPr>
            <p:cNvPr id="26" name="Curved Connector 25"/>
            <p:cNvCxnSpPr/>
            <p:nvPr/>
          </p:nvCxnSpPr>
          <p:spPr>
            <a:xfrm rot="5400000">
              <a:off x="2966577" y="1986426"/>
              <a:ext cx="531092" cy="215845"/>
            </a:xfrm>
            <a:prstGeom prst="curvedConnector3">
              <a:avLst>
                <a:gd name="adj1" fmla="val 50000"/>
              </a:avLst>
            </a:prstGeom>
            <a:ln w="15875">
              <a:solidFill>
                <a:srgbClr val="66FF66"/>
              </a:solidFill>
              <a:prstDash val="sysDot"/>
              <a:headEnd type="stealth" w="lg" len="lg"/>
              <a:tailEnd type="none"/>
            </a:ln>
          </p:spPr>
          <p:style>
            <a:lnRef idx="1">
              <a:schemeClr val="accent1"/>
            </a:lnRef>
            <a:fillRef idx="0">
              <a:schemeClr val="accent1"/>
            </a:fillRef>
            <a:effectRef idx="0">
              <a:schemeClr val="accent1"/>
            </a:effectRef>
            <a:fontRef idx="minor">
              <a:schemeClr val="tx1"/>
            </a:fontRef>
          </p:style>
        </p:cxnSp>
      </p:grpSp>
      <p:grpSp>
        <p:nvGrpSpPr>
          <p:cNvPr id="3097" name="Group 3096"/>
          <p:cNvGrpSpPr/>
          <p:nvPr/>
        </p:nvGrpSpPr>
        <p:grpSpPr>
          <a:xfrm>
            <a:off x="5316830" y="929043"/>
            <a:ext cx="914403" cy="448124"/>
            <a:chOff x="5791200" y="1447798"/>
            <a:chExt cx="914403" cy="448124"/>
          </a:xfrm>
        </p:grpSpPr>
        <p:cxnSp>
          <p:nvCxnSpPr>
            <p:cNvPr id="35" name="Curved Connector 34"/>
            <p:cNvCxnSpPr/>
            <p:nvPr/>
          </p:nvCxnSpPr>
          <p:spPr>
            <a:xfrm rot="16200000" flipH="1">
              <a:off x="5675300" y="1563698"/>
              <a:ext cx="448124" cy="216324"/>
            </a:xfrm>
            <a:prstGeom prst="curvedConnector3">
              <a:avLst>
                <a:gd name="adj1" fmla="val 50000"/>
              </a:avLst>
            </a:prstGeom>
            <a:ln w="15875">
              <a:solidFill>
                <a:srgbClr val="66FF66"/>
              </a:solidFill>
              <a:prstDash val="sysDot"/>
              <a:headEnd type="stealth" w="lg" len="lg"/>
              <a:tailEnd type="none"/>
            </a:ln>
          </p:spPr>
          <p:style>
            <a:lnRef idx="1">
              <a:schemeClr val="accent1"/>
            </a:lnRef>
            <a:fillRef idx="0">
              <a:schemeClr val="accent1"/>
            </a:fillRef>
            <a:effectRef idx="0">
              <a:schemeClr val="accent1"/>
            </a:effectRef>
            <a:fontRef idx="minor">
              <a:schemeClr val="tx1"/>
            </a:fontRef>
          </p:style>
        </p:cxnSp>
        <p:cxnSp>
          <p:nvCxnSpPr>
            <p:cNvPr id="36" name="Curved Connector 35"/>
            <p:cNvCxnSpPr/>
            <p:nvPr/>
          </p:nvCxnSpPr>
          <p:spPr>
            <a:xfrm rot="16200000" flipH="1">
              <a:off x="6011562" y="1608434"/>
              <a:ext cx="448122" cy="126853"/>
            </a:xfrm>
            <a:prstGeom prst="curvedConnector3">
              <a:avLst>
                <a:gd name="adj1" fmla="val 50000"/>
              </a:avLst>
            </a:prstGeom>
            <a:ln w="15875">
              <a:solidFill>
                <a:srgbClr val="66FF66"/>
              </a:solidFill>
              <a:prstDash val="sysDot"/>
              <a:headEnd type="stealth" w="lg" len="lg"/>
              <a:tailEnd type="none"/>
            </a:ln>
          </p:spPr>
          <p:style>
            <a:lnRef idx="1">
              <a:schemeClr val="accent1"/>
            </a:lnRef>
            <a:fillRef idx="0">
              <a:schemeClr val="accent1"/>
            </a:fillRef>
            <a:effectRef idx="0">
              <a:schemeClr val="accent1"/>
            </a:effectRef>
            <a:fontRef idx="minor">
              <a:schemeClr val="tx1"/>
            </a:fontRef>
          </p:style>
        </p:cxnSp>
        <p:cxnSp>
          <p:nvCxnSpPr>
            <p:cNvPr id="37" name="Curved Connector 36"/>
            <p:cNvCxnSpPr/>
            <p:nvPr/>
          </p:nvCxnSpPr>
          <p:spPr>
            <a:xfrm rot="5400000">
              <a:off x="6374291" y="1550508"/>
              <a:ext cx="434021" cy="228602"/>
            </a:xfrm>
            <a:prstGeom prst="curvedConnector3">
              <a:avLst>
                <a:gd name="adj1" fmla="val 50000"/>
              </a:avLst>
            </a:prstGeom>
            <a:ln w="15875">
              <a:solidFill>
                <a:srgbClr val="66FF66"/>
              </a:solidFill>
              <a:prstDash val="sysDot"/>
              <a:headEnd type="stealth" w="lg" len="lg"/>
              <a:tailEnd type="none"/>
            </a:ln>
          </p:spPr>
          <p:style>
            <a:lnRef idx="1">
              <a:schemeClr val="accent1"/>
            </a:lnRef>
            <a:fillRef idx="0">
              <a:schemeClr val="accent1"/>
            </a:fillRef>
            <a:effectRef idx="0">
              <a:schemeClr val="accent1"/>
            </a:effectRef>
            <a:fontRef idx="minor">
              <a:schemeClr val="tx1"/>
            </a:fontRef>
          </p:style>
        </p:cxnSp>
      </p:grpSp>
      <p:grpSp>
        <p:nvGrpSpPr>
          <p:cNvPr id="3098" name="Group 3097"/>
          <p:cNvGrpSpPr/>
          <p:nvPr/>
        </p:nvGrpSpPr>
        <p:grpSpPr>
          <a:xfrm>
            <a:off x="287630" y="2136577"/>
            <a:ext cx="2743200" cy="685800"/>
            <a:chOff x="762000" y="2667000"/>
            <a:chExt cx="2743200" cy="685800"/>
          </a:xfrm>
        </p:grpSpPr>
        <p:cxnSp>
          <p:nvCxnSpPr>
            <p:cNvPr id="3086" name="Straight Arrow Connector 3085"/>
            <p:cNvCxnSpPr/>
            <p:nvPr/>
          </p:nvCxnSpPr>
          <p:spPr>
            <a:xfrm flipH="1" flipV="1">
              <a:off x="762000" y="3157848"/>
              <a:ext cx="262942" cy="194952"/>
            </a:xfrm>
            <a:prstGeom prst="straightConnector1">
              <a:avLst/>
            </a:prstGeom>
            <a:ln w="15875">
              <a:solidFill>
                <a:srgbClr val="66FF66"/>
              </a:solidFill>
              <a:headEnd type="none"/>
              <a:tailEnd type="triangle" w="lg" len="med"/>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H="1" flipV="1">
              <a:off x="1278229" y="2883932"/>
              <a:ext cx="169571" cy="273916"/>
            </a:xfrm>
            <a:prstGeom prst="straightConnector1">
              <a:avLst/>
            </a:prstGeom>
            <a:ln w="15875">
              <a:solidFill>
                <a:srgbClr val="66FF66"/>
              </a:solidFill>
              <a:headEnd type="none"/>
              <a:tailEnd type="triangle" w="lg" len="med"/>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V="1">
              <a:off x="2379370" y="2667000"/>
              <a:ext cx="0" cy="277690"/>
            </a:xfrm>
            <a:prstGeom prst="straightConnector1">
              <a:avLst/>
            </a:prstGeom>
            <a:ln w="15875">
              <a:solidFill>
                <a:srgbClr val="66FF66"/>
              </a:solidFill>
              <a:headEnd type="none"/>
              <a:tailEnd type="triangle" w="lg" len="med"/>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flipH="1" flipV="1">
              <a:off x="1696640" y="2745087"/>
              <a:ext cx="73130" cy="274860"/>
            </a:xfrm>
            <a:prstGeom prst="straightConnector1">
              <a:avLst/>
            </a:prstGeom>
            <a:ln w="15875">
              <a:solidFill>
                <a:srgbClr val="66FF66"/>
              </a:solidFill>
              <a:headEnd type="none"/>
              <a:tailEnd type="triangle" w="lg" len="med"/>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flipV="1">
              <a:off x="2892533" y="2745087"/>
              <a:ext cx="79270" cy="275803"/>
            </a:xfrm>
            <a:prstGeom prst="straightConnector1">
              <a:avLst/>
            </a:prstGeom>
            <a:ln w="15875">
              <a:solidFill>
                <a:srgbClr val="66FF66"/>
              </a:solidFill>
              <a:headEnd type="none"/>
              <a:tailEnd type="triangle" w="lg" len="med"/>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flipV="1">
              <a:off x="3326791" y="2882045"/>
              <a:ext cx="178409" cy="275804"/>
            </a:xfrm>
            <a:prstGeom prst="straightConnector1">
              <a:avLst/>
            </a:prstGeom>
            <a:ln w="15875">
              <a:solidFill>
                <a:srgbClr val="66FF66"/>
              </a:solidFill>
              <a:headEnd type="none"/>
              <a:tailEnd type="triangle" w="lg" len="med"/>
            </a:ln>
          </p:spPr>
          <p:style>
            <a:lnRef idx="1">
              <a:schemeClr val="accent1"/>
            </a:lnRef>
            <a:fillRef idx="0">
              <a:schemeClr val="accent1"/>
            </a:fillRef>
            <a:effectRef idx="0">
              <a:schemeClr val="accent1"/>
            </a:effectRef>
            <a:fontRef idx="minor">
              <a:schemeClr val="tx1"/>
            </a:fontRef>
          </p:style>
        </p:cxnSp>
      </p:grpSp>
      <p:sp>
        <p:nvSpPr>
          <p:cNvPr id="66" name="TextBox 65"/>
          <p:cNvSpPr txBox="1"/>
          <p:nvPr/>
        </p:nvSpPr>
        <p:spPr>
          <a:xfrm>
            <a:off x="2418163" y="4658380"/>
            <a:ext cx="1195327" cy="523220"/>
          </a:xfrm>
          <a:prstGeom prst="rect">
            <a:avLst/>
          </a:prstGeom>
          <a:noFill/>
        </p:spPr>
        <p:txBody>
          <a:bodyPr wrap="square" rtlCol="0">
            <a:spAutoFit/>
          </a:bodyPr>
          <a:lstStyle/>
          <a:p>
            <a:r>
              <a:rPr lang="en-US" sz="1400" smtClean="0">
                <a:solidFill>
                  <a:schemeClr val="bg1"/>
                </a:solidFill>
              </a:rPr>
              <a:t>MSR</a:t>
            </a:r>
          </a:p>
          <a:p>
            <a:r>
              <a:rPr lang="en-US" sz="1400" smtClean="0">
                <a:solidFill>
                  <a:schemeClr val="bg1"/>
                </a:solidFill>
              </a:rPr>
              <a:t>(</a:t>
            </a:r>
            <a:r>
              <a:rPr lang="en-US" sz="1400" i="1" smtClean="0">
                <a:solidFill>
                  <a:schemeClr val="bg1"/>
                </a:solidFill>
              </a:rPr>
              <a:t>Q</a:t>
            </a:r>
            <a:r>
              <a:rPr lang="en-US" sz="1400" i="1" baseline="-25000" smtClean="0">
                <a:solidFill>
                  <a:schemeClr val="bg1"/>
                </a:solidFill>
              </a:rPr>
              <a:t>i</a:t>
            </a:r>
            <a:r>
              <a:rPr lang="en-US" sz="1400" dirty="0" smtClean="0">
                <a:solidFill>
                  <a:schemeClr val="bg1"/>
                </a:solidFill>
              </a:rPr>
              <a:t>)</a:t>
            </a:r>
            <a:endParaRPr lang="en-US" sz="1400" dirty="0">
              <a:solidFill>
                <a:schemeClr val="bg1"/>
              </a:solidFill>
            </a:endParaRPr>
          </a:p>
        </p:txBody>
      </p:sp>
      <p:sp>
        <p:nvSpPr>
          <p:cNvPr id="67" name="TextBox 66"/>
          <p:cNvSpPr txBox="1"/>
          <p:nvPr/>
        </p:nvSpPr>
        <p:spPr>
          <a:xfrm>
            <a:off x="1066800" y="2822377"/>
            <a:ext cx="1752600" cy="738664"/>
          </a:xfrm>
          <a:prstGeom prst="rect">
            <a:avLst/>
          </a:prstGeom>
          <a:noFill/>
        </p:spPr>
        <p:txBody>
          <a:bodyPr wrap="square" rtlCol="0">
            <a:spAutoFit/>
          </a:bodyPr>
          <a:lstStyle/>
          <a:p>
            <a:pPr algn="ctr"/>
            <a:r>
              <a:rPr lang="en-US" sz="1400" smtClean="0">
                <a:solidFill>
                  <a:schemeClr val="bg1"/>
                </a:solidFill>
              </a:rPr>
              <a:t>Reservoir location (x,y,z), magma </a:t>
            </a:r>
            <a:r>
              <a:rPr lang="en-US" sz="1400" dirty="0" smtClean="0">
                <a:solidFill>
                  <a:schemeClr val="bg1"/>
                </a:solidFill>
              </a:rPr>
              <a:t>storage rate </a:t>
            </a:r>
            <a:r>
              <a:rPr lang="en-US" sz="1400" smtClean="0">
                <a:solidFill>
                  <a:schemeClr val="bg1"/>
                </a:solidFill>
              </a:rPr>
              <a:t>(</a:t>
            </a:r>
            <a:r>
              <a:rPr lang="en-US" sz="1400" i="1" smtClean="0">
                <a:solidFill>
                  <a:schemeClr val="bg1"/>
                </a:solidFill>
              </a:rPr>
              <a:t>Q</a:t>
            </a:r>
            <a:r>
              <a:rPr lang="en-US" sz="1400" i="1" baseline="-25000" smtClean="0">
                <a:solidFill>
                  <a:schemeClr val="bg1"/>
                </a:solidFill>
              </a:rPr>
              <a:t>s</a:t>
            </a:r>
            <a:r>
              <a:rPr lang="en-US" sz="1400" smtClean="0">
                <a:solidFill>
                  <a:schemeClr val="bg1"/>
                </a:solidFill>
              </a:rPr>
              <a:t>)</a:t>
            </a:r>
            <a:endParaRPr lang="en-US" sz="1400" dirty="0">
              <a:solidFill>
                <a:schemeClr val="bg1"/>
              </a:solidFill>
            </a:endParaRPr>
          </a:p>
        </p:txBody>
      </p:sp>
      <p:sp>
        <p:nvSpPr>
          <p:cNvPr id="69" name="TextBox 68"/>
          <p:cNvSpPr txBox="1"/>
          <p:nvPr/>
        </p:nvSpPr>
        <p:spPr>
          <a:xfrm>
            <a:off x="286985" y="4727377"/>
            <a:ext cx="1694215" cy="523220"/>
          </a:xfrm>
          <a:prstGeom prst="rect">
            <a:avLst/>
          </a:prstGeom>
          <a:noFill/>
        </p:spPr>
        <p:txBody>
          <a:bodyPr wrap="square" rtlCol="0">
            <a:spAutoFit/>
          </a:bodyPr>
          <a:lstStyle/>
          <a:p>
            <a:pPr algn="r"/>
            <a:r>
              <a:rPr lang="en-US" sz="1400" smtClean="0">
                <a:solidFill>
                  <a:schemeClr val="bg1"/>
                </a:solidFill>
              </a:rPr>
              <a:t>Primary S (</a:t>
            </a:r>
            <a:r>
              <a:rPr lang="el-GR" sz="1400" i="1" dirty="0" smtClean="0">
                <a:solidFill>
                  <a:schemeClr val="bg1"/>
                </a:solidFill>
              </a:rPr>
              <a:t>χ</a:t>
            </a:r>
            <a:r>
              <a:rPr lang="en-US" sz="1400" i="1" baseline="30000" smtClean="0">
                <a:solidFill>
                  <a:schemeClr val="bg1"/>
                </a:solidFill>
              </a:rPr>
              <a:t>S</a:t>
            </a:r>
            <a:r>
              <a:rPr lang="en-US" sz="1400" smtClean="0">
                <a:solidFill>
                  <a:schemeClr val="bg1"/>
                </a:solidFill>
              </a:rPr>
              <a:t>),</a:t>
            </a:r>
            <a:endParaRPr lang="en-US" sz="1400" dirty="0" smtClean="0">
              <a:solidFill>
                <a:schemeClr val="bg1"/>
              </a:solidFill>
            </a:endParaRPr>
          </a:p>
          <a:p>
            <a:pPr algn="r"/>
            <a:r>
              <a:rPr lang="en-US" sz="1400" smtClean="0">
                <a:solidFill>
                  <a:schemeClr val="bg1"/>
                </a:solidFill>
              </a:rPr>
              <a:t> primary CO</a:t>
            </a:r>
            <a:r>
              <a:rPr lang="en-US" sz="1400" baseline="-25000" smtClean="0">
                <a:solidFill>
                  <a:schemeClr val="bg1"/>
                </a:solidFill>
              </a:rPr>
              <a:t>2</a:t>
            </a:r>
            <a:r>
              <a:rPr lang="en-US" sz="1400" smtClean="0">
                <a:solidFill>
                  <a:schemeClr val="bg1"/>
                </a:solidFill>
              </a:rPr>
              <a:t> </a:t>
            </a:r>
            <a:r>
              <a:rPr lang="en-US" sz="1400" dirty="0" smtClean="0">
                <a:solidFill>
                  <a:schemeClr val="bg1"/>
                </a:solidFill>
              </a:rPr>
              <a:t>(</a:t>
            </a:r>
            <a:r>
              <a:rPr lang="el-GR" sz="1400" i="1" dirty="0" smtClean="0">
                <a:solidFill>
                  <a:schemeClr val="bg1"/>
                </a:solidFill>
              </a:rPr>
              <a:t>χ</a:t>
            </a:r>
            <a:r>
              <a:rPr lang="en-US" sz="1400" i="1" baseline="30000" dirty="0" smtClean="0">
                <a:solidFill>
                  <a:schemeClr val="bg1"/>
                </a:solidFill>
              </a:rPr>
              <a:t>CO2</a:t>
            </a:r>
            <a:r>
              <a:rPr lang="en-US" sz="1400" dirty="0" smtClean="0">
                <a:solidFill>
                  <a:schemeClr val="bg1"/>
                </a:solidFill>
              </a:rPr>
              <a:t>)</a:t>
            </a:r>
            <a:endParaRPr lang="en-US" sz="1400" dirty="0">
              <a:solidFill>
                <a:schemeClr val="bg1"/>
              </a:solidFill>
            </a:endParaRPr>
          </a:p>
        </p:txBody>
      </p:sp>
      <p:sp>
        <p:nvSpPr>
          <p:cNvPr id="70" name="TextBox 69"/>
          <p:cNvSpPr txBox="1"/>
          <p:nvPr/>
        </p:nvSpPr>
        <p:spPr>
          <a:xfrm>
            <a:off x="3886200" y="3127177"/>
            <a:ext cx="3594238" cy="307777"/>
          </a:xfrm>
          <a:prstGeom prst="rect">
            <a:avLst/>
          </a:prstGeom>
          <a:noFill/>
        </p:spPr>
        <p:txBody>
          <a:bodyPr wrap="square" rtlCol="0">
            <a:spAutoFit/>
          </a:bodyPr>
          <a:lstStyle/>
          <a:p>
            <a:r>
              <a:rPr lang="en-US" sz="1400" dirty="0" smtClean="0">
                <a:solidFill>
                  <a:schemeClr val="bg1"/>
                </a:solidFill>
              </a:rPr>
              <a:t>Magma storage rate in deep rift (</a:t>
            </a:r>
            <a:r>
              <a:rPr lang="en-US" sz="1400" i="1" dirty="0" err="1" smtClean="0">
                <a:solidFill>
                  <a:schemeClr val="bg1"/>
                </a:solidFill>
              </a:rPr>
              <a:t>Q</a:t>
            </a:r>
            <a:r>
              <a:rPr lang="en-US" sz="1400" i="1" baseline="-25000" dirty="0" err="1" smtClean="0">
                <a:solidFill>
                  <a:schemeClr val="bg1"/>
                </a:solidFill>
              </a:rPr>
              <a:t>r</a:t>
            </a:r>
            <a:r>
              <a:rPr lang="en-US" sz="1400" dirty="0" smtClean="0">
                <a:solidFill>
                  <a:schemeClr val="bg1"/>
                </a:solidFill>
              </a:rPr>
              <a:t>)</a:t>
            </a:r>
            <a:endParaRPr lang="en-US" sz="1400" dirty="0">
              <a:solidFill>
                <a:schemeClr val="bg1"/>
              </a:solidFill>
            </a:endParaRPr>
          </a:p>
        </p:txBody>
      </p:sp>
      <p:sp>
        <p:nvSpPr>
          <p:cNvPr id="71" name="TextBox 70"/>
          <p:cNvSpPr txBox="1"/>
          <p:nvPr/>
        </p:nvSpPr>
        <p:spPr>
          <a:xfrm>
            <a:off x="7145630" y="1755577"/>
            <a:ext cx="1600197" cy="738664"/>
          </a:xfrm>
          <a:prstGeom prst="rect">
            <a:avLst/>
          </a:prstGeom>
          <a:noFill/>
        </p:spPr>
        <p:txBody>
          <a:bodyPr wrap="square" rtlCol="0">
            <a:spAutoFit/>
          </a:bodyPr>
          <a:lstStyle/>
          <a:p>
            <a:r>
              <a:rPr lang="en-US" sz="1400" dirty="0" smtClean="0">
                <a:solidFill>
                  <a:schemeClr val="bg1"/>
                </a:solidFill>
              </a:rPr>
              <a:t>Lava effusion rate (</a:t>
            </a:r>
            <a:r>
              <a:rPr lang="en-US" sz="1400" i="1" dirty="0" err="1" smtClean="0">
                <a:solidFill>
                  <a:schemeClr val="bg1"/>
                </a:solidFill>
              </a:rPr>
              <a:t>Q</a:t>
            </a:r>
            <a:r>
              <a:rPr lang="en-US" sz="1400" i="1" baseline="-25000" dirty="0" err="1">
                <a:solidFill>
                  <a:schemeClr val="bg1"/>
                </a:solidFill>
              </a:rPr>
              <a:t>o</a:t>
            </a:r>
            <a:r>
              <a:rPr lang="en-US" sz="1400" dirty="0">
                <a:solidFill>
                  <a:schemeClr val="bg1"/>
                </a:solidFill>
              </a:rPr>
              <a:t>), </a:t>
            </a:r>
            <a:r>
              <a:rPr lang="en-US" sz="1400" dirty="0" smtClean="0">
                <a:solidFill>
                  <a:schemeClr val="bg1"/>
                </a:solidFill>
              </a:rPr>
              <a:t>residual </a:t>
            </a:r>
            <a:r>
              <a:rPr lang="en-US" sz="1400" dirty="0">
                <a:solidFill>
                  <a:schemeClr val="bg1"/>
                </a:solidFill>
              </a:rPr>
              <a:t>sulfur in lava (</a:t>
            </a:r>
            <a:r>
              <a:rPr lang="el-GR" sz="1400" i="1" dirty="0" smtClean="0">
                <a:solidFill>
                  <a:schemeClr val="bg1"/>
                </a:solidFill>
              </a:rPr>
              <a:t>χ</a:t>
            </a:r>
            <a:r>
              <a:rPr lang="en-US" sz="1400" i="1" baseline="-25000" dirty="0" smtClean="0">
                <a:solidFill>
                  <a:schemeClr val="bg1"/>
                </a:solidFill>
              </a:rPr>
              <a:t>O</a:t>
            </a:r>
            <a:r>
              <a:rPr lang="en-US" sz="1400" i="1" baseline="30000" dirty="0" smtClean="0">
                <a:solidFill>
                  <a:schemeClr val="bg1"/>
                </a:solidFill>
              </a:rPr>
              <a:t>S</a:t>
            </a:r>
            <a:r>
              <a:rPr lang="en-US" sz="1400" dirty="0" smtClean="0">
                <a:solidFill>
                  <a:schemeClr val="bg1"/>
                </a:solidFill>
              </a:rPr>
              <a:t>)</a:t>
            </a:r>
            <a:endParaRPr lang="en-US" sz="1400" dirty="0">
              <a:solidFill>
                <a:schemeClr val="bg1"/>
              </a:solidFill>
            </a:endParaRPr>
          </a:p>
        </p:txBody>
      </p:sp>
      <p:grpSp>
        <p:nvGrpSpPr>
          <p:cNvPr id="17" name="Group 16"/>
          <p:cNvGrpSpPr/>
          <p:nvPr/>
        </p:nvGrpSpPr>
        <p:grpSpPr>
          <a:xfrm>
            <a:off x="3733800" y="5151671"/>
            <a:ext cx="4555258" cy="1023506"/>
            <a:chOff x="3810000" y="4953000"/>
            <a:chExt cx="4555258" cy="1023506"/>
          </a:xfrm>
        </p:grpSpPr>
        <p:sp>
          <p:nvSpPr>
            <p:cNvPr id="81" name="TextBox 80"/>
            <p:cNvSpPr txBox="1"/>
            <p:nvPr/>
          </p:nvSpPr>
          <p:spPr>
            <a:xfrm>
              <a:off x="7010400" y="5300246"/>
              <a:ext cx="1354858" cy="338554"/>
            </a:xfrm>
            <a:prstGeom prst="rect">
              <a:avLst/>
            </a:prstGeom>
            <a:noFill/>
          </p:spPr>
          <p:txBody>
            <a:bodyPr wrap="none" rtlCol="0">
              <a:spAutoFit/>
            </a:bodyPr>
            <a:lstStyle/>
            <a:p>
              <a:r>
                <a:rPr lang="en-US" sz="1600" dirty="0" smtClean="0">
                  <a:solidFill>
                    <a:srgbClr val="FFFF00"/>
                  </a:solidFill>
                </a:rPr>
                <a:t>Gas emissions</a:t>
              </a:r>
              <a:endParaRPr lang="en-US" sz="1600" dirty="0">
                <a:solidFill>
                  <a:srgbClr val="FFFF00"/>
                </a:solidFill>
              </a:endParaRPr>
            </a:p>
          </p:txBody>
        </p:sp>
        <p:pic>
          <p:nvPicPr>
            <p:cNvPr id="82" name="Picture 81"/>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3810000" y="4953000"/>
              <a:ext cx="2846388" cy="1023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8" name="Right Brace 107"/>
            <p:cNvSpPr/>
            <p:nvPr/>
          </p:nvSpPr>
          <p:spPr>
            <a:xfrm>
              <a:off x="6667500" y="5069413"/>
              <a:ext cx="266700" cy="822492"/>
            </a:xfrm>
            <a:prstGeom prst="rightBrace">
              <a:avLst>
                <a:gd name="adj1" fmla="val 33730"/>
                <a:gd name="adj2" fmla="val 50000"/>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5" name="TextBox 54"/>
          <p:cNvSpPr txBox="1"/>
          <p:nvPr/>
        </p:nvSpPr>
        <p:spPr>
          <a:xfrm>
            <a:off x="283080" y="3823157"/>
            <a:ext cx="1698119" cy="523220"/>
          </a:xfrm>
          <a:prstGeom prst="rect">
            <a:avLst/>
          </a:prstGeom>
          <a:noFill/>
        </p:spPr>
        <p:txBody>
          <a:bodyPr wrap="square" rtlCol="0">
            <a:spAutoFit/>
          </a:bodyPr>
          <a:lstStyle/>
          <a:p>
            <a:pPr algn="r"/>
            <a:r>
              <a:rPr lang="en-US" sz="1400" dirty="0" smtClean="0">
                <a:solidFill>
                  <a:schemeClr val="bg1"/>
                </a:solidFill>
              </a:rPr>
              <a:t>Magma density (</a:t>
            </a:r>
            <a:r>
              <a:rPr lang="el-GR" sz="1400" dirty="0" smtClean="0">
                <a:solidFill>
                  <a:schemeClr val="bg1"/>
                </a:solidFill>
              </a:rPr>
              <a:t>ρ</a:t>
            </a:r>
            <a:r>
              <a:rPr lang="en-US" sz="1400" dirty="0" smtClean="0">
                <a:solidFill>
                  <a:schemeClr val="bg1"/>
                </a:solidFill>
              </a:rPr>
              <a:t>), compressibility (</a:t>
            </a:r>
            <a:r>
              <a:rPr lang="el-GR" sz="1400" dirty="0" smtClean="0">
                <a:solidFill>
                  <a:schemeClr val="bg1"/>
                </a:solidFill>
              </a:rPr>
              <a:t>β</a:t>
            </a:r>
            <a:r>
              <a:rPr lang="en-US" sz="1400" dirty="0" smtClean="0">
                <a:solidFill>
                  <a:schemeClr val="bg1"/>
                </a:solidFill>
              </a:rPr>
              <a:t>)</a:t>
            </a:r>
            <a:endParaRPr lang="en-US" sz="1400" dirty="0">
              <a:solidFill>
                <a:schemeClr val="bg1"/>
              </a:solidFill>
            </a:endParaRPr>
          </a:p>
        </p:txBody>
      </p:sp>
      <p:grpSp>
        <p:nvGrpSpPr>
          <p:cNvPr id="3" name="Group 2"/>
          <p:cNvGrpSpPr/>
          <p:nvPr/>
        </p:nvGrpSpPr>
        <p:grpSpPr>
          <a:xfrm>
            <a:off x="685802" y="5336977"/>
            <a:ext cx="2514601" cy="897263"/>
            <a:chOff x="685802" y="5638800"/>
            <a:chExt cx="2514601" cy="897263"/>
          </a:xfrm>
        </p:grpSpPr>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4881" y="6172200"/>
              <a:ext cx="2495519" cy="363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9" name="TextBox 78"/>
            <p:cNvSpPr txBox="1"/>
            <p:nvPr/>
          </p:nvSpPr>
          <p:spPr>
            <a:xfrm>
              <a:off x="924996" y="5638800"/>
              <a:ext cx="1970604" cy="338554"/>
            </a:xfrm>
            <a:prstGeom prst="rect">
              <a:avLst/>
            </a:prstGeom>
            <a:noFill/>
          </p:spPr>
          <p:txBody>
            <a:bodyPr wrap="none" rtlCol="0">
              <a:spAutoFit/>
            </a:bodyPr>
            <a:lstStyle/>
            <a:p>
              <a:r>
                <a:rPr lang="en-US" sz="1600" dirty="0" smtClean="0">
                  <a:solidFill>
                    <a:srgbClr val="FFFF00"/>
                  </a:solidFill>
                </a:rPr>
                <a:t>Conservation of mass</a:t>
              </a:r>
              <a:endParaRPr lang="en-US" sz="1600" dirty="0">
                <a:solidFill>
                  <a:srgbClr val="FFFF00"/>
                </a:solidFill>
              </a:endParaRPr>
            </a:p>
          </p:txBody>
        </p:sp>
        <p:sp>
          <p:nvSpPr>
            <p:cNvPr id="93" name="Right Brace 92"/>
            <p:cNvSpPr/>
            <p:nvPr/>
          </p:nvSpPr>
          <p:spPr>
            <a:xfrm rot="16200000">
              <a:off x="1809753" y="4853403"/>
              <a:ext cx="266700" cy="2514601"/>
            </a:xfrm>
            <a:prstGeom prst="rightBrace">
              <a:avLst>
                <a:gd name="adj1" fmla="val 52515"/>
                <a:gd name="adj2" fmla="val 50000"/>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 name="Group 7"/>
          <p:cNvGrpSpPr/>
          <p:nvPr/>
        </p:nvGrpSpPr>
        <p:grpSpPr>
          <a:xfrm>
            <a:off x="3300578" y="3736777"/>
            <a:ext cx="5614822" cy="584775"/>
            <a:chOff x="3300578" y="3911025"/>
            <a:chExt cx="5614822" cy="584775"/>
          </a:xfrm>
        </p:grpSpPr>
        <p:sp>
          <p:nvSpPr>
            <p:cNvPr id="86" name="TextBox 85"/>
            <p:cNvSpPr txBox="1"/>
            <p:nvPr/>
          </p:nvSpPr>
          <p:spPr>
            <a:xfrm>
              <a:off x="6890090" y="3911025"/>
              <a:ext cx="2025310" cy="584775"/>
            </a:xfrm>
            <a:prstGeom prst="rect">
              <a:avLst/>
            </a:prstGeom>
            <a:noFill/>
          </p:spPr>
          <p:txBody>
            <a:bodyPr wrap="square" rtlCol="0">
              <a:spAutoFit/>
            </a:bodyPr>
            <a:lstStyle/>
            <a:p>
              <a:r>
                <a:rPr lang="en-US" sz="1600" dirty="0" smtClean="0">
                  <a:solidFill>
                    <a:srgbClr val="FFFF00"/>
                  </a:solidFill>
                </a:rPr>
                <a:t>Volume change rate of summit reservoir</a:t>
              </a:r>
            </a:p>
          </p:txBody>
        </p:sp>
        <p:sp>
          <p:nvSpPr>
            <p:cNvPr id="88" name="Right Brace 87"/>
            <p:cNvSpPr/>
            <p:nvPr/>
          </p:nvSpPr>
          <p:spPr>
            <a:xfrm>
              <a:off x="6553200" y="3952563"/>
              <a:ext cx="266700" cy="467037"/>
            </a:xfrm>
            <a:prstGeom prst="rightBrace">
              <a:avLst>
                <a:gd name="adj1" fmla="val 19141"/>
                <a:gd name="adj2" fmla="val 50000"/>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409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00578" y="3972580"/>
              <a:ext cx="3112546" cy="4212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9" name="Group 8"/>
          <p:cNvGrpSpPr/>
          <p:nvPr/>
        </p:nvGrpSpPr>
        <p:grpSpPr>
          <a:xfrm>
            <a:off x="3632928" y="4459783"/>
            <a:ext cx="4520472" cy="598390"/>
            <a:chOff x="3632928" y="4609206"/>
            <a:chExt cx="4520472" cy="598390"/>
          </a:xfrm>
        </p:grpSpPr>
        <p:sp>
          <p:nvSpPr>
            <p:cNvPr id="90" name="TextBox 89"/>
            <p:cNvSpPr txBox="1"/>
            <p:nvPr/>
          </p:nvSpPr>
          <p:spPr>
            <a:xfrm>
              <a:off x="6929988" y="4622821"/>
              <a:ext cx="1223412" cy="584775"/>
            </a:xfrm>
            <a:prstGeom prst="rect">
              <a:avLst/>
            </a:prstGeom>
            <a:noFill/>
          </p:spPr>
          <p:txBody>
            <a:bodyPr wrap="none" rtlCol="0">
              <a:spAutoFit/>
            </a:bodyPr>
            <a:lstStyle/>
            <a:p>
              <a:r>
                <a:rPr lang="en-US" sz="1600" dirty="0" smtClean="0">
                  <a:solidFill>
                    <a:srgbClr val="FFFF00"/>
                  </a:solidFill>
                </a:rPr>
                <a:t>Summit</a:t>
              </a:r>
            </a:p>
            <a:p>
              <a:r>
                <a:rPr lang="en-US" sz="1600" dirty="0" smtClean="0">
                  <a:solidFill>
                    <a:srgbClr val="FFFF00"/>
                  </a:solidFill>
                </a:rPr>
                <a:t>deformation</a:t>
              </a:r>
              <a:endParaRPr lang="en-US" sz="1600" dirty="0">
                <a:solidFill>
                  <a:srgbClr val="FFFF00"/>
                </a:solidFill>
              </a:endParaRPr>
            </a:p>
          </p:txBody>
        </p:sp>
        <p:sp>
          <p:nvSpPr>
            <p:cNvPr id="92" name="Right Brace 91"/>
            <p:cNvSpPr/>
            <p:nvPr/>
          </p:nvSpPr>
          <p:spPr>
            <a:xfrm>
              <a:off x="6553200" y="4609206"/>
              <a:ext cx="266700" cy="560022"/>
            </a:xfrm>
            <a:prstGeom prst="rightBrace">
              <a:avLst>
                <a:gd name="adj1" fmla="val 23934"/>
                <a:gd name="adj2" fmla="val 50000"/>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409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32928" y="4724400"/>
              <a:ext cx="2767872" cy="3662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60" name="Group 59"/>
          <p:cNvGrpSpPr/>
          <p:nvPr/>
        </p:nvGrpSpPr>
        <p:grpSpPr>
          <a:xfrm>
            <a:off x="2684664" y="3517540"/>
            <a:ext cx="6659005" cy="2844448"/>
            <a:chOff x="1265795" y="757535"/>
            <a:chExt cx="6659005" cy="2844448"/>
          </a:xfrm>
        </p:grpSpPr>
        <p:pic>
          <p:nvPicPr>
            <p:cNvPr id="62" name="Picture 2" descr="C:\Users\kranderson\Documents\Google Drive\Kilauea influx\fig_exports\chi_s_prior.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09028" y="1227928"/>
              <a:ext cx="5136530" cy="2374055"/>
            </a:xfrm>
            <a:prstGeom prst="rect">
              <a:avLst/>
            </a:prstGeom>
            <a:noFill/>
            <a:extLst>
              <a:ext uri="{909E8E84-426E-40DD-AFC4-6F175D3DCCD1}">
                <a14:hiddenFill xmlns:a14="http://schemas.microsoft.com/office/drawing/2010/main">
                  <a:solidFill>
                    <a:srgbClr val="FFFFFF"/>
                  </a:solidFill>
                </a14:hiddenFill>
              </a:ext>
            </a:extLst>
          </p:spPr>
        </p:pic>
        <p:sp>
          <p:nvSpPr>
            <p:cNvPr id="63" name="Rectangle 62"/>
            <p:cNvSpPr/>
            <p:nvPr/>
          </p:nvSpPr>
          <p:spPr>
            <a:xfrm>
              <a:off x="1389337" y="1905000"/>
              <a:ext cx="1658663" cy="461665"/>
            </a:xfrm>
            <a:prstGeom prst="rect">
              <a:avLst/>
            </a:prstGeom>
          </p:spPr>
          <p:txBody>
            <a:bodyPr wrap="square">
              <a:spAutoFit/>
            </a:bodyPr>
            <a:lstStyle/>
            <a:p>
              <a:pPr algn="r"/>
              <a:r>
                <a:rPr lang="en-US" sz="1200" dirty="0" smtClean="0">
                  <a:solidFill>
                    <a:srgbClr val="FFFF00"/>
                  </a:solidFill>
                </a:rPr>
                <a:t>0.08</a:t>
              </a:r>
              <a:r>
                <a:rPr lang="en-US" sz="1200" dirty="0">
                  <a:solidFill>
                    <a:srgbClr val="FFFF00"/>
                  </a:solidFill>
                </a:rPr>
                <a:t> </a:t>
              </a:r>
              <a:r>
                <a:rPr lang="en-US" sz="1200" dirty="0" err="1">
                  <a:solidFill>
                    <a:srgbClr val="FFFF00"/>
                  </a:solidFill>
                </a:rPr>
                <a:t>wt</a:t>
              </a:r>
              <a:r>
                <a:rPr lang="en-US" sz="1200" dirty="0">
                  <a:solidFill>
                    <a:srgbClr val="FFFF00"/>
                  </a:solidFill>
                </a:rPr>
                <a:t>%; </a:t>
              </a:r>
              <a:r>
                <a:rPr lang="en-US" sz="1200" i="1" dirty="0" smtClean="0">
                  <a:solidFill>
                    <a:schemeClr val="tx2">
                      <a:lumMod val="40000"/>
                      <a:lumOff val="60000"/>
                    </a:schemeClr>
                  </a:solidFill>
                </a:rPr>
                <a:t>Moore </a:t>
              </a:r>
              <a:r>
                <a:rPr lang="en-US" sz="1200" i="1" dirty="0">
                  <a:solidFill>
                    <a:schemeClr val="tx2">
                      <a:lumMod val="40000"/>
                      <a:lumOff val="60000"/>
                    </a:schemeClr>
                  </a:solidFill>
                </a:rPr>
                <a:t>and </a:t>
              </a:r>
              <a:r>
                <a:rPr lang="en-US" sz="1200" i="1" dirty="0" err="1">
                  <a:solidFill>
                    <a:schemeClr val="tx2">
                      <a:lumMod val="40000"/>
                      <a:lumOff val="60000"/>
                    </a:schemeClr>
                  </a:solidFill>
                </a:rPr>
                <a:t>Fabbi</a:t>
              </a:r>
              <a:r>
                <a:rPr lang="en-US" sz="1200" i="1" dirty="0">
                  <a:solidFill>
                    <a:schemeClr val="tx2">
                      <a:lumMod val="40000"/>
                      <a:lumOff val="60000"/>
                    </a:schemeClr>
                  </a:solidFill>
                </a:rPr>
                <a:t> </a:t>
              </a:r>
              <a:r>
                <a:rPr lang="en-US" sz="1200" dirty="0">
                  <a:solidFill>
                    <a:schemeClr val="tx2">
                      <a:lumMod val="40000"/>
                      <a:lumOff val="60000"/>
                    </a:schemeClr>
                  </a:solidFill>
                </a:rPr>
                <a:t>[1971</a:t>
              </a:r>
              <a:r>
                <a:rPr lang="en-US" sz="1200" dirty="0" smtClean="0">
                  <a:solidFill>
                    <a:schemeClr val="tx2">
                      <a:lumMod val="40000"/>
                      <a:lumOff val="60000"/>
                    </a:schemeClr>
                  </a:solidFill>
                </a:rPr>
                <a:t>]</a:t>
              </a:r>
              <a:endParaRPr lang="en-US" sz="1200" dirty="0">
                <a:solidFill>
                  <a:schemeClr val="tx2">
                    <a:lumMod val="40000"/>
                    <a:lumOff val="60000"/>
                  </a:schemeClr>
                </a:solidFill>
              </a:endParaRPr>
            </a:p>
          </p:txBody>
        </p:sp>
        <p:cxnSp>
          <p:nvCxnSpPr>
            <p:cNvPr id="64" name="Straight Connector 63"/>
            <p:cNvCxnSpPr/>
            <p:nvPr/>
          </p:nvCxnSpPr>
          <p:spPr>
            <a:xfrm flipH="1" flipV="1">
              <a:off x="4076578" y="919291"/>
              <a:ext cx="664" cy="1276878"/>
            </a:xfrm>
            <a:prstGeom prst="line">
              <a:avLst/>
            </a:prstGeom>
            <a:ln>
              <a:solidFill>
                <a:schemeClr val="tx2">
                  <a:lumMod val="40000"/>
                  <a:lumOff val="6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H="1" flipV="1">
              <a:off x="4634539" y="838200"/>
              <a:ext cx="13488" cy="949623"/>
            </a:xfrm>
            <a:prstGeom prst="line">
              <a:avLst/>
            </a:prstGeom>
            <a:ln>
              <a:solidFill>
                <a:schemeClr val="tx2">
                  <a:lumMod val="40000"/>
                  <a:lumOff val="6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V="1">
              <a:off x="5133734" y="1628837"/>
              <a:ext cx="0" cy="655302"/>
            </a:xfrm>
            <a:prstGeom prst="line">
              <a:avLst/>
            </a:prstGeom>
            <a:ln>
              <a:solidFill>
                <a:schemeClr val="tx2">
                  <a:lumMod val="40000"/>
                  <a:lumOff val="6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H="1" flipV="1">
              <a:off x="5654142" y="2272098"/>
              <a:ext cx="1" cy="639299"/>
            </a:xfrm>
            <a:prstGeom prst="line">
              <a:avLst/>
            </a:prstGeom>
            <a:ln>
              <a:solidFill>
                <a:schemeClr val="tx2">
                  <a:lumMod val="40000"/>
                  <a:lumOff val="6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H="1" flipV="1">
              <a:off x="3546676" y="1524000"/>
              <a:ext cx="5120" cy="1342233"/>
            </a:xfrm>
            <a:prstGeom prst="line">
              <a:avLst/>
            </a:prstGeom>
            <a:ln>
              <a:solidFill>
                <a:schemeClr val="tx2">
                  <a:lumMod val="40000"/>
                  <a:lumOff val="6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74" name="Group 73"/>
            <p:cNvGrpSpPr/>
            <p:nvPr/>
          </p:nvGrpSpPr>
          <p:grpSpPr>
            <a:xfrm>
              <a:off x="1265795" y="757535"/>
              <a:ext cx="6659005" cy="1900299"/>
              <a:chOff x="-396347" y="986135"/>
              <a:chExt cx="6659005" cy="1900299"/>
            </a:xfrm>
          </p:grpSpPr>
          <p:sp>
            <p:nvSpPr>
              <p:cNvPr id="76" name="TextBox 75"/>
              <p:cNvSpPr txBox="1"/>
              <p:nvPr/>
            </p:nvSpPr>
            <p:spPr>
              <a:xfrm>
                <a:off x="3443258" y="1780401"/>
                <a:ext cx="2819400" cy="276999"/>
              </a:xfrm>
              <a:prstGeom prst="rect">
                <a:avLst/>
              </a:prstGeom>
              <a:noFill/>
            </p:spPr>
            <p:txBody>
              <a:bodyPr wrap="square" rtlCol="0">
                <a:spAutoFit/>
              </a:bodyPr>
              <a:lstStyle/>
              <a:p>
                <a:r>
                  <a:rPr lang="en-US" sz="1200" dirty="0" smtClean="0">
                    <a:solidFill>
                      <a:srgbClr val="FFFF00"/>
                    </a:solidFill>
                  </a:rPr>
                  <a:t>0.12 </a:t>
                </a:r>
                <a:r>
                  <a:rPr lang="en-US" sz="1200" dirty="0" err="1" smtClean="0">
                    <a:solidFill>
                      <a:srgbClr val="FFFF00"/>
                    </a:solidFill>
                  </a:rPr>
                  <a:t>wt</a:t>
                </a:r>
                <a:r>
                  <a:rPr lang="en-US" sz="1200" dirty="0" smtClean="0">
                    <a:solidFill>
                      <a:srgbClr val="FFFF00"/>
                    </a:solidFill>
                  </a:rPr>
                  <a:t>%; </a:t>
                </a:r>
                <a:r>
                  <a:rPr lang="en-US" sz="1200" i="1" dirty="0" smtClean="0">
                    <a:solidFill>
                      <a:schemeClr val="tx2">
                        <a:lumMod val="40000"/>
                        <a:lumOff val="60000"/>
                      </a:schemeClr>
                    </a:solidFill>
                  </a:rPr>
                  <a:t>Anderson and Brown </a:t>
                </a:r>
                <a:r>
                  <a:rPr lang="en-US" sz="1200" dirty="0" smtClean="0">
                    <a:solidFill>
                      <a:schemeClr val="tx2">
                        <a:lumMod val="40000"/>
                        <a:lumOff val="60000"/>
                      </a:schemeClr>
                    </a:solidFill>
                  </a:rPr>
                  <a:t>[1983]</a:t>
                </a:r>
              </a:p>
            </p:txBody>
          </p:sp>
          <p:sp>
            <p:nvSpPr>
              <p:cNvPr id="77" name="Rectangle 76"/>
              <p:cNvSpPr/>
              <p:nvPr/>
            </p:nvSpPr>
            <p:spPr>
              <a:xfrm>
                <a:off x="2986058" y="986135"/>
                <a:ext cx="2078198" cy="461665"/>
              </a:xfrm>
              <a:prstGeom prst="rect">
                <a:avLst/>
              </a:prstGeom>
            </p:spPr>
            <p:txBody>
              <a:bodyPr wrap="none">
                <a:spAutoFit/>
              </a:bodyPr>
              <a:lstStyle/>
              <a:p>
                <a:r>
                  <a:rPr lang="en-US" sz="1200" dirty="0" smtClean="0">
                    <a:solidFill>
                      <a:srgbClr val="FFFF00"/>
                    </a:solidFill>
                  </a:rPr>
                  <a:t>0.11</a:t>
                </a:r>
                <a:r>
                  <a:rPr lang="en-US" sz="1200" dirty="0">
                    <a:solidFill>
                      <a:srgbClr val="FFFF00"/>
                    </a:solidFill>
                  </a:rPr>
                  <a:t> </a:t>
                </a:r>
                <a:r>
                  <a:rPr lang="en-US" sz="1200" dirty="0" err="1">
                    <a:solidFill>
                      <a:srgbClr val="FFFF00"/>
                    </a:solidFill>
                  </a:rPr>
                  <a:t>wt</a:t>
                </a:r>
                <a:r>
                  <a:rPr lang="en-US" sz="1200" dirty="0">
                    <a:solidFill>
                      <a:srgbClr val="FFFF00"/>
                    </a:solidFill>
                  </a:rPr>
                  <a:t>%; </a:t>
                </a:r>
                <a:r>
                  <a:rPr lang="en-US" sz="1200" i="1" dirty="0" err="1" smtClean="0">
                    <a:solidFill>
                      <a:schemeClr val="tx2">
                        <a:lumMod val="40000"/>
                        <a:lumOff val="60000"/>
                      </a:schemeClr>
                    </a:solidFill>
                  </a:rPr>
                  <a:t>Fornari</a:t>
                </a:r>
                <a:r>
                  <a:rPr lang="en-US" sz="1200" i="1" dirty="0" smtClean="0">
                    <a:solidFill>
                      <a:schemeClr val="tx2">
                        <a:lumMod val="40000"/>
                        <a:lumOff val="60000"/>
                      </a:schemeClr>
                    </a:solidFill>
                  </a:rPr>
                  <a:t> </a:t>
                </a:r>
                <a:r>
                  <a:rPr lang="en-US" sz="1200" i="1" dirty="0">
                    <a:solidFill>
                      <a:schemeClr val="tx2">
                        <a:lumMod val="40000"/>
                        <a:lumOff val="60000"/>
                      </a:schemeClr>
                    </a:solidFill>
                  </a:rPr>
                  <a:t>et al. </a:t>
                </a:r>
                <a:r>
                  <a:rPr lang="en-US" sz="1200" dirty="0">
                    <a:solidFill>
                      <a:schemeClr val="tx2">
                        <a:lumMod val="40000"/>
                        <a:lumOff val="60000"/>
                      </a:schemeClr>
                    </a:solidFill>
                  </a:rPr>
                  <a:t>[1979</a:t>
                </a:r>
                <a:r>
                  <a:rPr lang="en-US" sz="1200" dirty="0" smtClean="0">
                    <a:solidFill>
                      <a:schemeClr val="tx2">
                        <a:lumMod val="40000"/>
                        <a:lumOff val="60000"/>
                      </a:schemeClr>
                    </a:solidFill>
                  </a:rPr>
                  <a:t>]</a:t>
                </a:r>
              </a:p>
              <a:p>
                <a:r>
                  <a:rPr lang="en-US" sz="1200" dirty="0" smtClean="0">
                    <a:solidFill>
                      <a:srgbClr val="FFFF00"/>
                    </a:solidFill>
                  </a:rPr>
                  <a:t>0.11</a:t>
                </a:r>
                <a:r>
                  <a:rPr lang="en-US" sz="1200" dirty="0">
                    <a:solidFill>
                      <a:srgbClr val="FFFF00"/>
                    </a:solidFill>
                  </a:rPr>
                  <a:t> </a:t>
                </a:r>
                <a:r>
                  <a:rPr lang="en-US" sz="1200" dirty="0" err="1">
                    <a:solidFill>
                      <a:srgbClr val="FFFF00"/>
                    </a:solidFill>
                  </a:rPr>
                  <a:t>wt</a:t>
                </a:r>
                <a:r>
                  <a:rPr lang="en-US" sz="1200" dirty="0">
                    <a:solidFill>
                      <a:srgbClr val="FFFF00"/>
                    </a:solidFill>
                  </a:rPr>
                  <a:t>%; </a:t>
                </a:r>
                <a:r>
                  <a:rPr lang="en-US" sz="1200" i="1" dirty="0" smtClean="0">
                    <a:solidFill>
                      <a:schemeClr val="tx2">
                        <a:lumMod val="40000"/>
                        <a:lumOff val="60000"/>
                      </a:schemeClr>
                    </a:solidFill>
                  </a:rPr>
                  <a:t>Garcia </a:t>
                </a:r>
                <a:r>
                  <a:rPr lang="en-US" sz="1200" i="1" dirty="0">
                    <a:solidFill>
                      <a:schemeClr val="tx2">
                        <a:lumMod val="40000"/>
                        <a:lumOff val="60000"/>
                      </a:schemeClr>
                    </a:solidFill>
                  </a:rPr>
                  <a:t>et al</a:t>
                </a:r>
                <a:r>
                  <a:rPr lang="en-US" sz="1200" dirty="0">
                    <a:solidFill>
                      <a:schemeClr val="tx2">
                        <a:lumMod val="40000"/>
                        <a:lumOff val="60000"/>
                      </a:schemeClr>
                    </a:solidFill>
                  </a:rPr>
                  <a:t>. [1989]</a:t>
                </a:r>
                <a:r>
                  <a:rPr lang="en-US" sz="1200" dirty="0" smtClean="0">
                    <a:solidFill>
                      <a:schemeClr val="tx2">
                        <a:lumMod val="40000"/>
                        <a:lumOff val="60000"/>
                      </a:schemeClr>
                    </a:solidFill>
                  </a:rPr>
                  <a:t> </a:t>
                </a:r>
                <a:endParaRPr lang="en-US" sz="1200" dirty="0">
                  <a:solidFill>
                    <a:schemeClr val="tx2">
                      <a:lumMod val="40000"/>
                      <a:lumOff val="60000"/>
                    </a:schemeClr>
                  </a:solidFill>
                </a:endParaRPr>
              </a:p>
            </p:txBody>
          </p:sp>
          <p:sp>
            <p:nvSpPr>
              <p:cNvPr id="78" name="Rectangle 77"/>
              <p:cNvSpPr/>
              <p:nvPr/>
            </p:nvSpPr>
            <p:spPr>
              <a:xfrm>
                <a:off x="4051909" y="2424769"/>
                <a:ext cx="1754497" cy="461665"/>
              </a:xfrm>
              <a:prstGeom prst="rect">
                <a:avLst/>
              </a:prstGeom>
            </p:spPr>
            <p:txBody>
              <a:bodyPr wrap="square">
                <a:spAutoFit/>
              </a:bodyPr>
              <a:lstStyle/>
              <a:p>
                <a:r>
                  <a:rPr lang="en-US" sz="1200" dirty="0" smtClean="0">
                    <a:solidFill>
                      <a:srgbClr val="FFFF00"/>
                    </a:solidFill>
                  </a:rPr>
                  <a:t>0.13</a:t>
                </a:r>
                <a:r>
                  <a:rPr lang="en-US" sz="1200" dirty="0">
                    <a:solidFill>
                      <a:srgbClr val="FFFF00"/>
                    </a:solidFill>
                  </a:rPr>
                  <a:t> </a:t>
                </a:r>
                <a:r>
                  <a:rPr lang="en-US" sz="1200" dirty="0" err="1">
                    <a:solidFill>
                      <a:srgbClr val="FFFF00"/>
                    </a:solidFill>
                  </a:rPr>
                  <a:t>wt</a:t>
                </a:r>
                <a:r>
                  <a:rPr lang="en-US" sz="1200" dirty="0">
                    <a:solidFill>
                      <a:srgbClr val="FFFF00"/>
                    </a:solidFill>
                  </a:rPr>
                  <a:t>%; </a:t>
                </a:r>
                <a:r>
                  <a:rPr lang="en-US" sz="1200" i="1" dirty="0" smtClean="0">
                    <a:solidFill>
                      <a:schemeClr val="tx2">
                        <a:lumMod val="40000"/>
                        <a:lumOff val="60000"/>
                      </a:schemeClr>
                    </a:solidFill>
                  </a:rPr>
                  <a:t>Harris </a:t>
                </a:r>
                <a:r>
                  <a:rPr lang="en-US" sz="1200" i="1" dirty="0">
                    <a:solidFill>
                      <a:schemeClr val="tx2">
                        <a:lumMod val="40000"/>
                        <a:lumOff val="60000"/>
                      </a:schemeClr>
                    </a:solidFill>
                  </a:rPr>
                  <a:t>and  Anderson </a:t>
                </a:r>
                <a:r>
                  <a:rPr lang="en-US" sz="1200" dirty="0">
                    <a:solidFill>
                      <a:schemeClr val="tx2">
                        <a:lumMod val="40000"/>
                        <a:lumOff val="60000"/>
                      </a:schemeClr>
                    </a:solidFill>
                  </a:rPr>
                  <a:t>[</a:t>
                </a:r>
                <a:r>
                  <a:rPr lang="en-US" sz="1200" dirty="0" smtClean="0">
                    <a:solidFill>
                      <a:schemeClr val="tx2">
                        <a:lumMod val="40000"/>
                        <a:lumOff val="60000"/>
                      </a:schemeClr>
                    </a:solidFill>
                  </a:rPr>
                  <a:t>1983]</a:t>
                </a:r>
                <a:endParaRPr lang="en-US" sz="1200" dirty="0">
                  <a:solidFill>
                    <a:schemeClr val="tx2">
                      <a:lumMod val="40000"/>
                      <a:lumOff val="60000"/>
                    </a:schemeClr>
                  </a:solidFill>
                </a:endParaRPr>
              </a:p>
            </p:txBody>
          </p:sp>
          <p:sp>
            <p:nvSpPr>
              <p:cNvPr id="80" name="Rectangle 79"/>
              <p:cNvSpPr/>
              <p:nvPr/>
            </p:nvSpPr>
            <p:spPr>
              <a:xfrm>
                <a:off x="-396347" y="1633599"/>
                <a:ext cx="2280881" cy="461665"/>
              </a:xfrm>
              <a:prstGeom prst="rect">
                <a:avLst/>
              </a:prstGeom>
            </p:spPr>
            <p:txBody>
              <a:bodyPr wrap="none">
                <a:spAutoFit/>
              </a:bodyPr>
              <a:lstStyle/>
              <a:p>
                <a:pPr algn="r"/>
                <a:r>
                  <a:rPr lang="en-US" sz="1200" dirty="0" smtClean="0">
                    <a:solidFill>
                      <a:srgbClr val="FFFF00"/>
                    </a:solidFill>
                  </a:rPr>
                  <a:t>0.09</a:t>
                </a:r>
                <a:r>
                  <a:rPr lang="en-US" sz="1200" dirty="0">
                    <a:solidFill>
                      <a:srgbClr val="FFFF00"/>
                    </a:solidFill>
                  </a:rPr>
                  <a:t> </a:t>
                </a:r>
                <a:r>
                  <a:rPr lang="en-US" sz="1200" dirty="0" err="1">
                    <a:solidFill>
                      <a:srgbClr val="FFFF00"/>
                    </a:solidFill>
                  </a:rPr>
                  <a:t>wt</a:t>
                </a:r>
                <a:r>
                  <a:rPr lang="en-US" sz="1200" dirty="0">
                    <a:solidFill>
                      <a:srgbClr val="FFFF00"/>
                    </a:solidFill>
                  </a:rPr>
                  <a:t>%; </a:t>
                </a:r>
                <a:r>
                  <a:rPr lang="en-US" sz="1200" i="1" dirty="0" smtClean="0">
                    <a:solidFill>
                      <a:schemeClr val="tx2">
                        <a:lumMod val="40000"/>
                        <a:lumOff val="60000"/>
                      </a:schemeClr>
                    </a:solidFill>
                  </a:rPr>
                  <a:t>Greenland </a:t>
                </a:r>
                <a:r>
                  <a:rPr lang="en-US" sz="1200" i="1" dirty="0">
                    <a:solidFill>
                      <a:schemeClr val="tx2">
                        <a:lumMod val="40000"/>
                        <a:lumOff val="60000"/>
                      </a:schemeClr>
                    </a:solidFill>
                  </a:rPr>
                  <a:t>et al. </a:t>
                </a:r>
                <a:r>
                  <a:rPr lang="en-US" sz="1200" dirty="0">
                    <a:solidFill>
                      <a:schemeClr val="tx2">
                        <a:lumMod val="40000"/>
                        <a:lumOff val="60000"/>
                      </a:schemeClr>
                    </a:solidFill>
                  </a:rPr>
                  <a:t>[1985</a:t>
                </a:r>
                <a:r>
                  <a:rPr lang="en-US" sz="1200" dirty="0" smtClean="0">
                    <a:solidFill>
                      <a:schemeClr val="tx2">
                        <a:lumMod val="40000"/>
                        <a:lumOff val="60000"/>
                      </a:schemeClr>
                    </a:solidFill>
                  </a:rPr>
                  <a:t>]</a:t>
                </a:r>
              </a:p>
              <a:p>
                <a:pPr algn="r"/>
                <a:r>
                  <a:rPr lang="en-US" sz="1200" dirty="0" smtClean="0">
                    <a:solidFill>
                      <a:srgbClr val="FFFF00"/>
                    </a:solidFill>
                  </a:rPr>
                  <a:t>0.09</a:t>
                </a:r>
                <a:r>
                  <a:rPr lang="en-US" sz="1200" dirty="0">
                    <a:solidFill>
                      <a:srgbClr val="FFFF00"/>
                    </a:solidFill>
                  </a:rPr>
                  <a:t> </a:t>
                </a:r>
                <a:r>
                  <a:rPr lang="en-US" sz="1200" dirty="0" err="1">
                    <a:solidFill>
                      <a:srgbClr val="FFFF00"/>
                    </a:solidFill>
                  </a:rPr>
                  <a:t>wt</a:t>
                </a:r>
                <a:r>
                  <a:rPr lang="en-US" sz="1200" dirty="0">
                    <a:solidFill>
                      <a:srgbClr val="FFFF00"/>
                    </a:solidFill>
                  </a:rPr>
                  <a:t>%; </a:t>
                </a:r>
                <a:r>
                  <a:rPr lang="en-US" sz="1200" i="1" dirty="0" smtClean="0">
                    <a:solidFill>
                      <a:schemeClr val="tx2">
                        <a:lumMod val="40000"/>
                        <a:lumOff val="60000"/>
                      </a:schemeClr>
                    </a:solidFill>
                  </a:rPr>
                  <a:t>Dixon </a:t>
                </a:r>
                <a:r>
                  <a:rPr lang="en-US" sz="1200" i="1" dirty="0">
                    <a:solidFill>
                      <a:schemeClr val="tx2">
                        <a:lumMod val="40000"/>
                        <a:lumOff val="60000"/>
                      </a:schemeClr>
                    </a:solidFill>
                  </a:rPr>
                  <a:t>et al. </a:t>
                </a:r>
                <a:r>
                  <a:rPr lang="en-US" sz="1200" dirty="0">
                    <a:solidFill>
                      <a:schemeClr val="tx2">
                        <a:lumMod val="40000"/>
                        <a:lumOff val="60000"/>
                      </a:schemeClr>
                    </a:solidFill>
                  </a:rPr>
                  <a:t>[1991</a:t>
                </a:r>
                <a:r>
                  <a:rPr lang="en-US" sz="1200" dirty="0" smtClean="0">
                    <a:solidFill>
                      <a:schemeClr val="tx2">
                        <a:lumMod val="40000"/>
                        <a:lumOff val="60000"/>
                      </a:schemeClr>
                    </a:solidFill>
                  </a:rPr>
                  <a:t>]</a:t>
                </a:r>
                <a:endParaRPr lang="en-US" sz="1200" dirty="0">
                  <a:solidFill>
                    <a:schemeClr val="tx2">
                      <a:lumMod val="40000"/>
                      <a:lumOff val="60000"/>
                    </a:schemeClr>
                  </a:solidFill>
                </a:endParaRPr>
              </a:p>
            </p:txBody>
          </p:sp>
          <p:sp>
            <p:nvSpPr>
              <p:cNvPr id="83" name="Rectangle 82"/>
              <p:cNvSpPr/>
              <p:nvPr/>
            </p:nvSpPr>
            <p:spPr>
              <a:xfrm>
                <a:off x="318394" y="1115695"/>
                <a:ext cx="2058064" cy="276999"/>
              </a:xfrm>
              <a:prstGeom prst="rect">
                <a:avLst/>
              </a:prstGeom>
            </p:spPr>
            <p:txBody>
              <a:bodyPr wrap="none">
                <a:spAutoFit/>
              </a:bodyPr>
              <a:lstStyle/>
              <a:p>
                <a:pPr algn="r"/>
                <a:r>
                  <a:rPr lang="en-US" sz="1200" dirty="0">
                    <a:solidFill>
                      <a:srgbClr val="FFFF00"/>
                    </a:solidFill>
                  </a:rPr>
                  <a:t>0.10 </a:t>
                </a:r>
                <a:r>
                  <a:rPr lang="en-US" sz="1200" dirty="0" err="1">
                    <a:solidFill>
                      <a:srgbClr val="FFFF00"/>
                    </a:solidFill>
                  </a:rPr>
                  <a:t>wt</a:t>
                </a:r>
                <a:r>
                  <a:rPr lang="en-US" sz="1200" dirty="0">
                    <a:solidFill>
                      <a:srgbClr val="FFFF00"/>
                    </a:solidFill>
                  </a:rPr>
                  <a:t>%; </a:t>
                </a:r>
                <a:r>
                  <a:rPr lang="en-US" sz="1200" i="1" dirty="0" err="1">
                    <a:solidFill>
                      <a:schemeClr val="tx2">
                        <a:lumMod val="40000"/>
                        <a:lumOff val="60000"/>
                      </a:schemeClr>
                    </a:solidFill>
                  </a:rPr>
                  <a:t>Clague</a:t>
                </a:r>
                <a:r>
                  <a:rPr lang="en-US" sz="1200" i="1" dirty="0">
                    <a:solidFill>
                      <a:schemeClr val="tx2">
                        <a:lumMod val="40000"/>
                        <a:lumOff val="60000"/>
                      </a:schemeClr>
                    </a:solidFill>
                  </a:rPr>
                  <a:t> et al</a:t>
                </a:r>
                <a:r>
                  <a:rPr lang="en-US" sz="1200" dirty="0">
                    <a:solidFill>
                      <a:schemeClr val="tx2">
                        <a:lumMod val="40000"/>
                        <a:lumOff val="60000"/>
                      </a:schemeClr>
                    </a:solidFill>
                  </a:rPr>
                  <a:t>. [1995]</a:t>
                </a:r>
              </a:p>
            </p:txBody>
          </p:sp>
        </p:grpSp>
        <p:cxnSp>
          <p:nvCxnSpPr>
            <p:cNvPr id="75" name="Straight Connector 74"/>
            <p:cNvCxnSpPr/>
            <p:nvPr/>
          </p:nvCxnSpPr>
          <p:spPr>
            <a:xfrm flipV="1">
              <a:off x="3027142" y="1983546"/>
              <a:ext cx="0" cy="1140654"/>
            </a:xfrm>
            <a:prstGeom prst="line">
              <a:avLst/>
            </a:prstGeom>
            <a:ln>
              <a:solidFill>
                <a:schemeClr val="tx2">
                  <a:lumMod val="40000"/>
                  <a:lumOff val="60000"/>
                </a:schemeClr>
              </a:solidFill>
              <a:prstDash val="dash"/>
            </a:ln>
          </p:spPr>
          <p:style>
            <a:lnRef idx="1">
              <a:schemeClr val="accent1"/>
            </a:lnRef>
            <a:fillRef idx="0">
              <a:schemeClr val="accent1"/>
            </a:fillRef>
            <a:effectRef idx="0">
              <a:schemeClr val="accent1"/>
            </a:effectRef>
            <a:fontRef idx="minor">
              <a:schemeClr val="tx1"/>
            </a:fontRef>
          </p:style>
        </p:cxnSp>
      </p:grpSp>
      <p:pic>
        <p:nvPicPr>
          <p:cNvPr id="84" name="Picture 2" descr="C:\Users\kranderson\Documents\Google Drive\Kilauea influx\fig_exports\gas_fit.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51608" t="33235" r="7244" b="36957"/>
          <a:stretch/>
        </p:blipFill>
        <p:spPr bwMode="auto">
          <a:xfrm>
            <a:off x="3777191" y="3927599"/>
            <a:ext cx="4085611" cy="2012340"/>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3" descr="C:\Users\kranderson\Documents\Google Drive\IAVCEI Kagoshima\IAVCEI Kagoshima\Abstract 2 -- Physics-Based modeling at Kilauea\Presentation\Figures\Insar inflation.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3866" r="66870" b="47738"/>
          <a:stretch/>
        </p:blipFill>
        <p:spPr bwMode="auto">
          <a:xfrm>
            <a:off x="4924041" y="3508178"/>
            <a:ext cx="2789833" cy="2831068"/>
          </a:xfrm>
          <a:prstGeom prst="rect">
            <a:avLst/>
          </a:prstGeom>
          <a:noFill/>
          <a:extLst>
            <a:ext uri="{909E8E84-426E-40DD-AFC4-6F175D3DCCD1}">
              <a14:hiddenFill xmlns:a14="http://schemas.microsoft.com/office/drawing/2010/main">
                <a:solidFill>
                  <a:srgbClr val="FFFFFF"/>
                </a:solidFill>
              </a14:hiddenFill>
            </a:ext>
          </a:extLst>
        </p:spPr>
      </p:pic>
      <p:sp>
        <p:nvSpPr>
          <p:cNvPr id="97" name="Rectangle 96"/>
          <p:cNvSpPr/>
          <p:nvPr/>
        </p:nvSpPr>
        <p:spPr>
          <a:xfrm>
            <a:off x="0" y="6400800"/>
            <a:ext cx="914400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TextBox 97"/>
          <p:cNvSpPr txBox="1"/>
          <p:nvPr/>
        </p:nvSpPr>
        <p:spPr>
          <a:xfrm>
            <a:off x="2792769" y="6464652"/>
            <a:ext cx="3558475" cy="307777"/>
          </a:xfrm>
          <a:prstGeom prst="rect">
            <a:avLst/>
          </a:prstGeom>
          <a:noFill/>
        </p:spPr>
        <p:txBody>
          <a:bodyPr wrap="none" rtlCol="0">
            <a:spAutoFit/>
          </a:bodyPr>
          <a:lstStyle/>
          <a:p>
            <a:pPr algn="ctr"/>
            <a:r>
              <a:rPr lang="en-US" sz="1400" dirty="0" smtClean="0">
                <a:solidFill>
                  <a:schemeClr val="bg1"/>
                </a:solidFill>
                <a:latin typeface="Arial" panose="020B0604020202020204" pitchFamily="34" charset="0"/>
                <a:cs typeface="Arial" panose="020B0604020202020204" pitchFamily="34" charset="0"/>
              </a:rPr>
              <a:t>GSA Annual Meeting, September 25, 2016</a:t>
            </a:r>
            <a:endParaRPr lang="en-US" sz="1400" dirty="0">
              <a:solidFill>
                <a:schemeClr val="bg1"/>
              </a:solidFill>
              <a:latin typeface="Arial" panose="020B0604020202020204" pitchFamily="34" charset="0"/>
              <a:cs typeface="Arial" panose="020B0604020202020204" pitchFamily="34" charset="0"/>
            </a:endParaRPr>
          </a:p>
        </p:txBody>
      </p:sp>
      <p:pic>
        <p:nvPicPr>
          <p:cNvPr id="99" name="Picture 16" descr="Image of small USGS Identifier"/>
          <p:cNvPicPr>
            <a:picLocks noChangeAspect="1" noChangeArrowheads="1"/>
          </p:cNvPicPr>
          <p:nvPr/>
        </p:nvPicPr>
        <p:blipFill>
          <a:blip r:embed="rId11" cstate="email">
            <a:lum bright="100000"/>
            <a:extLst>
              <a:ext uri="{28A0092B-C50C-407E-A947-70E740481C1C}">
                <a14:useLocalDpi xmlns:a14="http://schemas.microsoft.com/office/drawing/2010/main"/>
              </a:ext>
            </a:extLst>
          </a:blip>
          <a:srcRect/>
          <a:stretch>
            <a:fillRect/>
          </a:stretch>
        </p:blipFill>
        <p:spPr bwMode="black">
          <a:xfrm>
            <a:off x="100013" y="6505575"/>
            <a:ext cx="957262" cy="352425"/>
          </a:xfrm>
          <a:prstGeom prst="rect">
            <a:avLst/>
          </a:prstGeom>
          <a:noFill/>
          <a:ln w="9525">
            <a:noFill/>
            <a:miter lim="800000"/>
            <a:headEnd/>
            <a:tailEnd/>
          </a:ln>
        </p:spPr>
      </p:pic>
      <p:sp>
        <p:nvSpPr>
          <p:cNvPr id="100" name="TextBox 99"/>
          <p:cNvSpPr txBox="1"/>
          <p:nvPr/>
        </p:nvSpPr>
        <p:spPr>
          <a:xfrm>
            <a:off x="8512096" y="6474023"/>
            <a:ext cx="631904" cy="307777"/>
          </a:xfrm>
          <a:prstGeom prst="rect">
            <a:avLst/>
          </a:prstGeom>
          <a:noFill/>
        </p:spPr>
        <p:txBody>
          <a:bodyPr wrap="none" rtlCol="0">
            <a:spAutoFit/>
          </a:bodyPr>
          <a:lstStyle/>
          <a:p>
            <a:pPr algn="r"/>
            <a:r>
              <a:rPr lang="en-US" sz="1400" dirty="0" smtClean="0">
                <a:solidFill>
                  <a:schemeClr val="bg1"/>
                </a:solidFill>
                <a:latin typeface="Arial" panose="020B0604020202020204" pitchFamily="34" charset="0"/>
                <a:cs typeface="Arial" panose="020B0604020202020204" pitchFamily="34" charset="0"/>
              </a:rPr>
              <a:t>10/13</a:t>
            </a:r>
            <a:endParaRPr lang="en-US" sz="1400" dirty="0">
              <a:solidFill>
                <a:schemeClr val="bg1"/>
              </a:solidFill>
              <a:latin typeface="Arial" panose="020B0604020202020204" pitchFamily="34" charset="0"/>
              <a:cs typeface="Arial" panose="020B0604020202020204" pitchFamily="34" charset="0"/>
            </a:endParaRPr>
          </a:p>
        </p:txBody>
      </p:sp>
      <p:cxnSp>
        <p:nvCxnSpPr>
          <p:cNvPr id="101" name="Straight Connector 100"/>
          <p:cNvCxnSpPr/>
          <p:nvPr/>
        </p:nvCxnSpPr>
        <p:spPr>
          <a:xfrm>
            <a:off x="152400" y="457200"/>
            <a:ext cx="88392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02" name="TextBox 101"/>
          <p:cNvSpPr txBox="1"/>
          <p:nvPr/>
        </p:nvSpPr>
        <p:spPr>
          <a:xfrm>
            <a:off x="1" y="0"/>
            <a:ext cx="8991600" cy="461665"/>
          </a:xfrm>
          <a:prstGeom prst="rect">
            <a:avLst/>
          </a:prstGeom>
          <a:noFill/>
        </p:spPr>
        <p:txBody>
          <a:bodyPr wrap="square" rtlCol="0">
            <a:spAutoFit/>
          </a:bodyPr>
          <a:lstStyle/>
          <a:p>
            <a:pPr algn="r"/>
            <a:r>
              <a:rPr lang="en-US" sz="2400" b="1" i="1" dirty="0" smtClean="0">
                <a:solidFill>
                  <a:schemeClr val="bg1"/>
                </a:solidFill>
                <a:latin typeface="Arial" panose="020B0604020202020204" pitchFamily="34" charset="0"/>
                <a:cs typeface="Arial" panose="020B0604020202020204" pitchFamily="34" charset="0"/>
              </a:rPr>
              <a:t>Modeling magma supply rate to </a:t>
            </a:r>
            <a:r>
              <a:rPr lang="en-US" sz="2400" b="1" i="1" dirty="0" err="1" smtClean="0">
                <a:solidFill>
                  <a:schemeClr val="bg1"/>
                </a:solidFill>
                <a:latin typeface="Arial" panose="020B0604020202020204" pitchFamily="34" charset="0"/>
                <a:cs typeface="Arial" panose="020B0604020202020204" pitchFamily="34" charset="0"/>
              </a:rPr>
              <a:t>Kīlauea</a:t>
            </a:r>
            <a:r>
              <a:rPr lang="en-US" sz="2400" b="1" i="1" dirty="0" smtClean="0">
                <a:solidFill>
                  <a:schemeClr val="bg1"/>
                </a:solidFill>
                <a:latin typeface="Arial" panose="020B0604020202020204" pitchFamily="34" charset="0"/>
                <a:cs typeface="Arial" panose="020B0604020202020204" pitchFamily="34" charset="0"/>
              </a:rPr>
              <a:t> Volcano, 2000–2016</a:t>
            </a:r>
            <a:endParaRPr lang="en-US" sz="2400" b="1" i="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09338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500"/>
                                        <p:tgtEl>
                                          <p:spTgt spid="6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9"/>
                                        </p:tgtEl>
                                        <p:attrNameLst>
                                          <p:attrName>style.visibility</p:attrName>
                                        </p:attrNameLst>
                                      </p:cBhvr>
                                      <p:to>
                                        <p:strVal val="visible"/>
                                      </p:to>
                                    </p:set>
                                    <p:animEffect transition="in" filter="fade">
                                      <p:cBhvr>
                                        <p:cTn id="10" dur="500"/>
                                        <p:tgtEl>
                                          <p:spTgt spid="6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7"/>
                                        </p:tgtEl>
                                        <p:attrNameLst>
                                          <p:attrName>style.visibility</p:attrName>
                                        </p:attrNameLst>
                                      </p:cBhvr>
                                      <p:to>
                                        <p:strVal val="visible"/>
                                      </p:to>
                                    </p:set>
                                    <p:animEffect transition="in" filter="fade">
                                      <p:cBhvr>
                                        <p:cTn id="13" dur="500"/>
                                        <p:tgtEl>
                                          <p:spTgt spid="6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fade">
                                      <p:cBhvr>
                                        <p:cTn id="16" dur="500"/>
                                        <p:tgtEl>
                                          <p:spTgt spid="5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0"/>
                                        </p:tgtEl>
                                        <p:attrNameLst>
                                          <p:attrName>style.visibility</p:attrName>
                                        </p:attrNameLst>
                                      </p:cBhvr>
                                      <p:to>
                                        <p:strVal val="visible"/>
                                      </p:to>
                                    </p:set>
                                    <p:animEffect transition="in" filter="fade">
                                      <p:cBhvr>
                                        <p:cTn id="19" dur="500"/>
                                        <p:tgtEl>
                                          <p:spTgt spid="7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1"/>
                                        </p:tgtEl>
                                        <p:attrNameLst>
                                          <p:attrName>style.visibility</p:attrName>
                                        </p:attrNameLst>
                                      </p:cBhvr>
                                      <p:to>
                                        <p:strVal val="visible"/>
                                      </p:to>
                                    </p:set>
                                    <p:animEffect transition="in" filter="fade">
                                      <p:cBhvr>
                                        <p:cTn id="22" dur="500"/>
                                        <p:tgtEl>
                                          <p:spTgt spid="7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0"/>
                                        </p:tgtEl>
                                        <p:attrNameLst>
                                          <p:attrName>style.visibility</p:attrName>
                                        </p:attrNameLst>
                                      </p:cBhvr>
                                      <p:to>
                                        <p:strVal val="visible"/>
                                      </p:to>
                                    </p:set>
                                    <p:animEffect transition="in" filter="fade">
                                      <p:cBhvr>
                                        <p:cTn id="27" dur="500"/>
                                        <p:tgtEl>
                                          <p:spTgt spid="6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5"/>
                                        </p:tgtEl>
                                        <p:attrNameLst>
                                          <p:attrName>style.visibility</p:attrName>
                                        </p:attrNameLst>
                                      </p:cBhvr>
                                      <p:to>
                                        <p:strVal val="visible"/>
                                      </p:to>
                                    </p:set>
                                    <p:animEffect transition="in" filter="fade">
                                      <p:cBhvr>
                                        <p:cTn id="32" dur="500"/>
                                        <p:tgtEl>
                                          <p:spTgt spid="85"/>
                                        </p:tgtEl>
                                      </p:cBhvr>
                                    </p:animEffect>
                                  </p:childTnLst>
                                </p:cTn>
                              </p:par>
                              <p:par>
                                <p:cTn id="33" presetID="10" presetClass="exit" presetSubtype="0" fill="hold" nodeType="withEffect">
                                  <p:stCondLst>
                                    <p:cond delay="0"/>
                                  </p:stCondLst>
                                  <p:childTnLst>
                                    <p:animEffect transition="out" filter="fade">
                                      <p:cBhvr>
                                        <p:cTn id="34" dur="500"/>
                                        <p:tgtEl>
                                          <p:spTgt spid="60"/>
                                        </p:tgtEl>
                                      </p:cBhvr>
                                    </p:animEffect>
                                    <p:set>
                                      <p:cBhvr>
                                        <p:cTn id="35" dur="1" fill="hold">
                                          <p:stCondLst>
                                            <p:cond delay="499"/>
                                          </p:stCondLst>
                                        </p:cTn>
                                        <p:tgtEl>
                                          <p:spTgt spid="60"/>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par>
                                <p:cTn id="41" presetID="10" presetClass="entr" presetSubtype="0" fill="hold" nodeType="withEffect">
                                  <p:stCondLst>
                                    <p:cond delay="0"/>
                                  </p:stCondLst>
                                  <p:childTnLst>
                                    <p:set>
                                      <p:cBhvr>
                                        <p:cTn id="42" dur="1" fill="hold">
                                          <p:stCondLst>
                                            <p:cond delay="0"/>
                                          </p:stCondLst>
                                        </p:cTn>
                                        <p:tgtEl>
                                          <p:spTgt spid="3098"/>
                                        </p:tgtEl>
                                        <p:attrNameLst>
                                          <p:attrName>style.visibility</p:attrName>
                                        </p:attrNameLst>
                                      </p:cBhvr>
                                      <p:to>
                                        <p:strVal val="visible"/>
                                      </p:to>
                                    </p:set>
                                    <p:animEffect transition="in" filter="fade">
                                      <p:cBhvr>
                                        <p:cTn id="43" dur="500"/>
                                        <p:tgtEl>
                                          <p:spTgt spid="3098"/>
                                        </p:tgtEl>
                                      </p:cBhvr>
                                    </p:animEffect>
                                  </p:childTnLst>
                                </p:cTn>
                              </p:par>
                              <p:par>
                                <p:cTn id="44" presetID="42" presetClass="path" presetSubtype="0" accel="50000" decel="50000" fill="hold" nodeType="withEffect">
                                  <p:stCondLst>
                                    <p:cond delay="0"/>
                                  </p:stCondLst>
                                  <p:childTnLst>
                                    <p:animMotion origin="layout" path="M -2.22222E-6 -4.07407E-6 L -0.47899 -0.28634 " pathEditMode="relative" rAng="0" ptsTypes="AA">
                                      <p:cBhvr>
                                        <p:cTn id="45" dur="500" fill="hold"/>
                                        <p:tgtEl>
                                          <p:spTgt spid="85"/>
                                        </p:tgtEl>
                                        <p:attrNameLst>
                                          <p:attrName>ppt_x</p:attrName>
                                          <p:attrName>ppt_y</p:attrName>
                                        </p:attrNameLst>
                                      </p:cBhvr>
                                      <p:rCtr x="-23958" y="-14329"/>
                                    </p:animMotion>
                                  </p:childTnLst>
                                </p:cTn>
                              </p:par>
                              <p:par>
                                <p:cTn id="46" presetID="53" presetClass="exit" presetSubtype="32" fill="hold" nodeType="withEffect">
                                  <p:stCondLst>
                                    <p:cond delay="0"/>
                                  </p:stCondLst>
                                  <p:childTnLst>
                                    <p:anim calcmode="lin" valueType="num">
                                      <p:cBhvr>
                                        <p:cTn id="47" dur="500"/>
                                        <p:tgtEl>
                                          <p:spTgt spid="85"/>
                                        </p:tgtEl>
                                        <p:attrNameLst>
                                          <p:attrName>ppt_w</p:attrName>
                                        </p:attrNameLst>
                                      </p:cBhvr>
                                      <p:tavLst>
                                        <p:tav tm="0">
                                          <p:val>
                                            <p:strVal val="ppt_w"/>
                                          </p:val>
                                        </p:tav>
                                        <p:tav tm="100000">
                                          <p:val>
                                            <p:fltVal val="0"/>
                                          </p:val>
                                        </p:tav>
                                      </p:tavLst>
                                    </p:anim>
                                    <p:anim calcmode="lin" valueType="num">
                                      <p:cBhvr>
                                        <p:cTn id="48" dur="500"/>
                                        <p:tgtEl>
                                          <p:spTgt spid="85"/>
                                        </p:tgtEl>
                                        <p:attrNameLst>
                                          <p:attrName>ppt_h</p:attrName>
                                        </p:attrNameLst>
                                      </p:cBhvr>
                                      <p:tavLst>
                                        <p:tav tm="0">
                                          <p:val>
                                            <p:strVal val="ppt_h"/>
                                          </p:val>
                                        </p:tav>
                                        <p:tav tm="100000">
                                          <p:val>
                                            <p:fltVal val="0"/>
                                          </p:val>
                                        </p:tav>
                                      </p:tavLst>
                                    </p:anim>
                                    <p:animEffect transition="out" filter="fade">
                                      <p:cBhvr>
                                        <p:cTn id="49" dur="500"/>
                                        <p:tgtEl>
                                          <p:spTgt spid="85"/>
                                        </p:tgtEl>
                                      </p:cBhvr>
                                    </p:animEffect>
                                    <p:set>
                                      <p:cBhvr>
                                        <p:cTn id="50" dur="1" fill="hold">
                                          <p:stCondLst>
                                            <p:cond delay="499"/>
                                          </p:stCondLst>
                                        </p:cTn>
                                        <p:tgtEl>
                                          <p:spTgt spid="85"/>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84"/>
                                        </p:tgtEl>
                                        <p:attrNameLst>
                                          <p:attrName>style.visibility</p:attrName>
                                        </p:attrNameLst>
                                      </p:cBhvr>
                                      <p:to>
                                        <p:strVal val="visible"/>
                                      </p:to>
                                    </p:set>
                                    <p:animEffect transition="in" filter="fade">
                                      <p:cBhvr>
                                        <p:cTn id="55" dur="500"/>
                                        <p:tgtEl>
                                          <p:spTgt spid="84"/>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path" presetSubtype="0" accel="50000" decel="50000" fill="hold" grpId="0" nodeType="clickEffect">
                                  <p:stCondLst>
                                    <p:cond delay="0"/>
                                  </p:stCondLst>
                                  <p:childTnLst>
                                    <p:animMotion origin="layout" path="M -1.66667E-6 1.48148E-6 L -0.13021 -0.00625 " pathEditMode="relative" rAng="0" ptsTypes="AA">
                                      <p:cBhvr>
                                        <p:cTn id="59" dur="500" fill="hold"/>
                                        <p:tgtEl>
                                          <p:spTgt spid="11"/>
                                        </p:tgtEl>
                                        <p:attrNameLst>
                                          <p:attrName>ppt_x</p:attrName>
                                          <p:attrName>ppt_y</p:attrName>
                                        </p:attrNameLst>
                                      </p:cBhvr>
                                      <p:rCtr x="-6510" y="-324"/>
                                    </p:animMotion>
                                  </p:childTnLst>
                                </p:cTn>
                              </p:par>
                            </p:childTnLst>
                          </p:cTn>
                        </p:par>
                        <p:par>
                          <p:cTn id="60" fill="hold">
                            <p:stCondLst>
                              <p:cond delay="500"/>
                            </p:stCondLst>
                            <p:childTnLst>
                              <p:par>
                                <p:cTn id="61" presetID="10" presetClass="entr" presetSubtype="0" fill="hold" nodeType="afterEffect">
                                  <p:stCondLst>
                                    <p:cond delay="0"/>
                                  </p:stCondLst>
                                  <p:childTnLst>
                                    <p:set>
                                      <p:cBhvr>
                                        <p:cTn id="62" dur="1" fill="hold">
                                          <p:stCondLst>
                                            <p:cond delay="0"/>
                                          </p:stCondLst>
                                        </p:cTn>
                                        <p:tgtEl>
                                          <p:spTgt spid="3097"/>
                                        </p:tgtEl>
                                        <p:attrNameLst>
                                          <p:attrName>style.visibility</p:attrName>
                                        </p:attrNameLst>
                                      </p:cBhvr>
                                      <p:to>
                                        <p:strVal val="visible"/>
                                      </p:to>
                                    </p:set>
                                    <p:animEffect transition="in" filter="fade">
                                      <p:cBhvr>
                                        <p:cTn id="63" dur="500"/>
                                        <p:tgtEl>
                                          <p:spTgt spid="3097"/>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fade">
                                      <p:cBhvr>
                                        <p:cTn id="66" dur="500"/>
                                        <p:tgtEl>
                                          <p:spTgt spid="13"/>
                                        </p:tgtEl>
                                      </p:cBhvr>
                                    </p:animEffect>
                                  </p:childTnLst>
                                </p:cTn>
                              </p:par>
                              <p:par>
                                <p:cTn id="67" presetID="42" presetClass="path" presetSubtype="0" accel="50000" decel="50000" fill="hold" nodeType="withEffect">
                                  <p:stCondLst>
                                    <p:cond delay="0"/>
                                  </p:stCondLst>
                                  <p:childTnLst>
                                    <p:animMotion origin="layout" path="M 1.66667E-6 -4.44444E-6 L -0.00278 -0.49351 " pathEditMode="relative" rAng="0" ptsTypes="AA">
                                      <p:cBhvr>
                                        <p:cTn id="68" dur="500" fill="hold"/>
                                        <p:tgtEl>
                                          <p:spTgt spid="84"/>
                                        </p:tgtEl>
                                        <p:attrNameLst>
                                          <p:attrName>ppt_x</p:attrName>
                                          <p:attrName>ppt_y</p:attrName>
                                        </p:attrNameLst>
                                      </p:cBhvr>
                                      <p:rCtr x="-139" y="-24676"/>
                                    </p:animMotion>
                                  </p:childTnLst>
                                </p:cTn>
                              </p:par>
                              <p:par>
                                <p:cTn id="69" presetID="53" presetClass="exit" presetSubtype="32" fill="hold" nodeType="withEffect">
                                  <p:stCondLst>
                                    <p:cond delay="0"/>
                                  </p:stCondLst>
                                  <p:childTnLst>
                                    <p:anim calcmode="lin" valueType="num">
                                      <p:cBhvr>
                                        <p:cTn id="70" dur="500"/>
                                        <p:tgtEl>
                                          <p:spTgt spid="84"/>
                                        </p:tgtEl>
                                        <p:attrNameLst>
                                          <p:attrName>ppt_w</p:attrName>
                                        </p:attrNameLst>
                                      </p:cBhvr>
                                      <p:tavLst>
                                        <p:tav tm="0">
                                          <p:val>
                                            <p:strVal val="ppt_w"/>
                                          </p:val>
                                        </p:tav>
                                        <p:tav tm="100000">
                                          <p:val>
                                            <p:fltVal val="0"/>
                                          </p:val>
                                        </p:tav>
                                      </p:tavLst>
                                    </p:anim>
                                    <p:anim calcmode="lin" valueType="num">
                                      <p:cBhvr>
                                        <p:cTn id="71" dur="500"/>
                                        <p:tgtEl>
                                          <p:spTgt spid="84"/>
                                        </p:tgtEl>
                                        <p:attrNameLst>
                                          <p:attrName>ppt_h</p:attrName>
                                        </p:attrNameLst>
                                      </p:cBhvr>
                                      <p:tavLst>
                                        <p:tav tm="0">
                                          <p:val>
                                            <p:strVal val="ppt_h"/>
                                          </p:val>
                                        </p:tav>
                                        <p:tav tm="100000">
                                          <p:val>
                                            <p:fltVal val="0"/>
                                          </p:val>
                                        </p:tav>
                                      </p:tavLst>
                                    </p:anim>
                                    <p:animEffect transition="out" filter="fade">
                                      <p:cBhvr>
                                        <p:cTn id="72" dur="500"/>
                                        <p:tgtEl>
                                          <p:spTgt spid="84"/>
                                        </p:tgtEl>
                                      </p:cBhvr>
                                    </p:animEffect>
                                    <p:set>
                                      <p:cBhvr>
                                        <p:cTn id="73" dur="1" fill="hold">
                                          <p:stCondLst>
                                            <p:cond delay="499"/>
                                          </p:stCondLst>
                                        </p:cTn>
                                        <p:tgtEl>
                                          <p:spTgt spid="84"/>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16"/>
                                        </p:tgtEl>
                                        <p:attrNameLst>
                                          <p:attrName>style.visibility</p:attrName>
                                        </p:attrNameLst>
                                      </p:cBhvr>
                                      <p:to>
                                        <p:strVal val="visible"/>
                                      </p:to>
                                    </p:set>
                                    <p:animEffect transition="in" filter="fade">
                                      <p:cBhvr>
                                        <p:cTn id="78" dur="500"/>
                                        <p:tgtEl>
                                          <p:spTgt spid="16"/>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15"/>
                                        </p:tgtEl>
                                        <p:attrNameLst>
                                          <p:attrName>style.visibility</p:attrName>
                                        </p:attrNameLst>
                                      </p:cBhvr>
                                      <p:to>
                                        <p:strVal val="visible"/>
                                      </p:to>
                                    </p:set>
                                    <p:animEffect transition="in" filter="fade">
                                      <p:cBhvr>
                                        <p:cTn id="81" dur="500"/>
                                        <p:tgtEl>
                                          <p:spTgt spid="15"/>
                                        </p:tgtEl>
                                      </p:cBhvr>
                                    </p:animEffect>
                                  </p:childTnLst>
                                </p:cTn>
                              </p:par>
                              <p:par>
                                <p:cTn id="82" presetID="42" presetClass="path" presetSubtype="0" accel="50000" decel="50000" fill="hold" grpId="0" nodeType="withEffect">
                                  <p:stCondLst>
                                    <p:cond delay="0"/>
                                  </p:stCondLst>
                                  <p:childTnLst>
                                    <p:animMotion origin="layout" path="M -2.5E-6 -7.40741E-7 L -0.00937 -0.08403 " pathEditMode="relative" rAng="0" ptsTypes="AA">
                                      <p:cBhvr>
                                        <p:cTn id="83" dur="500" fill="hold"/>
                                        <p:tgtEl>
                                          <p:spTgt spid="4"/>
                                        </p:tgtEl>
                                        <p:attrNameLst>
                                          <p:attrName>ppt_x</p:attrName>
                                          <p:attrName>ppt_y</p:attrName>
                                        </p:attrNameLst>
                                      </p:cBhvr>
                                      <p:rCtr x="-469" y="-4213"/>
                                    </p:animMotion>
                                  </p:childTnLst>
                                </p:cTn>
                              </p:par>
                              <p:par>
                                <p:cTn id="84" presetID="10" presetClass="entr" presetSubtype="0" fill="hold" nodeType="withEffect">
                                  <p:stCondLst>
                                    <p:cond delay="0"/>
                                  </p:stCondLst>
                                  <p:childTnLst>
                                    <p:set>
                                      <p:cBhvr>
                                        <p:cTn id="85" dur="1" fill="hold">
                                          <p:stCondLst>
                                            <p:cond delay="0"/>
                                          </p:stCondLst>
                                        </p:cTn>
                                        <p:tgtEl>
                                          <p:spTgt spid="3096"/>
                                        </p:tgtEl>
                                        <p:attrNameLst>
                                          <p:attrName>style.visibility</p:attrName>
                                        </p:attrNameLst>
                                      </p:cBhvr>
                                      <p:to>
                                        <p:strVal val="visible"/>
                                      </p:to>
                                    </p:set>
                                    <p:animEffect transition="in" filter="fade">
                                      <p:cBhvr>
                                        <p:cTn id="86" dur="500"/>
                                        <p:tgtEl>
                                          <p:spTgt spid="3096"/>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5"/>
                                        </p:tgtEl>
                                        <p:attrNameLst>
                                          <p:attrName>style.visibility</p:attrName>
                                        </p:attrNameLst>
                                      </p:cBhvr>
                                      <p:to>
                                        <p:strVal val="visible"/>
                                      </p:to>
                                    </p:set>
                                    <p:animEffect transition="in" filter="fade">
                                      <p:cBhvr>
                                        <p:cTn id="89" dur="500"/>
                                        <p:tgtEl>
                                          <p:spTgt spid="5"/>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nodeType="clickEffect">
                                  <p:stCondLst>
                                    <p:cond delay="0"/>
                                  </p:stCondLst>
                                  <p:childTnLst>
                                    <p:set>
                                      <p:cBhvr>
                                        <p:cTn id="93" dur="1" fill="hold">
                                          <p:stCondLst>
                                            <p:cond delay="0"/>
                                          </p:stCondLst>
                                        </p:cTn>
                                        <p:tgtEl>
                                          <p:spTgt spid="3"/>
                                        </p:tgtEl>
                                        <p:attrNameLst>
                                          <p:attrName>style.visibility</p:attrName>
                                        </p:attrNameLst>
                                      </p:cBhvr>
                                      <p:to>
                                        <p:strVal val="visible"/>
                                      </p:to>
                                    </p:set>
                                    <p:animEffect transition="in" filter="fade">
                                      <p:cBhvr>
                                        <p:cTn id="94" dur="500"/>
                                        <p:tgtEl>
                                          <p:spTgt spid="3"/>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nodeType="clickEffect">
                                  <p:stCondLst>
                                    <p:cond delay="0"/>
                                  </p:stCondLst>
                                  <p:childTnLst>
                                    <p:set>
                                      <p:cBhvr>
                                        <p:cTn id="98" dur="1" fill="hold">
                                          <p:stCondLst>
                                            <p:cond delay="0"/>
                                          </p:stCondLst>
                                        </p:cTn>
                                        <p:tgtEl>
                                          <p:spTgt spid="8"/>
                                        </p:tgtEl>
                                        <p:attrNameLst>
                                          <p:attrName>style.visibility</p:attrName>
                                        </p:attrNameLst>
                                      </p:cBhvr>
                                      <p:to>
                                        <p:strVal val="visible"/>
                                      </p:to>
                                    </p:set>
                                    <p:animEffect transition="in" filter="fade">
                                      <p:cBhvr>
                                        <p:cTn id="99" dur="500"/>
                                        <p:tgtEl>
                                          <p:spTgt spid="8"/>
                                        </p:tgtEl>
                                      </p:cBhvr>
                                    </p:animEffect>
                                  </p:childTnLst>
                                </p:cTn>
                              </p:par>
                            </p:childTnLst>
                          </p:cTn>
                        </p:par>
                        <p:par>
                          <p:cTn id="100" fill="hold">
                            <p:stCondLst>
                              <p:cond delay="500"/>
                            </p:stCondLst>
                            <p:childTnLst>
                              <p:par>
                                <p:cTn id="101" presetID="10" presetClass="entr" presetSubtype="0" fill="hold" nodeType="afterEffect">
                                  <p:stCondLst>
                                    <p:cond delay="0"/>
                                  </p:stCondLst>
                                  <p:childTnLst>
                                    <p:set>
                                      <p:cBhvr>
                                        <p:cTn id="102" dur="1" fill="hold">
                                          <p:stCondLst>
                                            <p:cond delay="0"/>
                                          </p:stCondLst>
                                        </p:cTn>
                                        <p:tgtEl>
                                          <p:spTgt spid="9"/>
                                        </p:tgtEl>
                                        <p:attrNameLst>
                                          <p:attrName>style.visibility</p:attrName>
                                        </p:attrNameLst>
                                      </p:cBhvr>
                                      <p:to>
                                        <p:strVal val="visible"/>
                                      </p:to>
                                    </p:set>
                                    <p:animEffect transition="in" filter="fade">
                                      <p:cBhvr>
                                        <p:cTn id="103" dur="500"/>
                                        <p:tgtEl>
                                          <p:spTgt spid="9"/>
                                        </p:tgtEl>
                                      </p:cBhvr>
                                    </p:animEffect>
                                  </p:childTnLst>
                                </p:cTn>
                              </p:par>
                            </p:childTnLst>
                          </p:cTn>
                        </p:par>
                        <p:par>
                          <p:cTn id="104" fill="hold">
                            <p:stCondLst>
                              <p:cond delay="1000"/>
                            </p:stCondLst>
                            <p:childTnLst>
                              <p:par>
                                <p:cTn id="105" presetID="10" presetClass="entr" presetSubtype="0" fill="hold" nodeType="afterEffect">
                                  <p:stCondLst>
                                    <p:cond delay="0"/>
                                  </p:stCondLst>
                                  <p:childTnLst>
                                    <p:set>
                                      <p:cBhvr>
                                        <p:cTn id="106" dur="1" fill="hold">
                                          <p:stCondLst>
                                            <p:cond delay="0"/>
                                          </p:stCondLst>
                                        </p:cTn>
                                        <p:tgtEl>
                                          <p:spTgt spid="17"/>
                                        </p:tgtEl>
                                        <p:attrNameLst>
                                          <p:attrName>style.visibility</p:attrName>
                                        </p:attrNameLst>
                                      </p:cBhvr>
                                      <p:to>
                                        <p:strVal val="visible"/>
                                      </p:to>
                                    </p:set>
                                    <p:animEffect transition="in" filter="fade">
                                      <p:cBhvr>
                                        <p:cTn id="10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5" grpId="0"/>
      <p:bldP spid="13" grpId="0"/>
      <p:bldP spid="14" grpId="0"/>
      <p:bldP spid="15" grpId="0"/>
      <p:bldP spid="16" grpId="0"/>
      <p:bldP spid="66" grpId="0"/>
      <p:bldP spid="67" grpId="0"/>
      <p:bldP spid="69" grpId="0"/>
      <p:bldP spid="70" grpId="0"/>
      <p:bldP spid="71" grpId="0"/>
      <p:bldP spid="5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457200" y="762000"/>
            <a:ext cx="8382000" cy="5257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533400" y="968271"/>
            <a:ext cx="8077200" cy="4921458"/>
          </a:xfrm>
          <a:prstGeom prst="rect">
            <a:avLst/>
          </a:prstGeom>
        </p:spPr>
      </p:pic>
      <p:pic>
        <p:nvPicPr>
          <p:cNvPr id="4" name="Picture 3"/>
          <p:cNvPicPr>
            <a:picLocks noChangeAspect="1"/>
          </p:cNvPicPr>
          <p:nvPr/>
        </p:nvPicPr>
        <p:blipFill>
          <a:blip r:embed="rId4"/>
          <a:stretch>
            <a:fillRect/>
          </a:stretch>
        </p:blipFill>
        <p:spPr>
          <a:xfrm>
            <a:off x="533400" y="968271"/>
            <a:ext cx="8077200" cy="4921458"/>
          </a:xfrm>
          <a:prstGeom prst="rect">
            <a:avLst/>
          </a:prstGeom>
        </p:spPr>
      </p:pic>
      <p:pic>
        <p:nvPicPr>
          <p:cNvPr id="6" name="Picture 5"/>
          <p:cNvPicPr>
            <a:picLocks noChangeAspect="1"/>
          </p:cNvPicPr>
          <p:nvPr/>
        </p:nvPicPr>
        <p:blipFill>
          <a:blip r:embed="rId5"/>
          <a:stretch>
            <a:fillRect/>
          </a:stretch>
        </p:blipFill>
        <p:spPr>
          <a:xfrm>
            <a:off x="533400" y="968271"/>
            <a:ext cx="8077200" cy="4921458"/>
          </a:xfrm>
          <a:prstGeom prst="rect">
            <a:avLst/>
          </a:prstGeom>
        </p:spPr>
      </p:pic>
      <p:sp>
        <p:nvSpPr>
          <p:cNvPr id="18" name="Rectangle 17"/>
          <p:cNvSpPr/>
          <p:nvPr/>
        </p:nvSpPr>
        <p:spPr>
          <a:xfrm>
            <a:off x="0" y="6400800"/>
            <a:ext cx="914400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p:cNvSpPr txBox="1"/>
          <p:nvPr/>
        </p:nvSpPr>
        <p:spPr>
          <a:xfrm>
            <a:off x="2792769" y="6464652"/>
            <a:ext cx="3558475" cy="307777"/>
          </a:xfrm>
          <a:prstGeom prst="rect">
            <a:avLst/>
          </a:prstGeom>
          <a:noFill/>
        </p:spPr>
        <p:txBody>
          <a:bodyPr wrap="none" rtlCol="0">
            <a:spAutoFit/>
          </a:bodyPr>
          <a:lstStyle/>
          <a:p>
            <a:pPr algn="ctr"/>
            <a:r>
              <a:rPr lang="en-US" sz="1400" dirty="0" smtClean="0">
                <a:solidFill>
                  <a:schemeClr val="bg1"/>
                </a:solidFill>
                <a:latin typeface="Arial" panose="020B0604020202020204" pitchFamily="34" charset="0"/>
                <a:cs typeface="Arial" panose="020B0604020202020204" pitchFamily="34" charset="0"/>
              </a:rPr>
              <a:t>GSA Annual Meeting, September 25, 2016</a:t>
            </a:r>
            <a:endParaRPr lang="en-US" sz="1400" dirty="0">
              <a:solidFill>
                <a:schemeClr val="bg1"/>
              </a:solidFill>
              <a:latin typeface="Arial" panose="020B0604020202020204" pitchFamily="34" charset="0"/>
              <a:cs typeface="Arial" panose="020B0604020202020204" pitchFamily="34" charset="0"/>
            </a:endParaRPr>
          </a:p>
        </p:txBody>
      </p:sp>
      <p:pic>
        <p:nvPicPr>
          <p:cNvPr id="20" name="Picture 16" descr="Image of small USGS Identifier"/>
          <p:cNvPicPr>
            <a:picLocks noChangeAspect="1" noChangeArrowheads="1"/>
          </p:cNvPicPr>
          <p:nvPr/>
        </p:nvPicPr>
        <p:blipFill>
          <a:blip r:embed="rId6" cstate="email">
            <a:lum bright="100000"/>
            <a:extLst>
              <a:ext uri="{28A0092B-C50C-407E-A947-70E740481C1C}">
                <a14:useLocalDpi xmlns:a14="http://schemas.microsoft.com/office/drawing/2010/main"/>
              </a:ext>
            </a:extLst>
          </a:blip>
          <a:srcRect/>
          <a:stretch>
            <a:fillRect/>
          </a:stretch>
        </p:blipFill>
        <p:spPr bwMode="black">
          <a:xfrm>
            <a:off x="100013" y="6505575"/>
            <a:ext cx="957262" cy="352425"/>
          </a:xfrm>
          <a:prstGeom prst="rect">
            <a:avLst/>
          </a:prstGeom>
          <a:noFill/>
          <a:ln w="9525">
            <a:noFill/>
            <a:miter lim="800000"/>
            <a:headEnd/>
            <a:tailEnd/>
          </a:ln>
        </p:spPr>
      </p:pic>
      <p:sp>
        <p:nvSpPr>
          <p:cNvPr id="21" name="TextBox 20"/>
          <p:cNvSpPr txBox="1"/>
          <p:nvPr/>
        </p:nvSpPr>
        <p:spPr>
          <a:xfrm>
            <a:off x="8525433" y="6474023"/>
            <a:ext cx="618567" cy="307777"/>
          </a:xfrm>
          <a:prstGeom prst="rect">
            <a:avLst/>
          </a:prstGeom>
          <a:noFill/>
        </p:spPr>
        <p:txBody>
          <a:bodyPr wrap="none" rtlCol="0">
            <a:spAutoFit/>
          </a:bodyPr>
          <a:lstStyle/>
          <a:p>
            <a:pPr algn="r"/>
            <a:r>
              <a:rPr lang="en-US" sz="1400" dirty="0" smtClean="0">
                <a:solidFill>
                  <a:schemeClr val="bg1"/>
                </a:solidFill>
                <a:latin typeface="Arial" panose="020B0604020202020204" pitchFamily="34" charset="0"/>
                <a:cs typeface="Arial" panose="020B0604020202020204" pitchFamily="34" charset="0"/>
              </a:rPr>
              <a:t>11/13</a:t>
            </a:r>
            <a:endParaRPr lang="en-US" sz="1400" dirty="0">
              <a:solidFill>
                <a:schemeClr val="bg1"/>
              </a:solidFill>
              <a:latin typeface="Arial" panose="020B0604020202020204" pitchFamily="34" charset="0"/>
              <a:cs typeface="Arial" panose="020B0604020202020204" pitchFamily="34" charset="0"/>
            </a:endParaRPr>
          </a:p>
        </p:txBody>
      </p:sp>
      <p:cxnSp>
        <p:nvCxnSpPr>
          <p:cNvPr id="22" name="Straight Connector 21"/>
          <p:cNvCxnSpPr/>
          <p:nvPr/>
        </p:nvCxnSpPr>
        <p:spPr>
          <a:xfrm>
            <a:off x="152400" y="457200"/>
            <a:ext cx="88392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1565528" y="5410200"/>
            <a:ext cx="859806" cy="7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 y="0"/>
            <a:ext cx="8991600" cy="461665"/>
          </a:xfrm>
          <a:prstGeom prst="rect">
            <a:avLst/>
          </a:prstGeom>
          <a:noFill/>
        </p:spPr>
        <p:txBody>
          <a:bodyPr wrap="square" rtlCol="0">
            <a:spAutoFit/>
          </a:bodyPr>
          <a:lstStyle/>
          <a:p>
            <a:pPr algn="r"/>
            <a:r>
              <a:rPr lang="en-US" sz="2400" b="1" i="1" dirty="0" smtClean="0">
                <a:solidFill>
                  <a:schemeClr val="bg1"/>
                </a:solidFill>
                <a:latin typeface="Arial" panose="020B0604020202020204" pitchFamily="34" charset="0"/>
                <a:cs typeface="Arial" panose="020B0604020202020204" pitchFamily="34" charset="0"/>
              </a:rPr>
              <a:t>Modeling magma supply rate to </a:t>
            </a:r>
            <a:r>
              <a:rPr lang="en-US" sz="2400" b="1" i="1" dirty="0" err="1" smtClean="0">
                <a:solidFill>
                  <a:schemeClr val="bg1"/>
                </a:solidFill>
                <a:latin typeface="Arial" panose="020B0604020202020204" pitchFamily="34" charset="0"/>
                <a:cs typeface="Arial" panose="020B0604020202020204" pitchFamily="34" charset="0"/>
              </a:rPr>
              <a:t>Kīlauea</a:t>
            </a:r>
            <a:r>
              <a:rPr lang="en-US" sz="2400" b="1" i="1" dirty="0" smtClean="0">
                <a:solidFill>
                  <a:schemeClr val="bg1"/>
                </a:solidFill>
                <a:latin typeface="Arial" panose="020B0604020202020204" pitchFamily="34" charset="0"/>
                <a:cs typeface="Arial" panose="020B0604020202020204" pitchFamily="34" charset="0"/>
              </a:rPr>
              <a:t> Volcano, 2000–2016</a:t>
            </a:r>
            <a:endParaRPr lang="en-US" sz="2400" b="1" i="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27625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304800" y="770551"/>
            <a:ext cx="8534400" cy="53985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1327587" y="5647351"/>
            <a:ext cx="67496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992079" y="5799751"/>
            <a:ext cx="697627"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2000</a:t>
            </a:r>
            <a:endParaRPr lang="en-US" dirty="0">
              <a:latin typeface="Arial" panose="020B0604020202020204" pitchFamily="34" charset="0"/>
              <a:cs typeface="Arial" panose="020B0604020202020204" pitchFamily="34" charset="0"/>
            </a:endParaRPr>
          </a:p>
        </p:txBody>
      </p:sp>
      <p:sp>
        <p:nvSpPr>
          <p:cNvPr id="9" name="TextBox 8"/>
          <p:cNvSpPr txBox="1"/>
          <p:nvPr/>
        </p:nvSpPr>
        <p:spPr>
          <a:xfrm>
            <a:off x="3121244" y="5802868"/>
            <a:ext cx="697627"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2005</a:t>
            </a:r>
            <a:endParaRPr lang="en-US" dirty="0">
              <a:latin typeface="Arial" panose="020B0604020202020204" pitchFamily="34" charset="0"/>
              <a:cs typeface="Arial" panose="020B0604020202020204" pitchFamily="34" charset="0"/>
            </a:endParaRPr>
          </a:p>
        </p:txBody>
      </p:sp>
      <p:sp>
        <p:nvSpPr>
          <p:cNvPr id="10" name="TextBox 9"/>
          <p:cNvSpPr txBox="1"/>
          <p:nvPr/>
        </p:nvSpPr>
        <p:spPr>
          <a:xfrm>
            <a:off x="5250409" y="5802868"/>
            <a:ext cx="697627"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2010</a:t>
            </a:r>
            <a:endParaRPr lang="en-US" dirty="0">
              <a:latin typeface="Arial" panose="020B0604020202020204" pitchFamily="34" charset="0"/>
              <a:cs typeface="Arial" panose="020B0604020202020204" pitchFamily="34" charset="0"/>
            </a:endParaRPr>
          </a:p>
        </p:txBody>
      </p:sp>
      <p:sp>
        <p:nvSpPr>
          <p:cNvPr id="11" name="TextBox 10"/>
          <p:cNvSpPr txBox="1"/>
          <p:nvPr/>
        </p:nvSpPr>
        <p:spPr>
          <a:xfrm>
            <a:off x="7379573" y="5802868"/>
            <a:ext cx="697627"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2015</a:t>
            </a:r>
            <a:endParaRPr lang="en-US" dirty="0">
              <a:latin typeface="Arial" panose="020B0604020202020204" pitchFamily="34" charset="0"/>
              <a:cs typeface="Arial" panose="020B0604020202020204" pitchFamily="34" charset="0"/>
            </a:endParaRPr>
          </a:p>
        </p:txBody>
      </p:sp>
      <p:sp>
        <p:nvSpPr>
          <p:cNvPr id="12" name="TextBox 11"/>
          <p:cNvSpPr txBox="1"/>
          <p:nvPr/>
        </p:nvSpPr>
        <p:spPr>
          <a:xfrm>
            <a:off x="794187" y="5462685"/>
            <a:ext cx="505267"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0.0</a:t>
            </a:r>
            <a:endParaRPr lang="en-US" dirty="0">
              <a:latin typeface="Arial" panose="020B0604020202020204" pitchFamily="34" charset="0"/>
              <a:cs typeface="Arial" panose="020B0604020202020204" pitchFamily="34" charset="0"/>
            </a:endParaRPr>
          </a:p>
        </p:txBody>
      </p:sp>
      <p:sp>
        <p:nvSpPr>
          <p:cNvPr id="13" name="TextBox 12"/>
          <p:cNvSpPr txBox="1"/>
          <p:nvPr/>
        </p:nvSpPr>
        <p:spPr>
          <a:xfrm>
            <a:off x="794187" y="3938685"/>
            <a:ext cx="505267"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0.1</a:t>
            </a:r>
            <a:endParaRPr lang="en-US" dirty="0">
              <a:latin typeface="Arial" panose="020B0604020202020204" pitchFamily="34" charset="0"/>
              <a:cs typeface="Arial" panose="020B0604020202020204" pitchFamily="34" charset="0"/>
            </a:endParaRPr>
          </a:p>
        </p:txBody>
      </p:sp>
      <p:sp>
        <p:nvSpPr>
          <p:cNvPr id="14" name="TextBox 13"/>
          <p:cNvSpPr txBox="1"/>
          <p:nvPr/>
        </p:nvSpPr>
        <p:spPr>
          <a:xfrm>
            <a:off x="794187" y="2414685"/>
            <a:ext cx="505267"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0.2</a:t>
            </a:r>
            <a:endParaRPr lang="en-US" dirty="0">
              <a:latin typeface="Arial" panose="020B0604020202020204" pitchFamily="34" charset="0"/>
              <a:cs typeface="Arial" panose="020B0604020202020204" pitchFamily="34" charset="0"/>
            </a:endParaRPr>
          </a:p>
        </p:txBody>
      </p:sp>
      <p:sp>
        <p:nvSpPr>
          <p:cNvPr id="15" name="TextBox 14"/>
          <p:cNvSpPr txBox="1"/>
          <p:nvPr/>
        </p:nvSpPr>
        <p:spPr>
          <a:xfrm>
            <a:off x="794187" y="890685"/>
            <a:ext cx="505267"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0.3</a:t>
            </a:r>
            <a:endParaRPr lang="en-US" dirty="0">
              <a:latin typeface="Arial" panose="020B0604020202020204" pitchFamily="34" charset="0"/>
              <a:cs typeface="Arial" panose="020B0604020202020204" pitchFamily="34" charset="0"/>
            </a:endParaRPr>
          </a:p>
        </p:txBody>
      </p:sp>
      <p:cxnSp>
        <p:nvCxnSpPr>
          <p:cNvPr id="17" name="Straight Connector 16"/>
          <p:cNvCxnSpPr/>
          <p:nvPr/>
        </p:nvCxnSpPr>
        <p:spPr>
          <a:xfrm>
            <a:off x="1334710" y="4123351"/>
            <a:ext cx="1018733" cy="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9" name="Freeform 18"/>
          <p:cNvSpPr/>
          <p:nvPr/>
        </p:nvSpPr>
        <p:spPr>
          <a:xfrm>
            <a:off x="2351169" y="2218351"/>
            <a:ext cx="5363570" cy="2856158"/>
          </a:xfrm>
          <a:custGeom>
            <a:avLst/>
            <a:gdLst>
              <a:gd name="connsiteX0" fmla="*/ 0 w 5363570"/>
              <a:gd name="connsiteY0" fmla="*/ 1914463 h 2856158"/>
              <a:gd name="connsiteX1" fmla="*/ 1869743 w 5363570"/>
              <a:gd name="connsiteY1" fmla="*/ 3776 h 2856158"/>
              <a:gd name="connsiteX2" fmla="*/ 4135272 w 5363570"/>
              <a:gd name="connsiteY2" fmla="*/ 2351191 h 2856158"/>
              <a:gd name="connsiteX3" fmla="*/ 5363570 w 5363570"/>
              <a:gd name="connsiteY3" fmla="*/ 2856158 h 2856158"/>
            </a:gdLst>
            <a:ahLst/>
            <a:cxnLst>
              <a:cxn ang="0">
                <a:pos x="connsiteX0" y="connsiteY0"/>
              </a:cxn>
              <a:cxn ang="0">
                <a:pos x="connsiteX1" y="connsiteY1"/>
              </a:cxn>
              <a:cxn ang="0">
                <a:pos x="connsiteX2" y="connsiteY2"/>
              </a:cxn>
              <a:cxn ang="0">
                <a:pos x="connsiteX3" y="connsiteY3"/>
              </a:cxn>
            </a:cxnLst>
            <a:rect l="l" t="t" r="r" b="b"/>
            <a:pathLst>
              <a:path w="5363570" h="2856158">
                <a:moveTo>
                  <a:pt x="0" y="1914463"/>
                </a:moveTo>
                <a:cubicBezTo>
                  <a:pt x="590265" y="922725"/>
                  <a:pt x="1180531" y="-69012"/>
                  <a:pt x="1869743" y="3776"/>
                </a:cubicBezTo>
                <a:cubicBezTo>
                  <a:pt x="2558955" y="76564"/>
                  <a:pt x="3552968" y="1875794"/>
                  <a:pt x="4135272" y="2351191"/>
                </a:cubicBezTo>
                <a:cubicBezTo>
                  <a:pt x="4717577" y="2826588"/>
                  <a:pt x="5040573" y="2841373"/>
                  <a:pt x="5363570" y="2856158"/>
                </a:cubicBezTo>
              </a:path>
            </a:pathLst>
          </a:cu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rot="16200000">
            <a:off x="-1529996" y="3115716"/>
            <a:ext cx="4131259" cy="461665"/>
          </a:xfrm>
          <a:prstGeom prst="rect">
            <a:avLst/>
          </a:prstGeom>
          <a:noFill/>
        </p:spPr>
        <p:txBody>
          <a:bodyPr wrap="none" rtlCol="0">
            <a:spAutoFit/>
          </a:bodyPr>
          <a:lstStyle/>
          <a:p>
            <a:r>
              <a:rPr lang="en-US" sz="2400" dirty="0" smtClean="0">
                <a:latin typeface="Arial" panose="020B0604020202020204" pitchFamily="34" charset="0"/>
                <a:cs typeface="Arial" panose="020B0604020202020204" pitchFamily="34" charset="0"/>
              </a:rPr>
              <a:t>Magma Supply Rate (km</a:t>
            </a:r>
            <a:r>
              <a:rPr lang="en-US" sz="2400" baseline="30000" dirty="0" smtClean="0">
                <a:latin typeface="Arial" panose="020B0604020202020204" pitchFamily="34" charset="0"/>
                <a:cs typeface="Arial" panose="020B0604020202020204" pitchFamily="34" charset="0"/>
              </a:rPr>
              <a:t>3</a:t>
            </a:r>
            <a:r>
              <a:rPr lang="en-US" sz="2400" dirty="0" smtClean="0">
                <a:latin typeface="Arial" panose="020B0604020202020204" pitchFamily="34" charset="0"/>
                <a:cs typeface="Arial" panose="020B0604020202020204" pitchFamily="34" charset="0"/>
              </a:rPr>
              <a:t>/</a:t>
            </a:r>
            <a:r>
              <a:rPr lang="en-US" sz="2400" dirty="0" err="1" smtClean="0">
                <a:latin typeface="Arial" panose="020B0604020202020204" pitchFamily="34" charset="0"/>
                <a:cs typeface="Arial" panose="020B0604020202020204" pitchFamily="34" charset="0"/>
              </a:rPr>
              <a:t>yr</a:t>
            </a:r>
            <a:r>
              <a:rPr lang="en-US" sz="2400" dirty="0" smtClean="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p:txBody>
      </p:sp>
      <p:sp>
        <p:nvSpPr>
          <p:cNvPr id="21" name="Freeform 20"/>
          <p:cNvSpPr/>
          <p:nvPr/>
        </p:nvSpPr>
        <p:spPr>
          <a:xfrm>
            <a:off x="2332630" y="2218351"/>
            <a:ext cx="5363570" cy="2856158"/>
          </a:xfrm>
          <a:custGeom>
            <a:avLst/>
            <a:gdLst>
              <a:gd name="connsiteX0" fmla="*/ 0 w 5363570"/>
              <a:gd name="connsiteY0" fmla="*/ 1914463 h 2856158"/>
              <a:gd name="connsiteX1" fmla="*/ 1869743 w 5363570"/>
              <a:gd name="connsiteY1" fmla="*/ 3776 h 2856158"/>
              <a:gd name="connsiteX2" fmla="*/ 4135272 w 5363570"/>
              <a:gd name="connsiteY2" fmla="*/ 2351191 h 2856158"/>
              <a:gd name="connsiteX3" fmla="*/ 5363570 w 5363570"/>
              <a:gd name="connsiteY3" fmla="*/ 2856158 h 2856158"/>
            </a:gdLst>
            <a:ahLst/>
            <a:cxnLst>
              <a:cxn ang="0">
                <a:pos x="connsiteX0" y="connsiteY0"/>
              </a:cxn>
              <a:cxn ang="0">
                <a:pos x="connsiteX1" y="connsiteY1"/>
              </a:cxn>
              <a:cxn ang="0">
                <a:pos x="connsiteX2" y="connsiteY2"/>
              </a:cxn>
              <a:cxn ang="0">
                <a:pos x="connsiteX3" y="connsiteY3"/>
              </a:cxn>
            </a:cxnLst>
            <a:rect l="l" t="t" r="r" b="b"/>
            <a:pathLst>
              <a:path w="5363570" h="2856158">
                <a:moveTo>
                  <a:pt x="0" y="1914463"/>
                </a:moveTo>
                <a:cubicBezTo>
                  <a:pt x="590265" y="922725"/>
                  <a:pt x="1180531" y="-69012"/>
                  <a:pt x="1869743" y="3776"/>
                </a:cubicBezTo>
                <a:cubicBezTo>
                  <a:pt x="2558955" y="76564"/>
                  <a:pt x="3552968" y="1875794"/>
                  <a:pt x="4135272" y="2351191"/>
                </a:cubicBezTo>
                <a:cubicBezTo>
                  <a:pt x="4717577" y="2826588"/>
                  <a:pt x="5040573" y="2841373"/>
                  <a:pt x="5363570" y="2856158"/>
                </a:cubicBezTo>
              </a:path>
            </a:pathLst>
          </a:cu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1334710" y="2057400"/>
            <a:ext cx="6368956" cy="32469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1327587" y="1075351"/>
            <a:ext cx="0" cy="4572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7728387" y="5074509"/>
            <a:ext cx="591061" cy="0"/>
          </a:xfrm>
          <a:prstGeom prst="straightConnector1">
            <a:avLst/>
          </a:prstGeom>
          <a:ln w="38100">
            <a:solidFill>
              <a:srgbClr val="FF0000"/>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7714739" y="5074509"/>
            <a:ext cx="591061" cy="572842"/>
          </a:xfrm>
          <a:prstGeom prst="straightConnector1">
            <a:avLst/>
          </a:prstGeom>
          <a:ln w="38100">
            <a:solidFill>
              <a:srgbClr val="FF0000"/>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7696200" y="4501667"/>
            <a:ext cx="591061" cy="572842"/>
          </a:xfrm>
          <a:prstGeom prst="straightConnector1">
            <a:avLst/>
          </a:prstGeom>
          <a:ln w="38100">
            <a:solidFill>
              <a:srgbClr val="FF0000"/>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8287261" y="4104017"/>
            <a:ext cx="441146" cy="646331"/>
          </a:xfrm>
          <a:prstGeom prst="rect">
            <a:avLst/>
          </a:prstGeom>
          <a:noFill/>
        </p:spPr>
        <p:txBody>
          <a:bodyPr wrap="none" rtlCol="0">
            <a:spAutoFit/>
          </a:bodyPr>
          <a:lstStyle/>
          <a:p>
            <a:r>
              <a:rPr lang="en-US" sz="3600" dirty="0" smtClean="0">
                <a:solidFill>
                  <a:srgbClr val="FF0000"/>
                </a:solidFill>
                <a:latin typeface="Arial" panose="020B0604020202020204" pitchFamily="34" charset="0"/>
                <a:cs typeface="Arial" panose="020B0604020202020204" pitchFamily="34" charset="0"/>
              </a:rPr>
              <a:t>?</a:t>
            </a:r>
            <a:endParaRPr lang="en-US" sz="3600" dirty="0">
              <a:solidFill>
                <a:srgbClr val="FF0000"/>
              </a:solidFill>
              <a:latin typeface="Arial" panose="020B0604020202020204" pitchFamily="34" charset="0"/>
              <a:cs typeface="Arial" panose="020B0604020202020204" pitchFamily="34" charset="0"/>
            </a:endParaRPr>
          </a:p>
        </p:txBody>
      </p:sp>
      <p:sp>
        <p:nvSpPr>
          <p:cNvPr id="35" name="TextBox 34"/>
          <p:cNvSpPr txBox="1"/>
          <p:nvPr/>
        </p:nvSpPr>
        <p:spPr>
          <a:xfrm>
            <a:off x="8305800" y="4732951"/>
            <a:ext cx="441146" cy="646331"/>
          </a:xfrm>
          <a:prstGeom prst="rect">
            <a:avLst/>
          </a:prstGeom>
          <a:noFill/>
        </p:spPr>
        <p:txBody>
          <a:bodyPr wrap="none" rtlCol="0">
            <a:spAutoFit/>
          </a:bodyPr>
          <a:lstStyle/>
          <a:p>
            <a:r>
              <a:rPr lang="en-US" sz="3600" dirty="0" smtClean="0">
                <a:solidFill>
                  <a:srgbClr val="FF0000"/>
                </a:solidFill>
                <a:latin typeface="Arial" panose="020B0604020202020204" pitchFamily="34" charset="0"/>
                <a:cs typeface="Arial" panose="020B0604020202020204" pitchFamily="34" charset="0"/>
              </a:rPr>
              <a:t>?</a:t>
            </a:r>
            <a:endParaRPr lang="en-US" sz="3600" dirty="0">
              <a:solidFill>
                <a:srgbClr val="FF0000"/>
              </a:solidFill>
              <a:latin typeface="Arial" panose="020B0604020202020204" pitchFamily="34" charset="0"/>
              <a:cs typeface="Arial" panose="020B0604020202020204" pitchFamily="34" charset="0"/>
            </a:endParaRPr>
          </a:p>
        </p:txBody>
      </p:sp>
      <p:sp>
        <p:nvSpPr>
          <p:cNvPr id="36" name="TextBox 35"/>
          <p:cNvSpPr txBox="1"/>
          <p:nvPr/>
        </p:nvSpPr>
        <p:spPr>
          <a:xfrm>
            <a:off x="8305800" y="5305820"/>
            <a:ext cx="441146" cy="646331"/>
          </a:xfrm>
          <a:prstGeom prst="rect">
            <a:avLst/>
          </a:prstGeom>
          <a:noFill/>
        </p:spPr>
        <p:txBody>
          <a:bodyPr wrap="none" rtlCol="0">
            <a:spAutoFit/>
          </a:bodyPr>
          <a:lstStyle/>
          <a:p>
            <a:r>
              <a:rPr lang="en-US" sz="3600" dirty="0" smtClean="0">
                <a:solidFill>
                  <a:srgbClr val="FF0000"/>
                </a:solidFill>
                <a:latin typeface="Arial" panose="020B0604020202020204" pitchFamily="34" charset="0"/>
                <a:cs typeface="Arial" panose="020B0604020202020204" pitchFamily="34" charset="0"/>
              </a:rPr>
              <a:t>?</a:t>
            </a:r>
            <a:endParaRPr lang="en-US" sz="3600" dirty="0">
              <a:solidFill>
                <a:srgbClr val="FF0000"/>
              </a:solidFill>
              <a:latin typeface="Arial" panose="020B0604020202020204" pitchFamily="34" charset="0"/>
              <a:cs typeface="Arial" panose="020B0604020202020204" pitchFamily="34" charset="0"/>
            </a:endParaRPr>
          </a:p>
        </p:txBody>
      </p:sp>
      <p:pic>
        <p:nvPicPr>
          <p:cNvPr id="25" name="Picture 6" descr="Image of small USGS Identifier"/>
          <p:cNvPicPr>
            <a:picLocks noChangeAspect="1" noChangeArrowheads="1"/>
          </p:cNvPicPr>
          <p:nvPr/>
        </p:nvPicPr>
        <p:blipFill>
          <a:blip r:embed="rId3" cstate="email">
            <a:lum bright="-100000"/>
            <a:extLst>
              <a:ext uri="{28A0092B-C50C-407E-A947-70E740481C1C}">
                <a14:useLocalDpi xmlns:a14="http://schemas.microsoft.com/office/drawing/2010/main"/>
              </a:ext>
            </a:extLst>
          </a:blip>
          <a:srcRect/>
          <a:stretch>
            <a:fillRect/>
          </a:stretch>
        </p:blipFill>
        <p:spPr bwMode="black">
          <a:xfrm>
            <a:off x="98425" y="6503988"/>
            <a:ext cx="962025"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25"/>
          <p:cNvSpPr/>
          <p:nvPr/>
        </p:nvSpPr>
        <p:spPr>
          <a:xfrm>
            <a:off x="0" y="6400800"/>
            <a:ext cx="914400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p:cNvSpPr txBox="1"/>
          <p:nvPr/>
        </p:nvSpPr>
        <p:spPr>
          <a:xfrm>
            <a:off x="2792769" y="6464652"/>
            <a:ext cx="3558475" cy="307777"/>
          </a:xfrm>
          <a:prstGeom prst="rect">
            <a:avLst/>
          </a:prstGeom>
          <a:noFill/>
        </p:spPr>
        <p:txBody>
          <a:bodyPr wrap="none" rtlCol="0">
            <a:spAutoFit/>
          </a:bodyPr>
          <a:lstStyle/>
          <a:p>
            <a:pPr algn="ctr"/>
            <a:r>
              <a:rPr lang="en-US" sz="1400" dirty="0" smtClean="0">
                <a:solidFill>
                  <a:schemeClr val="bg1"/>
                </a:solidFill>
                <a:latin typeface="Arial" panose="020B0604020202020204" pitchFamily="34" charset="0"/>
                <a:cs typeface="Arial" panose="020B0604020202020204" pitchFamily="34" charset="0"/>
              </a:rPr>
              <a:t>GSA Annual Meeting, September 25, 2016</a:t>
            </a:r>
            <a:endParaRPr lang="en-US" sz="1400" dirty="0">
              <a:solidFill>
                <a:schemeClr val="bg1"/>
              </a:solidFill>
              <a:latin typeface="Arial" panose="020B0604020202020204" pitchFamily="34" charset="0"/>
              <a:cs typeface="Arial" panose="020B0604020202020204" pitchFamily="34" charset="0"/>
            </a:endParaRPr>
          </a:p>
        </p:txBody>
      </p:sp>
      <p:pic>
        <p:nvPicPr>
          <p:cNvPr id="29" name="Picture 16" descr="Image of small USGS Identifier"/>
          <p:cNvPicPr>
            <a:picLocks noChangeAspect="1" noChangeArrowheads="1"/>
          </p:cNvPicPr>
          <p:nvPr/>
        </p:nvPicPr>
        <p:blipFill>
          <a:blip r:embed="rId4" cstate="email">
            <a:lum bright="100000"/>
            <a:extLst>
              <a:ext uri="{28A0092B-C50C-407E-A947-70E740481C1C}">
                <a14:useLocalDpi xmlns:a14="http://schemas.microsoft.com/office/drawing/2010/main"/>
              </a:ext>
            </a:extLst>
          </a:blip>
          <a:srcRect/>
          <a:stretch>
            <a:fillRect/>
          </a:stretch>
        </p:blipFill>
        <p:spPr bwMode="black">
          <a:xfrm>
            <a:off x="100013" y="6505575"/>
            <a:ext cx="957262" cy="352425"/>
          </a:xfrm>
          <a:prstGeom prst="rect">
            <a:avLst/>
          </a:prstGeom>
          <a:noFill/>
          <a:ln w="9525">
            <a:noFill/>
            <a:miter lim="800000"/>
            <a:headEnd/>
            <a:tailEnd/>
          </a:ln>
        </p:spPr>
      </p:pic>
      <p:sp>
        <p:nvSpPr>
          <p:cNvPr id="32" name="TextBox 31"/>
          <p:cNvSpPr txBox="1"/>
          <p:nvPr/>
        </p:nvSpPr>
        <p:spPr>
          <a:xfrm>
            <a:off x="8512096" y="6474023"/>
            <a:ext cx="631904" cy="307777"/>
          </a:xfrm>
          <a:prstGeom prst="rect">
            <a:avLst/>
          </a:prstGeom>
          <a:noFill/>
        </p:spPr>
        <p:txBody>
          <a:bodyPr wrap="none" rtlCol="0">
            <a:spAutoFit/>
          </a:bodyPr>
          <a:lstStyle/>
          <a:p>
            <a:pPr algn="r"/>
            <a:r>
              <a:rPr lang="en-US" sz="1400" dirty="0" smtClean="0">
                <a:solidFill>
                  <a:schemeClr val="bg1"/>
                </a:solidFill>
                <a:latin typeface="Arial" panose="020B0604020202020204" pitchFamily="34" charset="0"/>
                <a:cs typeface="Arial" panose="020B0604020202020204" pitchFamily="34" charset="0"/>
              </a:rPr>
              <a:t>12/13</a:t>
            </a:r>
            <a:endParaRPr lang="en-US" sz="1400" dirty="0">
              <a:solidFill>
                <a:schemeClr val="bg1"/>
              </a:solidFill>
              <a:latin typeface="Arial" panose="020B0604020202020204" pitchFamily="34" charset="0"/>
              <a:cs typeface="Arial" panose="020B0604020202020204" pitchFamily="34" charset="0"/>
            </a:endParaRPr>
          </a:p>
        </p:txBody>
      </p:sp>
      <p:cxnSp>
        <p:nvCxnSpPr>
          <p:cNvPr id="33" name="Straight Connector 32"/>
          <p:cNvCxnSpPr/>
          <p:nvPr/>
        </p:nvCxnSpPr>
        <p:spPr>
          <a:xfrm>
            <a:off x="152400" y="457200"/>
            <a:ext cx="88392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1981200" y="0"/>
            <a:ext cx="7010400" cy="461665"/>
          </a:xfrm>
          <a:prstGeom prst="rect">
            <a:avLst/>
          </a:prstGeom>
          <a:noFill/>
        </p:spPr>
        <p:txBody>
          <a:bodyPr wrap="square" rtlCol="0">
            <a:spAutoFit/>
          </a:bodyPr>
          <a:lstStyle/>
          <a:p>
            <a:pPr algn="r"/>
            <a:r>
              <a:rPr lang="en-US" sz="2400" b="1" i="1" dirty="0" smtClean="0">
                <a:solidFill>
                  <a:schemeClr val="bg1"/>
                </a:solidFill>
                <a:latin typeface="Arial" panose="020B0604020202020204" pitchFamily="34" charset="0"/>
                <a:cs typeface="Arial" panose="020B0604020202020204" pitchFamily="34" charset="0"/>
              </a:rPr>
              <a:t>Looking forward</a:t>
            </a:r>
            <a:endParaRPr lang="en-US" sz="2400" b="1" i="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97087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0"/>
                                        <p:tgtEl>
                                          <p:spTgt spid="22"/>
                                        </p:tgtEl>
                                      </p:cBhvr>
                                    </p:animEffect>
                                    <p:set>
                                      <p:cBhvr>
                                        <p:cTn id="7" dur="1" fill="hold">
                                          <p:stCondLst>
                                            <p:cond delay="4999"/>
                                          </p:stCondLst>
                                        </p:cTn>
                                        <p:tgtEl>
                                          <p:spTgt spid="2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left)">
                                      <p:cBhvr>
                                        <p:cTn id="12" dur="500"/>
                                        <p:tgtEl>
                                          <p:spTgt spid="31"/>
                                        </p:tgtEl>
                                      </p:cBhvr>
                                    </p:animEffec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3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left)">
                                      <p:cBhvr>
                                        <p:cTn id="20" dur="500"/>
                                        <p:tgtEl>
                                          <p:spTgt spid="28"/>
                                        </p:tgtEl>
                                      </p:cBhvr>
                                    </p:animEffect>
                                  </p:childTnLst>
                                </p:cTn>
                              </p:par>
                            </p:childTnLst>
                          </p:cTn>
                        </p:par>
                        <p:par>
                          <p:cTn id="21" fill="hold">
                            <p:stCondLst>
                              <p:cond delay="500"/>
                            </p:stCondLst>
                            <p:childTnLst>
                              <p:par>
                                <p:cTn id="22" presetID="1" presetClass="entr" presetSubtype="0" fill="hold" grpId="0" nodeType="afterEffect">
                                  <p:stCondLst>
                                    <p:cond delay="0"/>
                                  </p:stCondLst>
                                  <p:childTnLst>
                                    <p:set>
                                      <p:cBhvr>
                                        <p:cTn id="23" dur="1" fill="hold">
                                          <p:stCondLst>
                                            <p:cond delay="0"/>
                                          </p:stCondLst>
                                        </p:cTn>
                                        <p:tgtEl>
                                          <p:spTgt spid="3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left)">
                                      <p:cBhvr>
                                        <p:cTn id="28" dur="500"/>
                                        <p:tgtEl>
                                          <p:spTgt spid="30"/>
                                        </p:tgtEl>
                                      </p:cBhvr>
                                    </p:animEffect>
                                  </p:childTnLst>
                                </p:cTn>
                              </p:par>
                            </p:childTnLst>
                          </p:cTn>
                        </p:par>
                        <p:par>
                          <p:cTn id="29" fill="hold">
                            <p:stCondLst>
                              <p:cond delay="500"/>
                            </p:stCondLst>
                            <p:childTnLst>
                              <p:par>
                                <p:cTn id="30" presetID="1" presetClass="entr" presetSubtype="0" fill="hold" grpId="0" nodeType="afterEffect">
                                  <p:stCondLst>
                                    <p:cond delay="0"/>
                                  </p:stCondLst>
                                  <p:childTnLst>
                                    <p:set>
                                      <p:cBhvr>
                                        <p:cTn id="31"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4" grpId="0"/>
      <p:bldP spid="35" grpId="0"/>
      <p:bldP spid="3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5082" b="24923"/>
          <a:stretch/>
        </p:blipFill>
        <p:spPr>
          <a:xfrm>
            <a:off x="4729279" y="571499"/>
            <a:ext cx="4262321" cy="5695134"/>
          </a:xfrm>
          <a:prstGeom prst="rect">
            <a:avLst/>
          </a:prstGeom>
        </p:spPr>
      </p:pic>
      <p:sp>
        <p:nvSpPr>
          <p:cNvPr id="4" name="Rectangle 3"/>
          <p:cNvSpPr/>
          <p:nvPr/>
        </p:nvSpPr>
        <p:spPr>
          <a:xfrm>
            <a:off x="0" y="6400800"/>
            <a:ext cx="914400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2792769" y="6464652"/>
            <a:ext cx="3558475" cy="307777"/>
          </a:xfrm>
          <a:prstGeom prst="rect">
            <a:avLst/>
          </a:prstGeom>
          <a:noFill/>
        </p:spPr>
        <p:txBody>
          <a:bodyPr wrap="none" rtlCol="0">
            <a:spAutoFit/>
          </a:bodyPr>
          <a:lstStyle/>
          <a:p>
            <a:pPr algn="ctr"/>
            <a:r>
              <a:rPr lang="en-US" sz="1400" dirty="0" smtClean="0">
                <a:solidFill>
                  <a:schemeClr val="bg1"/>
                </a:solidFill>
                <a:latin typeface="Arial" panose="020B0604020202020204" pitchFamily="34" charset="0"/>
                <a:cs typeface="Arial" panose="020B0604020202020204" pitchFamily="34" charset="0"/>
              </a:rPr>
              <a:t>GSA Annual Meeting, September 25, 2016</a:t>
            </a:r>
            <a:endParaRPr lang="en-US" sz="1400" dirty="0">
              <a:solidFill>
                <a:schemeClr val="bg1"/>
              </a:solidFill>
              <a:latin typeface="Arial" panose="020B0604020202020204" pitchFamily="34" charset="0"/>
              <a:cs typeface="Arial" panose="020B0604020202020204" pitchFamily="34" charset="0"/>
            </a:endParaRPr>
          </a:p>
        </p:txBody>
      </p:sp>
      <p:pic>
        <p:nvPicPr>
          <p:cNvPr id="6" name="Picture 16" descr="Image of small USGS Identifier"/>
          <p:cNvPicPr>
            <a:picLocks noChangeAspect="1" noChangeArrowheads="1"/>
          </p:cNvPicPr>
          <p:nvPr/>
        </p:nvPicPr>
        <p:blipFill>
          <a:blip r:embed="rId4" cstate="email">
            <a:lum bright="100000"/>
            <a:extLst>
              <a:ext uri="{28A0092B-C50C-407E-A947-70E740481C1C}">
                <a14:useLocalDpi xmlns:a14="http://schemas.microsoft.com/office/drawing/2010/main"/>
              </a:ext>
            </a:extLst>
          </a:blip>
          <a:srcRect/>
          <a:stretch>
            <a:fillRect/>
          </a:stretch>
        </p:blipFill>
        <p:spPr bwMode="black">
          <a:xfrm>
            <a:off x="100013" y="6505575"/>
            <a:ext cx="957262" cy="352425"/>
          </a:xfrm>
          <a:prstGeom prst="rect">
            <a:avLst/>
          </a:prstGeom>
          <a:noFill/>
          <a:ln w="9525">
            <a:noFill/>
            <a:miter lim="800000"/>
            <a:headEnd/>
            <a:tailEnd/>
          </a:ln>
        </p:spPr>
      </p:pic>
      <p:sp>
        <p:nvSpPr>
          <p:cNvPr id="7" name="TextBox 6"/>
          <p:cNvSpPr txBox="1"/>
          <p:nvPr/>
        </p:nvSpPr>
        <p:spPr>
          <a:xfrm>
            <a:off x="8512096" y="6474023"/>
            <a:ext cx="631904" cy="307777"/>
          </a:xfrm>
          <a:prstGeom prst="rect">
            <a:avLst/>
          </a:prstGeom>
          <a:noFill/>
        </p:spPr>
        <p:txBody>
          <a:bodyPr wrap="none" rtlCol="0">
            <a:spAutoFit/>
          </a:bodyPr>
          <a:lstStyle/>
          <a:p>
            <a:pPr algn="r"/>
            <a:r>
              <a:rPr lang="en-US" sz="1400" dirty="0" smtClean="0">
                <a:solidFill>
                  <a:schemeClr val="bg1"/>
                </a:solidFill>
                <a:latin typeface="Arial" panose="020B0604020202020204" pitchFamily="34" charset="0"/>
                <a:cs typeface="Arial" panose="020B0604020202020204" pitchFamily="34" charset="0"/>
              </a:rPr>
              <a:t>13/13</a:t>
            </a:r>
            <a:endParaRPr lang="en-US" sz="1400" dirty="0">
              <a:solidFill>
                <a:schemeClr val="bg1"/>
              </a:solidFill>
              <a:latin typeface="Arial" panose="020B0604020202020204" pitchFamily="34" charset="0"/>
              <a:cs typeface="Arial" panose="020B0604020202020204" pitchFamily="34" charset="0"/>
            </a:endParaRPr>
          </a:p>
        </p:txBody>
      </p:sp>
      <p:sp>
        <p:nvSpPr>
          <p:cNvPr id="8" name="Rectangle 7"/>
          <p:cNvSpPr/>
          <p:nvPr/>
        </p:nvSpPr>
        <p:spPr>
          <a:xfrm>
            <a:off x="152400" y="571500"/>
            <a:ext cx="4495744" cy="56746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5"/>
          <a:stretch>
            <a:fillRect/>
          </a:stretch>
        </p:blipFill>
        <p:spPr>
          <a:xfrm>
            <a:off x="230107" y="685800"/>
            <a:ext cx="4281968" cy="5378317"/>
          </a:xfrm>
          <a:prstGeom prst="rect">
            <a:avLst/>
          </a:prstGeom>
        </p:spPr>
      </p:pic>
      <p:sp>
        <p:nvSpPr>
          <p:cNvPr id="11" name="TextBox 10"/>
          <p:cNvSpPr txBox="1"/>
          <p:nvPr/>
        </p:nvSpPr>
        <p:spPr>
          <a:xfrm>
            <a:off x="96296" y="6009501"/>
            <a:ext cx="1617751" cy="276999"/>
          </a:xfrm>
          <a:prstGeom prst="rect">
            <a:avLst/>
          </a:prstGeom>
          <a:noFill/>
        </p:spPr>
        <p:txBody>
          <a:bodyPr wrap="none" rtlCol="0">
            <a:spAutoFit/>
          </a:bodyPr>
          <a:lstStyle/>
          <a:p>
            <a:r>
              <a:rPr lang="en-US" sz="1200" i="1" dirty="0" smtClean="0">
                <a:latin typeface="Arial" panose="020B0604020202020204" pitchFamily="34" charset="0"/>
                <a:cs typeface="Arial" panose="020B0604020202020204" pitchFamily="34" charset="0"/>
              </a:rPr>
              <a:t>Swanson et al.</a:t>
            </a:r>
            <a:r>
              <a:rPr lang="en-US" sz="1200" dirty="0" smtClean="0">
                <a:latin typeface="Arial" panose="020B0604020202020204" pitchFamily="34" charset="0"/>
                <a:cs typeface="Arial" panose="020B0604020202020204" pitchFamily="34" charset="0"/>
              </a:rPr>
              <a:t>, 2014</a:t>
            </a:r>
            <a:endParaRPr lang="en-US" sz="1200" dirty="0">
              <a:latin typeface="Arial" panose="020B0604020202020204" pitchFamily="34" charset="0"/>
              <a:cs typeface="Arial" panose="020B0604020202020204" pitchFamily="34" charset="0"/>
            </a:endParaRPr>
          </a:p>
        </p:txBody>
      </p:sp>
      <p:cxnSp>
        <p:nvCxnSpPr>
          <p:cNvPr id="12" name="Straight Connector 11"/>
          <p:cNvCxnSpPr/>
          <p:nvPr/>
        </p:nvCxnSpPr>
        <p:spPr>
          <a:xfrm>
            <a:off x="152400" y="457200"/>
            <a:ext cx="88392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981200" y="0"/>
            <a:ext cx="7010400" cy="461665"/>
          </a:xfrm>
          <a:prstGeom prst="rect">
            <a:avLst/>
          </a:prstGeom>
          <a:noFill/>
        </p:spPr>
        <p:txBody>
          <a:bodyPr wrap="square" rtlCol="0">
            <a:spAutoFit/>
          </a:bodyPr>
          <a:lstStyle/>
          <a:p>
            <a:pPr algn="r"/>
            <a:r>
              <a:rPr lang="en-US" sz="2400" b="1" i="1" dirty="0" smtClean="0">
                <a:solidFill>
                  <a:schemeClr val="bg1"/>
                </a:solidFill>
                <a:latin typeface="Arial" panose="020B0604020202020204" pitchFamily="34" charset="0"/>
                <a:cs typeface="Arial" panose="020B0604020202020204" pitchFamily="34" charset="0"/>
              </a:rPr>
              <a:t>Looking back</a:t>
            </a:r>
            <a:endParaRPr lang="en-US" sz="2400" b="1" i="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5757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17510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2727" t="13621" r="19191" b="2087"/>
          <a:stretch/>
        </p:blipFill>
        <p:spPr bwMode="auto">
          <a:xfrm>
            <a:off x="18393" y="304800"/>
            <a:ext cx="5862145" cy="62464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943600" y="457200"/>
            <a:ext cx="3124200" cy="5878532"/>
          </a:xfrm>
          <a:prstGeom prst="rect">
            <a:avLst/>
          </a:prstGeom>
          <a:noFill/>
        </p:spPr>
        <p:txBody>
          <a:bodyPr wrap="square" rtlCol="0">
            <a:spAutoFit/>
          </a:bodyPr>
          <a:lstStyle/>
          <a:p>
            <a:pPr algn="ctr"/>
            <a:r>
              <a:rPr lang="en-US" sz="3600" u="sng" dirty="0" smtClean="0">
                <a:latin typeface="Arial" panose="020B0604020202020204" pitchFamily="34" charset="0"/>
                <a:cs typeface="Arial" panose="020B0604020202020204" pitchFamily="34" charset="0"/>
              </a:rPr>
              <a:t>Post-session reception</a:t>
            </a:r>
          </a:p>
          <a:p>
            <a:pPr algn="ctr"/>
            <a:endParaRPr lang="en-US" dirty="0" smtClean="0">
              <a:latin typeface="Arial" panose="020B0604020202020204" pitchFamily="34" charset="0"/>
              <a:cs typeface="Arial" panose="020B0604020202020204" pitchFamily="34" charset="0"/>
            </a:endParaRPr>
          </a:p>
          <a:p>
            <a:pPr algn="ctr"/>
            <a:endParaRPr lang="en-US" dirty="0" smtClean="0">
              <a:latin typeface="Arial" panose="020B0604020202020204" pitchFamily="34" charset="0"/>
              <a:cs typeface="Arial" panose="020B0604020202020204" pitchFamily="34" charset="0"/>
            </a:endParaRPr>
          </a:p>
          <a:p>
            <a:pPr algn="ctr"/>
            <a:r>
              <a:rPr lang="en-US" sz="3600" b="1" dirty="0" smtClean="0">
                <a:latin typeface="Arial" panose="020B0604020202020204" pitchFamily="34" charset="0"/>
                <a:cs typeface="Arial" panose="020B0604020202020204" pitchFamily="34" charset="0"/>
              </a:rPr>
              <a:t>Rio Grande Restaurant</a:t>
            </a:r>
          </a:p>
          <a:p>
            <a:pPr algn="ctr"/>
            <a:endParaRPr lang="en-US" dirty="0" smtClean="0">
              <a:latin typeface="Arial" panose="020B0604020202020204" pitchFamily="34" charset="0"/>
              <a:cs typeface="Arial" panose="020B0604020202020204" pitchFamily="34" charset="0"/>
            </a:endParaRPr>
          </a:p>
          <a:p>
            <a:pPr algn="ctr"/>
            <a:endParaRPr lang="en-US" dirty="0">
              <a:latin typeface="Arial" panose="020B0604020202020204" pitchFamily="34" charset="0"/>
              <a:cs typeface="Arial" panose="020B0604020202020204" pitchFamily="34" charset="0"/>
            </a:endParaRPr>
          </a:p>
          <a:p>
            <a:pPr algn="ctr"/>
            <a:endParaRPr lang="en-US" dirty="0">
              <a:latin typeface="Arial" panose="020B0604020202020204" pitchFamily="34" charset="0"/>
              <a:cs typeface="Arial" panose="020B0604020202020204" pitchFamily="34" charset="0"/>
            </a:endParaRPr>
          </a:p>
          <a:p>
            <a:pPr algn="ctr"/>
            <a:r>
              <a:rPr lang="en-US" sz="2400" dirty="0" smtClean="0">
                <a:latin typeface="Arial" panose="020B0604020202020204" pitchFamily="34" charset="0"/>
                <a:cs typeface="Arial" panose="020B0604020202020204" pitchFamily="34" charset="0"/>
              </a:rPr>
              <a:t>1525 Blake Street</a:t>
            </a:r>
          </a:p>
          <a:p>
            <a:pPr algn="ctr"/>
            <a:r>
              <a:rPr lang="en-US" sz="2400" dirty="0" smtClean="0">
                <a:latin typeface="Arial" panose="020B0604020202020204" pitchFamily="34" charset="0"/>
                <a:cs typeface="Arial" panose="020B0604020202020204" pitchFamily="34" charset="0"/>
              </a:rPr>
              <a:t>between 15</a:t>
            </a:r>
            <a:r>
              <a:rPr lang="en-US" sz="2400" baseline="30000" dirty="0" smtClean="0">
                <a:latin typeface="Arial" panose="020B0604020202020204" pitchFamily="34" charset="0"/>
                <a:cs typeface="Arial" panose="020B0604020202020204" pitchFamily="34" charset="0"/>
              </a:rPr>
              <a:t>th</a:t>
            </a:r>
            <a:r>
              <a:rPr lang="en-US" sz="2400" dirty="0" smtClean="0">
                <a:latin typeface="Arial" panose="020B0604020202020204" pitchFamily="34" charset="0"/>
                <a:cs typeface="Arial" panose="020B0604020202020204" pitchFamily="34" charset="0"/>
              </a:rPr>
              <a:t> and 16</a:t>
            </a:r>
            <a:r>
              <a:rPr lang="en-US" sz="2400" baseline="30000" dirty="0" smtClean="0">
                <a:latin typeface="Arial" panose="020B0604020202020204" pitchFamily="34" charset="0"/>
                <a:cs typeface="Arial" panose="020B0604020202020204" pitchFamily="34" charset="0"/>
              </a:rPr>
              <a:t>th</a:t>
            </a:r>
            <a:endParaRPr lang="en-US" sz="2400" dirty="0">
              <a:latin typeface="Arial" panose="020B0604020202020204" pitchFamily="34" charset="0"/>
              <a:cs typeface="Arial" panose="020B0604020202020204" pitchFamily="34" charset="0"/>
            </a:endParaRPr>
          </a:p>
          <a:p>
            <a:pPr algn="ctr"/>
            <a:endParaRPr lang="en-US" dirty="0" smtClean="0">
              <a:latin typeface="Arial" panose="020B0604020202020204" pitchFamily="34" charset="0"/>
              <a:cs typeface="Arial" panose="020B0604020202020204" pitchFamily="34" charset="0"/>
            </a:endParaRPr>
          </a:p>
          <a:p>
            <a:pPr algn="ctr"/>
            <a:endParaRPr lang="en-US" dirty="0">
              <a:latin typeface="Arial" panose="020B0604020202020204" pitchFamily="34" charset="0"/>
              <a:cs typeface="Arial" panose="020B0604020202020204" pitchFamily="34" charset="0"/>
            </a:endParaRPr>
          </a:p>
          <a:p>
            <a:pPr algn="ctr"/>
            <a:endParaRPr lang="en-US" dirty="0">
              <a:latin typeface="Arial" panose="020B0604020202020204" pitchFamily="34" charset="0"/>
              <a:cs typeface="Arial" panose="020B0604020202020204" pitchFamily="34" charset="0"/>
            </a:endParaRPr>
          </a:p>
          <a:p>
            <a:pPr algn="ctr"/>
            <a:r>
              <a:rPr lang="en-US" sz="2000" dirty="0" smtClean="0">
                <a:latin typeface="Arial" panose="020B0604020202020204" pitchFamily="34" charset="0"/>
                <a:cs typeface="Arial" panose="020B0604020202020204" pitchFamily="34" charset="0"/>
              </a:rPr>
              <a:t>Drinks starting at 6:30 PM</a:t>
            </a:r>
          </a:p>
          <a:p>
            <a:pPr algn="ctr"/>
            <a:r>
              <a:rPr lang="en-US" sz="2000" dirty="0" smtClean="0">
                <a:latin typeface="Arial" panose="020B0604020202020204" pitchFamily="34" charset="0"/>
                <a:cs typeface="Arial" panose="020B0604020202020204" pitchFamily="34" charset="0"/>
              </a:rPr>
              <a:t>Dinner at ~7:30 PM </a:t>
            </a:r>
            <a:endParaRPr lang="en-US" sz="2000" dirty="0">
              <a:latin typeface="Arial" panose="020B0604020202020204" pitchFamily="34" charset="0"/>
              <a:cs typeface="Arial" panose="020B0604020202020204" pitchFamily="34" charset="0"/>
            </a:endParaRPr>
          </a:p>
        </p:txBody>
      </p:sp>
      <p:sp>
        <p:nvSpPr>
          <p:cNvPr id="3" name="Oval 2"/>
          <p:cNvSpPr/>
          <p:nvPr/>
        </p:nvSpPr>
        <p:spPr>
          <a:xfrm>
            <a:off x="2088932" y="945932"/>
            <a:ext cx="892065" cy="22860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2487666" y="4921468"/>
            <a:ext cx="1351236" cy="533400"/>
          </a:xfrm>
          <a:prstGeom prst="ellipse">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05596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671691"/>
            <a:ext cx="9144000" cy="6186309"/>
          </a:xfrm>
          <a:prstGeom prst="rect">
            <a:avLst/>
          </a:prstGeom>
          <a:noFill/>
        </p:spPr>
        <p:txBody>
          <a:bodyPr wrap="square" rtlCol="0">
            <a:spAutoFit/>
          </a:bodyPr>
          <a:lstStyle/>
          <a:p>
            <a:r>
              <a:rPr lang="en-US" sz="900" dirty="0">
                <a:latin typeface="Arial" panose="020B0604020202020204" pitchFamily="34" charset="0"/>
                <a:cs typeface="Arial" panose="020B0604020202020204" pitchFamily="34" charset="0"/>
              </a:rPr>
              <a:t>THE LIFECYCLE OF THE EOCENE-OLIGOCENE SCHOOLHOUSE MOUNTAIN CALDERA, MOGOLLON-DATIL VOLCANIC FIELD, SOUTHWEST NEW MEXICO (</a:t>
            </a:r>
            <a:r>
              <a:rPr lang="en-US" sz="900" b="1" dirty="0">
                <a:latin typeface="Arial" panose="020B0604020202020204" pitchFamily="34" charset="0"/>
                <a:cs typeface="Arial" panose="020B0604020202020204" pitchFamily="34" charset="0"/>
              </a:rPr>
              <a:t>SWENTON, Vanessa M.</a:t>
            </a:r>
            <a:r>
              <a:rPr lang="en-US" sz="900" dirty="0">
                <a:latin typeface="Arial" panose="020B0604020202020204" pitchFamily="34" charset="0"/>
                <a:cs typeface="Arial" panose="020B0604020202020204" pitchFamily="34" charset="0"/>
              </a:rPr>
              <a:t>)</a:t>
            </a:r>
          </a:p>
          <a:p>
            <a:r>
              <a:rPr lang="en-US" sz="900" dirty="0">
                <a:latin typeface="Arial" panose="020B0604020202020204" pitchFamily="34" charset="0"/>
                <a:cs typeface="Arial" panose="020B0604020202020204" pitchFamily="34" charset="0"/>
              </a:rPr>
              <a:t> </a:t>
            </a:r>
          </a:p>
          <a:p>
            <a:r>
              <a:rPr lang="en-US" sz="900" dirty="0">
                <a:latin typeface="Arial" panose="020B0604020202020204" pitchFamily="34" charset="0"/>
                <a:cs typeface="Arial" panose="020B0604020202020204" pitchFamily="34" charset="0"/>
              </a:rPr>
              <a:t>THE COONEY TUFF: ASH FALL IN A CALK-ALKALINE SUBDUCTION RELATED VOLCANIC FIELD, SOUTHERN NEW MEXICO (</a:t>
            </a:r>
            <a:r>
              <a:rPr lang="en-US" sz="900" b="1" dirty="0">
                <a:latin typeface="Arial" panose="020B0604020202020204" pitchFamily="34" charset="0"/>
                <a:cs typeface="Arial" panose="020B0604020202020204" pitchFamily="34" charset="0"/>
              </a:rPr>
              <a:t>RENTZ, Shannon P.</a:t>
            </a:r>
            <a:r>
              <a:rPr lang="en-US" sz="900" dirty="0">
                <a:latin typeface="Arial" panose="020B0604020202020204" pitchFamily="34" charset="0"/>
                <a:cs typeface="Arial" panose="020B0604020202020204" pitchFamily="34" charset="0"/>
              </a:rPr>
              <a:t>)</a:t>
            </a:r>
          </a:p>
          <a:p>
            <a:r>
              <a:rPr lang="en-US" sz="900" dirty="0">
                <a:latin typeface="Arial" panose="020B0604020202020204" pitchFamily="34" charset="0"/>
                <a:cs typeface="Arial" panose="020B0604020202020204" pitchFamily="34" charset="0"/>
              </a:rPr>
              <a:t> </a:t>
            </a:r>
          </a:p>
          <a:p>
            <a:r>
              <a:rPr lang="en-US" sz="900" dirty="0">
                <a:latin typeface="Arial" panose="020B0604020202020204" pitchFamily="34" charset="0"/>
                <a:cs typeface="Arial" panose="020B0604020202020204" pitchFamily="34" charset="0"/>
              </a:rPr>
              <a:t>OXYGEN ISOTOPE AND GEOCHEMICAL ANALYSIS OF VOLCANIC ROCKS FROM SOUTH-CENTRAL NEW MEXICO: INSIGHT ON CRUSTAL CONTAMINATION AND MAGMATIC EVOLUTION (</a:t>
            </a:r>
            <a:r>
              <a:rPr lang="en-US" sz="900" b="1" dirty="0">
                <a:latin typeface="Arial" panose="020B0604020202020204" pitchFamily="34" charset="0"/>
                <a:cs typeface="Arial" panose="020B0604020202020204" pitchFamily="34" charset="0"/>
              </a:rPr>
              <a:t>HOFFMAN, Max L.</a:t>
            </a:r>
            <a:r>
              <a:rPr lang="en-US" sz="900" dirty="0">
                <a:latin typeface="Arial" panose="020B0604020202020204" pitchFamily="34" charset="0"/>
                <a:cs typeface="Arial" panose="020B0604020202020204" pitchFamily="34" charset="0"/>
              </a:rPr>
              <a:t>)</a:t>
            </a:r>
          </a:p>
          <a:p>
            <a:r>
              <a:rPr lang="en-US" sz="900" dirty="0">
                <a:latin typeface="Arial" panose="020B0604020202020204" pitchFamily="34" charset="0"/>
                <a:cs typeface="Arial" panose="020B0604020202020204" pitchFamily="34" charset="0"/>
              </a:rPr>
              <a:t> </a:t>
            </a:r>
          </a:p>
          <a:p>
            <a:r>
              <a:rPr lang="en-US" sz="900" dirty="0">
                <a:latin typeface="Arial" panose="020B0604020202020204" pitchFamily="34" charset="0"/>
                <a:cs typeface="Arial" panose="020B0604020202020204" pitchFamily="34" charset="0"/>
              </a:rPr>
              <a:t>CHANGING ERUPTION STYLES DURING THE ~1085 CE SUNSET CRATER ERUPTION, NORTHERN ARIZONA (</a:t>
            </a:r>
            <a:r>
              <a:rPr lang="en-US" sz="900" b="1" dirty="0">
                <a:latin typeface="Arial" panose="020B0604020202020204" pitchFamily="34" charset="0"/>
                <a:cs typeface="Arial" panose="020B0604020202020204" pitchFamily="34" charset="0"/>
              </a:rPr>
              <a:t>ORT, Michael H.</a:t>
            </a:r>
            <a:r>
              <a:rPr lang="en-US" sz="900" dirty="0">
                <a:latin typeface="Arial" panose="020B0604020202020204" pitchFamily="34" charset="0"/>
                <a:cs typeface="Arial" panose="020B0604020202020204" pitchFamily="34" charset="0"/>
              </a:rPr>
              <a:t>)</a:t>
            </a:r>
          </a:p>
          <a:p>
            <a:r>
              <a:rPr lang="en-US" sz="900" dirty="0">
                <a:latin typeface="Arial" panose="020B0604020202020204" pitchFamily="34" charset="0"/>
                <a:cs typeface="Arial" panose="020B0604020202020204" pitchFamily="34" charset="0"/>
              </a:rPr>
              <a:t> </a:t>
            </a:r>
          </a:p>
          <a:p>
            <a:r>
              <a:rPr lang="en-US" sz="900" dirty="0">
                <a:latin typeface="Arial" panose="020B0604020202020204" pitchFamily="34" charset="0"/>
                <a:cs typeface="Arial" panose="020B0604020202020204" pitchFamily="34" charset="0"/>
              </a:rPr>
              <a:t>THE TIETON ANDESITE LAVA FLOWS – OF GREAT LENGTH, BUT WHERE DID THEY COME FROM? (</a:t>
            </a:r>
            <a:r>
              <a:rPr lang="en-US" sz="900" b="1" dirty="0">
                <a:latin typeface="Arial" panose="020B0604020202020204" pitchFamily="34" charset="0"/>
                <a:cs typeface="Arial" panose="020B0604020202020204" pitchFamily="34" charset="0"/>
              </a:rPr>
              <a:t>GUSEY, Daryl L.</a:t>
            </a:r>
            <a:r>
              <a:rPr lang="en-US" sz="900" dirty="0">
                <a:latin typeface="Arial" panose="020B0604020202020204" pitchFamily="34" charset="0"/>
                <a:cs typeface="Arial" panose="020B0604020202020204" pitchFamily="34" charset="0"/>
              </a:rPr>
              <a:t>)</a:t>
            </a:r>
          </a:p>
          <a:p>
            <a:r>
              <a:rPr lang="en-US" sz="900" dirty="0">
                <a:latin typeface="Arial" panose="020B0604020202020204" pitchFamily="34" charset="0"/>
                <a:cs typeface="Arial" panose="020B0604020202020204" pitchFamily="34" charset="0"/>
              </a:rPr>
              <a:t> </a:t>
            </a:r>
          </a:p>
          <a:p>
            <a:r>
              <a:rPr lang="en-US" sz="900" dirty="0">
                <a:latin typeface="Arial" panose="020B0604020202020204" pitchFamily="34" charset="0"/>
                <a:cs typeface="Arial" panose="020B0604020202020204" pitchFamily="34" charset="0"/>
              </a:rPr>
              <a:t>FACTORS CONTROLLING THE EMPLACEMENT OF THE 80-KM-LONG TIETON ANDESITE LAVA FLOW FIELD, SOUTH-CENTRAL WASHINGTON (</a:t>
            </a:r>
            <a:r>
              <a:rPr lang="en-US" sz="900" b="1" dirty="0">
                <a:latin typeface="Arial" panose="020B0604020202020204" pitchFamily="34" charset="0"/>
                <a:cs typeface="Arial" panose="020B0604020202020204" pitchFamily="34" charset="0"/>
              </a:rPr>
              <a:t>AYERS, Samantha K.</a:t>
            </a:r>
            <a:r>
              <a:rPr lang="en-US" sz="900" dirty="0">
                <a:latin typeface="Arial" panose="020B0604020202020204" pitchFamily="34" charset="0"/>
                <a:cs typeface="Arial" panose="020B0604020202020204" pitchFamily="34" charset="0"/>
              </a:rPr>
              <a:t>)</a:t>
            </a:r>
          </a:p>
          <a:p>
            <a:r>
              <a:rPr lang="en-US" sz="900" dirty="0">
                <a:latin typeface="Arial" panose="020B0604020202020204" pitchFamily="34" charset="0"/>
                <a:cs typeface="Arial" panose="020B0604020202020204" pitchFamily="34" charset="0"/>
              </a:rPr>
              <a:t> </a:t>
            </a:r>
          </a:p>
          <a:p>
            <a:r>
              <a:rPr lang="en-US" sz="900" dirty="0">
                <a:latin typeface="Arial" panose="020B0604020202020204" pitchFamily="34" charset="0"/>
                <a:cs typeface="Arial" panose="020B0604020202020204" pitchFamily="34" charset="0"/>
              </a:rPr>
              <a:t>GOAT ROCKS VOLCANO: A LONG-LIVED ANDESITE CENTER IN THE SOUTHERN WASHINGTON CASCADES (</a:t>
            </a:r>
            <a:r>
              <a:rPr lang="en-US" sz="900" b="1" dirty="0">
                <a:latin typeface="Arial" panose="020B0604020202020204" pitchFamily="34" charset="0"/>
                <a:cs typeface="Arial" panose="020B0604020202020204" pitchFamily="34" charset="0"/>
              </a:rPr>
              <a:t>WALL, Kellie T.</a:t>
            </a:r>
            <a:r>
              <a:rPr lang="en-US" sz="900" dirty="0">
                <a:latin typeface="Arial" panose="020B0604020202020204" pitchFamily="34" charset="0"/>
                <a:cs typeface="Arial" panose="020B0604020202020204" pitchFamily="34" charset="0"/>
              </a:rPr>
              <a:t>)</a:t>
            </a:r>
          </a:p>
          <a:p>
            <a:r>
              <a:rPr lang="en-US" sz="900" dirty="0">
                <a:latin typeface="Arial" panose="020B0604020202020204" pitchFamily="34" charset="0"/>
                <a:cs typeface="Arial" panose="020B0604020202020204" pitchFamily="34" charset="0"/>
              </a:rPr>
              <a:t> </a:t>
            </a:r>
          </a:p>
          <a:p>
            <a:r>
              <a:rPr lang="en-US" sz="900" dirty="0">
                <a:latin typeface="Arial" panose="020B0604020202020204" pitchFamily="34" charset="0"/>
                <a:cs typeface="Arial" panose="020B0604020202020204" pitchFamily="34" charset="0"/>
              </a:rPr>
              <a:t>GEOCHEMISTRY OF  KEANAKĀKO‘I TEPHRA FROM KĪLAUEA VOLCANO, HAWAI‘I (</a:t>
            </a:r>
            <a:r>
              <a:rPr lang="en-US" sz="900" b="1" dirty="0">
                <a:latin typeface="Arial" panose="020B0604020202020204" pitchFamily="34" charset="0"/>
                <a:cs typeface="Arial" panose="020B0604020202020204" pitchFamily="34" charset="0"/>
              </a:rPr>
              <a:t>GARCIA, Michael O.</a:t>
            </a:r>
            <a:r>
              <a:rPr lang="en-US" sz="900" dirty="0">
                <a:latin typeface="Arial" panose="020B0604020202020204" pitchFamily="34" charset="0"/>
                <a:cs typeface="Arial" panose="020B0604020202020204" pitchFamily="34" charset="0"/>
              </a:rPr>
              <a:t>)</a:t>
            </a:r>
          </a:p>
          <a:p>
            <a:r>
              <a:rPr lang="en-US" sz="900" dirty="0">
                <a:latin typeface="Arial" panose="020B0604020202020204" pitchFamily="34" charset="0"/>
                <a:cs typeface="Arial" panose="020B0604020202020204" pitchFamily="34" charset="0"/>
              </a:rPr>
              <a:t> </a:t>
            </a:r>
          </a:p>
          <a:p>
            <a:r>
              <a:rPr lang="en-US" sz="900" dirty="0">
                <a:latin typeface="Arial" panose="020B0604020202020204" pitchFamily="34" charset="0"/>
                <a:cs typeface="Arial" panose="020B0604020202020204" pitchFamily="34" charset="0"/>
              </a:rPr>
              <a:t>AN ISOTOPIC PERSPECTIVE INTO THE MAGMATIC ARCHITECTURE AND EVOLUTION OF THE RIFT ZONES OF KĪLAUEA VOLCANO (</a:t>
            </a:r>
            <a:r>
              <a:rPr lang="en-US" sz="900" b="1" dirty="0">
                <a:latin typeface="Arial" panose="020B0604020202020204" pitchFamily="34" charset="0"/>
                <a:cs typeface="Arial" panose="020B0604020202020204" pitchFamily="34" charset="0"/>
              </a:rPr>
              <a:t>PIETRUSZKA, Aaron J.</a:t>
            </a:r>
            <a:r>
              <a:rPr lang="en-US" sz="900" dirty="0">
                <a:latin typeface="Arial" panose="020B0604020202020204" pitchFamily="34" charset="0"/>
                <a:cs typeface="Arial" panose="020B0604020202020204" pitchFamily="34" charset="0"/>
              </a:rPr>
              <a:t>)</a:t>
            </a:r>
          </a:p>
          <a:p>
            <a:r>
              <a:rPr lang="en-US" sz="900" dirty="0">
                <a:latin typeface="Arial" panose="020B0604020202020204" pitchFamily="34" charset="0"/>
                <a:cs typeface="Arial" panose="020B0604020202020204" pitchFamily="34" charset="0"/>
              </a:rPr>
              <a:t> </a:t>
            </a:r>
          </a:p>
          <a:p>
            <a:r>
              <a:rPr lang="en-US" sz="900" dirty="0">
                <a:latin typeface="Arial" panose="020B0604020202020204" pitchFamily="34" charset="0"/>
                <a:cs typeface="Arial" panose="020B0604020202020204" pitchFamily="34" charset="0"/>
              </a:rPr>
              <a:t>PETROLOGIC EVOLUTION OF MAGMA ERUPTED AT PU'U O'O, KILAUEA VOLCANO: ARE DECADAL CHANGES IN MAGMA COMPOSITION PRIMARILY DRIVEN BY SHALLOW OR DEEP PETROGENETIC PHENOMENA? (</a:t>
            </a:r>
            <a:r>
              <a:rPr lang="en-US" sz="900" b="1" dirty="0">
                <a:latin typeface="Arial" panose="020B0604020202020204" pitchFamily="34" charset="0"/>
                <a:cs typeface="Arial" panose="020B0604020202020204" pitchFamily="34" charset="0"/>
              </a:rPr>
              <a:t>BOHRSON, Wendy A.</a:t>
            </a:r>
            <a:r>
              <a:rPr lang="en-US" sz="900" dirty="0">
                <a:latin typeface="Arial" panose="020B0604020202020204" pitchFamily="34" charset="0"/>
                <a:cs typeface="Arial" panose="020B0604020202020204" pitchFamily="34" charset="0"/>
              </a:rPr>
              <a:t>)</a:t>
            </a:r>
          </a:p>
          <a:p>
            <a:r>
              <a:rPr lang="en-US" sz="900" dirty="0">
                <a:latin typeface="Arial" panose="020B0604020202020204" pitchFamily="34" charset="0"/>
                <a:cs typeface="Arial" panose="020B0604020202020204" pitchFamily="34" charset="0"/>
              </a:rPr>
              <a:t> </a:t>
            </a:r>
          </a:p>
          <a:p>
            <a:r>
              <a:rPr lang="en-US" sz="900" dirty="0">
                <a:latin typeface="Arial" panose="020B0604020202020204" pitchFamily="34" charset="0"/>
                <a:cs typeface="Arial" panose="020B0604020202020204" pitchFamily="34" charset="0"/>
              </a:rPr>
              <a:t>BEM MODELING OF FEBRUARY 1993 INTRUSION SEEN BY JERS-1 SATELLITE, </a:t>
            </a:r>
            <a:r>
              <a:rPr lang="en-US" sz="900" dirty="0" err="1">
                <a:latin typeface="Arial" panose="020B0604020202020204" pitchFamily="34" charset="0"/>
                <a:cs typeface="Arial" panose="020B0604020202020204" pitchFamily="34" charset="0"/>
              </a:rPr>
              <a:t>KīLAUEA</a:t>
            </a:r>
            <a:r>
              <a:rPr lang="en-US" sz="900" dirty="0">
                <a:latin typeface="Arial" panose="020B0604020202020204" pitchFamily="34" charset="0"/>
                <a:cs typeface="Arial" panose="020B0604020202020204" pitchFamily="34" charset="0"/>
              </a:rPr>
              <a:t> VOLCANO, HAWAII (</a:t>
            </a:r>
            <a:r>
              <a:rPr lang="en-US" sz="900" b="1" dirty="0">
                <a:latin typeface="Arial" panose="020B0604020202020204" pitchFamily="34" charset="0"/>
                <a:cs typeface="Arial" panose="020B0604020202020204" pitchFamily="34" charset="0"/>
              </a:rPr>
              <a:t>MOORE, Sarah C.</a:t>
            </a:r>
            <a:r>
              <a:rPr lang="en-US" sz="900" dirty="0">
                <a:latin typeface="Arial" panose="020B0604020202020204" pitchFamily="34" charset="0"/>
                <a:cs typeface="Arial" panose="020B0604020202020204" pitchFamily="34" charset="0"/>
              </a:rPr>
              <a:t>)</a:t>
            </a:r>
          </a:p>
          <a:p>
            <a:r>
              <a:rPr lang="en-US" sz="900" dirty="0">
                <a:latin typeface="Arial" panose="020B0604020202020204" pitchFamily="34" charset="0"/>
                <a:cs typeface="Arial" panose="020B0604020202020204" pitchFamily="34" charset="0"/>
              </a:rPr>
              <a:t> </a:t>
            </a:r>
          </a:p>
          <a:p>
            <a:r>
              <a:rPr lang="en-US" sz="900" dirty="0">
                <a:latin typeface="Arial" panose="020B0604020202020204" pitchFamily="34" charset="0"/>
                <a:cs typeface="Arial" panose="020B0604020202020204" pitchFamily="34" charset="0"/>
              </a:rPr>
              <a:t>THE SHUMAKER CREEK MEMBER AND BASALT OF POWATKA:  TWO HIGH-BA WANAPUM BASALT FLOWS, COLUMBIA RIVER BASALT GROUP (</a:t>
            </a:r>
            <a:r>
              <a:rPr lang="en-US" sz="900" b="1" dirty="0">
                <a:latin typeface="Arial" panose="020B0604020202020204" pitchFamily="34" charset="0"/>
                <a:cs typeface="Arial" panose="020B0604020202020204" pitchFamily="34" charset="0"/>
              </a:rPr>
              <a:t>MARTIN, Bart S.</a:t>
            </a:r>
            <a:r>
              <a:rPr lang="en-US" sz="900" dirty="0">
                <a:latin typeface="Arial" panose="020B0604020202020204" pitchFamily="34" charset="0"/>
                <a:cs typeface="Arial" panose="020B0604020202020204" pitchFamily="34" charset="0"/>
              </a:rPr>
              <a:t>)</a:t>
            </a:r>
          </a:p>
          <a:p>
            <a:r>
              <a:rPr lang="en-US" sz="900" dirty="0">
                <a:latin typeface="Arial" panose="020B0604020202020204" pitchFamily="34" charset="0"/>
                <a:cs typeface="Arial" panose="020B0604020202020204" pitchFamily="34" charset="0"/>
              </a:rPr>
              <a:t> </a:t>
            </a:r>
          </a:p>
          <a:p>
            <a:r>
              <a:rPr lang="en-US" sz="900" dirty="0">
                <a:latin typeface="Arial" panose="020B0604020202020204" pitchFamily="34" charset="0"/>
                <a:cs typeface="Arial" panose="020B0604020202020204" pitchFamily="34" charset="0"/>
              </a:rPr>
              <a:t>PETROLOGY AND GEOCHEMISTRY OF THE LAZUFRE VOLCANIC COMPLEX: EVIDENCE FOR DIVERSE PETROGENETIC PROCESSES AND SOURCES IN THE ANDEAN CENTRAL VOLCANIC ZONE (</a:t>
            </a:r>
            <a:r>
              <a:rPr lang="en-US" sz="900" b="1" dirty="0">
                <a:latin typeface="Arial" panose="020B0604020202020204" pitchFamily="34" charset="0"/>
                <a:cs typeface="Arial" panose="020B0604020202020204" pitchFamily="34" charset="0"/>
              </a:rPr>
              <a:t>WILDER, Alicia</a:t>
            </a:r>
            <a:r>
              <a:rPr lang="en-US" sz="900" dirty="0">
                <a:latin typeface="Arial" panose="020B0604020202020204" pitchFamily="34" charset="0"/>
                <a:cs typeface="Arial" panose="020B0604020202020204" pitchFamily="34" charset="0"/>
              </a:rPr>
              <a:t>)</a:t>
            </a:r>
          </a:p>
          <a:p>
            <a:r>
              <a:rPr lang="en-US" sz="900" dirty="0">
                <a:latin typeface="Arial" panose="020B0604020202020204" pitchFamily="34" charset="0"/>
                <a:cs typeface="Arial" panose="020B0604020202020204" pitchFamily="34" charset="0"/>
              </a:rPr>
              <a:t> </a:t>
            </a:r>
          </a:p>
          <a:p>
            <a:r>
              <a:rPr lang="en-US" sz="900" dirty="0">
                <a:latin typeface="Arial" panose="020B0604020202020204" pitchFamily="34" charset="0"/>
                <a:cs typeface="Arial" panose="020B0604020202020204" pitchFamily="34" charset="0"/>
              </a:rPr>
              <a:t>PHYSICAL CHARACTERISTICS OF GLACIOVOLCANIC PILLOW LAVAS FROM UNDIRHLIDAR, SW ICELAND (</a:t>
            </a:r>
            <a:r>
              <a:rPr lang="en-US" sz="900" b="1" dirty="0">
                <a:latin typeface="Arial" panose="020B0604020202020204" pitchFamily="34" charset="0"/>
                <a:cs typeface="Arial" panose="020B0604020202020204" pitchFamily="34" charset="0"/>
              </a:rPr>
              <a:t>THOMPSON, Anna C.</a:t>
            </a:r>
            <a:r>
              <a:rPr lang="en-US" sz="900" dirty="0">
                <a:latin typeface="Arial" panose="020B0604020202020204" pitchFamily="34" charset="0"/>
                <a:cs typeface="Arial" panose="020B0604020202020204" pitchFamily="34" charset="0"/>
              </a:rPr>
              <a:t>)</a:t>
            </a:r>
          </a:p>
          <a:p>
            <a:r>
              <a:rPr lang="en-US" sz="900" dirty="0">
                <a:latin typeface="Arial" panose="020B0604020202020204" pitchFamily="34" charset="0"/>
                <a:cs typeface="Arial" panose="020B0604020202020204" pitchFamily="34" charset="0"/>
              </a:rPr>
              <a:t> </a:t>
            </a:r>
          </a:p>
          <a:p>
            <a:r>
              <a:rPr lang="en-US" sz="900" dirty="0">
                <a:latin typeface="Arial" panose="020B0604020202020204" pitchFamily="34" charset="0"/>
                <a:cs typeface="Arial" panose="020B0604020202020204" pitchFamily="34" charset="0"/>
              </a:rPr>
              <a:t>GEOCHEMICAL CONSTRAINTS ON THE MAGMATIC SYSTEM AND ERUPTIVE ENVIRONMENT OF A GLACIOVOLCANIC TINDAR RIDGE FROM </a:t>
            </a:r>
            <a:r>
              <a:rPr lang="en-US" sz="900" dirty="0" err="1">
                <a:latin typeface="Arial" panose="020B0604020202020204" pitchFamily="34" charset="0"/>
                <a:cs typeface="Arial" panose="020B0604020202020204" pitchFamily="34" charset="0"/>
              </a:rPr>
              <a:t>UNDIRHLíðAR</a:t>
            </a:r>
            <a:r>
              <a:rPr lang="en-US" sz="900" dirty="0">
                <a:latin typeface="Arial" panose="020B0604020202020204" pitchFamily="34" charset="0"/>
                <a:cs typeface="Arial" panose="020B0604020202020204" pitchFamily="34" charset="0"/>
              </a:rPr>
              <a:t>, SW ICELAND (</a:t>
            </a:r>
            <a:r>
              <a:rPr lang="en-US" sz="900" b="1" dirty="0">
                <a:latin typeface="Arial" panose="020B0604020202020204" pitchFamily="34" charset="0"/>
                <a:cs typeface="Arial" panose="020B0604020202020204" pitchFamily="34" charset="0"/>
              </a:rPr>
              <a:t>WALLACE, Chloe</a:t>
            </a:r>
            <a:r>
              <a:rPr lang="en-US" sz="900" dirty="0">
                <a:latin typeface="Arial" panose="020B0604020202020204" pitchFamily="34" charset="0"/>
                <a:cs typeface="Arial" panose="020B0604020202020204" pitchFamily="34" charset="0"/>
              </a:rPr>
              <a:t>)</a:t>
            </a:r>
          </a:p>
          <a:p>
            <a:r>
              <a:rPr lang="en-US" sz="900" dirty="0">
                <a:latin typeface="Arial" panose="020B0604020202020204" pitchFamily="34" charset="0"/>
                <a:cs typeface="Arial" panose="020B0604020202020204" pitchFamily="34" charset="0"/>
              </a:rPr>
              <a:t> </a:t>
            </a:r>
          </a:p>
          <a:p>
            <a:r>
              <a:rPr lang="en-US" sz="900" dirty="0">
                <a:latin typeface="Arial" panose="020B0604020202020204" pitchFamily="34" charset="0"/>
                <a:cs typeface="Arial" panose="020B0604020202020204" pitchFamily="34" charset="0"/>
              </a:rPr>
              <a:t>NEW INSIGHTS ON THE FORMATION OF GLACIOVOLCANIC TINDAR RIDGES FROM DETAILED MAPPING OF UNDIRHLIDAR RIDGE, SW ICELAND (</a:t>
            </a:r>
            <a:r>
              <a:rPr lang="en-US" sz="900" b="1" dirty="0">
                <a:latin typeface="Arial" panose="020B0604020202020204" pitchFamily="34" charset="0"/>
                <a:cs typeface="Arial" panose="020B0604020202020204" pitchFamily="34" charset="0"/>
              </a:rPr>
              <a:t>HEINEMAN, Rachel</a:t>
            </a:r>
            <a:r>
              <a:rPr lang="en-US" sz="900" dirty="0">
                <a:latin typeface="Arial" panose="020B0604020202020204" pitchFamily="34" charset="0"/>
                <a:cs typeface="Arial" panose="020B0604020202020204" pitchFamily="34" charset="0"/>
              </a:rPr>
              <a:t>)</a:t>
            </a:r>
          </a:p>
          <a:p>
            <a:r>
              <a:rPr lang="en-US" sz="900" dirty="0">
                <a:latin typeface="Arial" panose="020B0604020202020204" pitchFamily="34" charset="0"/>
                <a:cs typeface="Arial" panose="020B0604020202020204" pitchFamily="34" charset="0"/>
              </a:rPr>
              <a:t> </a:t>
            </a:r>
          </a:p>
          <a:p>
            <a:r>
              <a:rPr lang="en-US" sz="900" dirty="0">
                <a:latin typeface="Arial" panose="020B0604020202020204" pitchFamily="34" charset="0"/>
                <a:cs typeface="Arial" panose="020B0604020202020204" pitchFamily="34" charset="0"/>
              </a:rPr>
              <a:t>3-D MAPPING OF QUARRY WALLS TO CONSTRAIN THE INTERNAL STRUCTURE OF A GLACIOVOLCANIC TINDAR, SW ICELAND (</a:t>
            </a:r>
            <a:r>
              <a:rPr lang="en-US" sz="900" b="1" dirty="0">
                <a:latin typeface="Arial" panose="020B0604020202020204" pitchFamily="34" charset="0"/>
                <a:cs typeface="Arial" panose="020B0604020202020204" pitchFamily="34" charset="0"/>
              </a:rPr>
              <a:t>EDWARDS, Benjamin R.</a:t>
            </a:r>
            <a:r>
              <a:rPr lang="en-US" sz="900" dirty="0">
                <a:latin typeface="Arial" panose="020B0604020202020204" pitchFamily="34" charset="0"/>
                <a:cs typeface="Arial" panose="020B0604020202020204" pitchFamily="34" charset="0"/>
              </a:rPr>
              <a:t>)</a:t>
            </a:r>
          </a:p>
          <a:p>
            <a:r>
              <a:rPr lang="en-US" sz="900" dirty="0">
                <a:latin typeface="Arial" panose="020B0604020202020204" pitchFamily="34" charset="0"/>
                <a:cs typeface="Arial" panose="020B0604020202020204" pitchFamily="34" charset="0"/>
              </a:rPr>
              <a:t> </a:t>
            </a:r>
          </a:p>
          <a:p>
            <a:r>
              <a:rPr lang="en-US" sz="900" dirty="0">
                <a:latin typeface="Arial" panose="020B0604020202020204" pitchFamily="34" charset="0"/>
                <a:cs typeface="Arial" panose="020B0604020202020204" pitchFamily="34" charset="0"/>
              </a:rPr>
              <a:t>CYCLICITY OF EXPLOSIVE BASALTIC ERUPTIONS AT AN INTRAPLATE VOLCANO, AKAROA VOLCANIC COMPLEX, NEW ZEALAND (</a:t>
            </a:r>
            <a:r>
              <a:rPr lang="en-US" sz="900" b="1" dirty="0">
                <a:latin typeface="Arial" panose="020B0604020202020204" pitchFamily="34" charset="0"/>
                <a:cs typeface="Arial" panose="020B0604020202020204" pitchFamily="34" charset="0"/>
              </a:rPr>
              <a:t>SHANKLE, Madison G.</a:t>
            </a:r>
            <a:r>
              <a:rPr lang="en-US" sz="900" dirty="0">
                <a:latin typeface="Arial" panose="020B0604020202020204" pitchFamily="34" charset="0"/>
                <a:cs typeface="Arial" panose="020B0604020202020204" pitchFamily="34" charset="0"/>
              </a:rPr>
              <a:t>)</a:t>
            </a:r>
          </a:p>
          <a:p>
            <a:r>
              <a:rPr lang="en-US" sz="900" dirty="0">
                <a:latin typeface="Arial" panose="020B0604020202020204" pitchFamily="34" charset="0"/>
                <a:cs typeface="Arial" panose="020B0604020202020204" pitchFamily="34" charset="0"/>
              </a:rPr>
              <a:t> </a:t>
            </a:r>
          </a:p>
          <a:p>
            <a:r>
              <a:rPr lang="en-US" sz="900" dirty="0">
                <a:latin typeface="Arial" panose="020B0604020202020204" pitchFamily="34" charset="0"/>
                <a:cs typeface="Arial" panose="020B0604020202020204" pitchFamily="34" charset="0"/>
              </a:rPr>
              <a:t>GRAVITY AND GEOCHEMICAL CONSTRAINTS ON THE EVOLUTION OF THE EL VALLE VOLCANO, PANAMA (</a:t>
            </a:r>
            <a:r>
              <a:rPr lang="en-US" sz="900" b="1" dirty="0">
                <a:latin typeface="Arial" panose="020B0604020202020204" pitchFamily="34" charset="0"/>
                <a:cs typeface="Arial" panose="020B0604020202020204" pitchFamily="34" charset="0"/>
              </a:rPr>
              <a:t>MUNSEY, Keith R.</a:t>
            </a:r>
            <a:r>
              <a:rPr lang="en-US" sz="900" dirty="0">
                <a:latin typeface="Arial" panose="020B0604020202020204" pitchFamily="34" charset="0"/>
                <a:cs typeface="Arial" panose="020B0604020202020204" pitchFamily="34" charset="0"/>
              </a:rPr>
              <a:t>)</a:t>
            </a:r>
          </a:p>
          <a:p>
            <a:endParaRPr lang="en-US" sz="900" dirty="0">
              <a:latin typeface="Arial" panose="020B0604020202020204" pitchFamily="34" charset="0"/>
              <a:cs typeface="Arial" panose="020B0604020202020204" pitchFamily="34" charset="0"/>
            </a:endParaRPr>
          </a:p>
        </p:txBody>
      </p:sp>
      <p:sp>
        <p:nvSpPr>
          <p:cNvPr id="3" name="TextBox 2"/>
          <p:cNvSpPr txBox="1"/>
          <p:nvPr/>
        </p:nvSpPr>
        <p:spPr>
          <a:xfrm>
            <a:off x="0" y="147935"/>
            <a:ext cx="5447966" cy="523220"/>
          </a:xfrm>
          <a:prstGeom prst="rect">
            <a:avLst/>
          </a:prstGeom>
          <a:noFill/>
        </p:spPr>
        <p:txBody>
          <a:bodyPr wrap="none" rtlCol="0">
            <a:spAutoFit/>
          </a:bodyPr>
          <a:lstStyle/>
          <a:p>
            <a:r>
              <a:rPr lang="en-US" sz="2800" b="1" dirty="0" smtClean="0">
                <a:latin typeface="Arial" panose="020B0604020202020204" pitchFamily="34" charset="0"/>
                <a:cs typeface="Arial" panose="020B0604020202020204" pitchFamily="34" charset="0"/>
              </a:rPr>
              <a:t>POSTER SESSION – MONDAY</a:t>
            </a:r>
            <a:endParaRPr 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38218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588353"/>
            <a:ext cx="4267200" cy="5681294"/>
          </a:xfrm>
          <a:prstGeom prst="rect">
            <a:avLst/>
          </a:prstGeom>
          <a:ln w="12700">
            <a:solidFill>
              <a:schemeClr val="tx1"/>
            </a:solidFill>
          </a:ln>
        </p:spPr>
      </p:pic>
      <p:sp>
        <p:nvSpPr>
          <p:cNvPr id="6" name="Rectangle 5"/>
          <p:cNvSpPr/>
          <p:nvPr/>
        </p:nvSpPr>
        <p:spPr>
          <a:xfrm>
            <a:off x="0" y="6400800"/>
            <a:ext cx="914400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2792769" y="6464652"/>
            <a:ext cx="3558475" cy="307777"/>
          </a:xfrm>
          <a:prstGeom prst="rect">
            <a:avLst/>
          </a:prstGeom>
          <a:noFill/>
        </p:spPr>
        <p:txBody>
          <a:bodyPr wrap="none" rtlCol="0">
            <a:spAutoFit/>
          </a:bodyPr>
          <a:lstStyle/>
          <a:p>
            <a:pPr algn="ctr"/>
            <a:r>
              <a:rPr lang="en-US" sz="1400" dirty="0" smtClean="0">
                <a:solidFill>
                  <a:schemeClr val="bg1"/>
                </a:solidFill>
                <a:latin typeface="Arial" panose="020B0604020202020204" pitchFamily="34" charset="0"/>
                <a:cs typeface="Arial" panose="020B0604020202020204" pitchFamily="34" charset="0"/>
              </a:rPr>
              <a:t>GSA Annual Meeting, September 25, 2016</a:t>
            </a:r>
            <a:endParaRPr lang="en-US" sz="1400" dirty="0">
              <a:solidFill>
                <a:schemeClr val="bg1"/>
              </a:solidFill>
              <a:latin typeface="Arial" panose="020B0604020202020204" pitchFamily="34" charset="0"/>
              <a:cs typeface="Arial" panose="020B0604020202020204" pitchFamily="34" charset="0"/>
            </a:endParaRPr>
          </a:p>
        </p:txBody>
      </p:sp>
      <p:pic>
        <p:nvPicPr>
          <p:cNvPr id="8" name="Picture 16" descr="Image of small USGS Identifier"/>
          <p:cNvPicPr>
            <a:picLocks noChangeAspect="1" noChangeArrowheads="1"/>
          </p:cNvPicPr>
          <p:nvPr/>
        </p:nvPicPr>
        <p:blipFill>
          <a:blip r:embed="rId4" cstate="email">
            <a:lum bright="100000"/>
            <a:extLst>
              <a:ext uri="{28A0092B-C50C-407E-A947-70E740481C1C}">
                <a14:useLocalDpi xmlns:a14="http://schemas.microsoft.com/office/drawing/2010/main"/>
              </a:ext>
            </a:extLst>
          </a:blip>
          <a:srcRect/>
          <a:stretch>
            <a:fillRect/>
          </a:stretch>
        </p:blipFill>
        <p:spPr bwMode="black">
          <a:xfrm>
            <a:off x="100013" y="6505575"/>
            <a:ext cx="957262" cy="352425"/>
          </a:xfrm>
          <a:prstGeom prst="rect">
            <a:avLst/>
          </a:prstGeom>
          <a:noFill/>
          <a:ln w="9525">
            <a:noFill/>
            <a:miter lim="800000"/>
            <a:headEnd/>
            <a:tailEnd/>
          </a:ln>
        </p:spPr>
      </p:pic>
      <p:sp>
        <p:nvSpPr>
          <p:cNvPr id="9" name="TextBox 8"/>
          <p:cNvSpPr txBox="1"/>
          <p:nvPr/>
        </p:nvSpPr>
        <p:spPr>
          <a:xfrm>
            <a:off x="8611482" y="6474023"/>
            <a:ext cx="532518" cy="307777"/>
          </a:xfrm>
          <a:prstGeom prst="rect">
            <a:avLst/>
          </a:prstGeom>
          <a:noFill/>
        </p:spPr>
        <p:txBody>
          <a:bodyPr wrap="none" rtlCol="0">
            <a:spAutoFit/>
          </a:bodyPr>
          <a:lstStyle/>
          <a:p>
            <a:pPr algn="r"/>
            <a:r>
              <a:rPr lang="en-US" sz="1400" dirty="0" smtClean="0">
                <a:solidFill>
                  <a:schemeClr val="bg1"/>
                </a:solidFill>
                <a:latin typeface="Arial" panose="020B0604020202020204" pitchFamily="34" charset="0"/>
                <a:cs typeface="Arial" panose="020B0604020202020204" pitchFamily="34" charset="0"/>
              </a:rPr>
              <a:t>2/13</a:t>
            </a:r>
            <a:endParaRPr lang="en-US" sz="1400" dirty="0">
              <a:solidFill>
                <a:schemeClr val="bg1"/>
              </a:solidFill>
              <a:latin typeface="Arial" panose="020B0604020202020204" pitchFamily="34" charset="0"/>
              <a:cs typeface="Arial" panose="020B0604020202020204" pitchFamily="34" charset="0"/>
            </a:endParaRPr>
          </a:p>
        </p:txBody>
      </p:sp>
      <p:cxnSp>
        <p:nvCxnSpPr>
          <p:cNvPr id="10" name="Straight Connector 9"/>
          <p:cNvCxnSpPr/>
          <p:nvPr/>
        </p:nvCxnSpPr>
        <p:spPr>
          <a:xfrm>
            <a:off x="152400" y="457200"/>
            <a:ext cx="88392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981200" y="0"/>
            <a:ext cx="7010400" cy="461665"/>
          </a:xfrm>
          <a:prstGeom prst="rect">
            <a:avLst/>
          </a:prstGeom>
          <a:noFill/>
        </p:spPr>
        <p:txBody>
          <a:bodyPr wrap="square" rtlCol="0">
            <a:spAutoFit/>
          </a:bodyPr>
          <a:lstStyle/>
          <a:p>
            <a:pPr algn="r"/>
            <a:r>
              <a:rPr lang="en-US" sz="2400" b="1" i="1" dirty="0" smtClean="0">
                <a:solidFill>
                  <a:schemeClr val="bg1"/>
                </a:solidFill>
                <a:latin typeface="Arial" panose="020B0604020202020204" pitchFamily="34" charset="0"/>
                <a:cs typeface="Arial" panose="020B0604020202020204" pitchFamily="34" charset="0"/>
              </a:rPr>
              <a:t>Steady magma supply, 1950s–2002</a:t>
            </a:r>
            <a:endParaRPr lang="en-US" sz="2400" b="1" i="1" dirty="0">
              <a:solidFill>
                <a:schemeClr val="bg1"/>
              </a:solidFill>
              <a:latin typeface="Arial" panose="020B0604020202020204" pitchFamily="34" charset="0"/>
              <a:cs typeface="Arial" panose="020B0604020202020204" pitchFamily="34" charset="0"/>
            </a:endParaRPr>
          </a:p>
        </p:txBody>
      </p:sp>
      <p:sp>
        <p:nvSpPr>
          <p:cNvPr id="13" name="TextBox 12"/>
          <p:cNvSpPr txBox="1"/>
          <p:nvPr/>
        </p:nvSpPr>
        <p:spPr>
          <a:xfrm>
            <a:off x="4921275" y="1752600"/>
            <a:ext cx="3962400" cy="2585323"/>
          </a:xfrm>
          <a:prstGeom prst="rect">
            <a:avLst/>
          </a:prstGeom>
          <a:noFill/>
        </p:spPr>
        <p:txBody>
          <a:bodyPr wrap="square" rtlCol="0">
            <a:spAutoFit/>
          </a:bodyPr>
          <a:lstStyle/>
          <a:p>
            <a:r>
              <a:rPr lang="en-US" dirty="0" smtClean="0">
                <a:solidFill>
                  <a:schemeClr val="bg1"/>
                </a:solidFill>
                <a:latin typeface="Arial" panose="020B0604020202020204" pitchFamily="34" charset="0"/>
                <a:cs typeface="Arial" panose="020B0604020202020204" pitchFamily="34" charset="0"/>
              </a:rPr>
              <a:t>Swanson, D. A. (1972), Magma supply rate at Kilauea volcano, 1952-1971, </a:t>
            </a:r>
            <a:r>
              <a:rPr lang="en-US" i="1" dirty="0" smtClean="0">
                <a:solidFill>
                  <a:schemeClr val="bg1"/>
                </a:solidFill>
                <a:latin typeface="Arial" panose="020B0604020202020204" pitchFamily="34" charset="0"/>
                <a:cs typeface="Arial" panose="020B0604020202020204" pitchFamily="34" charset="0"/>
              </a:rPr>
              <a:t>Science</a:t>
            </a:r>
            <a:r>
              <a:rPr lang="en-US" dirty="0" smtClean="0">
                <a:solidFill>
                  <a:schemeClr val="bg1"/>
                </a:solidFill>
                <a:latin typeface="Arial" panose="020B0604020202020204" pitchFamily="34" charset="0"/>
                <a:cs typeface="Arial" panose="020B0604020202020204" pitchFamily="34" charset="0"/>
              </a:rPr>
              <a:t>, 175(4018), 169-170.</a:t>
            </a:r>
          </a:p>
          <a:p>
            <a:endParaRPr lang="en-US" dirty="0">
              <a:solidFill>
                <a:schemeClr val="bg1"/>
              </a:solidFill>
              <a:latin typeface="Arial" panose="020B0604020202020204" pitchFamily="34" charset="0"/>
              <a:cs typeface="Arial" panose="020B0604020202020204" pitchFamily="34" charset="0"/>
            </a:endParaRPr>
          </a:p>
          <a:p>
            <a:endParaRPr lang="en-US" dirty="0" smtClean="0">
              <a:solidFill>
                <a:schemeClr val="bg1"/>
              </a:solidFill>
              <a:latin typeface="Arial" panose="020B0604020202020204" pitchFamily="34" charset="0"/>
              <a:cs typeface="Arial" panose="020B0604020202020204" pitchFamily="34" charset="0"/>
            </a:endParaRPr>
          </a:p>
          <a:p>
            <a:r>
              <a:rPr lang="en-US" dirty="0" smtClean="0">
                <a:solidFill>
                  <a:schemeClr val="bg1"/>
                </a:solidFill>
                <a:latin typeface="Arial" panose="020B0604020202020204" pitchFamily="34" charset="0"/>
                <a:cs typeface="Arial" panose="020B0604020202020204" pitchFamily="34" charset="0"/>
              </a:rPr>
              <a:t>First estimate of rate of magma supply from the mantle to </a:t>
            </a:r>
            <a:r>
              <a:rPr lang="en-US" dirty="0" err="1" smtClean="0">
                <a:solidFill>
                  <a:schemeClr val="bg1"/>
                </a:solidFill>
                <a:latin typeface="Arial" panose="020B0604020202020204" pitchFamily="34" charset="0"/>
                <a:cs typeface="Arial" panose="020B0604020202020204" pitchFamily="34" charset="0"/>
              </a:rPr>
              <a:t>Kīlauea</a:t>
            </a:r>
            <a:endParaRPr lang="en-US" dirty="0" smtClean="0">
              <a:solidFill>
                <a:schemeClr val="bg1"/>
              </a:solidFill>
              <a:latin typeface="Arial" panose="020B0604020202020204" pitchFamily="34" charset="0"/>
              <a:cs typeface="Arial" panose="020B0604020202020204" pitchFamily="34" charset="0"/>
            </a:endParaRPr>
          </a:p>
          <a:p>
            <a:endParaRPr lang="en-US" dirty="0">
              <a:solidFill>
                <a:schemeClr val="bg1"/>
              </a:solidFill>
              <a:latin typeface="Arial" panose="020B0604020202020204" pitchFamily="34" charset="0"/>
              <a:cs typeface="Arial" panose="020B0604020202020204" pitchFamily="34" charset="0"/>
            </a:endParaRPr>
          </a:p>
          <a:p>
            <a:r>
              <a:rPr lang="en-US" dirty="0" smtClean="0">
                <a:solidFill>
                  <a:schemeClr val="bg1"/>
                </a:solidFill>
                <a:latin typeface="Arial" panose="020B0604020202020204" pitchFamily="34" charset="0"/>
                <a:cs typeface="Arial" panose="020B0604020202020204" pitchFamily="34" charset="0"/>
              </a:rPr>
              <a:t>0.11 km</a:t>
            </a:r>
            <a:r>
              <a:rPr lang="en-US" baseline="30000" dirty="0" smtClean="0">
                <a:solidFill>
                  <a:schemeClr val="bg1"/>
                </a:solidFill>
                <a:latin typeface="Arial" panose="020B0604020202020204" pitchFamily="34" charset="0"/>
                <a:cs typeface="Arial" panose="020B0604020202020204" pitchFamily="34" charset="0"/>
              </a:rPr>
              <a:t>3</a:t>
            </a:r>
            <a:r>
              <a:rPr lang="en-US" dirty="0" smtClean="0">
                <a:solidFill>
                  <a:schemeClr val="bg1"/>
                </a:solidFill>
                <a:latin typeface="Arial" panose="020B0604020202020204" pitchFamily="34" charset="0"/>
                <a:cs typeface="Arial" panose="020B0604020202020204" pitchFamily="34" charset="0"/>
              </a:rPr>
              <a:t>/</a:t>
            </a:r>
            <a:r>
              <a:rPr lang="en-US" dirty="0" err="1" smtClean="0">
                <a:solidFill>
                  <a:schemeClr val="bg1"/>
                </a:solidFill>
                <a:latin typeface="Arial" panose="020B0604020202020204" pitchFamily="34" charset="0"/>
                <a:cs typeface="Arial" panose="020B0604020202020204" pitchFamily="34" charset="0"/>
              </a:rPr>
              <a:t>yr</a:t>
            </a:r>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6730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571040"/>
            <a:ext cx="4267200" cy="285796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8200" y="1992167"/>
            <a:ext cx="4267200" cy="2873666"/>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 y="3505200"/>
            <a:ext cx="4267200" cy="2857960"/>
          </a:xfrm>
          <a:prstGeom prst="rect">
            <a:avLst/>
          </a:prstGeom>
        </p:spPr>
      </p:pic>
      <p:sp>
        <p:nvSpPr>
          <p:cNvPr id="5" name="Rectangle 4"/>
          <p:cNvSpPr/>
          <p:nvPr/>
        </p:nvSpPr>
        <p:spPr>
          <a:xfrm>
            <a:off x="0" y="6400800"/>
            <a:ext cx="914400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2792769" y="6464652"/>
            <a:ext cx="3558475" cy="307777"/>
          </a:xfrm>
          <a:prstGeom prst="rect">
            <a:avLst/>
          </a:prstGeom>
          <a:noFill/>
        </p:spPr>
        <p:txBody>
          <a:bodyPr wrap="none" rtlCol="0">
            <a:spAutoFit/>
          </a:bodyPr>
          <a:lstStyle/>
          <a:p>
            <a:pPr algn="ctr"/>
            <a:r>
              <a:rPr lang="en-US" sz="1400" dirty="0" smtClean="0">
                <a:solidFill>
                  <a:schemeClr val="bg1"/>
                </a:solidFill>
                <a:latin typeface="Arial" panose="020B0604020202020204" pitchFamily="34" charset="0"/>
                <a:cs typeface="Arial" panose="020B0604020202020204" pitchFamily="34" charset="0"/>
              </a:rPr>
              <a:t>GSA Annual Meeting, September 25, 2016</a:t>
            </a:r>
            <a:endParaRPr lang="en-US" sz="1400" dirty="0">
              <a:solidFill>
                <a:schemeClr val="bg1"/>
              </a:solidFill>
              <a:latin typeface="Arial" panose="020B0604020202020204" pitchFamily="34" charset="0"/>
              <a:cs typeface="Arial" panose="020B0604020202020204" pitchFamily="34" charset="0"/>
            </a:endParaRPr>
          </a:p>
        </p:txBody>
      </p:sp>
      <p:pic>
        <p:nvPicPr>
          <p:cNvPr id="7" name="Picture 16" descr="Image of small USGS Identifier"/>
          <p:cNvPicPr>
            <a:picLocks noChangeAspect="1" noChangeArrowheads="1"/>
          </p:cNvPicPr>
          <p:nvPr/>
        </p:nvPicPr>
        <p:blipFill>
          <a:blip r:embed="rId6" cstate="email">
            <a:lum bright="100000"/>
            <a:extLst>
              <a:ext uri="{28A0092B-C50C-407E-A947-70E740481C1C}">
                <a14:useLocalDpi xmlns:a14="http://schemas.microsoft.com/office/drawing/2010/main"/>
              </a:ext>
            </a:extLst>
          </a:blip>
          <a:srcRect/>
          <a:stretch>
            <a:fillRect/>
          </a:stretch>
        </p:blipFill>
        <p:spPr bwMode="black">
          <a:xfrm>
            <a:off x="100013" y="6505575"/>
            <a:ext cx="957262" cy="352425"/>
          </a:xfrm>
          <a:prstGeom prst="rect">
            <a:avLst/>
          </a:prstGeom>
          <a:noFill/>
          <a:ln w="9525">
            <a:noFill/>
            <a:miter lim="800000"/>
            <a:headEnd/>
            <a:tailEnd/>
          </a:ln>
        </p:spPr>
      </p:pic>
      <p:sp>
        <p:nvSpPr>
          <p:cNvPr id="8" name="TextBox 7"/>
          <p:cNvSpPr txBox="1"/>
          <p:nvPr/>
        </p:nvSpPr>
        <p:spPr>
          <a:xfrm>
            <a:off x="8611482" y="6474023"/>
            <a:ext cx="532518" cy="307777"/>
          </a:xfrm>
          <a:prstGeom prst="rect">
            <a:avLst/>
          </a:prstGeom>
          <a:noFill/>
        </p:spPr>
        <p:txBody>
          <a:bodyPr wrap="none" rtlCol="0">
            <a:spAutoFit/>
          </a:bodyPr>
          <a:lstStyle/>
          <a:p>
            <a:pPr algn="r"/>
            <a:r>
              <a:rPr lang="en-US" sz="1400" dirty="0" smtClean="0">
                <a:solidFill>
                  <a:schemeClr val="bg1"/>
                </a:solidFill>
                <a:latin typeface="Arial" panose="020B0604020202020204" pitchFamily="34" charset="0"/>
                <a:cs typeface="Arial" panose="020B0604020202020204" pitchFamily="34" charset="0"/>
              </a:rPr>
              <a:t>3/13</a:t>
            </a:r>
            <a:endParaRPr lang="en-US" sz="1400" dirty="0">
              <a:solidFill>
                <a:schemeClr val="bg1"/>
              </a:solidFill>
              <a:latin typeface="Arial" panose="020B0604020202020204" pitchFamily="34" charset="0"/>
              <a:cs typeface="Arial" panose="020B0604020202020204" pitchFamily="34" charset="0"/>
            </a:endParaRPr>
          </a:p>
        </p:txBody>
      </p:sp>
      <p:cxnSp>
        <p:nvCxnSpPr>
          <p:cNvPr id="9" name="Straight Connector 8"/>
          <p:cNvCxnSpPr/>
          <p:nvPr/>
        </p:nvCxnSpPr>
        <p:spPr>
          <a:xfrm>
            <a:off x="152400" y="457200"/>
            <a:ext cx="88392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981200" y="0"/>
            <a:ext cx="7010400" cy="461665"/>
          </a:xfrm>
          <a:prstGeom prst="rect">
            <a:avLst/>
          </a:prstGeom>
          <a:noFill/>
        </p:spPr>
        <p:txBody>
          <a:bodyPr wrap="square" rtlCol="0">
            <a:spAutoFit/>
          </a:bodyPr>
          <a:lstStyle/>
          <a:p>
            <a:pPr algn="r"/>
            <a:r>
              <a:rPr lang="en-US" sz="2400" b="1" i="1" dirty="0" smtClean="0">
                <a:solidFill>
                  <a:schemeClr val="bg1"/>
                </a:solidFill>
                <a:latin typeface="Arial" panose="020B0604020202020204" pitchFamily="34" charset="0"/>
                <a:cs typeface="Arial" panose="020B0604020202020204" pitchFamily="34" charset="0"/>
              </a:rPr>
              <a:t>Steady magma supply, 1950s–2002</a:t>
            </a:r>
            <a:endParaRPr lang="en-US" sz="2400" b="1" i="1" dirty="0">
              <a:solidFill>
                <a:schemeClr val="bg1"/>
              </a:solidFill>
              <a:latin typeface="Arial" panose="020B0604020202020204" pitchFamily="34" charset="0"/>
              <a:cs typeface="Arial" panose="020B0604020202020204" pitchFamily="34" charset="0"/>
            </a:endParaRPr>
          </a:p>
        </p:txBody>
      </p:sp>
      <p:sp>
        <p:nvSpPr>
          <p:cNvPr id="11" name="TextBox 10"/>
          <p:cNvSpPr txBox="1"/>
          <p:nvPr/>
        </p:nvSpPr>
        <p:spPr>
          <a:xfrm>
            <a:off x="251469" y="577218"/>
            <a:ext cx="2034531" cy="523220"/>
          </a:xfrm>
          <a:prstGeom prst="rect">
            <a:avLst/>
          </a:prstGeom>
          <a:noFill/>
        </p:spPr>
        <p:txBody>
          <a:bodyPr wrap="none" rtlCol="0">
            <a:spAutoFit/>
          </a:bodyPr>
          <a:lstStyle/>
          <a:p>
            <a:r>
              <a:rPr lang="en-US" sz="1400" dirty="0" smtClean="0">
                <a:latin typeface="Arial" panose="020B0604020202020204" pitchFamily="34" charset="0"/>
                <a:cs typeface="Arial" panose="020B0604020202020204" pitchFamily="34" charset="0"/>
              </a:rPr>
              <a:t>1952 summit eruption</a:t>
            </a:r>
          </a:p>
          <a:p>
            <a:r>
              <a:rPr lang="en-US" sz="1400" dirty="0" smtClean="0">
                <a:latin typeface="Arial" panose="020B0604020202020204" pitchFamily="34" charset="0"/>
                <a:cs typeface="Arial" panose="020B0604020202020204" pitchFamily="34" charset="0"/>
              </a:rPr>
              <a:t>Photographer unknown</a:t>
            </a:r>
            <a:endParaRPr lang="en-US" sz="1400" dirty="0">
              <a:latin typeface="Arial" panose="020B0604020202020204" pitchFamily="34" charset="0"/>
              <a:cs typeface="Arial" panose="020B0604020202020204" pitchFamily="34" charset="0"/>
            </a:endParaRPr>
          </a:p>
        </p:txBody>
      </p:sp>
      <p:sp>
        <p:nvSpPr>
          <p:cNvPr id="12" name="TextBox 11"/>
          <p:cNvSpPr txBox="1"/>
          <p:nvPr/>
        </p:nvSpPr>
        <p:spPr>
          <a:xfrm>
            <a:off x="4671069" y="4342613"/>
            <a:ext cx="2286203" cy="523220"/>
          </a:xfrm>
          <a:prstGeom prst="rect">
            <a:avLst/>
          </a:prstGeom>
          <a:noFill/>
        </p:spPr>
        <p:txBody>
          <a:bodyPr wrap="none" rtlCol="0">
            <a:spAutoFit/>
          </a:bodyPr>
          <a:lstStyle/>
          <a:p>
            <a:r>
              <a:rPr lang="en-US" sz="1400" dirty="0" smtClean="0">
                <a:solidFill>
                  <a:schemeClr val="bg1"/>
                </a:solidFill>
                <a:latin typeface="Arial" panose="020B0604020202020204" pitchFamily="34" charset="0"/>
                <a:cs typeface="Arial" panose="020B0604020202020204" pitchFamily="34" charset="0"/>
              </a:rPr>
              <a:t>1967–68  summit eruption</a:t>
            </a:r>
          </a:p>
          <a:p>
            <a:r>
              <a:rPr lang="en-US" sz="1400" dirty="0" smtClean="0">
                <a:solidFill>
                  <a:schemeClr val="bg1"/>
                </a:solidFill>
                <a:latin typeface="Arial" panose="020B0604020202020204" pitchFamily="34" charset="0"/>
                <a:cs typeface="Arial" panose="020B0604020202020204" pitchFamily="34" charset="0"/>
              </a:rPr>
              <a:t>Photo by Dick Fiske</a:t>
            </a:r>
            <a:endParaRPr lang="en-US" sz="1400" dirty="0">
              <a:solidFill>
                <a:schemeClr val="bg1"/>
              </a:solidFill>
              <a:latin typeface="Arial" panose="020B0604020202020204" pitchFamily="34" charset="0"/>
              <a:cs typeface="Arial" panose="020B0604020202020204" pitchFamily="34" charset="0"/>
            </a:endParaRPr>
          </a:p>
        </p:txBody>
      </p:sp>
      <p:sp>
        <p:nvSpPr>
          <p:cNvPr id="13" name="TextBox 12"/>
          <p:cNvSpPr txBox="1"/>
          <p:nvPr/>
        </p:nvSpPr>
        <p:spPr>
          <a:xfrm>
            <a:off x="253314" y="5825193"/>
            <a:ext cx="2056973" cy="523220"/>
          </a:xfrm>
          <a:prstGeom prst="rect">
            <a:avLst/>
          </a:prstGeom>
          <a:noFill/>
        </p:spPr>
        <p:txBody>
          <a:bodyPr wrap="none" rtlCol="0">
            <a:spAutoFit/>
          </a:bodyPr>
          <a:lstStyle/>
          <a:p>
            <a:r>
              <a:rPr lang="en-US" sz="1400" dirty="0" smtClean="0">
                <a:solidFill>
                  <a:schemeClr val="bg1"/>
                </a:solidFill>
                <a:latin typeface="Arial" panose="020B0604020202020204" pitchFamily="34" charset="0"/>
                <a:cs typeface="Arial" panose="020B0604020202020204" pitchFamily="34" charset="0"/>
              </a:rPr>
              <a:t>1969 ERZ eruption</a:t>
            </a:r>
          </a:p>
          <a:p>
            <a:r>
              <a:rPr lang="en-US" sz="1400" dirty="0" smtClean="0">
                <a:solidFill>
                  <a:schemeClr val="bg1"/>
                </a:solidFill>
                <a:latin typeface="Arial" panose="020B0604020202020204" pitchFamily="34" charset="0"/>
                <a:cs typeface="Arial" panose="020B0604020202020204" pitchFamily="34" charset="0"/>
              </a:rPr>
              <a:t>Photo by Don Swanson</a:t>
            </a:r>
            <a:endParaRPr lang="en-US"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2990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304800" y="1853514"/>
            <a:ext cx="8458197" cy="320818"/>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3"/>
          <p:cNvGraphicFramePr>
            <a:graphicFrameLocks noGrp="1"/>
          </p:cNvGraphicFramePr>
          <p:nvPr>
            <p:extLst>
              <p:ext uri="{D42A27DB-BD31-4B8C-83A1-F6EECF244321}">
                <p14:modId xmlns:p14="http://schemas.microsoft.com/office/powerpoint/2010/main" val="4014696736"/>
              </p:ext>
            </p:extLst>
          </p:nvPr>
        </p:nvGraphicFramePr>
        <p:xfrm>
          <a:off x="304800" y="838192"/>
          <a:ext cx="8458199" cy="5410208"/>
        </p:xfrm>
        <a:graphic>
          <a:graphicData uri="http://schemas.openxmlformats.org/drawingml/2006/table">
            <a:tbl>
              <a:tblPr/>
              <a:tblGrid>
                <a:gridCol w="1347979"/>
                <a:gridCol w="1792369"/>
                <a:gridCol w="3203302"/>
                <a:gridCol w="2114549"/>
              </a:tblGrid>
              <a:tr h="338138">
                <a:tc>
                  <a:txBody>
                    <a:bodyPr/>
                    <a:lstStyle/>
                    <a:p>
                      <a:pPr marL="0" marR="0" algn="ctr">
                        <a:spcBef>
                          <a:spcPts val="0"/>
                        </a:spcBef>
                        <a:spcAft>
                          <a:spcPts val="0"/>
                        </a:spcAft>
                      </a:pPr>
                      <a:r>
                        <a:rPr lang="en-US" sz="1000" b="1" dirty="0">
                          <a:solidFill>
                            <a:schemeClr val="bg1"/>
                          </a:solidFill>
                          <a:latin typeface="Arial"/>
                          <a:ea typeface="Times New Roman"/>
                          <a:cs typeface="Times New Roman"/>
                        </a:rPr>
                        <a:t>Time period</a:t>
                      </a:r>
                      <a:endParaRPr lang="en-US" sz="1400" dirty="0">
                        <a:solidFill>
                          <a:schemeClr val="bg1"/>
                        </a:solidFill>
                        <a:latin typeface="Times New Roman"/>
                        <a:ea typeface="Batang"/>
                        <a:cs typeface="Times New Roman"/>
                      </a:endParaRPr>
                    </a:p>
                  </a:txBody>
                  <a:tcPr marL="73025" marR="73025" marT="0" marB="0" anchor="ctr">
                    <a:lnL>
                      <a:noFill/>
                    </a:lnL>
                    <a:lnR w="12700" cap="flat" cmpd="sng" algn="ctr">
                      <a:solidFill>
                        <a:schemeClr val="bg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spcBef>
                          <a:spcPts val="0"/>
                        </a:spcBef>
                        <a:spcAft>
                          <a:spcPts val="0"/>
                        </a:spcAft>
                      </a:pPr>
                      <a:r>
                        <a:rPr lang="en-US" sz="1000" b="1" dirty="0">
                          <a:solidFill>
                            <a:schemeClr val="bg1"/>
                          </a:solidFill>
                          <a:latin typeface="Arial"/>
                          <a:ea typeface="Times New Roman"/>
                          <a:cs typeface="Times New Roman"/>
                        </a:rPr>
                        <a:t>Supply (km</a:t>
                      </a:r>
                      <a:r>
                        <a:rPr lang="en-US" sz="1000" b="1" baseline="30000" dirty="0">
                          <a:solidFill>
                            <a:schemeClr val="bg1"/>
                          </a:solidFill>
                          <a:latin typeface="Arial"/>
                          <a:ea typeface="Times New Roman"/>
                          <a:cs typeface="Times New Roman"/>
                        </a:rPr>
                        <a:t>3</a:t>
                      </a:r>
                      <a:r>
                        <a:rPr lang="en-US" sz="1000" b="1" dirty="0">
                          <a:solidFill>
                            <a:schemeClr val="bg1"/>
                          </a:solidFill>
                          <a:latin typeface="Arial"/>
                          <a:ea typeface="Times New Roman"/>
                          <a:cs typeface="Times New Roman"/>
                        </a:rPr>
                        <a:t>/</a:t>
                      </a:r>
                      <a:r>
                        <a:rPr lang="en-US" sz="1000" b="1" dirty="0" err="1">
                          <a:solidFill>
                            <a:schemeClr val="bg1"/>
                          </a:solidFill>
                          <a:latin typeface="Arial"/>
                          <a:ea typeface="Times New Roman"/>
                          <a:cs typeface="Times New Roman"/>
                        </a:rPr>
                        <a:t>yr</a:t>
                      </a:r>
                      <a:r>
                        <a:rPr lang="en-US" sz="1000" b="1" dirty="0">
                          <a:solidFill>
                            <a:schemeClr val="bg1"/>
                          </a:solidFill>
                          <a:latin typeface="Arial"/>
                          <a:ea typeface="Times New Roman"/>
                          <a:cs typeface="Times New Roman"/>
                        </a:rPr>
                        <a:t>)</a:t>
                      </a:r>
                      <a:endParaRPr lang="en-US" sz="1400" dirty="0">
                        <a:solidFill>
                          <a:schemeClr val="bg1"/>
                        </a:solidFill>
                        <a:latin typeface="Times New Roman"/>
                        <a:ea typeface="Batang"/>
                        <a:cs typeface="Times New Roman"/>
                      </a:endParaRPr>
                    </a:p>
                  </a:txBody>
                  <a:tcPr marL="73025" marR="730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spcBef>
                          <a:spcPts val="0"/>
                        </a:spcBef>
                        <a:spcAft>
                          <a:spcPts val="0"/>
                        </a:spcAft>
                      </a:pPr>
                      <a:r>
                        <a:rPr lang="en-US" sz="1000" b="1" dirty="0">
                          <a:solidFill>
                            <a:schemeClr val="bg1"/>
                          </a:solidFill>
                          <a:latin typeface="Arial"/>
                          <a:ea typeface="Times New Roman"/>
                          <a:cs typeface="Times New Roman"/>
                        </a:rPr>
                        <a:t>Method</a:t>
                      </a:r>
                      <a:endParaRPr lang="en-US" sz="1400" dirty="0">
                        <a:solidFill>
                          <a:schemeClr val="bg1"/>
                        </a:solidFill>
                        <a:latin typeface="Times New Roman"/>
                        <a:ea typeface="Batang"/>
                        <a:cs typeface="Times New Roman"/>
                      </a:endParaRPr>
                    </a:p>
                  </a:txBody>
                  <a:tcPr marL="73025" marR="730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spcBef>
                          <a:spcPts val="0"/>
                        </a:spcBef>
                        <a:spcAft>
                          <a:spcPts val="0"/>
                        </a:spcAft>
                      </a:pPr>
                      <a:r>
                        <a:rPr lang="en-US" sz="1000" b="1" dirty="0">
                          <a:solidFill>
                            <a:schemeClr val="bg1"/>
                          </a:solidFill>
                          <a:latin typeface="Arial"/>
                          <a:ea typeface="Times New Roman"/>
                          <a:cs typeface="Times New Roman"/>
                        </a:rPr>
                        <a:t>Reference</a:t>
                      </a:r>
                      <a:endParaRPr lang="en-US" sz="1400" dirty="0">
                        <a:solidFill>
                          <a:schemeClr val="bg1"/>
                        </a:solidFill>
                        <a:latin typeface="Times New Roman"/>
                        <a:ea typeface="Batang"/>
                        <a:cs typeface="Times New Roman"/>
                      </a:endParaRPr>
                    </a:p>
                  </a:txBody>
                  <a:tcPr marL="73025" marR="73025" marT="0" marB="0" anchor="ctr">
                    <a:lnL w="12700" cap="flat" cmpd="sng" algn="ctr">
                      <a:solidFill>
                        <a:schemeClr val="bg1"/>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338138">
                <a:tc>
                  <a:txBody>
                    <a:bodyPr/>
                    <a:lstStyle/>
                    <a:p>
                      <a:pPr marL="0" marR="0" algn="ctr">
                        <a:spcBef>
                          <a:spcPts val="0"/>
                        </a:spcBef>
                        <a:spcAft>
                          <a:spcPts val="0"/>
                        </a:spcAft>
                      </a:pPr>
                      <a:r>
                        <a:rPr lang="en-US" sz="1000" dirty="0">
                          <a:solidFill>
                            <a:schemeClr val="bg1"/>
                          </a:solidFill>
                          <a:latin typeface="Arial"/>
                          <a:ea typeface="Times New Roman"/>
                          <a:cs typeface="Times New Roman"/>
                        </a:rPr>
                        <a:t>1918–1979</a:t>
                      </a:r>
                      <a:endParaRPr lang="en-US" sz="1400" dirty="0">
                        <a:solidFill>
                          <a:schemeClr val="bg1"/>
                        </a:solidFill>
                        <a:latin typeface="Times New Roman"/>
                        <a:ea typeface="Batang"/>
                        <a:cs typeface="Times New Roman"/>
                      </a:endParaRPr>
                    </a:p>
                  </a:txBody>
                  <a:tcPr marL="73025" marR="73025" marT="0" marB="0" anchor="ctr">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tcPr>
                </a:tc>
                <a:tc>
                  <a:txBody>
                    <a:bodyPr/>
                    <a:lstStyle/>
                    <a:p>
                      <a:pPr marL="0" marR="0" algn="ctr">
                        <a:spcBef>
                          <a:spcPts val="0"/>
                        </a:spcBef>
                        <a:spcAft>
                          <a:spcPts val="0"/>
                        </a:spcAft>
                      </a:pPr>
                      <a:r>
                        <a:rPr lang="en-US" sz="1000" dirty="0">
                          <a:solidFill>
                            <a:schemeClr val="bg1"/>
                          </a:solidFill>
                          <a:latin typeface="Arial"/>
                          <a:ea typeface="Times New Roman"/>
                          <a:cs typeface="Times New Roman"/>
                        </a:rPr>
                        <a:t>0.08</a:t>
                      </a:r>
                      <a:endParaRPr lang="en-US" sz="1400" dirty="0">
                        <a:solidFill>
                          <a:schemeClr val="bg1"/>
                        </a:solidFill>
                        <a:latin typeface="Times New Roman"/>
                        <a:ea typeface="Batang"/>
                        <a:cs typeface="Times New Roman"/>
                      </a:endParaRPr>
                    </a:p>
                  </a:txBody>
                  <a:tcPr marL="73025" marR="730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tcPr>
                </a:tc>
                <a:tc>
                  <a:txBody>
                    <a:bodyPr/>
                    <a:lstStyle/>
                    <a:p>
                      <a:pPr marL="0" marR="0" algn="ctr">
                        <a:spcBef>
                          <a:spcPts val="0"/>
                        </a:spcBef>
                        <a:spcAft>
                          <a:spcPts val="0"/>
                        </a:spcAft>
                      </a:pPr>
                      <a:r>
                        <a:rPr lang="en-US" sz="1000" dirty="0">
                          <a:solidFill>
                            <a:schemeClr val="bg1"/>
                          </a:solidFill>
                          <a:latin typeface="Arial"/>
                          <a:ea typeface="Times New Roman"/>
                          <a:cs typeface="Times New Roman"/>
                        </a:rPr>
                        <a:t>Ratio between repose times and erupted volumes</a:t>
                      </a:r>
                      <a:endParaRPr lang="en-US" sz="1400" dirty="0">
                        <a:solidFill>
                          <a:schemeClr val="bg1"/>
                        </a:solidFill>
                        <a:latin typeface="Times New Roman"/>
                        <a:ea typeface="Batang"/>
                        <a:cs typeface="Times New Roman"/>
                      </a:endParaRPr>
                    </a:p>
                  </a:txBody>
                  <a:tcPr marL="73025" marR="730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tcPr>
                </a:tc>
                <a:tc>
                  <a:txBody>
                    <a:bodyPr/>
                    <a:lstStyle/>
                    <a:p>
                      <a:pPr marL="0" marR="0" algn="ctr">
                        <a:spcBef>
                          <a:spcPts val="0"/>
                        </a:spcBef>
                        <a:spcAft>
                          <a:spcPts val="0"/>
                        </a:spcAft>
                      </a:pPr>
                      <a:r>
                        <a:rPr lang="en-US" sz="1000" dirty="0">
                          <a:solidFill>
                            <a:schemeClr val="bg1"/>
                          </a:solidFill>
                          <a:latin typeface="Arial"/>
                          <a:ea typeface="Times New Roman"/>
                          <a:cs typeface="Times New Roman"/>
                        </a:rPr>
                        <a:t>Klein, 1982</a:t>
                      </a:r>
                      <a:endParaRPr lang="en-US" sz="1400" dirty="0">
                        <a:solidFill>
                          <a:schemeClr val="bg1"/>
                        </a:solidFill>
                        <a:latin typeface="Times New Roman"/>
                        <a:ea typeface="Batang"/>
                        <a:cs typeface="Times New Roman"/>
                      </a:endParaRPr>
                    </a:p>
                  </a:txBody>
                  <a:tcPr marL="73025" marR="73025" marT="0" marB="0" anchor="ctr">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a:noFill/>
                    </a:lnB>
                  </a:tcPr>
                </a:tc>
              </a:tr>
              <a:tr h="338138">
                <a:tc>
                  <a:txBody>
                    <a:bodyPr/>
                    <a:lstStyle/>
                    <a:p>
                      <a:pPr marL="0" marR="0" algn="ctr">
                        <a:spcBef>
                          <a:spcPts val="0"/>
                        </a:spcBef>
                        <a:spcAft>
                          <a:spcPts val="0"/>
                        </a:spcAft>
                      </a:pPr>
                      <a:r>
                        <a:rPr lang="en-US" sz="1000" dirty="0">
                          <a:solidFill>
                            <a:schemeClr val="bg1"/>
                          </a:solidFill>
                          <a:latin typeface="Arial"/>
                          <a:ea typeface="Times New Roman"/>
                          <a:cs typeface="Times New Roman"/>
                        </a:rPr>
                        <a:t>1919–1990</a:t>
                      </a:r>
                      <a:endParaRPr lang="en-US" sz="1400" dirty="0">
                        <a:solidFill>
                          <a:schemeClr val="bg1"/>
                        </a:solidFill>
                        <a:latin typeface="Times New Roman"/>
                        <a:ea typeface="Batang"/>
                        <a:cs typeface="Times New Roman"/>
                      </a:endParaRPr>
                    </a:p>
                  </a:txBody>
                  <a:tcPr marL="73025" marR="73025" marT="0" marB="0" anchor="ctr">
                    <a:lnL>
                      <a:noFill/>
                    </a:lnL>
                    <a:lnR w="12700" cap="flat" cmpd="sng" algn="ctr">
                      <a:solidFill>
                        <a:schemeClr val="bg1"/>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000" dirty="0">
                          <a:solidFill>
                            <a:schemeClr val="bg1"/>
                          </a:solidFill>
                          <a:latin typeface="Arial"/>
                          <a:ea typeface="Times New Roman"/>
                          <a:cs typeface="Times New Roman"/>
                        </a:rPr>
                        <a:t>0.09</a:t>
                      </a:r>
                      <a:endParaRPr lang="en-US" sz="1400" dirty="0">
                        <a:solidFill>
                          <a:schemeClr val="bg1"/>
                        </a:solidFill>
                        <a:latin typeface="Times New Roman"/>
                        <a:ea typeface="Batang"/>
                        <a:cs typeface="Times New Roman"/>
                      </a:endParaRPr>
                    </a:p>
                  </a:txBody>
                  <a:tcPr marL="73025" marR="730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000" dirty="0">
                          <a:solidFill>
                            <a:schemeClr val="bg1"/>
                          </a:solidFill>
                          <a:latin typeface="Arial"/>
                          <a:ea typeface="Times New Roman"/>
                          <a:cs typeface="Times New Roman"/>
                        </a:rPr>
                        <a:t>Effusion rate of several sustained eruptions</a:t>
                      </a:r>
                      <a:endParaRPr lang="en-US" sz="1400" dirty="0">
                        <a:solidFill>
                          <a:schemeClr val="bg1"/>
                        </a:solidFill>
                        <a:latin typeface="Times New Roman"/>
                        <a:ea typeface="Batang"/>
                        <a:cs typeface="Times New Roman"/>
                      </a:endParaRPr>
                    </a:p>
                  </a:txBody>
                  <a:tcPr marL="73025" marR="730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000">
                          <a:solidFill>
                            <a:schemeClr val="bg1"/>
                          </a:solidFill>
                          <a:latin typeface="Arial"/>
                          <a:ea typeface="Times New Roman"/>
                          <a:cs typeface="Times New Roman"/>
                        </a:rPr>
                        <a:t>Dvorak and Dzurisin, 1993</a:t>
                      </a:r>
                      <a:endParaRPr lang="en-US" sz="1400">
                        <a:solidFill>
                          <a:schemeClr val="bg1"/>
                        </a:solidFill>
                        <a:latin typeface="Times New Roman"/>
                        <a:ea typeface="Batang"/>
                        <a:cs typeface="Times New Roman"/>
                      </a:endParaRPr>
                    </a:p>
                  </a:txBody>
                  <a:tcPr marL="73025" marR="73025" marT="0" marB="0" anchor="ctr">
                    <a:lnL w="12700" cap="flat" cmpd="sng" algn="ctr">
                      <a:solidFill>
                        <a:schemeClr val="bg1"/>
                      </a:solidFill>
                      <a:prstDash val="solid"/>
                      <a:round/>
                      <a:headEnd type="none" w="med" len="med"/>
                      <a:tailEnd type="none" w="med" len="med"/>
                    </a:lnL>
                    <a:lnR>
                      <a:noFill/>
                    </a:lnR>
                    <a:lnT>
                      <a:noFill/>
                    </a:lnT>
                    <a:lnB>
                      <a:noFill/>
                    </a:lnB>
                  </a:tcPr>
                </a:tc>
              </a:tr>
              <a:tr h="338138">
                <a:tc>
                  <a:txBody>
                    <a:bodyPr/>
                    <a:lstStyle/>
                    <a:p>
                      <a:pPr marL="0" marR="0" algn="ctr">
                        <a:spcBef>
                          <a:spcPts val="0"/>
                        </a:spcBef>
                        <a:spcAft>
                          <a:spcPts val="0"/>
                        </a:spcAft>
                      </a:pPr>
                      <a:r>
                        <a:rPr lang="en-US" sz="1000" dirty="0">
                          <a:solidFill>
                            <a:schemeClr val="bg1"/>
                          </a:solidFill>
                          <a:latin typeface="Arial"/>
                          <a:ea typeface="Times New Roman"/>
                          <a:cs typeface="Times New Roman"/>
                        </a:rPr>
                        <a:t>1952–1971</a:t>
                      </a:r>
                      <a:endParaRPr lang="en-US" sz="1400" dirty="0">
                        <a:solidFill>
                          <a:schemeClr val="bg1"/>
                        </a:solidFill>
                        <a:latin typeface="Times New Roman"/>
                        <a:ea typeface="Batang"/>
                        <a:cs typeface="Times New Roman"/>
                      </a:endParaRPr>
                    </a:p>
                  </a:txBody>
                  <a:tcPr marL="73025" marR="73025" marT="0" marB="0" anchor="ctr">
                    <a:lnL>
                      <a:noFill/>
                    </a:lnL>
                    <a:lnR w="12700" cap="flat" cmpd="sng" algn="ctr">
                      <a:solidFill>
                        <a:schemeClr val="bg1"/>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000" dirty="0">
                          <a:solidFill>
                            <a:schemeClr val="bg1"/>
                          </a:solidFill>
                          <a:latin typeface="Arial"/>
                          <a:ea typeface="Times New Roman"/>
                          <a:cs typeface="Times New Roman"/>
                        </a:rPr>
                        <a:t>0.11</a:t>
                      </a:r>
                      <a:endParaRPr lang="en-US" sz="1400" dirty="0">
                        <a:solidFill>
                          <a:schemeClr val="bg1"/>
                        </a:solidFill>
                        <a:latin typeface="Times New Roman"/>
                        <a:ea typeface="Batang"/>
                        <a:cs typeface="Times New Roman"/>
                      </a:endParaRPr>
                    </a:p>
                  </a:txBody>
                  <a:tcPr marL="73025" marR="730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000" dirty="0">
                          <a:solidFill>
                            <a:schemeClr val="bg1"/>
                          </a:solidFill>
                          <a:latin typeface="Arial"/>
                          <a:ea typeface="Times New Roman"/>
                          <a:cs typeface="Times New Roman"/>
                        </a:rPr>
                        <a:t>Effusion rate of three sustained eruptions</a:t>
                      </a:r>
                      <a:endParaRPr lang="en-US" sz="1400" dirty="0">
                        <a:solidFill>
                          <a:schemeClr val="bg1"/>
                        </a:solidFill>
                        <a:latin typeface="Times New Roman"/>
                        <a:ea typeface="Batang"/>
                        <a:cs typeface="Times New Roman"/>
                      </a:endParaRPr>
                    </a:p>
                  </a:txBody>
                  <a:tcPr marL="73025" marR="730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000">
                          <a:solidFill>
                            <a:schemeClr val="bg1"/>
                          </a:solidFill>
                          <a:latin typeface="Arial"/>
                          <a:ea typeface="Times New Roman"/>
                          <a:cs typeface="Times New Roman"/>
                        </a:rPr>
                        <a:t>Swanson, 1972</a:t>
                      </a:r>
                      <a:endParaRPr lang="en-US" sz="1400">
                        <a:solidFill>
                          <a:schemeClr val="bg1"/>
                        </a:solidFill>
                        <a:latin typeface="Times New Roman"/>
                        <a:ea typeface="Batang"/>
                        <a:cs typeface="Times New Roman"/>
                      </a:endParaRPr>
                    </a:p>
                  </a:txBody>
                  <a:tcPr marL="73025" marR="73025" marT="0" marB="0" anchor="ctr">
                    <a:lnL w="12700" cap="flat" cmpd="sng" algn="ctr">
                      <a:solidFill>
                        <a:schemeClr val="bg1"/>
                      </a:solidFill>
                      <a:prstDash val="solid"/>
                      <a:round/>
                      <a:headEnd type="none" w="med" len="med"/>
                      <a:tailEnd type="none" w="med" len="med"/>
                    </a:lnL>
                    <a:lnR>
                      <a:noFill/>
                    </a:lnR>
                    <a:lnT>
                      <a:noFill/>
                    </a:lnT>
                    <a:lnB>
                      <a:noFill/>
                    </a:lnB>
                  </a:tcPr>
                </a:tc>
              </a:tr>
              <a:tr h="338138">
                <a:tc>
                  <a:txBody>
                    <a:bodyPr/>
                    <a:lstStyle/>
                    <a:p>
                      <a:pPr marL="0" marR="0" algn="ctr">
                        <a:spcBef>
                          <a:spcPts val="0"/>
                        </a:spcBef>
                        <a:spcAft>
                          <a:spcPts val="0"/>
                        </a:spcAft>
                      </a:pPr>
                      <a:r>
                        <a:rPr lang="en-US" sz="1000">
                          <a:solidFill>
                            <a:schemeClr val="bg1"/>
                          </a:solidFill>
                          <a:latin typeface="Arial"/>
                          <a:ea typeface="Times New Roman"/>
                          <a:cs typeface="Times New Roman"/>
                        </a:rPr>
                        <a:t>1956–1983</a:t>
                      </a:r>
                      <a:endParaRPr lang="en-US" sz="1400">
                        <a:solidFill>
                          <a:schemeClr val="bg1"/>
                        </a:solidFill>
                        <a:latin typeface="Times New Roman"/>
                        <a:ea typeface="Batang"/>
                        <a:cs typeface="Times New Roman"/>
                      </a:endParaRPr>
                    </a:p>
                  </a:txBody>
                  <a:tcPr marL="73025" marR="73025" marT="0" marB="0" anchor="ctr">
                    <a:lnL>
                      <a:noFill/>
                    </a:lnL>
                    <a:lnR w="12700" cap="flat" cmpd="sng" algn="ctr">
                      <a:solidFill>
                        <a:schemeClr val="bg1"/>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000">
                          <a:solidFill>
                            <a:schemeClr val="bg1"/>
                          </a:solidFill>
                          <a:latin typeface="Arial"/>
                          <a:ea typeface="Times New Roman"/>
                          <a:cs typeface="Times New Roman"/>
                        </a:rPr>
                        <a:t>0.09</a:t>
                      </a:r>
                      <a:endParaRPr lang="en-US" sz="1400">
                        <a:solidFill>
                          <a:schemeClr val="bg1"/>
                        </a:solidFill>
                        <a:latin typeface="Times New Roman"/>
                        <a:ea typeface="Batang"/>
                        <a:cs typeface="Times New Roman"/>
                      </a:endParaRPr>
                    </a:p>
                  </a:txBody>
                  <a:tcPr marL="73025" marR="730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000" dirty="0">
                          <a:solidFill>
                            <a:schemeClr val="bg1"/>
                          </a:solidFill>
                          <a:latin typeface="Arial"/>
                          <a:ea typeface="Times New Roman"/>
                          <a:cs typeface="Times New Roman"/>
                        </a:rPr>
                        <a:t>Average summit and rift deformation and eruption volumes</a:t>
                      </a:r>
                      <a:endParaRPr lang="en-US" sz="1400" dirty="0">
                        <a:solidFill>
                          <a:schemeClr val="bg1"/>
                        </a:solidFill>
                        <a:latin typeface="Times New Roman"/>
                        <a:ea typeface="Batang"/>
                        <a:cs typeface="Times New Roman"/>
                      </a:endParaRPr>
                    </a:p>
                  </a:txBody>
                  <a:tcPr marL="73025" marR="730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000">
                          <a:solidFill>
                            <a:schemeClr val="bg1"/>
                          </a:solidFill>
                          <a:latin typeface="Arial"/>
                          <a:ea typeface="Times New Roman"/>
                          <a:cs typeface="Times New Roman"/>
                        </a:rPr>
                        <a:t>Dzurisin et al., 1984</a:t>
                      </a:r>
                      <a:endParaRPr lang="en-US" sz="1400">
                        <a:solidFill>
                          <a:schemeClr val="bg1"/>
                        </a:solidFill>
                        <a:latin typeface="Times New Roman"/>
                        <a:ea typeface="Batang"/>
                        <a:cs typeface="Times New Roman"/>
                      </a:endParaRPr>
                    </a:p>
                  </a:txBody>
                  <a:tcPr marL="73025" marR="73025" marT="0" marB="0" anchor="ctr">
                    <a:lnL w="12700" cap="flat" cmpd="sng" algn="ctr">
                      <a:solidFill>
                        <a:schemeClr val="bg1"/>
                      </a:solidFill>
                      <a:prstDash val="solid"/>
                      <a:round/>
                      <a:headEnd type="none" w="med" len="med"/>
                      <a:tailEnd type="none" w="med" len="med"/>
                    </a:lnL>
                    <a:lnR>
                      <a:noFill/>
                    </a:lnR>
                    <a:lnT>
                      <a:noFill/>
                    </a:lnT>
                    <a:lnB>
                      <a:noFill/>
                    </a:lnB>
                  </a:tcPr>
                </a:tc>
              </a:tr>
              <a:tr h="338138">
                <a:tc>
                  <a:txBody>
                    <a:bodyPr/>
                    <a:lstStyle/>
                    <a:p>
                      <a:pPr marL="0" marR="0" algn="ctr">
                        <a:spcBef>
                          <a:spcPts val="0"/>
                        </a:spcBef>
                        <a:spcAft>
                          <a:spcPts val="0"/>
                        </a:spcAft>
                      </a:pPr>
                      <a:r>
                        <a:rPr lang="en-US" sz="1000">
                          <a:solidFill>
                            <a:schemeClr val="bg1"/>
                          </a:solidFill>
                          <a:latin typeface="Arial"/>
                          <a:ea typeface="Times New Roman"/>
                          <a:cs typeface="Times New Roman"/>
                        </a:rPr>
                        <a:t>1959–1990</a:t>
                      </a:r>
                      <a:endParaRPr lang="en-US" sz="1400">
                        <a:solidFill>
                          <a:schemeClr val="bg1"/>
                        </a:solidFill>
                        <a:latin typeface="Times New Roman"/>
                        <a:ea typeface="Batang"/>
                        <a:cs typeface="Times New Roman"/>
                      </a:endParaRPr>
                    </a:p>
                  </a:txBody>
                  <a:tcPr marL="73025" marR="73025" marT="0" marB="0" anchor="ctr">
                    <a:lnL>
                      <a:noFill/>
                    </a:lnL>
                    <a:lnR w="12700" cap="flat" cmpd="sng" algn="ctr">
                      <a:solidFill>
                        <a:schemeClr val="bg1"/>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000">
                          <a:solidFill>
                            <a:schemeClr val="bg1"/>
                          </a:solidFill>
                          <a:latin typeface="Arial"/>
                          <a:ea typeface="Times New Roman"/>
                          <a:cs typeface="Times New Roman"/>
                        </a:rPr>
                        <a:t>0.06</a:t>
                      </a:r>
                      <a:endParaRPr lang="en-US" sz="1400">
                        <a:solidFill>
                          <a:schemeClr val="bg1"/>
                        </a:solidFill>
                        <a:latin typeface="Times New Roman"/>
                        <a:ea typeface="Batang"/>
                        <a:cs typeface="Times New Roman"/>
                      </a:endParaRPr>
                    </a:p>
                  </a:txBody>
                  <a:tcPr marL="73025" marR="730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000" dirty="0">
                          <a:solidFill>
                            <a:schemeClr val="bg1"/>
                          </a:solidFill>
                          <a:latin typeface="Arial"/>
                          <a:ea typeface="Times New Roman"/>
                          <a:cs typeface="Times New Roman"/>
                        </a:rPr>
                        <a:t>Average based on deformation and eruption volumes</a:t>
                      </a:r>
                      <a:endParaRPr lang="en-US" sz="1400" dirty="0">
                        <a:solidFill>
                          <a:schemeClr val="bg1"/>
                        </a:solidFill>
                        <a:latin typeface="Times New Roman"/>
                        <a:ea typeface="Batang"/>
                        <a:cs typeface="Times New Roman"/>
                      </a:endParaRPr>
                    </a:p>
                  </a:txBody>
                  <a:tcPr marL="73025" marR="730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000">
                          <a:solidFill>
                            <a:schemeClr val="bg1"/>
                          </a:solidFill>
                          <a:latin typeface="Arial"/>
                          <a:ea typeface="Times New Roman"/>
                          <a:cs typeface="Times New Roman"/>
                        </a:rPr>
                        <a:t>Dvorak and Dzurisin, 1993</a:t>
                      </a:r>
                      <a:endParaRPr lang="en-US" sz="1400">
                        <a:solidFill>
                          <a:schemeClr val="bg1"/>
                        </a:solidFill>
                        <a:latin typeface="Times New Roman"/>
                        <a:ea typeface="Batang"/>
                        <a:cs typeface="Times New Roman"/>
                      </a:endParaRPr>
                    </a:p>
                  </a:txBody>
                  <a:tcPr marL="73025" marR="73025" marT="0" marB="0" anchor="ctr">
                    <a:lnL w="12700" cap="flat" cmpd="sng" algn="ctr">
                      <a:solidFill>
                        <a:schemeClr val="bg1"/>
                      </a:solidFill>
                      <a:prstDash val="solid"/>
                      <a:round/>
                      <a:headEnd type="none" w="med" len="med"/>
                      <a:tailEnd type="none" w="med" len="med"/>
                    </a:lnL>
                    <a:lnR>
                      <a:noFill/>
                    </a:lnR>
                    <a:lnT>
                      <a:noFill/>
                    </a:lnT>
                    <a:lnB>
                      <a:noFill/>
                    </a:lnB>
                  </a:tcPr>
                </a:tc>
              </a:tr>
              <a:tr h="338138">
                <a:tc>
                  <a:txBody>
                    <a:bodyPr/>
                    <a:lstStyle/>
                    <a:p>
                      <a:pPr marL="0" marR="0" algn="ctr">
                        <a:spcBef>
                          <a:spcPts val="0"/>
                        </a:spcBef>
                        <a:spcAft>
                          <a:spcPts val="0"/>
                        </a:spcAft>
                      </a:pPr>
                      <a:r>
                        <a:rPr lang="en-US" sz="1000">
                          <a:solidFill>
                            <a:schemeClr val="bg1"/>
                          </a:solidFill>
                          <a:latin typeface="Arial"/>
                          <a:ea typeface="Times New Roman"/>
                          <a:cs typeface="Times New Roman"/>
                        </a:rPr>
                        <a:t>1960–1967</a:t>
                      </a:r>
                      <a:endParaRPr lang="en-US" sz="1400">
                        <a:solidFill>
                          <a:schemeClr val="bg1"/>
                        </a:solidFill>
                        <a:latin typeface="Times New Roman"/>
                        <a:ea typeface="Batang"/>
                        <a:cs typeface="Times New Roman"/>
                      </a:endParaRPr>
                    </a:p>
                  </a:txBody>
                  <a:tcPr marL="73025" marR="73025" marT="0" marB="0" anchor="ctr">
                    <a:lnL>
                      <a:noFill/>
                    </a:lnL>
                    <a:lnR w="12700" cap="flat" cmpd="sng" algn="ctr">
                      <a:solidFill>
                        <a:schemeClr val="bg1"/>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000">
                          <a:solidFill>
                            <a:schemeClr val="bg1"/>
                          </a:solidFill>
                          <a:latin typeface="Arial"/>
                          <a:ea typeface="Times New Roman"/>
                          <a:cs typeface="Times New Roman"/>
                        </a:rPr>
                        <a:t>0.02–0.18</a:t>
                      </a:r>
                      <a:endParaRPr lang="en-US" sz="1400">
                        <a:solidFill>
                          <a:schemeClr val="bg1"/>
                        </a:solidFill>
                        <a:latin typeface="Times New Roman"/>
                        <a:ea typeface="Batang"/>
                        <a:cs typeface="Times New Roman"/>
                      </a:endParaRPr>
                    </a:p>
                  </a:txBody>
                  <a:tcPr marL="73025" marR="730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000" dirty="0">
                          <a:solidFill>
                            <a:schemeClr val="bg1"/>
                          </a:solidFill>
                          <a:latin typeface="Arial"/>
                          <a:ea typeface="Times New Roman"/>
                          <a:cs typeface="Times New Roman"/>
                        </a:rPr>
                        <a:t>Deformation-inferred refilling of summit reservoir</a:t>
                      </a:r>
                      <a:endParaRPr lang="en-US" sz="1400" dirty="0">
                        <a:solidFill>
                          <a:schemeClr val="bg1"/>
                        </a:solidFill>
                        <a:latin typeface="Times New Roman"/>
                        <a:ea typeface="Batang"/>
                        <a:cs typeface="Times New Roman"/>
                      </a:endParaRPr>
                    </a:p>
                  </a:txBody>
                  <a:tcPr marL="73025" marR="730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000" dirty="0">
                          <a:solidFill>
                            <a:schemeClr val="bg1"/>
                          </a:solidFill>
                          <a:latin typeface="Arial"/>
                          <a:ea typeface="Times New Roman"/>
                          <a:cs typeface="Times New Roman"/>
                        </a:rPr>
                        <a:t>Dvorak and </a:t>
                      </a:r>
                      <a:r>
                        <a:rPr lang="en-US" sz="1000" dirty="0" err="1">
                          <a:solidFill>
                            <a:schemeClr val="bg1"/>
                          </a:solidFill>
                          <a:latin typeface="Arial"/>
                          <a:ea typeface="Times New Roman"/>
                          <a:cs typeface="Times New Roman"/>
                        </a:rPr>
                        <a:t>Dzurisin</a:t>
                      </a:r>
                      <a:r>
                        <a:rPr lang="en-US" sz="1000" dirty="0">
                          <a:solidFill>
                            <a:schemeClr val="bg1"/>
                          </a:solidFill>
                          <a:latin typeface="Arial"/>
                          <a:ea typeface="Times New Roman"/>
                          <a:cs typeface="Times New Roman"/>
                        </a:rPr>
                        <a:t>, 1993</a:t>
                      </a:r>
                      <a:endParaRPr lang="en-US" sz="1400" dirty="0">
                        <a:solidFill>
                          <a:schemeClr val="bg1"/>
                        </a:solidFill>
                        <a:latin typeface="Times New Roman"/>
                        <a:ea typeface="Batang"/>
                        <a:cs typeface="Times New Roman"/>
                      </a:endParaRPr>
                    </a:p>
                  </a:txBody>
                  <a:tcPr marL="73025" marR="73025" marT="0" marB="0" anchor="ctr">
                    <a:lnL w="12700" cap="flat" cmpd="sng" algn="ctr">
                      <a:solidFill>
                        <a:schemeClr val="bg1"/>
                      </a:solidFill>
                      <a:prstDash val="solid"/>
                      <a:round/>
                      <a:headEnd type="none" w="med" len="med"/>
                      <a:tailEnd type="none" w="med" len="med"/>
                    </a:lnL>
                    <a:lnR>
                      <a:noFill/>
                    </a:lnR>
                    <a:lnT>
                      <a:noFill/>
                    </a:lnT>
                    <a:lnB>
                      <a:noFill/>
                    </a:lnB>
                  </a:tcPr>
                </a:tc>
              </a:tr>
              <a:tr h="338138">
                <a:tc>
                  <a:txBody>
                    <a:bodyPr/>
                    <a:lstStyle/>
                    <a:p>
                      <a:pPr marL="0" marR="0" algn="ctr">
                        <a:spcBef>
                          <a:spcPts val="0"/>
                        </a:spcBef>
                        <a:spcAft>
                          <a:spcPts val="0"/>
                        </a:spcAft>
                      </a:pPr>
                      <a:r>
                        <a:rPr lang="en-US" sz="1000">
                          <a:solidFill>
                            <a:schemeClr val="bg1"/>
                          </a:solidFill>
                          <a:latin typeface="Arial"/>
                          <a:ea typeface="Times New Roman"/>
                          <a:cs typeface="Times New Roman"/>
                        </a:rPr>
                        <a:t>1966–1970</a:t>
                      </a:r>
                      <a:endParaRPr lang="en-US" sz="1400">
                        <a:solidFill>
                          <a:schemeClr val="bg1"/>
                        </a:solidFill>
                        <a:latin typeface="Times New Roman"/>
                        <a:ea typeface="Batang"/>
                        <a:cs typeface="Times New Roman"/>
                      </a:endParaRPr>
                    </a:p>
                  </a:txBody>
                  <a:tcPr marL="73025" marR="73025" marT="0" marB="0" anchor="ctr">
                    <a:lnL>
                      <a:noFill/>
                    </a:lnL>
                    <a:lnR w="12700" cap="flat" cmpd="sng" algn="ctr">
                      <a:solidFill>
                        <a:schemeClr val="bg1"/>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000">
                          <a:solidFill>
                            <a:schemeClr val="bg1"/>
                          </a:solidFill>
                          <a:latin typeface="Arial"/>
                          <a:ea typeface="Times New Roman"/>
                          <a:cs typeface="Times New Roman"/>
                        </a:rPr>
                        <a:t>0.07</a:t>
                      </a:r>
                      <a:endParaRPr lang="en-US" sz="1400">
                        <a:solidFill>
                          <a:schemeClr val="bg1"/>
                        </a:solidFill>
                        <a:latin typeface="Times New Roman"/>
                        <a:ea typeface="Batang"/>
                        <a:cs typeface="Times New Roman"/>
                      </a:endParaRPr>
                    </a:p>
                  </a:txBody>
                  <a:tcPr marL="73025" marR="730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000" dirty="0">
                          <a:solidFill>
                            <a:schemeClr val="bg1"/>
                          </a:solidFill>
                          <a:latin typeface="Arial"/>
                          <a:ea typeface="Times New Roman"/>
                          <a:cs typeface="Times New Roman"/>
                        </a:rPr>
                        <a:t>Deformation and eruption volumes</a:t>
                      </a:r>
                      <a:endParaRPr lang="en-US" sz="1400" dirty="0">
                        <a:solidFill>
                          <a:schemeClr val="bg1"/>
                        </a:solidFill>
                        <a:latin typeface="Times New Roman"/>
                        <a:ea typeface="Batang"/>
                        <a:cs typeface="Times New Roman"/>
                      </a:endParaRPr>
                    </a:p>
                  </a:txBody>
                  <a:tcPr marL="73025" marR="730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000">
                          <a:solidFill>
                            <a:schemeClr val="bg1"/>
                          </a:solidFill>
                          <a:latin typeface="Arial"/>
                          <a:ea typeface="Times New Roman"/>
                          <a:cs typeface="Times New Roman"/>
                        </a:rPr>
                        <a:t>Dvorak et al., 1983</a:t>
                      </a:r>
                      <a:endParaRPr lang="en-US" sz="1400">
                        <a:solidFill>
                          <a:schemeClr val="bg1"/>
                        </a:solidFill>
                        <a:latin typeface="Times New Roman"/>
                        <a:ea typeface="Batang"/>
                        <a:cs typeface="Times New Roman"/>
                      </a:endParaRPr>
                    </a:p>
                  </a:txBody>
                  <a:tcPr marL="73025" marR="73025" marT="0" marB="0" anchor="ctr">
                    <a:lnL w="12700" cap="flat" cmpd="sng" algn="ctr">
                      <a:solidFill>
                        <a:schemeClr val="bg1"/>
                      </a:solidFill>
                      <a:prstDash val="solid"/>
                      <a:round/>
                      <a:headEnd type="none" w="med" len="med"/>
                      <a:tailEnd type="none" w="med" len="med"/>
                    </a:lnL>
                    <a:lnR>
                      <a:noFill/>
                    </a:lnR>
                    <a:lnT>
                      <a:noFill/>
                    </a:lnT>
                    <a:lnB>
                      <a:noFill/>
                    </a:lnB>
                  </a:tcPr>
                </a:tc>
              </a:tr>
              <a:tr h="338138">
                <a:tc>
                  <a:txBody>
                    <a:bodyPr/>
                    <a:lstStyle/>
                    <a:p>
                      <a:pPr marL="0" marR="0" algn="ctr">
                        <a:spcBef>
                          <a:spcPts val="0"/>
                        </a:spcBef>
                        <a:spcAft>
                          <a:spcPts val="0"/>
                        </a:spcAft>
                      </a:pPr>
                      <a:r>
                        <a:rPr lang="en-US" sz="1000">
                          <a:solidFill>
                            <a:schemeClr val="bg1"/>
                          </a:solidFill>
                          <a:latin typeface="Arial"/>
                          <a:ea typeface="Times New Roman"/>
                          <a:cs typeface="Times New Roman"/>
                        </a:rPr>
                        <a:t>1967-1975</a:t>
                      </a:r>
                      <a:endParaRPr lang="en-US" sz="1400">
                        <a:solidFill>
                          <a:schemeClr val="bg1"/>
                        </a:solidFill>
                        <a:latin typeface="Times New Roman"/>
                        <a:ea typeface="Batang"/>
                        <a:cs typeface="Times New Roman"/>
                      </a:endParaRPr>
                    </a:p>
                  </a:txBody>
                  <a:tcPr marL="73025" marR="73025" marT="0" marB="0" anchor="ctr">
                    <a:lnL>
                      <a:noFill/>
                    </a:lnL>
                    <a:lnR w="12700" cap="flat" cmpd="sng" algn="ctr">
                      <a:solidFill>
                        <a:schemeClr val="bg1"/>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000">
                          <a:solidFill>
                            <a:schemeClr val="bg1"/>
                          </a:solidFill>
                          <a:latin typeface="Arial"/>
                          <a:ea typeface="Times New Roman"/>
                          <a:cs typeface="Times New Roman"/>
                        </a:rPr>
                        <a:t>0.05–0.18</a:t>
                      </a:r>
                      <a:endParaRPr lang="en-US" sz="1400">
                        <a:solidFill>
                          <a:schemeClr val="bg1"/>
                        </a:solidFill>
                        <a:latin typeface="Times New Roman"/>
                        <a:ea typeface="Batang"/>
                        <a:cs typeface="Times New Roman"/>
                      </a:endParaRPr>
                    </a:p>
                  </a:txBody>
                  <a:tcPr marL="73025" marR="730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000" dirty="0">
                          <a:solidFill>
                            <a:schemeClr val="bg1"/>
                          </a:solidFill>
                          <a:latin typeface="Arial"/>
                          <a:ea typeface="Times New Roman"/>
                          <a:cs typeface="Times New Roman"/>
                        </a:rPr>
                        <a:t>Deformation and eruption volumes</a:t>
                      </a:r>
                      <a:endParaRPr lang="en-US" sz="1400" dirty="0">
                        <a:solidFill>
                          <a:schemeClr val="bg1"/>
                        </a:solidFill>
                        <a:latin typeface="Times New Roman"/>
                        <a:ea typeface="Batang"/>
                        <a:cs typeface="Times New Roman"/>
                      </a:endParaRPr>
                    </a:p>
                  </a:txBody>
                  <a:tcPr marL="73025" marR="730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000">
                          <a:solidFill>
                            <a:schemeClr val="bg1"/>
                          </a:solidFill>
                          <a:latin typeface="Arial"/>
                          <a:ea typeface="Times New Roman"/>
                          <a:cs typeface="Times New Roman"/>
                        </a:rPr>
                        <a:t>Wright and Klein, 2008</a:t>
                      </a:r>
                      <a:endParaRPr lang="en-US" sz="1400">
                        <a:solidFill>
                          <a:schemeClr val="bg1"/>
                        </a:solidFill>
                        <a:latin typeface="Times New Roman"/>
                        <a:ea typeface="Batang"/>
                        <a:cs typeface="Times New Roman"/>
                      </a:endParaRPr>
                    </a:p>
                  </a:txBody>
                  <a:tcPr marL="73025" marR="73025" marT="0" marB="0" anchor="ctr">
                    <a:lnL w="12700" cap="flat" cmpd="sng" algn="ctr">
                      <a:solidFill>
                        <a:schemeClr val="bg1"/>
                      </a:solidFill>
                      <a:prstDash val="solid"/>
                      <a:round/>
                      <a:headEnd type="none" w="med" len="med"/>
                      <a:tailEnd type="none" w="med" len="med"/>
                    </a:lnL>
                    <a:lnR>
                      <a:noFill/>
                    </a:lnR>
                    <a:lnT>
                      <a:noFill/>
                    </a:lnT>
                    <a:lnB>
                      <a:noFill/>
                    </a:lnB>
                  </a:tcPr>
                </a:tc>
              </a:tr>
              <a:tr h="338138">
                <a:tc>
                  <a:txBody>
                    <a:bodyPr/>
                    <a:lstStyle/>
                    <a:p>
                      <a:pPr marL="0" marR="0" algn="ctr">
                        <a:spcBef>
                          <a:spcPts val="0"/>
                        </a:spcBef>
                        <a:spcAft>
                          <a:spcPts val="0"/>
                        </a:spcAft>
                      </a:pPr>
                      <a:r>
                        <a:rPr lang="en-US" sz="1000">
                          <a:solidFill>
                            <a:schemeClr val="bg1"/>
                          </a:solidFill>
                          <a:latin typeface="Arial"/>
                          <a:ea typeface="Times New Roman"/>
                          <a:cs typeface="Times New Roman"/>
                        </a:rPr>
                        <a:t>1971–1972</a:t>
                      </a:r>
                      <a:endParaRPr lang="en-US" sz="1400">
                        <a:solidFill>
                          <a:schemeClr val="bg1"/>
                        </a:solidFill>
                        <a:latin typeface="Times New Roman"/>
                        <a:ea typeface="Batang"/>
                        <a:cs typeface="Times New Roman"/>
                      </a:endParaRPr>
                    </a:p>
                  </a:txBody>
                  <a:tcPr marL="73025" marR="73025" marT="0" marB="0" anchor="ctr">
                    <a:lnL>
                      <a:noFill/>
                    </a:lnL>
                    <a:lnR w="12700" cap="flat" cmpd="sng" algn="ctr">
                      <a:solidFill>
                        <a:schemeClr val="bg1"/>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000">
                          <a:solidFill>
                            <a:schemeClr val="bg1"/>
                          </a:solidFill>
                          <a:latin typeface="Arial"/>
                          <a:ea typeface="Times New Roman"/>
                          <a:cs typeface="Times New Roman"/>
                        </a:rPr>
                        <a:t>0.08</a:t>
                      </a:r>
                      <a:endParaRPr lang="en-US" sz="1400">
                        <a:solidFill>
                          <a:schemeClr val="bg1"/>
                        </a:solidFill>
                        <a:latin typeface="Times New Roman"/>
                        <a:ea typeface="Batang"/>
                        <a:cs typeface="Times New Roman"/>
                      </a:endParaRPr>
                    </a:p>
                  </a:txBody>
                  <a:tcPr marL="73025" marR="730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000" dirty="0">
                          <a:solidFill>
                            <a:schemeClr val="bg1"/>
                          </a:solidFill>
                          <a:latin typeface="Arial"/>
                          <a:ea typeface="Times New Roman"/>
                          <a:cs typeface="Times New Roman"/>
                        </a:rPr>
                        <a:t>Deformation and erupted volumes</a:t>
                      </a:r>
                      <a:endParaRPr lang="en-US" sz="1400" dirty="0">
                        <a:solidFill>
                          <a:schemeClr val="bg1"/>
                        </a:solidFill>
                        <a:latin typeface="Times New Roman"/>
                        <a:ea typeface="Batang"/>
                        <a:cs typeface="Times New Roman"/>
                      </a:endParaRPr>
                    </a:p>
                  </a:txBody>
                  <a:tcPr marL="73025" marR="730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000">
                          <a:solidFill>
                            <a:schemeClr val="bg1"/>
                          </a:solidFill>
                          <a:latin typeface="Arial"/>
                          <a:ea typeface="Times New Roman"/>
                          <a:cs typeface="Times New Roman"/>
                        </a:rPr>
                        <a:t>Duffield et al., 1982</a:t>
                      </a:r>
                      <a:endParaRPr lang="en-US" sz="1400">
                        <a:solidFill>
                          <a:schemeClr val="bg1"/>
                        </a:solidFill>
                        <a:latin typeface="Times New Roman"/>
                        <a:ea typeface="Batang"/>
                        <a:cs typeface="Times New Roman"/>
                      </a:endParaRPr>
                    </a:p>
                  </a:txBody>
                  <a:tcPr marL="73025" marR="73025" marT="0" marB="0" anchor="ctr">
                    <a:lnL w="12700" cap="flat" cmpd="sng" algn="ctr">
                      <a:solidFill>
                        <a:schemeClr val="bg1"/>
                      </a:solidFill>
                      <a:prstDash val="solid"/>
                      <a:round/>
                      <a:headEnd type="none" w="med" len="med"/>
                      <a:tailEnd type="none" w="med" len="med"/>
                    </a:lnL>
                    <a:lnR>
                      <a:noFill/>
                    </a:lnR>
                    <a:lnT>
                      <a:noFill/>
                    </a:lnT>
                    <a:lnB>
                      <a:noFill/>
                    </a:lnB>
                  </a:tcPr>
                </a:tc>
              </a:tr>
              <a:tr h="338138">
                <a:tc>
                  <a:txBody>
                    <a:bodyPr/>
                    <a:lstStyle/>
                    <a:p>
                      <a:pPr marL="0" marR="0" algn="ctr">
                        <a:spcBef>
                          <a:spcPts val="0"/>
                        </a:spcBef>
                        <a:spcAft>
                          <a:spcPts val="0"/>
                        </a:spcAft>
                      </a:pPr>
                      <a:r>
                        <a:rPr lang="en-US" sz="1000">
                          <a:solidFill>
                            <a:schemeClr val="bg1"/>
                          </a:solidFill>
                          <a:latin typeface="Arial"/>
                          <a:ea typeface="Times New Roman"/>
                          <a:cs typeface="Times New Roman"/>
                        </a:rPr>
                        <a:t>1975–1977</a:t>
                      </a:r>
                      <a:endParaRPr lang="en-US" sz="1400">
                        <a:solidFill>
                          <a:schemeClr val="bg1"/>
                        </a:solidFill>
                        <a:latin typeface="Times New Roman"/>
                        <a:ea typeface="Batang"/>
                        <a:cs typeface="Times New Roman"/>
                      </a:endParaRPr>
                    </a:p>
                  </a:txBody>
                  <a:tcPr marL="73025" marR="73025" marT="0" marB="0" anchor="ctr">
                    <a:lnL>
                      <a:noFill/>
                    </a:lnL>
                    <a:lnR w="12700" cap="flat" cmpd="sng" algn="ctr">
                      <a:solidFill>
                        <a:schemeClr val="bg1"/>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000">
                          <a:solidFill>
                            <a:schemeClr val="bg1"/>
                          </a:solidFill>
                          <a:latin typeface="Arial"/>
                          <a:ea typeface="Times New Roman"/>
                          <a:cs typeface="Times New Roman"/>
                        </a:rPr>
                        <a:t>0.07–0.16</a:t>
                      </a:r>
                      <a:endParaRPr lang="en-US" sz="1400">
                        <a:solidFill>
                          <a:schemeClr val="bg1"/>
                        </a:solidFill>
                        <a:latin typeface="Times New Roman"/>
                        <a:ea typeface="Batang"/>
                        <a:cs typeface="Times New Roman"/>
                      </a:endParaRPr>
                    </a:p>
                  </a:txBody>
                  <a:tcPr marL="73025" marR="730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000" dirty="0">
                          <a:solidFill>
                            <a:schemeClr val="bg1"/>
                          </a:solidFill>
                          <a:latin typeface="Arial"/>
                          <a:ea typeface="Times New Roman"/>
                          <a:cs typeface="Times New Roman"/>
                        </a:rPr>
                        <a:t>Microgravity and deformation</a:t>
                      </a:r>
                      <a:endParaRPr lang="en-US" sz="1400" dirty="0">
                        <a:solidFill>
                          <a:schemeClr val="bg1"/>
                        </a:solidFill>
                        <a:latin typeface="Times New Roman"/>
                        <a:ea typeface="Batang"/>
                        <a:cs typeface="Times New Roman"/>
                      </a:endParaRPr>
                    </a:p>
                  </a:txBody>
                  <a:tcPr marL="73025" marR="730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000">
                          <a:solidFill>
                            <a:schemeClr val="bg1"/>
                          </a:solidFill>
                          <a:latin typeface="Arial"/>
                          <a:ea typeface="Times New Roman"/>
                          <a:cs typeface="Times New Roman"/>
                        </a:rPr>
                        <a:t>Dzurisin et al., 1980</a:t>
                      </a:r>
                      <a:endParaRPr lang="en-US" sz="1400">
                        <a:solidFill>
                          <a:schemeClr val="bg1"/>
                        </a:solidFill>
                        <a:latin typeface="Times New Roman"/>
                        <a:ea typeface="Batang"/>
                        <a:cs typeface="Times New Roman"/>
                      </a:endParaRPr>
                    </a:p>
                  </a:txBody>
                  <a:tcPr marL="73025" marR="73025" marT="0" marB="0" anchor="ctr">
                    <a:lnL w="12700" cap="flat" cmpd="sng" algn="ctr">
                      <a:solidFill>
                        <a:schemeClr val="bg1"/>
                      </a:solidFill>
                      <a:prstDash val="solid"/>
                      <a:round/>
                      <a:headEnd type="none" w="med" len="med"/>
                      <a:tailEnd type="none" w="med" len="med"/>
                    </a:lnL>
                    <a:lnR>
                      <a:noFill/>
                    </a:lnR>
                    <a:lnT>
                      <a:noFill/>
                    </a:lnT>
                    <a:lnB>
                      <a:noFill/>
                    </a:lnB>
                  </a:tcPr>
                </a:tc>
              </a:tr>
              <a:tr h="338138">
                <a:tc>
                  <a:txBody>
                    <a:bodyPr/>
                    <a:lstStyle/>
                    <a:p>
                      <a:pPr marL="0" marR="0" algn="ctr">
                        <a:spcBef>
                          <a:spcPts val="0"/>
                        </a:spcBef>
                        <a:spcAft>
                          <a:spcPts val="0"/>
                        </a:spcAft>
                      </a:pPr>
                      <a:r>
                        <a:rPr lang="en-US" sz="1000">
                          <a:solidFill>
                            <a:schemeClr val="bg1"/>
                          </a:solidFill>
                          <a:latin typeface="Arial"/>
                          <a:ea typeface="Times New Roman"/>
                          <a:cs typeface="Times New Roman"/>
                        </a:rPr>
                        <a:t>1975-1982</a:t>
                      </a:r>
                      <a:endParaRPr lang="en-US" sz="1400">
                        <a:solidFill>
                          <a:schemeClr val="bg1"/>
                        </a:solidFill>
                        <a:latin typeface="Times New Roman"/>
                        <a:ea typeface="Batang"/>
                        <a:cs typeface="Times New Roman"/>
                      </a:endParaRPr>
                    </a:p>
                  </a:txBody>
                  <a:tcPr marL="73025" marR="73025" marT="0" marB="0" anchor="ctr">
                    <a:lnL>
                      <a:noFill/>
                    </a:lnL>
                    <a:lnR w="12700" cap="flat" cmpd="sng" algn="ctr">
                      <a:solidFill>
                        <a:schemeClr val="bg1"/>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000">
                          <a:solidFill>
                            <a:schemeClr val="bg1"/>
                          </a:solidFill>
                          <a:latin typeface="Arial"/>
                          <a:ea typeface="Times New Roman"/>
                          <a:cs typeface="Times New Roman"/>
                        </a:rPr>
                        <a:t>0.08</a:t>
                      </a:r>
                      <a:endParaRPr lang="en-US" sz="1400">
                        <a:solidFill>
                          <a:schemeClr val="bg1"/>
                        </a:solidFill>
                        <a:latin typeface="Times New Roman"/>
                        <a:ea typeface="Batang"/>
                        <a:cs typeface="Times New Roman"/>
                      </a:endParaRPr>
                    </a:p>
                  </a:txBody>
                  <a:tcPr marL="73025" marR="730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000" dirty="0">
                          <a:solidFill>
                            <a:schemeClr val="bg1"/>
                          </a:solidFill>
                          <a:latin typeface="Arial"/>
                          <a:ea typeface="Times New Roman"/>
                          <a:cs typeface="Times New Roman"/>
                        </a:rPr>
                        <a:t>Deformation and erupted volumes</a:t>
                      </a:r>
                      <a:endParaRPr lang="en-US" sz="1400" dirty="0">
                        <a:solidFill>
                          <a:schemeClr val="bg1"/>
                        </a:solidFill>
                        <a:latin typeface="Times New Roman"/>
                        <a:ea typeface="Batang"/>
                        <a:cs typeface="Times New Roman"/>
                      </a:endParaRPr>
                    </a:p>
                  </a:txBody>
                  <a:tcPr marL="73025" marR="730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000">
                          <a:solidFill>
                            <a:schemeClr val="bg1"/>
                          </a:solidFill>
                          <a:latin typeface="Arial"/>
                          <a:ea typeface="Times New Roman"/>
                          <a:cs typeface="Times New Roman"/>
                        </a:rPr>
                        <a:t>Johnson, 1995</a:t>
                      </a:r>
                      <a:endParaRPr lang="en-US" sz="1400">
                        <a:solidFill>
                          <a:schemeClr val="bg1"/>
                        </a:solidFill>
                        <a:latin typeface="Times New Roman"/>
                        <a:ea typeface="Batang"/>
                        <a:cs typeface="Times New Roman"/>
                      </a:endParaRPr>
                    </a:p>
                  </a:txBody>
                  <a:tcPr marL="73025" marR="73025" marT="0" marB="0" anchor="ctr">
                    <a:lnL w="12700" cap="flat" cmpd="sng" algn="ctr">
                      <a:solidFill>
                        <a:schemeClr val="bg1"/>
                      </a:solidFill>
                      <a:prstDash val="solid"/>
                      <a:round/>
                      <a:headEnd type="none" w="med" len="med"/>
                      <a:tailEnd type="none" w="med" len="med"/>
                    </a:lnL>
                    <a:lnR>
                      <a:noFill/>
                    </a:lnR>
                    <a:lnT>
                      <a:noFill/>
                    </a:lnT>
                    <a:lnB>
                      <a:noFill/>
                    </a:lnB>
                  </a:tcPr>
                </a:tc>
              </a:tr>
              <a:tr h="338138">
                <a:tc>
                  <a:txBody>
                    <a:bodyPr/>
                    <a:lstStyle/>
                    <a:p>
                      <a:pPr marL="0" marR="0" algn="ctr">
                        <a:spcBef>
                          <a:spcPts val="0"/>
                        </a:spcBef>
                        <a:spcAft>
                          <a:spcPts val="0"/>
                        </a:spcAft>
                      </a:pPr>
                      <a:r>
                        <a:rPr lang="en-US" sz="1000">
                          <a:solidFill>
                            <a:schemeClr val="bg1"/>
                          </a:solidFill>
                          <a:latin typeface="Arial"/>
                          <a:ea typeface="Times New Roman"/>
                          <a:cs typeface="Times New Roman"/>
                        </a:rPr>
                        <a:t>1983–1984</a:t>
                      </a:r>
                      <a:endParaRPr lang="en-US" sz="1400">
                        <a:solidFill>
                          <a:schemeClr val="bg1"/>
                        </a:solidFill>
                        <a:latin typeface="Times New Roman"/>
                        <a:ea typeface="Batang"/>
                        <a:cs typeface="Times New Roman"/>
                      </a:endParaRPr>
                    </a:p>
                  </a:txBody>
                  <a:tcPr marL="73025" marR="73025" marT="0" marB="0" anchor="ctr">
                    <a:lnL>
                      <a:noFill/>
                    </a:lnL>
                    <a:lnR w="12700" cap="flat" cmpd="sng" algn="ctr">
                      <a:solidFill>
                        <a:schemeClr val="bg1"/>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000">
                          <a:solidFill>
                            <a:schemeClr val="bg1"/>
                          </a:solidFill>
                          <a:latin typeface="Arial"/>
                          <a:ea typeface="Times New Roman"/>
                          <a:cs typeface="Times New Roman"/>
                        </a:rPr>
                        <a:t>0.12</a:t>
                      </a:r>
                      <a:endParaRPr lang="en-US" sz="1400">
                        <a:solidFill>
                          <a:schemeClr val="bg1"/>
                        </a:solidFill>
                        <a:latin typeface="Times New Roman"/>
                        <a:ea typeface="Batang"/>
                        <a:cs typeface="Times New Roman"/>
                      </a:endParaRPr>
                    </a:p>
                  </a:txBody>
                  <a:tcPr marL="73025" marR="730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000" dirty="0">
                          <a:solidFill>
                            <a:schemeClr val="bg1"/>
                          </a:solidFill>
                          <a:latin typeface="Arial"/>
                          <a:ea typeface="Times New Roman"/>
                          <a:cs typeface="Times New Roman"/>
                        </a:rPr>
                        <a:t>First 20 episodes of </a:t>
                      </a:r>
                      <a:r>
                        <a:rPr lang="en-US" sz="1000" dirty="0" err="1">
                          <a:solidFill>
                            <a:schemeClr val="bg1"/>
                          </a:solidFill>
                          <a:latin typeface="Arial"/>
                          <a:ea typeface="Times New Roman"/>
                          <a:cs typeface="Times New Roman"/>
                        </a:rPr>
                        <a:t>Pu`u</a:t>
                      </a:r>
                      <a:r>
                        <a:rPr lang="en-US" sz="1000" dirty="0">
                          <a:solidFill>
                            <a:schemeClr val="bg1"/>
                          </a:solidFill>
                          <a:latin typeface="Arial"/>
                          <a:ea typeface="Times New Roman"/>
                          <a:cs typeface="Times New Roman"/>
                        </a:rPr>
                        <a:t> `</a:t>
                      </a:r>
                      <a:r>
                        <a:rPr lang="en-US" sz="1000" dirty="0" err="1">
                          <a:solidFill>
                            <a:schemeClr val="bg1"/>
                          </a:solidFill>
                          <a:latin typeface="Arial"/>
                          <a:ea typeface="Times New Roman"/>
                          <a:cs typeface="Times New Roman"/>
                        </a:rPr>
                        <a:t>O`o</a:t>
                      </a:r>
                      <a:r>
                        <a:rPr lang="en-US" sz="1000" dirty="0">
                          <a:solidFill>
                            <a:schemeClr val="bg1"/>
                          </a:solidFill>
                          <a:latin typeface="Arial"/>
                          <a:ea typeface="Times New Roman"/>
                          <a:cs typeface="Times New Roman"/>
                        </a:rPr>
                        <a:t> eruption</a:t>
                      </a:r>
                      <a:endParaRPr lang="en-US" sz="1400" dirty="0">
                        <a:solidFill>
                          <a:schemeClr val="bg1"/>
                        </a:solidFill>
                        <a:latin typeface="Times New Roman"/>
                        <a:ea typeface="Batang"/>
                        <a:cs typeface="Times New Roman"/>
                      </a:endParaRPr>
                    </a:p>
                  </a:txBody>
                  <a:tcPr marL="73025" marR="730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000">
                          <a:solidFill>
                            <a:schemeClr val="bg1"/>
                          </a:solidFill>
                          <a:latin typeface="Arial"/>
                          <a:ea typeface="Times New Roman"/>
                          <a:cs typeface="Times New Roman"/>
                        </a:rPr>
                        <a:t>Wolfe et al., 1987</a:t>
                      </a:r>
                      <a:endParaRPr lang="en-US" sz="1400">
                        <a:solidFill>
                          <a:schemeClr val="bg1"/>
                        </a:solidFill>
                        <a:latin typeface="Times New Roman"/>
                        <a:ea typeface="Batang"/>
                        <a:cs typeface="Times New Roman"/>
                      </a:endParaRPr>
                    </a:p>
                  </a:txBody>
                  <a:tcPr marL="73025" marR="73025" marT="0" marB="0" anchor="ctr">
                    <a:lnL w="12700" cap="flat" cmpd="sng" algn="ctr">
                      <a:solidFill>
                        <a:schemeClr val="bg1"/>
                      </a:solidFill>
                      <a:prstDash val="solid"/>
                      <a:round/>
                      <a:headEnd type="none" w="med" len="med"/>
                      <a:tailEnd type="none" w="med" len="med"/>
                    </a:lnL>
                    <a:lnR>
                      <a:noFill/>
                    </a:lnR>
                    <a:lnT>
                      <a:noFill/>
                    </a:lnT>
                    <a:lnB>
                      <a:noFill/>
                    </a:lnB>
                  </a:tcPr>
                </a:tc>
              </a:tr>
              <a:tr h="338138">
                <a:tc>
                  <a:txBody>
                    <a:bodyPr/>
                    <a:lstStyle/>
                    <a:p>
                      <a:pPr marL="0" marR="0" algn="ctr">
                        <a:spcBef>
                          <a:spcPts val="0"/>
                        </a:spcBef>
                        <a:spcAft>
                          <a:spcPts val="0"/>
                        </a:spcAft>
                      </a:pPr>
                      <a:r>
                        <a:rPr lang="en-US" sz="1000">
                          <a:solidFill>
                            <a:schemeClr val="bg1"/>
                          </a:solidFill>
                          <a:latin typeface="Arial"/>
                          <a:ea typeface="Times New Roman"/>
                          <a:cs typeface="Times New Roman"/>
                        </a:rPr>
                        <a:t>1983–2002</a:t>
                      </a:r>
                      <a:endParaRPr lang="en-US" sz="1400">
                        <a:solidFill>
                          <a:schemeClr val="bg1"/>
                        </a:solidFill>
                        <a:latin typeface="Times New Roman"/>
                        <a:ea typeface="Batang"/>
                        <a:cs typeface="Times New Roman"/>
                      </a:endParaRPr>
                    </a:p>
                  </a:txBody>
                  <a:tcPr marL="73025" marR="73025" marT="0" marB="0" anchor="ctr">
                    <a:lnL>
                      <a:noFill/>
                    </a:lnL>
                    <a:lnR w="12700" cap="flat" cmpd="sng" algn="ctr">
                      <a:solidFill>
                        <a:schemeClr val="bg1"/>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000" dirty="0">
                          <a:solidFill>
                            <a:schemeClr val="bg1"/>
                          </a:solidFill>
                          <a:latin typeface="Arial"/>
                          <a:ea typeface="Times New Roman"/>
                          <a:cs typeface="Times New Roman"/>
                        </a:rPr>
                        <a:t>0.12</a:t>
                      </a:r>
                      <a:endParaRPr lang="en-US" sz="1400" dirty="0">
                        <a:solidFill>
                          <a:schemeClr val="bg1"/>
                        </a:solidFill>
                        <a:latin typeface="Times New Roman"/>
                        <a:ea typeface="Batang"/>
                        <a:cs typeface="Times New Roman"/>
                      </a:endParaRPr>
                    </a:p>
                  </a:txBody>
                  <a:tcPr marL="73025" marR="730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000" dirty="0" err="1">
                          <a:solidFill>
                            <a:schemeClr val="bg1"/>
                          </a:solidFill>
                          <a:latin typeface="Arial"/>
                          <a:ea typeface="Times New Roman"/>
                          <a:cs typeface="Times New Roman"/>
                        </a:rPr>
                        <a:t>Pu`u</a:t>
                      </a:r>
                      <a:r>
                        <a:rPr lang="en-US" sz="1000" dirty="0">
                          <a:solidFill>
                            <a:schemeClr val="bg1"/>
                          </a:solidFill>
                          <a:latin typeface="Arial"/>
                          <a:ea typeface="Times New Roman"/>
                          <a:cs typeface="Times New Roman"/>
                        </a:rPr>
                        <a:t> `</a:t>
                      </a:r>
                      <a:r>
                        <a:rPr lang="en-US" sz="1000" dirty="0" err="1">
                          <a:solidFill>
                            <a:schemeClr val="bg1"/>
                          </a:solidFill>
                          <a:latin typeface="Arial"/>
                          <a:ea typeface="Times New Roman"/>
                          <a:cs typeface="Times New Roman"/>
                        </a:rPr>
                        <a:t>O`o</a:t>
                      </a:r>
                      <a:r>
                        <a:rPr lang="en-US" sz="1000" dirty="0">
                          <a:solidFill>
                            <a:schemeClr val="bg1"/>
                          </a:solidFill>
                          <a:latin typeface="Arial"/>
                          <a:ea typeface="Times New Roman"/>
                          <a:cs typeface="Times New Roman"/>
                        </a:rPr>
                        <a:t> eruption volumes</a:t>
                      </a:r>
                      <a:endParaRPr lang="en-US" sz="1400" dirty="0">
                        <a:solidFill>
                          <a:schemeClr val="bg1"/>
                        </a:solidFill>
                        <a:latin typeface="Times New Roman"/>
                        <a:ea typeface="Batang"/>
                        <a:cs typeface="Times New Roman"/>
                      </a:endParaRPr>
                    </a:p>
                  </a:txBody>
                  <a:tcPr marL="73025" marR="730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000">
                          <a:solidFill>
                            <a:schemeClr val="bg1"/>
                          </a:solidFill>
                          <a:latin typeface="Arial"/>
                          <a:ea typeface="Times New Roman"/>
                          <a:cs typeface="Times New Roman"/>
                        </a:rPr>
                        <a:t>Heliker and Mattox, 2003</a:t>
                      </a:r>
                      <a:endParaRPr lang="en-US" sz="1400">
                        <a:solidFill>
                          <a:schemeClr val="bg1"/>
                        </a:solidFill>
                        <a:latin typeface="Times New Roman"/>
                        <a:ea typeface="Batang"/>
                        <a:cs typeface="Times New Roman"/>
                      </a:endParaRPr>
                    </a:p>
                  </a:txBody>
                  <a:tcPr marL="73025" marR="73025" marT="0" marB="0" anchor="ctr">
                    <a:lnL w="12700" cap="flat" cmpd="sng" algn="ctr">
                      <a:solidFill>
                        <a:schemeClr val="bg1"/>
                      </a:solidFill>
                      <a:prstDash val="solid"/>
                      <a:round/>
                      <a:headEnd type="none" w="med" len="med"/>
                      <a:tailEnd type="none" w="med" len="med"/>
                    </a:lnL>
                    <a:lnR>
                      <a:noFill/>
                    </a:lnR>
                    <a:lnT>
                      <a:noFill/>
                    </a:lnT>
                    <a:lnB>
                      <a:noFill/>
                    </a:lnB>
                  </a:tcPr>
                </a:tc>
              </a:tr>
              <a:tr h="338138">
                <a:tc>
                  <a:txBody>
                    <a:bodyPr/>
                    <a:lstStyle/>
                    <a:p>
                      <a:pPr marL="0" marR="0" algn="ctr">
                        <a:spcBef>
                          <a:spcPts val="0"/>
                        </a:spcBef>
                        <a:spcAft>
                          <a:spcPts val="0"/>
                        </a:spcAft>
                      </a:pPr>
                      <a:r>
                        <a:rPr lang="en-US" sz="1000" dirty="0">
                          <a:solidFill>
                            <a:schemeClr val="bg1"/>
                          </a:solidFill>
                          <a:latin typeface="Arial"/>
                          <a:ea typeface="Times New Roman"/>
                          <a:cs typeface="Times New Roman"/>
                        </a:rPr>
                        <a:t>1983–2002</a:t>
                      </a:r>
                      <a:endParaRPr lang="en-US" sz="1400" dirty="0">
                        <a:solidFill>
                          <a:schemeClr val="bg1"/>
                        </a:solidFill>
                        <a:latin typeface="Times New Roman"/>
                        <a:ea typeface="Batang"/>
                        <a:cs typeface="Times New Roman"/>
                      </a:endParaRPr>
                    </a:p>
                  </a:txBody>
                  <a:tcPr marL="73025" marR="73025" marT="0" marB="0" anchor="ctr">
                    <a:lnL>
                      <a:noFill/>
                    </a:lnL>
                    <a:lnR w="12700" cap="flat" cmpd="sng" algn="ctr">
                      <a:solidFill>
                        <a:schemeClr val="bg1"/>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000">
                          <a:solidFill>
                            <a:schemeClr val="bg1"/>
                          </a:solidFill>
                          <a:latin typeface="Arial"/>
                          <a:ea typeface="Times New Roman"/>
                          <a:cs typeface="Times New Roman"/>
                        </a:rPr>
                        <a:t>0.13</a:t>
                      </a:r>
                      <a:endParaRPr lang="en-US" sz="1400">
                        <a:solidFill>
                          <a:schemeClr val="bg1"/>
                        </a:solidFill>
                        <a:latin typeface="Times New Roman"/>
                        <a:ea typeface="Batang"/>
                        <a:cs typeface="Times New Roman"/>
                      </a:endParaRPr>
                    </a:p>
                  </a:txBody>
                  <a:tcPr marL="73025" marR="730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000" dirty="0">
                          <a:solidFill>
                            <a:schemeClr val="bg1"/>
                          </a:solidFill>
                          <a:latin typeface="Arial"/>
                          <a:ea typeface="Times New Roman"/>
                          <a:cs typeface="Times New Roman"/>
                        </a:rPr>
                        <a:t>SO</a:t>
                      </a:r>
                      <a:r>
                        <a:rPr lang="en-US" sz="1000" baseline="-25000" dirty="0">
                          <a:solidFill>
                            <a:schemeClr val="bg1"/>
                          </a:solidFill>
                          <a:latin typeface="Arial"/>
                          <a:ea typeface="Times New Roman"/>
                          <a:cs typeface="Times New Roman"/>
                        </a:rPr>
                        <a:t>2</a:t>
                      </a:r>
                      <a:r>
                        <a:rPr lang="en-US" sz="1000" dirty="0">
                          <a:solidFill>
                            <a:schemeClr val="bg1"/>
                          </a:solidFill>
                          <a:latin typeface="Arial"/>
                          <a:ea typeface="Times New Roman"/>
                          <a:cs typeface="Times New Roman"/>
                        </a:rPr>
                        <a:t> emissions from ERZ</a:t>
                      </a:r>
                      <a:endParaRPr lang="en-US" sz="1400" dirty="0">
                        <a:solidFill>
                          <a:schemeClr val="bg1"/>
                        </a:solidFill>
                        <a:latin typeface="Times New Roman"/>
                        <a:ea typeface="Batang"/>
                        <a:cs typeface="Times New Roman"/>
                      </a:endParaRPr>
                    </a:p>
                  </a:txBody>
                  <a:tcPr marL="73025" marR="730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000">
                          <a:solidFill>
                            <a:schemeClr val="bg1"/>
                          </a:solidFill>
                          <a:latin typeface="Arial"/>
                          <a:ea typeface="Times New Roman"/>
                          <a:cs typeface="Times New Roman"/>
                        </a:rPr>
                        <a:t>Sutton et al,, 2003</a:t>
                      </a:r>
                      <a:endParaRPr lang="en-US" sz="1400">
                        <a:solidFill>
                          <a:schemeClr val="bg1"/>
                        </a:solidFill>
                        <a:latin typeface="Times New Roman"/>
                        <a:ea typeface="Batang"/>
                        <a:cs typeface="Times New Roman"/>
                      </a:endParaRPr>
                    </a:p>
                  </a:txBody>
                  <a:tcPr marL="73025" marR="73025" marT="0" marB="0" anchor="ctr">
                    <a:lnL w="12700" cap="flat" cmpd="sng" algn="ctr">
                      <a:solidFill>
                        <a:schemeClr val="bg1"/>
                      </a:solidFill>
                      <a:prstDash val="solid"/>
                      <a:round/>
                      <a:headEnd type="none" w="med" len="med"/>
                      <a:tailEnd type="none" w="med" len="med"/>
                    </a:lnL>
                    <a:lnR>
                      <a:noFill/>
                    </a:lnR>
                    <a:lnT>
                      <a:noFill/>
                    </a:lnT>
                    <a:lnB>
                      <a:noFill/>
                    </a:lnB>
                  </a:tcPr>
                </a:tc>
              </a:tr>
              <a:tr h="338138">
                <a:tc>
                  <a:txBody>
                    <a:bodyPr/>
                    <a:lstStyle/>
                    <a:p>
                      <a:pPr marL="0" marR="0" algn="ctr">
                        <a:spcBef>
                          <a:spcPts val="0"/>
                        </a:spcBef>
                        <a:spcAft>
                          <a:spcPts val="0"/>
                        </a:spcAft>
                      </a:pPr>
                      <a:r>
                        <a:rPr lang="en-US" sz="1000">
                          <a:solidFill>
                            <a:schemeClr val="bg1"/>
                          </a:solidFill>
                          <a:latin typeface="Arial"/>
                          <a:ea typeface="Times New Roman"/>
                          <a:cs typeface="Times New Roman"/>
                        </a:rPr>
                        <a:t>1991</a:t>
                      </a:r>
                      <a:endParaRPr lang="en-US" sz="1400">
                        <a:solidFill>
                          <a:schemeClr val="bg1"/>
                        </a:solidFill>
                        <a:latin typeface="Times New Roman"/>
                        <a:ea typeface="Batang"/>
                        <a:cs typeface="Times New Roman"/>
                      </a:endParaRPr>
                    </a:p>
                  </a:txBody>
                  <a:tcPr marL="73025" marR="73025" marT="0" marB="0" anchor="ctr">
                    <a:lnL>
                      <a:noFill/>
                    </a:lnL>
                    <a:lnR w="12700" cap="flat" cmpd="sng" algn="ctr">
                      <a:solidFill>
                        <a:schemeClr val="bg1"/>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chemeClr val="bg1"/>
                          </a:solidFill>
                          <a:latin typeface="Arial"/>
                          <a:ea typeface="Times New Roman"/>
                          <a:cs typeface="Times New Roman"/>
                        </a:rPr>
                        <a:t>0.08</a:t>
                      </a:r>
                      <a:endParaRPr lang="en-US" sz="1400">
                        <a:solidFill>
                          <a:schemeClr val="bg1"/>
                        </a:solidFill>
                        <a:latin typeface="Times New Roman"/>
                        <a:ea typeface="Batang"/>
                        <a:cs typeface="Times New Roman"/>
                      </a:endParaRPr>
                    </a:p>
                  </a:txBody>
                  <a:tcPr marL="73025" marR="730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chemeClr val="bg1"/>
                          </a:solidFill>
                          <a:latin typeface="Arial"/>
                          <a:ea typeface="Times New Roman"/>
                          <a:cs typeface="Times New Roman"/>
                        </a:rPr>
                        <a:t>Deformation and effusion rates</a:t>
                      </a:r>
                      <a:endParaRPr lang="en-US" sz="1400" dirty="0">
                        <a:solidFill>
                          <a:schemeClr val="bg1"/>
                        </a:solidFill>
                        <a:latin typeface="Times New Roman"/>
                        <a:ea typeface="Batang"/>
                        <a:cs typeface="Times New Roman"/>
                      </a:endParaRPr>
                    </a:p>
                  </a:txBody>
                  <a:tcPr marL="73025" marR="730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err="1">
                          <a:solidFill>
                            <a:schemeClr val="bg1"/>
                          </a:solidFill>
                          <a:latin typeface="Arial"/>
                          <a:ea typeface="Times New Roman"/>
                          <a:cs typeface="Times New Roman"/>
                        </a:rPr>
                        <a:t>Denlinger</a:t>
                      </a:r>
                      <a:r>
                        <a:rPr lang="en-US" sz="1000" dirty="0">
                          <a:solidFill>
                            <a:schemeClr val="bg1"/>
                          </a:solidFill>
                          <a:latin typeface="Arial"/>
                          <a:ea typeface="Times New Roman"/>
                          <a:cs typeface="Times New Roman"/>
                        </a:rPr>
                        <a:t>, 1997</a:t>
                      </a:r>
                      <a:endParaRPr lang="en-US" sz="1400" dirty="0">
                        <a:solidFill>
                          <a:schemeClr val="bg1"/>
                        </a:solidFill>
                        <a:latin typeface="Times New Roman"/>
                        <a:ea typeface="Batang"/>
                        <a:cs typeface="Times New Roman"/>
                      </a:endParaRPr>
                    </a:p>
                  </a:txBody>
                  <a:tcPr marL="73025" marR="73025" marT="0" marB="0" anchor="ctr">
                    <a:lnL w="12700" cap="flat" cmpd="sng" algn="ctr">
                      <a:solidFill>
                        <a:schemeClr val="bg1"/>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r>
            </a:tbl>
          </a:graphicData>
        </a:graphic>
      </p:graphicFrame>
      <p:sp>
        <p:nvSpPr>
          <p:cNvPr id="5" name="Rectangle 4"/>
          <p:cNvSpPr/>
          <p:nvPr/>
        </p:nvSpPr>
        <p:spPr>
          <a:xfrm>
            <a:off x="0" y="6400800"/>
            <a:ext cx="914400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2792769" y="6464652"/>
            <a:ext cx="3558475" cy="307777"/>
          </a:xfrm>
          <a:prstGeom prst="rect">
            <a:avLst/>
          </a:prstGeom>
          <a:noFill/>
        </p:spPr>
        <p:txBody>
          <a:bodyPr wrap="none" rtlCol="0">
            <a:spAutoFit/>
          </a:bodyPr>
          <a:lstStyle/>
          <a:p>
            <a:pPr algn="ctr"/>
            <a:r>
              <a:rPr lang="en-US" sz="1400" dirty="0" smtClean="0">
                <a:solidFill>
                  <a:schemeClr val="bg1"/>
                </a:solidFill>
                <a:latin typeface="Arial" panose="020B0604020202020204" pitchFamily="34" charset="0"/>
                <a:cs typeface="Arial" panose="020B0604020202020204" pitchFamily="34" charset="0"/>
              </a:rPr>
              <a:t>GSA Annual Meeting, September 25, 2016</a:t>
            </a:r>
            <a:endParaRPr lang="en-US" sz="1400" dirty="0">
              <a:solidFill>
                <a:schemeClr val="bg1"/>
              </a:solidFill>
              <a:latin typeface="Arial" panose="020B0604020202020204" pitchFamily="34" charset="0"/>
              <a:cs typeface="Arial" panose="020B0604020202020204" pitchFamily="34" charset="0"/>
            </a:endParaRPr>
          </a:p>
        </p:txBody>
      </p:sp>
      <p:pic>
        <p:nvPicPr>
          <p:cNvPr id="7" name="Picture 16" descr="Image of small USGS Identifier"/>
          <p:cNvPicPr>
            <a:picLocks noChangeAspect="1" noChangeArrowheads="1"/>
          </p:cNvPicPr>
          <p:nvPr/>
        </p:nvPicPr>
        <p:blipFill>
          <a:blip r:embed="rId3" cstate="email">
            <a:lum bright="100000"/>
            <a:extLst>
              <a:ext uri="{28A0092B-C50C-407E-A947-70E740481C1C}">
                <a14:useLocalDpi xmlns:a14="http://schemas.microsoft.com/office/drawing/2010/main"/>
              </a:ext>
            </a:extLst>
          </a:blip>
          <a:srcRect/>
          <a:stretch>
            <a:fillRect/>
          </a:stretch>
        </p:blipFill>
        <p:spPr bwMode="black">
          <a:xfrm>
            <a:off x="100013" y="6505575"/>
            <a:ext cx="957262" cy="352425"/>
          </a:xfrm>
          <a:prstGeom prst="rect">
            <a:avLst/>
          </a:prstGeom>
          <a:noFill/>
          <a:ln w="9525">
            <a:noFill/>
            <a:miter lim="800000"/>
            <a:headEnd/>
            <a:tailEnd/>
          </a:ln>
        </p:spPr>
      </p:pic>
      <p:sp>
        <p:nvSpPr>
          <p:cNvPr id="8" name="TextBox 7"/>
          <p:cNvSpPr txBox="1"/>
          <p:nvPr/>
        </p:nvSpPr>
        <p:spPr>
          <a:xfrm>
            <a:off x="8611482" y="6474023"/>
            <a:ext cx="532518" cy="307777"/>
          </a:xfrm>
          <a:prstGeom prst="rect">
            <a:avLst/>
          </a:prstGeom>
          <a:noFill/>
        </p:spPr>
        <p:txBody>
          <a:bodyPr wrap="none" rtlCol="0">
            <a:spAutoFit/>
          </a:bodyPr>
          <a:lstStyle/>
          <a:p>
            <a:pPr algn="r"/>
            <a:r>
              <a:rPr lang="en-US" sz="1400" dirty="0" smtClean="0">
                <a:solidFill>
                  <a:schemeClr val="bg1"/>
                </a:solidFill>
                <a:latin typeface="Arial" panose="020B0604020202020204" pitchFamily="34" charset="0"/>
                <a:cs typeface="Arial" panose="020B0604020202020204" pitchFamily="34" charset="0"/>
              </a:rPr>
              <a:t>4/13</a:t>
            </a:r>
            <a:endParaRPr lang="en-US" sz="1400" dirty="0">
              <a:solidFill>
                <a:schemeClr val="bg1"/>
              </a:solidFill>
              <a:latin typeface="Arial" panose="020B0604020202020204" pitchFamily="34" charset="0"/>
              <a:cs typeface="Arial" panose="020B0604020202020204" pitchFamily="34" charset="0"/>
            </a:endParaRPr>
          </a:p>
        </p:txBody>
      </p:sp>
      <p:cxnSp>
        <p:nvCxnSpPr>
          <p:cNvPr id="9" name="Straight Connector 8"/>
          <p:cNvCxnSpPr/>
          <p:nvPr/>
        </p:nvCxnSpPr>
        <p:spPr>
          <a:xfrm>
            <a:off x="152400" y="457200"/>
            <a:ext cx="88392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981200" y="0"/>
            <a:ext cx="7010400" cy="461665"/>
          </a:xfrm>
          <a:prstGeom prst="rect">
            <a:avLst/>
          </a:prstGeom>
          <a:noFill/>
        </p:spPr>
        <p:txBody>
          <a:bodyPr wrap="square" rtlCol="0">
            <a:spAutoFit/>
          </a:bodyPr>
          <a:lstStyle/>
          <a:p>
            <a:pPr algn="r"/>
            <a:r>
              <a:rPr lang="en-US" sz="2400" b="1" i="1" dirty="0" smtClean="0">
                <a:solidFill>
                  <a:schemeClr val="bg1"/>
                </a:solidFill>
                <a:latin typeface="Arial" panose="020B0604020202020204" pitchFamily="34" charset="0"/>
                <a:cs typeface="Arial" panose="020B0604020202020204" pitchFamily="34" charset="0"/>
              </a:rPr>
              <a:t>Steady magma supply, 1950s–2002</a:t>
            </a:r>
            <a:endParaRPr lang="en-US" sz="2400" b="1" i="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7325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 name="Rectangle 25"/>
          <p:cNvSpPr/>
          <p:nvPr/>
        </p:nvSpPr>
        <p:spPr>
          <a:xfrm>
            <a:off x="60225" y="3254074"/>
            <a:ext cx="2971800" cy="27486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6111975" y="3254075"/>
            <a:ext cx="2971800" cy="27486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091248" y="3254184"/>
            <a:ext cx="2971800" cy="27486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2"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8447" y="3311850"/>
            <a:ext cx="2853353" cy="265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150472" y="3311850"/>
            <a:ext cx="2853353" cy="265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172200" y="3311850"/>
            <a:ext cx="2853353" cy="265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52400" y="971550"/>
            <a:ext cx="8839200" cy="1924050"/>
          </a:xfrm>
          <a:prstGeom prst="rect">
            <a:avLst/>
          </a:prstGeom>
          <a:noFill/>
          <a:ln w="9525">
            <a:noFill/>
            <a:miter lim="800000"/>
            <a:headEnd/>
            <a:tailEnd/>
          </a:ln>
          <a:effectLst/>
        </p:spPr>
      </p:pic>
      <p:sp>
        <p:nvSpPr>
          <p:cNvPr id="10" name="Rectangle 4"/>
          <p:cNvSpPr>
            <a:spLocks noChangeArrowheads="1"/>
          </p:cNvSpPr>
          <p:nvPr/>
        </p:nvSpPr>
        <p:spPr bwMode="auto">
          <a:xfrm>
            <a:off x="2286000" y="1243013"/>
            <a:ext cx="1454150" cy="1365250"/>
          </a:xfrm>
          <a:prstGeom prst="rect">
            <a:avLst/>
          </a:prstGeom>
          <a:solidFill>
            <a:srgbClr val="FF0000">
              <a:alpha val="39999"/>
            </a:srgbClr>
          </a:solidFill>
          <a:ln w="9525">
            <a:solidFill>
              <a:schemeClr val="tx1"/>
            </a:solidFill>
            <a:miter lim="800000"/>
            <a:headEnd/>
            <a:tailEnd/>
          </a:ln>
          <a:effectLst/>
        </p:spPr>
        <p:txBody>
          <a:bodyPr wrap="none" anchor="ctr"/>
          <a:lstStyle/>
          <a:p>
            <a:endParaRPr lang="en-US"/>
          </a:p>
        </p:txBody>
      </p:sp>
      <p:grpSp>
        <p:nvGrpSpPr>
          <p:cNvPr id="11" name="Group 5"/>
          <p:cNvGrpSpPr>
            <a:grpSpLocks/>
          </p:cNvGrpSpPr>
          <p:nvPr/>
        </p:nvGrpSpPr>
        <p:grpSpPr bwMode="auto">
          <a:xfrm>
            <a:off x="938213" y="1295400"/>
            <a:ext cx="1138237" cy="1138238"/>
            <a:chOff x="1104" y="3264"/>
            <a:chExt cx="576" cy="576"/>
          </a:xfrm>
        </p:grpSpPr>
        <p:grpSp>
          <p:nvGrpSpPr>
            <p:cNvPr id="12" name="Group 6"/>
            <p:cNvGrpSpPr>
              <a:grpSpLocks/>
            </p:cNvGrpSpPr>
            <p:nvPr/>
          </p:nvGrpSpPr>
          <p:grpSpPr bwMode="auto">
            <a:xfrm>
              <a:off x="1104" y="3264"/>
              <a:ext cx="576" cy="576"/>
              <a:chOff x="1008" y="3072"/>
              <a:chExt cx="768" cy="768"/>
            </a:xfrm>
          </p:grpSpPr>
          <p:pic>
            <p:nvPicPr>
              <p:cNvPr id="14" name="Picture 7"/>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08" y="3072"/>
                <a:ext cx="768" cy="768"/>
              </a:xfrm>
              <a:prstGeom prst="rect">
                <a:avLst/>
              </a:prstGeom>
              <a:noFill/>
              <a:ln w="9525">
                <a:noFill/>
                <a:miter lim="800000"/>
                <a:headEnd/>
                <a:tailEnd/>
              </a:ln>
              <a:effectLst/>
            </p:spPr>
          </p:pic>
          <p:sp>
            <p:nvSpPr>
              <p:cNvPr id="15" name="Oval 8"/>
              <p:cNvSpPr>
                <a:spLocks noChangeArrowheads="1"/>
              </p:cNvSpPr>
              <p:nvPr/>
            </p:nvSpPr>
            <p:spPr bwMode="auto">
              <a:xfrm>
                <a:off x="1218" y="3300"/>
                <a:ext cx="75" cy="75"/>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6" name="Oval 9"/>
              <p:cNvSpPr>
                <a:spLocks noChangeArrowheads="1"/>
              </p:cNvSpPr>
              <p:nvPr/>
            </p:nvSpPr>
            <p:spPr bwMode="auto">
              <a:xfrm>
                <a:off x="1384" y="3621"/>
                <a:ext cx="75" cy="75"/>
              </a:xfrm>
              <a:prstGeom prst="ellipse">
                <a:avLst/>
              </a:prstGeom>
              <a:solidFill>
                <a:srgbClr val="FF0000"/>
              </a:solidFill>
              <a:ln w="9525">
                <a:solidFill>
                  <a:schemeClr val="tx1"/>
                </a:solidFill>
                <a:round/>
                <a:headEnd/>
                <a:tailEnd/>
              </a:ln>
              <a:effectLst/>
            </p:spPr>
            <p:txBody>
              <a:bodyPr wrap="none" anchor="ctr"/>
              <a:lstStyle/>
              <a:p>
                <a:endParaRPr lang="en-US"/>
              </a:p>
            </p:txBody>
          </p:sp>
        </p:grpSp>
        <p:sp>
          <p:nvSpPr>
            <p:cNvPr id="13" name="Rectangle 10"/>
            <p:cNvSpPr>
              <a:spLocks noChangeArrowheads="1"/>
            </p:cNvSpPr>
            <p:nvPr/>
          </p:nvSpPr>
          <p:spPr bwMode="auto">
            <a:xfrm>
              <a:off x="1104" y="3264"/>
              <a:ext cx="576" cy="576"/>
            </a:xfrm>
            <a:prstGeom prst="rect">
              <a:avLst/>
            </a:prstGeom>
            <a:noFill/>
            <a:ln w="12700">
              <a:solidFill>
                <a:schemeClr val="tx1"/>
              </a:solidFill>
              <a:miter lim="800000"/>
              <a:headEnd/>
              <a:tailEnd/>
            </a:ln>
            <a:effectLst/>
          </p:spPr>
          <p:txBody>
            <a:bodyPr wrap="none" anchor="ctr"/>
            <a:lstStyle/>
            <a:p>
              <a:endParaRPr lang="en-US"/>
            </a:p>
          </p:txBody>
        </p:sp>
      </p:grpSp>
      <p:sp>
        <p:nvSpPr>
          <p:cNvPr id="18" name="Rectangle 5"/>
          <p:cNvSpPr>
            <a:spLocks noChangeArrowheads="1"/>
          </p:cNvSpPr>
          <p:nvPr/>
        </p:nvSpPr>
        <p:spPr bwMode="auto">
          <a:xfrm>
            <a:off x="3733800" y="1243013"/>
            <a:ext cx="2514600" cy="1365250"/>
          </a:xfrm>
          <a:prstGeom prst="rect">
            <a:avLst/>
          </a:prstGeom>
          <a:solidFill>
            <a:srgbClr val="FF0000">
              <a:alpha val="39999"/>
            </a:srgbClr>
          </a:solidFill>
          <a:ln w="9525">
            <a:solidFill>
              <a:schemeClr val="tx1"/>
            </a:solidFill>
            <a:miter lim="800000"/>
            <a:headEnd/>
            <a:tailEnd/>
          </a:ln>
          <a:effectLst/>
        </p:spPr>
        <p:txBody>
          <a:bodyPr wrap="none" anchor="ctr"/>
          <a:lstStyle/>
          <a:p>
            <a:endParaRPr lang="en-US"/>
          </a:p>
        </p:txBody>
      </p:sp>
      <p:sp>
        <p:nvSpPr>
          <p:cNvPr id="20" name="Rectangle 4"/>
          <p:cNvSpPr>
            <a:spLocks noChangeArrowheads="1"/>
          </p:cNvSpPr>
          <p:nvPr/>
        </p:nvSpPr>
        <p:spPr bwMode="auto">
          <a:xfrm>
            <a:off x="6248400" y="1250950"/>
            <a:ext cx="1865313" cy="1365250"/>
          </a:xfrm>
          <a:prstGeom prst="rect">
            <a:avLst/>
          </a:prstGeom>
          <a:solidFill>
            <a:srgbClr val="FF0000">
              <a:alpha val="39999"/>
            </a:srgbClr>
          </a:solidFill>
          <a:ln w="9525">
            <a:solidFill>
              <a:schemeClr val="tx1"/>
            </a:solidFill>
            <a:miter lim="800000"/>
            <a:headEnd/>
            <a:tailEnd/>
          </a:ln>
          <a:effectLst/>
        </p:spPr>
        <p:txBody>
          <a:bodyPr wrap="none" anchor="ctr"/>
          <a:lstStyle/>
          <a:p>
            <a:endParaRPr lang="en-US"/>
          </a:p>
        </p:txBody>
      </p:sp>
      <p:sp>
        <p:nvSpPr>
          <p:cNvPr id="17" name="Rectangle 16"/>
          <p:cNvSpPr/>
          <p:nvPr/>
        </p:nvSpPr>
        <p:spPr>
          <a:xfrm>
            <a:off x="0" y="6400800"/>
            <a:ext cx="914400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p:cNvSpPr txBox="1"/>
          <p:nvPr/>
        </p:nvSpPr>
        <p:spPr>
          <a:xfrm>
            <a:off x="2792769" y="6464652"/>
            <a:ext cx="3558475" cy="307777"/>
          </a:xfrm>
          <a:prstGeom prst="rect">
            <a:avLst/>
          </a:prstGeom>
          <a:noFill/>
        </p:spPr>
        <p:txBody>
          <a:bodyPr wrap="none" rtlCol="0">
            <a:spAutoFit/>
          </a:bodyPr>
          <a:lstStyle/>
          <a:p>
            <a:pPr algn="ctr"/>
            <a:r>
              <a:rPr lang="en-US" sz="1400" dirty="0" smtClean="0">
                <a:solidFill>
                  <a:schemeClr val="bg1"/>
                </a:solidFill>
                <a:latin typeface="Arial" panose="020B0604020202020204" pitchFamily="34" charset="0"/>
                <a:cs typeface="Arial" panose="020B0604020202020204" pitchFamily="34" charset="0"/>
              </a:rPr>
              <a:t>GSA Annual Meeting, September 25, 2016</a:t>
            </a:r>
            <a:endParaRPr lang="en-US" sz="1400" dirty="0">
              <a:solidFill>
                <a:schemeClr val="bg1"/>
              </a:solidFill>
              <a:latin typeface="Arial" panose="020B0604020202020204" pitchFamily="34" charset="0"/>
              <a:cs typeface="Arial" panose="020B0604020202020204" pitchFamily="34" charset="0"/>
            </a:endParaRPr>
          </a:p>
        </p:txBody>
      </p:sp>
      <p:pic>
        <p:nvPicPr>
          <p:cNvPr id="21" name="Picture 16" descr="Image of small USGS Identifier"/>
          <p:cNvPicPr>
            <a:picLocks noChangeAspect="1" noChangeArrowheads="1"/>
          </p:cNvPicPr>
          <p:nvPr/>
        </p:nvPicPr>
        <p:blipFill>
          <a:blip r:embed="rId8" cstate="email">
            <a:lum bright="100000"/>
            <a:extLst>
              <a:ext uri="{28A0092B-C50C-407E-A947-70E740481C1C}">
                <a14:useLocalDpi xmlns:a14="http://schemas.microsoft.com/office/drawing/2010/main"/>
              </a:ext>
            </a:extLst>
          </a:blip>
          <a:srcRect/>
          <a:stretch>
            <a:fillRect/>
          </a:stretch>
        </p:blipFill>
        <p:spPr bwMode="black">
          <a:xfrm>
            <a:off x="100013" y="6505575"/>
            <a:ext cx="957262" cy="352425"/>
          </a:xfrm>
          <a:prstGeom prst="rect">
            <a:avLst/>
          </a:prstGeom>
          <a:noFill/>
          <a:ln w="9525">
            <a:noFill/>
            <a:miter lim="800000"/>
            <a:headEnd/>
            <a:tailEnd/>
          </a:ln>
        </p:spPr>
      </p:pic>
      <p:sp>
        <p:nvSpPr>
          <p:cNvPr id="22" name="TextBox 21"/>
          <p:cNvSpPr txBox="1"/>
          <p:nvPr/>
        </p:nvSpPr>
        <p:spPr>
          <a:xfrm>
            <a:off x="8611482" y="6474023"/>
            <a:ext cx="532518" cy="307777"/>
          </a:xfrm>
          <a:prstGeom prst="rect">
            <a:avLst/>
          </a:prstGeom>
          <a:noFill/>
        </p:spPr>
        <p:txBody>
          <a:bodyPr wrap="none" rtlCol="0">
            <a:spAutoFit/>
          </a:bodyPr>
          <a:lstStyle/>
          <a:p>
            <a:pPr algn="r"/>
            <a:r>
              <a:rPr lang="en-US" sz="1400" dirty="0" smtClean="0">
                <a:solidFill>
                  <a:schemeClr val="bg1"/>
                </a:solidFill>
                <a:latin typeface="Arial" panose="020B0604020202020204" pitchFamily="34" charset="0"/>
                <a:cs typeface="Arial" panose="020B0604020202020204" pitchFamily="34" charset="0"/>
              </a:rPr>
              <a:t>5/13</a:t>
            </a:r>
            <a:endParaRPr lang="en-US" sz="1400" dirty="0">
              <a:solidFill>
                <a:schemeClr val="bg1"/>
              </a:solidFill>
              <a:latin typeface="Arial" panose="020B0604020202020204" pitchFamily="34" charset="0"/>
              <a:cs typeface="Arial" panose="020B0604020202020204" pitchFamily="34" charset="0"/>
            </a:endParaRPr>
          </a:p>
        </p:txBody>
      </p:sp>
      <p:cxnSp>
        <p:nvCxnSpPr>
          <p:cNvPr id="23" name="Straight Connector 22"/>
          <p:cNvCxnSpPr/>
          <p:nvPr/>
        </p:nvCxnSpPr>
        <p:spPr>
          <a:xfrm>
            <a:off x="152400" y="457200"/>
            <a:ext cx="88392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981200" y="0"/>
            <a:ext cx="7010400" cy="461665"/>
          </a:xfrm>
          <a:prstGeom prst="rect">
            <a:avLst/>
          </a:prstGeom>
          <a:noFill/>
        </p:spPr>
        <p:txBody>
          <a:bodyPr wrap="square" rtlCol="0">
            <a:spAutoFit/>
          </a:bodyPr>
          <a:lstStyle/>
          <a:p>
            <a:pPr algn="r"/>
            <a:r>
              <a:rPr lang="en-US" sz="2400" b="1" i="1" dirty="0" smtClean="0">
                <a:solidFill>
                  <a:schemeClr val="bg1"/>
                </a:solidFill>
                <a:latin typeface="Arial" panose="020B0604020202020204" pitchFamily="34" charset="0"/>
                <a:cs typeface="Arial" panose="020B0604020202020204" pitchFamily="34" charset="0"/>
              </a:rPr>
              <a:t>Surge in magma supply, 2003–2007</a:t>
            </a:r>
            <a:endParaRPr lang="en-US" sz="2400" b="1" i="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3484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subTnLst>
                                    <p:animClr clrSpc="rgb" dir="cw">
                                      <p:cBhvr override="childStyle">
                                        <p:cTn dur="1" fill="hold" display="0" masterRel="nextClick" afterEffect="1"/>
                                        <p:tgtEl>
                                          <p:spTgt spid="10"/>
                                        </p:tgtEl>
                                        <p:attrNameLst>
                                          <p:attrName>ppt_c</p:attrName>
                                        </p:attrNameLst>
                                      </p:cBhvr>
                                      <p:to>
                                        <a:srgbClr val="C8C8C8"/>
                                      </p:to>
                                    </p:animClr>
                                  </p:subTnLst>
                                </p:cTn>
                              </p:par>
                              <p:par>
                                <p:cTn id="8" presetID="10" presetClass="entr" presetSubtype="0" fill="hold" nodeType="withEffect">
                                  <p:stCondLst>
                                    <p:cond delay="0"/>
                                  </p:stCondLst>
                                  <p:childTnLst>
                                    <p:set>
                                      <p:cBhvr>
                                        <p:cTn id="9" dur="1" fill="hold">
                                          <p:stCondLst>
                                            <p:cond delay="0"/>
                                          </p:stCondLst>
                                        </p:cTn>
                                        <p:tgtEl>
                                          <p:spTgt spid="4102"/>
                                        </p:tgtEl>
                                        <p:attrNameLst>
                                          <p:attrName>style.visibility</p:attrName>
                                        </p:attrNameLst>
                                      </p:cBhvr>
                                      <p:to>
                                        <p:strVal val="visible"/>
                                      </p:to>
                                    </p:set>
                                    <p:animEffect transition="in" filter="fade">
                                      <p:cBhvr>
                                        <p:cTn id="10" dur="500"/>
                                        <p:tgtEl>
                                          <p:spTgt spid="410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subTnLst>
                                    <p:animClr clrSpc="rgb" dir="cw">
                                      <p:cBhvr override="childStyle">
                                        <p:cTn dur="1" fill="hold" display="0" masterRel="nextClick" afterEffect="1"/>
                                        <p:tgtEl>
                                          <p:spTgt spid="18"/>
                                        </p:tgtEl>
                                        <p:attrNameLst>
                                          <p:attrName>ppt_c</p:attrName>
                                        </p:attrNameLst>
                                      </p:cBhvr>
                                      <p:to>
                                        <a:srgbClr val="C8C8C8"/>
                                      </p:to>
                                    </p:animClr>
                                  </p:subTnLst>
                                </p:cTn>
                              </p:par>
                              <p:par>
                                <p:cTn id="19" presetID="10" presetClass="entr" presetSubtype="0" fill="hold" nodeType="withEffect">
                                  <p:stCondLst>
                                    <p:cond delay="0"/>
                                  </p:stCondLst>
                                  <p:childTnLst>
                                    <p:set>
                                      <p:cBhvr>
                                        <p:cTn id="20" dur="1" fill="hold">
                                          <p:stCondLst>
                                            <p:cond delay="0"/>
                                          </p:stCondLst>
                                        </p:cTn>
                                        <p:tgtEl>
                                          <p:spTgt spid="4100"/>
                                        </p:tgtEl>
                                        <p:attrNameLst>
                                          <p:attrName>style.visibility</p:attrName>
                                        </p:attrNameLst>
                                      </p:cBhvr>
                                      <p:to>
                                        <p:strVal val="visible"/>
                                      </p:to>
                                    </p:set>
                                    <p:animEffect transition="in" filter="fade">
                                      <p:cBhvr>
                                        <p:cTn id="21" dur="500"/>
                                        <p:tgtEl>
                                          <p:spTgt spid="410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par>
                                <p:cTn id="30" presetID="10" presetClass="entr" presetSubtype="0" fill="hold" nodeType="withEffect">
                                  <p:stCondLst>
                                    <p:cond delay="0"/>
                                  </p:stCondLst>
                                  <p:childTnLst>
                                    <p:set>
                                      <p:cBhvr>
                                        <p:cTn id="31" dur="1" fill="hold">
                                          <p:stCondLst>
                                            <p:cond delay="0"/>
                                          </p:stCondLst>
                                        </p:cTn>
                                        <p:tgtEl>
                                          <p:spTgt spid="4101"/>
                                        </p:tgtEl>
                                        <p:attrNameLst>
                                          <p:attrName>style.visibility</p:attrName>
                                        </p:attrNameLst>
                                      </p:cBhvr>
                                      <p:to>
                                        <p:strVal val="visible"/>
                                      </p:to>
                                    </p:set>
                                    <p:animEffect transition="in" filter="fade">
                                      <p:cBhvr>
                                        <p:cTn id="32" dur="500"/>
                                        <p:tgtEl>
                                          <p:spTgt spid="410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5" grpId="0" animBg="1"/>
      <p:bldP spid="4" grpId="0" animBg="1"/>
      <p:bldP spid="10" grpId="0" animBg="1"/>
      <p:bldP spid="18" grpId="0" animBg="1"/>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09600" y="809151"/>
            <a:ext cx="7924800" cy="2594158"/>
          </a:xfrm>
          <a:prstGeom prst="rect">
            <a:avLst/>
          </a:prstGeom>
        </p:spPr>
      </p:pic>
      <p:sp>
        <p:nvSpPr>
          <p:cNvPr id="5" name="TextBox 4"/>
          <p:cNvSpPr txBox="1"/>
          <p:nvPr/>
        </p:nvSpPr>
        <p:spPr>
          <a:xfrm>
            <a:off x="1418284" y="1142095"/>
            <a:ext cx="1705916" cy="369332"/>
          </a:xfrm>
          <a:prstGeom prst="rect">
            <a:avLst/>
          </a:prstGeom>
          <a:solidFill>
            <a:schemeClr val="bg1"/>
          </a:solidFill>
          <a:ln w="12700">
            <a:solidFill>
              <a:schemeClr val="tx1"/>
            </a:solidFill>
          </a:ln>
        </p:spPr>
        <p:txBody>
          <a:bodyPr wrap="none" rtlCol="0">
            <a:spAutoFit/>
          </a:bodyPr>
          <a:lstStyle/>
          <a:p>
            <a:r>
              <a:rPr lang="en-US" dirty="0" smtClean="0">
                <a:latin typeface="Arial" panose="020B0604020202020204" pitchFamily="34" charset="0"/>
                <a:cs typeface="Arial" panose="020B0604020202020204" pitchFamily="34" charset="0"/>
              </a:rPr>
              <a:t>SO</a:t>
            </a:r>
            <a:r>
              <a:rPr lang="en-US" baseline="-25000" dirty="0" smtClean="0">
                <a:latin typeface="Arial" panose="020B0604020202020204" pitchFamily="34" charset="0"/>
                <a:cs typeface="Arial" panose="020B0604020202020204" pitchFamily="34" charset="0"/>
              </a:rPr>
              <a:t>2</a:t>
            </a:r>
            <a:r>
              <a:rPr lang="en-US" dirty="0" smtClean="0">
                <a:latin typeface="Arial" panose="020B0604020202020204" pitchFamily="34" charset="0"/>
                <a:cs typeface="Arial" panose="020B0604020202020204" pitchFamily="34" charset="0"/>
              </a:rPr>
              <a:t> emissions</a:t>
            </a:r>
            <a:endParaRPr lang="en-US"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4"/>
          <a:stretch>
            <a:fillRect/>
          </a:stretch>
        </p:blipFill>
        <p:spPr>
          <a:xfrm>
            <a:off x="609600" y="3505200"/>
            <a:ext cx="7924800" cy="2594158"/>
          </a:xfrm>
          <a:prstGeom prst="rect">
            <a:avLst/>
          </a:prstGeom>
        </p:spPr>
      </p:pic>
      <p:sp>
        <p:nvSpPr>
          <p:cNvPr id="4" name="TextBox 3"/>
          <p:cNvSpPr txBox="1"/>
          <p:nvPr/>
        </p:nvSpPr>
        <p:spPr>
          <a:xfrm>
            <a:off x="1418284" y="3839049"/>
            <a:ext cx="1705916" cy="369332"/>
          </a:xfrm>
          <a:prstGeom prst="rect">
            <a:avLst/>
          </a:prstGeom>
          <a:solidFill>
            <a:schemeClr val="bg1"/>
          </a:solidFill>
          <a:ln w="12700">
            <a:solidFill>
              <a:schemeClr val="tx1"/>
            </a:solidFill>
          </a:ln>
        </p:spPr>
        <p:txBody>
          <a:bodyPr wrap="none" rtlCol="0">
            <a:spAutoFit/>
          </a:bodyPr>
          <a:lstStyle/>
          <a:p>
            <a:r>
              <a:rPr lang="en-US" dirty="0" smtClean="0">
                <a:latin typeface="Arial" panose="020B0604020202020204" pitchFamily="34" charset="0"/>
                <a:cs typeface="Arial" panose="020B0604020202020204" pitchFamily="34" charset="0"/>
              </a:rPr>
              <a:t>CO</a:t>
            </a:r>
            <a:r>
              <a:rPr lang="en-US" baseline="-25000" dirty="0" smtClean="0">
                <a:latin typeface="Arial" panose="020B0604020202020204" pitchFamily="34" charset="0"/>
                <a:cs typeface="Arial" panose="020B0604020202020204" pitchFamily="34" charset="0"/>
              </a:rPr>
              <a:t>2</a:t>
            </a:r>
            <a:r>
              <a:rPr lang="en-US" dirty="0" smtClean="0">
                <a:latin typeface="Arial" panose="020B0604020202020204" pitchFamily="34" charset="0"/>
                <a:cs typeface="Arial" panose="020B0604020202020204" pitchFamily="34" charset="0"/>
              </a:rPr>
              <a:t> emissions</a:t>
            </a:r>
            <a:endParaRPr lang="en-US" dirty="0">
              <a:latin typeface="Arial" panose="020B0604020202020204" pitchFamily="34" charset="0"/>
              <a:cs typeface="Arial" panose="020B0604020202020204" pitchFamily="34" charset="0"/>
            </a:endParaRPr>
          </a:p>
        </p:txBody>
      </p:sp>
      <p:sp>
        <p:nvSpPr>
          <p:cNvPr id="6" name="TextBox 5"/>
          <p:cNvSpPr txBox="1"/>
          <p:nvPr/>
        </p:nvSpPr>
        <p:spPr>
          <a:xfrm>
            <a:off x="2792769" y="6464652"/>
            <a:ext cx="3558475" cy="307777"/>
          </a:xfrm>
          <a:prstGeom prst="rect">
            <a:avLst/>
          </a:prstGeom>
          <a:noFill/>
        </p:spPr>
        <p:txBody>
          <a:bodyPr wrap="none" rtlCol="0">
            <a:spAutoFit/>
          </a:bodyPr>
          <a:lstStyle/>
          <a:p>
            <a:pPr algn="ctr"/>
            <a:r>
              <a:rPr lang="en-US" sz="1400" dirty="0" smtClean="0">
                <a:solidFill>
                  <a:schemeClr val="bg1"/>
                </a:solidFill>
                <a:latin typeface="Arial" panose="020B0604020202020204" pitchFamily="34" charset="0"/>
                <a:cs typeface="Arial" panose="020B0604020202020204" pitchFamily="34" charset="0"/>
              </a:rPr>
              <a:t>GSA Annual Meeting, September 25, 2016</a:t>
            </a:r>
            <a:endParaRPr lang="en-US" sz="1400" dirty="0">
              <a:solidFill>
                <a:schemeClr val="bg1"/>
              </a:solidFill>
              <a:latin typeface="Arial" panose="020B0604020202020204" pitchFamily="34" charset="0"/>
              <a:cs typeface="Arial" panose="020B0604020202020204" pitchFamily="34" charset="0"/>
            </a:endParaRPr>
          </a:p>
        </p:txBody>
      </p:sp>
      <p:pic>
        <p:nvPicPr>
          <p:cNvPr id="7" name="Picture 16" descr="Image of small USGS Identifier"/>
          <p:cNvPicPr>
            <a:picLocks noChangeAspect="1" noChangeArrowheads="1"/>
          </p:cNvPicPr>
          <p:nvPr/>
        </p:nvPicPr>
        <p:blipFill>
          <a:blip r:embed="rId5" cstate="email">
            <a:lum bright="100000"/>
            <a:extLst>
              <a:ext uri="{28A0092B-C50C-407E-A947-70E740481C1C}">
                <a14:useLocalDpi xmlns:a14="http://schemas.microsoft.com/office/drawing/2010/main"/>
              </a:ext>
            </a:extLst>
          </a:blip>
          <a:srcRect/>
          <a:stretch>
            <a:fillRect/>
          </a:stretch>
        </p:blipFill>
        <p:spPr bwMode="black">
          <a:xfrm>
            <a:off x="100013" y="6505575"/>
            <a:ext cx="957262" cy="352425"/>
          </a:xfrm>
          <a:prstGeom prst="rect">
            <a:avLst/>
          </a:prstGeom>
          <a:noFill/>
          <a:ln w="9525">
            <a:noFill/>
            <a:miter lim="800000"/>
            <a:headEnd/>
            <a:tailEnd/>
          </a:ln>
        </p:spPr>
      </p:pic>
      <p:sp>
        <p:nvSpPr>
          <p:cNvPr id="8" name="TextBox 7"/>
          <p:cNvSpPr txBox="1"/>
          <p:nvPr/>
        </p:nvSpPr>
        <p:spPr>
          <a:xfrm>
            <a:off x="8611482" y="6474023"/>
            <a:ext cx="532518" cy="307777"/>
          </a:xfrm>
          <a:prstGeom prst="rect">
            <a:avLst/>
          </a:prstGeom>
          <a:noFill/>
        </p:spPr>
        <p:txBody>
          <a:bodyPr wrap="none" rtlCol="0">
            <a:spAutoFit/>
          </a:bodyPr>
          <a:lstStyle/>
          <a:p>
            <a:pPr algn="r"/>
            <a:r>
              <a:rPr lang="en-US" sz="1400" dirty="0" smtClean="0">
                <a:solidFill>
                  <a:schemeClr val="bg1"/>
                </a:solidFill>
                <a:latin typeface="Arial" panose="020B0604020202020204" pitchFamily="34" charset="0"/>
                <a:cs typeface="Arial" panose="020B0604020202020204" pitchFamily="34" charset="0"/>
              </a:rPr>
              <a:t>6/13</a:t>
            </a:r>
            <a:endParaRPr lang="en-US" sz="1400" dirty="0">
              <a:solidFill>
                <a:schemeClr val="bg1"/>
              </a:solidFill>
              <a:latin typeface="Arial" panose="020B0604020202020204" pitchFamily="34" charset="0"/>
              <a:cs typeface="Arial" panose="020B0604020202020204" pitchFamily="34" charset="0"/>
            </a:endParaRPr>
          </a:p>
        </p:txBody>
      </p:sp>
      <p:cxnSp>
        <p:nvCxnSpPr>
          <p:cNvPr id="9" name="Straight Connector 8"/>
          <p:cNvCxnSpPr/>
          <p:nvPr/>
        </p:nvCxnSpPr>
        <p:spPr>
          <a:xfrm>
            <a:off x="152400" y="457200"/>
            <a:ext cx="88392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981200" y="0"/>
            <a:ext cx="7010400" cy="461665"/>
          </a:xfrm>
          <a:prstGeom prst="rect">
            <a:avLst/>
          </a:prstGeom>
          <a:noFill/>
        </p:spPr>
        <p:txBody>
          <a:bodyPr wrap="square" rtlCol="0">
            <a:spAutoFit/>
          </a:bodyPr>
          <a:lstStyle/>
          <a:p>
            <a:pPr algn="r"/>
            <a:r>
              <a:rPr lang="en-US" sz="2400" b="1" i="1" dirty="0" smtClean="0">
                <a:solidFill>
                  <a:schemeClr val="bg1"/>
                </a:solidFill>
                <a:latin typeface="Arial" panose="020B0604020202020204" pitchFamily="34" charset="0"/>
                <a:cs typeface="Arial" panose="020B0604020202020204" pitchFamily="34" charset="0"/>
              </a:rPr>
              <a:t>Surge in magma supply, 2003–2007</a:t>
            </a:r>
            <a:endParaRPr lang="en-US" sz="2400" b="1" i="1" dirty="0">
              <a:solidFill>
                <a:schemeClr val="bg1"/>
              </a:solidFill>
              <a:latin typeface="Arial" panose="020B0604020202020204" pitchFamily="34" charset="0"/>
              <a:cs typeface="Arial" panose="020B0604020202020204" pitchFamily="34" charset="0"/>
            </a:endParaRPr>
          </a:p>
        </p:txBody>
      </p:sp>
      <p:grpSp>
        <p:nvGrpSpPr>
          <p:cNvPr id="11" name="Group 5"/>
          <p:cNvGrpSpPr>
            <a:grpSpLocks/>
          </p:cNvGrpSpPr>
          <p:nvPr/>
        </p:nvGrpSpPr>
        <p:grpSpPr bwMode="auto">
          <a:xfrm>
            <a:off x="1362075" y="4890186"/>
            <a:ext cx="3971925" cy="419100"/>
            <a:chOff x="720" y="2151"/>
            <a:chExt cx="2502" cy="264"/>
          </a:xfrm>
        </p:grpSpPr>
        <p:sp>
          <p:nvSpPr>
            <p:cNvPr id="12" name="Line 6"/>
            <p:cNvSpPr>
              <a:spLocks noChangeShapeType="1"/>
            </p:cNvSpPr>
            <p:nvPr/>
          </p:nvSpPr>
          <p:spPr bwMode="auto">
            <a:xfrm>
              <a:off x="720" y="2415"/>
              <a:ext cx="2502" cy="0"/>
            </a:xfrm>
            <a:prstGeom prst="line">
              <a:avLst/>
            </a:prstGeom>
            <a:noFill/>
            <a:ln w="28575">
              <a:solidFill>
                <a:srgbClr val="FF0000"/>
              </a:solidFill>
              <a:round/>
              <a:headEnd/>
              <a:tailEnd/>
            </a:ln>
            <a:effectLst/>
          </p:spPr>
          <p:txBody>
            <a:bodyPr/>
            <a:lstStyle/>
            <a:p>
              <a:endParaRPr lang="en-US"/>
            </a:p>
          </p:txBody>
        </p:sp>
        <p:sp>
          <p:nvSpPr>
            <p:cNvPr id="13" name="Text Box 7"/>
            <p:cNvSpPr txBox="1">
              <a:spLocks noChangeArrowheads="1"/>
            </p:cNvSpPr>
            <p:nvPr/>
          </p:nvSpPr>
          <p:spPr bwMode="auto">
            <a:xfrm>
              <a:off x="1292" y="2151"/>
              <a:ext cx="598" cy="213"/>
            </a:xfrm>
            <a:prstGeom prst="rect">
              <a:avLst/>
            </a:prstGeom>
            <a:noFill/>
            <a:ln w="9525">
              <a:noFill/>
              <a:miter lim="800000"/>
              <a:headEnd/>
              <a:tailEnd/>
            </a:ln>
            <a:effectLst/>
          </p:spPr>
          <p:txBody>
            <a:bodyPr wrap="none">
              <a:spAutoFit/>
            </a:bodyPr>
            <a:lstStyle/>
            <a:p>
              <a:r>
                <a:rPr lang="en-US" sz="1600" b="1" dirty="0">
                  <a:solidFill>
                    <a:srgbClr val="FF0000"/>
                  </a:solidFill>
                  <a:latin typeface="Arial" pitchFamily="34" charset="0"/>
                  <a:cs typeface="Arial" pitchFamily="34" charset="0"/>
                </a:rPr>
                <a:t>7700 t/d</a:t>
              </a:r>
            </a:p>
          </p:txBody>
        </p:sp>
      </p:grpSp>
      <p:grpSp>
        <p:nvGrpSpPr>
          <p:cNvPr id="14" name="Group 8"/>
          <p:cNvGrpSpPr>
            <a:grpSpLocks/>
          </p:cNvGrpSpPr>
          <p:nvPr/>
        </p:nvGrpSpPr>
        <p:grpSpPr bwMode="auto">
          <a:xfrm>
            <a:off x="4495800" y="4468710"/>
            <a:ext cx="3733800" cy="338138"/>
            <a:chOff x="3667" y="1814"/>
            <a:chExt cx="2352" cy="213"/>
          </a:xfrm>
        </p:grpSpPr>
        <p:sp>
          <p:nvSpPr>
            <p:cNvPr id="15" name="Line 9"/>
            <p:cNvSpPr>
              <a:spLocks noChangeShapeType="1"/>
            </p:cNvSpPr>
            <p:nvPr/>
          </p:nvSpPr>
          <p:spPr bwMode="auto">
            <a:xfrm>
              <a:off x="4389" y="1945"/>
              <a:ext cx="1630" cy="0"/>
            </a:xfrm>
            <a:prstGeom prst="line">
              <a:avLst/>
            </a:prstGeom>
            <a:noFill/>
            <a:ln w="28575">
              <a:solidFill>
                <a:srgbClr val="FF0000"/>
              </a:solidFill>
              <a:round/>
              <a:headEnd/>
              <a:tailEnd/>
            </a:ln>
            <a:effectLst/>
          </p:spPr>
          <p:txBody>
            <a:bodyPr/>
            <a:lstStyle/>
            <a:p>
              <a:endParaRPr lang="en-US"/>
            </a:p>
          </p:txBody>
        </p:sp>
        <p:sp>
          <p:nvSpPr>
            <p:cNvPr id="16" name="Text Box 10"/>
            <p:cNvSpPr txBox="1">
              <a:spLocks noChangeArrowheads="1"/>
            </p:cNvSpPr>
            <p:nvPr/>
          </p:nvSpPr>
          <p:spPr bwMode="auto">
            <a:xfrm>
              <a:off x="3667" y="1814"/>
              <a:ext cx="670" cy="213"/>
            </a:xfrm>
            <a:prstGeom prst="rect">
              <a:avLst/>
            </a:prstGeom>
            <a:noFill/>
            <a:ln w="9525">
              <a:noFill/>
              <a:miter lim="800000"/>
              <a:headEnd/>
              <a:tailEnd/>
            </a:ln>
            <a:effectLst/>
          </p:spPr>
          <p:txBody>
            <a:bodyPr wrap="none">
              <a:spAutoFit/>
            </a:bodyPr>
            <a:lstStyle/>
            <a:p>
              <a:r>
                <a:rPr lang="en-US" sz="1600" b="1" dirty="0">
                  <a:solidFill>
                    <a:srgbClr val="FF0000"/>
                  </a:solidFill>
                  <a:latin typeface="Arial" pitchFamily="34" charset="0"/>
                  <a:cs typeface="Arial" pitchFamily="34" charset="0"/>
                </a:rPr>
                <a:t>18500 t/d</a:t>
              </a:r>
            </a:p>
          </p:txBody>
        </p:sp>
      </p:grpSp>
      <p:grpSp>
        <p:nvGrpSpPr>
          <p:cNvPr id="17" name="Group 5"/>
          <p:cNvGrpSpPr>
            <a:grpSpLocks/>
          </p:cNvGrpSpPr>
          <p:nvPr/>
        </p:nvGrpSpPr>
        <p:grpSpPr bwMode="auto">
          <a:xfrm>
            <a:off x="1296172" y="1753202"/>
            <a:ext cx="4953000" cy="882651"/>
            <a:chOff x="480" y="2877"/>
            <a:chExt cx="3120" cy="556"/>
          </a:xfrm>
        </p:grpSpPr>
        <p:sp>
          <p:nvSpPr>
            <p:cNvPr id="18" name="Line 6"/>
            <p:cNvSpPr>
              <a:spLocks noChangeShapeType="1"/>
            </p:cNvSpPr>
            <p:nvPr/>
          </p:nvSpPr>
          <p:spPr bwMode="auto">
            <a:xfrm>
              <a:off x="480" y="3433"/>
              <a:ext cx="3120" cy="0"/>
            </a:xfrm>
            <a:prstGeom prst="line">
              <a:avLst/>
            </a:prstGeom>
            <a:noFill/>
            <a:ln w="28575">
              <a:solidFill>
                <a:srgbClr val="FF0000"/>
              </a:solidFill>
              <a:round/>
              <a:headEnd/>
              <a:tailEnd/>
            </a:ln>
            <a:effectLst/>
          </p:spPr>
          <p:txBody>
            <a:bodyPr/>
            <a:lstStyle/>
            <a:p>
              <a:endParaRPr lang="en-US"/>
            </a:p>
          </p:txBody>
        </p:sp>
        <p:sp>
          <p:nvSpPr>
            <p:cNvPr id="19" name="Text Box 7"/>
            <p:cNvSpPr txBox="1">
              <a:spLocks noChangeArrowheads="1"/>
            </p:cNvSpPr>
            <p:nvPr/>
          </p:nvSpPr>
          <p:spPr bwMode="auto">
            <a:xfrm>
              <a:off x="563" y="2877"/>
              <a:ext cx="685" cy="330"/>
            </a:xfrm>
            <a:prstGeom prst="rect">
              <a:avLst/>
            </a:prstGeom>
            <a:noFill/>
            <a:ln w="9525">
              <a:noFill/>
              <a:miter lim="800000"/>
              <a:headEnd/>
              <a:tailEnd/>
            </a:ln>
            <a:effectLst/>
          </p:spPr>
          <p:txBody>
            <a:bodyPr wrap="none">
              <a:spAutoFit/>
            </a:bodyPr>
            <a:lstStyle/>
            <a:p>
              <a:r>
                <a:rPr lang="en-US" sz="1600" b="1" dirty="0" smtClean="0">
                  <a:solidFill>
                    <a:srgbClr val="FF0000"/>
                  </a:solidFill>
                  <a:latin typeface="Arial" pitchFamily="34" charset="0"/>
                  <a:cs typeface="Arial" pitchFamily="34" charset="0"/>
                </a:rPr>
                <a:t>1100 t/d</a:t>
              </a:r>
            </a:p>
            <a:p>
              <a:r>
                <a:rPr lang="en-US" sz="1200" b="1" dirty="0">
                  <a:solidFill>
                    <a:srgbClr val="FF0000"/>
                  </a:solidFill>
                  <a:latin typeface="Arial" pitchFamily="34" charset="0"/>
                  <a:cs typeface="Arial" pitchFamily="34" charset="0"/>
                </a:rPr>
                <a:t>(</a:t>
              </a:r>
              <a:r>
                <a:rPr lang="en-US" sz="1200" b="1" dirty="0" smtClean="0">
                  <a:solidFill>
                    <a:srgbClr val="FF0000"/>
                  </a:solidFill>
                  <a:latin typeface="Arial" pitchFamily="34" charset="0"/>
                  <a:cs typeface="Arial" pitchFamily="34" charset="0"/>
                </a:rPr>
                <a:t>0.11 km</a:t>
              </a:r>
              <a:r>
                <a:rPr lang="en-US" sz="1200" b="1" baseline="30000" dirty="0" smtClean="0">
                  <a:solidFill>
                    <a:srgbClr val="FF0000"/>
                  </a:solidFill>
                  <a:latin typeface="Arial" pitchFamily="34" charset="0"/>
                  <a:cs typeface="Arial" pitchFamily="34" charset="0"/>
                </a:rPr>
                <a:t>3</a:t>
              </a:r>
              <a:r>
                <a:rPr lang="en-US" sz="1200" b="1" dirty="0" smtClean="0">
                  <a:solidFill>
                    <a:srgbClr val="FF0000"/>
                  </a:solidFill>
                  <a:latin typeface="Arial" pitchFamily="34" charset="0"/>
                  <a:cs typeface="Arial" pitchFamily="34" charset="0"/>
                </a:rPr>
                <a:t>/</a:t>
              </a:r>
              <a:r>
                <a:rPr lang="en-US" sz="1200" b="1" dirty="0" err="1" smtClean="0">
                  <a:solidFill>
                    <a:srgbClr val="FF0000"/>
                  </a:solidFill>
                  <a:latin typeface="Arial" pitchFamily="34" charset="0"/>
                  <a:cs typeface="Arial" pitchFamily="34" charset="0"/>
                </a:rPr>
                <a:t>yr</a:t>
              </a:r>
              <a:r>
                <a:rPr lang="en-US" sz="1200" b="1" dirty="0" smtClean="0">
                  <a:solidFill>
                    <a:srgbClr val="FF0000"/>
                  </a:solidFill>
                  <a:latin typeface="Arial" pitchFamily="34" charset="0"/>
                  <a:cs typeface="Arial" pitchFamily="34" charset="0"/>
                </a:rPr>
                <a:t>)</a:t>
              </a:r>
              <a:endParaRPr lang="en-US" sz="1200" b="1" dirty="0">
                <a:solidFill>
                  <a:srgbClr val="FF0000"/>
                </a:solidFill>
                <a:latin typeface="Arial" pitchFamily="34" charset="0"/>
                <a:cs typeface="Arial" pitchFamily="34" charset="0"/>
              </a:endParaRPr>
            </a:p>
          </p:txBody>
        </p:sp>
      </p:grpSp>
      <p:grpSp>
        <p:nvGrpSpPr>
          <p:cNvPr id="20" name="Group 8"/>
          <p:cNvGrpSpPr>
            <a:grpSpLocks/>
          </p:cNvGrpSpPr>
          <p:nvPr/>
        </p:nvGrpSpPr>
        <p:grpSpPr bwMode="auto">
          <a:xfrm>
            <a:off x="6630175" y="1342040"/>
            <a:ext cx="1631951" cy="1077913"/>
            <a:chOff x="3840" y="2618"/>
            <a:chExt cx="1028" cy="679"/>
          </a:xfrm>
        </p:grpSpPr>
        <p:sp>
          <p:nvSpPr>
            <p:cNvPr id="21" name="Line 9"/>
            <p:cNvSpPr>
              <a:spLocks noChangeShapeType="1"/>
            </p:cNvSpPr>
            <p:nvPr/>
          </p:nvSpPr>
          <p:spPr bwMode="auto">
            <a:xfrm>
              <a:off x="3840" y="3297"/>
              <a:ext cx="1028" cy="0"/>
            </a:xfrm>
            <a:prstGeom prst="line">
              <a:avLst/>
            </a:prstGeom>
            <a:noFill/>
            <a:ln w="28575">
              <a:solidFill>
                <a:srgbClr val="FF0000"/>
              </a:solidFill>
              <a:round/>
              <a:headEnd/>
              <a:tailEnd/>
            </a:ln>
            <a:effectLst/>
          </p:spPr>
          <p:txBody>
            <a:bodyPr/>
            <a:lstStyle/>
            <a:p>
              <a:endParaRPr lang="en-US"/>
            </a:p>
          </p:txBody>
        </p:sp>
        <p:sp>
          <p:nvSpPr>
            <p:cNvPr id="22" name="Text Box 10"/>
            <p:cNvSpPr txBox="1">
              <a:spLocks noChangeArrowheads="1"/>
            </p:cNvSpPr>
            <p:nvPr/>
          </p:nvSpPr>
          <p:spPr bwMode="auto">
            <a:xfrm>
              <a:off x="3966" y="2618"/>
              <a:ext cx="690" cy="330"/>
            </a:xfrm>
            <a:prstGeom prst="rect">
              <a:avLst/>
            </a:prstGeom>
            <a:noFill/>
            <a:ln w="9525">
              <a:noFill/>
              <a:miter lim="800000"/>
              <a:headEnd/>
              <a:tailEnd/>
            </a:ln>
            <a:effectLst/>
          </p:spPr>
          <p:txBody>
            <a:bodyPr wrap="none">
              <a:spAutoFit/>
            </a:bodyPr>
            <a:lstStyle/>
            <a:p>
              <a:r>
                <a:rPr lang="en-US" sz="1600" b="1" dirty="0" smtClean="0">
                  <a:solidFill>
                    <a:srgbClr val="FF0000"/>
                  </a:solidFill>
                  <a:latin typeface="Arial" pitchFamily="34" charset="0"/>
                  <a:cs typeface="Arial" pitchFamily="34" charset="0"/>
                </a:rPr>
                <a:t>1900 t/d</a:t>
              </a:r>
            </a:p>
            <a:p>
              <a:r>
                <a:rPr lang="en-US" sz="1200" b="1" dirty="0">
                  <a:solidFill>
                    <a:srgbClr val="FF0000"/>
                  </a:solidFill>
                  <a:latin typeface="Arial" pitchFamily="34" charset="0"/>
                  <a:cs typeface="Arial" pitchFamily="34" charset="0"/>
                </a:rPr>
                <a:t>(</a:t>
              </a:r>
              <a:r>
                <a:rPr lang="en-US" sz="1200" b="1" dirty="0" smtClean="0">
                  <a:solidFill>
                    <a:srgbClr val="FF0000"/>
                  </a:solidFill>
                  <a:latin typeface="Arial" pitchFamily="34" charset="0"/>
                  <a:cs typeface="Arial" pitchFamily="34" charset="0"/>
                </a:rPr>
                <a:t>0.18 km</a:t>
              </a:r>
              <a:r>
                <a:rPr lang="en-US" sz="1200" b="1" baseline="30000" dirty="0" smtClean="0">
                  <a:solidFill>
                    <a:srgbClr val="FF0000"/>
                  </a:solidFill>
                  <a:latin typeface="Arial" pitchFamily="34" charset="0"/>
                  <a:cs typeface="Arial" pitchFamily="34" charset="0"/>
                </a:rPr>
                <a:t>3</a:t>
              </a:r>
              <a:r>
                <a:rPr lang="en-US" sz="1200" b="1" dirty="0" smtClean="0">
                  <a:solidFill>
                    <a:srgbClr val="FF0000"/>
                  </a:solidFill>
                  <a:latin typeface="Arial" pitchFamily="34" charset="0"/>
                  <a:cs typeface="Arial" pitchFamily="34" charset="0"/>
                </a:rPr>
                <a:t>/</a:t>
              </a:r>
              <a:r>
                <a:rPr lang="en-US" sz="1200" b="1" dirty="0" err="1" smtClean="0">
                  <a:solidFill>
                    <a:srgbClr val="FF0000"/>
                  </a:solidFill>
                  <a:latin typeface="Arial" pitchFamily="34" charset="0"/>
                  <a:cs typeface="Arial" pitchFamily="34" charset="0"/>
                </a:rPr>
                <a:t>yr</a:t>
              </a:r>
              <a:r>
                <a:rPr lang="en-US" sz="1200" b="1" dirty="0" smtClean="0">
                  <a:solidFill>
                    <a:srgbClr val="FF0000"/>
                  </a:solidFill>
                  <a:latin typeface="Arial" pitchFamily="34" charset="0"/>
                  <a:cs typeface="Arial" pitchFamily="34" charset="0"/>
                </a:rPr>
                <a:t>)</a:t>
              </a:r>
              <a:endParaRPr lang="en-US" sz="1200" b="1" dirty="0">
                <a:solidFill>
                  <a:srgbClr val="FF0000"/>
                </a:solidFill>
                <a:latin typeface="Arial" pitchFamily="34" charset="0"/>
                <a:cs typeface="Arial" pitchFamily="34" charset="0"/>
              </a:endParaRPr>
            </a:p>
          </p:txBody>
        </p:sp>
      </p:grpSp>
    </p:spTree>
    <p:extLst>
      <p:ext uri="{BB962C8B-B14F-4D97-AF65-F5344CB8AC3E}">
        <p14:creationId xmlns:p14="http://schemas.microsoft.com/office/powerpoint/2010/main" val="3151806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1317" name="Picture 5"/>
          <p:cNvPicPr>
            <a:picLocks noChangeAspect="1" noChangeArrowheads="1"/>
          </p:cNvPicPr>
          <p:nvPr/>
        </p:nvPicPr>
        <p:blipFill>
          <a:blip r:embed="rId3" cstate="print"/>
          <a:srcRect/>
          <a:stretch>
            <a:fillRect/>
          </a:stretch>
        </p:blipFill>
        <p:spPr bwMode="auto">
          <a:xfrm>
            <a:off x="388070" y="576202"/>
            <a:ext cx="8332788" cy="5845236"/>
          </a:xfrm>
          <a:prstGeom prst="rect">
            <a:avLst/>
          </a:prstGeom>
          <a:noFill/>
          <a:ln w="9525">
            <a:noFill/>
            <a:miter lim="800000"/>
            <a:headEnd/>
            <a:tailEnd/>
          </a:ln>
          <a:effectLst/>
        </p:spPr>
      </p:pic>
      <p:sp>
        <p:nvSpPr>
          <p:cNvPr id="141319" name="AutoShape 7"/>
          <p:cNvSpPr>
            <a:spLocks noChangeArrowheads="1"/>
          </p:cNvSpPr>
          <p:nvPr/>
        </p:nvSpPr>
        <p:spPr bwMode="auto">
          <a:xfrm>
            <a:off x="2268146" y="2002448"/>
            <a:ext cx="381000" cy="361950"/>
          </a:xfrm>
          <a:prstGeom prst="star5">
            <a:avLst/>
          </a:prstGeom>
          <a:solidFill>
            <a:srgbClr val="FF0000"/>
          </a:solidFill>
          <a:ln w="28575">
            <a:solidFill>
              <a:schemeClr val="tx1"/>
            </a:solidFill>
            <a:miter lim="800000"/>
            <a:headEnd/>
            <a:tailEnd/>
          </a:ln>
          <a:effectLst/>
        </p:spPr>
        <p:txBody>
          <a:bodyPr wrap="none" anchor="ctr"/>
          <a:lstStyle/>
          <a:p>
            <a:endParaRPr lang="en-US"/>
          </a:p>
        </p:txBody>
      </p:sp>
      <p:sp>
        <p:nvSpPr>
          <p:cNvPr id="13" name="Line 9"/>
          <p:cNvSpPr>
            <a:spLocks noChangeShapeType="1"/>
          </p:cNvSpPr>
          <p:nvPr/>
        </p:nvSpPr>
        <p:spPr bwMode="auto">
          <a:xfrm flipV="1">
            <a:off x="3276600" y="2743200"/>
            <a:ext cx="762000" cy="168275"/>
          </a:xfrm>
          <a:prstGeom prst="line">
            <a:avLst/>
          </a:prstGeom>
          <a:noFill/>
          <a:ln w="38100">
            <a:solidFill>
              <a:srgbClr val="FF0000"/>
            </a:solidFill>
            <a:round/>
            <a:headEnd/>
            <a:tailEnd/>
          </a:ln>
          <a:effectLst/>
        </p:spPr>
        <p:txBody>
          <a:bodyPr/>
          <a:lstStyle/>
          <a:p>
            <a:endParaRPr lang="en-US"/>
          </a:p>
        </p:txBody>
      </p:sp>
      <p:sp>
        <p:nvSpPr>
          <p:cNvPr id="14" name="Line 10"/>
          <p:cNvSpPr>
            <a:spLocks noChangeShapeType="1"/>
          </p:cNvSpPr>
          <p:nvPr/>
        </p:nvSpPr>
        <p:spPr bwMode="auto">
          <a:xfrm flipV="1">
            <a:off x="3999374" y="2657438"/>
            <a:ext cx="1143000" cy="254000"/>
          </a:xfrm>
          <a:prstGeom prst="line">
            <a:avLst/>
          </a:prstGeom>
          <a:noFill/>
          <a:ln w="38100">
            <a:solidFill>
              <a:srgbClr val="FF0000"/>
            </a:solidFill>
            <a:round/>
            <a:headEnd/>
            <a:tailEnd/>
          </a:ln>
          <a:effectLst/>
        </p:spPr>
        <p:txBody>
          <a:bodyPr/>
          <a:lstStyle/>
          <a:p>
            <a:endParaRPr lang="en-US"/>
          </a:p>
        </p:txBody>
      </p:sp>
      <p:sp>
        <p:nvSpPr>
          <p:cNvPr id="15" name="AutoShape 8"/>
          <p:cNvSpPr>
            <a:spLocks noChangeArrowheads="1"/>
          </p:cNvSpPr>
          <p:nvPr/>
        </p:nvSpPr>
        <p:spPr bwMode="auto">
          <a:xfrm>
            <a:off x="4989974" y="2428838"/>
            <a:ext cx="381000" cy="361950"/>
          </a:xfrm>
          <a:prstGeom prst="star5">
            <a:avLst/>
          </a:prstGeom>
          <a:solidFill>
            <a:srgbClr val="FF0000"/>
          </a:solidFill>
          <a:ln w="28575">
            <a:solidFill>
              <a:schemeClr val="tx1"/>
            </a:solidFill>
            <a:miter lim="800000"/>
            <a:headEnd/>
            <a:tailEnd/>
          </a:ln>
          <a:effectLst/>
        </p:spPr>
        <p:txBody>
          <a:bodyPr wrap="none" anchor="ctr"/>
          <a:lstStyle/>
          <a:p>
            <a:endParaRPr lang="en-US"/>
          </a:p>
        </p:txBody>
      </p:sp>
      <p:pic>
        <p:nvPicPr>
          <p:cNvPr id="16" name="Picture 7"/>
          <p:cNvPicPr>
            <a:picLocks noChangeAspect="1" noChangeArrowheads="1"/>
          </p:cNvPicPr>
          <p:nvPr/>
        </p:nvPicPr>
        <p:blipFill>
          <a:blip r:embed="rId4" cstate="print"/>
          <a:srcRect/>
          <a:stretch>
            <a:fillRect/>
          </a:stretch>
        </p:blipFill>
        <p:spPr bwMode="auto">
          <a:xfrm>
            <a:off x="6922898" y="1864328"/>
            <a:ext cx="620902" cy="346383"/>
          </a:xfrm>
          <a:prstGeom prst="rect">
            <a:avLst/>
          </a:prstGeom>
          <a:noFill/>
          <a:ln w="9525">
            <a:noFill/>
            <a:miter lim="800000"/>
            <a:headEnd/>
            <a:tailEnd/>
          </a:ln>
          <a:effectLst/>
        </p:spPr>
      </p:pic>
      <p:sp>
        <p:nvSpPr>
          <p:cNvPr id="17" name="AutoShape 4"/>
          <p:cNvSpPr>
            <a:spLocks noChangeArrowheads="1"/>
          </p:cNvSpPr>
          <p:nvPr/>
        </p:nvSpPr>
        <p:spPr bwMode="auto">
          <a:xfrm>
            <a:off x="1542690" y="1552575"/>
            <a:ext cx="381000" cy="361950"/>
          </a:xfrm>
          <a:prstGeom prst="star5">
            <a:avLst/>
          </a:prstGeom>
          <a:solidFill>
            <a:srgbClr val="FF0000"/>
          </a:solidFill>
          <a:ln w="28575">
            <a:solidFill>
              <a:schemeClr val="tx1"/>
            </a:solidFill>
            <a:miter lim="800000"/>
            <a:headEnd/>
            <a:tailEnd/>
          </a:ln>
          <a:effectLst/>
        </p:spPr>
        <p:txBody>
          <a:bodyPr wrap="none" anchor="ctr"/>
          <a:lstStyle/>
          <a:p>
            <a:endParaRPr lang="en-US"/>
          </a:p>
        </p:txBody>
      </p:sp>
      <p:grpSp>
        <p:nvGrpSpPr>
          <p:cNvPr id="19" name="Group 18"/>
          <p:cNvGrpSpPr/>
          <p:nvPr/>
        </p:nvGrpSpPr>
        <p:grpSpPr>
          <a:xfrm>
            <a:off x="4831307" y="3304980"/>
            <a:ext cx="3755385" cy="2933895"/>
            <a:chOff x="4133850" y="2971800"/>
            <a:chExt cx="4876800" cy="3810000"/>
          </a:xfrm>
        </p:grpSpPr>
        <p:sp>
          <p:nvSpPr>
            <p:cNvPr id="12" name="Rectangle 7"/>
            <p:cNvSpPr>
              <a:spLocks noChangeArrowheads="1"/>
            </p:cNvSpPr>
            <p:nvPr/>
          </p:nvSpPr>
          <p:spPr bwMode="auto">
            <a:xfrm>
              <a:off x="4133850" y="2971800"/>
              <a:ext cx="4876800" cy="3810000"/>
            </a:xfrm>
            <a:prstGeom prst="rect">
              <a:avLst/>
            </a:prstGeom>
            <a:solidFill>
              <a:schemeClr val="bg1"/>
            </a:solidFill>
            <a:ln w="9525">
              <a:solidFill>
                <a:schemeClr val="tx1"/>
              </a:solidFill>
              <a:miter lim="800000"/>
              <a:headEnd/>
              <a:tailEnd/>
            </a:ln>
            <a:effectLst/>
          </p:spPr>
          <p:txBody>
            <a:bodyPr wrap="none" anchor="ctr"/>
            <a:lstStyle/>
            <a:p>
              <a:endParaRPr lang="en-US"/>
            </a:p>
          </p:txBody>
        </p:sp>
        <p:pic>
          <p:nvPicPr>
            <p:cNvPr id="18" name="Picture 4" descr="e27058_e27559"/>
            <p:cNvPicPr>
              <a:picLocks noChangeAspect="1" noChangeArrowheads="1"/>
            </p:cNvPicPr>
            <p:nvPr/>
          </p:nvPicPr>
          <p:blipFill>
            <a:blip r:embed="rId5" cstate="print"/>
            <a:srcRect/>
            <a:stretch>
              <a:fillRect/>
            </a:stretch>
          </p:blipFill>
          <p:spPr bwMode="auto">
            <a:xfrm>
              <a:off x="4191000" y="3043238"/>
              <a:ext cx="4762500" cy="3667125"/>
            </a:xfrm>
            <a:prstGeom prst="rect">
              <a:avLst/>
            </a:prstGeom>
            <a:noFill/>
            <a:ln w="9525">
              <a:noFill/>
              <a:miter lim="800000"/>
              <a:headEnd/>
              <a:tailEnd/>
            </a:ln>
          </p:spPr>
        </p:pic>
      </p:grpSp>
      <p:grpSp>
        <p:nvGrpSpPr>
          <p:cNvPr id="86" name="Group 85"/>
          <p:cNvGrpSpPr/>
          <p:nvPr/>
        </p:nvGrpSpPr>
        <p:grpSpPr>
          <a:xfrm>
            <a:off x="4361885" y="3296450"/>
            <a:ext cx="4224808" cy="2942425"/>
            <a:chOff x="101600" y="101600"/>
            <a:chExt cx="8932863" cy="6221413"/>
          </a:xfrm>
        </p:grpSpPr>
        <p:pic>
          <p:nvPicPr>
            <p:cNvPr id="87" name="Picture 4" descr="20070412-20070621"/>
            <p:cNvPicPr>
              <a:picLocks noChangeAspect="1" noChangeArrowheads="1"/>
            </p:cNvPicPr>
            <p:nvPr/>
          </p:nvPicPr>
          <p:blipFill>
            <a:blip r:embed="rId6" cstate="screen"/>
            <a:srcRect/>
            <a:stretch>
              <a:fillRect/>
            </a:stretch>
          </p:blipFill>
          <p:spPr bwMode="auto">
            <a:xfrm>
              <a:off x="127000" y="101600"/>
              <a:ext cx="8907463" cy="6221413"/>
            </a:xfrm>
            <a:prstGeom prst="rect">
              <a:avLst/>
            </a:prstGeom>
            <a:noFill/>
          </p:spPr>
        </p:pic>
        <p:sp>
          <p:nvSpPr>
            <p:cNvPr id="88" name="Freeform 6"/>
            <p:cNvSpPr>
              <a:spLocks/>
            </p:cNvSpPr>
            <p:nvPr/>
          </p:nvSpPr>
          <p:spPr bwMode="auto">
            <a:xfrm>
              <a:off x="1087438" y="525463"/>
              <a:ext cx="1196975" cy="1233488"/>
            </a:xfrm>
            <a:custGeom>
              <a:avLst/>
              <a:gdLst/>
              <a:ahLst/>
              <a:cxnLst>
                <a:cxn ang="0">
                  <a:pos x="52" y="749"/>
                </a:cxn>
                <a:cxn ang="0">
                  <a:pos x="26" y="716"/>
                </a:cxn>
                <a:cxn ang="0">
                  <a:pos x="9" y="676"/>
                </a:cxn>
                <a:cxn ang="0">
                  <a:pos x="9" y="626"/>
                </a:cxn>
                <a:cxn ang="0">
                  <a:pos x="9" y="565"/>
                </a:cxn>
                <a:cxn ang="0">
                  <a:pos x="14" y="494"/>
                </a:cxn>
                <a:cxn ang="0">
                  <a:pos x="19" y="447"/>
                </a:cxn>
                <a:cxn ang="0">
                  <a:pos x="40" y="402"/>
                </a:cxn>
                <a:cxn ang="0">
                  <a:pos x="71" y="364"/>
                </a:cxn>
                <a:cxn ang="0">
                  <a:pos x="102" y="324"/>
                </a:cxn>
                <a:cxn ang="0">
                  <a:pos x="135" y="293"/>
                </a:cxn>
                <a:cxn ang="0">
                  <a:pos x="144" y="229"/>
                </a:cxn>
                <a:cxn ang="0">
                  <a:pos x="158" y="185"/>
                </a:cxn>
                <a:cxn ang="0">
                  <a:pos x="187" y="142"/>
                </a:cxn>
                <a:cxn ang="0">
                  <a:pos x="243" y="92"/>
                </a:cxn>
                <a:cxn ang="0">
                  <a:pos x="274" y="48"/>
                </a:cxn>
                <a:cxn ang="0">
                  <a:pos x="324" y="19"/>
                </a:cxn>
                <a:cxn ang="0">
                  <a:pos x="371" y="3"/>
                </a:cxn>
                <a:cxn ang="0">
                  <a:pos x="423" y="7"/>
                </a:cxn>
                <a:cxn ang="0">
                  <a:pos x="470" y="24"/>
                </a:cxn>
                <a:cxn ang="0">
                  <a:pos x="548" y="29"/>
                </a:cxn>
                <a:cxn ang="0">
                  <a:pos x="624" y="24"/>
                </a:cxn>
                <a:cxn ang="0">
                  <a:pos x="666" y="45"/>
                </a:cxn>
                <a:cxn ang="0">
                  <a:pos x="706" y="69"/>
                </a:cxn>
                <a:cxn ang="0">
                  <a:pos x="723" y="123"/>
                </a:cxn>
                <a:cxn ang="0">
                  <a:pos x="732" y="168"/>
                </a:cxn>
                <a:cxn ang="0">
                  <a:pos x="744" y="213"/>
                </a:cxn>
                <a:cxn ang="0">
                  <a:pos x="754" y="274"/>
                </a:cxn>
                <a:cxn ang="0">
                  <a:pos x="737" y="324"/>
                </a:cxn>
                <a:cxn ang="0">
                  <a:pos x="713" y="364"/>
                </a:cxn>
                <a:cxn ang="0">
                  <a:pos x="706" y="404"/>
                </a:cxn>
                <a:cxn ang="0">
                  <a:pos x="692" y="454"/>
                </a:cxn>
                <a:cxn ang="0">
                  <a:pos x="680" y="494"/>
                </a:cxn>
                <a:cxn ang="0">
                  <a:pos x="635" y="520"/>
                </a:cxn>
                <a:cxn ang="0">
                  <a:pos x="588" y="544"/>
                </a:cxn>
                <a:cxn ang="0">
                  <a:pos x="531" y="570"/>
                </a:cxn>
                <a:cxn ang="0">
                  <a:pos x="496" y="598"/>
                </a:cxn>
                <a:cxn ang="0">
                  <a:pos x="463" y="626"/>
                </a:cxn>
                <a:cxn ang="0">
                  <a:pos x="406" y="626"/>
                </a:cxn>
                <a:cxn ang="0">
                  <a:pos x="352" y="633"/>
                </a:cxn>
              </a:cxnLst>
              <a:rect l="0" t="0" r="r" b="b"/>
              <a:pathLst>
                <a:path w="754" h="777">
                  <a:moveTo>
                    <a:pt x="66" y="777"/>
                  </a:moveTo>
                  <a:lnTo>
                    <a:pt x="52" y="749"/>
                  </a:lnTo>
                  <a:lnTo>
                    <a:pt x="35" y="737"/>
                  </a:lnTo>
                  <a:lnTo>
                    <a:pt x="26" y="716"/>
                  </a:lnTo>
                  <a:lnTo>
                    <a:pt x="14" y="695"/>
                  </a:lnTo>
                  <a:lnTo>
                    <a:pt x="9" y="676"/>
                  </a:lnTo>
                  <a:lnTo>
                    <a:pt x="14" y="650"/>
                  </a:lnTo>
                  <a:lnTo>
                    <a:pt x="9" y="626"/>
                  </a:lnTo>
                  <a:lnTo>
                    <a:pt x="0" y="586"/>
                  </a:lnTo>
                  <a:lnTo>
                    <a:pt x="9" y="565"/>
                  </a:lnTo>
                  <a:lnTo>
                    <a:pt x="9" y="525"/>
                  </a:lnTo>
                  <a:lnTo>
                    <a:pt x="14" y="494"/>
                  </a:lnTo>
                  <a:lnTo>
                    <a:pt x="14" y="470"/>
                  </a:lnTo>
                  <a:lnTo>
                    <a:pt x="19" y="447"/>
                  </a:lnTo>
                  <a:lnTo>
                    <a:pt x="31" y="430"/>
                  </a:lnTo>
                  <a:lnTo>
                    <a:pt x="40" y="402"/>
                  </a:lnTo>
                  <a:lnTo>
                    <a:pt x="57" y="385"/>
                  </a:lnTo>
                  <a:lnTo>
                    <a:pt x="71" y="364"/>
                  </a:lnTo>
                  <a:lnTo>
                    <a:pt x="83" y="343"/>
                  </a:lnTo>
                  <a:lnTo>
                    <a:pt x="102" y="324"/>
                  </a:lnTo>
                  <a:lnTo>
                    <a:pt x="123" y="314"/>
                  </a:lnTo>
                  <a:lnTo>
                    <a:pt x="135" y="293"/>
                  </a:lnTo>
                  <a:lnTo>
                    <a:pt x="144" y="270"/>
                  </a:lnTo>
                  <a:lnTo>
                    <a:pt x="144" y="229"/>
                  </a:lnTo>
                  <a:lnTo>
                    <a:pt x="149" y="208"/>
                  </a:lnTo>
                  <a:lnTo>
                    <a:pt x="158" y="185"/>
                  </a:lnTo>
                  <a:lnTo>
                    <a:pt x="175" y="159"/>
                  </a:lnTo>
                  <a:lnTo>
                    <a:pt x="187" y="142"/>
                  </a:lnTo>
                  <a:lnTo>
                    <a:pt x="210" y="126"/>
                  </a:lnTo>
                  <a:lnTo>
                    <a:pt x="243" y="92"/>
                  </a:lnTo>
                  <a:lnTo>
                    <a:pt x="257" y="69"/>
                  </a:lnTo>
                  <a:lnTo>
                    <a:pt x="274" y="48"/>
                  </a:lnTo>
                  <a:lnTo>
                    <a:pt x="298" y="29"/>
                  </a:lnTo>
                  <a:lnTo>
                    <a:pt x="324" y="19"/>
                  </a:lnTo>
                  <a:lnTo>
                    <a:pt x="345" y="12"/>
                  </a:lnTo>
                  <a:lnTo>
                    <a:pt x="371" y="3"/>
                  </a:lnTo>
                  <a:lnTo>
                    <a:pt x="397" y="0"/>
                  </a:lnTo>
                  <a:lnTo>
                    <a:pt x="423" y="7"/>
                  </a:lnTo>
                  <a:lnTo>
                    <a:pt x="444" y="14"/>
                  </a:lnTo>
                  <a:lnTo>
                    <a:pt x="470" y="24"/>
                  </a:lnTo>
                  <a:lnTo>
                    <a:pt x="491" y="29"/>
                  </a:lnTo>
                  <a:lnTo>
                    <a:pt x="548" y="29"/>
                  </a:lnTo>
                  <a:lnTo>
                    <a:pt x="574" y="24"/>
                  </a:lnTo>
                  <a:lnTo>
                    <a:pt x="624" y="24"/>
                  </a:lnTo>
                  <a:lnTo>
                    <a:pt x="645" y="31"/>
                  </a:lnTo>
                  <a:lnTo>
                    <a:pt x="666" y="45"/>
                  </a:lnTo>
                  <a:lnTo>
                    <a:pt x="692" y="45"/>
                  </a:lnTo>
                  <a:lnTo>
                    <a:pt x="706" y="69"/>
                  </a:lnTo>
                  <a:lnTo>
                    <a:pt x="711" y="92"/>
                  </a:lnTo>
                  <a:lnTo>
                    <a:pt x="723" y="123"/>
                  </a:lnTo>
                  <a:lnTo>
                    <a:pt x="728" y="142"/>
                  </a:lnTo>
                  <a:lnTo>
                    <a:pt x="732" y="168"/>
                  </a:lnTo>
                  <a:lnTo>
                    <a:pt x="739" y="187"/>
                  </a:lnTo>
                  <a:lnTo>
                    <a:pt x="744" y="213"/>
                  </a:lnTo>
                  <a:lnTo>
                    <a:pt x="754" y="241"/>
                  </a:lnTo>
                  <a:lnTo>
                    <a:pt x="754" y="274"/>
                  </a:lnTo>
                  <a:lnTo>
                    <a:pt x="744" y="303"/>
                  </a:lnTo>
                  <a:lnTo>
                    <a:pt x="737" y="324"/>
                  </a:lnTo>
                  <a:lnTo>
                    <a:pt x="723" y="343"/>
                  </a:lnTo>
                  <a:lnTo>
                    <a:pt x="713" y="364"/>
                  </a:lnTo>
                  <a:lnTo>
                    <a:pt x="711" y="388"/>
                  </a:lnTo>
                  <a:lnTo>
                    <a:pt x="706" y="404"/>
                  </a:lnTo>
                  <a:lnTo>
                    <a:pt x="697" y="430"/>
                  </a:lnTo>
                  <a:lnTo>
                    <a:pt x="692" y="454"/>
                  </a:lnTo>
                  <a:lnTo>
                    <a:pt x="692" y="480"/>
                  </a:lnTo>
                  <a:lnTo>
                    <a:pt x="680" y="494"/>
                  </a:lnTo>
                  <a:lnTo>
                    <a:pt x="657" y="511"/>
                  </a:lnTo>
                  <a:lnTo>
                    <a:pt x="635" y="520"/>
                  </a:lnTo>
                  <a:lnTo>
                    <a:pt x="614" y="527"/>
                  </a:lnTo>
                  <a:lnTo>
                    <a:pt x="588" y="544"/>
                  </a:lnTo>
                  <a:lnTo>
                    <a:pt x="567" y="553"/>
                  </a:lnTo>
                  <a:lnTo>
                    <a:pt x="531" y="570"/>
                  </a:lnTo>
                  <a:lnTo>
                    <a:pt x="520" y="586"/>
                  </a:lnTo>
                  <a:lnTo>
                    <a:pt x="496" y="598"/>
                  </a:lnTo>
                  <a:lnTo>
                    <a:pt x="484" y="619"/>
                  </a:lnTo>
                  <a:lnTo>
                    <a:pt x="463" y="626"/>
                  </a:lnTo>
                  <a:lnTo>
                    <a:pt x="432" y="633"/>
                  </a:lnTo>
                  <a:lnTo>
                    <a:pt x="406" y="626"/>
                  </a:lnTo>
                  <a:lnTo>
                    <a:pt x="376" y="626"/>
                  </a:lnTo>
                  <a:lnTo>
                    <a:pt x="352" y="633"/>
                  </a:lnTo>
                  <a:lnTo>
                    <a:pt x="331" y="631"/>
                  </a:lnTo>
                </a:path>
              </a:pathLst>
            </a:custGeom>
            <a:noFill/>
            <a:ln w="12700" cap="flat" cmpd="sng">
              <a:solidFill>
                <a:srgbClr val="FFFFFF"/>
              </a:solidFill>
              <a:prstDash val="solid"/>
              <a:miter lim="800000"/>
              <a:headEnd/>
              <a:tailEnd/>
            </a:ln>
          </p:spPr>
          <p:txBody>
            <a:bodyPr/>
            <a:lstStyle/>
            <a:p>
              <a:endParaRPr lang="en-US"/>
            </a:p>
          </p:txBody>
        </p:sp>
        <p:sp>
          <p:nvSpPr>
            <p:cNvPr id="89" name="Freeform 7"/>
            <p:cNvSpPr>
              <a:spLocks/>
            </p:cNvSpPr>
            <p:nvPr/>
          </p:nvSpPr>
          <p:spPr bwMode="auto">
            <a:xfrm>
              <a:off x="1274763" y="1590675"/>
              <a:ext cx="573088" cy="203200"/>
            </a:xfrm>
            <a:custGeom>
              <a:avLst/>
              <a:gdLst/>
              <a:ahLst/>
              <a:cxnLst>
                <a:cxn ang="0">
                  <a:pos x="0" y="45"/>
                </a:cxn>
                <a:cxn ang="0">
                  <a:pos x="26" y="62"/>
                </a:cxn>
                <a:cxn ang="0">
                  <a:pos x="43" y="78"/>
                </a:cxn>
                <a:cxn ang="0">
                  <a:pos x="66" y="90"/>
                </a:cxn>
                <a:cxn ang="0">
                  <a:pos x="87" y="102"/>
                </a:cxn>
                <a:cxn ang="0">
                  <a:pos x="99" y="128"/>
                </a:cxn>
                <a:cxn ang="0">
                  <a:pos x="123" y="118"/>
                </a:cxn>
                <a:cxn ang="0">
                  <a:pos x="149" y="128"/>
                </a:cxn>
                <a:cxn ang="0">
                  <a:pos x="180" y="106"/>
                </a:cxn>
                <a:cxn ang="0">
                  <a:pos x="201" y="106"/>
                </a:cxn>
                <a:cxn ang="0">
                  <a:pos x="217" y="95"/>
                </a:cxn>
                <a:cxn ang="0">
                  <a:pos x="243" y="78"/>
                </a:cxn>
                <a:cxn ang="0">
                  <a:pos x="265" y="62"/>
                </a:cxn>
                <a:cxn ang="0">
                  <a:pos x="288" y="50"/>
                </a:cxn>
                <a:cxn ang="0">
                  <a:pos x="300" y="29"/>
                </a:cxn>
                <a:cxn ang="0">
                  <a:pos x="321" y="17"/>
                </a:cxn>
                <a:cxn ang="0">
                  <a:pos x="347" y="10"/>
                </a:cxn>
                <a:cxn ang="0">
                  <a:pos x="361" y="0"/>
                </a:cxn>
              </a:cxnLst>
              <a:rect l="0" t="0" r="r" b="b"/>
              <a:pathLst>
                <a:path w="361" h="128">
                  <a:moveTo>
                    <a:pt x="0" y="45"/>
                  </a:moveTo>
                  <a:lnTo>
                    <a:pt x="26" y="62"/>
                  </a:lnTo>
                  <a:lnTo>
                    <a:pt x="43" y="78"/>
                  </a:lnTo>
                  <a:lnTo>
                    <a:pt x="66" y="90"/>
                  </a:lnTo>
                  <a:lnTo>
                    <a:pt x="87" y="102"/>
                  </a:lnTo>
                  <a:lnTo>
                    <a:pt x="99" y="128"/>
                  </a:lnTo>
                  <a:lnTo>
                    <a:pt x="123" y="118"/>
                  </a:lnTo>
                  <a:lnTo>
                    <a:pt x="149" y="128"/>
                  </a:lnTo>
                  <a:lnTo>
                    <a:pt x="180" y="106"/>
                  </a:lnTo>
                  <a:lnTo>
                    <a:pt x="201" y="106"/>
                  </a:lnTo>
                  <a:lnTo>
                    <a:pt x="217" y="95"/>
                  </a:lnTo>
                  <a:lnTo>
                    <a:pt x="243" y="78"/>
                  </a:lnTo>
                  <a:lnTo>
                    <a:pt x="265" y="62"/>
                  </a:lnTo>
                  <a:lnTo>
                    <a:pt x="288" y="50"/>
                  </a:lnTo>
                  <a:lnTo>
                    <a:pt x="300" y="29"/>
                  </a:lnTo>
                  <a:lnTo>
                    <a:pt x="321" y="17"/>
                  </a:lnTo>
                  <a:lnTo>
                    <a:pt x="347" y="10"/>
                  </a:lnTo>
                  <a:lnTo>
                    <a:pt x="361" y="0"/>
                  </a:lnTo>
                </a:path>
              </a:pathLst>
            </a:custGeom>
            <a:noFill/>
            <a:ln w="12700" cap="flat" cmpd="sng">
              <a:solidFill>
                <a:srgbClr val="FFFFFF"/>
              </a:solidFill>
              <a:prstDash val="solid"/>
              <a:miter lim="800000"/>
              <a:headEnd/>
              <a:tailEnd/>
            </a:ln>
          </p:spPr>
          <p:txBody>
            <a:bodyPr/>
            <a:lstStyle/>
            <a:p>
              <a:endParaRPr lang="en-US"/>
            </a:p>
          </p:txBody>
        </p:sp>
        <p:sp>
          <p:nvSpPr>
            <p:cNvPr id="90" name="Freeform 8"/>
            <p:cNvSpPr>
              <a:spLocks/>
            </p:cNvSpPr>
            <p:nvPr/>
          </p:nvSpPr>
          <p:spPr bwMode="auto">
            <a:xfrm>
              <a:off x="854075" y="803275"/>
              <a:ext cx="488950" cy="506413"/>
            </a:xfrm>
            <a:custGeom>
              <a:avLst/>
              <a:gdLst/>
              <a:ahLst/>
              <a:cxnLst>
                <a:cxn ang="0">
                  <a:pos x="0" y="319"/>
                </a:cxn>
                <a:cxn ang="0">
                  <a:pos x="12" y="288"/>
                </a:cxn>
                <a:cxn ang="0">
                  <a:pos x="38" y="267"/>
                </a:cxn>
                <a:cxn ang="0">
                  <a:pos x="64" y="251"/>
                </a:cxn>
                <a:cxn ang="0">
                  <a:pos x="78" y="234"/>
                </a:cxn>
                <a:cxn ang="0">
                  <a:pos x="100" y="213"/>
                </a:cxn>
                <a:cxn ang="0">
                  <a:pos x="109" y="194"/>
                </a:cxn>
                <a:cxn ang="0">
                  <a:pos x="111" y="161"/>
                </a:cxn>
                <a:cxn ang="0">
                  <a:pos x="130" y="132"/>
                </a:cxn>
                <a:cxn ang="0">
                  <a:pos x="152" y="118"/>
                </a:cxn>
                <a:cxn ang="0">
                  <a:pos x="178" y="104"/>
                </a:cxn>
                <a:cxn ang="0">
                  <a:pos x="204" y="88"/>
                </a:cxn>
                <a:cxn ang="0">
                  <a:pos x="230" y="71"/>
                </a:cxn>
                <a:cxn ang="0">
                  <a:pos x="251" y="54"/>
                </a:cxn>
                <a:cxn ang="0">
                  <a:pos x="274" y="38"/>
                </a:cxn>
                <a:cxn ang="0">
                  <a:pos x="291" y="21"/>
                </a:cxn>
                <a:cxn ang="0">
                  <a:pos x="305" y="0"/>
                </a:cxn>
                <a:cxn ang="0">
                  <a:pos x="308" y="0"/>
                </a:cxn>
              </a:cxnLst>
              <a:rect l="0" t="0" r="r" b="b"/>
              <a:pathLst>
                <a:path w="308" h="319">
                  <a:moveTo>
                    <a:pt x="0" y="319"/>
                  </a:moveTo>
                  <a:lnTo>
                    <a:pt x="12" y="288"/>
                  </a:lnTo>
                  <a:lnTo>
                    <a:pt x="38" y="267"/>
                  </a:lnTo>
                  <a:lnTo>
                    <a:pt x="64" y="251"/>
                  </a:lnTo>
                  <a:lnTo>
                    <a:pt x="78" y="234"/>
                  </a:lnTo>
                  <a:lnTo>
                    <a:pt x="100" y="213"/>
                  </a:lnTo>
                  <a:lnTo>
                    <a:pt x="109" y="194"/>
                  </a:lnTo>
                  <a:lnTo>
                    <a:pt x="111" y="161"/>
                  </a:lnTo>
                  <a:lnTo>
                    <a:pt x="130" y="132"/>
                  </a:lnTo>
                  <a:lnTo>
                    <a:pt x="152" y="118"/>
                  </a:lnTo>
                  <a:lnTo>
                    <a:pt x="178" y="104"/>
                  </a:lnTo>
                  <a:lnTo>
                    <a:pt x="204" y="88"/>
                  </a:lnTo>
                  <a:lnTo>
                    <a:pt x="230" y="71"/>
                  </a:lnTo>
                  <a:lnTo>
                    <a:pt x="251" y="54"/>
                  </a:lnTo>
                  <a:lnTo>
                    <a:pt x="274" y="38"/>
                  </a:lnTo>
                  <a:lnTo>
                    <a:pt x="291" y="21"/>
                  </a:lnTo>
                  <a:lnTo>
                    <a:pt x="305" y="0"/>
                  </a:lnTo>
                  <a:lnTo>
                    <a:pt x="308" y="0"/>
                  </a:lnTo>
                </a:path>
              </a:pathLst>
            </a:custGeom>
            <a:noFill/>
            <a:ln w="12700" cap="flat" cmpd="sng">
              <a:solidFill>
                <a:srgbClr val="FFFFFF"/>
              </a:solidFill>
              <a:prstDash val="solid"/>
              <a:miter lim="800000"/>
              <a:headEnd/>
              <a:tailEnd/>
            </a:ln>
          </p:spPr>
          <p:txBody>
            <a:bodyPr/>
            <a:lstStyle/>
            <a:p>
              <a:endParaRPr lang="en-US"/>
            </a:p>
          </p:txBody>
        </p:sp>
        <p:sp>
          <p:nvSpPr>
            <p:cNvPr id="91" name="Freeform 9"/>
            <p:cNvSpPr>
              <a:spLocks/>
            </p:cNvSpPr>
            <p:nvPr/>
          </p:nvSpPr>
          <p:spPr bwMode="auto">
            <a:xfrm>
              <a:off x="1806575" y="395288"/>
              <a:ext cx="379413" cy="201613"/>
            </a:xfrm>
            <a:custGeom>
              <a:avLst/>
              <a:gdLst/>
              <a:ahLst/>
              <a:cxnLst>
                <a:cxn ang="0">
                  <a:pos x="0" y="45"/>
                </a:cxn>
                <a:cxn ang="0">
                  <a:pos x="31" y="28"/>
                </a:cxn>
                <a:cxn ang="0">
                  <a:pos x="57" y="16"/>
                </a:cxn>
                <a:cxn ang="0">
                  <a:pos x="78" y="7"/>
                </a:cxn>
                <a:cxn ang="0">
                  <a:pos x="100" y="4"/>
                </a:cxn>
                <a:cxn ang="0">
                  <a:pos x="121" y="0"/>
                </a:cxn>
                <a:cxn ang="0">
                  <a:pos x="147" y="7"/>
                </a:cxn>
                <a:cxn ang="0">
                  <a:pos x="178" y="21"/>
                </a:cxn>
                <a:cxn ang="0">
                  <a:pos x="201" y="45"/>
                </a:cxn>
                <a:cxn ang="0">
                  <a:pos x="218" y="68"/>
                </a:cxn>
                <a:cxn ang="0">
                  <a:pos x="227" y="96"/>
                </a:cxn>
                <a:cxn ang="0">
                  <a:pos x="234" y="118"/>
                </a:cxn>
                <a:cxn ang="0">
                  <a:pos x="239" y="127"/>
                </a:cxn>
              </a:cxnLst>
              <a:rect l="0" t="0" r="r" b="b"/>
              <a:pathLst>
                <a:path w="239" h="127">
                  <a:moveTo>
                    <a:pt x="0" y="45"/>
                  </a:moveTo>
                  <a:lnTo>
                    <a:pt x="31" y="28"/>
                  </a:lnTo>
                  <a:lnTo>
                    <a:pt x="57" y="16"/>
                  </a:lnTo>
                  <a:lnTo>
                    <a:pt x="78" y="7"/>
                  </a:lnTo>
                  <a:lnTo>
                    <a:pt x="100" y="4"/>
                  </a:lnTo>
                  <a:lnTo>
                    <a:pt x="121" y="0"/>
                  </a:lnTo>
                  <a:lnTo>
                    <a:pt x="147" y="7"/>
                  </a:lnTo>
                  <a:lnTo>
                    <a:pt x="178" y="21"/>
                  </a:lnTo>
                  <a:lnTo>
                    <a:pt x="201" y="45"/>
                  </a:lnTo>
                  <a:lnTo>
                    <a:pt x="218" y="68"/>
                  </a:lnTo>
                  <a:lnTo>
                    <a:pt x="227" y="96"/>
                  </a:lnTo>
                  <a:lnTo>
                    <a:pt x="234" y="118"/>
                  </a:lnTo>
                  <a:lnTo>
                    <a:pt x="239" y="127"/>
                  </a:lnTo>
                </a:path>
              </a:pathLst>
            </a:custGeom>
            <a:noFill/>
            <a:ln w="12700" cap="flat" cmpd="sng">
              <a:solidFill>
                <a:srgbClr val="FFFFFF"/>
              </a:solidFill>
              <a:prstDash val="solid"/>
              <a:miter lim="800000"/>
              <a:headEnd/>
              <a:tailEnd/>
            </a:ln>
          </p:spPr>
          <p:txBody>
            <a:bodyPr/>
            <a:lstStyle/>
            <a:p>
              <a:endParaRPr lang="en-US"/>
            </a:p>
          </p:txBody>
        </p:sp>
        <p:sp>
          <p:nvSpPr>
            <p:cNvPr id="92" name="Freeform 10"/>
            <p:cNvSpPr>
              <a:spLocks/>
            </p:cNvSpPr>
            <p:nvPr/>
          </p:nvSpPr>
          <p:spPr bwMode="auto">
            <a:xfrm>
              <a:off x="1930400" y="1460500"/>
              <a:ext cx="147638" cy="146050"/>
            </a:xfrm>
            <a:custGeom>
              <a:avLst/>
              <a:gdLst/>
              <a:ahLst/>
              <a:cxnLst>
                <a:cxn ang="0">
                  <a:pos x="0" y="33"/>
                </a:cxn>
                <a:cxn ang="0">
                  <a:pos x="26" y="49"/>
                </a:cxn>
                <a:cxn ang="0">
                  <a:pos x="36" y="75"/>
                </a:cxn>
                <a:cxn ang="0">
                  <a:pos x="57" y="92"/>
                </a:cxn>
                <a:cxn ang="0">
                  <a:pos x="74" y="87"/>
                </a:cxn>
                <a:cxn ang="0">
                  <a:pos x="88" y="70"/>
                </a:cxn>
                <a:cxn ang="0">
                  <a:pos x="93" y="49"/>
                </a:cxn>
                <a:cxn ang="0">
                  <a:pos x="88" y="30"/>
                </a:cxn>
                <a:cxn ang="0">
                  <a:pos x="78" y="4"/>
                </a:cxn>
                <a:cxn ang="0">
                  <a:pos x="52" y="0"/>
                </a:cxn>
                <a:cxn ang="0">
                  <a:pos x="31" y="9"/>
                </a:cxn>
                <a:cxn ang="0">
                  <a:pos x="15" y="25"/>
                </a:cxn>
                <a:cxn ang="0">
                  <a:pos x="0" y="33"/>
                </a:cxn>
              </a:cxnLst>
              <a:rect l="0" t="0" r="r" b="b"/>
              <a:pathLst>
                <a:path w="93" h="92">
                  <a:moveTo>
                    <a:pt x="0" y="33"/>
                  </a:moveTo>
                  <a:lnTo>
                    <a:pt x="26" y="49"/>
                  </a:lnTo>
                  <a:lnTo>
                    <a:pt x="36" y="75"/>
                  </a:lnTo>
                  <a:lnTo>
                    <a:pt x="57" y="92"/>
                  </a:lnTo>
                  <a:lnTo>
                    <a:pt x="74" y="87"/>
                  </a:lnTo>
                  <a:lnTo>
                    <a:pt x="88" y="70"/>
                  </a:lnTo>
                  <a:lnTo>
                    <a:pt x="93" y="49"/>
                  </a:lnTo>
                  <a:lnTo>
                    <a:pt x="88" y="30"/>
                  </a:lnTo>
                  <a:lnTo>
                    <a:pt x="78" y="4"/>
                  </a:lnTo>
                  <a:lnTo>
                    <a:pt x="52" y="0"/>
                  </a:lnTo>
                  <a:lnTo>
                    <a:pt x="31" y="9"/>
                  </a:lnTo>
                  <a:lnTo>
                    <a:pt x="15" y="25"/>
                  </a:lnTo>
                  <a:lnTo>
                    <a:pt x="0" y="33"/>
                  </a:lnTo>
                  <a:close/>
                </a:path>
              </a:pathLst>
            </a:custGeom>
            <a:noFill/>
            <a:ln w="12700" cap="flat" cmpd="sng">
              <a:solidFill>
                <a:srgbClr val="FFFFFF"/>
              </a:solidFill>
              <a:prstDash val="solid"/>
              <a:miter lim="800000"/>
              <a:headEnd/>
              <a:tailEnd/>
            </a:ln>
          </p:spPr>
          <p:txBody>
            <a:bodyPr/>
            <a:lstStyle/>
            <a:p>
              <a:endParaRPr lang="en-US"/>
            </a:p>
          </p:txBody>
        </p:sp>
        <p:sp>
          <p:nvSpPr>
            <p:cNvPr id="93" name="Freeform 11"/>
            <p:cNvSpPr>
              <a:spLocks/>
            </p:cNvSpPr>
            <p:nvPr/>
          </p:nvSpPr>
          <p:spPr bwMode="auto">
            <a:xfrm>
              <a:off x="2284413" y="960438"/>
              <a:ext cx="509588" cy="252413"/>
            </a:xfrm>
            <a:custGeom>
              <a:avLst/>
              <a:gdLst/>
              <a:ahLst/>
              <a:cxnLst>
                <a:cxn ang="0">
                  <a:pos x="40" y="102"/>
                </a:cxn>
                <a:cxn ang="0">
                  <a:pos x="61" y="107"/>
                </a:cxn>
                <a:cxn ang="0">
                  <a:pos x="87" y="114"/>
                </a:cxn>
                <a:cxn ang="0">
                  <a:pos x="108" y="118"/>
                </a:cxn>
                <a:cxn ang="0">
                  <a:pos x="134" y="135"/>
                </a:cxn>
                <a:cxn ang="0">
                  <a:pos x="148" y="152"/>
                </a:cxn>
                <a:cxn ang="0">
                  <a:pos x="174" y="159"/>
                </a:cxn>
                <a:cxn ang="0">
                  <a:pos x="200" y="156"/>
                </a:cxn>
                <a:cxn ang="0">
                  <a:pos x="222" y="159"/>
                </a:cxn>
                <a:cxn ang="0">
                  <a:pos x="257" y="159"/>
                </a:cxn>
                <a:cxn ang="0">
                  <a:pos x="283" y="152"/>
                </a:cxn>
                <a:cxn ang="0">
                  <a:pos x="304" y="144"/>
                </a:cxn>
                <a:cxn ang="0">
                  <a:pos x="321" y="128"/>
                </a:cxn>
                <a:cxn ang="0">
                  <a:pos x="321" y="107"/>
                </a:cxn>
                <a:cxn ang="0">
                  <a:pos x="290" y="85"/>
                </a:cxn>
                <a:cxn ang="0">
                  <a:pos x="283" y="66"/>
                </a:cxn>
                <a:cxn ang="0">
                  <a:pos x="269" y="36"/>
                </a:cxn>
                <a:cxn ang="0">
                  <a:pos x="262" y="17"/>
                </a:cxn>
                <a:cxn ang="0">
                  <a:pos x="231" y="7"/>
                </a:cxn>
                <a:cxn ang="0">
                  <a:pos x="212" y="5"/>
                </a:cxn>
                <a:cxn ang="0">
                  <a:pos x="174" y="0"/>
                </a:cxn>
                <a:cxn ang="0">
                  <a:pos x="144" y="7"/>
                </a:cxn>
                <a:cxn ang="0">
                  <a:pos x="122" y="19"/>
                </a:cxn>
                <a:cxn ang="0">
                  <a:pos x="99" y="33"/>
                </a:cxn>
                <a:cxn ang="0">
                  <a:pos x="77" y="33"/>
                </a:cxn>
                <a:cxn ang="0">
                  <a:pos x="42" y="29"/>
                </a:cxn>
                <a:cxn ang="0">
                  <a:pos x="16" y="29"/>
                </a:cxn>
                <a:cxn ang="0">
                  <a:pos x="0" y="45"/>
                </a:cxn>
                <a:cxn ang="0">
                  <a:pos x="9" y="69"/>
                </a:cxn>
                <a:cxn ang="0">
                  <a:pos x="16" y="90"/>
                </a:cxn>
                <a:cxn ang="0">
                  <a:pos x="35" y="102"/>
                </a:cxn>
                <a:cxn ang="0">
                  <a:pos x="25" y="102"/>
                </a:cxn>
              </a:cxnLst>
              <a:rect l="0" t="0" r="r" b="b"/>
              <a:pathLst>
                <a:path w="321" h="159">
                  <a:moveTo>
                    <a:pt x="40" y="102"/>
                  </a:moveTo>
                  <a:lnTo>
                    <a:pt x="61" y="107"/>
                  </a:lnTo>
                  <a:lnTo>
                    <a:pt x="87" y="114"/>
                  </a:lnTo>
                  <a:lnTo>
                    <a:pt x="108" y="118"/>
                  </a:lnTo>
                  <a:lnTo>
                    <a:pt x="134" y="135"/>
                  </a:lnTo>
                  <a:lnTo>
                    <a:pt x="148" y="152"/>
                  </a:lnTo>
                  <a:lnTo>
                    <a:pt x="174" y="159"/>
                  </a:lnTo>
                  <a:lnTo>
                    <a:pt x="200" y="156"/>
                  </a:lnTo>
                  <a:lnTo>
                    <a:pt x="222" y="159"/>
                  </a:lnTo>
                  <a:lnTo>
                    <a:pt x="257" y="159"/>
                  </a:lnTo>
                  <a:lnTo>
                    <a:pt x="283" y="152"/>
                  </a:lnTo>
                  <a:lnTo>
                    <a:pt x="304" y="144"/>
                  </a:lnTo>
                  <a:lnTo>
                    <a:pt x="321" y="128"/>
                  </a:lnTo>
                  <a:lnTo>
                    <a:pt x="321" y="107"/>
                  </a:lnTo>
                  <a:lnTo>
                    <a:pt x="290" y="85"/>
                  </a:lnTo>
                  <a:lnTo>
                    <a:pt x="283" y="66"/>
                  </a:lnTo>
                  <a:lnTo>
                    <a:pt x="269" y="36"/>
                  </a:lnTo>
                  <a:lnTo>
                    <a:pt x="262" y="17"/>
                  </a:lnTo>
                  <a:lnTo>
                    <a:pt x="231" y="7"/>
                  </a:lnTo>
                  <a:lnTo>
                    <a:pt x="212" y="5"/>
                  </a:lnTo>
                  <a:lnTo>
                    <a:pt x="174" y="0"/>
                  </a:lnTo>
                  <a:lnTo>
                    <a:pt x="144" y="7"/>
                  </a:lnTo>
                  <a:lnTo>
                    <a:pt x="122" y="19"/>
                  </a:lnTo>
                  <a:lnTo>
                    <a:pt x="99" y="33"/>
                  </a:lnTo>
                  <a:lnTo>
                    <a:pt x="77" y="33"/>
                  </a:lnTo>
                  <a:lnTo>
                    <a:pt x="42" y="29"/>
                  </a:lnTo>
                  <a:lnTo>
                    <a:pt x="16" y="29"/>
                  </a:lnTo>
                  <a:lnTo>
                    <a:pt x="0" y="45"/>
                  </a:lnTo>
                  <a:lnTo>
                    <a:pt x="9" y="69"/>
                  </a:lnTo>
                  <a:lnTo>
                    <a:pt x="16" y="90"/>
                  </a:lnTo>
                  <a:lnTo>
                    <a:pt x="35" y="102"/>
                  </a:lnTo>
                  <a:lnTo>
                    <a:pt x="25" y="102"/>
                  </a:lnTo>
                </a:path>
              </a:pathLst>
            </a:custGeom>
            <a:noFill/>
            <a:ln w="12700" cap="flat" cmpd="sng">
              <a:solidFill>
                <a:srgbClr val="FFFFFF"/>
              </a:solidFill>
              <a:prstDash val="solid"/>
              <a:miter lim="800000"/>
              <a:headEnd/>
              <a:tailEnd/>
            </a:ln>
          </p:spPr>
          <p:txBody>
            <a:bodyPr/>
            <a:lstStyle/>
            <a:p>
              <a:endParaRPr lang="en-US"/>
            </a:p>
          </p:txBody>
        </p:sp>
        <p:sp>
          <p:nvSpPr>
            <p:cNvPr id="94" name="Freeform 12"/>
            <p:cNvSpPr>
              <a:spLocks/>
            </p:cNvSpPr>
            <p:nvPr/>
          </p:nvSpPr>
          <p:spPr bwMode="auto">
            <a:xfrm>
              <a:off x="1211263" y="1166813"/>
              <a:ext cx="341313" cy="300038"/>
            </a:xfrm>
            <a:custGeom>
              <a:avLst/>
              <a:gdLst/>
              <a:ahLst/>
              <a:cxnLst>
                <a:cxn ang="0">
                  <a:pos x="153" y="10"/>
                </a:cxn>
                <a:cxn ang="0">
                  <a:pos x="123" y="0"/>
                </a:cxn>
                <a:cxn ang="0">
                  <a:pos x="92" y="5"/>
                </a:cxn>
                <a:cxn ang="0">
                  <a:pos x="71" y="5"/>
                </a:cxn>
                <a:cxn ang="0">
                  <a:pos x="54" y="17"/>
                </a:cxn>
                <a:cxn ang="0">
                  <a:pos x="35" y="38"/>
                </a:cxn>
                <a:cxn ang="0">
                  <a:pos x="26" y="62"/>
                </a:cxn>
                <a:cxn ang="0">
                  <a:pos x="9" y="88"/>
                </a:cxn>
                <a:cxn ang="0">
                  <a:pos x="0" y="111"/>
                </a:cxn>
                <a:cxn ang="0">
                  <a:pos x="9" y="133"/>
                </a:cxn>
                <a:cxn ang="0">
                  <a:pos x="26" y="151"/>
                </a:cxn>
                <a:cxn ang="0">
                  <a:pos x="40" y="173"/>
                </a:cxn>
                <a:cxn ang="0">
                  <a:pos x="66" y="185"/>
                </a:cxn>
                <a:cxn ang="0">
                  <a:pos x="101" y="189"/>
                </a:cxn>
                <a:cxn ang="0">
                  <a:pos x="139" y="173"/>
                </a:cxn>
                <a:cxn ang="0">
                  <a:pos x="170" y="151"/>
                </a:cxn>
                <a:cxn ang="0">
                  <a:pos x="196" y="128"/>
                </a:cxn>
                <a:cxn ang="0">
                  <a:pos x="215" y="104"/>
                </a:cxn>
                <a:cxn ang="0">
                  <a:pos x="210" y="71"/>
                </a:cxn>
                <a:cxn ang="0">
                  <a:pos x="201" y="45"/>
                </a:cxn>
                <a:cxn ang="0">
                  <a:pos x="184" y="26"/>
                </a:cxn>
                <a:cxn ang="0">
                  <a:pos x="165" y="10"/>
                </a:cxn>
                <a:cxn ang="0">
                  <a:pos x="153" y="5"/>
                </a:cxn>
              </a:cxnLst>
              <a:rect l="0" t="0" r="r" b="b"/>
              <a:pathLst>
                <a:path w="215" h="189">
                  <a:moveTo>
                    <a:pt x="153" y="10"/>
                  </a:moveTo>
                  <a:lnTo>
                    <a:pt x="123" y="0"/>
                  </a:lnTo>
                  <a:lnTo>
                    <a:pt x="92" y="5"/>
                  </a:lnTo>
                  <a:lnTo>
                    <a:pt x="71" y="5"/>
                  </a:lnTo>
                  <a:lnTo>
                    <a:pt x="54" y="17"/>
                  </a:lnTo>
                  <a:lnTo>
                    <a:pt x="35" y="38"/>
                  </a:lnTo>
                  <a:lnTo>
                    <a:pt x="26" y="62"/>
                  </a:lnTo>
                  <a:lnTo>
                    <a:pt x="9" y="88"/>
                  </a:lnTo>
                  <a:lnTo>
                    <a:pt x="0" y="111"/>
                  </a:lnTo>
                  <a:lnTo>
                    <a:pt x="9" y="133"/>
                  </a:lnTo>
                  <a:lnTo>
                    <a:pt x="26" y="151"/>
                  </a:lnTo>
                  <a:lnTo>
                    <a:pt x="40" y="173"/>
                  </a:lnTo>
                  <a:lnTo>
                    <a:pt x="66" y="185"/>
                  </a:lnTo>
                  <a:lnTo>
                    <a:pt x="101" y="189"/>
                  </a:lnTo>
                  <a:lnTo>
                    <a:pt x="139" y="173"/>
                  </a:lnTo>
                  <a:lnTo>
                    <a:pt x="170" y="151"/>
                  </a:lnTo>
                  <a:lnTo>
                    <a:pt x="196" y="128"/>
                  </a:lnTo>
                  <a:lnTo>
                    <a:pt x="215" y="104"/>
                  </a:lnTo>
                  <a:lnTo>
                    <a:pt x="210" y="71"/>
                  </a:lnTo>
                  <a:lnTo>
                    <a:pt x="201" y="45"/>
                  </a:lnTo>
                  <a:lnTo>
                    <a:pt x="184" y="26"/>
                  </a:lnTo>
                  <a:lnTo>
                    <a:pt x="165" y="10"/>
                  </a:lnTo>
                  <a:lnTo>
                    <a:pt x="153" y="5"/>
                  </a:lnTo>
                </a:path>
              </a:pathLst>
            </a:custGeom>
            <a:noFill/>
            <a:ln w="12700" cap="flat" cmpd="sng">
              <a:solidFill>
                <a:srgbClr val="FFFFFF"/>
              </a:solidFill>
              <a:prstDash val="solid"/>
              <a:miter lim="800000"/>
              <a:headEnd/>
              <a:tailEnd/>
            </a:ln>
          </p:spPr>
          <p:txBody>
            <a:bodyPr/>
            <a:lstStyle/>
            <a:p>
              <a:endParaRPr lang="en-US"/>
            </a:p>
          </p:txBody>
        </p:sp>
        <p:sp>
          <p:nvSpPr>
            <p:cNvPr id="95" name="Freeform 13"/>
            <p:cNvSpPr>
              <a:spLocks/>
            </p:cNvSpPr>
            <p:nvPr/>
          </p:nvSpPr>
          <p:spPr bwMode="auto">
            <a:xfrm>
              <a:off x="2185988" y="1122363"/>
              <a:ext cx="161925" cy="168275"/>
            </a:xfrm>
            <a:custGeom>
              <a:avLst/>
              <a:gdLst/>
              <a:ahLst/>
              <a:cxnLst>
                <a:cxn ang="0">
                  <a:pos x="102" y="0"/>
                </a:cxn>
                <a:cxn ang="0">
                  <a:pos x="83" y="42"/>
                </a:cxn>
                <a:cxn ang="0">
                  <a:pos x="71" y="61"/>
                </a:cxn>
                <a:cxn ang="0">
                  <a:pos x="40" y="78"/>
                </a:cxn>
                <a:cxn ang="0">
                  <a:pos x="14" y="94"/>
                </a:cxn>
                <a:cxn ang="0">
                  <a:pos x="0" y="106"/>
                </a:cxn>
              </a:cxnLst>
              <a:rect l="0" t="0" r="r" b="b"/>
              <a:pathLst>
                <a:path w="102" h="106">
                  <a:moveTo>
                    <a:pt x="102" y="0"/>
                  </a:moveTo>
                  <a:lnTo>
                    <a:pt x="83" y="42"/>
                  </a:lnTo>
                  <a:lnTo>
                    <a:pt x="71" y="61"/>
                  </a:lnTo>
                  <a:lnTo>
                    <a:pt x="40" y="78"/>
                  </a:lnTo>
                  <a:lnTo>
                    <a:pt x="14" y="94"/>
                  </a:lnTo>
                  <a:lnTo>
                    <a:pt x="0" y="106"/>
                  </a:lnTo>
                </a:path>
              </a:pathLst>
            </a:custGeom>
            <a:noFill/>
            <a:ln w="12700" cap="flat" cmpd="sng">
              <a:solidFill>
                <a:srgbClr val="FFFFFF"/>
              </a:solidFill>
              <a:prstDash val="solid"/>
              <a:miter lim="800000"/>
              <a:headEnd/>
              <a:tailEnd/>
            </a:ln>
          </p:spPr>
          <p:txBody>
            <a:bodyPr/>
            <a:lstStyle/>
            <a:p>
              <a:endParaRPr lang="en-US"/>
            </a:p>
          </p:txBody>
        </p:sp>
        <p:sp>
          <p:nvSpPr>
            <p:cNvPr id="96" name="Freeform 14"/>
            <p:cNvSpPr>
              <a:spLocks/>
            </p:cNvSpPr>
            <p:nvPr/>
          </p:nvSpPr>
          <p:spPr bwMode="auto">
            <a:xfrm>
              <a:off x="2268538" y="822325"/>
              <a:ext cx="195263" cy="176213"/>
            </a:xfrm>
            <a:custGeom>
              <a:avLst/>
              <a:gdLst/>
              <a:ahLst/>
              <a:cxnLst>
                <a:cxn ang="0">
                  <a:pos x="0" y="0"/>
                </a:cxn>
                <a:cxn ang="0">
                  <a:pos x="66" y="61"/>
                </a:cxn>
                <a:cxn ang="0">
                  <a:pos x="83" y="87"/>
                </a:cxn>
                <a:cxn ang="0">
                  <a:pos x="106" y="106"/>
                </a:cxn>
                <a:cxn ang="0">
                  <a:pos x="123" y="111"/>
                </a:cxn>
              </a:cxnLst>
              <a:rect l="0" t="0" r="r" b="b"/>
              <a:pathLst>
                <a:path w="123" h="111">
                  <a:moveTo>
                    <a:pt x="0" y="0"/>
                  </a:moveTo>
                  <a:lnTo>
                    <a:pt x="66" y="61"/>
                  </a:lnTo>
                  <a:lnTo>
                    <a:pt x="83" y="87"/>
                  </a:lnTo>
                  <a:lnTo>
                    <a:pt x="106" y="106"/>
                  </a:lnTo>
                  <a:lnTo>
                    <a:pt x="123" y="111"/>
                  </a:lnTo>
                </a:path>
              </a:pathLst>
            </a:custGeom>
            <a:noFill/>
            <a:ln w="12700" cap="flat" cmpd="sng">
              <a:solidFill>
                <a:srgbClr val="FFFFFF"/>
              </a:solidFill>
              <a:prstDash val="solid"/>
              <a:miter lim="800000"/>
              <a:headEnd/>
              <a:tailEnd/>
            </a:ln>
          </p:spPr>
          <p:txBody>
            <a:bodyPr/>
            <a:lstStyle/>
            <a:p>
              <a:endParaRPr lang="en-US"/>
            </a:p>
          </p:txBody>
        </p:sp>
        <p:sp>
          <p:nvSpPr>
            <p:cNvPr id="97" name="Freeform 15"/>
            <p:cNvSpPr>
              <a:spLocks/>
            </p:cNvSpPr>
            <p:nvPr/>
          </p:nvSpPr>
          <p:spPr bwMode="auto">
            <a:xfrm>
              <a:off x="2243138" y="412750"/>
              <a:ext cx="385763" cy="371475"/>
            </a:xfrm>
            <a:custGeom>
              <a:avLst/>
              <a:gdLst/>
              <a:ahLst/>
              <a:cxnLst>
                <a:cxn ang="0">
                  <a:pos x="0" y="0"/>
                </a:cxn>
                <a:cxn ang="0">
                  <a:pos x="26" y="12"/>
                </a:cxn>
                <a:cxn ang="0">
                  <a:pos x="51" y="34"/>
                </a:cxn>
                <a:cxn ang="0">
                  <a:pos x="66" y="57"/>
                </a:cxn>
                <a:cxn ang="0">
                  <a:pos x="87" y="78"/>
                </a:cxn>
                <a:cxn ang="0">
                  <a:pos x="99" y="107"/>
                </a:cxn>
                <a:cxn ang="0">
                  <a:pos x="118" y="140"/>
                </a:cxn>
                <a:cxn ang="0">
                  <a:pos x="129" y="161"/>
                </a:cxn>
                <a:cxn ang="0">
                  <a:pos x="148" y="185"/>
                </a:cxn>
                <a:cxn ang="0">
                  <a:pos x="165" y="206"/>
                </a:cxn>
                <a:cxn ang="0">
                  <a:pos x="196" y="218"/>
                </a:cxn>
                <a:cxn ang="0">
                  <a:pos x="217" y="225"/>
                </a:cxn>
                <a:cxn ang="0">
                  <a:pos x="243" y="234"/>
                </a:cxn>
                <a:cxn ang="0">
                  <a:pos x="233" y="230"/>
                </a:cxn>
              </a:cxnLst>
              <a:rect l="0" t="0" r="r" b="b"/>
              <a:pathLst>
                <a:path w="243" h="234">
                  <a:moveTo>
                    <a:pt x="0" y="0"/>
                  </a:moveTo>
                  <a:lnTo>
                    <a:pt x="26" y="12"/>
                  </a:lnTo>
                  <a:lnTo>
                    <a:pt x="51" y="34"/>
                  </a:lnTo>
                  <a:lnTo>
                    <a:pt x="66" y="57"/>
                  </a:lnTo>
                  <a:lnTo>
                    <a:pt x="87" y="78"/>
                  </a:lnTo>
                  <a:lnTo>
                    <a:pt x="99" y="107"/>
                  </a:lnTo>
                  <a:lnTo>
                    <a:pt x="118" y="140"/>
                  </a:lnTo>
                  <a:lnTo>
                    <a:pt x="129" y="161"/>
                  </a:lnTo>
                  <a:lnTo>
                    <a:pt x="148" y="185"/>
                  </a:lnTo>
                  <a:lnTo>
                    <a:pt x="165" y="206"/>
                  </a:lnTo>
                  <a:lnTo>
                    <a:pt x="196" y="218"/>
                  </a:lnTo>
                  <a:lnTo>
                    <a:pt x="217" y="225"/>
                  </a:lnTo>
                  <a:lnTo>
                    <a:pt x="243" y="234"/>
                  </a:lnTo>
                  <a:lnTo>
                    <a:pt x="233" y="230"/>
                  </a:lnTo>
                </a:path>
              </a:pathLst>
            </a:custGeom>
            <a:noFill/>
            <a:ln w="12700" cap="flat" cmpd="sng">
              <a:solidFill>
                <a:srgbClr val="FFFFFF"/>
              </a:solidFill>
              <a:prstDash val="solid"/>
              <a:miter lim="800000"/>
              <a:headEnd/>
              <a:tailEnd/>
            </a:ln>
          </p:spPr>
          <p:txBody>
            <a:bodyPr/>
            <a:lstStyle/>
            <a:p>
              <a:endParaRPr lang="en-US"/>
            </a:p>
          </p:txBody>
        </p:sp>
        <p:sp>
          <p:nvSpPr>
            <p:cNvPr id="98" name="Freeform 16"/>
            <p:cNvSpPr>
              <a:spLocks/>
            </p:cNvSpPr>
            <p:nvPr/>
          </p:nvSpPr>
          <p:spPr bwMode="auto">
            <a:xfrm>
              <a:off x="2505075" y="765175"/>
              <a:ext cx="195263" cy="214313"/>
            </a:xfrm>
            <a:custGeom>
              <a:avLst/>
              <a:gdLst/>
              <a:ahLst/>
              <a:cxnLst>
                <a:cxn ang="0">
                  <a:pos x="0" y="0"/>
                </a:cxn>
                <a:cxn ang="0">
                  <a:pos x="9" y="36"/>
                </a:cxn>
                <a:cxn ang="0">
                  <a:pos x="40" y="62"/>
                </a:cxn>
                <a:cxn ang="0">
                  <a:pos x="66" y="78"/>
                </a:cxn>
                <a:cxn ang="0">
                  <a:pos x="94" y="95"/>
                </a:cxn>
                <a:cxn ang="0">
                  <a:pos x="113" y="114"/>
                </a:cxn>
                <a:cxn ang="0">
                  <a:pos x="123" y="135"/>
                </a:cxn>
                <a:cxn ang="0">
                  <a:pos x="118" y="128"/>
                </a:cxn>
              </a:cxnLst>
              <a:rect l="0" t="0" r="r" b="b"/>
              <a:pathLst>
                <a:path w="123" h="135">
                  <a:moveTo>
                    <a:pt x="0" y="0"/>
                  </a:moveTo>
                  <a:lnTo>
                    <a:pt x="9" y="36"/>
                  </a:lnTo>
                  <a:lnTo>
                    <a:pt x="40" y="62"/>
                  </a:lnTo>
                  <a:lnTo>
                    <a:pt x="66" y="78"/>
                  </a:lnTo>
                  <a:lnTo>
                    <a:pt x="94" y="95"/>
                  </a:lnTo>
                  <a:lnTo>
                    <a:pt x="113" y="114"/>
                  </a:lnTo>
                  <a:lnTo>
                    <a:pt x="123" y="135"/>
                  </a:lnTo>
                  <a:lnTo>
                    <a:pt x="118" y="128"/>
                  </a:lnTo>
                </a:path>
              </a:pathLst>
            </a:custGeom>
            <a:noFill/>
            <a:ln w="12700" cap="flat" cmpd="sng">
              <a:solidFill>
                <a:srgbClr val="FFFFFF"/>
              </a:solidFill>
              <a:prstDash val="solid"/>
              <a:miter lim="800000"/>
              <a:headEnd/>
              <a:tailEnd/>
            </a:ln>
          </p:spPr>
          <p:txBody>
            <a:bodyPr/>
            <a:lstStyle/>
            <a:p>
              <a:endParaRPr lang="en-US"/>
            </a:p>
          </p:txBody>
        </p:sp>
        <p:sp>
          <p:nvSpPr>
            <p:cNvPr id="99" name="Freeform 17"/>
            <p:cNvSpPr>
              <a:spLocks/>
            </p:cNvSpPr>
            <p:nvPr/>
          </p:nvSpPr>
          <p:spPr bwMode="auto">
            <a:xfrm>
              <a:off x="2332038" y="1163638"/>
              <a:ext cx="511175" cy="746125"/>
            </a:xfrm>
            <a:custGeom>
              <a:avLst/>
              <a:gdLst/>
              <a:ahLst/>
              <a:cxnLst>
                <a:cxn ang="0">
                  <a:pos x="322" y="0"/>
                </a:cxn>
                <a:cxn ang="0">
                  <a:pos x="296" y="31"/>
                </a:cxn>
                <a:cxn ang="0">
                  <a:pos x="286" y="61"/>
                </a:cxn>
                <a:cxn ang="0">
                  <a:pos x="284" y="80"/>
                </a:cxn>
                <a:cxn ang="0">
                  <a:pos x="270" y="106"/>
                </a:cxn>
                <a:cxn ang="0">
                  <a:pos x="258" y="139"/>
                </a:cxn>
                <a:cxn ang="0">
                  <a:pos x="244" y="158"/>
                </a:cxn>
                <a:cxn ang="0">
                  <a:pos x="227" y="184"/>
                </a:cxn>
                <a:cxn ang="0">
                  <a:pos x="196" y="217"/>
                </a:cxn>
                <a:cxn ang="0">
                  <a:pos x="177" y="231"/>
                </a:cxn>
                <a:cxn ang="0">
                  <a:pos x="144" y="274"/>
                </a:cxn>
                <a:cxn ang="0">
                  <a:pos x="130" y="290"/>
                </a:cxn>
                <a:cxn ang="0">
                  <a:pos x="99" y="326"/>
                </a:cxn>
                <a:cxn ang="0">
                  <a:pos x="88" y="342"/>
                </a:cxn>
                <a:cxn ang="0">
                  <a:pos x="66" y="387"/>
                </a:cxn>
                <a:cxn ang="0">
                  <a:pos x="52" y="404"/>
                </a:cxn>
                <a:cxn ang="0">
                  <a:pos x="36" y="425"/>
                </a:cxn>
                <a:cxn ang="0">
                  <a:pos x="21" y="442"/>
                </a:cxn>
                <a:cxn ang="0">
                  <a:pos x="10" y="463"/>
                </a:cxn>
                <a:cxn ang="0">
                  <a:pos x="0" y="470"/>
                </a:cxn>
              </a:cxnLst>
              <a:rect l="0" t="0" r="r" b="b"/>
              <a:pathLst>
                <a:path w="322" h="470">
                  <a:moveTo>
                    <a:pt x="322" y="0"/>
                  </a:moveTo>
                  <a:lnTo>
                    <a:pt x="296" y="31"/>
                  </a:lnTo>
                  <a:lnTo>
                    <a:pt x="286" y="61"/>
                  </a:lnTo>
                  <a:lnTo>
                    <a:pt x="284" y="80"/>
                  </a:lnTo>
                  <a:lnTo>
                    <a:pt x="270" y="106"/>
                  </a:lnTo>
                  <a:lnTo>
                    <a:pt x="258" y="139"/>
                  </a:lnTo>
                  <a:lnTo>
                    <a:pt x="244" y="158"/>
                  </a:lnTo>
                  <a:lnTo>
                    <a:pt x="227" y="184"/>
                  </a:lnTo>
                  <a:lnTo>
                    <a:pt x="196" y="217"/>
                  </a:lnTo>
                  <a:lnTo>
                    <a:pt x="177" y="231"/>
                  </a:lnTo>
                  <a:lnTo>
                    <a:pt x="144" y="274"/>
                  </a:lnTo>
                  <a:lnTo>
                    <a:pt x="130" y="290"/>
                  </a:lnTo>
                  <a:lnTo>
                    <a:pt x="99" y="326"/>
                  </a:lnTo>
                  <a:lnTo>
                    <a:pt x="88" y="342"/>
                  </a:lnTo>
                  <a:lnTo>
                    <a:pt x="66" y="387"/>
                  </a:lnTo>
                  <a:lnTo>
                    <a:pt x="52" y="404"/>
                  </a:lnTo>
                  <a:lnTo>
                    <a:pt x="36" y="425"/>
                  </a:lnTo>
                  <a:lnTo>
                    <a:pt x="21" y="442"/>
                  </a:lnTo>
                  <a:lnTo>
                    <a:pt x="10" y="463"/>
                  </a:lnTo>
                  <a:lnTo>
                    <a:pt x="0" y="470"/>
                  </a:lnTo>
                </a:path>
              </a:pathLst>
            </a:custGeom>
            <a:noFill/>
            <a:ln w="12700" cap="flat" cmpd="sng">
              <a:solidFill>
                <a:srgbClr val="FFFFFF"/>
              </a:solidFill>
              <a:prstDash val="solid"/>
              <a:miter lim="800000"/>
              <a:headEnd/>
              <a:tailEnd/>
            </a:ln>
          </p:spPr>
          <p:txBody>
            <a:bodyPr/>
            <a:lstStyle/>
            <a:p>
              <a:endParaRPr lang="en-US"/>
            </a:p>
          </p:txBody>
        </p:sp>
        <p:sp>
          <p:nvSpPr>
            <p:cNvPr id="100" name="Freeform 18"/>
            <p:cNvSpPr>
              <a:spLocks/>
            </p:cNvSpPr>
            <p:nvPr/>
          </p:nvSpPr>
          <p:spPr bwMode="auto">
            <a:xfrm>
              <a:off x="2767013" y="1095375"/>
              <a:ext cx="76200" cy="7938"/>
            </a:xfrm>
            <a:custGeom>
              <a:avLst/>
              <a:gdLst/>
              <a:ahLst/>
              <a:cxnLst>
                <a:cxn ang="0">
                  <a:pos x="0" y="5"/>
                </a:cxn>
                <a:cxn ang="0">
                  <a:pos x="31" y="5"/>
                </a:cxn>
                <a:cxn ang="0">
                  <a:pos x="48" y="0"/>
                </a:cxn>
              </a:cxnLst>
              <a:rect l="0" t="0" r="r" b="b"/>
              <a:pathLst>
                <a:path w="48" h="5">
                  <a:moveTo>
                    <a:pt x="0" y="5"/>
                  </a:moveTo>
                  <a:lnTo>
                    <a:pt x="31" y="5"/>
                  </a:lnTo>
                  <a:lnTo>
                    <a:pt x="48" y="0"/>
                  </a:lnTo>
                </a:path>
              </a:pathLst>
            </a:custGeom>
            <a:noFill/>
            <a:ln w="12700" cap="flat" cmpd="sng">
              <a:solidFill>
                <a:srgbClr val="FFFFFF"/>
              </a:solidFill>
              <a:prstDash val="solid"/>
              <a:miter lim="800000"/>
              <a:headEnd/>
              <a:tailEnd/>
            </a:ln>
          </p:spPr>
          <p:txBody>
            <a:bodyPr/>
            <a:lstStyle/>
            <a:p>
              <a:endParaRPr lang="en-US"/>
            </a:p>
          </p:txBody>
        </p:sp>
        <p:sp>
          <p:nvSpPr>
            <p:cNvPr id="101" name="Freeform 19"/>
            <p:cNvSpPr>
              <a:spLocks/>
            </p:cNvSpPr>
            <p:nvPr/>
          </p:nvSpPr>
          <p:spPr bwMode="auto">
            <a:xfrm>
              <a:off x="2478088" y="1722438"/>
              <a:ext cx="60325" cy="55563"/>
            </a:xfrm>
            <a:custGeom>
              <a:avLst/>
              <a:gdLst/>
              <a:ahLst/>
              <a:cxnLst>
                <a:cxn ang="0">
                  <a:pos x="0" y="5"/>
                </a:cxn>
                <a:cxn ang="0">
                  <a:pos x="12" y="33"/>
                </a:cxn>
                <a:cxn ang="0">
                  <a:pos x="38" y="35"/>
                </a:cxn>
                <a:cxn ang="0">
                  <a:pos x="38" y="16"/>
                </a:cxn>
                <a:cxn ang="0">
                  <a:pos x="17" y="0"/>
                </a:cxn>
                <a:cxn ang="0">
                  <a:pos x="0" y="5"/>
                </a:cxn>
              </a:cxnLst>
              <a:rect l="0" t="0" r="r" b="b"/>
              <a:pathLst>
                <a:path w="38" h="35">
                  <a:moveTo>
                    <a:pt x="0" y="5"/>
                  </a:moveTo>
                  <a:lnTo>
                    <a:pt x="12" y="33"/>
                  </a:lnTo>
                  <a:lnTo>
                    <a:pt x="38" y="35"/>
                  </a:lnTo>
                  <a:lnTo>
                    <a:pt x="38" y="16"/>
                  </a:lnTo>
                  <a:lnTo>
                    <a:pt x="17" y="0"/>
                  </a:lnTo>
                  <a:lnTo>
                    <a:pt x="0" y="5"/>
                  </a:lnTo>
                </a:path>
              </a:pathLst>
            </a:custGeom>
            <a:noFill/>
            <a:ln w="12700" cap="flat" cmpd="sng">
              <a:solidFill>
                <a:srgbClr val="FFFFFF"/>
              </a:solidFill>
              <a:prstDash val="solid"/>
              <a:miter lim="800000"/>
              <a:headEnd/>
              <a:tailEnd/>
            </a:ln>
          </p:spPr>
          <p:txBody>
            <a:bodyPr/>
            <a:lstStyle/>
            <a:p>
              <a:endParaRPr lang="en-US"/>
            </a:p>
          </p:txBody>
        </p:sp>
        <p:sp>
          <p:nvSpPr>
            <p:cNvPr id="102" name="Freeform 20"/>
            <p:cNvSpPr>
              <a:spLocks/>
            </p:cNvSpPr>
            <p:nvPr/>
          </p:nvSpPr>
          <p:spPr bwMode="auto">
            <a:xfrm>
              <a:off x="2628900" y="2014538"/>
              <a:ext cx="25400" cy="33338"/>
            </a:xfrm>
            <a:custGeom>
              <a:avLst/>
              <a:gdLst/>
              <a:ahLst/>
              <a:cxnLst>
                <a:cxn ang="0">
                  <a:pos x="0" y="0"/>
                </a:cxn>
                <a:cxn ang="0">
                  <a:pos x="14" y="21"/>
                </a:cxn>
                <a:cxn ang="0">
                  <a:pos x="16" y="0"/>
                </a:cxn>
                <a:cxn ang="0">
                  <a:pos x="0" y="0"/>
                </a:cxn>
              </a:cxnLst>
              <a:rect l="0" t="0" r="r" b="b"/>
              <a:pathLst>
                <a:path w="16" h="21">
                  <a:moveTo>
                    <a:pt x="0" y="0"/>
                  </a:moveTo>
                  <a:lnTo>
                    <a:pt x="14" y="21"/>
                  </a:lnTo>
                  <a:lnTo>
                    <a:pt x="16" y="0"/>
                  </a:lnTo>
                  <a:lnTo>
                    <a:pt x="0" y="0"/>
                  </a:lnTo>
                </a:path>
              </a:pathLst>
            </a:custGeom>
            <a:noFill/>
            <a:ln w="12700" cap="flat" cmpd="sng">
              <a:solidFill>
                <a:srgbClr val="FFFFFF"/>
              </a:solidFill>
              <a:prstDash val="solid"/>
              <a:miter lim="800000"/>
              <a:headEnd/>
              <a:tailEnd/>
            </a:ln>
          </p:spPr>
          <p:txBody>
            <a:bodyPr/>
            <a:lstStyle/>
            <a:p>
              <a:endParaRPr lang="en-US"/>
            </a:p>
          </p:txBody>
        </p:sp>
        <p:sp>
          <p:nvSpPr>
            <p:cNvPr id="103" name="Freeform 21"/>
            <p:cNvSpPr>
              <a:spLocks/>
            </p:cNvSpPr>
            <p:nvPr/>
          </p:nvSpPr>
          <p:spPr bwMode="auto">
            <a:xfrm>
              <a:off x="2978150" y="2292350"/>
              <a:ext cx="209550" cy="138113"/>
            </a:xfrm>
            <a:custGeom>
              <a:avLst/>
              <a:gdLst/>
              <a:ahLst/>
              <a:cxnLst>
                <a:cxn ang="0">
                  <a:pos x="82" y="9"/>
                </a:cxn>
                <a:cxn ang="0">
                  <a:pos x="52" y="0"/>
                </a:cxn>
                <a:cxn ang="0">
                  <a:pos x="26" y="0"/>
                </a:cxn>
                <a:cxn ang="0">
                  <a:pos x="9" y="16"/>
                </a:cxn>
                <a:cxn ang="0">
                  <a:pos x="0" y="47"/>
                </a:cxn>
                <a:cxn ang="0">
                  <a:pos x="9" y="71"/>
                </a:cxn>
                <a:cxn ang="0">
                  <a:pos x="30" y="87"/>
                </a:cxn>
                <a:cxn ang="0">
                  <a:pos x="61" y="87"/>
                </a:cxn>
                <a:cxn ang="0">
                  <a:pos x="94" y="78"/>
                </a:cxn>
                <a:cxn ang="0">
                  <a:pos x="115" y="71"/>
                </a:cxn>
                <a:cxn ang="0">
                  <a:pos x="132" y="54"/>
                </a:cxn>
                <a:cxn ang="0">
                  <a:pos x="127" y="31"/>
                </a:cxn>
                <a:cxn ang="0">
                  <a:pos x="106" y="9"/>
                </a:cxn>
                <a:cxn ang="0">
                  <a:pos x="89" y="9"/>
                </a:cxn>
                <a:cxn ang="0">
                  <a:pos x="68" y="31"/>
                </a:cxn>
                <a:cxn ang="0">
                  <a:pos x="61" y="50"/>
                </a:cxn>
                <a:cxn ang="0">
                  <a:pos x="78" y="71"/>
                </a:cxn>
                <a:cxn ang="0">
                  <a:pos x="99" y="76"/>
                </a:cxn>
                <a:cxn ang="0">
                  <a:pos x="111" y="76"/>
                </a:cxn>
              </a:cxnLst>
              <a:rect l="0" t="0" r="r" b="b"/>
              <a:pathLst>
                <a:path w="132" h="87">
                  <a:moveTo>
                    <a:pt x="82" y="9"/>
                  </a:moveTo>
                  <a:lnTo>
                    <a:pt x="52" y="0"/>
                  </a:lnTo>
                  <a:lnTo>
                    <a:pt x="26" y="0"/>
                  </a:lnTo>
                  <a:lnTo>
                    <a:pt x="9" y="16"/>
                  </a:lnTo>
                  <a:lnTo>
                    <a:pt x="0" y="47"/>
                  </a:lnTo>
                  <a:lnTo>
                    <a:pt x="9" y="71"/>
                  </a:lnTo>
                  <a:lnTo>
                    <a:pt x="30" y="87"/>
                  </a:lnTo>
                  <a:lnTo>
                    <a:pt x="61" y="87"/>
                  </a:lnTo>
                  <a:lnTo>
                    <a:pt x="94" y="78"/>
                  </a:lnTo>
                  <a:lnTo>
                    <a:pt x="115" y="71"/>
                  </a:lnTo>
                  <a:lnTo>
                    <a:pt x="132" y="54"/>
                  </a:lnTo>
                  <a:lnTo>
                    <a:pt x="127" y="31"/>
                  </a:lnTo>
                  <a:lnTo>
                    <a:pt x="106" y="9"/>
                  </a:lnTo>
                  <a:lnTo>
                    <a:pt x="89" y="9"/>
                  </a:lnTo>
                  <a:lnTo>
                    <a:pt x="68" y="31"/>
                  </a:lnTo>
                  <a:lnTo>
                    <a:pt x="61" y="50"/>
                  </a:lnTo>
                  <a:lnTo>
                    <a:pt x="78" y="71"/>
                  </a:lnTo>
                  <a:lnTo>
                    <a:pt x="99" y="76"/>
                  </a:lnTo>
                  <a:lnTo>
                    <a:pt x="111" y="76"/>
                  </a:lnTo>
                </a:path>
              </a:pathLst>
            </a:custGeom>
            <a:noFill/>
            <a:ln w="12700" cap="flat" cmpd="sng">
              <a:solidFill>
                <a:srgbClr val="FFFFFF"/>
              </a:solidFill>
              <a:prstDash val="solid"/>
              <a:miter lim="800000"/>
              <a:headEnd/>
              <a:tailEnd/>
            </a:ln>
          </p:spPr>
          <p:txBody>
            <a:bodyPr/>
            <a:lstStyle/>
            <a:p>
              <a:endParaRPr lang="en-US"/>
            </a:p>
          </p:txBody>
        </p:sp>
        <p:sp>
          <p:nvSpPr>
            <p:cNvPr id="104" name="Freeform 22"/>
            <p:cNvSpPr>
              <a:spLocks/>
            </p:cNvSpPr>
            <p:nvPr/>
          </p:nvSpPr>
          <p:spPr bwMode="auto">
            <a:xfrm>
              <a:off x="3262313" y="2449513"/>
              <a:ext cx="195263" cy="161925"/>
            </a:xfrm>
            <a:custGeom>
              <a:avLst/>
              <a:gdLst/>
              <a:ahLst/>
              <a:cxnLst>
                <a:cxn ang="0">
                  <a:pos x="0" y="29"/>
                </a:cxn>
                <a:cxn ang="0">
                  <a:pos x="10" y="50"/>
                </a:cxn>
                <a:cxn ang="0">
                  <a:pos x="31" y="66"/>
                </a:cxn>
                <a:cxn ang="0">
                  <a:pos x="43" y="88"/>
                </a:cxn>
                <a:cxn ang="0">
                  <a:pos x="69" y="102"/>
                </a:cxn>
                <a:cxn ang="0">
                  <a:pos x="85" y="99"/>
                </a:cxn>
                <a:cxn ang="0">
                  <a:pos x="102" y="73"/>
                </a:cxn>
                <a:cxn ang="0">
                  <a:pos x="123" y="57"/>
                </a:cxn>
                <a:cxn ang="0">
                  <a:pos x="123" y="33"/>
                </a:cxn>
                <a:cxn ang="0">
                  <a:pos x="99" y="33"/>
                </a:cxn>
                <a:cxn ang="0">
                  <a:pos x="78" y="12"/>
                </a:cxn>
                <a:cxn ang="0">
                  <a:pos x="52" y="10"/>
                </a:cxn>
                <a:cxn ang="0">
                  <a:pos x="21" y="0"/>
                </a:cxn>
                <a:cxn ang="0">
                  <a:pos x="0" y="17"/>
                </a:cxn>
                <a:cxn ang="0">
                  <a:pos x="0" y="26"/>
                </a:cxn>
              </a:cxnLst>
              <a:rect l="0" t="0" r="r" b="b"/>
              <a:pathLst>
                <a:path w="123" h="102">
                  <a:moveTo>
                    <a:pt x="0" y="29"/>
                  </a:moveTo>
                  <a:lnTo>
                    <a:pt x="10" y="50"/>
                  </a:lnTo>
                  <a:lnTo>
                    <a:pt x="31" y="66"/>
                  </a:lnTo>
                  <a:lnTo>
                    <a:pt x="43" y="88"/>
                  </a:lnTo>
                  <a:lnTo>
                    <a:pt x="69" y="102"/>
                  </a:lnTo>
                  <a:lnTo>
                    <a:pt x="85" y="99"/>
                  </a:lnTo>
                  <a:lnTo>
                    <a:pt x="102" y="73"/>
                  </a:lnTo>
                  <a:lnTo>
                    <a:pt x="123" y="57"/>
                  </a:lnTo>
                  <a:lnTo>
                    <a:pt x="123" y="33"/>
                  </a:lnTo>
                  <a:lnTo>
                    <a:pt x="99" y="33"/>
                  </a:lnTo>
                  <a:lnTo>
                    <a:pt x="78" y="12"/>
                  </a:lnTo>
                  <a:lnTo>
                    <a:pt x="52" y="10"/>
                  </a:lnTo>
                  <a:lnTo>
                    <a:pt x="21" y="0"/>
                  </a:lnTo>
                  <a:lnTo>
                    <a:pt x="0" y="17"/>
                  </a:lnTo>
                  <a:lnTo>
                    <a:pt x="0" y="26"/>
                  </a:lnTo>
                </a:path>
              </a:pathLst>
            </a:custGeom>
            <a:noFill/>
            <a:ln w="12700" cap="flat" cmpd="sng">
              <a:solidFill>
                <a:srgbClr val="FFFFFF"/>
              </a:solidFill>
              <a:prstDash val="solid"/>
              <a:miter lim="800000"/>
              <a:headEnd/>
              <a:tailEnd/>
            </a:ln>
          </p:spPr>
          <p:txBody>
            <a:bodyPr/>
            <a:lstStyle/>
            <a:p>
              <a:endParaRPr lang="en-US"/>
            </a:p>
          </p:txBody>
        </p:sp>
        <p:sp>
          <p:nvSpPr>
            <p:cNvPr id="105" name="Freeform 23"/>
            <p:cNvSpPr>
              <a:spLocks/>
            </p:cNvSpPr>
            <p:nvPr/>
          </p:nvSpPr>
          <p:spPr bwMode="auto">
            <a:xfrm>
              <a:off x="3959225" y="2487613"/>
              <a:ext cx="90488" cy="82550"/>
            </a:xfrm>
            <a:custGeom>
              <a:avLst/>
              <a:gdLst/>
              <a:ahLst/>
              <a:cxnLst>
                <a:cxn ang="0">
                  <a:pos x="0" y="30"/>
                </a:cxn>
                <a:cxn ang="0">
                  <a:pos x="15" y="47"/>
                </a:cxn>
                <a:cxn ang="0">
                  <a:pos x="31" y="52"/>
                </a:cxn>
                <a:cxn ang="0">
                  <a:pos x="57" y="40"/>
                </a:cxn>
                <a:cxn ang="0">
                  <a:pos x="48" y="7"/>
                </a:cxn>
                <a:cxn ang="0">
                  <a:pos x="22" y="0"/>
                </a:cxn>
                <a:cxn ang="0">
                  <a:pos x="0" y="12"/>
                </a:cxn>
                <a:cxn ang="0">
                  <a:pos x="5" y="30"/>
                </a:cxn>
                <a:cxn ang="0">
                  <a:pos x="0" y="28"/>
                </a:cxn>
              </a:cxnLst>
              <a:rect l="0" t="0" r="r" b="b"/>
              <a:pathLst>
                <a:path w="57" h="52">
                  <a:moveTo>
                    <a:pt x="0" y="30"/>
                  </a:moveTo>
                  <a:lnTo>
                    <a:pt x="15" y="47"/>
                  </a:lnTo>
                  <a:lnTo>
                    <a:pt x="31" y="52"/>
                  </a:lnTo>
                  <a:lnTo>
                    <a:pt x="57" y="40"/>
                  </a:lnTo>
                  <a:lnTo>
                    <a:pt x="48" y="7"/>
                  </a:lnTo>
                  <a:lnTo>
                    <a:pt x="22" y="0"/>
                  </a:lnTo>
                  <a:lnTo>
                    <a:pt x="0" y="12"/>
                  </a:lnTo>
                  <a:lnTo>
                    <a:pt x="5" y="30"/>
                  </a:lnTo>
                  <a:lnTo>
                    <a:pt x="0" y="28"/>
                  </a:lnTo>
                </a:path>
              </a:pathLst>
            </a:custGeom>
            <a:noFill/>
            <a:ln w="12700" cap="flat" cmpd="sng">
              <a:solidFill>
                <a:srgbClr val="FFFFFF"/>
              </a:solidFill>
              <a:prstDash val="solid"/>
              <a:miter lim="800000"/>
              <a:headEnd/>
              <a:tailEnd/>
            </a:ln>
          </p:spPr>
          <p:txBody>
            <a:bodyPr/>
            <a:lstStyle/>
            <a:p>
              <a:endParaRPr lang="en-US"/>
            </a:p>
          </p:txBody>
        </p:sp>
        <p:sp>
          <p:nvSpPr>
            <p:cNvPr id="106" name="Freeform 24"/>
            <p:cNvSpPr>
              <a:spLocks/>
            </p:cNvSpPr>
            <p:nvPr/>
          </p:nvSpPr>
          <p:spPr bwMode="auto">
            <a:xfrm>
              <a:off x="4856163" y="2520950"/>
              <a:ext cx="473075" cy="300038"/>
            </a:xfrm>
            <a:custGeom>
              <a:avLst/>
              <a:gdLst/>
              <a:ahLst/>
              <a:cxnLst>
                <a:cxn ang="0">
                  <a:pos x="21" y="116"/>
                </a:cxn>
                <a:cxn ang="0">
                  <a:pos x="38" y="132"/>
                </a:cxn>
                <a:cxn ang="0">
                  <a:pos x="59" y="149"/>
                </a:cxn>
                <a:cxn ang="0">
                  <a:pos x="90" y="161"/>
                </a:cxn>
                <a:cxn ang="0">
                  <a:pos x="116" y="168"/>
                </a:cxn>
                <a:cxn ang="0">
                  <a:pos x="142" y="177"/>
                </a:cxn>
                <a:cxn ang="0">
                  <a:pos x="163" y="184"/>
                </a:cxn>
                <a:cxn ang="0">
                  <a:pos x="187" y="189"/>
                </a:cxn>
                <a:cxn ang="0">
                  <a:pos x="208" y="184"/>
                </a:cxn>
                <a:cxn ang="0">
                  <a:pos x="234" y="177"/>
                </a:cxn>
                <a:cxn ang="0">
                  <a:pos x="260" y="156"/>
                </a:cxn>
                <a:cxn ang="0">
                  <a:pos x="276" y="144"/>
                </a:cxn>
                <a:cxn ang="0">
                  <a:pos x="293" y="123"/>
                </a:cxn>
                <a:cxn ang="0">
                  <a:pos x="298" y="99"/>
                </a:cxn>
                <a:cxn ang="0">
                  <a:pos x="291" y="66"/>
                </a:cxn>
                <a:cxn ang="0">
                  <a:pos x="260" y="38"/>
                </a:cxn>
                <a:cxn ang="0">
                  <a:pos x="239" y="26"/>
                </a:cxn>
                <a:cxn ang="0">
                  <a:pos x="208" y="17"/>
                </a:cxn>
                <a:cxn ang="0">
                  <a:pos x="187" y="9"/>
                </a:cxn>
                <a:cxn ang="0">
                  <a:pos x="170" y="0"/>
                </a:cxn>
                <a:cxn ang="0">
                  <a:pos x="142" y="5"/>
                </a:cxn>
                <a:cxn ang="0">
                  <a:pos x="116" y="26"/>
                </a:cxn>
                <a:cxn ang="0">
                  <a:pos x="80" y="21"/>
                </a:cxn>
                <a:cxn ang="0">
                  <a:pos x="52" y="17"/>
                </a:cxn>
                <a:cxn ang="0">
                  <a:pos x="17" y="21"/>
                </a:cxn>
                <a:cxn ang="0">
                  <a:pos x="0" y="45"/>
                </a:cxn>
                <a:cxn ang="0">
                  <a:pos x="0" y="78"/>
                </a:cxn>
                <a:cxn ang="0">
                  <a:pos x="10" y="104"/>
                </a:cxn>
                <a:cxn ang="0">
                  <a:pos x="12" y="111"/>
                </a:cxn>
              </a:cxnLst>
              <a:rect l="0" t="0" r="r" b="b"/>
              <a:pathLst>
                <a:path w="298" h="189">
                  <a:moveTo>
                    <a:pt x="21" y="116"/>
                  </a:moveTo>
                  <a:lnTo>
                    <a:pt x="38" y="132"/>
                  </a:lnTo>
                  <a:lnTo>
                    <a:pt x="59" y="149"/>
                  </a:lnTo>
                  <a:lnTo>
                    <a:pt x="90" y="161"/>
                  </a:lnTo>
                  <a:lnTo>
                    <a:pt x="116" y="168"/>
                  </a:lnTo>
                  <a:lnTo>
                    <a:pt x="142" y="177"/>
                  </a:lnTo>
                  <a:lnTo>
                    <a:pt x="163" y="184"/>
                  </a:lnTo>
                  <a:lnTo>
                    <a:pt x="187" y="189"/>
                  </a:lnTo>
                  <a:lnTo>
                    <a:pt x="208" y="184"/>
                  </a:lnTo>
                  <a:lnTo>
                    <a:pt x="234" y="177"/>
                  </a:lnTo>
                  <a:lnTo>
                    <a:pt x="260" y="156"/>
                  </a:lnTo>
                  <a:lnTo>
                    <a:pt x="276" y="144"/>
                  </a:lnTo>
                  <a:lnTo>
                    <a:pt x="293" y="123"/>
                  </a:lnTo>
                  <a:lnTo>
                    <a:pt x="298" y="99"/>
                  </a:lnTo>
                  <a:lnTo>
                    <a:pt x="291" y="66"/>
                  </a:lnTo>
                  <a:lnTo>
                    <a:pt x="260" y="38"/>
                  </a:lnTo>
                  <a:lnTo>
                    <a:pt x="239" y="26"/>
                  </a:lnTo>
                  <a:lnTo>
                    <a:pt x="208" y="17"/>
                  </a:lnTo>
                  <a:lnTo>
                    <a:pt x="187" y="9"/>
                  </a:lnTo>
                  <a:lnTo>
                    <a:pt x="170" y="0"/>
                  </a:lnTo>
                  <a:lnTo>
                    <a:pt x="142" y="5"/>
                  </a:lnTo>
                  <a:lnTo>
                    <a:pt x="116" y="26"/>
                  </a:lnTo>
                  <a:lnTo>
                    <a:pt x="80" y="21"/>
                  </a:lnTo>
                  <a:lnTo>
                    <a:pt x="52" y="17"/>
                  </a:lnTo>
                  <a:lnTo>
                    <a:pt x="17" y="21"/>
                  </a:lnTo>
                  <a:lnTo>
                    <a:pt x="0" y="45"/>
                  </a:lnTo>
                  <a:lnTo>
                    <a:pt x="0" y="78"/>
                  </a:lnTo>
                  <a:lnTo>
                    <a:pt x="10" y="104"/>
                  </a:lnTo>
                  <a:lnTo>
                    <a:pt x="12" y="111"/>
                  </a:lnTo>
                </a:path>
              </a:pathLst>
            </a:custGeom>
            <a:noFill/>
            <a:ln w="12700" cap="flat" cmpd="sng">
              <a:solidFill>
                <a:srgbClr val="FFFFFF"/>
              </a:solidFill>
              <a:prstDash val="solid"/>
              <a:miter lim="800000"/>
              <a:headEnd/>
              <a:tailEnd/>
            </a:ln>
          </p:spPr>
          <p:txBody>
            <a:bodyPr/>
            <a:lstStyle/>
            <a:p>
              <a:endParaRPr lang="en-US"/>
            </a:p>
          </p:txBody>
        </p:sp>
        <p:sp>
          <p:nvSpPr>
            <p:cNvPr id="107" name="Freeform 25"/>
            <p:cNvSpPr>
              <a:spLocks/>
            </p:cNvSpPr>
            <p:nvPr/>
          </p:nvSpPr>
          <p:spPr bwMode="auto">
            <a:xfrm>
              <a:off x="5783263" y="2573338"/>
              <a:ext cx="100013" cy="90488"/>
            </a:xfrm>
            <a:custGeom>
              <a:avLst/>
              <a:gdLst/>
              <a:ahLst/>
              <a:cxnLst>
                <a:cxn ang="0">
                  <a:pos x="63" y="38"/>
                </a:cxn>
                <a:cxn ang="0">
                  <a:pos x="54" y="12"/>
                </a:cxn>
                <a:cxn ang="0">
                  <a:pos x="23" y="0"/>
                </a:cxn>
                <a:cxn ang="0">
                  <a:pos x="2" y="17"/>
                </a:cxn>
                <a:cxn ang="0">
                  <a:pos x="0" y="40"/>
                </a:cxn>
                <a:cxn ang="0">
                  <a:pos x="21" y="57"/>
                </a:cxn>
                <a:cxn ang="0">
                  <a:pos x="44" y="57"/>
                </a:cxn>
                <a:cxn ang="0">
                  <a:pos x="59" y="40"/>
                </a:cxn>
                <a:cxn ang="0">
                  <a:pos x="63" y="38"/>
                </a:cxn>
              </a:cxnLst>
              <a:rect l="0" t="0" r="r" b="b"/>
              <a:pathLst>
                <a:path w="63" h="57">
                  <a:moveTo>
                    <a:pt x="63" y="38"/>
                  </a:moveTo>
                  <a:lnTo>
                    <a:pt x="54" y="12"/>
                  </a:lnTo>
                  <a:lnTo>
                    <a:pt x="23" y="0"/>
                  </a:lnTo>
                  <a:lnTo>
                    <a:pt x="2" y="17"/>
                  </a:lnTo>
                  <a:lnTo>
                    <a:pt x="0" y="40"/>
                  </a:lnTo>
                  <a:lnTo>
                    <a:pt x="21" y="57"/>
                  </a:lnTo>
                  <a:lnTo>
                    <a:pt x="44" y="57"/>
                  </a:lnTo>
                  <a:lnTo>
                    <a:pt x="59" y="40"/>
                  </a:lnTo>
                  <a:lnTo>
                    <a:pt x="63" y="38"/>
                  </a:lnTo>
                  <a:close/>
                </a:path>
              </a:pathLst>
            </a:custGeom>
            <a:noFill/>
            <a:ln w="12700" cap="flat" cmpd="sng">
              <a:solidFill>
                <a:srgbClr val="FFFFFF"/>
              </a:solidFill>
              <a:prstDash val="solid"/>
              <a:miter lim="800000"/>
              <a:headEnd/>
              <a:tailEnd/>
            </a:ln>
          </p:spPr>
          <p:txBody>
            <a:bodyPr/>
            <a:lstStyle/>
            <a:p>
              <a:endParaRPr lang="en-US"/>
            </a:p>
          </p:txBody>
        </p:sp>
        <p:sp>
          <p:nvSpPr>
            <p:cNvPr id="108" name="Freeform 26"/>
            <p:cNvSpPr>
              <a:spLocks/>
            </p:cNvSpPr>
            <p:nvPr/>
          </p:nvSpPr>
          <p:spPr bwMode="auto">
            <a:xfrm>
              <a:off x="5741988" y="2220913"/>
              <a:ext cx="295275" cy="314325"/>
            </a:xfrm>
            <a:custGeom>
              <a:avLst/>
              <a:gdLst/>
              <a:ahLst/>
              <a:cxnLst>
                <a:cxn ang="0">
                  <a:pos x="182" y="87"/>
                </a:cxn>
                <a:cxn ang="0">
                  <a:pos x="160" y="54"/>
                </a:cxn>
                <a:cxn ang="0">
                  <a:pos x="144" y="26"/>
                </a:cxn>
                <a:cxn ang="0">
                  <a:pos x="118" y="5"/>
                </a:cxn>
                <a:cxn ang="0">
                  <a:pos x="85" y="0"/>
                </a:cxn>
                <a:cxn ang="0">
                  <a:pos x="42" y="5"/>
                </a:cxn>
                <a:cxn ang="0">
                  <a:pos x="11" y="26"/>
                </a:cxn>
                <a:cxn ang="0">
                  <a:pos x="0" y="54"/>
                </a:cxn>
                <a:cxn ang="0">
                  <a:pos x="0" y="83"/>
                </a:cxn>
                <a:cxn ang="0">
                  <a:pos x="7" y="104"/>
                </a:cxn>
                <a:cxn ang="0">
                  <a:pos x="11" y="128"/>
                </a:cxn>
                <a:cxn ang="0">
                  <a:pos x="16" y="156"/>
                </a:cxn>
                <a:cxn ang="0">
                  <a:pos x="42" y="173"/>
                </a:cxn>
                <a:cxn ang="0">
                  <a:pos x="63" y="194"/>
                </a:cxn>
                <a:cxn ang="0">
                  <a:pos x="96" y="198"/>
                </a:cxn>
                <a:cxn ang="0">
                  <a:pos x="118" y="189"/>
                </a:cxn>
                <a:cxn ang="0">
                  <a:pos x="148" y="173"/>
                </a:cxn>
                <a:cxn ang="0">
                  <a:pos x="165" y="156"/>
                </a:cxn>
                <a:cxn ang="0">
                  <a:pos x="179" y="123"/>
                </a:cxn>
                <a:cxn ang="0">
                  <a:pos x="179" y="99"/>
                </a:cxn>
                <a:cxn ang="0">
                  <a:pos x="186" y="92"/>
                </a:cxn>
              </a:cxnLst>
              <a:rect l="0" t="0" r="r" b="b"/>
              <a:pathLst>
                <a:path w="186" h="198">
                  <a:moveTo>
                    <a:pt x="182" y="87"/>
                  </a:moveTo>
                  <a:lnTo>
                    <a:pt x="160" y="54"/>
                  </a:lnTo>
                  <a:lnTo>
                    <a:pt x="144" y="26"/>
                  </a:lnTo>
                  <a:lnTo>
                    <a:pt x="118" y="5"/>
                  </a:lnTo>
                  <a:lnTo>
                    <a:pt x="85" y="0"/>
                  </a:lnTo>
                  <a:lnTo>
                    <a:pt x="42" y="5"/>
                  </a:lnTo>
                  <a:lnTo>
                    <a:pt x="11" y="26"/>
                  </a:lnTo>
                  <a:lnTo>
                    <a:pt x="0" y="54"/>
                  </a:lnTo>
                  <a:lnTo>
                    <a:pt x="0" y="83"/>
                  </a:lnTo>
                  <a:lnTo>
                    <a:pt x="7" y="104"/>
                  </a:lnTo>
                  <a:lnTo>
                    <a:pt x="11" y="128"/>
                  </a:lnTo>
                  <a:lnTo>
                    <a:pt x="16" y="156"/>
                  </a:lnTo>
                  <a:lnTo>
                    <a:pt x="42" y="173"/>
                  </a:lnTo>
                  <a:lnTo>
                    <a:pt x="63" y="194"/>
                  </a:lnTo>
                  <a:lnTo>
                    <a:pt x="96" y="198"/>
                  </a:lnTo>
                  <a:lnTo>
                    <a:pt x="118" y="189"/>
                  </a:lnTo>
                  <a:lnTo>
                    <a:pt x="148" y="173"/>
                  </a:lnTo>
                  <a:lnTo>
                    <a:pt x="165" y="156"/>
                  </a:lnTo>
                  <a:lnTo>
                    <a:pt x="179" y="123"/>
                  </a:lnTo>
                  <a:lnTo>
                    <a:pt x="179" y="99"/>
                  </a:lnTo>
                  <a:lnTo>
                    <a:pt x="186" y="92"/>
                  </a:lnTo>
                </a:path>
              </a:pathLst>
            </a:custGeom>
            <a:noFill/>
            <a:ln w="12700" cap="flat" cmpd="sng">
              <a:solidFill>
                <a:srgbClr val="FFFFFF"/>
              </a:solidFill>
              <a:prstDash val="solid"/>
              <a:miter lim="800000"/>
              <a:headEnd/>
              <a:tailEnd/>
            </a:ln>
          </p:spPr>
          <p:txBody>
            <a:bodyPr/>
            <a:lstStyle/>
            <a:p>
              <a:endParaRPr lang="en-US"/>
            </a:p>
          </p:txBody>
        </p:sp>
        <p:sp>
          <p:nvSpPr>
            <p:cNvPr id="109" name="Freeform 27"/>
            <p:cNvSpPr>
              <a:spLocks/>
            </p:cNvSpPr>
            <p:nvPr/>
          </p:nvSpPr>
          <p:spPr bwMode="auto">
            <a:xfrm>
              <a:off x="4994275" y="2378075"/>
              <a:ext cx="82550" cy="63500"/>
            </a:xfrm>
            <a:custGeom>
              <a:avLst/>
              <a:gdLst/>
              <a:ahLst/>
              <a:cxnLst>
                <a:cxn ang="0">
                  <a:pos x="5" y="5"/>
                </a:cxn>
                <a:cxn ang="0">
                  <a:pos x="0" y="29"/>
                </a:cxn>
                <a:cxn ang="0">
                  <a:pos x="31" y="40"/>
                </a:cxn>
                <a:cxn ang="0">
                  <a:pos x="52" y="17"/>
                </a:cxn>
                <a:cxn ang="0">
                  <a:pos x="41" y="0"/>
                </a:cxn>
                <a:cxn ang="0">
                  <a:pos x="17" y="5"/>
                </a:cxn>
                <a:cxn ang="0">
                  <a:pos x="5" y="7"/>
                </a:cxn>
              </a:cxnLst>
              <a:rect l="0" t="0" r="r" b="b"/>
              <a:pathLst>
                <a:path w="52" h="40">
                  <a:moveTo>
                    <a:pt x="5" y="5"/>
                  </a:moveTo>
                  <a:lnTo>
                    <a:pt x="0" y="29"/>
                  </a:lnTo>
                  <a:lnTo>
                    <a:pt x="31" y="40"/>
                  </a:lnTo>
                  <a:lnTo>
                    <a:pt x="52" y="17"/>
                  </a:lnTo>
                  <a:lnTo>
                    <a:pt x="41" y="0"/>
                  </a:lnTo>
                  <a:lnTo>
                    <a:pt x="17" y="5"/>
                  </a:lnTo>
                  <a:lnTo>
                    <a:pt x="5" y="7"/>
                  </a:lnTo>
                </a:path>
              </a:pathLst>
            </a:custGeom>
            <a:noFill/>
            <a:ln w="12700" cap="flat" cmpd="sng">
              <a:solidFill>
                <a:srgbClr val="FFFFFF"/>
              </a:solidFill>
              <a:prstDash val="solid"/>
              <a:miter lim="800000"/>
              <a:headEnd/>
              <a:tailEnd/>
            </a:ln>
          </p:spPr>
          <p:txBody>
            <a:bodyPr/>
            <a:lstStyle/>
            <a:p>
              <a:endParaRPr lang="en-US"/>
            </a:p>
          </p:txBody>
        </p:sp>
        <p:sp>
          <p:nvSpPr>
            <p:cNvPr id="110" name="Freeform 28"/>
            <p:cNvSpPr>
              <a:spLocks/>
            </p:cNvSpPr>
            <p:nvPr/>
          </p:nvSpPr>
          <p:spPr bwMode="auto">
            <a:xfrm>
              <a:off x="1646238" y="2873375"/>
              <a:ext cx="2232025" cy="566738"/>
            </a:xfrm>
            <a:custGeom>
              <a:avLst/>
              <a:gdLst/>
              <a:ahLst/>
              <a:cxnLst>
                <a:cxn ang="0">
                  <a:pos x="0" y="340"/>
                </a:cxn>
                <a:cxn ang="0">
                  <a:pos x="38" y="345"/>
                </a:cxn>
                <a:cxn ang="0">
                  <a:pos x="68" y="357"/>
                </a:cxn>
                <a:cxn ang="0">
                  <a:pos x="90" y="345"/>
                </a:cxn>
                <a:cxn ang="0">
                  <a:pos x="113" y="340"/>
                </a:cxn>
                <a:cxn ang="0">
                  <a:pos x="137" y="336"/>
                </a:cxn>
                <a:cxn ang="0">
                  <a:pos x="158" y="324"/>
                </a:cxn>
                <a:cxn ang="0">
                  <a:pos x="191" y="302"/>
                </a:cxn>
                <a:cxn ang="0">
                  <a:pos x="213" y="291"/>
                </a:cxn>
                <a:cxn ang="0">
                  <a:pos x="239" y="279"/>
                </a:cxn>
                <a:cxn ang="0">
                  <a:pos x="260" y="253"/>
                </a:cxn>
                <a:cxn ang="0">
                  <a:pos x="276" y="234"/>
                </a:cxn>
                <a:cxn ang="0">
                  <a:pos x="298" y="222"/>
                </a:cxn>
                <a:cxn ang="0">
                  <a:pos x="333" y="208"/>
                </a:cxn>
                <a:cxn ang="0">
                  <a:pos x="350" y="196"/>
                </a:cxn>
                <a:cxn ang="0">
                  <a:pos x="371" y="184"/>
                </a:cxn>
                <a:cxn ang="0">
                  <a:pos x="397" y="173"/>
                </a:cxn>
                <a:cxn ang="0">
                  <a:pos x="418" y="161"/>
                </a:cxn>
                <a:cxn ang="0">
                  <a:pos x="442" y="156"/>
                </a:cxn>
                <a:cxn ang="0">
                  <a:pos x="468" y="151"/>
                </a:cxn>
                <a:cxn ang="0">
                  <a:pos x="508" y="163"/>
                </a:cxn>
                <a:cxn ang="0">
                  <a:pos x="529" y="161"/>
                </a:cxn>
                <a:cxn ang="0">
                  <a:pos x="546" y="163"/>
                </a:cxn>
                <a:cxn ang="0">
                  <a:pos x="567" y="168"/>
                </a:cxn>
                <a:cxn ang="0">
                  <a:pos x="600" y="173"/>
                </a:cxn>
                <a:cxn ang="0">
                  <a:pos x="626" y="173"/>
                </a:cxn>
                <a:cxn ang="0">
                  <a:pos x="657" y="168"/>
                </a:cxn>
                <a:cxn ang="0">
                  <a:pos x="706" y="168"/>
                </a:cxn>
                <a:cxn ang="0">
                  <a:pos x="746" y="156"/>
                </a:cxn>
                <a:cxn ang="0">
                  <a:pos x="775" y="144"/>
                </a:cxn>
                <a:cxn ang="0">
                  <a:pos x="796" y="130"/>
                </a:cxn>
                <a:cxn ang="0">
                  <a:pos x="822" y="111"/>
                </a:cxn>
                <a:cxn ang="0">
                  <a:pos x="857" y="73"/>
                </a:cxn>
                <a:cxn ang="0">
                  <a:pos x="874" y="62"/>
                </a:cxn>
                <a:cxn ang="0">
                  <a:pos x="895" y="45"/>
                </a:cxn>
                <a:cxn ang="0">
                  <a:pos x="921" y="36"/>
                </a:cxn>
                <a:cxn ang="0">
                  <a:pos x="964" y="24"/>
                </a:cxn>
                <a:cxn ang="0">
                  <a:pos x="990" y="21"/>
                </a:cxn>
                <a:cxn ang="0">
                  <a:pos x="1018" y="17"/>
                </a:cxn>
                <a:cxn ang="0">
                  <a:pos x="1049" y="21"/>
                </a:cxn>
                <a:cxn ang="0">
                  <a:pos x="1075" y="12"/>
                </a:cxn>
                <a:cxn ang="0">
                  <a:pos x="1103" y="0"/>
                </a:cxn>
                <a:cxn ang="0">
                  <a:pos x="1141" y="7"/>
                </a:cxn>
                <a:cxn ang="0">
                  <a:pos x="1181" y="17"/>
                </a:cxn>
                <a:cxn ang="0">
                  <a:pos x="1209" y="21"/>
                </a:cxn>
                <a:cxn ang="0">
                  <a:pos x="1245" y="24"/>
                </a:cxn>
                <a:cxn ang="0">
                  <a:pos x="1294" y="40"/>
                </a:cxn>
                <a:cxn ang="0">
                  <a:pos x="1325" y="52"/>
                </a:cxn>
                <a:cxn ang="0">
                  <a:pos x="1346" y="62"/>
                </a:cxn>
                <a:cxn ang="0">
                  <a:pos x="1382" y="73"/>
                </a:cxn>
                <a:cxn ang="0">
                  <a:pos x="1406" y="73"/>
                </a:cxn>
              </a:cxnLst>
              <a:rect l="0" t="0" r="r" b="b"/>
              <a:pathLst>
                <a:path w="1406" h="357">
                  <a:moveTo>
                    <a:pt x="0" y="340"/>
                  </a:moveTo>
                  <a:lnTo>
                    <a:pt x="38" y="345"/>
                  </a:lnTo>
                  <a:lnTo>
                    <a:pt x="68" y="357"/>
                  </a:lnTo>
                  <a:lnTo>
                    <a:pt x="90" y="345"/>
                  </a:lnTo>
                  <a:lnTo>
                    <a:pt x="113" y="340"/>
                  </a:lnTo>
                  <a:lnTo>
                    <a:pt x="137" y="336"/>
                  </a:lnTo>
                  <a:lnTo>
                    <a:pt x="158" y="324"/>
                  </a:lnTo>
                  <a:lnTo>
                    <a:pt x="191" y="302"/>
                  </a:lnTo>
                  <a:lnTo>
                    <a:pt x="213" y="291"/>
                  </a:lnTo>
                  <a:lnTo>
                    <a:pt x="239" y="279"/>
                  </a:lnTo>
                  <a:lnTo>
                    <a:pt x="260" y="253"/>
                  </a:lnTo>
                  <a:lnTo>
                    <a:pt x="276" y="234"/>
                  </a:lnTo>
                  <a:lnTo>
                    <a:pt x="298" y="222"/>
                  </a:lnTo>
                  <a:lnTo>
                    <a:pt x="333" y="208"/>
                  </a:lnTo>
                  <a:lnTo>
                    <a:pt x="350" y="196"/>
                  </a:lnTo>
                  <a:lnTo>
                    <a:pt x="371" y="184"/>
                  </a:lnTo>
                  <a:lnTo>
                    <a:pt x="397" y="173"/>
                  </a:lnTo>
                  <a:lnTo>
                    <a:pt x="418" y="161"/>
                  </a:lnTo>
                  <a:lnTo>
                    <a:pt x="442" y="156"/>
                  </a:lnTo>
                  <a:lnTo>
                    <a:pt x="468" y="151"/>
                  </a:lnTo>
                  <a:lnTo>
                    <a:pt x="508" y="163"/>
                  </a:lnTo>
                  <a:lnTo>
                    <a:pt x="529" y="161"/>
                  </a:lnTo>
                  <a:lnTo>
                    <a:pt x="546" y="163"/>
                  </a:lnTo>
                  <a:lnTo>
                    <a:pt x="567" y="168"/>
                  </a:lnTo>
                  <a:lnTo>
                    <a:pt x="600" y="173"/>
                  </a:lnTo>
                  <a:lnTo>
                    <a:pt x="626" y="173"/>
                  </a:lnTo>
                  <a:lnTo>
                    <a:pt x="657" y="168"/>
                  </a:lnTo>
                  <a:lnTo>
                    <a:pt x="706" y="168"/>
                  </a:lnTo>
                  <a:lnTo>
                    <a:pt x="746" y="156"/>
                  </a:lnTo>
                  <a:lnTo>
                    <a:pt x="775" y="144"/>
                  </a:lnTo>
                  <a:lnTo>
                    <a:pt x="796" y="130"/>
                  </a:lnTo>
                  <a:lnTo>
                    <a:pt x="822" y="111"/>
                  </a:lnTo>
                  <a:lnTo>
                    <a:pt x="857" y="73"/>
                  </a:lnTo>
                  <a:lnTo>
                    <a:pt x="874" y="62"/>
                  </a:lnTo>
                  <a:lnTo>
                    <a:pt x="895" y="45"/>
                  </a:lnTo>
                  <a:lnTo>
                    <a:pt x="921" y="36"/>
                  </a:lnTo>
                  <a:lnTo>
                    <a:pt x="964" y="24"/>
                  </a:lnTo>
                  <a:lnTo>
                    <a:pt x="990" y="21"/>
                  </a:lnTo>
                  <a:lnTo>
                    <a:pt x="1018" y="17"/>
                  </a:lnTo>
                  <a:lnTo>
                    <a:pt x="1049" y="21"/>
                  </a:lnTo>
                  <a:lnTo>
                    <a:pt x="1075" y="12"/>
                  </a:lnTo>
                  <a:lnTo>
                    <a:pt x="1103" y="0"/>
                  </a:lnTo>
                  <a:lnTo>
                    <a:pt x="1141" y="7"/>
                  </a:lnTo>
                  <a:lnTo>
                    <a:pt x="1181" y="17"/>
                  </a:lnTo>
                  <a:lnTo>
                    <a:pt x="1209" y="21"/>
                  </a:lnTo>
                  <a:lnTo>
                    <a:pt x="1245" y="24"/>
                  </a:lnTo>
                  <a:lnTo>
                    <a:pt x="1294" y="40"/>
                  </a:lnTo>
                  <a:lnTo>
                    <a:pt x="1325" y="52"/>
                  </a:lnTo>
                  <a:lnTo>
                    <a:pt x="1346" y="62"/>
                  </a:lnTo>
                  <a:lnTo>
                    <a:pt x="1382" y="73"/>
                  </a:lnTo>
                  <a:lnTo>
                    <a:pt x="1406" y="73"/>
                  </a:lnTo>
                </a:path>
              </a:pathLst>
            </a:custGeom>
            <a:noFill/>
            <a:ln w="12700" cap="flat" cmpd="sng">
              <a:solidFill>
                <a:srgbClr val="FFFFFF"/>
              </a:solidFill>
              <a:prstDash val="solid"/>
              <a:miter lim="800000"/>
              <a:headEnd/>
              <a:tailEnd/>
            </a:ln>
          </p:spPr>
          <p:txBody>
            <a:bodyPr/>
            <a:lstStyle/>
            <a:p>
              <a:endParaRPr lang="en-US"/>
            </a:p>
          </p:txBody>
        </p:sp>
        <p:sp>
          <p:nvSpPr>
            <p:cNvPr id="111" name="Freeform 29"/>
            <p:cNvSpPr>
              <a:spLocks/>
            </p:cNvSpPr>
            <p:nvPr/>
          </p:nvSpPr>
          <p:spPr bwMode="auto">
            <a:xfrm>
              <a:off x="300038" y="3635375"/>
              <a:ext cx="449263" cy="212725"/>
            </a:xfrm>
            <a:custGeom>
              <a:avLst/>
              <a:gdLst/>
              <a:ahLst/>
              <a:cxnLst>
                <a:cxn ang="0">
                  <a:pos x="0" y="134"/>
                </a:cxn>
                <a:cxn ang="0">
                  <a:pos x="42" y="118"/>
                </a:cxn>
                <a:cxn ang="0">
                  <a:pos x="71" y="111"/>
                </a:cxn>
                <a:cxn ang="0">
                  <a:pos x="108" y="89"/>
                </a:cxn>
                <a:cxn ang="0">
                  <a:pos x="139" y="68"/>
                </a:cxn>
                <a:cxn ang="0">
                  <a:pos x="175" y="45"/>
                </a:cxn>
                <a:cxn ang="0">
                  <a:pos x="203" y="28"/>
                </a:cxn>
                <a:cxn ang="0">
                  <a:pos x="238" y="16"/>
                </a:cxn>
                <a:cxn ang="0">
                  <a:pos x="267" y="4"/>
                </a:cxn>
                <a:cxn ang="0">
                  <a:pos x="283" y="0"/>
                </a:cxn>
              </a:cxnLst>
              <a:rect l="0" t="0" r="r" b="b"/>
              <a:pathLst>
                <a:path w="283" h="134">
                  <a:moveTo>
                    <a:pt x="0" y="134"/>
                  </a:moveTo>
                  <a:lnTo>
                    <a:pt x="42" y="118"/>
                  </a:lnTo>
                  <a:lnTo>
                    <a:pt x="71" y="111"/>
                  </a:lnTo>
                  <a:lnTo>
                    <a:pt x="108" y="89"/>
                  </a:lnTo>
                  <a:lnTo>
                    <a:pt x="139" y="68"/>
                  </a:lnTo>
                  <a:lnTo>
                    <a:pt x="175" y="45"/>
                  </a:lnTo>
                  <a:lnTo>
                    <a:pt x="203" y="28"/>
                  </a:lnTo>
                  <a:lnTo>
                    <a:pt x="238" y="16"/>
                  </a:lnTo>
                  <a:lnTo>
                    <a:pt x="267" y="4"/>
                  </a:lnTo>
                  <a:lnTo>
                    <a:pt x="283" y="0"/>
                  </a:lnTo>
                </a:path>
              </a:pathLst>
            </a:custGeom>
            <a:noFill/>
            <a:ln w="12700" cap="flat" cmpd="sng">
              <a:solidFill>
                <a:srgbClr val="FFFFFF"/>
              </a:solidFill>
              <a:prstDash val="solid"/>
              <a:miter lim="800000"/>
              <a:headEnd/>
              <a:tailEnd/>
            </a:ln>
          </p:spPr>
          <p:txBody>
            <a:bodyPr/>
            <a:lstStyle/>
            <a:p>
              <a:endParaRPr lang="en-US"/>
            </a:p>
          </p:txBody>
        </p:sp>
        <p:sp>
          <p:nvSpPr>
            <p:cNvPr id="112" name="Freeform 30"/>
            <p:cNvSpPr>
              <a:spLocks/>
            </p:cNvSpPr>
            <p:nvPr/>
          </p:nvSpPr>
          <p:spPr bwMode="auto">
            <a:xfrm>
              <a:off x="228600" y="2840038"/>
              <a:ext cx="1316038" cy="749300"/>
            </a:xfrm>
            <a:custGeom>
              <a:avLst/>
              <a:gdLst/>
              <a:ahLst/>
              <a:cxnLst>
                <a:cxn ang="0">
                  <a:pos x="0" y="472"/>
                </a:cxn>
                <a:cxn ang="0">
                  <a:pos x="31" y="460"/>
                </a:cxn>
                <a:cxn ang="0">
                  <a:pos x="57" y="444"/>
                </a:cxn>
                <a:cxn ang="0">
                  <a:pos x="90" y="430"/>
                </a:cxn>
                <a:cxn ang="0">
                  <a:pos x="109" y="406"/>
                </a:cxn>
                <a:cxn ang="0">
                  <a:pos x="130" y="373"/>
                </a:cxn>
                <a:cxn ang="0">
                  <a:pos x="158" y="352"/>
                </a:cxn>
                <a:cxn ang="0">
                  <a:pos x="198" y="340"/>
                </a:cxn>
                <a:cxn ang="0">
                  <a:pos x="231" y="333"/>
                </a:cxn>
                <a:cxn ang="0">
                  <a:pos x="269" y="312"/>
                </a:cxn>
                <a:cxn ang="0">
                  <a:pos x="305" y="295"/>
                </a:cxn>
                <a:cxn ang="0">
                  <a:pos x="312" y="279"/>
                </a:cxn>
                <a:cxn ang="0">
                  <a:pos x="333" y="255"/>
                </a:cxn>
                <a:cxn ang="0">
                  <a:pos x="376" y="227"/>
                </a:cxn>
                <a:cxn ang="0">
                  <a:pos x="411" y="210"/>
                </a:cxn>
                <a:cxn ang="0">
                  <a:pos x="458" y="189"/>
                </a:cxn>
                <a:cxn ang="0">
                  <a:pos x="517" y="160"/>
                </a:cxn>
                <a:cxn ang="0">
                  <a:pos x="534" y="149"/>
                </a:cxn>
                <a:cxn ang="0">
                  <a:pos x="555" y="134"/>
                </a:cxn>
                <a:cxn ang="0">
                  <a:pos x="576" y="106"/>
                </a:cxn>
                <a:cxn ang="0">
                  <a:pos x="607" y="71"/>
                </a:cxn>
                <a:cxn ang="0">
                  <a:pos x="635" y="54"/>
                </a:cxn>
                <a:cxn ang="0">
                  <a:pos x="666" y="42"/>
                </a:cxn>
                <a:cxn ang="0">
                  <a:pos x="687" y="33"/>
                </a:cxn>
                <a:cxn ang="0">
                  <a:pos x="704" y="26"/>
                </a:cxn>
                <a:cxn ang="0">
                  <a:pos x="735" y="12"/>
                </a:cxn>
                <a:cxn ang="0">
                  <a:pos x="761" y="5"/>
                </a:cxn>
                <a:cxn ang="0">
                  <a:pos x="787" y="0"/>
                </a:cxn>
                <a:cxn ang="0">
                  <a:pos x="829" y="0"/>
                </a:cxn>
              </a:cxnLst>
              <a:rect l="0" t="0" r="r" b="b"/>
              <a:pathLst>
                <a:path w="829" h="472">
                  <a:moveTo>
                    <a:pt x="0" y="472"/>
                  </a:moveTo>
                  <a:lnTo>
                    <a:pt x="31" y="460"/>
                  </a:lnTo>
                  <a:lnTo>
                    <a:pt x="57" y="444"/>
                  </a:lnTo>
                  <a:lnTo>
                    <a:pt x="90" y="430"/>
                  </a:lnTo>
                  <a:lnTo>
                    <a:pt x="109" y="406"/>
                  </a:lnTo>
                  <a:lnTo>
                    <a:pt x="130" y="373"/>
                  </a:lnTo>
                  <a:lnTo>
                    <a:pt x="158" y="352"/>
                  </a:lnTo>
                  <a:lnTo>
                    <a:pt x="198" y="340"/>
                  </a:lnTo>
                  <a:lnTo>
                    <a:pt x="231" y="333"/>
                  </a:lnTo>
                  <a:lnTo>
                    <a:pt x="269" y="312"/>
                  </a:lnTo>
                  <a:lnTo>
                    <a:pt x="305" y="295"/>
                  </a:lnTo>
                  <a:lnTo>
                    <a:pt x="312" y="279"/>
                  </a:lnTo>
                  <a:lnTo>
                    <a:pt x="333" y="255"/>
                  </a:lnTo>
                  <a:lnTo>
                    <a:pt x="376" y="227"/>
                  </a:lnTo>
                  <a:lnTo>
                    <a:pt x="411" y="210"/>
                  </a:lnTo>
                  <a:lnTo>
                    <a:pt x="458" y="189"/>
                  </a:lnTo>
                  <a:lnTo>
                    <a:pt x="517" y="160"/>
                  </a:lnTo>
                  <a:lnTo>
                    <a:pt x="534" y="149"/>
                  </a:lnTo>
                  <a:lnTo>
                    <a:pt x="555" y="134"/>
                  </a:lnTo>
                  <a:lnTo>
                    <a:pt x="576" y="106"/>
                  </a:lnTo>
                  <a:lnTo>
                    <a:pt x="607" y="71"/>
                  </a:lnTo>
                  <a:lnTo>
                    <a:pt x="635" y="54"/>
                  </a:lnTo>
                  <a:lnTo>
                    <a:pt x="666" y="42"/>
                  </a:lnTo>
                  <a:lnTo>
                    <a:pt x="687" y="33"/>
                  </a:lnTo>
                  <a:lnTo>
                    <a:pt x="704" y="26"/>
                  </a:lnTo>
                  <a:lnTo>
                    <a:pt x="735" y="12"/>
                  </a:lnTo>
                  <a:lnTo>
                    <a:pt x="761" y="5"/>
                  </a:lnTo>
                  <a:lnTo>
                    <a:pt x="787" y="0"/>
                  </a:lnTo>
                  <a:lnTo>
                    <a:pt x="829" y="0"/>
                  </a:lnTo>
                </a:path>
              </a:pathLst>
            </a:custGeom>
            <a:noFill/>
            <a:ln w="12700" cap="flat" cmpd="sng">
              <a:solidFill>
                <a:srgbClr val="FFFFFF"/>
              </a:solidFill>
              <a:prstDash val="solid"/>
              <a:miter lim="800000"/>
              <a:headEnd/>
              <a:tailEnd/>
            </a:ln>
          </p:spPr>
          <p:txBody>
            <a:bodyPr/>
            <a:lstStyle/>
            <a:p>
              <a:endParaRPr lang="en-US"/>
            </a:p>
          </p:txBody>
        </p:sp>
        <p:sp>
          <p:nvSpPr>
            <p:cNvPr id="113" name="Freeform 31"/>
            <p:cNvSpPr>
              <a:spLocks/>
            </p:cNvSpPr>
            <p:nvPr/>
          </p:nvSpPr>
          <p:spPr bwMode="auto">
            <a:xfrm>
              <a:off x="889000" y="1460500"/>
              <a:ext cx="130175" cy="52388"/>
            </a:xfrm>
            <a:custGeom>
              <a:avLst/>
              <a:gdLst/>
              <a:ahLst/>
              <a:cxnLst>
                <a:cxn ang="0">
                  <a:pos x="82" y="0"/>
                </a:cxn>
                <a:cxn ang="0">
                  <a:pos x="56" y="0"/>
                </a:cxn>
                <a:cxn ang="0">
                  <a:pos x="30" y="14"/>
                </a:cxn>
                <a:cxn ang="0">
                  <a:pos x="7" y="30"/>
                </a:cxn>
                <a:cxn ang="0">
                  <a:pos x="0" y="33"/>
                </a:cxn>
              </a:cxnLst>
              <a:rect l="0" t="0" r="r" b="b"/>
              <a:pathLst>
                <a:path w="82" h="33">
                  <a:moveTo>
                    <a:pt x="82" y="0"/>
                  </a:moveTo>
                  <a:lnTo>
                    <a:pt x="56" y="0"/>
                  </a:lnTo>
                  <a:lnTo>
                    <a:pt x="30" y="14"/>
                  </a:lnTo>
                  <a:lnTo>
                    <a:pt x="7" y="30"/>
                  </a:lnTo>
                  <a:lnTo>
                    <a:pt x="0" y="33"/>
                  </a:lnTo>
                </a:path>
              </a:pathLst>
            </a:custGeom>
            <a:noFill/>
            <a:ln w="12700" cap="flat" cmpd="sng">
              <a:solidFill>
                <a:srgbClr val="FFFFFF"/>
              </a:solidFill>
              <a:prstDash val="solid"/>
              <a:miter lim="800000"/>
              <a:headEnd/>
              <a:tailEnd/>
            </a:ln>
          </p:spPr>
          <p:txBody>
            <a:bodyPr/>
            <a:lstStyle/>
            <a:p>
              <a:endParaRPr lang="en-US"/>
            </a:p>
          </p:txBody>
        </p:sp>
        <p:sp>
          <p:nvSpPr>
            <p:cNvPr id="114" name="Line 32"/>
            <p:cNvSpPr>
              <a:spLocks noChangeShapeType="1"/>
            </p:cNvSpPr>
            <p:nvPr/>
          </p:nvSpPr>
          <p:spPr bwMode="auto">
            <a:xfrm>
              <a:off x="101600" y="3076575"/>
              <a:ext cx="0" cy="3175"/>
            </a:xfrm>
            <a:prstGeom prst="line">
              <a:avLst/>
            </a:prstGeom>
            <a:noFill/>
            <a:ln w="28575">
              <a:solidFill>
                <a:srgbClr val="FFFFFF"/>
              </a:solidFill>
              <a:miter lim="800000"/>
              <a:headEnd/>
              <a:tailEnd/>
            </a:ln>
          </p:spPr>
          <p:txBody>
            <a:bodyPr/>
            <a:lstStyle/>
            <a:p>
              <a:endParaRPr lang="en-US"/>
            </a:p>
          </p:txBody>
        </p:sp>
        <p:sp>
          <p:nvSpPr>
            <p:cNvPr id="115" name="Line 33"/>
            <p:cNvSpPr>
              <a:spLocks noChangeShapeType="1"/>
            </p:cNvSpPr>
            <p:nvPr/>
          </p:nvSpPr>
          <p:spPr bwMode="auto">
            <a:xfrm>
              <a:off x="438150" y="2982913"/>
              <a:ext cx="0" cy="6350"/>
            </a:xfrm>
            <a:prstGeom prst="line">
              <a:avLst/>
            </a:prstGeom>
            <a:noFill/>
            <a:ln w="28575">
              <a:solidFill>
                <a:srgbClr val="FFFFFF"/>
              </a:solidFill>
              <a:miter lim="800000"/>
              <a:headEnd/>
              <a:tailEnd/>
            </a:ln>
          </p:spPr>
          <p:txBody>
            <a:bodyPr/>
            <a:lstStyle/>
            <a:p>
              <a:endParaRPr lang="en-US"/>
            </a:p>
          </p:txBody>
        </p:sp>
        <p:sp>
          <p:nvSpPr>
            <p:cNvPr id="116" name="Line 34"/>
            <p:cNvSpPr>
              <a:spLocks noChangeShapeType="1"/>
            </p:cNvSpPr>
            <p:nvPr/>
          </p:nvSpPr>
          <p:spPr bwMode="auto">
            <a:xfrm>
              <a:off x="501650" y="3035300"/>
              <a:ext cx="4763" cy="0"/>
            </a:xfrm>
            <a:prstGeom prst="line">
              <a:avLst/>
            </a:prstGeom>
            <a:noFill/>
            <a:ln w="28575">
              <a:solidFill>
                <a:srgbClr val="FFFFFF"/>
              </a:solidFill>
              <a:miter lim="800000"/>
              <a:headEnd/>
              <a:tailEnd/>
            </a:ln>
          </p:spPr>
          <p:txBody>
            <a:bodyPr/>
            <a:lstStyle/>
            <a:p>
              <a:endParaRPr lang="en-US"/>
            </a:p>
          </p:txBody>
        </p:sp>
        <p:sp>
          <p:nvSpPr>
            <p:cNvPr id="117" name="Freeform 35"/>
            <p:cNvSpPr>
              <a:spLocks/>
            </p:cNvSpPr>
            <p:nvPr/>
          </p:nvSpPr>
          <p:spPr bwMode="auto">
            <a:xfrm>
              <a:off x="123825" y="4700588"/>
              <a:ext cx="784225" cy="663575"/>
            </a:xfrm>
            <a:custGeom>
              <a:avLst/>
              <a:gdLst/>
              <a:ahLst/>
              <a:cxnLst>
                <a:cxn ang="0">
                  <a:pos x="0" y="418"/>
                </a:cxn>
                <a:cxn ang="0">
                  <a:pos x="28" y="385"/>
                </a:cxn>
                <a:cxn ang="0">
                  <a:pos x="42" y="370"/>
                </a:cxn>
                <a:cxn ang="0">
                  <a:pos x="66" y="340"/>
                </a:cxn>
                <a:cxn ang="0">
                  <a:pos x="80" y="328"/>
                </a:cxn>
                <a:cxn ang="0">
                  <a:pos x="111" y="311"/>
                </a:cxn>
                <a:cxn ang="0">
                  <a:pos x="139" y="292"/>
                </a:cxn>
                <a:cxn ang="0">
                  <a:pos x="165" y="266"/>
                </a:cxn>
                <a:cxn ang="0">
                  <a:pos x="191" y="248"/>
                </a:cxn>
                <a:cxn ang="0">
                  <a:pos x="219" y="233"/>
                </a:cxn>
                <a:cxn ang="0">
                  <a:pos x="238" y="222"/>
                </a:cxn>
                <a:cxn ang="0">
                  <a:pos x="276" y="210"/>
                </a:cxn>
                <a:cxn ang="0">
                  <a:pos x="302" y="200"/>
                </a:cxn>
                <a:cxn ang="0">
                  <a:pos x="331" y="181"/>
                </a:cxn>
                <a:cxn ang="0">
                  <a:pos x="345" y="165"/>
                </a:cxn>
                <a:cxn ang="0">
                  <a:pos x="366" y="127"/>
                </a:cxn>
                <a:cxn ang="0">
                  <a:pos x="394" y="103"/>
                </a:cxn>
                <a:cxn ang="0">
                  <a:pos x="418" y="78"/>
                </a:cxn>
                <a:cxn ang="0">
                  <a:pos x="442" y="59"/>
                </a:cxn>
                <a:cxn ang="0">
                  <a:pos x="468" y="30"/>
                </a:cxn>
                <a:cxn ang="0">
                  <a:pos x="494" y="0"/>
                </a:cxn>
                <a:cxn ang="0">
                  <a:pos x="482" y="16"/>
                </a:cxn>
              </a:cxnLst>
              <a:rect l="0" t="0" r="r" b="b"/>
              <a:pathLst>
                <a:path w="494" h="418">
                  <a:moveTo>
                    <a:pt x="0" y="418"/>
                  </a:moveTo>
                  <a:lnTo>
                    <a:pt x="28" y="385"/>
                  </a:lnTo>
                  <a:lnTo>
                    <a:pt x="42" y="370"/>
                  </a:lnTo>
                  <a:lnTo>
                    <a:pt x="66" y="340"/>
                  </a:lnTo>
                  <a:lnTo>
                    <a:pt x="80" y="328"/>
                  </a:lnTo>
                  <a:lnTo>
                    <a:pt x="111" y="311"/>
                  </a:lnTo>
                  <a:lnTo>
                    <a:pt x="139" y="292"/>
                  </a:lnTo>
                  <a:lnTo>
                    <a:pt x="165" y="266"/>
                  </a:lnTo>
                  <a:lnTo>
                    <a:pt x="191" y="248"/>
                  </a:lnTo>
                  <a:lnTo>
                    <a:pt x="219" y="233"/>
                  </a:lnTo>
                  <a:lnTo>
                    <a:pt x="238" y="222"/>
                  </a:lnTo>
                  <a:lnTo>
                    <a:pt x="276" y="210"/>
                  </a:lnTo>
                  <a:lnTo>
                    <a:pt x="302" y="200"/>
                  </a:lnTo>
                  <a:lnTo>
                    <a:pt x="331" y="181"/>
                  </a:lnTo>
                  <a:lnTo>
                    <a:pt x="345" y="165"/>
                  </a:lnTo>
                  <a:lnTo>
                    <a:pt x="366" y="127"/>
                  </a:lnTo>
                  <a:lnTo>
                    <a:pt x="394" y="103"/>
                  </a:lnTo>
                  <a:lnTo>
                    <a:pt x="418" y="78"/>
                  </a:lnTo>
                  <a:lnTo>
                    <a:pt x="442" y="59"/>
                  </a:lnTo>
                  <a:lnTo>
                    <a:pt x="468" y="30"/>
                  </a:lnTo>
                  <a:lnTo>
                    <a:pt x="494" y="0"/>
                  </a:lnTo>
                  <a:lnTo>
                    <a:pt x="482" y="16"/>
                  </a:lnTo>
                </a:path>
              </a:pathLst>
            </a:custGeom>
            <a:noFill/>
            <a:ln w="12700" cap="flat" cmpd="sng">
              <a:solidFill>
                <a:srgbClr val="FFFFFF"/>
              </a:solidFill>
              <a:prstDash val="solid"/>
              <a:miter lim="800000"/>
              <a:headEnd/>
              <a:tailEnd/>
            </a:ln>
          </p:spPr>
          <p:txBody>
            <a:bodyPr/>
            <a:lstStyle/>
            <a:p>
              <a:endParaRPr lang="en-US"/>
            </a:p>
          </p:txBody>
        </p:sp>
        <p:sp>
          <p:nvSpPr>
            <p:cNvPr id="118" name="Freeform 36"/>
            <p:cNvSpPr>
              <a:spLocks/>
            </p:cNvSpPr>
            <p:nvPr/>
          </p:nvSpPr>
          <p:spPr bwMode="auto">
            <a:xfrm>
              <a:off x="704850" y="4283075"/>
              <a:ext cx="1530350" cy="690563"/>
            </a:xfrm>
            <a:custGeom>
              <a:avLst/>
              <a:gdLst/>
              <a:ahLst/>
              <a:cxnLst>
                <a:cxn ang="0">
                  <a:pos x="0" y="435"/>
                </a:cxn>
                <a:cxn ang="0">
                  <a:pos x="26" y="423"/>
                </a:cxn>
                <a:cxn ang="0">
                  <a:pos x="59" y="416"/>
                </a:cxn>
                <a:cxn ang="0">
                  <a:pos x="90" y="407"/>
                </a:cxn>
                <a:cxn ang="0">
                  <a:pos x="118" y="395"/>
                </a:cxn>
                <a:cxn ang="0">
                  <a:pos x="149" y="383"/>
                </a:cxn>
                <a:cxn ang="0">
                  <a:pos x="180" y="374"/>
                </a:cxn>
                <a:cxn ang="0">
                  <a:pos x="201" y="371"/>
                </a:cxn>
                <a:cxn ang="0">
                  <a:pos x="229" y="357"/>
                </a:cxn>
                <a:cxn ang="0">
                  <a:pos x="255" y="350"/>
                </a:cxn>
                <a:cxn ang="0">
                  <a:pos x="291" y="341"/>
                </a:cxn>
                <a:cxn ang="0">
                  <a:pos x="324" y="338"/>
                </a:cxn>
                <a:cxn ang="0">
                  <a:pos x="354" y="329"/>
                </a:cxn>
                <a:cxn ang="0">
                  <a:pos x="376" y="322"/>
                </a:cxn>
                <a:cxn ang="0">
                  <a:pos x="409" y="312"/>
                </a:cxn>
                <a:cxn ang="0">
                  <a:pos x="430" y="305"/>
                </a:cxn>
                <a:cxn ang="0">
                  <a:pos x="446" y="296"/>
                </a:cxn>
                <a:cxn ang="0">
                  <a:pos x="482" y="293"/>
                </a:cxn>
                <a:cxn ang="0">
                  <a:pos x="508" y="289"/>
                </a:cxn>
                <a:cxn ang="0">
                  <a:pos x="529" y="284"/>
                </a:cxn>
                <a:cxn ang="0">
                  <a:pos x="567" y="277"/>
                </a:cxn>
                <a:cxn ang="0">
                  <a:pos x="588" y="263"/>
                </a:cxn>
                <a:cxn ang="0">
                  <a:pos x="614" y="234"/>
                </a:cxn>
                <a:cxn ang="0">
                  <a:pos x="643" y="218"/>
                </a:cxn>
                <a:cxn ang="0">
                  <a:pos x="673" y="201"/>
                </a:cxn>
                <a:cxn ang="0">
                  <a:pos x="699" y="185"/>
                </a:cxn>
                <a:cxn ang="0">
                  <a:pos x="716" y="173"/>
                </a:cxn>
                <a:cxn ang="0">
                  <a:pos x="746" y="161"/>
                </a:cxn>
                <a:cxn ang="0">
                  <a:pos x="763" y="149"/>
                </a:cxn>
                <a:cxn ang="0">
                  <a:pos x="784" y="137"/>
                </a:cxn>
                <a:cxn ang="0">
                  <a:pos x="815" y="121"/>
                </a:cxn>
                <a:cxn ang="0">
                  <a:pos x="836" y="107"/>
                </a:cxn>
                <a:cxn ang="0">
                  <a:pos x="860" y="95"/>
                </a:cxn>
                <a:cxn ang="0">
                  <a:pos x="879" y="83"/>
                </a:cxn>
                <a:cxn ang="0">
                  <a:pos x="891" y="66"/>
                </a:cxn>
                <a:cxn ang="0">
                  <a:pos x="933" y="26"/>
                </a:cxn>
                <a:cxn ang="0">
                  <a:pos x="954" y="10"/>
                </a:cxn>
                <a:cxn ang="0">
                  <a:pos x="964" y="0"/>
                </a:cxn>
              </a:cxnLst>
              <a:rect l="0" t="0" r="r" b="b"/>
              <a:pathLst>
                <a:path w="964" h="435">
                  <a:moveTo>
                    <a:pt x="0" y="435"/>
                  </a:moveTo>
                  <a:lnTo>
                    <a:pt x="26" y="423"/>
                  </a:lnTo>
                  <a:lnTo>
                    <a:pt x="59" y="416"/>
                  </a:lnTo>
                  <a:lnTo>
                    <a:pt x="90" y="407"/>
                  </a:lnTo>
                  <a:lnTo>
                    <a:pt x="118" y="395"/>
                  </a:lnTo>
                  <a:lnTo>
                    <a:pt x="149" y="383"/>
                  </a:lnTo>
                  <a:lnTo>
                    <a:pt x="180" y="374"/>
                  </a:lnTo>
                  <a:lnTo>
                    <a:pt x="201" y="371"/>
                  </a:lnTo>
                  <a:lnTo>
                    <a:pt x="229" y="357"/>
                  </a:lnTo>
                  <a:lnTo>
                    <a:pt x="255" y="350"/>
                  </a:lnTo>
                  <a:lnTo>
                    <a:pt x="291" y="341"/>
                  </a:lnTo>
                  <a:lnTo>
                    <a:pt x="324" y="338"/>
                  </a:lnTo>
                  <a:lnTo>
                    <a:pt x="354" y="329"/>
                  </a:lnTo>
                  <a:lnTo>
                    <a:pt x="376" y="322"/>
                  </a:lnTo>
                  <a:lnTo>
                    <a:pt x="409" y="312"/>
                  </a:lnTo>
                  <a:lnTo>
                    <a:pt x="430" y="305"/>
                  </a:lnTo>
                  <a:lnTo>
                    <a:pt x="446" y="296"/>
                  </a:lnTo>
                  <a:lnTo>
                    <a:pt x="482" y="293"/>
                  </a:lnTo>
                  <a:lnTo>
                    <a:pt x="508" y="289"/>
                  </a:lnTo>
                  <a:lnTo>
                    <a:pt x="529" y="284"/>
                  </a:lnTo>
                  <a:lnTo>
                    <a:pt x="567" y="277"/>
                  </a:lnTo>
                  <a:lnTo>
                    <a:pt x="588" y="263"/>
                  </a:lnTo>
                  <a:lnTo>
                    <a:pt x="614" y="234"/>
                  </a:lnTo>
                  <a:lnTo>
                    <a:pt x="643" y="218"/>
                  </a:lnTo>
                  <a:lnTo>
                    <a:pt x="673" y="201"/>
                  </a:lnTo>
                  <a:lnTo>
                    <a:pt x="699" y="185"/>
                  </a:lnTo>
                  <a:lnTo>
                    <a:pt x="716" y="173"/>
                  </a:lnTo>
                  <a:lnTo>
                    <a:pt x="746" y="161"/>
                  </a:lnTo>
                  <a:lnTo>
                    <a:pt x="763" y="149"/>
                  </a:lnTo>
                  <a:lnTo>
                    <a:pt x="784" y="137"/>
                  </a:lnTo>
                  <a:lnTo>
                    <a:pt x="815" y="121"/>
                  </a:lnTo>
                  <a:lnTo>
                    <a:pt x="836" y="107"/>
                  </a:lnTo>
                  <a:lnTo>
                    <a:pt x="860" y="95"/>
                  </a:lnTo>
                  <a:lnTo>
                    <a:pt x="879" y="83"/>
                  </a:lnTo>
                  <a:lnTo>
                    <a:pt x="891" y="66"/>
                  </a:lnTo>
                  <a:lnTo>
                    <a:pt x="933" y="26"/>
                  </a:lnTo>
                  <a:lnTo>
                    <a:pt x="954" y="10"/>
                  </a:lnTo>
                  <a:lnTo>
                    <a:pt x="964" y="0"/>
                  </a:lnTo>
                </a:path>
              </a:pathLst>
            </a:custGeom>
            <a:noFill/>
            <a:ln w="12700" cap="flat" cmpd="sng">
              <a:solidFill>
                <a:srgbClr val="FFFFFF"/>
              </a:solidFill>
              <a:prstDash val="solid"/>
              <a:miter lim="800000"/>
              <a:headEnd/>
              <a:tailEnd/>
            </a:ln>
          </p:spPr>
          <p:txBody>
            <a:bodyPr/>
            <a:lstStyle/>
            <a:p>
              <a:endParaRPr lang="en-US"/>
            </a:p>
          </p:txBody>
        </p:sp>
        <p:sp>
          <p:nvSpPr>
            <p:cNvPr id="119" name="Freeform 37"/>
            <p:cNvSpPr>
              <a:spLocks/>
            </p:cNvSpPr>
            <p:nvPr/>
          </p:nvSpPr>
          <p:spPr bwMode="auto">
            <a:xfrm>
              <a:off x="2136775" y="4395788"/>
              <a:ext cx="417513" cy="46038"/>
            </a:xfrm>
            <a:custGeom>
              <a:avLst/>
              <a:gdLst/>
              <a:ahLst/>
              <a:cxnLst>
                <a:cxn ang="0">
                  <a:pos x="0" y="29"/>
                </a:cxn>
                <a:cxn ang="0">
                  <a:pos x="36" y="24"/>
                </a:cxn>
                <a:cxn ang="0">
                  <a:pos x="69" y="17"/>
                </a:cxn>
                <a:cxn ang="0">
                  <a:pos x="104" y="12"/>
                </a:cxn>
                <a:cxn ang="0">
                  <a:pos x="126" y="12"/>
                </a:cxn>
                <a:cxn ang="0">
                  <a:pos x="154" y="17"/>
                </a:cxn>
                <a:cxn ang="0">
                  <a:pos x="178" y="24"/>
                </a:cxn>
                <a:cxn ang="0">
                  <a:pos x="201" y="24"/>
                </a:cxn>
                <a:cxn ang="0">
                  <a:pos x="227" y="17"/>
                </a:cxn>
                <a:cxn ang="0">
                  <a:pos x="244" y="12"/>
                </a:cxn>
                <a:cxn ang="0">
                  <a:pos x="263" y="0"/>
                </a:cxn>
                <a:cxn ang="0">
                  <a:pos x="142" y="17"/>
                </a:cxn>
              </a:cxnLst>
              <a:rect l="0" t="0" r="r" b="b"/>
              <a:pathLst>
                <a:path w="263" h="29">
                  <a:moveTo>
                    <a:pt x="0" y="29"/>
                  </a:moveTo>
                  <a:lnTo>
                    <a:pt x="36" y="24"/>
                  </a:lnTo>
                  <a:lnTo>
                    <a:pt x="69" y="17"/>
                  </a:lnTo>
                  <a:lnTo>
                    <a:pt x="104" y="12"/>
                  </a:lnTo>
                  <a:lnTo>
                    <a:pt x="126" y="12"/>
                  </a:lnTo>
                  <a:lnTo>
                    <a:pt x="154" y="17"/>
                  </a:lnTo>
                  <a:lnTo>
                    <a:pt x="178" y="24"/>
                  </a:lnTo>
                  <a:lnTo>
                    <a:pt x="201" y="24"/>
                  </a:lnTo>
                  <a:lnTo>
                    <a:pt x="227" y="17"/>
                  </a:lnTo>
                  <a:lnTo>
                    <a:pt x="244" y="12"/>
                  </a:lnTo>
                  <a:lnTo>
                    <a:pt x="263" y="0"/>
                  </a:lnTo>
                  <a:lnTo>
                    <a:pt x="142" y="17"/>
                  </a:lnTo>
                </a:path>
              </a:pathLst>
            </a:custGeom>
            <a:noFill/>
            <a:ln w="12700" cap="flat" cmpd="sng">
              <a:solidFill>
                <a:srgbClr val="FFFFFF"/>
              </a:solidFill>
              <a:prstDash val="solid"/>
              <a:miter lim="800000"/>
              <a:headEnd/>
              <a:tailEnd/>
            </a:ln>
          </p:spPr>
          <p:txBody>
            <a:bodyPr/>
            <a:lstStyle/>
            <a:p>
              <a:endParaRPr lang="en-US"/>
            </a:p>
          </p:txBody>
        </p:sp>
        <p:sp>
          <p:nvSpPr>
            <p:cNvPr id="120" name="Freeform 38"/>
            <p:cNvSpPr>
              <a:spLocks/>
            </p:cNvSpPr>
            <p:nvPr/>
          </p:nvSpPr>
          <p:spPr bwMode="auto">
            <a:xfrm>
              <a:off x="749300" y="5487988"/>
              <a:ext cx="915988" cy="501650"/>
            </a:xfrm>
            <a:custGeom>
              <a:avLst/>
              <a:gdLst/>
              <a:ahLst/>
              <a:cxnLst>
                <a:cxn ang="0">
                  <a:pos x="0" y="316"/>
                </a:cxn>
                <a:cxn ang="0">
                  <a:pos x="14" y="293"/>
                </a:cxn>
                <a:cxn ang="0">
                  <a:pos x="45" y="271"/>
                </a:cxn>
                <a:cxn ang="0">
                  <a:pos x="78" y="255"/>
                </a:cxn>
                <a:cxn ang="0">
                  <a:pos x="109" y="238"/>
                </a:cxn>
                <a:cxn ang="0">
                  <a:pos x="137" y="226"/>
                </a:cxn>
                <a:cxn ang="0">
                  <a:pos x="163" y="217"/>
                </a:cxn>
                <a:cxn ang="0">
                  <a:pos x="199" y="210"/>
                </a:cxn>
                <a:cxn ang="0">
                  <a:pos x="237" y="215"/>
                </a:cxn>
                <a:cxn ang="0">
                  <a:pos x="265" y="210"/>
                </a:cxn>
                <a:cxn ang="0">
                  <a:pos x="359" y="210"/>
                </a:cxn>
                <a:cxn ang="0">
                  <a:pos x="390" y="200"/>
                </a:cxn>
                <a:cxn ang="0">
                  <a:pos x="416" y="184"/>
                </a:cxn>
                <a:cxn ang="0">
                  <a:pos x="444" y="160"/>
                </a:cxn>
                <a:cxn ang="0">
                  <a:pos x="466" y="139"/>
                </a:cxn>
                <a:cxn ang="0">
                  <a:pos x="492" y="120"/>
                </a:cxn>
                <a:cxn ang="0">
                  <a:pos x="496" y="87"/>
                </a:cxn>
                <a:cxn ang="0">
                  <a:pos x="503" y="61"/>
                </a:cxn>
                <a:cxn ang="0">
                  <a:pos x="534" y="37"/>
                </a:cxn>
                <a:cxn ang="0">
                  <a:pos x="560" y="9"/>
                </a:cxn>
                <a:cxn ang="0">
                  <a:pos x="577" y="0"/>
                </a:cxn>
              </a:cxnLst>
              <a:rect l="0" t="0" r="r" b="b"/>
              <a:pathLst>
                <a:path w="577" h="316">
                  <a:moveTo>
                    <a:pt x="0" y="316"/>
                  </a:moveTo>
                  <a:lnTo>
                    <a:pt x="14" y="293"/>
                  </a:lnTo>
                  <a:lnTo>
                    <a:pt x="45" y="271"/>
                  </a:lnTo>
                  <a:lnTo>
                    <a:pt x="78" y="255"/>
                  </a:lnTo>
                  <a:lnTo>
                    <a:pt x="109" y="238"/>
                  </a:lnTo>
                  <a:lnTo>
                    <a:pt x="137" y="226"/>
                  </a:lnTo>
                  <a:lnTo>
                    <a:pt x="163" y="217"/>
                  </a:lnTo>
                  <a:lnTo>
                    <a:pt x="199" y="210"/>
                  </a:lnTo>
                  <a:lnTo>
                    <a:pt x="237" y="215"/>
                  </a:lnTo>
                  <a:lnTo>
                    <a:pt x="265" y="210"/>
                  </a:lnTo>
                  <a:lnTo>
                    <a:pt x="359" y="210"/>
                  </a:lnTo>
                  <a:lnTo>
                    <a:pt x="390" y="200"/>
                  </a:lnTo>
                  <a:lnTo>
                    <a:pt x="416" y="184"/>
                  </a:lnTo>
                  <a:lnTo>
                    <a:pt x="444" y="160"/>
                  </a:lnTo>
                  <a:lnTo>
                    <a:pt x="466" y="139"/>
                  </a:lnTo>
                  <a:lnTo>
                    <a:pt x="492" y="120"/>
                  </a:lnTo>
                  <a:lnTo>
                    <a:pt x="496" y="87"/>
                  </a:lnTo>
                  <a:lnTo>
                    <a:pt x="503" y="61"/>
                  </a:lnTo>
                  <a:lnTo>
                    <a:pt x="534" y="37"/>
                  </a:lnTo>
                  <a:lnTo>
                    <a:pt x="560" y="9"/>
                  </a:lnTo>
                  <a:lnTo>
                    <a:pt x="577" y="0"/>
                  </a:lnTo>
                </a:path>
              </a:pathLst>
            </a:custGeom>
            <a:noFill/>
            <a:ln w="12700" cap="flat" cmpd="sng">
              <a:solidFill>
                <a:srgbClr val="FFFFFF"/>
              </a:solidFill>
              <a:prstDash val="solid"/>
              <a:miter lim="800000"/>
              <a:headEnd/>
              <a:tailEnd/>
            </a:ln>
          </p:spPr>
          <p:txBody>
            <a:bodyPr/>
            <a:lstStyle/>
            <a:p>
              <a:endParaRPr lang="en-US"/>
            </a:p>
          </p:txBody>
        </p:sp>
        <p:sp>
          <p:nvSpPr>
            <p:cNvPr id="121" name="Freeform 39"/>
            <p:cNvSpPr>
              <a:spLocks/>
            </p:cNvSpPr>
            <p:nvPr/>
          </p:nvSpPr>
          <p:spPr bwMode="auto">
            <a:xfrm>
              <a:off x="1379538" y="5359400"/>
              <a:ext cx="1192213" cy="487363"/>
            </a:xfrm>
            <a:custGeom>
              <a:avLst/>
              <a:gdLst/>
              <a:ahLst/>
              <a:cxnLst>
                <a:cxn ang="0">
                  <a:pos x="0" y="298"/>
                </a:cxn>
                <a:cxn ang="0">
                  <a:pos x="40" y="307"/>
                </a:cxn>
                <a:cxn ang="0">
                  <a:pos x="69" y="291"/>
                </a:cxn>
                <a:cxn ang="0">
                  <a:pos x="90" y="279"/>
                </a:cxn>
                <a:cxn ang="0">
                  <a:pos x="125" y="265"/>
                </a:cxn>
                <a:cxn ang="0">
                  <a:pos x="154" y="263"/>
                </a:cxn>
                <a:cxn ang="0">
                  <a:pos x="184" y="263"/>
                </a:cxn>
                <a:cxn ang="0">
                  <a:pos x="215" y="258"/>
                </a:cxn>
                <a:cxn ang="0">
                  <a:pos x="248" y="241"/>
                </a:cxn>
                <a:cxn ang="0">
                  <a:pos x="269" y="229"/>
                </a:cxn>
                <a:cxn ang="0">
                  <a:pos x="295" y="229"/>
                </a:cxn>
                <a:cxn ang="0">
                  <a:pos x="333" y="213"/>
                </a:cxn>
                <a:cxn ang="0">
                  <a:pos x="347" y="196"/>
                </a:cxn>
                <a:cxn ang="0">
                  <a:pos x="381" y="180"/>
                </a:cxn>
                <a:cxn ang="0">
                  <a:pos x="402" y="175"/>
                </a:cxn>
                <a:cxn ang="0">
                  <a:pos x="435" y="159"/>
                </a:cxn>
                <a:cxn ang="0">
                  <a:pos x="466" y="147"/>
                </a:cxn>
                <a:cxn ang="0">
                  <a:pos x="496" y="130"/>
                </a:cxn>
                <a:cxn ang="0">
                  <a:pos x="534" y="126"/>
                </a:cxn>
                <a:cxn ang="0">
                  <a:pos x="572" y="118"/>
                </a:cxn>
                <a:cxn ang="0">
                  <a:pos x="607" y="95"/>
                </a:cxn>
                <a:cxn ang="0">
                  <a:pos x="629" y="81"/>
                </a:cxn>
                <a:cxn ang="0">
                  <a:pos x="657" y="64"/>
                </a:cxn>
                <a:cxn ang="0">
                  <a:pos x="678" y="57"/>
                </a:cxn>
                <a:cxn ang="0">
                  <a:pos x="699" y="48"/>
                </a:cxn>
                <a:cxn ang="0">
                  <a:pos x="718" y="45"/>
                </a:cxn>
                <a:cxn ang="0">
                  <a:pos x="735" y="24"/>
                </a:cxn>
                <a:cxn ang="0">
                  <a:pos x="747" y="7"/>
                </a:cxn>
                <a:cxn ang="0">
                  <a:pos x="751" y="0"/>
                </a:cxn>
              </a:cxnLst>
              <a:rect l="0" t="0" r="r" b="b"/>
              <a:pathLst>
                <a:path w="751" h="307">
                  <a:moveTo>
                    <a:pt x="0" y="298"/>
                  </a:moveTo>
                  <a:lnTo>
                    <a:pt x="40" y="307"/>
                  </a:lnTo>
                  <a:lnTo>
                    <a:pt x="69" y="291"/>
                  </a:lnTo>
                  <a:lnTo>
                    <a:pt x="90" y="279"/>
                  </a:lnTo>
                  <a:lnTo>
                    <a:pt x="125" y="265"/>
                  </a:lnTo>
                  <a:lnTo>
                    <a:pt x="154" y="263"/>
                  </a:lnTo>
                  <a:lnTo>
                    <a:pt x="184" y="263"/>
                  </a:lnTo>
                  <a:lnTo>
                    <a:pt x="215" y="258"/>
                  </a:lnTo>
                  <a:lnTo>
                    <a:pt x="248" y="241"/>
                  </a:lnTo>
                  <a:lnTo>
                    <a:pt x="269" y="229"/>
                  </a:lnTo>
                  <a:lnTo>
                    <a:pt x="295" y="229"/>
                  </a:lnTo>
                  <a:lnTo>
                    <a:pt x="333" y="213"/>
                  </a:lnTo>
                  <a:lnTo>
                    <a:pt x="347" y="196"/>
                  </a:lnTo>
                  <a:lnTo>
                    <a:pt x="381" y="180"/>
                  </a:lnTo>
                  <a:lnTo>
                    <a:pt x="402" y="175"/>
                  </a:lnTo>
                  <a:lnTo>
                    <a:pt x="435" y="159"/>
                  </a:lnTo>
                  <a:lnTo>
                    <a:pt x="466" y="147"/>
                  </a:lnTo>
                  <a:lnTo>
                    <a:pt x="496" y="130"/>
                  </a:lnTo>
                  <a:lnTo>
                    <a:pt x="534" y="126"/>
                  </a:lnTo>
                  <a:lnTo>
                    <a:pt x="572" y="118"/>
                  </a:lnTo>
                  <a:lnTo>
                    <a:pt x="607" y="95"/>
                  </a:lnTo>
                  <a:lnTo>
                    <a:pt x="629" y="81"/>
                  </a:lnTo>
                  <a:lnTo>
                    <a:pt x="657" y="64"/>
                  </a:lnTo>
                  <a:lnTo>
                    <a:pt x="678" y="57"/>
                  </a:lnTo>
                  <a:lnTo>
                    <a:pt x="699" y="48"/>
                  </a:lnTo>
                  <a:lnTo>
                    <a:pt x="718" y="45"/>
                  </a:lnTo>
                  <a:lnTo>
                    <a:pt x="735" y="24"/>
                  </a:lnTo>
                  <a:lnTo>
                    <a:pt x="747" y="7"/>
                  </a:lnTo>
                  <a:lnTo>
                    <a:pt x="751" y="0"/>
                  </a:lnTo>
                </a:path>
              </a:pathLst>
            </a:custGeom>
            <a:noFill/>
            <a:ln w="12700" cap="flat" cmpd="sng">
              <a:solidFill>
                <a:srgbClr val="FFFFFF"/>
              </a:solidFill>
              <a:prstDash val="solid"/>
              <a:miter lim="800000"/>
              <a:headEnd/>
              <a:tailEnd/>
            </a:ln>
          </p:spPr>
          <p:txBody>
            <a:bodyPr/>
            <a:lstStyle/>
            <a:p>
              <a:endParaRPr lang="en-US"/>
            </a:p>
          </p:txBody>
        </p:sp>
        <p:sp>
          <p:nvSpPr>
            <p:cNvPr id="122" name="Freeform 40"/>
            <p:cNvSpPr>
              <a:spLocks/>
            </p:cNvSpPr>
            <p:nvPr/>
          </p:nvSpPr>
          <p:spPr bwMode="auto">
            <a:xfrm>
              <a:off x="2235200" y="5183188"/>
              <a:ext cx="220663" cy="176213"/>
            </a:xfrm>
            <a:custGeom>
              <a:avLst/>
              <a:gdLst/>
              <a:ahLst/>
              <a:cxnLst>
                <a:cxn ang="0">
                  <a:pos x="0" y="111"/>
                </a:cxn>
                <a:cxn ang="0">
                  <a:pos x="28" y="85"/>
                </a:cxn>
                <a:cxn ang="0">
                  <a:pos x="54" y="66"/>
                </a:cxn>
                <a:cxn ang="0">
                  <a:pos x="68" y="50"/>
                </a:cxn>
                <a:cxn ang="0">
                  <a:pos x="97" y="29"/>
                </a:cxn>
                <a:cxn ang="0">
                  <a:pos x="127" y="12"/>
                </a:cxn>
                <a:cxn ang="0">
                  <a:pos x="139" y="0"/>
                </a:cxn>
              </a:cxnLst>
              <a:rect l="0" t="0" r="r" b="b"/>
              <a:pathLst>
                <a:path w="139" h="111">
                  <a:moveTo>
                    <a:pt x="0" y="111"/>
                  </a:moveTo>
                  <a:lnTo>
                    <a:pt x="28" y="85"/>
                  </a:lnTo>
                  <a:lnTo>
                    <a:pt x="54" y="66"/>
                  </a:lnTo>
                  <a:lnTo>
                    <a:pt x="68" y="50"/>
                  </a:lnTo>
                  <a:lnTo>
                    <a:pt x="97" y="29"/>
                  </a:lnTo>
                  <a:lnTo>
                    <a:pt x="127" y="12"/>
                  </a:lnTo>
                  <a:lnTo>
                    <a:pt x="139" y="0"/>
                  </a:lnTo>
                </a:path>
              </a:pathLst>
            </a:custGeom>
            <a:noFill/>
            <a:ln w="12700" cap="flat" cmpd="sng">
              <a:solidFill>
                <a:srgbClr val="FFFFFF"/>
              </a:solidFill>
              <a:prstDash val="solid"/>
              <a:miter lim="800000"/>
              <a:headEnd/>
              <a:tailEnd/>
            </a:ln>
          </p:spPr>
          <p:txBody>
            <a:bodyPr/>
            <a:lstStyle/>
            <a:p>
              <a:endParaRPr lang="en-US"/>
            </a:p>
          </p:txBody>
        </p:sp>
        <p:sp>
          <p:nvSpPr>
            <p:cNvPr id="123" name="Freeform 41"/>
            <p:cNvSpPr>
              <a:spLocks/>
            </p:cNvSpPr>
            <p:nvPr/>
          </p:nvSpPr>
          <p:spPr bwMode="auto">
            <a:xfrm>
              <a:off x="2043113" y="5026025"/>
              <a:ext cx="511175" cy="104775"/>
            </a:xfrm>
            <a:custGeom>
              <a:avLst/>
              <a:gdLst/>
              <a:ahLst/>
              <a:cxnLst>
                <a:cxn ang="0">
                  <a:pos x="0" y="0"/>
                </a:cxn>
                <a:cxn ang="0">
                  <a:pos x="36" y="10"/>
                </a:cxn>
                <a:cxn ang="0">
                  <a:pos x="69" y="12"/>
                </a:cxn>
                <a:cxn ang="0">
                  <a:pos x="90" y="17"/>
                </a:cxn>
                <a:cxn ang="0">
                  <a:pos x="126" y="28"/>
                </a:cxn>
                <a:cxn ang="0">
                  <a:pos x="163" y="33"/>
                </a:cxn>
                <a:cxn ang="0">
                  <a:pos x="185" y="38"/>
                </a:cxn>
                <a:cxn ang="0">
                  <a:pos x="218" y="43"/>
                </a:cxn>
                <a:cxn ang="0">
                  <a:pos x="253" y="50"/>
                </a:cxn>
                <a:cxn ang="0">
                  <a:pos x="270" y="61"/>
                </a:cxn>
                <a:cxn ang="0">
                  <a:pos x="291" y="66"/>
                </a:cxn>
                <a:cxn ang="0">
                  <a:pos x="322" y="57"/>
                </a:cxn>
                <a:cxn ang="0">
                  <a:pos x="303" y="61"/>
                </a:cxn>
              </a:cxnLst>
              <a:rect l="0" t="0" r="r" b="b"/>
              <a:pathLst>
                <a:path w="322" h="66">
                  <a:moveTo>
                    <a:pt x="0" y="0"/>
                  </a:moveTo>
                  <a:lnTo>
                    <a:pt x="36" y="10"/>
                  </a:lnTo>
                  <a:lnTo>
                    <a:pt x="69" y="12"/>
                  </a:lnTo>
                  <a:lnTo>
                    <a:pt x="90" y="17"/>
                  </a:lnTo>
                  <a:lnTo>
                    <a:pt x="126" y="28"/>
                  </a:lnTo>
                  <a:lnTo>
                    <a:pt x="163" y="33"/>
                  </a:lnTo>
                  <a:lnTo>
                    <a:pt x="185" y="38"/>
                  </a:lnTo>
                  <a:lnTo>
                    <a:pt x="218" y="43"/>
                  </a:lnTo>
                  <a:lnTo>
                    <a:pt x="253" y="50"/>
                  </a:lnTo>
                  <a:lnTo>
                    <a:pt x="270" y="61"/>
                  </a:lnTo>
                  <a:lnTo>
                    <a:pt x="291" y="66"/>
                  </a:lnTo>
                  <a:lnTo>
                    <a:pt x="322" y="57"/>
                  </a:lnTo>
                  <a:lnTo>
                    <a:pt x="303" y="61"/>
                  </a:lnTo>
                </a:path>
              </a:pathLst>
            </a:custGeom>
            <a:noFill/>
            <a:ln w="12700" cap="flat" cmpd="sng">
              <a:solidFill>
                <a:srgbClr val="FFFFFF"/>
              </a:solidFill>
              <a:prstDash val="solid"/>
              <a:miter lim="800000"/>
              <a:headEnd/>
              <a:tailEnd/>
            </a:ln>
          </p:spPr>
          <p:txBody>
            <a:bodyPr/>
            <a:lstStyle/>
            <a:p>
              <a:endParaRPr lang="en-US"/>
            </a:p>
          </p:txBody>
        </p:sp>
        <p:sp>
          <p:nvSpPr>
            <p:cNvPr id="124" name="Freeform 42"/>
            <p:cNvSpPr>
              <a:spLocks/>
            </p:cNvSpPr>
            <p:nvPr/>
          </p:nvSpPr>
          <p:spPr bwMode="auto">
            <a:xfrm>
              <a:off x="2587625" y="4973638"/>
              <a:ext cx="269875" cy="131763"/>
            </a:xfrm>
            <a:custGeom>
              <a:avLst/>
              <a:gdLst/>
              <a:ahLst/>
              <a:cxnLst>
                <a:cxn ang="0">
                  <a:pos x="0" y="83"/>
                </a:cxn>
                <a:cxn ang="0">
                  <a:pos x="23" y="71"/>
                </a:cxn>
                <a:cxn ang="0">
                  <a:pos x="64" y="59"/>
                </a:cxn>
                <a:cxn ang="0">
                  <a:pos x="97" y="43"/>
                </a:cxn>
                <a:cxn ang="0">
                  <a:pos x="132" y="38"/>
                </a:cxn>
                <a:cxn ang="0">
                  <a:pos x="153" y="12"/>
                </a:cxn>
                <a:cxn ang="0">
                  <a:pos x="170" y="0"/>
                </a:cxn>
                <a:cxn ang="0">
                  <a:pos x="144" y="28"/>
                </a:cxn>
              </a:cxnLst>
              <a:rect l="0" t="0" r="r" b="b"/>
              <a:pathLst>
                <a:path w="170" h="83">
                  <a:moveTo>
                    <a:pt x="0" y="83"/>
                  </a:moveTo>
                  <a:lnTo>
                    <a:pt x="23" y="71"/>
                  </a:lnTo>
                  <a:lnTo>
                    <a:pt x="64" y="59"/>
                  </a:lnTo>
                  <a:lnTo>
                    <a:pt x="97" y="43"/>
                  </a:lnTo>
                  <a:lnTo>
                    <a:pt x="132" y="38"/>
                  </a:lnTo>
                  <a:lnTo>
                    <a:pt x="153" y="12"/>
                  </a:lnTo>
                  <a:lnTo>
                    <a:pt x="170" y="0"/>
                  </a:lnTo>
                  <a:lnTo>
                    <a:pt x="144" y="28"/>
                  </a:lnTo>
                </a:path>
              </a:pathLst>
            </a:custGeom>
            <a:noFill/>
            <a:ln w="12700" cap="flat" cmpd="sng">
              <a:solidFill>
                <a:srgbClr val="FFFFFF"/>
              </a:solidFill>
              <a:prstDash val="solid"/>
              <a:miter lim="800000"/>
              <a:headEnd/>
              <a:tailEnd/>
            </a:ln>
          </p:spPr>
          <p:txBody>
            <a:bodyPr/>
            <a:lstStyle/>
            <a:p>
              <a:endParaRPr lang="en-US"/>
            </a:p>
          </p:txBody>
        </p:sp>
        <p:sp>
          <p:nvSpPr>
            <p:cNvPr id="125" name="Freeform 43"/>
            <p:cNvSpPr>
              <a:spLocks/>
            </p:cNvSpPr>
            <p:nvPr/>
          </p:nvSpPr>
          <p:spPr bwMode="auto">
            <a:xfrm>
              <a:off x="2647950" y="5529263"/>
              <a:ext cx="284163" cy="265113"/>
            </a:xfrm>
            <a:custGeom>
              <a:avLst/>
              <a:gdLst/>
              <a:ahLst/>
              <a:cxnLst>
                <a:cxn ang="0">
                  <a:pos x="0" y="167"/>
                </a:cxn>
                <a:cxn ang="0">
                  <a:pos x="26" y="158"/>
                </a:cxn>
                <a:cxn ang="0">
                  <a:pos x="59" y="146"/>
                </a:cxn>
                <a:cxn ang="0">
                  <a:pos x="80" y="130"/>
                </a:cxn>
                <a:cxn ang="0">
                  <a:pos x="101" y="101"/>
                </a:cxn>
                <a:cxn ang="0">
                  <a:pos x="115" y="66"/>
                </a:cxn>
                <a:cxn ang="0">
                  <a:pos x="132" y="33"/>
                </a:cxn>
                <a:cxn ang="0">
                  <a:pos x="165" y="11"/>
                </a:cxn>
                <a:cxn ang="0">
                  <a:pos x="179" y="0"/>
                </a:cxn>
              </a:cxnLst>
              <a:rect l="0" t="0" r="r" b="b"/>
              <a:pathLst>
                <a:path w="179" h="167">
                  <a:moveTo>
                    <a:pt x="0" y="167"/>
                  </a:moveTo>
                  <a:lnTo>
                    <a:pt x="26" y="158"/>
                  </a:lnTo>
                  <a:lnTo>
                    <a:pt x="59" y="146"/>
                  </a:lnTo>
                  <a:lnTo>
                    <a:pt x="80" y="130"/>
                  </a:lnTo>
                  <a:lnTo>
                    <a:pt x="101" y="101"/>
                  </a:lnTo>
                  <a:lnTo>
                    <a:pt x="115" y="66"/>
                  </a:lnTo>
                  <a:lnTo>
                    <a:pt x="132" y="33"/>
                  </a:lnTo>
                  <a:lnTo>
                    <a:pt x="165" y="11"/>
                  </a:lnTo>
                  <a:lnTo>
                    <a:pt x="179" y="0"/>
                  </a:lnTo>
                </a:path>
              </a:pathLst>
            </a:custGeom>
            <a:noFill/>
            <a:ln w="12700" cap="flat" cmpd="sng">
              <a:solidFill>
                <a:srgbClr val="FFFFFF"/>
              </a:solidFill>
              <a:prstDash val="solid"/>
              <a:miter lim="800000"/>
              <a:headEnd/>
              <a:tailEnd/>
            </a:ln>
          </p:spPr>
          <p:txBody>
            <a:bodyPr/>
            <a:lstStyle/>
            <a:p>
              <a:endParaRPr lang="en-US"/>
            </a:p>
          </p:txBody>
        </p:sp>
        <p:sp>
          <p:nvSpPr>
            <p:cNvPr id="126" name="Freeform 44"/>
            <p:cNvSpPr>
              <a:spLocks/>
            </p:cNvSpPr>
            <p:nvPr/>
          </p:nvSpPr>
          <p:spPr bwMode="auto">
            <a:xfrm>
              <a:off x="3060700" y="5487988"/>
              <a:ext cx="284163" cy="85725"/>
            </a:xfrm>
            <a:custGeom>
              <a:avLst/>
              <a:gdLst/>
              <a:ahLst/>
              <a:cxnLst>
                <a:cxn ang="0">
                  <a:pos x="0" y="0"/>
                </a:cxn>
                <a:cxn ang="0">
                  <a:pos x="21" y="4"/>
                </a:cxn>
                <a:cxn ang="0">
                  <a:pos x="37" y="14"/>
                </a:cxn>
                <a:cxn ang="0">
                  <a:pos x="68" y="33"/>
                </a:cxn>
                <a:cxn ang="0">
                  <a:pos x="106" y="45"/>
                </a:cxn>
                <a:cxn ang="0">
                  <a:pos x="141" y="54"/>
                </a:cxn>
                <a:cxn ang="0">
                  <a:pos x="179" y="54"/>
                </a:cxn>
                <a:cxn ang="0">
                  <a:pos x="163" y="54"/>
                </a:cxn>
              </a:cxnLst>
              <a:rect l="0" t="0" r="r" b="b"/>
              <a:pathLst>
                <a:path w="179" h="54">
                  <a:moveTo>
                    <a:pt x="0" y="0"/>
                  </a:moveTo>
                  <a:lnTo>
                    <a:pt x="21" y="4"/>
                  </a:lnTo>
                  <a:lnTo>
                    <a:pt x="37" y="14"/>
                  </a:lnTo>
                  <a:lnTo>
                    <a:pt x="68" y="33"/>
                  </a:lnTo>
                  <a:lnTo>
                    <a:pt x="106" y="45"/>
                  </a:lnTo>
                  <a:lnTo>
                    <a:pt x="141" y="54"/>
                  </a:lnTo>
                  <a:lnTo>
                    <a:pt x="179" y="54"/>
                  </a:lnTo>
                  <a:lnTo>
                    <a:pt x="163" y="54"/>
                  </a:lnTo>
                </a:path>
              </a:pathLst>
            </a:custGeom>
            <a:noFill/>
            <a:ln w="12700" cap="flat" cmpd="sng">
              <a:solidFill>
                <a:srgbClr val="FFFFFF"/>
              </a:solidFill>
              <a:prstDash val="solid"/>
              <a:miter lim="800000"/>
              <a:headEnd/>
              <a:tailEnd/>
            </a:ln>
          </p:spPr>
          <p:txBody>
            <a:bodyPr/>
            <a:lstStyle/>
            <a:p>
              <a:endParaRPr lang="en-US"/>
            </a:p>
          </p:txBody>
        </p:sp>
        <p:sp>
          <p:nvSpPr>
            <p:cNvPr id="127" name="Freeform 45"/>
            <p:cNvSpPr>
              <a:spLocks/>
            </p:cNvSpPr>
            <p:nvPr/>
          </p:nvSpPr>
          <p:spPr bwMode="auto">
            <a:xfrm>
              <a:off x="2665413" y="4310063"/>
              <a:ext cx="847725" cy="360363"/>
            </a:xfrm>
            <a:custGeom>
              <a:avLst/>
              <a:gdLst/>
              <a:ahLst/>
              <a:cxnLst>
                <a:cxn ang="0">
                  <a:pos x="0" y="227"/>
                </a:cxn>
                <a:cxn ang="0">
                  <a:pos x="19" y="217"/>
                </a:cxn>
                <a:cxn ang="0">
                  <a:pos x="48" y="205"/>
                </a:cxn>
                <a:cxn ang="0">
                  <a:pos x="83" y="194"/>
                </a:cxn>
                <a:cxn ang="0">
                  <a:pos x="121" y="177"/>
                </a:cxn>
                <a:cxn ang="0">
                  <a:pos x="154" y="156"/>
                </a:cxn>
                <a:cxn ang="0">
                  <a:pos x="185" y="139"/>
                </a:cxn>
                <a:cxn ang="0">
                  <a:pos x="218" y="132"/>
                </a:cxn>
                <a:cxn ang="0">
                  <a:pos x="249" y="149"/>
                </a:cxn>
                <a:cxn ang="0">
                  <a:pos x="279" y="144"/>
                </a:cxn>
                <a:cxn ang="0">
                  <a:pos x="312" y="139"/>
                </a:cxn>
                <a:cxn ang="0">
                  <a:pos x="334" y="137"/>
                </a:cxn>
                <a:cxn ang="0">
                  <a:pos x="360" y="106"/>
                </a:cxn>
                <a:cxn ang="0">
                  <a:pos x="393" y="94"/>
                </a:cxn>
                <a:cxn ang="0">
                  <a:pos x="423" y="90"/>
                </a:cxn>
                <a:cxn ang="0">
                  <a:pos x="445" y="83"/>
                </a:cxn>
                <a:cxn ang="0">
                  <a:pos x="478" y="66"/>
                </a:cxn>
                <a:cxn ang="0">
                  <a:pos x="499" y="45"/>
                </a:cxn>
                <a:cxn ang="0">
                  <a:pos x="525" y="14"/>
                </a:cxn>
                <a:cxn ang="0">
                  <a:pos x="534" y="0"/>
                </a:cxn>
              </a:cxnLst>
              <a:rect l="0" t="0" r="r" b="b"/>
              <a:pathLst>
                <a:path w="534" h="227">
                  <a:moveTo>
                    <a:pt x="0" y="227"/>
                  </a:moveTo>
                  <a:lnTo>
                    <a:pt x="19" y="217"/>
                  </a:lnTo>
                  <a:lnTo>
                    <a:pt x="48" y="205"/>
                  </a:lnTo>
                  <a:lnTo>
                    <a:pt x="83" y="194"/>
                  </a:lnTo>
                  <a:lnTo>
                    <a:pt x="121" y="177"/>
                  </a:lnTo>
                  <a:lnTo>
                    <a:pt x="154" y="156"/>
                  </a:lnTo>
                  <a:lnTo>
                    <a:pt x="185" y="139"/>
                  </a:lnTo>
                  <a:lnTo>
                    <a:pt x="218" y="132"/>
                  </a:lnTo>
                  <a:lnTo>
                    <a:pt x="249" y="149"/>
                  </a:lnTo>
                  <a:lnTo>
                    <a:pt x="279" y="144"/>
                  </a:lnTo>
                  <a:lnTo>
                    <a:pt x="312" y="139"/>
                  </a:lnTo>
                  <a:lnTo>
                    <a:pt x="334" y="137"/>
                  </a:lnTo>
                  <a:lnTo>
                    <a:pt x="360" y="106"/>
                  </a:lnTo>
                  <a:lnTo>
                    <a:pt x="393" y="94"/>
                  </a:lnTo>
                  <a:lnTo>
                    <a:pt x="423" y="90"/>
                  </a:lnTo>
                  <a:lnTo>
                    <a:pt x="445" y="83"/>
                  </a:lnTo>
                  <a:lnTo>
                    <a:pt x="478" y="66"/>
                  </a:lnTo>
                  <a:lnTo>
                    <a:pt x="499" y="45"/>
                  </a:lnTo>
                  <a:lnTo>
                    <a:pt x="525" y="14"/>
                  </a:lnTo>
                  <a:lnTo>
                    <a:pt x="534" y="0"/>
                  </a:lnTo>
                </a:path>
              </a:pathLst>
            </a:custGeom>
            <a:noFill/>
            <a:ln w="12700" cap="flat" cmpd="sng">
              <a:solidFill>
                <a:srgbClr val="FFFFFF"/>
              </a:solidFill>
              <a:prstDash val="solid"/>
              <a:miter lim="800000"/>
              <a:headEnd/>
              <a:tailEnd/>
            </a:ln>
          </p:spPr>
          <p:txBody>
            <a:bodyPr/>
            <a:lstStyle/>
            <a:p>
              <a:endParaRPr lang="en-US"/>
            </a:p>
          </p:txBody>
        </p:sp>
        <p:sp>
          <p:nvSpPr>
            <p:cNvPr id="128" name="Freeform 46"/>
            <p:cNvSpPr>
              <a:spLocks/>
            </p:cNvSpPr>
            <p:nvPr/>
          </p:nvSpPr>
          <p:spPr bwMode="auto">
            <a:xfrm>
              <a:off x="2571750" y="4103688"/>
              <a:ext cx="3581400" cy="330200"/>
            </a:xfrm>
            <a:custGeom>
              <a:avLst/>
              <a:gdLst/>
              <a:ahLst/>
              <a:cxnLst>
                <a:cxn ang="0">
                  <a:pos x="31" y="172"/>
                </a:cxn>
                <a:cxn ang="0">
                  <a:pos x="128" y="163"/>
                </a:cxn>
                <a:cxn ang="0">
                  <a:pos x="192" y="168"/>
                </a:cxn>
                <a:cxn ang="0">
                  <a:pos x="248" y="168"/>
                </a:cxn>
                <a:cxn ang="0">
                  <a:pos x="312" y="172"/>
                </a:cxn>
                <a:cxn ang="0">
                  <a:pos x="435" y="118"/>
                </a:cxn>
                <a:cxn ang="0">
                  <a:pos x="499" y="123"/>
                </a:cxn>
                <a:cxn ang="0">
                  <a:pos x="563" y="106"/>
                </a:cxn>
                <a:cxn ang="0">
                  <a:pos x="624" y="85"/>
                </a:cxn>
                <a:cxn ang="0">
                  <a:pos x="678" y="78"/>
                </a:cxn>
                <a:cxn ang="0">
                  <a:pos x="773" y="68"/>
                </a:cxn>
                <a:cxn ang="0">
                  <a:pos x="823" y="50"/>
                </a:cxn>
                <a:cxn ang="0">
                  <a:pos x="891" y="12"/>
                </a:cxn>
                <a:cxn ang="0">
                  <a:pos x="952" y="0"/>
                </a:cxn>
                <a:cxn ang="0">
                  <a:pos x="1012" y="12"/>
                </a:cxn>
                <a:cxn ang="0">
                  <a:pos x="1066" y="12"/>
                </a:cxn>
                <a:cxn ang="0">
                  <a:pos x="1134" y="19"/>
                </a:cxn>
                <a:cxn ang="0">
                  <a:pos x="1191" y="52"/>
                </a:cxn>
                <a:cxn ang="0">
                  <a:pos x="1255" y="80"/>
                </a:cxn>
                <a:cxn ang="0">
                  <a:pos x="1297" y="90"/>
                </a:cxn>
                <a:cxn ang="0">
                  <a:pos x="1366" y="111"/>
                </a:cxn>
                <a:cxn ang="0">
                  <a:pos x="1463" y="118"/>
                </a:cxn>
                <a:cxn ang="0">
                  <a:pos x="1531" y="111"/>
                </a:cxn>
                <a:cxn ang="0">
                  <a:pos x="1600" y="111"/>
                </a:cxn>
                <a:cxn ang="0">
                  <a:pos x="1642" y="106"/>
                </a:cxn>
                <a:cxn ang="0">
                  <a:pos x="1697" y="113"/>
                </a:cxn>
                <a:cxn ang="0">
                  <a:pos x="1786" y="118"/>
                </a:cxn>
                <a:cxn ang="0">
                  <a:pos x="1843" y="135"/>
                </a:cxn>
                <a:cxn ang="0">
                  <a:pos x="1912" y="146"/>
                </a:cxn>
                <a:cxn ang="0">
                  <a:pos x="2013" y="201"/>
                </a:cxn>
                <a:cxn ang="0">
                  <a:pos x="2067" y="208"/>
                </a:cxn>
                <a:cxn ang="0">
                  <a:pos x="2134" y="191"/>
                </a:cxn>
                <a:cxn ang="0">
                  <a:pos x="2193" y="163"/>
                </a:cxn>
                <a:cxn ang="0">
                  <a:pos x="2256" y="139"/>
                </a:cxn>
              </a:cxnLst>
              <a:rect l="0" t="0" r="r" b="b"/>
              <a:pathLst>
                <a:path w="2256" h="208">
                  <a:moveTo>
                    <a:pt x="0" y="175"/>
                  </a:moveTo>
                  <a:lnTo>
                    <a:pt x="31" y="172"/>
                  </a:lnTo>
                  <a:lnTo>
                    <a:pt x="95" y="172"/>
                  </a:lnTo>
                  <a:lnTo>
                    <a:pt x="128" y="163"/>
                  </a:lnTo>
                  <a:lnTo>
                    <a:pt x="159" y="168"/>
                  </a:lnTo>
                  <a:lnTo>
                    <a:pt x="192" y="168"/>
                  </a:lnTo>
                  <a:lnTo>
                    <a:pt x="213" y="163"/>
                  </a:lnTo>
                  <a:lnTo>
                    <a:pt x="248" y="168"/>
                  </a:lnTo>
                  <a:lnTo>
                    <a:pt x="282" y="175"/>
                  </a:lnTo>
                  <a:lnTo>
                    <a:pt x="312" y="172"/>
                  </a:lnTo>
                  <a:lnTo>
                    <a:pt x="397" y="130"/>
                  </a:lnTo>
                  <a:lnTo>
                    <a:pt x="435" y="118"/>
                  </a:lnTo>
                  <a:lnTo>
                    <a:pt x="471" y="118"/>
                  </a:lnTo>
                  <a:lnTo>
                    <a:pt x="499" y="123"/>
                  </a:lnTo>
                  <a:lnTo>
                    <a:pt x="530" y="118"/>
                  </a:lnTo>
                  <a:lnTo>
                    <a:pt x="563" y="106"/>
                  </a:lnTo>
                  <a:lnTo>
                    <a:pt x="589" y="94"/>
                  </a:lnTo>
                  <a:lnTo>
                    <a:pt x="624" y="85"/>
                  </a:lnTo>
                  <a:lnTo>
                    <a:pt x="645" y="80"/>
                  </a:lnTo>
                  <a:lnTo>
                    <a:pt x="678" y="78"/>
                  </a:lnTo>
                  <a:lnTo>
                    <a:pt x="742" y="78"/>
                  </a:lnTo>
                  <a:lnTo>
                    <a:pt x="773" y="68"/>
                  </a:lnTo>
                  <a:lnTo>
                    <a:pt x="806" y="61"/>
                  </a:lnTo>
                  <a:lnTo>
                    <a:pt x="823" y="50"/>
                  </a:lnTo>
                  <a:lnTo>
                    <a:pt x="874" y="24"/>
                  </a:lnTo>
                  <a:lnTo>
                    <a:pt x="891" y="12"/>
                  </a:lnTo>
                  <a:lnTo>
                    <a:pt x="922" y="0"/>
                  </a:lnTo>
                  <a:lnTo>
                    <a:pt x="952" y="0"/>
                  </a:lnTo>
                  <a:lnTo>
                    <a:pt x="981" y="5"/>
                  </a:lnTo>
                  <a:lnTo>
                    <a:pt x="1012" y="12"/>
                  </a:lnTo>
                  <a:lnTo>
                    <a:pt x="1037" y="16"/>
                  </a:lnTo>
                  <a:lnTo>
                    <a:pt x="1066" y="12"/>
                  </a:lnTo>
                  <a:lnTo>
                    <a:pt x="1101" y="7"/>
                  </a:lnTo>
                  <a:lnTo>
                    <a:pt x="1134" y="19"/>
                  </a:lnTo>
                  <a:lnTo>
                    <a:pt x="1160" y="35"/>
                  </a:lnTo>
                  <a:lnTo>
                    <a:pt x="1191" y="52"/>
                  </a:lnTo>
                  <a:lnTo>
                    <a:pt x="1219" y="73"/>
                  </a:lnTo>
                  <a:lnTo>
                    <a:pt x="1255" y="80"/>
                  </a:lnTo>
                  <a:lnTo>
                    <a:pt x="1276" y="90"/>
                  </a:lnTo>
                  <a:lnTo>
                    <a:pt x="1297" y="90"/>
                  </a:lnTo>
                  <a:lnTo>
                    <a:pt x="1330" y="97"/>
                  </a:lnTo>
                  <a:lnTo>
                    <a:pt x="1366" y="111"/>
                  </a:lnTo>
                  <a:lnTo>
                    <a:pt x="1394" y="118"/>
                  </a:lnTo>
                  <a:lnTo>
                    <a:pt x="1463" y="118"/>
                  </a:lnTo>
                  <a:lnTo>
                    <a:pt x="1498" y="111"/>
                  </a:lnTo>
                  <a:lnTo>
                    <a:pt x="1531" y="111"/>
                  </a:lnTo>
                  <a:lnTo>
                    <a:pt x="1567" y="106"/>
                  </a:lnTo>
                  <a:lnTo>
                    <a:pt x="1600" y="111"/>
                  </a:lnTo>
                  <a:lnTo>
                    <a:pt x="1621" y="106"/>
                  </a:lnTo>
                  <a:lnTo>
                    <a:pt x="1642" y="106"/>
                  </a:lnTo>
                  <a:lnTo>
                    <a:pt x="1664" y="111"/>
                  </a:lnTo>
                  <a:lnTo>
                    <a:pt x="1697" y="113"/>
                  </a:lnTo>
                  <a:lnTo>
                    <a:pt x="1744" y="113"/>
                  </a:lnTo>
                  <a:lnTo>
                    <a:pt x="1786" y="118"/>
                  </a:lnTo>
                  <a:lnTo>
                    <a:pt x="1805" y="123"/>
                  </a:lnTo>
                  <a:lnTo>
                    <a:pt x="1843" y="135"/>
                  </a:lnTo>
                  <a:lnTo>
                    <a:pt x="1881" y="146"/>
                  </a:lnTo>
                  <a:lnTo>
                    <a:pt x="1912" y="146"/>
                  </a:lnTo>
                  <a:lnTo>
                    <a:pt x="1938" y="163"/>
                  </a:lnTo>
                  <a:lnTo>
                    <a:pt x="2013" y="201"/>
                  </a:lnTo>
                  <a:lnTo>
                    <a:pt x="2046" y="208"/>
                  </a:lnTo>
                  <a:lnTo>
                    <a:pt x="2067" y="208"/>
                  </a:lnTo>
                  <a:lnTo>
                    <a:pt x="2091" y="201"/>
                  </a:lnTo>
                  <a:lnTo>
                    <a:pt x="2134" y="191"/>
                  </a:lnTo>
                  <a:lnTo>
                    <a:pt x="2155" y="179"/>
                  </a:lnTo>
                  <a:lnTo>
                    <a:pt x="2193" y="163"/>
                  </a:lnTo>
                  <a:lnTo>
                    <a:pt x="2235" y="144"/>
                  </a:lnTo>
                  <a:lnTo>
                    <a:pt x="2256" y="139"/>
                  </a:lnTo>
                  <a:lnTo>
                    <a:pt x="2171" y="175"/>
                  </a:lnTo>
                </a:path>
              </a:pathLst>
            </a:custGeom>
            <a:noFill/>
            <a:ln w="12700" cap="flat" cmpd="sng">
              <a:solidFill>
                <a:srgbClr val="FFFFFF"/>
              </a:solidFill>
              <a:prstDash val="solid"/>
              <a:miter lim="800000"/>
              <a:headEnd/>
              <a:tailEnd/>
            </a:ln>
          </p:spPr>
          <p:txBody>
            <a:bodyPr/>
            <a:lstStyle/>
            <a:p>
              <a:endParaRPr lang="en-US"/>
            </a:p>
          </p:txBody>
        </p:sp>
        <p:sp>
          <p:nvSpPr>
            <p:cNvPr id="129" name="Freeform 47"/>
            <p:cNvSpPr>
              <a:spLocks/>
            </p:cNvSpPr>
            <p:nvPr/>
          </p:nvSpPr>
          <p:spPr bwMode="auto">
            <a:xfrm>
              <a:off x="2940050" y="4332288"/>
              <a:ext cx="2576513" cy="1169988"/>
            </a:xfrm>
            <a:custGeom>
              <a:avLst/>
              <a:gdLst/>
              <a:ahLst/>
              <a:cxnLst>
                <a:cxn ang="0">
                  <a:pos x="0" y="695"/>
                </a:cxn>
                <a:cxn ang="0">
                  <a:pos x="33" y="683"/>
                </a:cxn>
                <a:cxn ang="0">
                  <a:pos x="59" y="683"/>
                </a:cxn>
                <a:cxn ang="0">
                  <a:pos x="92" y="692"/>
                </a:cxn>
                <a:cxn ang="0">
                  <a:pos x="118" y="709"/>
                </a:cxn>
                <a:cxn ang="0">
                  <a:pos x="151" y="721"/>
                </a:cxn>
                <a:cxn ang="0">
                  <a:pos x="177" y="728"/>
                </a:cxn>
                <a:cxn ang="0">
                  <a:pos x="208" y="737"/>
                </a:cxn>
                <a:cxn ang="0">
                  <a:pos x="239" y="737"/>
                </a:cxn>
                <a:cxn ang="0">
                  <a:pos x="267" y="728"/>
                </a:cxn>
                <a:cxn ang="0">
                  <a:pos x="298" y="721"/>
                </a:cxn>
                <a:cxn ang="0">
                  <a:pos x="326" y="709"/>
                </a:cxn>
                <a:cxn ang="0">
                  <a:pos x="357" y="692"/>
                </a:cxn>
                <a:cxn ang="0">
                  <a:pos x="387" y="676"/>
                </a:cxn>
                <a:cxn ang="0">
                  <a:pos x="413" y="659"/>
                </a:cxn>
                <a:cxn ang="0">
                  <a:pos x="430" y="647"/>
                </a:cxn>
                <a:cxn ang="0">
                  <a:pos x="458" y="617"/>
                </a:cxn>
                <a:cxn ang="0">
                  <a:pos x="484" y="598"/>
                </a:cxn>
                <a:cxn ang="0">
                  <a:pos x="505" y="572"/>
                </a:cxn>
                <a:cxn ang="0">
                  <a:pos x="536" y="553"/>
                </a:cxn>
                <a:cxn ang="0">
                  <a:pos x="562" y="532"/>
                </a:cxn>
                <a:cxn ang="0">
                  <a:pos x="588" y="524"/>
                </a:cxn>
                <a:cxn ang="0">
                  <a:pos x="621" y="503"/>
                </a:cxn>
                <a:cxn ang="0">
                  <a:pos x="652" y="487"/>
                </a:cxn>
                <a:cxn ang="0">
                  <a:pos x="668" y="475"/>
                </a:cxn>
                <a:cxn ang="0">
                  <a:pos x="699" y="454"/>
                </a:cxn>
                <a:cxn ang="0">
                  <a:pos x="723" y="432"/>
                </a:cxn>
                <a:cxn ang="0">
                  <a:pos x="754" y="409"/>
                </a:cxn>
                <a:cxn ang="0">
                  <a:pos x="784" y="387"/>
                </a:cxn>
                <a:cxn ang="0">
                  <a:pos x="813" y="364"/>
                </a:cxn>
                <a:cxn ang="0">
                  <a:pos x="843" y="347"/>
                </a:cxn>
                <a:cxn ang="0">
                  <a:pos x="874" y="326"/>
                </a:cxn>
                <a:cxn ang="0">
                  <a:pos x="902" y="310"/>
                </a:cxn>
                <a:cxn ang="0">
                  <a:pos x="933" y="293"/>
                </a:cxn>
                <a:cxn ang="0">
                  <a:pos x="971" y="274"/>
                </a:cxn>
                <a:cxn ang="0">
                  <a:pos x="1002" y="248"/>
                </a:cxn>
                <a:cxn ang="0">
                  <a:pos x="1018" y="236"/>
                </a:cxn>
                <a:cxn ang="0">
                  <a:pos x="1049" y="220"/>
                </a:cxn>
                <a:cxn ang="0">
                  <a:pos x="1087" y="208"/>
                </a:cxn>
                <a:cxn ang="0">
                  <a:pos x="1115" y="196"/>
                </a:cxn>
                <a:cxn ang="0">
                  <a:pos x="1155" y="170"/>
                </a:cxn>
                <a:cxn ang="0">
                  <a:pos x="1188" y="142"/>
                </a:cxn>
                <a:cxn ang="0">
                  <a:pos x="1205" y="130"/>
                </a:cxn>
                <a:cxn ang="0">
                  <a:pos x="1226" y="123"/>
                </a:cxn>
                <a:cxn ang="0">
                  <a:pos x="1261" y="102"/>
                </a:cxn>
                <a:cxn ang="0">
                  <a:pos x="1294" y="85"/>
                </a:cxn>
                <a:cxn ang="0">
                  <a:pos x="1335" y="69"/>
                </a:cxn>
                <a:cxn ang="0">
                  <a:pos x="1356" y="61"/>
                </a:cxn>
                <a:cxn ang="0">
                  <a:pos x="1380" y="47"/>
                </a:cxn>
                <a:cxn ang="0">
                  <a:pos x="1410" y="47"/>
                </a:cxn>
                <a:cxn ang="0">
                  <a:pos x="1432" y="45"/>
                </a:cxn>
                <a:cxn ang="0">
                  <a:pos x="1453" y="40"/>
                </a:cxn>
                <a:cxn ang="0">
                  <a:pos x="1474" y="40"/>
                </a:cxn>
                <a:cxn ang="0">
                  <a:pos x="1512" y="35"/>
                </a:cxn>
                <a:cxn ang="0">
                  <a:pos x="1531" y="31"/>
                </a:cxn>
                <a:cxn ang="0">
                  <a:pos x="1552" y="24"/>
                </a:cxn>
                <a:cxn ang="0">
                  <a:pos x="1590" y="7"/>
                </a:cxn>
                <a:cxn ang="0">
                  <a:pos x="1623" y="0"/>
                </a:cxn>
                <a:cxn ang="0">
                  <a:pos x="1606" y="2"/>
                </a:cxn>
              </a:cxnLst>
              <a:rect l="0" t="0" r="r" b="b"/>
              <a:pathLst>
                <a:path w="1623" h="737">
                  <a:moveTo>
                    <a:pt x="0" y="695"/>
                  </a:moveTo>
                  <a:lnTo>
                    <a:pt x="33" y="683"/>
                  </a:lnTo>
                  <a:lnTo>
                    <a:pt x="59" y="683"/>
                  </a:lnTo>
                  <a:lnTo>
                    <a:pt x="92" y="692"/>
                  </a:lnTo>
                  <a:lnTo>
                    <a:pt x="118" y="709"/>
                  </a:lnTo>
                  <a:lnTo>
                    <a:pt x="151" y="721"/>
                  </a:lnTo>
                  <a:lnTo>
                    <a:pt x="177" y="728"/>
                  </a:lnTo>
                  <a:lnTo>
                    <a:pt x="208" y="737"/>
                  </a:lnTo>
                  <a:lnTo>
                    <a:pt x="239" y="737"/>
                  </a:lnTo>
                  <a:lnTo>
                    <a:pt x="267" y="728"/>
                  </a:lnTo>
                  <a:lnTo>
                    <a:pt x="298" y="721"/>
                  </a:lnTo>
                  <a:lnTo>
                    <a:pt x="326" y="709"/>
                  </a:lnTo>
                  <a:lnTo>
                    <a:pt x="357" y="692"/>
                  </a:lnTo>
                  <a:lnTo>
                    <a:pt x="387" y="676"/>
                  </a:lnTo>
                  <a:lnTo>
                    <a:pt x="413" y="659"/>
                  </a:lnTo>
                  <a:lnTo>
                    <a:pt x="430" y="647"/>
                  </a:lnTo>
                  <a:lnTo>
                    <a:pt x="458" y="617"/>
                  </a:lnTo>
                  <a:lnTo>
                    <a:pt x="484" y="598"/>
                  </a:lnTo>
                  <a:lnTo>
                    <a:pt x="505" y="572"/>
                  </a:lnTo>
                  <a:lnTo>
                    <a:pt x="536" y="553"/>
                  </a:lnTo>
                  <a:lnTo>
                    <a:pt x="562" y="532"/>
                  </a:lnTo>
                  <a:lnTo>
                    <a:pt x="588" y="524"/>
                  </a:lnTo>
                  <a:lnTo>
                    <a:pt x="621" y="503"/>
                  </a:lnTo>
                  <a:lnTo>
                    <a:pt x="652" y="487"/>
                  </a:lnTo>
                  <a:lnTo>
                    <a:pt x="668" y="475"/>
                  </a:lnTo>
                  <a:lnTo>
                    <a:pt x="699" y="454"/>
                  </a:lnTo>
                  <a:lnTo>
                    <a:pt x="723" y="432"/>
                  </a:lnTo>
                  <a:lnTo>
                    <a:pt x="754" y="409"/>
                  </a:lnTo>
                  <a:lnTo>
                    <a:pt x="784" y="387"/>
                  </a:lnTo>
                  <a:lnTo>
                    <a:pt x="813" y="364"/>
                  </a:lnTo>
                  <a:lnTo>
                    <a:pt x="843" y="347"/>
                  </a:lnTo>
                  <a:lnTo>
                    <a:pt x="874" y="326"/>
                  </a:lnTo>
                  <a:lnTo>
                    <a:pt x="902" y="310"/>
                  </a:lnTo>
                  <a:lnTo>
                    <a:pt x="933" y="293"/>
                  </a:lnTo>
                  <a:lnTo>
                    <a:pt x="971" y="274"/>
                  </a:lnTo>
                  <a:lnTo>
                    <a:pt x="1002" y="248"/>
                  </a:lnTo>
                  <a:lnTo>
                    <a:pt x="1018" y="236"/>
                  </a:lnTo>
                  <a:lnTo>
                    <a:pt x="1049" y="220"/>
                  </a:lnTo>
                  <a:lnTo>
                    <a:pt x="1087" y="208"/>
                  </a:lnTo>
                  <a:lnTo>
                    <a:pt x="1115" y="196"/>
                  </a:lnTo>
                  <a:lnTo>
                    <a:pt x="1155" y="170"/>
                  </a:lnTo>
                  <a:lnTo>
                    <a:pt x="1188" y="142"/>
                  </a:lnTo>
                  <a:lnTo>
                    <a:pt x="1205" y="130"/>
                  </a:lnTo>
                  <a:lnTo>
                    <a:pt x="1226" y="123"/>
                  </a:lnTo>
                  <a:lnTo>
                    <a:pt x="1261" y="102"/>
                  </a:lnTo>
                  <a:lnTo>
                    <a:pt x="1294" y="85"/>
                  </a:lnTo>
                  <a:lnTo>
                    <a:pt x="1335" y="69"/>
                  </a:lnTo>
                  <a:lnTo>
                    <a:pt x="1356" y="61"/>
                  </a:lnTo>
                  <a:lnTo>
                    <a:pt x="1380" y="47"/>
                  </a:lnTo>
                  <a:lnTo>
                    <a:pt x="1410" y="47"/>
                  </a:lnTo>
                  <a:lnTo>
                    <a:pt x="1432" y="45"/>
                  </a:lnTo>
                  <a:lnTo>
                    <a:pt x="1453" y="40"/>
                  </a:lnTo>
                  <a:lnTo>
                    <a:pt x="1474" y="40"/>
                  </a:lnTo>
                  <a:lnTo>
                    <a:pt x="1512" y="35"/>
                  </a:lnTo>
                  <a:lnTo>
                    <a:pt x="1531" y="31"/>
                  </a:lnTo>
                  <a:lnTo>
                    <a:pt x="1552" y="24"/>
                  </a:lnTo>
                  <a:lnTo>
                    <a:pt x="1590" y="7"/>
                  </a:lnTo>
                  <a:lnTo>
                    <a:pt x="1623" y="0"/>
                  </a:lnTo>
                  <a:lnTo>
                    <a:pt x="1606" y="2"/>
                  </a:lnTo>
                </a:path>
              </a:pathLst>
            </a:custGeom>
            <a:noFill/>
            <a:ln w="12700" cap="flat" cmpd="sng">
              <a:solidFill>
                <a:srgbClr val="FFFFFF"/>
              </a:solidFill>
              <a:prstDash val="solid"/>
              <a:miter lim="800000"/>
              <a:headEnd/>
              <a:tailEnd/>
            </a:ln>
          </p:spPr>
          <p:txBody>
            <a:bodyPr/>
            <a:lstStyle/>
            <a:p>
              <a:endParaRPr lang="en-US"/>
            </a:p>
          </p:txBody>
        </p:sp>
        <p:sp>
          <p:nvSpPr>
            <p:cNvPr id="130" name="Freeform 48"/>
            <p:cNvSpPr>
              <a:spLocks/>
            </p:cNvSpPr>
            <p:nvPr/>
          </p:nvSpPr>
          <p:spPr bwMode="auto">
            <a:xfrm>
              <a:off x="5197475" y="5026025"/>
              <a:ext cx="693738" cy="203200"/>
            </a:xfrm>
            <a:custGeom>
              <a:avLst/>
              <a:gdLst/>
              <a:ahLst/>
              <a:cxnLst>
                <a:cxn ang="0">
                  <a:pos x="0" y="128"/>
                </a:cxn>
                <a:cxn ang="0">
                  <a:pos x="31" y="116"/>
                </a:cxn>
                <a:cxn ang="0">
                  <a:pos x="61" y="104"/>
                </a:cxn>
                <a:cxn ang="0">
                  <a:pos x="90" y="99"/>
                </a:cxn>
                <a:cxn ang="0">
                  <a:pos x="121" y="99"/>
                </a:cxn>
                <a:cxn ang="0">
                  <a:pos x="147" y="95"/>
                </a:cxn>
                <a:cxn ang="0">
                  <a:pos x="180" y="87"/>
                </a:cxn>
                <a:cxn ang="0">
                  <a:pos x="206" y="78"/>
                </a:cxn>
                <a:cxn ang="0">
                  <a:pos x="236" y="71"/>
                </a:cxn>
                <a:cxn ang="0">
                  <a:pos x="265" y="61"/>
                </a:cxn>
                <a:cxn ang="0">
                  <a:pos x="291" y="45"/>
                </a:cxn>
                <a:cxn ang="0">
                  <a:pos x="321" y="26"/>
                </a:cxn>
                <a:cxn ang="0">
                  <a:pos x="354" y="10"/>
                </a:cxn>
                <a:cxn ang="0">
                  <a:pos x="390" y="0"/>
                </a:cxn>
                <a:cxn ang="0">
                  <a:pos x="418" y="5"/>
                </a:cxn>
                <a:cxn ang="0">
                  <a:pos x="437" y="12"/>
                </a:cxn>
                <a:cxn ang="0">
                  <a:pos x="402" y="0"/>
                </a:cxn>
              </a:cxnLst>
              <a:rect l="0" t="0" r="r" b="b"/>
              <a:pathLst>
                <a:path w="437" h="128">
                  <a:moveTo>
                    <a:pt x="0" y="128"/>
                  </a:moveTo>
                  <a:lnTo>
                    <a:pt x="31" y="116"/>
                  </a:lnTo>
                  <a:lnTo>
                    <a:pt x="61" y="104"/>
                  </a:lnTo>
                  <a:lnTo>
                    <a:pt x="90" y="99"/>
                  </a:lnTo>
                  <a:lnTo>
                    <a:pt x="121" y="99"/>
                  </a:lnTo>
                  <a:lnTo>
                    <a:pt x="147" y="95"/>
                  </a:lnTo>
                  <a:lnTo>
                    <a:pt x="180" y="87"/>
                  </a:lnTo>
                  <a:lnTo>
                    <a:pt x="206" y="78"/>
                  </a:lnTo>
                  <a:lnTo>
                    <a:pt x="236" y="71"/>
                  </a:lnTo>
                  <a:lnTo>
                    <a:pt x="265" y="61"/>
                  </a:lnTo>
                  <a:lnTo>
                    <a:pt x="291" y="45"/>
                  </a:lnTo>
                  <a:lnTo>
                    <a:pt x="321" y="26"/>
                  </a:lnTo>
                  <a:lnTo>
                    <a:pt x="354" y="10"/>
                  </a:lnTo>
                  <a:lnTo>
                    <a:pt x="390" y="0"/>
                  </a:lnTo>
                  <a:lnTo>
                    <a:pt x="418" y="5"/>
                  </a:lnTo>
                  <a:lnTo>
                    <a:pt x="437" y="12"/>
                  </a:lnTo>
                  <a:lnTo>
                    <a:pt x="402" y="0"/>
                  </a:lnTo>
                </a:path>
              </a:pathLst>
            </a:custGeom>
            <a:noFill/>
            <a:ln w="12700" cap="flat" cmpd="sng">
              <a:solidFill>
                <a:srgbClr val="FFFFFF"/>
              </a:solidFill>
              <a:prstDash val="solid"/>
              <a:miter lim="800000"/>
              <a:headEnd/>
              <a:tailEnd/>
            </a:ln>
          </p:spPr>
          <p:txBody>
            <a:bodyPr/>
            <a:lstStyle/>
            <a:p>
              <a:endParaRPr lang="en-US"/>
            </a:p>
          </p:txBody>
        </p:sp>
        <p:sp>
          <p:nvSpPr>
            <p:cNvPr id="131" name="Freeform 49"/>
            <p:cNvSpPr>
              <a:spLocks/>
            </p:cNvSpPr>
            <p:nvPr/>
          </p:nvSpPr>
          <p:spPr bwMode="auto">
            <a:xfrm>
              <a:off x="6213475" y="4786313"/>
              <a:ext cx="225425" cy="160338"/>
            </a:xfrm>
            <a:custGeom>
              <a:avLst/>
              <a:gdLst/>
              <a:ahLst/>
              <a:cxnLst>
                <a:cxn ang="0">
                  <a:pos x="0" y="101"/>
                </a:cxn>
                <a:cxn ang="0">
                  <a:pos x="52" y="78"/>
                </a:cxn>
                <a:cxn ang="0">
                  <a:pos x="81" y="61"/>
                </a:cxn>
                <a:cxn ang="0">
                  <a:pos x="107" y="40"/>
                </a:cxn>
                <a:cxn ang="0">
                  <a:pos x="128" y="12"/>
                </a:cxn>
                <a:cxn ang="0">
                  <a:pos x="142" y="0"/>
                </a:cxn>
              </a:cxnLst>
              <a:rect l="0" t="0" r="r" b="b"/>
              <a:pathLst>
                <a:path w="142" h="101">
                  <a:moveTo>
                    <a:pt x="0" y="101"/>
                  </a:moveTo>
                  <a:lnTo>
                    <a:pt x="52" y="78"/>
                  </a:lnTo>
                  <a:lnTo>
                    <a:pt x="81" y="61"/>
                  </a:lnTo>
                  <a:lnTo>
                    <a:pt x="107" y="40"/>
                  </a:lnTo>
                  <a:lnTo>
                    <a:pt x="128" y="12"/>
                  </a:lnTo>
                  <a:lnTo>
                    <a:pt x="142" y="0"/>
                  </a:lnTo>
                </a:path>
              </a:pathLst>
            </a:custGeom>
            <a:noFill/>
            <a:ln w="12700" cap="flat" cmpd="sng">
              <a:solidFill>
                <a:srgbClr val="FFFFFF"/>
              </a:solidFill>
              <a:prstDash val="solid"/>
              <a:miter lim="800000"/>
              <a:headEnd/>
              <a:tailEnd/>
            </a:ln>
          </p:spPr>
          <p:txBody>
            <a:bodyPr/>
            <a:lstStyle/>
            <a:p>
              <a:endParaRPr lang="en-US"/>
            </a:p>
          </p:txBody>
        </p:sp>
        <p:sp>
          <p:nvSpPr>
            <p:cNvPr id="132" name="Freeform 50"/>
            <p:cNvSpPr>
              <a:spLocks/>
            </p:cNvSpPr>
            <p:nvPr/>
          </p:nvSpPr>
          <p:spPr bwMode="auto">
            <a:xfrm>
              <a:off x="6011863" y="4381500"/>
              <a:ext cx="554038" cy="176213"/>
            </a:xfrm>
            <a:custGeom>
              <a:avLst/>
              <a:gdLst/>
              <a:ahLst/>
              <a:cxnLst>
                <a:cxn ang="0">
                  <a:pos x="0" y="111"/>
                </a:cxn>
                <a:cxn ang="0">
                  <a:pos x="26" y="94"/>
                </a:cxn>
                <a:cxn ang="0">
                  <a:pos x="54" y="94"/>
                </a:cxn>
                <a:cxn ang="0">
                  <a:pos x="89" y="82"/>
                </a:cxn>
                <a:cxn ang="0">
                  <a:pos x="115" y="75"/>
                </a:cxn>
                <a:cxn ang="0">
                  <a:pos x="149" y="66"/>
                </a:cxn>
                <a:cxn ang="0">
                  <a:pos x="179" y="49"/>
                </a:cxn>
                <a:cxn ang="0">
                  <a:pos x="205" y="45"/>
                </a:cxn>
                <a:cxn ang="0">
                  <a:pos x="234" y="38"/>
                </a:cxn>
                <a:cxn ang="0">
                  <a:pos x="264" y="33"/>
                </a:cxn>
                <a:cxn ang="0">
                  <a:pos x="297" y="16"/>
                </a:cxn>
                <a:cxn ang="0">
                  <a:pos x="333" y="4"/>
                </a:cxn>
                <a:cxn ang="0">
                  <a:pos x="349" y="0"/>
                </a:cxn>
              </a:cxnLst>
              <a:rect l="0" t="0" r="r" b="b"/>
              <a:pathLst>
                <a:path w="349" h="111">
                  <a:moveTo>
                    <a:pt x="0" y="111"/>
                  </a:moveTo>
                  <a:lnTo>
                    <a:pt x="26" y="94"/>
                  </a:lnTo>
                  <a:lnTo>
                    <a:pt x="54" y="94"/>
                  </a:lnTo>
                  <a:lnTo>
                    <a:pt x="89" y="82"/>
                  </a:lnTo>
                  <a:lnTo>
                    <a:pt x="115" y="75"/>
                  </a:lnTo>
                  <a:lnTo>
                    <a:pt x="149" y="66"/>
                  </a:lnTo>
                  <a:lnTo>
                    <a:pt x="179" y="49"/>
                  </a:lnTo>
                  <a:lnTo>
                    <a:pt x="205" y="45"/>
                  </a:lnTo>
                  <a:lnTo>
                    <a:pt x="234" y="38"/>
                  </a:lnTo>
                  <a:lnTo>
                    <a:pt x="264" y="33"/>
                  </a:lnTo>
                  <a:lnTo>
                    <a:pt x="297" y="16"/>
                  </a:lnTo>
                  <a:lnTo>
                    <a:pt x="333" y="4"/>
                  </a:lnTo>
                  <a:lnTo>
                    <a:pt x="349" y="0"/>
                  </a:lnTo>
                </a:path>
              </a:pathLst>
            </a:custGeom>
            <a:noFill/>
            <a:ln w="12700" cap="flat" cmpd="sng">
              <a:solidFill>
                <a:srgbClr val="FFFFFF"/>
              </a:solidFill>
              <a:prstDash val="solid"/>
              <a:miter lim="800000"/>
              <a:headEnd/>
              <a:tailEnd/>
            </a:ln>
          </p:spPr>
          <p:txBody>
            <a:bodyPr/>
            <a:lstStyle/>
            <a:p>
              <a:endParaRPr lang="en-US"/>
            </a:p>
          </p:txBody>
        </p:sp>
        <p:sp>
          <p:nvSpPr>
            <p:cNvPr id="133" name="Freeform 51"/>
            <p:cNvSpPr>
              <a:spLocks/>
            </p:cNvSpPr>
            <p:nvPr/>
          </p:nvSpPr>
          <p:spPr bwMode="auto">
            <a:xfrm>
              <a:off x="6584950" y="4186238"/>
              <a:ext cx="938213" cy="201613"/>
            </a:xfrm>
            <a:custGeom>
              <a:avLst/>
              <a:gdLst/>
              <a:ahLst/>
              <a:cxnLst>
                <a:cxn ang="0">
                  <a:pos x="0" y="127"/>
                </a:cxn>
                <a:cxn ang="0">
                  <a:pos x="95" y="127"/>
                </a:cxn>
                <a:cxn ang="0">
                  <a:pos x="130" y="120"/>
                </a:cxn>
                <a:cxn ang="0">
                  <a:pos x="158" y="99"/>
                </a:cxn>
                <a:cxn ang="0">
                  <a:pos x="184" y="92"/>
                </a:cxn>
                <a:cxn ang="0">
                  <a:pos x="215" y="76"/>
                </a:cxn>
                <a:cxn ang="0">
                  <a:pos x="284" y="50"/>
                </a:cxn>
                <a:cxn ang="0">
                  <a:pos x="317" y="42"/>
                </a:cxn>
                <a:cxn ang="0">
                  <a:pos x="354" y="38"/>
                </a:cxn>
                <a:cxn ang="0">
                  <a:pos x="385" y="26"/>
                </a:cxn>
                <a:cxn ang="0">
                  <a:pos x="406" y="26"/>
                </a:cxn>
                <a:cxn ang="0">
                  <a:pos x="449" y="28"/>
                </a:cxn>
                <a:cxn ang="0">
                  <a:pos x="466" y="26"/>
                </a:cxn>
                <a:cxn ang="0">
                  <a:pos x="492" y="26"/>
                </a:cxn>
                <a:cxn ang="0">
                  <a:pos x="513" y="21"/>
                </a:cxn>
                <a:cxn ang="0">
                  <a:pos x="539" y="16"/>
                </a:cxn>
                <a:cxn ang="0">
                  <a:pos x="555" y="16"/>
                </a:cxn>
                <a:cxn ang="0">
                  <a:pos x="591" y="0"/>
                </a:cxn>
                <a:cxn ang="0">
                  <a:pos x="572" y="5"/>
                </a:cxn>
              </a:cxnLst>
              <a:rect l="0" t="0" r="r" b="b"/>
              <a:pathLst>
                <a:path w="591" h="127">
                  <a:moveTo>
                    <a:pt x="0" y="127"/>
                  </a:moveTo>
                  <a:lnTo>
                    <a:pt x="95" y="127"/>
                  </a:lnTo>
                  <a:lnTo>
                    <a:pt x="130" y="120"/>
                  </a:lnTo>
                  <a:lnTo>
                    <a:pt x="158" y="99"/>
                  </a:lnTo>
                  <a:lnTo>
                    <a:pt x="184" y="92"/>
                  </a:lnTo>
                  <a:lnTo>
                    <a:pt x="215" y="76"/>
                  </a:lnTo>
                  <a:lnTo>
                    <a:pt x="284" y="50"/>
                  </a:lnTo>
                  <a:lnTo>
                    <a:pt x="317" y="42"/>
                  </a:lnTo>
                  <a:lnTo>
                    <a:pt x="354" y="38"/>
                  </a:lnTo>
                  <a:lnTo>
                    <a:pt x="385" y="26"/>
                  </a:lnTo>
                  <a:lnTo>
                    <a:pt x="406" y="26"/>
                  </a:lnTo>
                  <a:lnTo>
                    <a:pt x="449" y="28"/>
                  </a:lnTo>
                  <a:lnTo>
                    <a:pt x="466" y="26"/>
                  </a:lnTo>
                  <a:lnTo>
                    <a:pt x="492" y="26"/>
                  </a:lnTo>
                  <a:lnTo>
                    <a:pt x="513" y="21"/>
                  </a:lnTo>
                  <a:lnTo>
                    <a:pt x="539" y="16"/>
                  </a:lnTo>
                  <a:lnTo>
                    <a:pt x="555" y="16"/>
                  </a:lnTo>
                  <a:lnTo>
                    <a:pt x="591" y="0"/>
                  </a:lnTo>
                  <a:lnTo>
                    <a:pt x="572" y="5"/>
                  </a:lnTo>
                </a:path>
              </a:pathLst>
            </a:custGeom>
            <a:noFill/>
            <a:ln w="12700" cap="flat" cmpd="sng">
              <a:solidFill>
                <a:srgbClr val="FFFFFF"/>
              </a:solidFill>
              <a:prstDash val="solid"/>
              <a:miter lim="800000"/>
              <a:headEnd/>
              <a:tailEnd/>
            </a:ln>
          </p:spPr>
          <p:txBody>
            <a:bodyPr/>
            <a:lstStyle/>
            <a:p>
              <a:endParaRPr lang="en-US"/>
            </a:p>
          </p:txBody>
        </p:sp>
        <p:sp>
          <p:nvSpPr>
            <p:cNvPr id="134" name="Freeform 52"/>
            <p:cNvSpPr>
              <a:spLocks/>
            </p:cNvSpPr>
            <p:nvPr/>
          </p:nvSpPr>
          <p:spPr bwMode="auto">
            <a:xfrm>
              <a:off x="7542213" y="4010025"/>
              <a:ext cx="1101725" cy="247650"/>
            </a:xfrm>
            <a:custGeom>
              <a:avLst/>
              <a:gdLst/>
              <a:ahLst/>
              <a:cxnLst>
                <a:cxn ang="0">
                  <a:pos x="0" y="156"/>
                </a:cxn>
                <a:cxn ang="0">
                  <a:pos x="37" y="149"/>
                </a:cxn>
                <a:cxn ang="0">
                  <a:pos x="68" y="137"/>
                </a:cxn>
                <a:cxn ang="0">
                  <a:pos x="101" y="120"/>
                </a:cxn>
                <a:cxn ang="0">
                  <a:pos x="132" y="109"/>
                </a:cxn>
                <a:cxn ang="0">
                  <a:pos x="200" y="83"/>
                </a:cxn>
                <a:cxn ang="0">
                  <a:pos x="222" y="78"/>
                </a:cxn>
                <a:cxn ang="0">
                  <a:pos x="255" y="75"/>
                </a:cxn>
                <a:cxn ang="0">
                  <a:pos x="290" y="66"/>
                </a:cxn>
                <a:cxn ang="0">
                  <a:pos x="328" y="64"/>
                </a:cxn>
                <a:cxn ang="0">
                  <a:pos x="344" y="64"/>
                </a:cxn>
                <a:cxn ang="0">
                  <a:pos x="380" y="59"/>
                </a:cxn>
                <a:cxn ang="0">
                  <a:pos x="422" y="47"/>
                </a:cxn>
                <a:cxn ang="0">
                  <a:pos x="455" y="38"/>
                </a:cxn>
                <a:cxn ang="0">
                  <a:pos x="477" y="33"/>
                </a:cxn>
                <a:cxn ang="0">
                  <a:pos x="512" y="31"/>
                </a:cxn>
                <a:cxn ang="0">
                  <a:pos x="541" y="21"/>
                </a:cxn>
                <a:cxn ang="0">
                  <a:pos x="578" y="9"/>
                </a:cxn>
                <a:cxn ang="0">
                  <a:pos x="600" y="5"/>
                </a:cxn>
                <a:cxn ang="0">
                  <a:pos x="635" y="0"/>
                </a:cxn>
                <a:cxn ang="0">
                  <a:pos x="668" y="0"/>
                </a:cxn>
                <a:cxn ang="0">
                  <a:pos x="694" y="5"/>
                </a:cxn>
                <a:cxn ang="0">
                  <a:pos x="652" y="0"/>
                </a:cxn>
              </a:cxnLst>
              <a:rect l="0" t="0" r="r" b="b"/>
              <a:pathLst>
                <a:path w="694" h="156">
                  <a:moveTo>
                    <a:pt x="0" y="156"/>
                  </a:moveTo>
                  <a:lnTo>
                    <a:pt x="37" y="149"/>
                  </a:lnTo>
                  <a:lnTo>
                    <a:pt x="68" y="137"/>
                  </a:lnTo>
                  <a:lnTo>
                    <a:pt x="101" y="120"/>
                  </a:lnTo>
                  <a:lnTo>
                    <a:pt x="132" y="109"/>
                  </a:lnTo>
                  <a:lnTo>
                    <a:pt x="200" y="83"/>
                  </a:lnTo>
                  <a:lnTo>
                    <a:pt x="222" y="78"/>
                  </a:lnTo>
                  <a:lnTo>
                    <a:pt x="255" y="75"/>
                  </a:lnTo>
                  <a:lnTo>
                    <a:pt x="290" y="66"/>
                  </a:lnTo>
                  <a:lnTo>
                    <a:pt x="328" y="64"/>
                  </a:lnTo>
                  <a:lnTo>
                    <a:pt x="344" y="64"/>
                  </a:lnTo>
                  <a:lnTo>
                    <a:pt x="380" y="59"/>
                  </a:lnTo>
                  <a:lnTo>
                    <a:pt x="422" y="47"/>
                  </a:lnTo>
                  <a:lnTo>
                    <a:pt x="455" y="38"/>
                  </a:lnTo>
                  <a:lnTo>
                    <a:pt x="477" y="33"/>
                  </a:lnTo>
                  <a:lnTo>
                    <a:pt x="512" y="31"/>
                  </a:lnTo>
                  <a:lnTo>
                    <a:pt x="541" y="21"/>
                  </a:lnTo>
                  <a:lnTo>
                    <a:pt x="578" y="9"/>
                  </a:lnTo>
                  <a:lnTo>
                    <a:pt x="600" y="5"/>
                  </a:lnTo>
                  <a:lnTo>
                    <a:pt x="635" y="0"/>
                  </a:lnTo>
                  <a:lnTo>
                    <a:pt x="668" y="0"/>
                  </a:lnTo>
                  <a:lnTo>
                    <a:pt x="694" y="5"/>
                  </a:lnTo>
                  <a:lnTo>
                    <a:pt x="652" y="0"/>
                  </a:lnTo>
                </a:path>
              </a:pathLst>
            </a:custGeom>
            <a:noFill/>
            <a:ln w="12700" cap="flat" cmpd="sng">
              <a:solidFill>
                <a:srgbClr val="FFFFFF"/>
              </a:solidFill>
              <a:prstDash val="solid"/>
              <a:miter lim="800000"/>
              <a:headEnd/>
              <a:tailEnd/>
            </a:ln>
          </p:spPr>
          <p:txBody>
            <a:bodyPr/>
            <a:lstStyle/>
            <a:p>
              <a:endParaRPr lang="en-US"/>
            </a:p>
          </p:txBody>
        </p:sp>
        <p:sp>
          <p:nvSpPr>
            <p:cNvPr id="135" name="Freeform 53"/>
            <p:cNvSpPr>
              <a:spLocks/>
            </p:cNvSpPr>
            <p:nvPr/>
          </p:nvSpPr>
          <p:spPr bwMode="auto">
            <a:xfrm>
              <a:off x="6989763" y="1854200"/>
              <a:ext cx="150813" cy="100013"/>
            </a:xfrm>
            <a:custGeom>
              <a:avLst/>
              <a:gdLst/>
              <a:ahLst/>
              <a:cxnLst>
                <a:cxn ang="0">
                  <a:pos x="31" y="3"/>
                </a:cxn>
                <a:cxn ang="0">
                  <a:pos x="12" y="1"/>
                </a:cxn>
                <a:cxn ang="0">
                  <a:pos x="0" y="12"/>
                </a:cxn>
                <a:cxn ang="0">
                  <a:pos x="12" y="24"/>
                </a:cxn>
                <a:cxn ang="0">
                  <a:pos x="32" y="27"/>
                </a:cxn>
                <a:cxn ang="0">
                  <a:pos x="39" y="17"/>
                </a:cxn>
                <a:cxn ang="0">
                  <a:pos x="31" y="3"/>
                </a:cxn>
              </a:cxnLst>
              <a:rect l="0" t="0" r="r" b="b"/>
              <a:pathLst>
                <a:path w="40" h="27">
                  <a:moveTo>
                    <a:pt x="31" y="3"/>
                  </a:moveTo>
                  <a:cubicBezTo>
                    <a:pt x="28" y="1"/>
                    <a:pt x="20" y="0"/>
                    <a:pt x="12" y="1"/>
                  </a:cubicBezTo>
                  <a:cubicBezTo>
                    <a:pt x="5" y="2"/>
                    <a:pt x="0" y="7"/>
                    <a:pt x="0" y="12"/>
                  </a:cubicBezTo>
                  <a:cubicBezTo>
                    <a:pt x="1" y="17"/>
                    <a:pt x="6" y="22"/>
                    <a:pt x="12" y="24"/>
                  </a:cubicBezTo>
                  <a:cubicBezTo>
                    <a:pt x="19" y="25"/>
                    <a:pt x="28" y="27"/>
                    <a:pt x="32" y="27"/>
                  </a:cubicBezTo>
                  <a:cubicBezTo>
                    <a:pt x="37" y="27"/>
                    <a:pt x="40" y="22"/>
                    <a:pt x="39" y="17"/>
                  </a:cubicBezTo>
                  <a:cubicBezTo>
                    <a:pt x="38" y="11"/>
                    <a:pt x="34" y="5"/>
                    <a:pt x="31" y="3"/>
                  </a:cubicBezTo>
                  <a:close/>
                </a:path>
              </a:pathLst>
            </a:custGeom>
            <a:noFill/>
            <a:ln w="12700" cap="flat" cmpd="sng">
              <a:solidFill>
                <a:srgbClr val="FFFFFF"/>
              </a:solidFill>
              <a:prstDash val="solid"/>
              <a:miter lim="800000"/>
              <a:headEnd/>
              <a:tailEnd/>
            </a:ln>
          </p:spPr>
          <p:txBody>
            <a:bodyPr/>
            <a:lstStyle/>
            <a:p>
              <a:endParaRPr lang="en-US"/>
            </a:p>
          </p:txBody>
        </p:sp>
        <p:sp>
          <p:nvSpPr>
            <p:cNvPr id="136" name="Freeform 54"/>
            <p:cNvSpPr>
              <a:spLocks/>
            </p:cNvSpPr>
            <p:nvPr/>
          </p:nvSpPr>
          <p:spPr bwMode="auto">
            <a:xfrm>
              <a:off x="7859713" y="1306513"/>
              <a:ext cx="442913" cy="314325"/>
            </a:xfrm>
            <a:custGeom>
              <a:avLst/>
              <a:gdLst/>
              <a:ahLst/>
              <a:cxnLst>
                <a:cxn ang="0">
                  <a:pos x="75" y="2"/>
                </a:cxn>
                <a:cxn ang="0">
                  <a:pos x="53" y="0"/>
                </a:cxn>
                <a:cxn ang="0">
                  <a:pos x="37" y="5"/>
                </a:cxn>
                <a:cxn ang="0">
                  <a:pos x="25" y="16"/>
                </a:cxn>
                <a:cxn ang="0">
                  <a:pos x="13" y="24"/>
                </a:cxn>
                <a:cxn ang="0">
                  <a:pos x="2" y="36"/>
                </a:cxn>
                <a:cxn ang="0">
                  <a:pos x="5" y="54"/>
                </a:cxn>
                <a:cxn ang="0">
                  <a:pos x="21" y="69"/>
                </a:cxn>
                <a:cxn ang="0">
                  <a:pos x="43" y="81"/>
                </a:cxn>
                <a:cxn ang="0">
                  <a:pos x="65" y="81"/>
                </a:cxn>
                <a:cxn ang="0">
                  <a:pos x="83" y="73"/>
                </a:cxn>
                <a:cxn ang="0">
                  <a:pos x="104" y="68"/>
                </a:cxn>
                <a:cxn ang="0">
                  <a:pos x="116" y="53"/>
                </a:cxn>
                <a:cxn ang="0">
                  <a:pos x="113" y="29"/>
                </a:cxn>
                <a:cxn ang="0">
                  <a:pos x="97" y="11"/>
                </a:cxn>
                <a:cxn ang="0">
                  <a:pos x="75" y="2"/>
                </a:cxn>
              </a:cxnLst>
              <a:rect l="0" t="0" r="r" b="b"/>
              <a:pathLst>
                <a:path w="118" h="84">
                  <a:moveTo>
                    <a:pt x="75" y="2"/>
                  </a:moveTo>
                  <a:cubicBezTo>
                    <a:pt x="68" y="1"/>
                    <a:pt x="59" y="0"/>
                    <a:pt x="53" y="0"/>
                  </a:cubicBezTo>
                  <a:cubicBezTo>
                    <a:pt x="48" y="0"/>
                    <a:pt x="41" y="2"/>
                    <a:pt x="37" y="5"/>
                  </a:cubicBezTo>
                  <a:cubicBezTo>
                    <a:pt x="34" y="7"/>
                    <a:pt x="29" y="12"/>
                    <a:pt x="25" y="16"/>
                  </a:cubicBezTo>
                  <a:cubicBezTo>
                    <a:pt x="22" y="19"/>
                    <a:pt x="16" y="23"/>
                    <a:pt x="13" y="24"/>
                  </a:cubicBezTo>
                  <a:cubicBezTo>
                    <a:pt x="9" y="25"/>
                    <a:pt x="4" y="30"/>
                    <a:pt x="2" y="36"/>
                  </a:cubicBezTo>
                  <a:cubicBezTo>
                    <a:pt x="0" y="42"/>
                    <a:pt x="1" y="50"/>
                    <a:pt x="5" y="54"/>
                  </a:cubicBezTo>
                  <a:cubicBezTo>
                    <a:pt x="9" y="58"/>
                    <a:pt x="16" y="65"/>
                    <a:pt x="21" y="69"/>
                  </a:cubicBezTo>
                  <a:cubicBezTo>
                    <a:pt x="26" y="74"/>
                    <a:pt x="36" y="79"/>
                    <a:pt x="43" y="81"/>
                  </a:cubicBezTo>
                  <a:cubicBezTo>
                    <a:pt x="51" y="84"/>
                    <a:pt x="60" y="83"/>
                    <a:pt x="65" y="81"/>
                  </a:cubicBezTo>
                  <a:cubicBezTo>
                    <a:pt x="69" y="78"/>
                    <a:pt x="78" y="75"/>
                    <a:pt x="83" y="73"/>
                  </a:cubicBezTo>
                  <a:cubicBezTo>
                    <a:pt x="89" y="72"/>
                    <a:pt x="98" y="69"/>
                    <a:pt x="104" y="68"/>
                  </a:cubicBezTo>
                  <a:cubicBezTo>
                    <a:pt x="109" y="67"/>
                    <a:pt x="115" y="60"/>
                    <a:pt x="116" y="53"/>
                  </a:cubicBezTo>
                  <a:cubicBezTo>
                    <a:pt x="118" y="45"/>
                    <a:pt x="116" y="35"/>
                    <a:pt x="113" y="29"/>
                  </a:cubicBezTo>
                  <a:cubicBezTo>
                    <a:pt x="110" y="23"/>
                    <a:pt x="102" y="15"/>
                    <a:pt x="97" y="11"/>
                  </a:cubicBezTo>
                  <a:cubicBezTo>
                    <a:pt x="91" y="7"/>
                    <a:pt x="81" y="3"/>
                    <a:pt x="75" y="2"/>
                  </a:cubicBezTo>
                  <a:close/>
                </a:path>
              </a:pathLst>
            </a:custGeom>
            <a:noFill/>
            <a:ln w="12700" cap="flat" cmpd="sng">
              <a:solidFill>
                <a:srgbClr val="FFFFFF"/>
              </a:solidFill>
              <a:prstDash val="solid"/>
              <a:miter lim="800000"/>
              <a:headEnd/>
              <a:tailEnd/>
            </a:ln>
          </p:spPr>
          <p:txBody>
            <a:bodyPr/>
            <a:lstStyle/>
            <a:p>
              <a:endParaRPr lang="en-US"/>
            </a:p>
          </p:txBody>
        </p:sp>
        <p:sp>
          <p:nvSpPr>
            <p:cNvPr id="137" name="Rectangle 55"/>
            <p:cNvSpPr>
              <a:spLocks noChangeArrowheads="1"/>
            </p:cNvSpPr>
            <p:nvPr/>
          </p:nvSpPr>
          <p:spPr bwMode="auto">
            <a:xfrm>
              <a:off x="7324725" y="5607050"/>
              <a:ext cx="1514475" cy="71438"/>
            </a:xfrm>
            <a:prstGeom prst="rect">
              <a:avLst/>
            </a:prstGeom>
            <a:solidFill>
              <a:srgbClr val="FFFFFF"/>
            </a:solidFill>
            <a:ln w="3175">
              <a:solidFill>
                <a:srgbClr val="FFFFFF"/>
              </a:solidFill>
              <a:miter lim="800000"/>
              <a:headEnd/>
              <a:tailEnd/>
            </a:ln>
          </p:spPr>
          <p:txBody>
            <a:bodyPr/>
            <a:lstStyle/>
            <a:p>
              <a:endParaRPr lang="en-US"/>
            </a:p>
          </p:txBody>
        </p:sp>
        <p:sp>
          <p:nvSpPr>
            <p:cNvPr id="138" name="Rectangle 56"/>
            <p:cNvSpPr>
              <a:spLocks noChangeArrowheads="1"/>
            </p:cNvSpPr>
            <p:nvPr/>
          </p:nvSpPr>
          <p:spPr bwMode="auto">
            <a:xfrm>
              <a:off x="7639131" y="5753180"/>
              <a:ext cx="864288" cy="455531"/>
            </a:xfrm>
            <a:prstGeom prst="rect">
              <a:avLst/>
            </a:prstGeom>
            <a:noFill/>
            <a:ln w="9525">
              <a:noFill/>
              <a:miter lim="800000"/>
              <a:headEnd/>
              <a:tailEnd/>
            </a:ln>
          </p:spPr>
          <p:txBody>
            <a:bodyPr wrap="none" lIns="0" tIns="0" rIns="0" bIns="0">
              <a:spAutoFit/>
            </a:bodyPr>
            <a:lstStyle/>
            <a:p>
              <a:r>
                <a:rPr lang="en-US" sz="1400" b="1" dirty="0">
                  <a:solidFill>
                    <a:srgbClr val="FFFFFF"/>
                  </a:solidFill>
                  <a:latin typeface="Arial" pitchFamily="34" charset="0"/>
                  <a:cs typeface="Arial" pitchFamily="34" charset="0"/>
                </a:rPr>
                <a:t>5 km</a:t>
              </a:r>
              <a:endParaRPr lang="en-US" sz="1400" dirty="0">
                <a:latin typeface="Arial" pitchFamily="34" charset="0"/>
                <a:cs typeface="Arial" pitchFamily="34" charset="0"/>
              </a:endParaRPr>
            </a:p>
          </p:txBody>
        </p:sp>
        <p:sp>
          <p:nvSpPr>
            <p:cNvPr id="139" name="Rectangle 57"/>
            <p:cNvSpPr>
              <a:spLocks noChangeArrowheads="1"/>
            </p:cNvSpPr>
            <p:nvPr/>
          </p:nvSpPr>
          <p:spPr bwMode="auto">
            <a:xfrm>
              <a:off x="127000" y="101600"/>
              <a:ext cx="8907463" cy="6221413"/>
            </a:xfrm>
            <a:prstGeom prst="rect">
              <a:avLst/>
            </a:prstGeom>
            <a:noFill/>
            <a:ln w="38100">
              <a:solidFill>
                <a:schemeClr val="tx1"/>
              </a:solidFill>
              <a:miter lim="800000"/>
              <a:headEnd/>
              <a:tailEnd/>
            </a:ln>
            <a:effectLst/>
          </p:spPr>
          <p:txBody>
            <a:bodyPr wrap="none" anchor="ctr"/>
            <a:lstStyle/>
            <a:p>
              <a:endParaRPr lang="en-US"/>
            </a:p>
          </p:txBody>
        </p:sp>
        <p:grpSp>
          <p:nvGrpSpPr>
            <p:cNvPr id="141" name="Group 62"/>
            <p:cNvGrpSpPr>
              <a:grpSpLocks/>
            </p:cNvGrpSpPr>
            <p:nvPr/>
          </p:nvGrpSpPr>
          <p:grpSpPr bwMode="auto">
            <a:xfrm>
              <a:off x="6951663" y="169863"/>
              <a:ext cx="2028825" cy="765175"/>
              <a:chOff x="1918" y="95"/>
              <a:chExt cx="1278" cy="482"/>
            </a:xfrm>
          </p:grpSpPr>
          <p:sp>
            <p:nvSpPr>
              <p:cNvPr id="142" name="Rectangle 63"/>
              <p:cNvSpPr>
                <a:spLocks noChangeArrowheads="1"/>
              </p:cNvSpPr>
              <p:nvPr/>
            </p:nvSpPr>
            <p:spPr bwMode="auto">
              <a:xfrm>
                <a:off x="1918" y="95"/>
                <a:ext cx="1278" cy="482"/>
              </a:xfrm>
              <a:prstGeom prst="rect">
                <a:avLst/>
              </a:prstGeom>
              <a:solidFill>
                <a:srgbClr val="FFFFFF"/>
              </a:solidFill>
              <a:ln w="23813">
                <a:solidFill>
                  <a:srgbClr val="231F20"/>
                </a:solidFill>
                <a:miter lim="800000"/>
                <a:headEnd/>
                <a:tailEnd/>
              </a:ln>
            </p:spPr>
            <p:txBody>
              <a:bodyPr/>
              <a:lstStyle/>
              <a:p>
                <a:endParaRPr lang="en-US"/>
              </a:p>
            </p:txBody>
          </p:sp>
          <p:pic>
            <p:nvPicPr>
              <p:cNvPr id="143" name="Picture 64"/>
              <p:cNvPicPr>
                <a:picLocks noChangeAspect="1" noChangeArrowheads="1"/>
              </p:cNvPicPr>
              <p:nvPr/>
            </p:nvPicPr>
            <p:blipFill>
              <a:blip r:embed="rId7" cstate="print"/>
              <a:srcRect/>
              <a:stretch>
                <a:fillRect/>
              </a:stretch>
            </p:blipFill>
            <p:spPr bwMode="auto">
              <a:xfrm>
                <a:off x="2001" y="309"/>
                <a:ext cx="937" cy="115"/>
              </a:xfrm>
              <a:prstGeom prst="rect">
                <a:avLst/>
              </a:prstGeom>
              <a:noFill/>
              <a:ln w="9525">
                <a:noFill/>
                <a:miter lim="800000"/>
                <a:headEnd/>
                <a:tailEnd/>
              </a:ln>
            </p:spPr>
          </p:pic>
          <p:sp>
            <p:nvSpPr>
              <p:cNvPr id="144" name="Rectangle 65"/>
              <p:cNvSpPr>
                <a:spLocks noChangeArrowheads="1"/>
              </p:cNvSpPr>
              <p:nvPr/>
            </p:nvSpPr>
            <p:spPr bwMode="auto">
              <a:xfrm>
                <a:off x="1965" y="425"/>
                <a:ext cx="66" cy="143"/>
              </a:xfrm>
              <a:prstGeom prst="rect">
                <a:avLst/>
              </a:prstGeom>
              <a:noFill/>
              <a:ln w="9525">
                <a:noFill/>
                <a:miter lim="800000"/>
                <a:headEnd/>
                <a:tailEnd/>
              </a:ln>
            </p:spPr>
            <p:txBody>
              <a:bodyPr wrap="none" lIns="0" tIns="0" rIns="0" bIns="0">
                <a:spAutoFit/>
              </a:bodyPr>
              <a:lstStyle/>
              <a:p>
                <a:r>
                  <a:rPr lang="en-US" sz="700" b="1" dirty="0">
                    <a:solidFill>
                      <a:srgbClr val="231F20"/>
                    </a:solidFill>
                    <a:latin typeface="Arial" pitchFamily="34" charset="0"/>
                    <a:cs typeface="Arial" pitchFamily="34" charset="0"/>
                  </a:rPr>
                  <a:t>0</a:t>
                </a:r>
                <a:endParaRPr lang="en-US" sz="700" dirty="0">
                  <a:latin typeface="Arial" pitchFamily="34" charset="0"/>
                  <a:cs typeface="Arial" pitchFamily="34" charset="0"/>
                </a:endParaRPr>
              </a:p>
            </p:txBody>
          </p:sp>
          <p:sp>
            <p:nvSpPr>
              <p:cNvPr id="145" name="Rectangle 66"/>
              <p:cNvSpPr>
                <a:spLocks noChangeArrowheads="1"/>
              </p:cNvSpPr>
              <p:nvPr/>
            </p:nvSpPr>
            <p:spPr bwMode="auto">
              <a:xfrm>
                <a:off x="2683" y="425"/>
                <a:ext cx="440" cy="143"/>
              </a:xfrm>
              <a:prstGeom prst="rect">
                <a:avLst/>
              </a:prstGeom>
              <a:noFill/>
              <a:ln w="9525">
                <a:noFill/>
                <a:miter lim="800000"/>
                <a:headEnd/>
                <a:tailEnd/>
              </a:ln>
            </p:spPr>
            <p:txBody>
              <a:bodyPr wrap="none" lIns="0" tIns="0" rIns="0" bIns="0">
                <a:spAutoFit/>
              </a:bodyPr>
              <a:lstStyle/>
              <a:p>
                <a:r>
                  <a:rPr lang="en-US" sz="700" b="1" dirty="0">
                    <a:solidFill>
                      <a:srgbClr val="231F20"/>
                    </a:solidFill>
                    <a:latin typeface="Arial" pitchFamily="34" charset="0"/>
                    <a:cs typeface="Arial" pitchFamily="34" charset="0"/>
                  </a:rPr>
                  <a:t>2.83 cm</a:t>
                </a:r>
                <a:endParaRPr lang="en-US" sz="700" dirty="0">
                  <a:latin typeface="Arial" pitchFamily="34" charset="0"/>
                  <a:cs typeface="Arial" pitchFamily="34" charset="0"/>
                </a:endParaRPr>
              </a:p>
            </p:txBody>
          </p:sp>
          <p:sp>
            <p:nvSpPr>
              <p:cNvPr id="146" name="Rectangle 67"/>
              <p:cNvSpPr>
                <a:spLocks noChangeArrowheads="1"/>
              </p:cNvSpPr>
              <p:nvPr/>
            </p:nvSpPr>
            <p:spPr bwMode="auto">
              <a:xfrm>
                <a:off x="2053" y="116"/>
                <a:ext cx="999" cy="184"/>
              </a:xfrm>
              <a:prstGeom prst="rect">
                <a:avLst/>
              </a:prstGeom>
              <a:noFill/>
              <a:ln w="9525">
                <a:noFill/>
                <a:miter lim="800000"/>
                <a:headEnd/>
                <a:tailEnd/>
              </a:ln>
            </p:spPr>
            <p:txBody>
              <a:bodyPr wrap="none" lIns="0" tIns="0" rIns="0" bIns="0">
                <a:spAutoFit/>
              </a:bodyPr>
              <a:lstStyle/>
              <a:p>
                <a:r>
                  <a:rPr lang="en-US" sz="900" b="1" dirty="0">
                    <a:solidFill>
                      <a:srgbClr val="231F20"/>
                    </a:solidFill>
                    <a:latin typeface="Arial" pitchFamily="34" charset="0"/>
                    <a:cs typeface="Arial" pitchFamily="34" charset="0"/>
                  </a:rPr>
                  <a:t>range change</a:t>
                </a:r>
                <a:endParaRPr lang="en-US" sz="900" dirty="0">
                  <a:latin typeface="Arial" pitchFamily="34" charset="0"/>
                  <a:cs typeface="Arial" pitchFamily="34" charset="0"/>
                </a:endParaRPr>
              </a:p>
            </p:txBody>
          </p:sp>
          <p:sp>
            <p:nvSpPr>
              <p:cNvPr id="147" name="Rectangle 68"/>
              <p:cNvSpPr>
                <a:spLocks noChangeArrowheads="1"/>
              </p:cNvSpPr>
              <p:nvPr/>
            </p:nvSpPr>
            <p:spPr bwMode="auto">
              <a:xfrm>
                <a:off x="2001" y="310"/>
                <a:ext cx="938" cy="114"/>
              </a:xfrm>
              <a:prstGeom prst="rect">
                <a:avLst/>
              </a:prstGeom>
              <a:noFill/>
              <a:ln w="7938">
                <a:solidFill>
                  <a:srgbClr val="231F20"/>
                </a:solidFill>
                <a:miter lim="800000"/>
                <a:headEnd/>
                <a:tailEnd/>
              </a:ln>
            </p:spPr>
            <p:txBody>
              <a:bodyPr/>
              <a:lstStyle/>
              <a:p>
                <a:endParaRPr lang="en-US"/>
              </a:p>
            </p:txBody>
          </p:sp>
        </p:grpSp>
      </p:grpSp>
      <p:grpSp>
        <p:nvGrpSpPr>
          <p:cNvPr id="2" name="Group 1"/>
          <p:cNvGrpSpPr/>
          <p:nvPr/>
        </p:nvGrpSpPr>
        <p:grpSpPr>
          <a:xfrm>
            <a:off x="2035571" y="3740643"/>
            <a:ext cx="3374629" cy="2279157"/>
            <a:chOff x="1843454" y="3657307"/>
            <a:chExt cx="3374629" cy="2279157"/>
          </a:xfrm>
        </p:grpSpPr>
        <p:cxnSp>
          <p:nvCxnSpPr>
            <p:cNvPr id="154" name="Straight Arrow Connector 153"/>
            <p:cNvCxnSpPr/>
            <p:nvPr/>
          </p:nvCxnSpPr>
          <p:spPr>
            <a:xfrm>
              <a:off x="1843454" y="3840257"/>
              <a:ext cx="780978" cy="174905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5" name="Straight Arrow Connector 154"/>
            <p:cNvCxnSpPr/>
            <p:nvPr/>
          </p:nvCxnSpPr>
          <p:spPr>
            <a:xfrm>
              <a:off x="2762787" y="4187414"/>
              <a:ext cx="780978" cy="174905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6" name="Straight Arrow Connector 155"/>
            <p:cNvCxnSpPr/>
            <p:nvPr/>
          </p:nvCxnSpPr>
          <p:spPr>
            <a:xfrm>
              <a:off x="3738682" y="4169576"/>
              <a:ext cx="780978" cy="174905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7" name="Straight Arrow Connector 156"/>
            <p:cNvCxnSpPr/>
            <p:nvPr/>
          </p:nvCxnSpPr>
          <p:spPr>
            <a:xfrm>
              <a:off x="4437105" y="3657307"/>
              <a:ext cx="780978" cy="174905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pic>
        <p:nvPicPr>
          <p:cNvPr id="220" name="Picture 7"/>
          <p:cNvPicPr>
            <a:picLocks noChangeAspect="1" noChangeArrowheads="1"/>
          </p:cNvPicPr>
          <p:nvPr/>
        </p:nvPicPr>
        <p:blipFill>
          <a:blip r:embed="rId8" cstate="screen"/>
          <a:srcRect/>
          <a:stretch>
            <a:fillRect/>
          </a:stretch>
        </p:blipFill>
        <p:spPr bwMode="auto">
          <a:xfrm>
            <a:off x="4353571" y="3414581"/>
            <a:ext cx="4250729" cy="2833819"/>
          </a:xfrm>
          <a:prstGeom prst="rect">
            <a:avLst/>
          </a:prstGeom>
          <a:noFill/>
          <a:ln w="38100">
            <a:solidFill>
              <a:schemeClr val="tx1"/>
            </a:solidFill>
            <a:miter lim="800000"/>
            <a:headEnd/>
            <a:tailEnd/>
          </a:ln>
        </p:spPr>
      </p:pic>
      <p:pic>
        <p:nvPicPr>
          <p:cNvPr id="151" name="Picture 4" descr="_MG_0713"/>
          <p:cNvPicPr>
            <a:picLocks noChangeAspect="1" noChangeArrowheads="1"/>
          </p:cNvPicPr>
          <p:nvPr/>
        </p:nvPicPr>
        <p:blipFill>
          <a:blip r:embed="rId9" cstate="screen"/>
          <a:srcRect/>
          <a:stretch>
            <a:fillRect/>
          </a:stretch>
        </p:blipFill>
        <p:spPr bwMode="auto">
          <a:xfrm>
            <a:off x="4361885" y="3378889"/>
            <a:ext cx="4224808" cy="2816539"/>
          </a:xfrm>
          <a:prstGeom prst="rect">
            <a:avLst/>
          </a:prstGeom>
          <a:noFill/>
          <a:ln w="28575">
            <a:solidFill>
              <a:schemeClr val="tx1"/>
            </a:solidFill>
            <a:miter lim="800000"/>
            <a:headEnd/>
            <a:tailEnd/>
          </a:ln>
        </p:spPr>
      </p:pic>
      <p:pic>
        <p:nvPicPr>
          <p:cNvPr id="153" name="Picture 4" descr="DSC_0041"/>
          <p:cNvPicPr>
            <a:picLocks noChangeAspect="1" noChangeArrowheads="1"/>
          </p:cNvPicPr>
          <p:nvPr/>
        </p:nvPicPr>
        <p:blipFill>
          <a:blip r:embed="rId10" cstate="screen"/>
          <a:srcRect/>
          <a:stretch>
            <a:fillRect/>
          </a:stretch>
        </p:blipFill>
        <p:spPr bwMode="auto">
          <a:xfrm>
            <a:off x="4532077" y="3226489"/>
            <a:ext cx="4029215" cy="3021911"/>
          </a:xfrm>
          <a:prstGeom prst="rect">
            <a:avLst/>
          </a:prstGeom>
          <a:noFill/>
          <a:ln w="25400">
            <a:solidFill>
              <a:schemeClr val="tx1"/>
            </a:solidFill>
          </a:ln>
        </p:spPr>
      </p:pic>
      <p:grpSp>
        <p:nvGrpSpPr>
          <p:cNvPr id="9" name="Group 8"/>
          <p:cNvGrpSpPr/>
          <p:nvPr/>
        </p:nvGrpSpPr>
        <p:grpSpPr>
          <a:xfrm>
            <a:off x="5921017" y="697468"/>
            <a:ext cx="2689583" cy="369332"/>
            <a:chOff x="3892909" y="242887"/>
            <a:chExt cx="2689583" cy="369332"/>
          </a:xfrm>
        </p:grpSpPr>
        <p:sp>
          <p:nvSpPr>
            <p:cNvPr id="227" name="Rectangle 226"/>
            <p:cNvSpPr/>
            <p:nvPr/>
          </p:nvSpPr>
          <p:spPr>
            <a:xfrm>
              <a:off x="3979205" y="242887"/>
              <a:ext cx="2542240" cy="36671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Text Box 8"/>
            <p:cNvSpPr txBox="1">
              <a:spLocks noChangeArrowheads="1"/>
            </p:cNvSpPr>
            <p:nvPr/>
          </p:nvSpPr>
          <p:spPr bwMode="auto">
            <a:xfrm>
              <a:off x="3892909" y="242887"/>
              <a:ext cx="2689583" cy="369332"/>
            </a:xfrm>
            <a:prstGeom prst="rect">
              <a:avLst/>
            </a:prstGeom>
            <a:noFill/>
            <a:ln w="9525">
              <a:noFill/>
              <a:miter lim="800000"/>
              <a:headEnd/>
              <a:tailEnd/>
            </a:ln>
            <a:effectLst/>
          </p:spPr>
          <p:txBody>
            <a:bodyPr wrap="none">
              <a:spAutoFit/>
            </a:bodyPr>
            <a:lstStyle/>
            <a:p>
              <a:pPr algn="r"/>
              <a:r>
                <a:rPr lang="en-US" b="1" dirty="0" smtClean="0">
                  <a:latin typeface="Arial" pitchFamily="34" charset="0"/>
                  <a:cs typeface="Arial" pitchFamily="34" charset="0"/>
                </a:rPr>
                <a:t>June 17, 2007, 7:30 AM</a:t>
              </a:r>
              <a:endParaRPr lang="en-US" b="1" dirty="0">
                <a:latin typeface="Arial" pitchFamily="34" charset="0"/>
                <a:cs typeface="Arial" pitchFamily="34" charset="0"/>
              </a:endParaRPr>
            </a:p>
          </p:txBody>
        </p:sp>
      </p:grpSp>
      <p:grpSp>
        <p:nvGrpSpPr>
          <p:cNvPr id="10" name="Group 9"/>
          <p:cNvGrpSpPr/>
          <p:nvPr/>
        </p:nvGrpSpPr>
        <p:grpSpPr>
          <a:xfrm>
            <a:off x="5921017" y="697468"/>
            <a:ext cx="2689583" cy="369332"/>
            <a:chOff x="6549212" y="242887"/>
            <a:chExt cx="2689583" cy="369332"/>
          </a:xfrm>
        </p:grpSpPr>
        <p:sp>
          <p:nvSpPr>
            <p:cNvPr id="228" name="Rectangle 227"/>
            <p:cNvSpPr/>
            <p:nvPr/>
          </p:nvSpPr>
          <p:spPr>
            <a:xfrm>
              <a:off x="6633490" y="242887"/>
              <a:ext cx="2542240" cy="36671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Text Box 8"/>
            <p:cNvSpPr txBox="1">
              <a:spLocks noChangeArrowheads="1"/>
            </p:cNvSpPr>
            <p:nvPr/>
          </p:nvSpPr>
          <p:spPr bwMode="auto">
            <a:xfrm>
              <a:off x="6549212" y="242887"/>
              <a:ext cx="2689583" cy="369332"/>
            </a:xfrm>
            <a:prstGeom prst="rect">
              <a:avLst/>
            </a:prstGeom>
            <a:noFill/>
            <a:ln w="9525">
              <a:noFill/>
              <a:miter lim="800000"/>
              <a:headEnd/>
              <a:tailEnd/>
            </a:ln>
            <a:effectLst/>
          </p:spPr>
          <p:txBody>
            <a:bodyPr wrap="none">
              <a:spAutoFit/>
            </a:bodyPr>
            <a:lstStyle/>
            <a:p>
              <a:pPr algn="r"/>
              <a:r>
                <a:rPr lang="en-US" b="1" dirty="0" smtClean="0">
                  <a:latin typeface="Arial" pitchFamily="34" charset="0"/>
                  <a:cs typeface="Arial" pitchFamily="34" charset="0"/>
                </a:rPr>
                <a:t>June 17, 2007, 8:00 AM</a:t>
              </a:r>
              <a:endParaRPr lang="en-US" b="1" dirty="0">
                <a:latin typeface="Arial" pitchFamily="34" charset="0"/>
                <a:cs typeface="Arial" pitchFamily="34" charset="0"/>
              </a:endParaRPr>
            </a:p>
          </p:txBody>
        </p:sp>
      </p:grpSp>
      <p:grpSp>
        <p:nvGrpSpPr>
          <p:cNvPr id="11" name="Group 10"/>
          <p:cNvGrpSpPr/>
          <p:nvPr/>
        </p:nvGrpSpPr>
        <p:grpSpPr>
          <a:xfrm>
            <a:off x="7002467" y="697468"/>
            <a:ext cx="1608133" cy="369332"/>
            <a:chOff x="9244412" y="242887"/>
            <a:chExt cx="1608133" cy="369332"/>
          </a:xfrm>
        </p:grpSpPr>
        <p:sp>
          <p:nvSpPr>
            <p:cNvPr id="229" name="Rectangle 228"/>
            <p:cNvSpPr/>
            <p:nvPr/>
          </p:nvSpPr>
          <p:spPr>
            <a:xfrm>
              <a:off x="9266562" y="242887"/>
              <a:ext cx="1526954" cy="36671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Text Box 8"/>
            <p:cNvSpPr txBox="1">
              <a:spLocks noChangeArrowheads="1"/>
            </p:cNvSpPr>
            <p:nvPr/>
          </p:nvSpPr>
          <p:spPr bwMode="auto">
            <a:xfrm>
              <a:off x="9244412" y="242887"/>
              <a:ext cx="1608133" cy="369332"/>
            </a:xfrm>
            <a:prstGeom prst="rect">
              <a:avLst/>
            </a:prstGeom>
            <a:noFill/>
            <a:ln w="9525">
              <a:noFill/>
              <a:miter lim="800000"/>
              <a:headEnd/>
              <a:tailEnd/>
            </a:ln>
            <a:effectLst/>
          </p:spPr>
          <p:txBody>
            <a:bodyPr wrap="none">
              <a:spAutoFit/>
            </a:bodyPr>
            <a:lstStyle/>
            <a:p>
              <a:pPr algn="r"/>
              <a:r>
                <a:rPr lang="en-US" b="1" dirty="0" smtClean="0">
                  <a:latin typeface="Arial" pitchFamily="34" charset="0"/>
                  <a:cs typeface="Arial" pitchFamily="34" charset="0"/>
                </a:rPr>
                <a:t>July 21, </a:t>
              </a:r>
              <a:r>
                <a:rPr lang="en-US" b="1" dirty="0">
                  <a:latin typeface="Arial" pitchFamily="34" charset="0"/>
                  <a:cs typeface="Arial" pitchFamily="34" charset="0"/>
                </a:rPr>
                <a:t>2007</a:t>
              </a:r>
            </a:p>
          </p:txBody>
        </p:sp>
      </p:grpSp>
      <p:grpSp>
        <p:nvGrpSpPr>
          <p:cNvPr id="20" name="Group 19"/>
          <p:cNvGrpSpPr/>
          <p:nvPr/>
        </p:nvGrpSpPr>
        <p:grpSpPr>
          <a:xfrm>
            <a:off x="6784459" y="697468"/>
            <a:ext cx="1826141" cy="369332"/>
            <a:chOff x="10788442" y="242887"/>
            <a:chExt cx="1826141" cy="369332"/>
          </a:xfrm>
        </p:grpSpPr>
        <p:sp>
          <p:nvSpPr>
            <p:cNvPr id="230" name="Rectangle 229"/>
            <p:cNvSpPr/>
            <p:nvPr/>
          </p:nvSpPr>
          <p:spPr>
            <a:xfrm>
              <a:off x="10839488" y="242887"/>
              <a:ext cx="1716066" cy="36671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Text Box 8"/>
            <p:cNvSpPr txBox="1">
              <a:spLocks noChangeArrowheads="1"/>
            </p:cNvSpPr>
            <p:nvPr/>
          </p:nvSpPr>
          <p:spPr bwMode="auto">
            <a:xfrm>
              <a:off x="10788442" y="242887"/>
              <a:ext cx="1826141" cy="369332"/>
            </a:xfrm>
            <a:prstGeom prst="rect">
              <a:avLst/>
            </a:prstGeom>
            <a:noFill/>
            <a:ln w="9525">
              <a:noFill/>
              <a:miter lim="800000"/>
              <a:headEnd/>
              <a:tailEnd/>
            </a:ln>
            <a:effectLst/>
          </p:spPr>
          <p:txBody>
            <a:bodyPr wrap="none">
              <a:spAutoFit/>
            </a:bodyPr>
            <a:lstStyle/>
            <a:p>
              <a:pPr algn="r"/>
              <a:r>
                <a:rPr lang="en-US" b="1" dirty="0" smtClean="0">
                  <a:latin typeface="Arial" pitchFamily="34" charset="0"/>
                  <a:cs typeface="Arial" pitchFamily="34" charset="0"/>
                </a:rPr>
                <a:t>March 19, 2008</a:t>
              </a:r>
              <a:endParaRPr lang="en-US" b="1" dirty="0">
                <a:latin typeface="Arial" pitchFamily="34" charset="0"/>
                <a:cs typeface="Arial" pitchFamily="34" charset="0"/>
              </a:endParaRPr>
            </a:p>
          </p:txBody>
        </p:sp>
      </p:grpSp>
      <p:grpSp>
        <p:nvGrpSpPr>
          <p:cNvPr id="7" name="Group 6"/>
          <p:cNvGrpSpPr/>
          <p:nvPr/>
        </p:nvGrpSpPr>
        <p:grpSpPr>
          <a:xfrm>
            <a:off x="7029450" y="697468"/>
            <a:ext cx="1581150" cy="366713"/>
            <a:chOff x="-259556" y="242887"/>
            <a:chExt cx="1581150" cy="366713"/>
          </a:xfrm>
        </p:grpSpPr>
        <p:sp>
          <p:nvSpPr>
            <p:cNvPr id="4" name="Rectangle 3"/>
            <p:cNvSpPr/>
            <p:nvPr/>
          </p:nvSpPr>
          <p:spPr>
            <a:xfrm>
              <a:off x="-259556" y="242887"/>
              <a:ext cx="1526954" cy="36671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320" name="Text Box 8"/>
            <p:cNvSpPr txBox="1">
              <a:spLocks noChangeArrowheads="1"/>
            </p:cNvSpPr>
            <p:nvPr/>
          </p:nvSpPr>
          <p:spPr bwMode="auto">
            <a:xfrm>
              <a:off x="-259556" y="242887"/>
              <a:ext cx="1581150" cy="366713"/>
            </a:xfrm>
            <a:prstGeom prst="rect">
              <a:avLst/>
            </a:prstGeom>
            <a:noFill/>
            <a:ln w="9525">
              <a:noFill/>
              <a:miter lim="800000"/>
              <a:headEnd/>
              <a:tailEnd/>
            </a:ln>
            <a:effectLst/>
          </p:spPr>
          <p:txBody>
            <a:bodyPr wrap="none">
              <a:spAutoFit/>
            </a:bodyPr>
            <a:lstStyle/>
            <a:p>
              <a:pPr algn="r"/>
              <a:r>
                <a:rPr lang="en-US" b="1" dirty="0">
                  <a:latin typeface="Arial" pitchFamily="34" charset="0"/>
                  <a:cs typeface="Arial" pitchFamily="34" charset="0"/>
                </a:rPr>
                <a:t>May 24, 2007</a:t>
              </a:r>
            </a:p>
          </p:txBody>
        </p:sp>
      </p:grpSp>
      <p:grpSp>
        <p:nvGrpSpPr>
          <p:cNvPr id="8" name="Group 7"/>
          <p:cNvGrpSpPr/>
          <p:nvPr/>
        </p:nvGrpSpPr>
        <p:grpSpPr>
          <a:xfrm>
            <a:off x="5921018" y="697468"/>
            <a:ext cx="2689582" cy="369332"/>
            <a:chOff x="1294856" y="242887"/>
            <a:chExt cx="2689582" cy="369332"/>
          </a:xfrm>
        </p:grpSpPr>
        <p:sp>
          <p:nvSpPr>
            <p:cNvPr id="226" name="Rectangle 225"/>
            <p:cNvSpPr/>
            <p:nvPr/>
          </p:nvSpPr>
          <p:spPr>
            <a:xfrm>
              <a:off x="1383169" y="242887"/>
              <a:ext cx="2542240" cy="36671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Text Box 8"/>
            <p:cNvSpPr txBox="1">
              <a:spLocks noChangeArrowheads="1"/>
            </p:cNvSpPr>
            <p:nvPr/>
          </p:nvSpPr>
          <p:spPr bwMode="auto">
            <a:xfrm>
              <a:off x="1294856" y="242887"/>
              <a:ext cx="2689582" cy="369332"/>
            </a:xfrm>
            <a:prstGeom prst="rect">
              <a:avLst/>
            </a:prstGeom>
            <a:noFill/>
            <a:ln w="9525">
              <a:noFill/>
              <a:miter lim="800000"/>
              <a:headEnd/>
              <a:tailEnd/>
            </a:ln>
            <a:effectLst/>
          </p:spPr>
          <p:txBody>
            <a:bodyPr wrap="none">
              <a:spAutoFit/>
            </a:bodyPr>
            <a:lstStyle/>
            <a:p>
              <a:pPr algn="r"/>
              <a:r>
                <a:rPr lang="en-US" b="1" dirty="0" smtClean="0">
                  <a:latin typeface="Arial" pitchFamily="34" charset="0"/>
                  <a:cs typeface="Arial" pitchFamily="34" charset="0"/>
                </a:rPr>
                <a:t>June 17, 2007, 2:00 AM</a:t>
              </a:r>
              <a:endParaRPr lang="en-US" b="1" dirty="0">
                <a:latin typeface="Arial" pitchFamily="34" charset="0"/>
                <a:cs typeface="Arial" pitchFamily="34" charset="0"/>
              </a:endParaRPr>
            </a:p>
          </p:txBody>
        </p:sp>
      </p:grpSp>
      <p:sp>
        <p:nvSpPr>
          <p:cNvPr id="140" name="Rectangle 139"/>
          <p:cNvSpPr/>
          <p:nvPr/>
        </p:nvSpPr>
        <p:spPr>
          <a:xfrm>
            <a:off x="0" y="6400800"/>
            <a:ext cx="914400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8" name="TextBox 147"/>
          <p:cNvSpPr txBox="1"/>
          <p:nvPr/>
        </p:nvSpPr>
        <p:spPr>
          <a:xfrm>
            <a:off x="2792769" y="6464652"/>
            <a:ext cx="3558475" cy="307777"/>
          </a:xfrm>
          <a:prstGeom prst="rect">
            <a:avLst/>
          </a:prstGeom>
          <a:noFill/>
        </p:spPr>
        <p:txBody>
          <a:bodyPr wrap="none" rtlCol="0">
            <a:spAutoFit/>
          </a:bodyPr>
          <a:lstStyle/>
          <a:p>
            <a:pPr algn="ctr"/>
            <a:r>
              <a:rPr lang="en-US" sz="1400" dirty="0" smtClean="0">
                <a:solidFill>
                  <a:schemeClr val="bg1"/>
                </a:solidFill>
                <a:latin typeface="Arial" panose="020B0604020202020204" pitchFamily="34" charset="0"/>
                <a:cs typeface="Arial" panose="020B0604020202020204" pitchFamily="34" charset="0"/>
              </a:rPr>
              <a:t>GSA Annual Meeting, September 25, 2016</a:t>
            </a:r>
            <a:endParaRPr lang="en-US" sz="1400" dirty="0">
              <a:solidFill>
                <a:schemeClr val="bg1"/>
              </a:solidFill>
              <a:latin typeface="Arial" panose="020B0604020202020204" pitchFamily="34" charset="0"/>
              <a:cs typeface="Arial" panose="020B0604020202020204" pitchFamily="34" charset="0"/>
            </a:endParaRPr>
          </a:p>
        </p:txBody>
      </p:sp>
      <p:pic>
        <p:nvPicPr>
          <p:cNvPr id="149" name="Picture 16" descr="Image of small USGS Identifier"/>
          <p:cNvPicPr>
            <a:picLocks noChangeAspect="1" noChangeArrowheads="1"/>
          </p:cNvPicPr>
          <p:nvPr/>
        </p:nvPicPr>
        <p:blipFill>
          <a:blip r:embed="rId11" cstate="email">
            <a:lum bright="100000"/>
            <a:extLst>
              <a:ext uri="{28A0092B-C50C-407E-A947-70E740481C1C}">
                <a14:useLocalDpi xmlns:a14="http://schemas.microsoft.com/office/drawing/2010/main"/>
              </a:ext>
            </a:extLst>
          </a:blip>
          <a:srcRect/>
          <a:stretch>
            <a:fillRect/>
          </a:stretch>
        </p:blipFill>
        <p:spPr bwMode="black">
          <a:xfrm>
            <a:off x="100013" y="6505575"/>
            <a:ext cx="957262" cy="352425"/>
          </a:xfrm>
          <a:prstGeom prst="rect">
            <a:avLst/>
          </a:prstGeom>
          <a:noFill/>
          <a:ln w="9525">
            <a:noFill/>
            <a:miter lim="800000"/>
            <a:headEnd/>
            <a:tailEnd/>
          </a:ln>
        </p:spPr>
      </p:pic>
      <p:sp>
        <p:nvSpPr>
          <p:cNvPr id="150" name="TextBox 149"/>
          <p:cNvSpPr txBox="1"/>
          <p:nvPr/>
        </p:nvSpPr>
        <p:spPr>
          <a:xfrm>
            <a:off x="8611482" y="6474023"/>
            <a:ext cx="532518" cy="307777"/>
          </a:xfrm>
          <a:prstGeom prst="rect">
            <a:avLst/>
          </a:prstGeom>
          <a:noFill/>
        </p:spPr>
        <p:txBody>
          <a:bodyPr wrap="none" rtlCol="0">
            <a:spAutoFit/>
          </a:bodyPr>
          <a:lstStyle/>
          <a:p>
            <a:pPr algn="r"/>
            <a:r>
              <a:rPr lang="en-US" sz="1400" dirty="0" smtClean="0">
                <a:solidFill>
                  <a:schemeClr val="bg1"/>
                </a:solidFill>
                <a:latin typeface="Arial" panose="020B0604020202020204" pitchFamily="34" charset="0"/>
                <a:cs typeface="Arial" panose="020B0604020202020204" pitchFamily="34" charset="0"/>
              </a:rPr>
              <a:t>7/13</a:t>
            </a:r>
            <a:endParaRPr lang="en-US" sz="1400" dirty="0">
              <a:solidFill>
                <a:schemeClr val="bg1"/>
              </a:solidFill>
              <a:latin typeface="Arial" panose="020B0604020202020204" pitchFamily="34" charset="0"/>
              <a:cs typeface="Arial" panose="020B0604020202020204" pitchFamily="34" charset="0"/>
            </a:endParaRPr>
          </a:p>
        </p:txBody>
      </p:sp>
      <p:cxnSp>
        <p:nvCxnSpPr>
          <p:cNvPr id="152" name="Straight Connector 151"/>
          <p:cNvCxnSpPr/>
          <p:nvPr/>
        </p:nvCxnSpPr>
        <p:spPr>
          <a:xfrm>
            <a:off x="152400" y="457200"/>
            <a:ext cx="88392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58" name="TextBox 157"/>
          <p:cNvSpPr txBox="1"/>
          <p:nvPr/>
        </p:nvSpPr>
        <p:spPr>
          <a:xfrm>
            <a:off x="1981200" y="0"/>
            <a:ext cx="7010400" cy="461665"/>
          </a:xfrm>
          <a:prstGeom prst="rect">
            <a:avLst/>
          </a:prstGeom>
          <a:noFill/>
        </p:spPr>
        <p:txBody>
          <a:bodyPr wrap="square" rtlCol="0">
            <a:spAutoFit/>
          </a:bodyPr>
          <a:lstStyle/>
          <a:p>
            <a:pPr algn="r"/>
            <a:r>
              <a:rPr lang="en-US" sz="2400" b="1" i="1" dirty="0" smtClean="0">
                <a:solidFill>
                  <a:schemeClr val="bg1"/>
                </a:solidFill>
                <a:latin typeface="Arial" panose="020B0604020202020204" pitchFamily="34" charset="0"/>
                <a:cs typeface="Arial" panose="020B0604020202020204" pitchFamily="34" charset="0"/>
              </a:rPr>
              <a:t>Surge in magma supply, 2003–2007</a:t>
            </a:r>
            <a:endParaRPr lang="en-US" sz="2400" b="1" i="1" dirty="0">
              <a:solidFill>
                <a:schemeClr val="bg1"/>
              </a:solidFill>
              <a:latin typeface="Arial" panose="020B0604020202020204" pitchFamily="34" charset="0"/>
              <a:cs typeface="Arial" panose="020B0604020202020204" pitchFamily="34" charset="0"/>
            </a:endParaRPr>
          </a:p>
        </p:txBody>
      </p:sp>
      <p:sp>
        <p:nvSpPr>
          <p:cNvPr id="3" name="TextBox 2"/>
          <p:cNvSpPr txBox="1"/>
          <p:nvPr/>
        </p:nvSpPr>
        <p:spPr>
          <a:xfrm>
            <a:off x="5661974" y="3318561"/>
            <a:ext cx="1846980" cy="276999"/>
          </a:xfrm>
          <a:prstGeom prst="rect">
            <a:avLst/>
          </a:prstGeom>
          <a:noFill/>
        </p:spPr>
        <p:txBody>
          <a:bodyPr wrap="none" rtlCol="0">
            <a:spAutoFit/>
          </a:bodyPr>
          <a:lstStyle/>
          <a:p>
            <a:r>
              <a:rPr lang="en-US" sz="1200" dirty="0" smtClean="0">
                <a:solidFill>
                  <a:schemeClr val="bg1"/>
                </a:solidFill>
                <a:latin typeface="Arial" panose="020B0604020202020204" pitchFamily="34" charset="0"/>
                <a:cs typeface="Arial" panose="020B0604020202020204" pitchFamily="34" charset="0"/>
              </a:rPr>
              <a:t>April 12 – June 21, 2007</a:t>
            </a:r>
            <a:endParaRPr lang="en-US" sz="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9096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1319"/>
                                        </p:tgtEl>
                                        <p:attrNameLst>
                                          <p:attrName>style.visibility</p:attrName>
                                        </p:attrNameLst>
                                      </p:cBhvr>
                                      <p:to>
                                        <p:strVal val="visible"/>
                                      </p:to>
                                    </p:set>
                                    <p:animEffect transition="in" filter="fade">
                                      <p:cBhvr>
                                        <p:cTn id="7" dur="500"/>
                                        <p:tgtEl>
                                          <p:spTgt spid="141319"/>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nodeType="withEffect">
                                  <p:stCondLst>
                                    <p:cond delay="0"/>
                                  </p:stCondLst>
                                  <p:childTnLst>
                                    <p:set>
                                      <p:cBhvr>
                                        <p:cTn id="20" dur="1" fill="hold">
                                          <p:stCondLst>
                                            <p:cond delay="0"/>
                                          </p:stCondLst>
                                        </p:cTn>
                                        <p:tgtEl>
                                          <p:spTgt spid="86"/>
                                        </p:tgtEl>
                                        <p:attrNameLst>
                                          <p:attrName>style.visibility</p:attrName>
                                        </p:attrNameLst>
                                      </p:cBhvr>
                                      <p:to>
                                        <p:strVal val="visible"/>
                                      </p:to>
                                    </p:set>
                                    <p:animEffect transition="in" filter="fade">
                                      <p:cBhvr>
                                        <p:cTn id="21" dur="500"/>
                                        <p:tgtEl>
                                          <p:spTgt spid="86"/>
                                        </p:tgtEl>
                                      </p:cBhvr>
                                    </p:animEffect>
                                  </p:childTnLst>
                                </p:cTn>
                              </p:par>
                              <p:par>
                                <p:cTn id="22" presetID="10"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10" presetClass="exit" presetSubtype="0" fill="hold" grpId="1" nodeType="withEffect">
                                  <p:stCondLst>
                                    <p:cond delay="0"/>
                                  </p:stCondLst>
                                  <p:childTnLst>
                                    <p:animEffect transition="out" filter="fade">
                                      <p:cBhvr>
                                        <p:cTn id="29" dur="500"/>
                                        <p:tgtEl>
                                          <p:spTgt spid="141319"/>
                                        </p:tgtEl>
                                      </p:cBhvr>
                                    </p:animEffect>
                                    <p:set>
                                      <p:cBhvr>
                                        <p:cTn id="30" dur="1" fill="hold">
                                          <p:stCondLst>
                                            <p:cond delay="499"/>
                                          </p:stCondLst>
                                        </p:cTn>
                                        <p:tgtEl>
                                          <p:spTgt spid="14131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19"/>
                                        </p:tgtEl>
                                      </p:cBhvr>
                                    </p:animEffect>
                                    <p:set>
                                      <p:cBhvr>
                                        <p:cTn id="33" dur="1" fill="hold">
                                          <p:stCondLst>
                                            <p:cond delay="499"/>
                                          </p:stCondLst>
                                        </p:cTn>
                                        <p:tgtEl>
                                          <p:spTgt spid="19"/>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7"/>
                                        </p:tgtEl>
                                      </p:cBhvr>
                                    </p:animEffect>
                                    <p:set>
                                      <p:cBhvr>
                                        <p:cTn id="36" dur="1" fill="hold">
                                          <p:stCondLst>
                                            <p:cond delay="499"/>
                                          </p:stCondLst>
                                        </p:cTn>
                                        <p:tgtEl>
                                          <p:spTgt spid="7"/>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500"/>
                                        <p:tgtEl>
                                          <p:spTgt spid="2"/>
                                        </p:tgtEl>
                                      </p:cBhvr>
                                    </p:animEffect>
                                  </p:childTnLst>
                                </p:cTn>
                              </p:par>
                              <p:par>
                                <p:cTn id="42" presetID="10" presetClass="entr" presetSubtype="0" fill="hold"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500"/>
                                        <p:tgtEl>
                                          <p:spTgt spid="9"/>
                                        </p:tgtEl>
                                      </p:cBhvr>
                                    </p:animEffect>
                                  </p:childTnLst>
                                </p:cTn>
                              </p:par>
                              <p:par>
                                <p:cTn id="45" presetID="10" presetClass="exit" presetSubtype="0" fill="hold" grpId="1" nodeType="withEffect">
                                  <p:stCondLst>
                                    <p:cond delay="0"/>
                                  </p:stCondLst>
                                  <p:childTnLst>
                                    <p:animEffect transition="out" filter="fade">
                                      <p:cBhvr>
                                        <p:cTn id="46" dur="500"/>
                                        <p:tgtEl>
                                          <p:spTgt spid="13"/>
                                        </p:tgtEl>
                                      </p:cBhvr>
                                    </p:animEffect>
                                    <p:set>
                                      <p:cBhvr>
                                        <p:cTn id="47" dur="1" fill="hold">
                                          <p:stCondLst>
                                            <p:cond delay="499"/>
                                          </p:stCondLst>
                                        </p:cTn>
                                        <p:tgtEl>
                                          <p:spTgt spid="13"/>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86"/>
                                        </p:tgtEl>
                                      </p:cBhvr>
                                    </p:animEffect>
                                    <p:set>
                                      <p:cBhvr>
                                        <p:cTn id="50" dur="1" fill="hold">
                                          <p:stCondLst>
                                            <p:cond delay="499"/>
                                          </p:stCondLst>
                                        </p:cTn>
                                        <p:tgtEl>
                                          <p:spTgt spid="86"/>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8"/>
                                        </p:tgtEl>
                                      </p:cBhvr>
                                    </p:animEffect>
                                    <p:set>
                                      <p:cBhvr>
                                        <p:cTn id="53" dur="1" fill="hold">
                                          <p:stCondLst>
                                            <p:cond delay="499"/>
                                          </p:stCondLst>
                                        </p:cTn>
                                        <p:tgtEl>
                                          <p:spTgt spid="8"/>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3"/>
                                        </p:tgtEl>
                                      </p:cBhvr>
                                    </p:animEffect>
                                    <p:set>
                                      <p:cBhvr>
                                        <p:cTn id="56" dur="1" fill="hold">
                                          <p:stCondLst>
                                            <p:cond delay="499"/>
                                          </p:stCondLst>
                                        </p:cTn>
                                        <p:tgtEl>
                                          <p:spTgt spid="3"/>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500"/>
                                        <p:tgtEl>
                                          <p:spTgt spid="14"/>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fade">
                                      <p:cBhvr>
                                        <p:cTn id="64" dur="500"/>
                                        <p:tgtEl>
                                          <p:spTgt spid="15"/>
                                        </p:tgtEl>
                                      </p:cBhvr>
                                    </p:animEffect>
                                  </p:childTnLst>
                                </p:cTn>
                              </p:par>
                              <p:par>
                                <p:cTn id="65" presetID="10" presetClass="entr" presetSubtype="0" fill="hold" nodeType="withEffect">
                                  <p:stCondLst>
                                    <p:cond delay="0"/>
                                  </p:stCondLst>
                                  <p:childTnLst>
                                    <p:set>
                                      <p:cBhvr>
                                        <p:cTn id="66" dur="1" fill="hold">
                                          <p:stCondLst>
                                            <p:cond delay="0"/>
                                          </p:stCondLst>
                                        </p:cTn>
                                        <p:tgtEl>
                                          <p:spTgt spid="220"/>
                                        </p:tgtEl>
                                        <p:attrNameLst>
                                          <p:attrName>style.visibility</p:attrName>
                                        </p:attrNameLst>
                                      </p:cBhvr>
                                      <p:to>
                                        <p:strVal val="visible"/>
                                      </p:to>
                                    </p:set>
                                    <p:animEffect transition="in" filter="fade">
                                      <p:cBhvr>
                                        <p:cTn id="67" dur="500"/>
                                        <p:tgtEl>
                                          <p:spTgt spid="220"/>
                                        </p:tgtEl>
                                      </p:cBhvr>
                                    </p:animEffect>
                                  </p:childTnLst>
                                </p:cTn>
                              </p:par>
                              <p:par>
                                <p:cTn id="68" presetID="10" presetClass="entr" presetSubtype="0" fill="hold" nodeType="withEffect">
                                  <p:stCondLst>
                                    <p:cond delay="0"/>
                                  </p:stCondLst>
                                  <p:childTnLst>
                                    <p:set>
                                      <p:cBhvr>
                                        <p:cTn id="69" dur="1" fill="hold">
                                          <p:stCondLst>
                                            <p:cond delay="0"/>
                                          </p:stCondLst>
                                        </p:cTn>
                                        <p:tgtEl>
                                          <p:spTgt spid="10"/>
                                        </p:tgtEl>
                                        <p:attrNameLst>
                                          <p:attrName>style.visibility</p:attrName>
                                        </p:attrNameLst>
                                      </p:cBhvr>
                                      <p:to>
                                        <p:strVal val="visible"/>
                                      </p:to>
                                    </p:set>
                                    <p:animEffect transition="in" filter="fade">
                                      <p:cBhvr>
                                        <p:cTn id="70" dur="500"/>
                                        <p:tgtEl>
                                          <p:spTgt spid="10"/>
                                        </p:tgtEl>
                                      </p:cBhvr>
                                    </p:animEffect>
                                  </p:childTnLst>
                                </p:cTn>
                              </p:par>
                              <p:par>
                                <p:cTn id="71" presetID="10" presetClass="exit" presetSubtype="0" fill="hold" nodeType="withEffect">
                                  <p:stCondLst>
                                    <p:cond delay="0"/>
                                  </p:stCondLst>
                                  <p:childTnLst>
                                    <p:animEffect transition="out" filter="fade">
                                      <p:cBhvr>
                                        <p:cTn id="72" dur="500"/>
                                        <p:tgtEl>
                                          <p:spTgt spid="2"/>
                                        </p:tgtEl>
                                      </p:cBhvr>
                                    </p:animEffect>
                                    <p:set>
                                      <p:cBhvr>
                                        <p:cTn id="73" dur="1" fill="hold">
                                          <p:stCondLst>
                                            <p:cond delay="499"/>
                                          </p:stCondLst>
                                        </p:cTn>
                                        <p:tgtEl>
                                          <p:spTgt spid="2"/>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500"/>
                                        <p:tgtEl>
                                          <p:spTgt spid="9"/>
                                        </p:tgtEl>
                                      </p:cBhvr>
                                    </p:animEffect>
                                    <p:set>
                                      <p:cBhvr>
                                        <p:cTn id="76" dur="1" fill="hold">
                                          <p:stCondLst>
                                            <p:cond delay="499"/>
                                          </p:stCondLst>
                                        </p:cTn>
                                        <p:tgtEl>
                                          <p:spTgt spid="9"/>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16"/>
                                        </p:tgtEl>
                                        <p:attrNameLst>
                                          <p:attrName>style.visibility</p:attrName>
                                        </p:attrNameLst>
                                      </p:cBhvr>
                                      <p:to>
                                        <p:strVal val="visible"/>
                                      </p:to>
                                    </p:set>
                                    <p:animEffect transition="in" filter="fade">
                                      <p:cBhvr>
                                        <p:cTn id="81" dur="500"/>
                                        <p:tgtEl>
                                          <p:spTgt spid="16"/>
                                        </p:tgtEl>
                                      </p:cBhvr>
                                    </p:animEffect>
                                  </p:childTnLst>
                                </p:cTn>
                              </p:par>
                              <p:par>
                                <p:cTn id="82" presetID="10" presetClass="entr" presetSubtype="0" fill="hold" nodeType="withEffect">
                                  <p:stCondLst>
                                    <p:cond delay="0"/>
                                  </p:stCondLst>
                                  <p:childTnLst>
                                    <p:set>
                                      <p:cBhvr>
                                        <p:cTn id="83" dur="1" fill="hold">
                                          <p:stCondLst>
                                            <p:cond delay="0"/>
                                          </p:stCondLst>
                                        </p:cTn>
                                        <p:tgtEl>
                                          <p:spTgt spid="151"/>
                                        </p:tgtEl>
                                        <p:attrNameLst>
                                          <p:attrName>style.visibility</p:attrName>
                                        </p:attrNameLst>
                                      </p:cBhvr>
                                      <p:to>
                                        <p:strVal val="visible"/>
                                      </p:to>
                                    </p:set>
                                    <p:animEffect transition="in" filter="fade">
                                      <p:cBhvr>
                                        <p:cTn id="84" dur="500"/>
                                        <p:tgtEl>
                                          <p:spTgt spid="151"/>
                                        </p:tgtEl>
                                      </p:cBhvr>
                                    </p:animEffect>
                                  </p:childTnLst>
                                </p:cTn>
                              </p:par>
                              <p:par>
                                <p:cTn id="85" presetID="10" presetClass="entr" presetSubtype="0" fill="hold" nodeType="withEffect">
                                  <p:stCondLst>
                                    <p:cond delay="0"/>
                                  </p:stCondLst>
                                  <p:childTnLst>
                                    <p:set>
                                      <p:cBhvr>
                                        <p:cTn id="86" dur="1" fill="hold">
                                          <p:stCondLst>
                                            <p:cond delay="0"/>
                                          </p:stCondLst>
                                        </p:cTn>
                                        <p:tgtEl>
                                          <p:spTgt spid="11"/>
                                        </p:tgtEl>
                                        <p:attrNameLst>
                                          <p:attrName>style.visibility</p:attrName>
                                        </p:attrNameLst>
                                      </p:cBhvr>
                                      <p:to>
                                        <p:strVal val="visible"/>
                                      </p:to>
                                    </p:set>
                                    <p:animEffect transition="in" filter="fade">
                                      <p:cBhvr>
                                        <p:cTn id="87" dur="500"/>
                                        <p:tgtEl>
                                          <p:spTgt spid="11"/>
                                        </p:tgtEl>
                                      </p:cBhvr>
                                    </p:animEffect>
                                  </p:childTnLst>
                                </p:cTn>
                              </p:par>
                              <p:par>
                                <p:cTn id="88" presetID="10" presetClass="exit" presetSubtype="0" fill="hold" grpId="1" nodeType="withEffect">
                                  <p:stCondLst>
                                    <p:cond delay="0"/>
                                  </p:stCondLst>
                                  <p:childTnLst>
                                    <p:animEffect transition="out" filter="fade">
                                      <p:cBhvr>
                                        <p:cTn id="89" dur="500"/>
                                        <p:tgtEl>
                                          <p:spTgt spid="14"/>
                                        </p:tgtEl>
                                      </p:cBhvr>
                                    </p:animEffect>
                                    <p:set>
                                      <p:cBhvr>
                                        <p:cTn id="90" dur="1" fill="hold">
                                          <p:stCondLst>
                                            <p:cond delay="499"/>
                                          </p:stCondLst>
                                        </p:cTn>
                                        <p:tgtEl>
                                          <p:spTgt spid="14"/>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500"/>
                                        <p:tgtEl>
                                          <p:spTgt spid="15"/>
                                        </p:tgtEl>
                                      </p:cBhvr>
                                    </p:animEffect>
                                    <p:set>
                                      <p:cBhvr>
                                        <p:cTn id="93" dur="1" fill="hold">
                                          <p:stCondLst>
                                            <p:cond delay="499"/>
                                          </p:stCondLst>
                                        </p:cTn>
                                        <p:tgtEl>
                                          <p:spTgt spid="15"/>
                                        </p:tgtEl>
                                        <p:attrNameLst>
                                          <p:attrName>style.visibility</p:attrName>
                                        </p:attrNameLst>
                                      </p:cBhvr>
                                      <p:to>
                                        <p:strVal val="hidden"/>
                                      </p:to>
                                    </p:set>
                                  </p:childTnLst>
                                </p:cTn>
                              </p:par>
                              <p:par>
                                <p:cTn id="94" presetID="10" presetClass="exit" presetSubtype="0" fill="hold" nodeType="withEffect">
                                  <p:stCondLst>
                                    <p:cond delay="0"/>
                                  </p:stCondLst>
                                  <p:childTnLst>
                                    <p:animEffect transition="out" filter="fade">
                                      <p:cBhvr>
                                        <p:cTn id="95" dur="500"/>
                                        <p:tgtEl>
                                          <p:spTgt spid="220"/>
                                        </p:tgtEl>
                                      </p:cBhvr>
                                    </p:animEffect>
                                    <p:set>
                                      <p:cBhvr>
                                        <p:cTn id="96" dur="1" fill="hold">
                                          <p:stCondLst>
                                            <p:cond delay="499"/>
                                          </p:stCondLst>
                                        </p:cTn>
                                        <p:tgtEl>
                                          <p:spTgt spid="220"/>
                                        </p:tgtEl>
                                        <p:attrNameLst>
                                          <p:attrName>style.visibility</p:attrName>
                                        </p:attrNameLst>
                                      </p:cBhvr>
                                      <p:to>
                                        <p:strVal val="hidden"/>
                                      </p:to>
                                    </p:set>
                                  </p:childTnLst>
                                </p:cTn>
                              </p:par>
                              <p:par>
                                <p:cTn id="97" presetID="10" presetClass="exit" presetSubtype="0" fill="hold" nodeType="withEffect">
                                  <p:stCondLst>
                                    <p:cond delay="0"/>
                                  </p:stCondLst>
                                  <p:childTnLst>
                                    <p:animEffect transition="out" filter="fade">
                                      <p:cBhvr>
                                        <p:cTn id="98" dur="500"/>
                                        <p:tgtEl>
                                          <p:spTgt spid="10"/>
                                        </p:tgtEl>
                                      </p:cBhvr>
                                    </p:animEffect>
                                    <p:set>
                                      <p:cBhvr>
                                        <p:cTn id="99" dur="1" fill="hold">
                                          <p:stCondLst>
                                            <p:cond delay="499"/>
                                          </p:stCondLst>
                                        </p:cTn>
                                        <p:tgtEl>
                                          <p:spTgt spid="10"/>
                                        </p:tgtEl>
                                        <p:attrNameLst>
                                          <p:attrName>style.visibility</p:attrName>
                                        </p:attrNameLst>
                                      </p:cBhvr>
                                      <p:to>
                                        <p:strVal val="hidden"/>
                                      </p:to>
                                    </p:se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grpId="0" nodeType="clickEffect">
                                  <p:stCondLst>
                                    <p:cond delay="0"/>
                                  </p:stCondLst>
                                  <p:childTnLst>
                                    <p:set>
                                      <p:cBhvr>
                                        <p:cTn id="103" dur="1" fill="hold">
                                          <p:stCondLst>
                                            <p:cond delay="0"/>
                                          </p:stCondLst>
                                        </p:cTn>
                                        <p:tgtEl>
                                          <p:spTgt spid="17"/>
                                        </p:tgtEl>
                                        <p:attrNameLst>
                                          <p:attrName>style.visibility</p:attrName>
                                        </p:attrNameLst>
                                      </p:cBhvr>
                                      <p:to>
                                        <p:strVal val="visible"/>
                                      </p:to>
                                    </p:set>
                                    <p:animEffect transition="in" filter="fade">
                                      <p:cBhvr>
                                        <p:cTn id="104" dur="500"/>
                                        <p:tgtEl>
                                          <p:spTgt spid="17"/>
                                        </p:tgtEl>
                                      </p:cBhvr>
                                    </p:animEffect>
                                  </p:childTnLst>
                                </p:cTn>
                              </p:par>
                              <p:par>
                                <p:cTn id="105" presetID="10" presetClass="entr" presetSubtype="0" fill="hold" nodeType="withEffect">
                                  <p:stCondLst>
                                    <p:cond delay="0"/>
                                  </p:stCondLst>
                                  <p:childTnLst>
                                    <p:set>
                                      <p:cBhvr>
                                        <p:cTn id="106" dur="1" fill="hold">
                                          <p:stCondLst>
                                            <p:cond delay="0"/>
                                          </p:stCondLst>
                                        </p:cTn>
                                        <p:tgtEl>
                                          <p:spTgt spid="153"/>
                                        </p:tgtEl>
                                        <p:attrNameLst>
                                          <p:attrName>style.visibility</p:attrName>
                                        </p:attrNameLst>
                                      </p:cBhvr>
                                      <p:to>
                                        <p:strVal val="visible"/>
                                      </p:to>
                                    </p:set>
                                    <p:animEffect transition="in" filter="fade">
                                      <p:cBhvr>
                                        <p:cTn id="107" dur="500"/>
                                        <p:tgtEl>
                                          <p:spTgt spid="153"/>
                                        </p:tgtEl>
                                      </p:cBhvr>
                                    </p:animEffect>
                                  </p:childTnLst>
                                </p:cTn>
                              </p:par>
                              <p:par>
                                <p:cTn id="108" presetID="10" presetClass="entr" presetSubtype="0" fill="hold" nodeType="withEffect">
                                  <p:stCondLst>
                                    <p:cond delay="0"/>
                                  </p:stCondLst>
                                  <p:childTnLst>
                                    <p:set>
                                      <p:cBhvr>
                                        <p:cTn id="109" dur="1" fill="hold">
                                          <p:stCondLst>
                                            <p:cond delay="0"/>
                                          </p:stCondLst>
                                        </p:cTn>
                                        <p:tgtEl>
                                          <p:spTgt spid="20"/>
                                        </p:tgtEl>
                                        <p:attrNameLst>
                                          <p:attrName>style.visibility</p:attrName>
                                        </p:attrNameLst>
                                      </p:cBhvr>
                                      <p:to>
                                        <p:strVal val="visible"/>
                                      </p:to>
                                    </p:set>
                                    <p:animEffect transition="in" filter="fade">
                                      <p:cBhvr>
                                        <p:cTn id="110" dur="500"/>
                                        <p:tgtEl>
                                          <p:spTgt spid="20"/>
                                        </p:tgtEl>
                                      </p:cBhvr>
                                    </p:animEffect>
                                  </p:childTnLst>
                                </p:cTn>
                              </p:par>
                              <p:par>
                                <p:cTn id="111" presetID="10" presetClass="exit" presetSubtype="0" fill="hold" nodeType="withEffect">
                                  <p:stCondLst>
                                    <p:cond delay="0"/>
                                  </p:stCondLst>
                                  <p:childTnLst>
                                    <p:animEffect transition="out" filter="fade">
                                      <p:cBhvr>
                                        <p:cTn id="112" dur="500"/>
                                        <p:tgtEl>
                                          <p:spTgt spid="16"/>
                                        </p:tgtEl>
                                      </p:cBhvr>
                                    </p:animEffect>
                                    <p:set>
                                      <p:cBhvr>
                                        <p:cTn id="113" dur="1" fill="hold">
                                          <p:stCondLst>
                                            <p:cond delay="499"/>
                                          </p:stCondLst>
                                        </p:cTn>
                                        <p:tgtEl>
                                          <p:spTgt spid="16"/>
                                        </p:tgtEl>
                                        <p:attrNameLst>
                                          <p:attrName>style.visibility</p:attrName>
                                        </p:attrNameLst>
                                      </p:cBhvr>
                                      <p:to>
                                        <p:strVal val="hidden"/>
                                      </p:to>
                                    </p:set>
                                  </p:childTnLst>
                                </p:cTn>
                              </p:par>
                              <p:par>
                                <p:cTn id="114" presetID="10" presetClass="exit" presetSubtype="0" fill="hold" nodeType="withEffect">
                                  <p:stCondLst>
                                    <p:cond delay="0"/>
                                  </p:stCondLst>
                                  <p:childTnLst>
                                    <p:animEffect transition="out" filter="fade">
                                      <p:cBhvr>
                                        <p:cTn id="115" dur="500"/>
                                        <p:tgtEl>
                                          <p:spTgt spid="151"/>
                                        </p:tgtEl>
                                      </p:cBhvr>
                                    </p:animEffect>
                                    <p:set>
                                      <p:cBhvr>
                                        <p:cTn id="116" dur="1" fill="hold">
                                          <p:stCondLst>
                                            <p:cond delay="499"/>
                                          </p:stCondLst>
                                        </p:cTn>
                                        <p:tgtEl>
                                          <p:spTgt spid="151"/>
                                        </p:tgtEl>
                                        <p:attrNameLst>
                                          <p:attrName>style.visibility</p:attrName>
                                        </p:attrNameLst>
                                      </p:cBhvr>
                                      <p:to>
                                        <p:strVal val="hidden"/>
                                      </p:to>
                                    </p:set>
                                  </p:childTnLst>
                                </p:cTn>
                              </p:par>
                              <p:par>
                                <p:cTn id="117" presetID="10" presetClass="exit" presetSubtype="0" fill="hold" nodeType="withEffect">
                                  <p:stCondLst>
                                    <p:cond delay="0"/>
                                  </p:stCondLst>
                                  <p:childTnLst>
                                    <p:animEffect transition="out" filter="fade">
                                      <p:cBhvr>
                                        <p:cTn id="118" dur="500"/>
                                        <p:tgtEl>
                                          <p:spTgt spid="11"/>
                                        </p:tgtEl>
                                      </p:cBhvr>
                                    </p:animEffect>
                                    <p:set>
                                      <p:cBhvr>
                                        <p:cTn id="119"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9" grpId="0" animBg="1"/>
      <p:bldP spid="141319" grpId="1" animBg="1"/>
      <p:bldP spid="13" grpId="0" animBg="1"/>
      <p:bldP spid="13" grpId="1" animBg="1"/>
      <p:bldP spid="14" grpId="0" animBg="1"/>
      <p:bldP spid="14" grpId="1" animBg="1"/>
      <p:bldP spid="15" grpId="0" animBg="1"/>
      <p:bldP spid="15" grpId="1" animBg="1"/>
      <p:bldP spid="17" grpId="0" animBg="1"/>
      <p:bldP spid="3" grpId="0"/>
      <p:bldP spid="3"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00200" y="540739"/>
            <a:ext cx="5469857" cy="462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00200" y="540739"/>
            <a:ext cx="5469857" cy="462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600200" y="540739"/>
            <a:ext cx="5469857" cy="462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600200" y="540739"/>
            <a:ext cx="5469857" cy="462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1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600200" y="540739"/>
            <a:ext cx="5469857" cy="462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13"/>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600200" y="540739"/>
            <a:ext cx="5469857" cy="462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4"/>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600200" y="540739"/>
            <a:ext cx="5469857" cy="462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5"/>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1600200" y="540739"/>
            <a:ext cx="5469857" cy="462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6"/>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1600200" y="540739"/>
            <a:ext cx="5469857" cy="462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7"/>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1600200" y="540739"/>
            <a:ext cx="5469857" cy="462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8"/>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600200" y="540739"/>
            <a:ext cx="5469857" cy="462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9"/>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600200" y="540739"/>
            <a:ext cx="5469857" cy="462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0"/>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600200" y="540739"/>
            <a:ext cx="5469857" cy="462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1"/>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1600200" y="540739"/>
            <a:ext cx="5469857" cy="462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2"/>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1600200" y="540739"/>
            <a:ext cx="5469857" cy="462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3"/>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a:off x="1600200" y="540739"/>
            <a:ext cx="5469857" cy="462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20"/>
          <p:cNvSpPr/>
          <p:nvPr/>
        </p:nvSpPr>
        <p:spPr>
          <a:xfrm>
            <a:off x="1600200" y="4707506"/>
            <a:ext cx="5469857" cy="474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1600200" y="551700"/>
            <a:ext cx="5469857" cy="41493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6" descr="Image of small USGS Identifier"/>
          <p:cNvPicPr>
            <a:picLocks noChangeAspect="1" noChangeArrowheads="1"/>
          </p:cNvPicPr>
          <p:nvPr/>
        </p:nvPicPr>
        <p:blipFill>
          <a:blip r:embed="rId19" cstate="screen">
            <a:lum bright="-100000"/>
            <a:extLst>
              <a:ext uri="{28A0092B-C50C-407E-A947-70E740481C1C}">
                <a14:useLocalDpi xmlns:a14="http://schemas.microsoft.com/office/drawing/2010/main"/>
              </a:ext>
            </a:extLst>
          </a:blip>
          <a:srcRect/>
          <a:stretch>
            <a:fillRect/>
          </a:stretch>
        </p:blipFill>
        <p:spPr bwMode="black">
          <a:xfrm>
            <a:off x="98425" y="6503988"/>
            <a:ext cx="962025"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3"/>
          <p:cNvPicPr>
            <a:picLocks noChangeAspect="1"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auto">
          <a:xfrm>
            <a:off x="7137876" y="540739"/>
            <a:ext cx="558324" cy="3322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219199" y="3924964"/>
            <a:ext cx="6669431" cy="24542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0" y="6400800"/>
            <a:ext cx="914400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Box 46"/>
          <p:cNvSpPr txBox="1"/>
          <p:nvPr/>
        </p:nvSpPr>
        <p:spPr>
          <a:xfrm>
            <a:off x="2792769" y="6464652"/>
            <a:ext cx="3558475" cy="307777"/>
          </a:xfrm>
          <a:prstGeom prst="rect">
            <a:avLst/>
          </a:prstGeom>
          <a:noFill/>
        </p:spPr>
        <p:txBody>
          <a:bodyPr wrap="none" rtlCol="0">
            <a:spAutoFit/>
          </a:bodyPr>
          <a:lstStyle/>
          <a:p>
            <a:pPr algn="ctr"/>
            <a:r>
              <a:rPr lang="en-US" sz="1400" dirty="0" smtClean="0">
                <a:solidFill>
                  <a:schemeClr val="bg1"/>
                </a:solidFill>
                <a:latin typeface="Arial" panose="020B0604020202020204" pitchFamily="34" charset="0"/>
                <a:cs typeface="Arial" panose="020B0604020202020204" pitchFamily="34" charset="0"/>
              </a:rPr>
              <a:t>GSA Annual Meeting, September 25, 2016</a:t>
            </a:r>
            <a:endParaRPr lang="en-US" sz="1400" dirty="0">
              <a:solidFill>
                <a:schemeClr val="bg1"/>
              </a:solidFill>
              <a:latin typeface="Arial" panose="020B0604020202020204" pitchFamily="34" charset="0"/>
              <a:cs typeface="Arial" panose="020B0604020202020204" pitchFamily="34" charset="0"/>
            </a:endParaRPr>
          </a:p>
        </p:txBody>
      </p:sp>
      <p:pic>
        <p:nvPicPr>
          <p:cNvPr id="48" name="Picture 16" descr="Image of small USGS Identifier"/>
          <p:cNvPicPr>
            <a:picLocks noChangeAspect="1" noChangeArrowheads="1"/>
          </p:cNvPicPr>
          <p:nvPr/>
        </p:nvPicPr>
        <p:blipFill>
          <a:blip r:embed="rId21" cstate="email">
            <a:lum bright="100000"/>
            <a:extLst>
              <a:ext uri="{28A0092B-C50C-407E-A947-70E740481C1C}">
                <a14:useLocalDpi xmlns:a14="http://schemas.microsoft.com/office/drawing/2010/main"/>
              </a:ext>
            </a:extLst>
          </a:blip>
          <a:srcRect/>
          <a:stretch>
            <a:fillRect/>
          </a:stretch>
        </p:blipFill>
        <p:spPr bwMode="black">
          <a:xfrm>
            <a:off x="100013" y="6505575"/>
            <a:ext cx="957262" cy="352425"/>
          </a:xfrm>
          <a:prstGeom prst="rect">
            <a:avLst/>
          </a:prstGeom>
          <a:noFill/>
          <a:ln w="9525">
            <a:noFill/>
            <a:miter lim="800000"/>
            <a:headEnd/>
            <a:tailEnd/>
          </a:ln>
        </p:spPr>
      </p:pic>
      <p:sp>
        <p:nvSpPr>
          <p:cNvPr id="49" name="TextBox 48"/>
          <p:cNvSpPr txBox="1"/>
          <p:nvPr/>
        </p:nvSpPr>
        <p:spPr>
          <a:xfrm>
            <a:off x="8611482" y="6474023"/>
            <a:ext cx="532518" cy="307777"/>
          </a:xfrm>
          <a:prstGeom prst="rect">
            <a:avLst/>
          </a:prstGeom>
          <a:noFill/>
        </p:spPr>
        <p:txBody>
          <a:bodyPr wrap="none" rtlCol="0">
            <a:spAutoFit/>
          </a:bodyPr>
          <a:lstStyle/>
          <a:p>
            <a:pPr algn="r"/>
            <a:r>
              <a:rPr lang="en-US" sz="1400" dirty="0" smtClean="0">
                <a:solidFill>
                  <a:schemeClr val="bg1"/>
                </a:solidFill>
                <a:latin typeface="Arial" panose="020B0604020202020204" pitchFamily="34" charset="0"/>
                <a:cs typeface="Arial" panose="020B0604020202020204" pitchFamily="34" charset="0"/>
              </a:rPr>
              <a:t>8/13</a:t>
            </a:r>
            <a:endParaRPr lang="en-US" sz="1400" dirty="0">
              <a:solidFill>
                <a:schemeClr val="bg1"/>
              </a:solidFill>
              <a:latin typeface="Arial" panose="020B0604020202020204" pitchFamily="34" charset="0"/>
              <a:cs typeface="Arial" panose="020B0604020202020204" pitchFamily="34" charset="0"/>
            </a:endParaRPr>
          </a:p>
        </p:txBody>
      </p:sp>
      <p:cxnSp>
        <p:nvCxnSpPr>
          <p:cNvPr id="50" name="Straight Connector 49"/>
          <p:cNvCxnSpPr/>
          <p:nvPr/>
        </p:nvCxnSpPr>
        <p:spPr>
          <a:xfrm>
            <a:off x="152400" y="457200"/>
            <a:ext cx="88392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1981200" y="0"/>
            <a:ext cx="7010400" cy="461665"/>
          </a:xfrm>
          <a:prstGeom prst="rect">
            <a:avLst/>
          </a:prstGeom>
          <a:noFill/>
        </p:spPr>
        <p:txBody>
          <a:bodyPr wrap="square" rtlCol="0">
            <a:spAutoFit/>
          </a:bodyPr>
          <a:lstStyle/>
          <a:p>
            <a:pPr algn="r"/>
            <a:r>
              <a:rPr lang="en-US" sz="2400" b="1" i="1" dirty="0" smtClean="0">
                <a:solidFill>
                  <a:schemeClr val="bg1"/>
                </a:solidFill>
                <a:latin typeface="Arial" panose="020B0604020202020204" pitchFamily="34" charset="0"/>
                <a:cs typeface="Arial" panose="020B0604020202020204" pitchFamily="34" charset="0"/>
              </a:rPr>
              <a:t>Lull in magma supply, 2011–2016</a:t>
            </a:r>
            <a:endParaRPr lang="en-US" sz="2400" b="1" i="1" dirty="0">
              <a:solidFill>
                <a:schemeClr val="bg1"/>
              </a:solidFill>
              <a:latin typeface="Arial" panose="020B0604020202020204" pitchFamily="34" charset="0"/>
              <a:cs typeface="Arial" panose="020B0604020202020204" pitchFamily="34" charset="0"/>
            </a:endParaRPr>
          </a:p>
        </p:txBody>
      </p:sp>
      <p:pic>
        <p:nvPicPr>
          <p:cNvPr id="45" name="Picture 44"/>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295400" y="4115567"/>
            <a:ext cx="6500530" cy="2180117"/>
          </a:xfrm>
          <a:prstGeom prst="rect">
            <a:avLst/>
          </a:prstGeom>
        </p:spPr>
      </p:pic>
      <p:pic>
        <p:nvPicPr>
          <p:cNvPr id="52" name="Picture 51"/>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295400" y="4115567"/>
            <a:ext cx="6500530" cy="2180117"/>
          </a:xfrm>
          <a:prstGeom prst="rect">
            <a:avLst/>
          </a:prstGeom>
        </p:spPr>
      </p:pic>
      <p:pic>
        <p:nvPicPr>
          <p:cNvPr id="53" name="Picture 52"/>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295400" y="4115567"/>
            <a:ext cx="6500530" cy="2180117"/>
          </a:xfrm>
          <a:prstGeom prst="rect">
            <a:avLst/>
          </a:prstGeom>
        </p:spPr>
      </p:pic>
      <p:pic>
        <p:nvPicPr>
          <p:cNvPr id="54" name="Picture 53"/>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295400" y="4115567"/>
            <a:ext cx="6500530" cy="2180117"/>
          </a:xfrm>
          <a:prstGeom prst="rect">
            <a:avLst/>
          </a:prstGeom>
        </p:spPr>
      </p:pic>
      <p:pic>
        <p:nvPicPr>
          <p:cNvPr id="55" name="Picture 54"/>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295400" y="4115567"/>
            <a:ext cx="6500530" cy="2180117"/>
          </a:xfrm>
          <a:prstGeom prst="rect">
            <a:avLst/>
          </a:prstGeom>
        </p:spPr>
      </p:pic>
      <p:pic>
        <p:nvPicPr>
          <p:cNvPr id="56" name="Picture 55"/>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1295400" y="4115567"/>
            <a:ext cx="6500530" cy="2180117"/>
          </a:xfrm>
          <a:prstGeom prst="rect">
            <a:avLst/>
          </a:prstGeom>
        </p:spPr>
      </p:pic>
      <p:pic>
        <p:nvPicPr>
          <p:cNvPr id="57" name="Picture 56"/>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295400" y="4115567"/>
            <a:ext cx="6500530" cy="2180117"/>
          </a:xfrm>
          <a:prstGeom prst="rect">
            <a:avLst/>
          </a:prstGeom>
        </p:spPr>
      </p:pic>
      <p:pic>
        <p:nvPicPr>
          <p:cNvPr id="58" name="Picture 57"/>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1295400" y="4115567"/>
            <a:ext cx="6500530" cy="2180117"/>
          </a:xfrm>
          <a:prstGeom prst="rect">
            <a:avLst/>
          </a:prstGeom>
        </p:spPr>
      </p:pic>
      <p:pic>
        <p:nvPicPr>
          <p:cNvPr id="59" name="Picture 58"/>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1295400" y="4115567"/>
            <a:ext cx="6500530" cy="2180117"/>
          </a:xfrm>
          <a:prstGeom prst="rect">
            <a:avLst/>
          </a:prstGeom>
        </p:spPr>
      </p:pic>
      <p:pic>
        <p:nvPicPr>
          <p:cNvPr id="60" name="Picture 59"/>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1295400" y="4115567"/>
            <a:ext cx="6500530" cy="2180117"/>
          </a:xfrm>
          <a:prstGeom prst="rect">
            <a:avLst/>
          </a:prstGeom>
        </p:spPr>
      </p:pic>
      <p:pic>
        <p:nvPicPr>
          <p:cNvPr id="61" name="Picture 60"/>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1295400" y="4115567"/>
            <a:ext cx="6500530" cy="2180117"/>
          </a:xfrm>
          <a:prstGeom prst="rect">
            <a:avLst/>
          </a:prstGeom>
        </p:spPr>
      </p:pic>
      <p:pic>
        <p:nvPicPr>
          <p:cNvPr id="62" name="Picture 61"/>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1295400" y="4115567"/>
            <a:ext cx="6500530" cy="2180117"/>
          </a:xfrm>
          <a:prstGeom prst="rect">
            <a:avLst/>
          </a:prstGeom>
        </p:spPr>
      </p:pic>
      <p:pic>
        <p:nvPicPr>
          <p:cNvPr id="63" name="Picture 62"/>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1295400" y="4115567"/>
            <a:ext cx="6500530" cy="2180117"/>
          </a:xfrm>
          <a:prstGeom prst="rect">
            <a:avLst/>
          </a:prstGeom>
        </p:spPr>
      </p:pic>
      <p:pic>
        <p:nvPicPr>
          <p:cNvPr id="64" name="Picture 63"/>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1295400" y="4115567"/>
            <a:ext cx="6500530" cy="2180117"/>
          </a:xfrm>
          <a:prstGeom prst="rect">
            <a:avLst/>
          </a:prstGeom>
        </p:spPr>
      </p:pic>
      <p:pic>
        <p:nvPicPr>
          <p:cNvPr id="65" name="Picture 64"/>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1295400" y="4115567"/>
            <a:ext cx="6500530" cy="2180117"/>
          </a:xfrm>
          <a:prstGeom prst="rect">
            <a:avLst/>
          </a:prstGeom>
        </p:spPr>
      </p:pic>
      <p:sp>
        <p:nvSpPr>
          <p:cNvPr id="66" name="TextBox 65"/>
          <p:cNvSpPr txBox="1"/>
          <p:nvPr/>
        </p:nvSpPr>
        <p:spPr>
          <a:xfrm>
            <a:off x="1837412" y="4810780"/>
            <a:ext cx="1210588" cy="523220"/>
          </a:xfrm>
          <a:prstGeom prst="rect">
            <a:avLst/>
          </a:prstGeom>
          <a:noFill/>
        </p:spPr>
        <p:txBody>
          <a:bodyPr wrap="none" rtlCol="0">
            <a:spAutoFit/>
          </a:bodyPr>
          <a:lstStyle/>
          <a:p>
            <a:pPr algn="ctr"/>
            <a:r>
              <a:rPr lang="en-US" sz="1400" dirty="0" smtClean="0">
                <a:solidFill>
                  <a:srgbClr val="FF0000"/>
                </a:solidFill>
                <a:latin typeface="Arial" panose="020B0604020202020204" pitchFamily="34" charset="0"/>
                <a:cs typeface="Arial" panose="020B0604020202020204" pitchFamily="34" charset="0"/>
              </a:rPr>
              <a:t>Active ocean</a:t>
            </a:r>
          </a:p>
          <a:p>
            <a:pPr algn="ctr"/>
            <a:r>
              <a:rPr lang="en-US" sz="1400" dirty="0" smtClean="0">
                <a:solidFill>
                  <a:srgbClr val="FF0000"/>
                </a:solidFill>
                <a:latin typeface="Arial" panose="020B0604020202020204" pitchFamily="34" charset="0"/>
                <a:cs typeface="Arial" panose="020B0604020202020204" pitchFamily="34" charset="0"/>
              </a:rPr>
              <a:t>entry</a:t>
            </a:r>
            <a:endParaRPr lang="en-US" sz="1400" dirty="0">
              <a:solidFill>
                <a:srgbClr val="FF0000"/>
              </a:solidFill>
              <a:latin typeface="Arial" panose="020B0604020202020204" pitchFamily="34" charset="0"/>
              <a:cs typeface="Arial" panose="020B0604020202020204" pitchFamily="34" charset="0"/>
            </a:endParaRPr>
          </a:p>
        </p:txBody>
      </p:sp>
      <p:sp>
        <p:nvSpPr>
          <p:cNvPr id="88" name="TextBox 87"/>
          <p:cNvSpPr txBox="1"/>
          <p:nvPr/>
        </p:nvSpPr>
        <p:spPr>
          <a:xfrm>
            <a:off x="5405276" y="5305300"/>
            <a:ext cx="1210588" cy="523220"/>
          </a:xfrm>
          <a:prstGeom prst="rect">
            <a:avLst/>
          </a:prstGeom>
          <a:noFill/>
        </p:spPr>
        <p:txBody>
          <a:bodyPr wrap="none" rtlCol="0">
            <a:spAutoFit/>
          </a:bodyPr>
          <a:lstStyle/>
          <a:p>
            <a:pPr algn="ctr"/>
            <a:r>
              <a:rPr lang="en-US" sz="1400" dirty="0" smtClean="0">
                <a:solidFill>
                  <a:srgbClr val="FF0000"/>
                </a:solidFill>
                <a:latin typeface="Arial" panose="020B0604020202020204" pitchFamily="34" charset="0"/>
                <a:cs typeface="Arial" panose="020B0604020202020204" pitchFamily="34" charset="0"/>
              </a:rPr>
              <a:t>Active ocean</a:t>
            </a:r>
          </a:p>
          <a:p>
            <a:pPr algn="ctr"/>
            <a:r>
              <a:rPr lang="en-US" sz="1400" dirty="0" smtClean="0">
                <a:solidFill>
                  <a:srgbClr val="FF0000"/>
                </a:solidFill>
                <a:latin typeface="Arial" panose="020B0604020202020204" pitchFamily="34" charset="0"/>
                <a:cs typeface="Arial" panose="020B0604020202020204" pitchFamily="34" charset="0"/>
              </a:rPr>
              <a:t>entry</a:t>
            </a:r>
            <a:endParaRPr lang="en-US" sz="1400" dirty="0">
              <a:solidFill>
                <a:srgbClr val="FF0000"/>
              </a:solidFill>
              <a:latin typeface="Arial" panose="020B0604020202020204" pitchFamily="34" charset="0"/>
              <a:cs typeface="Arial" panose="020B0604020202020204" pitchFamily="34" charset="0"/>
            </a:endParaRPr>
          </a:p>
        </p:txBody>
      </p:sp>
      <p:cxnSp>
        <p:nvCxnSpPr>
          <p:cNvPr id="68" name="Straight Arrow Connector 67"/>
          <p:cNvCxnSpPr/>
          <p:nvPr/>
        </p:nvCxnSpPr>
        <p:spPr>
          <a:xfrm>
            <a:off x="2684418" y="5191780"/>
            <a:ext cx="228600"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0104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2"/>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1000"/>
                                  </p:stCondLst>
                                  <p:childTnLst>
                                    <p:set>
                                      <p:cBhvr>
                                        <p:cTn id="11" dur="1" fill="hold">
                                          <p:stCondLst>
                                            <p:cond delay="0"/>
                                          </p:stCondLst>
                                        </p:cTn>
                                        <p:tgtEl>
                                          <p:spTgt spid="8"/>
                                        </p:tgtEl>
                                        <p:attrNameLst>
                                          <p:attrName>style.visibility</p:attrName>
                                        </p:attrNameLst>
                                      </p:cBhvr>
                                      <p:to>
                                        <p:strVal val="visible"/>
                                      </p:to>
                                    </p:set>
                                  </p:childTnLst>
                                </p:cTn>
                              </p:par>
                              <p:par>
                                <p:cTn id="12" presetID="1" presetClass="entr" presetSubtype="0" fill="hold" nodeType="withEffect">
                                  <p:stCondLst>
                                    <p:cond delay="1000"/>
                                  </p:stCondLst>
                                  <p:childTnLst>
                                    <p:set>
                                      <p:cBhvr>
                                        <p:cTn id="13" dur="1" fill="hold">
                                          <p:stCondLst>
                                            <p:cond delay="0"/>
                                          </p:stCondLst>
                                        </p:cTn>
                                        <p:tgtEl>
                                          <p:spTgt spid="53"/>
                                        </p:tgtEl>
                                        <p:attrNameLst>
                                          <p:attrName>style.visibility</p:attrName>
                                        </p:attrNameLst>
                                      </p:cBhvr>
                                      <p:to>
                                        <p:strVal val="visible"/>
                                      </p:to>
                                    </p:set>
                                  </p:childTnLst>
                                </p:cTn>
                              </p:par>
                            </p:childTnLst>
                          </p:cTn>
                        </p:par>
                        <p:par>
                          <p:cTn id="14" fill="hold">
                            <p:stCondLst>
                              <p:cond delay="1000"/>
                            </p:stCondLst>
                            <p:childTnLst>
                              <p:par>
                                <p:cTn id="15" presetID="1" presetClass="entr" presetSubtype="0" fill="hold" nodeType="afterEffect">
                                  <p:stCondLst>
                                    <p:cond delay="100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1000"/>
                                  </p:stCondLst>
                                  <p:childTnLst>
                                    <p:set>
                                      <p:cBhvr>
                                        <p:cTn id="18" dur="1" fill="hold">
                                          <p:stCondLst>
                                            <p:cond delay="0"/>
                                          </p:stCondLst>
                                        </p:cTn>
                                        <p:tgtEl>
                                          <p:spTgt spid="54"/>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nodeType="afterEffect">
                                  <p:stCondLst>
                                    <p:cond delay="1000"/>
                                  </p:stCondLst>
                                  <p:childTnLst>
                                    <p:set>
                                      <p:cBhvr>
                                        <p:cTn id="21" dur="1" fill="hold">
                                          <p:stCondLst>
                                            <p:cond delay="0"/>
                                          </p:stCondLst>
                                        </p:cTn>
                                        <p:tgtEl>
                                          <p:spTgt spid="10"/>
                                        </p:tgtEl>
                                        <p:attrNameLst>
                                          <p:attrName>style.visibility</p:attrName>
                                        </p:attrNameLst>
                                      </p:cBhvr>
                                      <p:to>
                                        <p:strVal val="visible"/>
                                      </p:to>
                                    </p:set>
                                  </p:childTnLst>
                                </p:cTn>
                              </p:par>
                              <p:par>
                                <p:cTn id="22" presetID="1" presetClass="entr" presetSubtype="0" fill="hold" nodeType="withEffect">
                                  <p:stCondLst>
                                    <p:cond delay="1000"/>
                                  </p:stCondLst>
                                  <p:childTnLst>
                                    <p:set>
                                      <p:cBhvr>
                                        <p:cTn id="23" dur="1" fill="hold">
                                          <p:stCondLst>
                                            <p:cond delay="0"/>
                                          </p:stCondLst>
                                        </p:cTn>
                                        <p:tgtEl>
                                          <p:spTgt spid="55"/>
                                        </p:tgtEl>
                                        <p:attrNameLst>
                                          <p:attrName>style.visibility</p:attrName>
                                        </p:attrNameLst>
                                      </p:cBhvr>
                                      <p:to>
                                        <p:strVal val="visible"/>
                                      </p:to>
                                    </p:set>
                                  </p:childTnLst>
                                </p:cTn>
                              </p:par>
                            </p:childTnLst>
                          </p:cTn>
                        </p:par>
                        <p:par>
                          <p:cTn id="24" fill="hold">
                            <p:stCondLst>
                              <p:cond delay="3000"/>
                            </p:stCondLst>
                            <p:childTnLst>
                              <p:par>
                                <p:cTn id="25" presetID="1" presetClass="entr" presetSubtype="0" fill="hold" nodeType="afterEffect">
                                  <p:stCondLst>
                                    <p:cond delay="100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nodeType="withEffect">
                                  <p:stCondLst>
                                    <p:cond delay="1000"/>
                                  </p:stCondLst>
                                  <p:childTnLst>
                                    <p:set>
                                      <p:cBhvr>
                                        <p:cTn id="28" dur="1" fill="hold">
                                          <p:stCondLst>
                                            <p:cond delay="0"/>
                                          </p:stCondLst>
                                        </p:cTn>
                                        <p:tgtEl>
                                          <p:spTgt spid="56"/>
                                        </p:tgtEl>
                                        <p:attrNameLst>
                                          <p:attrName>style.visibility</p:attrName>
                                        </p:attrNameLst>
                                      </p:cBhvr>
                                      <p:to>
                                        <p:strVal val="visible"/>
                                      </p:to>
                                    </p:set>
                                  </p:childTnLst>
                                </p:cTn>
                              </p:par>
                            </p:childTnLst>
                          </p:cTn>
                        </p:par>
                        <p:par>
                          <p:cTn id="29" fill="hold">
                            <p:stCondLst>
                              <p:cond delay="4000"/>
                            </p:stCondLst>
                            <p:childTnLst>
                              <p:par>
                                <p:cTn id="30" presetID="1" presetClass="entr" presetSubtype="0" fill="hold" nodeType="afterEffect">
                                  <p:stCondLst>
                                    <p:cond delay="1000"/>
                                  </p:stCondLst>
                                  <p:childTnLst>
                                    <p:set>
                                      <p:cBhvr>
                                        <p:cTn id="31" dur="1" fill="hold">
                                          <p:stCondLst>
                                            <p:cond delay="0"/>
                                          </p:stCondLst>
                                        </p:cTn>
                                        <p:tgtEl>
                                          <p:spTgt spid="12"/>
                                        </p:tgtEl>
                                        <p:attrNameLst>
                                          <p:attrName>style.visibility</p:attrName>
                                        </p:attrNameLst>
                                      </p:cBhvr>
                                      <p:to>
                                        <p:strVal val="visible"/>
                                      </p:to>
                                    </p:set>
                                  </p:childTnLst>
                                </p:cTn>
                              </p:par>
                              <p:par>
                                <p:cTn id="32" presetID="1" presetClass="entr" presetSubtype="0" fill="hold" nodeType="withEffect">
                                  <p:stCondLst>
                                    <p:cond delay="1000"/>
                                  </p:stCondLst>
                                  <p:childTnLst>
                                    <p:set>
                                      <p:cBhvr>
                                        <p:cTn id="33" dur="1" fill="hold">
                                          <p:stCondLst>
                                            <p:cond delay="0"/>
                                          </p:stCondLst>
                                        </p:cTn>
                                        <p:tgtEl>
                                          <p:spTgt spid="57"/>
                                        </p:tgtEl>
                                        <p:attrNameLst>
                                          <p:attrName>style.visibility</p:attrName>
                                        </p:attrNameLst>
                                      </p:cBhvr>
                                      <p:to>
                                        <p:strVal val="visible"/>
                                      </p:to>
                                    </p:set>
                                  </p:childTnLst>
                                </p:cTn>
                              </p:par>
                            </p:childTnLst>
                          </p:cTn>
                        </p:par>
                        <p:par>
                          <p:cTn id="34" fill="hold">
                            <p:stCondLst>
                              <p:cond delay="5000"/>
                            </p:stCondLst>
                            <p:childTnLst>
                              <p:par>
                                <p:cTn id="35" presetID="1" presetClass="entr" presetSubtype="0" fill="hold" nodeType="afterEffect">
                                  <p:stCondLst>
                                    <p:cond delay="100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nodeType="withEffect">
                                  <p:stCondLst>
                                    <p:cond delay="1000"/>
                                  </p:stCondLst>
                                  <p:childTnLst>
                                    <p:set>
                                      <p:cBhvr>
                                        <p:cTn id="38" dur="1" fill="hold">
                                          <p:stCondLst>
                                            <p:cond delay="0"/>
                                          </p:stCondLst>
                                        </p:cTn>
                                        <p:tgtEl>
                                          <p:spTgt spid="58"/>
                                        </p:tgtEl>
                                        <p:attrNameLst>
                                          <p:attrName>style.visibility</p:attrName>
                                        </p:attrNameLst>
                                      </p:cBhvr>
                                      <p:to>
                                        <p:strVal val="visible"/>
                                      </p:to>
                                    </p:set>
                                  </p:childTnLst>
                                </p:cTn>
                              </p:par>
                            </p:childTnLst>
                          </p:cTn>
                        </p:par>
                        <p:par>
                          <p:cTn id="39" fill="hold">
                            <p:stCondLst>
                              <p:cond delay="6000"/>
                            </p:stCondLst>
                            <p:childTnLst>
                              <p:par>
                                <p:cTn id="40" presetID="1" presetClass="entr" presetSubtype="0" fill="hold" nodeType="afterEffect">
                                  <p:stCondLst>
                                    <p:cond delay="1000"/>
                                  </p:stCondLst>
                                  <p:childTnLst>
                                    <p:set>
                                      <p:cBhvr>
                                        <p:cTn id="41" dur="1" fill="hold">
                                          <p:stCondLst>
                                            <p:cond delay="0"/>
                                          </p:stCondLst>
                                        </p:cTn>
                                        <p:tgtEl>
                                          <p:spTgt spid="14"/>
                                        </p:tgtEl>
                                        <p:attrNameLst>
                                          <p:attrName>style.visibility</p:attrName>
                                        </p:attrNameLst>
                                      </p:cBhvr>
                                      <p:to>
                                        <p:strVal val="visible"/>
                                      </p:to>
                                    </p:set>
                                  </p:childTnLst>
                                </p:cTn>
                              </p:par>
                              <p:par>
                                <p:cTn id="42" presetID="1" presetClass="entr" presetSubtype="0" fill="hold" nodeType="withEffect">
                                  <p:stCondLst>
                                    <p:cond delay="1000"/>
                                  </p:stCondLst>
                                  <p:childTnLst>
                                    <p:set>
                                      <p:cBhvr>
                                        <p:cTn id="43" dur="1" fill="hold">
                                          <p:stCondLst>
                                            <p:cond delay="0"/>
                                          </p:stCondLst>
                                        </p:cTn>
                                        <p:tgtEl>
                                          <p:spTgt spid="59"/>
                                        </p:tgtEl>
                                        <p:attrNameLst>
                                          <p:attrName>style.visibility</p:attrName>
                                        </p:attrNameLst>
                                      </p:cBhvr>
                                      <p:to>
                                        <p:strVal val="visible"/>
                                      </p:to>
                                    </p:set>
                                  </p:childTnLst>
                                </p:cTn>
                              </p:par>
                            </p:childTnLst>
                          </p:cTn>
                        </p:par>
                        <p:par>
                          <p:cTn id="44" fill="hold">
                            <p:stCondLst>
                              <p:cond delay="7000"/>
                            </p:stCondLst>
                            <p:childTnLst>
                              <p:par>
                                <p:cTn id="45" presetID="1" presetClass="entr" presetSubtype="0" fill="hold" nodeType="afterEffect">
                                  <p:stCondLst>
                                    <p:cond delay="1000"/>
                                  </p:stCondLst>
                                  <p:childTnLst>
                                    <p:set>
                                      <p:cBhvr>
                                        <p:cTn id="46" dur="1" fill="hold">
                                          <p:stCondLst>
                                            <p:cond delay="0"/>
                                          </p:stCondLst>
                                        </p:cTn>
                                        <p:tgtEl>
                                          <p:spTgt spid="15"/>
                                        </p:tgtEl>
                                        <p:attrNameLst>
                                          <p:attrName>style.visibility</p:attrName>
                                        </p:attrNameLst>
                                      </p:cBhvr>
                                      <p:to>
                                        <p:strVal val="visible"/>
                                      </p:to>
                                    </p:set>
                                  </p:childTnLst>
                                </p:cTn>
                              </p:par>
                              <p:par>
                                <p:cTn id="47" presetID="1" presetClass="entr" presetSubtype="0" fill="hold" nodeType="withEffect">
                                  <p:stCondLst>
                                    <p:cond delay="1000"/>
                                  </p:stCondLst>
                                  <p:childTnLst>
                                    <p:set>
                                      <p:cBhvr>
                                        <p:cTn id="48" dur="1" fill="hold">
                                          <p:stCondLst>
                                            <p:cond delay="0"/>
                                          </p:stCondLst>
                                        </p:cTn>
                                        <p:tgtEl>
                                          <p:spTgt spid="60"/>
                                        </p:tgtEl>
                                        <p:attrNameLst>
                                          <p:attrName>style.visibility</p:attrName>
                                        </p:attrNameLst>
                                      </p:cBhvr>
                                      <p:to>
                                        <p:strVal val="visible"/>
                                      </p:to>
                                    </p:set>
                                  </p:childTnLst>
                                </p:cTn>
                              </p:par>
                            </p:childTnLst>
                          </p:cTn>
                        </p:par>
                        <p:par>
                          <p:cTn id="49" fill="hold">
                            <p:stCondLst>
                              <p:cond delay="8000"/>
                            </p:stCondLst>
                            <p:childTnLst>
                              <p:par>
                                <p:cTn id="50" presetID="1" presetClass="entr" presetSubtype="0" fill="hold" nodeType="afterEffect">
                                  <p:stCondLst>
                                    <p:cond delay="1000"/>
                                  </p:stCondLst>
                                  <p:childTnLst>
                                    <p:set>
                                      <p:cBhvr>
                                        <p:cTn id="51" dur="1" fill="hold">
                                          <p:stCondLst>
                                            <p:cond delay="0"/>
                                          </p:stCondLst>
                                        </p:cTn>
                                        <p:tgtEl>
                                          <p:spTgt spid="16"/>
                                        </p:tgtEl>
                                        <p:attrNameLst>
                                          <p:attrName>style.visibility</p:attrName>
                                        </p:attrNameLst>
                                      </p:cBhvr>
                                      <p:to>
                                        <p:strVal val="visible"/>
                                      </p:to>
                                    </p:set>
                                  </p:childTnLst>
                                </p:cTn>
                              </p:par>
                              <p:par>
                                <p:cTn id="52" presetID="1" presetClass="entr" presetSubtype="0" fill="hold" nodeType="withEffect">
                                  <p:stCondLst>
                                    <p:cond delay="1000"/>
                                  </p:stCondLst>
                                  <p:childTnLst>
                                    <p:set>
                                      <p:cBhvr>
                                        <p:cTn id="53" dur="1" fill="hold">
                                          <p:stCondLst>
                                            <p:cond delay="0"/>
                                          </p:stCondLst>
                                        </p:cTn>
                                        <p:tgtEl>
                                          <p:spTgt spid="61"/>
                                        </p:tgtEl>
                                        <p:attrNameLst>
                                          <p:attrName>style.visibility</p:attrName>
                                        </p:attrNameLst>
                                      </p:cBhvr>
                                      <p:to>
                                        <p:strVal val="visible"/>
                                      </p:to>
                                    </p:set>
                                  </p:childTnLst>
                                </p:cTn>
                              </p:par>
                            </p:childTnLst>
                          </p:cTn>
                        </p:par>
                        <p:par>
                          <p:cTn id="54" fill="hold">
                            <p:stCondLst>
                              <p:cond delay="9000"/>
                            </p:stCondLst>
                            <p:childTnLst>
                              <p:par>
                                <p:cTn id="55" presetID="1" presetClass="entr" presetSubtype="0" fill="hold" nodeType="afterEffect">
                                  <p:stCondLst>
                                    <p:cond delay="1000"/>
                                  </p:stCondLst>
                                  <p:childTnLst>
                                    <p:set>
                                      <p:cBhvr>
                                        <p:cTn id="56" dur="1" fill="hold">
                                          <p:stCondLst>
                                            <p:cond delay="0"/>
                                          </p:stCondLst>
                                        </p:cTn>
                                        <p:tgtEl>
                                          <p:spTgt spid="17"/>
                                        </p:tgtEl>
                                        <p:attrNameLst>
                                          <p:attrName>style.visibility</p:attrName>
                                        </p:attrNameLst>
                                      </p:cBhvr>
                                      <p:to>
                                        <p:strVal val="visible"/>
                                      </p:to>
                                    </p:set>
                                  </p:childTnLst>
                                </p:cTn>
                              </p:par>
                              <p:par>
                                <p:cTn id="57" presetID="1" presetClass="entr" presetSubtype="0" fill="hold" nodeType="withEffect">
                                  <p:stCondLst>
                                    <p:cond delay="1000"/>
                                  </p:stCondLst>
                                  <p:childTnLst>
                                    <p:set>
                                      <p:cBhvr>
                                        <p:cTn id="58" dur="1" fill="hold">
                                          <p:stCondLst>
                                            <p:cond delay="0"/>
                                          </p:stCondLst>
                                        </p:cTn>
                                        <p:tgtEl>
                                          <p:spTgt spid="62"/>
                                        </p:tgtEl>
                                        <p:attrNameLst>
                                          <p:attrName>style.visibility</p:attrName>
                                        </p:attrNameLst>
                                      </p:cBhvr>
                                      <p:to>
                                        <p:strVal val="visible"/>
                                      </p:to>
                                    </p:set>
                                  </p:childTnLst>
                                </p:cTn>
                              </p:par>
                            </p:childTnLst>
                          </p:cTn>
                        </p:par>
                        <p:par>
                          <p:cTn id="59" fill="hold">
                            <p:stCondLst>
                              <p:cond delay="10000"/>
                            </p:stCondLst>
                            <p:childTnLst>
                              <p:par>
                                <p:cTn id="60" presetID="1" presetClass="entr" presetSubtype="0" fill="hold" nodeType="afterEffect">
                                  <p:stCondLst>
                                    <p:cond delay="1000"/>
                                  </p:stCondLst>
                                  <p:childTnLst>
                                    <p:set>
                                      <p:cBhvr>
                                        <p:cTn id="61" dur="1" fill="hold">
                                          <p:stCondLst>
                                            <p:cond delay="0"/>
                                          </p:stCondLst>
                                        </p:cTn>
                                        <p:tgtEl>
                                          <p:spTgt spid="18"/>
                                        </p:tgtEl>
                                        <p:attrNameLst>
                                          <p:attrName>style.visibility</p:attrName>
                                        </p:attrNameLst>
                                      </p:cBhvr>
                                      <p:to>
                                        <p:strVal val="visible"/>
                                      </p:to>
                                    </p:set>
                                  </p:childTnLst>
                                </p:cTn>
                              </p:par>
                              <p:par>
                                <p:cTn id="62" presetID="1" presetClass="entr" presetSubtype="0" fill="hold" nodeType="withEffect">
                                  <p:stCondLst>
                                    <p:cond delay="1000"/>
                                  </p:stCondLst>
                                  <p:childTnLst>
                                    <p:set>
                                      <p:cBhvr>
                                        <p:cTn id="63" dur="1" fill="hold">
                                          <p:stCondLst>
                                            <p:cond delay="0"/>
                                          </p:stCondLst>
                                        </p:cTn>
                                        <p:tgtEl>
                                          <p:spTgt spid="63"/>
                                        </p:tgtEl>
                                        <p:attrNameLst>
                                          <p:attrName>style.visibility</p:attrName>
                                        </p:attrNameLst>
                                      </p:cBhvr>
                                      <p:to>
                                        <p:strVal val="visible"/>
                                      </p:to>
                                    </p:set>
                                  </p:childTnLst>
                                </p:cTn>
                              </p:par>
                            </p:childTnLst>
                          </p:cTn>
                        </p:par>
                        <p:par>
                          <p:cTn id="64" fill="hold">
                            <p:stCondLst>
                              <p:cond delay="11000"/>
                            </p:stCondLst>
                            <p:childTnLst>
                              <p:par>
                                <p:cTn id="65" presetID="1" presetClass="entr" presetSubtype="0" fill="hold" nodeType="afterEffect">
                                  <p:stCondLst>
                                    <p:cond delay="1000"/>
                                  </p:stCondLst>
                                  <p:childTnLst>
                                    <p:set>
                                      <p:cBhvr>
                                        <p:cTn id="66" dur="1" fill="hold">
                                          <p:stCondLst>
                                            <p:cond delay="0"/>
                                          </p:stCondLst>
                                        </p:cTn>
                                        <p:tgtEl>
                                          <p:spTgt spid="19"/>
                                        </p:tgtEl>
                                        <p:attrNameLst>
                                          <p:attrName>style.visibility</p:attrName>
                                        </p:attrNameLst>
                                      </p:cBhvr>
                                      <p:to>
                                        <p:strVal val="visible"/>
                                      </p:to>
                                    </p:set>
                                  </p:childTnLst>
                                </p:cTn>
                              </p:par>
                              <p:par>
                                <p:cTn id="67" presetID="1" presetClass="entr" presetSubtype="0" fill="hold" nodeType="withEffect">
                                  <p:stCondLst>
                                    <p:cond delay="1000"/>
                                  </p:stCondLst>
                                  <p:childTnLst>
                                    <p:set>
                                      <p:cBhvr>
                                        <p:cTn id="68" dur="1" fill="hold">
                                          <p:stCondLst>
                                            <p:cond delay="0"/>
                                          </p:stCondLst>
                                        </p:cTn>
                                        <p:tgtEl>
                                          <p:spTgt spid="64"/>
                                        </p:tgtEl>
                                        <p:attrNameLst>
                                          <p:attrName>style.visibility</p:attrName>
                                        </p:attrNameLst>
                                      </p:cBhvr>
                                      <p:to>
                                        <p:strVal val="visible"/>
                                      </p:to>
                                    </p:set>
                                  </p:childTnLst>
                                </p:cTn>
                              </p:par>
                            </p:childTnLst>
                          </p:cTn>
                        </p:par>
                        <p:par>
                          <p:cTn id="69" fill="hold">
                            <p:stCondLst>
                              <p:cond delay="12000"/>
                            </p:stCondLst>
                            <p:childTnLst>
                              <p:par>
                                <p:cTn id="70" presetID="1" presetClass="entr" presetSubtype="0" fill="hold" nodeType="afterEffect">
                                  <p:stCondLst>
                                    <p:cond delay="1000"/>
                                  </p:stCondLst>
                                  <p:childTnLst>
                                    <p:set>
                                      <p:cBhvr>
                                        <p:cTn id="71" dur="1" fill="hold">
                                          <p:stCondLst>
                                            <p:cond delay="0"/>
                                          </p:stCondLst>
                                        </p:cTn>
                                        <p:tgtEl>
                                          <p:spTgt spid="20"/>
                                        </p:tgtEl>
                                        <p:attrNameLst>
                                          <p:attrName>style.visibility</p:attrName>
                                        </p:attrNameLst>
                                      </p:cBhvr>
                                      <p:to>
                                        <p:strVal val="visible"/>
                                      </p:to>
                                    </p:set>
                                  </p:childTnLst>
                                </p:cTn>
                              </p:par>
                              <p:par>
                                <p:cTn id="72" presetID="1" presetClass="entr" presetSubtype="0" fill="hold" nodeType="withEffect">
                                  <p:stCondLst>
                                    <p:cond delay="1000"/>
                                  </p:stCondLst>
                                  <p:childTnLst>
                                    <p:set>
                                      <p:cBhvr>
                                        <p:cTn id="73"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69" name="Picture 21"/>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3957" t="11999" b="1"/>
          <a:stretch/>
        </p:blipFill>
        <p:spPr bwMode="auto">
          <a:xfrm>
            <a:off x="457200" y="609600"/>
            <a:ext cx="8186956" cy="5842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70" name="Picture 2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3940" t="12004" b="-1"/>
          <a:stretch/>
        </p:blipFill>
        <p:spPr bwMode="auto">
          <a:xfrm>
            <a:off x="457200" y="609599"/>
            <a:ext cx="8186956" cy="5840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71" name="Picture 23"/>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l="3940" t="12004" b="-1"/>
          <a:stretch/>
        </p:blipFill>
        <p:spPr bwMode="auto">
          <a:xfrm>
            <a:off x="457200" y="609599"/>
            <a:ext cx="8186956" cy="5840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72" name="Picture 24"/>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l="3940" t="12003"/>
          <a:stretch/>
        </p:blipFill>
        <p:spPr bwMode="auto">
          <a:xfrm>
            <a:off x="457200" y="609599"/>
            <a:ext cx="8186956" cy="5840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73" name="Picture 25"/>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l="3940" t="12004" b="-1"/>
          <a:stretch/>
        </p:blipFill>
        <p:spPr bwMode="auto">
          <a:xfrm>
            <a:off x="457200" y="609599"/>
            <a:ext cx="8186956" cy="5840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74" name="Picture 26"/>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l="3940" t="12003"/>
          <a:stretch/>
        </p:blipFill>
        <p:spPr bwMode="auto">
          <a:xfrm>
            <a:off x="457200" y="609599"/>
            <a:ext cx="8186956" cy="5840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75" name="Picture 27"/>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l="3940" t="12004" b="-1"/>
          <a:stretch/>
        </p:blipFill>
        <p:spPr bwMode="auto">
          <a:xfrm>
            <a:off x="457200" y="609599"/>
            <a:ext cx="8186956" cy="5840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76" name="Picture 28"/>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l="3940" t="12004" b="-1"/>
          <a:stretch/>
        </p:blipFill>
        <p:spPr bwMode="auto">
          <a:xfrm>
            <a:off x="457200" y="609599"/>
            <a:ext cx="8186956" cy="5840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77" name="Picture 29"/>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l="3940" t="12004" b="-1"/>
          <a:stretch/>
        </p:blipFill>
        <p:spPr bwMode="auto">
          <a:xfrm>
            <a:off x="457200" y="609599"/>
            <a:ext cx="8186956" cy="5840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78" name="Picture 30"/>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l="3940" t="12004" b="-1"/>
          <a:stretch/>
        </p:blipFill>
        <p:spPr bwMode="auto">
          <a:xfrm>
            <a:off x="457200" y="609599"/>
            <a:ext cx="8186956" cy="5840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nvSpPr>
        <p:spPr>
          <a:xfrm>
            <a:off x="0" y="6400800"/>
            <a:ext cx="914400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2514673" y="6464652"/>
            <a:ext cx="4114652" cy="307777"/>
          </a:xfrm>
          <a:prstGeom prst="rect">
            <a:avLst/>
          </a:prstGeom>
          <a:noFill/>
        </p:spPr>
        <p:txBody>
          <a:bodyPr wrap="none" rtlCol="0">
            <a:spAutoFit/>
          </a:bodyPr>
          <a:lstStyle/>
          <a:p>
            <a:pPr algn="ctr"/>
            <a:r>
              <a:rPr lang="en-US" sz="1400" dirty="0" smtClean="0">
                <a:solidFill>
                  <a:schemeClr val="bg1"/>
                </a:solidFill>
                <a:latin typeface="Arial" panose="020B0604020202020204" pitchFamily="34" charset="0"/>
                <a:cs typeface="Arial" panose="020B0604020202020204" pitchFamily="34" charset="0"/>
              </a:rPr>
              <a:t>NAS Volcanology Workshop, August 17–19, 2016</a:t>
            </a:r>
            <a:endParaRPr lang="en-US" sz="1400" dirty="0">
              <a:solidFill>
                <a:schemeClr val="bg1"/>
              </a:solidFill>
              <a:latin typeface="Arial" panose="020B0604020202020204" pitchFamily="34" charset="0"/>
              <a:cs typeface="Arial" panose="020B0604020202020204" pitchFamily="34" charset="0"/>
            </a:endParaRPr>
          </a:p>
        </p:txBody>
      </p:sp>
      <p:pic>
        <p:nvPicPr>
          <p:cNvPr id="15" name="Picture 16" descr="Image of small USGS Identifier"/>
          <p:cNvPicPr>
            <a:picLocks noChangeAspect="1" noChangeArrowheads="1"/>
          </p:cNvPicPr>
          <p:nvPr/>
        </p:nvPicPr>
        <p:blipFill>
          <a:blip r:embed="rId13" cstate="email">
            <a:lum bright="100000"/>
            <a:extLst>
              <a:ext uri="{28A0092B-C50C-407E-A947-70E740481C1C}">
                <a14:useLocalDpi xmlns:a14="http://schemas.microsoft.com/office/drawing/2010/main"/>
              </a:ext>
            </a:extLst>
          </a:blip>
          <a:srcRect/>
          <a:stretch>
            <a:fillRect/>
          </a:stretch>
        </p:blipFill>
        <p:spPr bwMode="black">
          <a:xfrm>
            <a:off x="100013" y="6505575"/>
            <a:ext cx="957262" cy="352425"/>
          </a:xfrm>
          <a:prstGeom prst="rect">
            <a:avLst/>
          </a:prstGeom>
          <a:noFill/>
          <a:ln w="9525">
            <a:noFill/>
            <a:miter lim="800000"/>
            <a:headEnd/>
            <a:tailEnd/>
          </a:ln>
        </p:spPr>
      </p:pic>
      <p:sp>
        <p:nvSpPr>
          <p:cNvPr id="16" name="TextBox 15"/>
          <p:cNvSpPr txBox="1"/>
          <p:nvPr/>
        </p:nvSpPr>
        <p:spPr>
          <a:xfrm>
            <a:off x="8512096" y="6474023"/>
            <a:ext cx="631904" cy="307777"/>
          </a:xfrm>
          <a:prstGeom prst="rect">
            <a:avLst/>
          </a:prstGeom>
          <a:noFill/>
        </p:spPr>
        <p:txBody>
          <a:bodyPr wrap="none" rtlCol="0">
            <a:spAutoFit/>
          </a:bodyPr>
          <a:lstStyle/>
          <a:p>
            <a:pPr algn="r"/>
            <a:r>
              <a:rPr lang="en-US" sz="1400" dirty="0" smtClean="0">
                <a:solidFill>
                  <a:schemeClr val="bg1"/>
                </a:solidFill>
                <a:latin typeface="Arial" panose="020B0604020202020204" pitchFamily="34" charset="0"/>
                <a:cs typeface="Arial" panose="020B0604020202020204" pitchFamily="34" charset="0"/>
              </a:rPr>
              <a:t>19/29</a:t>
            </a:r>
            <a:endParaRPr lang="en-US" sz="1400" dirty="0">
              <a:solidFill>
                <a:schemeClr val="bg1"/>
              </a:solidFill>
              <a:latin typeface="Arial" panose="020B0604020202020204" pitchFamily="34" charset="0"/>
              <a:cs typeface="Arial" panose="020B0604020202020204" pitchFamily="34" charset="0"/>
            </a:endParaRPr>
          </a:p>
        </p:txBody>
      </p:sp>
      <p:sp>
        <p:nvSpPr>
          <p:cNvPr id="17" name="Rectangle 16"/>
          <p:cNvSpPr/>
          <p:nvPr/>
        </p:nvSpPr>
        <p:spPr>
          <a:xfrm>
            <a:off x="0" y="6400800"/>
            <a:ext cx="914400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2792769" y="6464652"/>
            <a:ext cx="3558475" cy="307777"/>
          </a:xfrm>
          <a:prstGeom prst="rect">
            <a:avLst/>
          </a:prstGeom>
          <a:noFill/>
        </p:spPr>
        <p:txBody>
          <a:bodyPr wrap="none" rtlCol="0">
            <a:spAutoFit/>
          </a:bodyPr>
          <a:lstStyle/>
          <a:p>
            <a:pPr algn="ctr"/>
            <a:r>
              <a:rPr lang="en-US" sz="1400" dirty="0" smtClean="0">
                <a:solidFill>
                  <a:schemeClr val="bg1"/>
                </a:solidFill>
                <a:latin typeface="Arial" panose="020B0604020202020204" pitchFamily="34" charset="0"/>
                <a:cs typeface="Arial" panose="020B0604020202020204" pitchFamily="34" charset="0"/>
              </a:rPr>
              <a:t>GSA Annual Meeting, September 25, 2016</a:t>
            </a:r>
            <a:endParaRPr lang="en-US" sz="1400" dirty="0">
              <a:solidFill>
                <a:schemeClr val="bg1"/>
              </a:solidFill>
              <a:latin typeface="Arial" panose="020B0604020202020204" pitchFamily="34" charset="0"/>
              <a:cs typeface="Arial" panose="020B0604020202020204" pitchFamily="34" charset="0"/>
            </a:endParaRPr>
          </a:p>
        </p:txBody>
      </p:sp>
      <p:pic>
        <p:nvPicPr>
          <p:cNvPr id="19" name="Picture 16" descr="Image of small USGS Identifier"/>
          <p:cNvPicPr>
            <a:picLocks noChangeAspect="1" noChangeArrowheads="1"/>
          </p:cNvPicPr>
          <p:nvPr/>
        </p:nvPicPr>
        <p:blipFill>
          <a:blip r:embed="rId13" cstate="email">
            <a:lum bright="100000"/>
            <a:extLst>
              <a:ext uri="{28A0092B-C50C-407E-A947-70E740481C1C}">
                <a14:useLocalDpi xmlns:a14="http://schemas.microsoft.com/office/drawing/2010/main"/>
              </a:ext>
            </a:extLst>
          </a:blip>
          <a:srcRect/>
          <a:stretch>
            <a:fillRect/>
          </a:stretch>
        </p:blipFill>
        <p:spPr bwMode="black">
          <a:xfrm>
            <a:off x="100013" y="6505575"/>
            <a:ext cx="957262" cy="352425"/>
          </a:xfrm>
          <a:prstGeom prst="rect">
            <a:avLst/>
          </a:prstGeom>
          <a:noFill/>
          <a:ln w="9525">
            <a:noFill/>
            <a:miter lim="800000"/>
            <a:headEnd/>
            <a:tailEnd/>
          </a:ln>
        </p:spPr>
      </p:pic>
      <p:sp>
        <p:nvSpPr>
          <p:cNvPr id="20" name="TextBox 19"/>
          <p:cNvSpPr txBox="1"/>
          <p:nvPr/>
        </p:nvSpPr>
        <p:spPr>
          <a:xfrm>
            <a:off x="8611482" y="6474023"/>
            <a:ext cx="532518" cy="307777"/>
          </a:xfrm>
          <a:prstGeom prst="rect">
            <a:avLst/>
          </a:prstGeom>
          <a:noFill/>
        </p:spPr>
        <p:txBody>
          <a:bodyPr wrap="none" rtlCol="0">
            <a:spAutoFit/>
          </a:bodyPr>
          <a:lstStyle/>
          <a:p>
            <a:pPr algn="r"/>
            <a:r>
              <a:rPr lang="en-US" sz="1400" dirty="0" smtClean="0">
                <a:solidFill>
                  <a:schemeClr val="bg1"/>
                </a:solidFill>
                <a:latin typeface="Arial" panose="020B0604020202020204" pitchFamily="34" charset="0"/>
                <a:cs typeface="Arial" panose="020B0604020202020204" pitchFamily="34" charset="0"/>
              </a:rPr>
              <a:t>9/13</a:t>
            </a:r>
            <a:endParaRPr lang="en-US" sz="1400" dirty="0">
              <a:solidFill>
                <a:schemeClr val="bg1"/>
              </a:solidFill>
              <a:latin typeface="Arial" panose="020B0604020202020204" pitchFamily="34" charset="0"/>
              <a:cs typeface="Arial" panose="020B0604020202020204" pitchFamily="34" charset="0"/>
            </a:endParaRPr>
          </a:p>
        </p:txBody>
      </p:sp>
      <p:cxnSp>
        <p:nvCxnSpPr>
          <p:cNvPr id="21" name="Straight Connector 20"/>
          <p:cNvCxnSpPr/>
          <p:nvPr/>
        </p:nvCxnSpPr>
        <p:spPr>
          <a:xfrm>
            <a:off x="152400" y="457200"/>
            <a:ext cx="88392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981200" y="0"/>
            <a:ext cx="7010400" cy="461665"/>
          </a:xfrm>
          <a:prstGeom prst="rect">
            <a:avLst/>
          </a:prstGeom>
          <a:noFill/>
        </p:spPr>
        <p:txBody>
          <a:bodyPr wrap="square" rtlCol="0">
            <a:spAutoFit/>
          </a:bodyPr>
          <a:lstStyle/>
          <a:p>
            <a:pPr algn="r"/>
            <a:r>
              <a:rPr lang="en-US" sz="2400" b="1" i="1" dirty="0" smtClean="0">
                <a:solidFill>
                  <a:schemeClr val="bg1"/>
                </a:solidFill>
                <a:latin typeface="Arial" panose="020B0604020202020204" pitchFamily="34" charset="0"/>
                <a:cs typeface="Arial" panose="020B0604020202020204" pitchFamily="34" charset="0"/>
              </a:rPr>
              <a:t>Lull in magma supply, 2011–2016</a:t>
            </a:r>
            <a:endParaRPr lang="en-US" sz="2400" b="1" i="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0348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70"/>
                                        </p:tgtEl>
                                        <p:attrNameLst>
                                          <p:attrName>style.visibility</p:attrName>
                                        </p:attrNameLst>
                                      </p:cBhvr>
                                      <p:to>
                                        <p:strVal val="visible"/>
                                      </p:to>
                                    </p:set>
                                    <p:animEffect transition="in" filter="fade">
                                      <p:cBhvr>
                                        <p:cTn id="7" dur="500"/>
                                        <p:tgtEl>
                                          <p:spTgt spid="2070"/>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2071"/>
                                        </p:tgtEl>
                                        <p:attrNameLst>
                                          <p:attrName>style.visibility</p:attrName>
                                        </p:attrNameLst>
                                      </p:cBhvr>
                                      <p:to>
                                        <p:strVal val="visible"/>
                                      </p:to>
                                    </p:set>
                                    <p:animEffect transition="in" filter="fade">
                                      <p:cBhvr>
                                        <p:cTn id="11" dur="1000"/>
                                        <p:tgtEl>
                                          <p:spTgt spid="2071"/>
                                        </p:tgtEl>
                                      </p:cBhvr>
                                    </p:animEffect>
                                  </p:childTnLst>
                                </p:cTn>
                              </p:par>
                            </p:childTnLst>
                          </p:cTn>
                        </p:par>
                        <p:par>
                          <p:cTn id="12" fill="hold">
                            <p:stCondLst>
                              <p:cond delay="2000"/>
                            </p:stCondLst>
                            <p:childTnLst>
                              <p:par>
                                <p:cTn id="13" presetID="10" presetClass="entr" presetSubtype="0" fill="hold" nodeType="afterEffect">
                                  <p:stCondLst>
                                    <p:cond delay="500"/>
                                  </p:stCondLst>
                                  <p:childTnLst>
                                    <p:set>
                                      <p:cBhvr>
                                        <p:cTn id="14" dur="1" fill="hold">
                                          <p:stCondLst>
                                            <p:cond delay="0"/>
                                          </p:stCondLst>
                                        </p:cTn>
                                        <p:tgtEl>
                                          <p:spTgt spid="2072"/>
                                        </p:tgtEl>
                                        <p:attrNameLst>
                                          <p:attrName>style.visibility</p:attrName>
                                        </p:attrNameLst>
                                      </p:cBhvr>
                                      <p:to>
                                        <p:strVal val="visible"/>
                                      </p:to>
                                    </p:set>
                                    <p:animEffect transition="in" filter="fade">
                                      <p:cBhvr>
                                        <p:cTn id="15" dur="1000"/>
                                        <p:tgtEl>
                                          <p:spTgt spid="2072"/>
                                        </p:tgtEl>
                                      </p:cBhvr>
                                    </p:animEffect>
                                  </p:childTnLst>
                                </p:cTn>
                              </p:par>
                            </p:childTnLst>
                          </p:cTn>
                        </p:par>
                        <p:par>
                          <p:cTn id="16" fill="hold">
                            <p:stCondLst>
                              <p:cond delay="3500"/>
                            </p:stCondLst>
                            <p:childTnLst>
                              <p:par>
                                <p:cTn id="17" presetID="10" presetClass="entr" presetSubtype="0" fill="hold" nodeType="afterEffect">
                                  <p:stCondLst>
                                    <p:cond delay="500"/>
                                  </p:stCondLst>
                                  <p:childTnLst>
                                    <p:set>
                                      <p:cBhvr>
                                        <p:cTn id="18" dur="1" fill="hold">
                                          <p:stCondLst>
                                            <p:cond delay="0"/>
                                          </p:stCondLst>
                                        </p:cTn>
                                        <p:tgtEl>
                                          <p:spTgt spid="2073"/>
                                        </p:tgtEl>
                                        <p:attrNameLst>
                                          <p:attrName>style.visibility</p:attrName>
                                        </p:attrNameLst>
                                      </p:cBhvr>
                                      <p:to>
                                        <p:strVal val="visible"/>
                                      </p:to>
                                    </p:set>
                                    <p:animEffect transition="in" filter="fade">
                                      <p:cBhvr>
                                        <p:cTn id="19" dur="1000"/>
                                        <p:tgtEl>
                                          <p:spTgt spid="2073"/>
                                        </p:tgtEl>
                                      </p:cBhvr>
                                    </p:animEffect>
                                  </p:childTnLst>
                                </p:cTn>
                              </p:par>
                            </p:childTnLst>
                          </p:cTn>
                        </p:par>
                        <p:par>
                          <p:cTn id="20" fill="hold">
                            <p:stCondLst>
                              <p:cond delay="5000"/>
                            </p:stCondLst>
                            <p:childTnLst>
                              <p:par>
                                <p:cTn id="21" presetID="10" presetClass="entr" presetSubtype="0" fill="hold" nodeType="afterEffect">
                                  <p:stCondLst>
                                    <p:cond delay="500"/>
                                  </p:stCondLst>
                                  <p:childTnLst>
                                    <p:set>
                                      <p:cBhvr>
                                        <p:cTn id="22" dur="1" fill="hold">
                                          <p:stCondLst>
                                            <p:cond delay="0"/>
                                          </p:stCondLst>
                                        </p:cTn>
                                        <p:tgtEl>
                                          <p:spTgt spid="2074"/>
                                        </p:tgtEl>
                                        <p:attrNameLst>
                                          <p:attrName>style.visibility</p:attrName>
                                        </p:attrNameLst>
                                      </p:cBhvr>
                                      <p:to>
                                        <p:strVal val="visible"/>
                                      </p:to>
                                    </p:set>
                                    <p:animEffect transition="in" filter="fade">
                                      <p:cBhvr>
                                        <p:cTn id="23" dur="1000"/>
                                        <p:tgtEl>
                                          <p:spTgt spid="2074"/>
                                        </p:tgtEl>
                                      </p:cBhvr>
                                    </p:animEffect>
                                  </p:childTnLst>
                                </p:cTn>
                              </p:par>
                            </p:childTnLst>
                          </p:cTn>
                        </p:par>
                        <p:par>
                          <p:cTn id="24" fill="hold">
                            <p:stCondLst>
                              <p:cond delay="6500"/>
                            </p:stCondLst>
                            <p:childTnLst>
                              <p:par>
                                <p:cTn id="25" presetID="10" presetClass="entr" presetSubtype="0" fill="hold" nodeType="afterEffect">
                                  <p:stCondLst>
                                    <p:cond delay="500"/>
                                  </p:stCondLst>
                                  <p:childTnLst>
                                    <p:set>
                                      <p:cBhvr>
                                        <p:cTn id="26" dur="1" fill="hold">
                                          <p:stCondLst>
                                            <p:cond delay="0"/>
                                          </p:stCondLst>
                                        </p:cTn>
                                        <p:tgtEl>
                                          <p:spTgt spid="2075"/>
                                        </p:tgtEl>
                                        <p:attrNameLst>
                                          <p:attrName>style.visibility</p:attrName>
                                        </p:attrNameLst>
                                      </p:cBhvr>
                                      <p:to>
                                        <p:strVal val="visible"/>
                                      </p:to>
                                    </p:set>
                                    <p:animEffect transition="in" filter="fade">
                                      <p:cBhvr>
                                        <p:cTn id="27" dur="1000"/>
                                        <p:tgtEl>
                                          <p:spTgt spid="2075"/>
                                        </p:tgtEl>
                                      </p:cBhvr>
                                    </p:animEffect>
                                  </p:childTnLst>
                                </p:cTn>
                              </p:par>
                            </p:childTnLst>
                          </p:cTn>
                        </p:par>
                        <p:par>
                          <p:cTn id="28" fill="hold">
                            <p:stCondLst>
                              <p:cond delay="8000"/>
                            </p:stCondLst>
                            <p:childTnLst>
                              <p:par>
                                <p:cTn id="29" presetID="10" presetClass="entr" presetSubtype="0" fill="hold" nodeType="afterEffect">
                                  <p:stCondLst>
                                    <p:cond delay="500"/>
                                  </p:stCondLst>
                                  <p:childTnLst>
                                    <p:set>
                                      <p:cBhvr>
                                        <p:cTn id="30" dur="1" fill="hold">
                                          <p:stCondLst>
                                            <p:cond delay="0"/>
                                          </p:stCondLst>
                                        </p:cTn>
                                        <p:tgtEl>
                                          <p:spTgt spid="2076"/>
                                        </p:tgtEl>
                                        <p:attrNameLst>
                                          <p:attrName>style.visibility</p:attrName>
                                        </p:attrNameLst>
                                      </p:cBhvr>
                                      <p:to>
                                        <p:strVal val="visible"/>
                                      </p:to>
                                    </p:set>
                                    <p:animEffect transition="in" filter="fade">
                                      <p:cBhvr>
                                        <p:cTn id="31" dur="1000"/>
                                        <p:tgtEl>
                                          <p:spTgt spid="2076"/>
                                        </p:tgtEl>
                                      </p:cBhvr>
                                    </p:animEffect>
                                  </p:childTnLst>
                                </p:cTn>
                              </p:par>
                            </p:childTnLst>
                          </p:cTn>
                        </p:par>
                        <p:par>
                          <p:cTn id="32" fill="hold">
                            <p:stCondLst>
                              <p:cond delay="9500"/>
                            </p:stCondLst>
                            <p:childTnLst>
                              <p:par>
                                <p:cTn id="33" presetID="10" presetClass="entr" presetSubtype="0" fill="hold" nodeType="afterEffect">
                                  <p:stCondLst>
                                    <p:cond delay="500"/>
                                  </p:stCondLst>
                                  <p:childTnLst>
                                    <p:set>
                                      <p:cBhvr>
                                        <p:cTn id="34" dur="1" fill="hold">
                                          <p:stCondLst>
                                            <p:cond delay="0"/>
                                          </p:stCondLst>
                                        </p:cTn>
                                        <p:tgtEl>
                                          <p:spTgt spid="2077"/>
                                        </p:tgtEl>
                                        <p:attrNameLst>
                                          <p:attrName>style.visibility</p:attrName>
                                        </p:attrNameLst>
                                      </p:cBhvr>
                                      <p:to>
                                        <p:strVal val="visible"/>
                                      </p:to>
                                    </p:set>
                                    <p:animEffect transition="in" filter="fade">
                                      <p:cBhvr>
                                        <p:cTn id="35" dur="1000"/>
                                        <p:tgtEl>
                                          <p:spTgt spid="2077"/>
                                        </p:tgtEl>
                                      </p:cBhvr>
                                    </p:animEffect>
                                  </p:childTnLst>
                                </p:cTn>
                              </p:par>
                            </p:childTnLst>
                          </p:cTn>
                        </p:par>
                        <p:par>
                          <p:cTn id="36" fill="hold">
                            <p:stCondLst>
                              <p:cond delay="11000"/>
                            </p:stCondLst>
                            <p:childTnLst>
                              <p:par>
                                <p:cTn id="37" presetID="10" presetClass="entr" presetSubtype="0" fill="hold" nodeType="afterEffect">
                                  <p:stCondLst>
                                    <p:cond delay="500"/>
                                  </p:stCondLst>
                                  <p:childTnLst>
                                    <p:set>
                                      <p:cBhvr>
                                        <p:cTn id="38" dur="1" fill="hold">
                                          <p:stCondLst>
                                            <p:cond delay="0"/>
                                          </p:stCondLst>
                                        </p:cTn>
                                        <p:tgtEl>
                                          <p:spTgt spid="2078"/>
                                        </p:tgtEl>
                                        <p:attrNameLst>
                                          <p:attrName>style.visibility</p:attrName>
                                        </p:attrNameLst>
                                      </p:cBhvr>
                                      <p:to>
                                        <p:strVal val="visible"/>
                                      </p:to>
                                    </p:set>
                                    <p:animEffect transition="in" filter="fade">
                                      <p:cBhvr>
                                        <p:cTn id="39" dur="1000"/>
                                        <p:tgtEl>
                                          <p:spTgt spid="2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2300</TotalTime>
  <Words>2341</Words>
  <Application>Microsoft Office PowerPoint</Application>
  <PresentationFormat>On-screen Show (4:3)</PresentationFormat>
  <Paragraphs>261</Paragraphs>
  <Slides>16</Slides>
  <Notes>13</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Magma supply to Kīlauea Volcano, Hawaiʻi:   Building on the foundation established by Don Swanson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Poland, Michael P.</dc:creator>
  <cp:lastModifiedBy>Michael Poland</cp:lastModifiedBy>
  <cp:revision>50</cp:revision>
  <dcterms:created xsi:type="dcterms:W3CDTF">2016-09-13T17:09:59Z</dcterms:created>
  <dcterms:modified xsi:type="dcterms:W3CDTF">2016-09-25T15:08:23Z</dcterms:modified>
</cp:coreProperties>
</file>