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8"/>
  </p:notesMasterIdLst>
  <p:handoutMasterIdLst>
    <p:handoutMasterId r:id="rId19"/>
  </p:handoutMasterIdLst>
  <p:sldIdLst>
    <p:sldId id="280" r:id="rId2"/>
    <p:sldId id="395" r:id="rId3"/>
    <p:sldId id="257" r:id="rId4"/>
    <p:sldId id="391" r:id="rId5"/>
    <p:sldId id="337" r:id="rId6"/>
    <p:sldId id="343" r:id="rId7"/>
    <p:sldId id="342" r:id="rId8"/>
    <p:sldId id="344" r:id="rId9"/>
    <p:sldId id="345" r:id="rId10"/>
    <p:sldId id="348" r:id="rId11"/>
    <p:sldId id="349" r:id="rId12"/>
    <p:sldId id="396" r:id="rId13"/>
    <p:sldId id="394" r:id="rId14"/>
    <p:sldId id="393" r:id="rId15"/>
    <p:sldId id="332" r:id="rId16"/>
    <p:sldId id="315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008000"/>
    <a:srgbClr val="99FF99"/>
    <a:srgbClr val="CCFF66"/>
    <a:srgbClr val="99FF66"/>
    <a:srgbClr val="33CC33"/>
    <a:srgbClr val="000010"/>
    <a:srgbClr val="00002A"/>
    <a:srgbClr val="000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6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A5218-3662-4339-9A68-C1590AF91FB9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6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C4B4D-395A-423B-A3C5-9D1E0F24F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9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4AABA-ACD2-497E-B093-32457E5B15DB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41EF5-BC6F-4FBD-AA7E-98BDA5B35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45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41EF5-BC6F-4FBD-AA7E-98BDA5B353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5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5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9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9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11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4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6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24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6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9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0D29A-1CEE-4F3D-8F91-5523E13842F1}" type="datetimeFigureOut">
              <a:rPr lang="en-US" smtClean="0"/>
              <a:t>9/20/2016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AC202-CB57-4200-8FCA-DF374C4F5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5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719" r="13602"/>
          <a:stretch/>
        </p:blipFill>
        <p:spPr>
          <a:xfrm>
            <a:off x="1" y="-16920"/>
            <a:ext cx="913360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9154890" cy="6945491"/>
          </a:xfrm>
          <a:prstGeom prst="rect">
            <a:avLst/>
          </a:prstGeom>
          <a:solidFill>
            <a:srgbClr val="003300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Role of Monazite Weathering on Phosphorus Budgets of the Loch Vale Watershed, Rocky Mountain National Park, Colorado, USA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Jason R. </a:t>
            </a:r>
            <a:r>
              <a:rPr lang="en-US" sz="3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en-US" sz="3300" baseline="30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Joel </a:t>
            </a:r>
            <a:r>
              <a:rPr lang="en-US" sz="3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Moore</a:t>
            </a:r>
            <a:r>
              <a:rPr lang="en-US" sz="3300" baseline="30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Dalton </a:t>
            </a:r>
            <a:r>
              <a:rPr lang="en-US" sz="3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Kerans</a:t>
            </a:r>
            <a:r>
              <a:rPr lang="en-US" sz="3300" baseline="30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aseline="30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Environmental Studies Program,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Illinois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College, Jacksonville, IL </a:t>
            </a:r>
            <a:r>
              <a:rPr lang="en-US" sz="2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Department of Physics, Astronomy, and Geoscience,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Towson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University, Towson,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  <a:endParaRPr lang="en-US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7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primary brand mark examp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7" t="44944"/>
          <a:stretch/>
        </p:blipFill>
        <p:spPr bwMode="auto">
          <a:xfrm>
            <a:off x="0" y="5407396"/>
            <a:ext cx="4304581" cy="145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924" y="4961269"/>
            <a:ext cx="1990937" cy="189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9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9524"/>
            <a:ext cx="8957733" cy="532341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Phosphate Minerals in the Loch Vale Watershed (cont’d)</a:t>
            </a:r>
            <a:endParaRPr lang="en-US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424542"/>
            <a:ext cx="4310742" cy="6433458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Plug-flow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 (cont’d)</a:t>
            </a:r>
          </a:p>
          <a:p>
            <a:pPr lvl="1">
              <a:lnSpc>
                <a:spcPts val="2200"/>
              </a:lnSpc>
            </a:pP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use mass-balance calculations to determine the relative contributions of P</a:t>
            </a:r>
            <a:r>
              <a:rPr lang="en-US" sz="20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effluent from each mineral (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2">
              <a:lnSpc>
                <a:spcPts val="2200"/>
              </a:lnSpc>
            </a:pPr>
            <a:r>
              <a:rPr lang="en-US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Assuming that sources of REEs other than monazite are negligible,</a:t>
            </a:r>
          </a:p>
          <a:p>
            <a:pPr marL="914400" lvl="2" indent="0">
              <a:lnSpc>
                <a:spcPts val="2200"/>
              </a:lnSpc>
              <a:buNone/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ts val="2200"/>
              </a:lnSpc>
              <a:buNone/>
            </a:pPr>
            <a:r>
              <a:rPr lang="en-US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 S</a:t>
            </a:r>
            <a:r>
              <a:rPr lang="en-US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</a:t>
            </a:r>
            <a:endParaRPr lang="en-US" baseline="-2500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ts val="2200"/>
              </a:lnSpc>
              <a:buNone/>
            </a:pPr>
            <a:r>
              <a:rPr lang="en-US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EREE</a:t>
            </a:r>
            <a:r>
              <a:rPr lang="en-US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─────</a:t>
            </a:r>
          </a:p>
          <a:p>
            <a:pPr marL="914400" lvl="2" indent="0">
              <a:lnSpc>
                <a:spcPts val="2200"/>
              </a:lnSpc>
              <a:buNone/>
            </a:pPr>
            <a:r>
              <a:rPr lang="en-US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S</a:t>
            </a:r>
            <a:r>
              <a:rPr lang="en-US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MREE</a:t>
            </a:r>
            <a:endParaRPr lang="en-US" baseline="-2500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ts val="2200"/>
              </a:lnSpc>
              <a:buNone/>
            </a:pP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ts val="2200"/>
              </a:lnSpc>
            </a:pP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aseline="-25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EREE</a:t>
            </a: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REE concentration in effluent</a:t>
            </a:r>
          </a:p>
          <a:p>
            <a:pPr lvl="2">
              <a:lnSpc>
                <a:spcPts val="2200"/>
              </a:lnSpc>
            </a:pPr>
            <a:r>
              <a:rPr lang="en-US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aseline="-250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</a:t>
            </a: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Monazite P</a:t>
            </a:r>
            <a:r>
              <a:rPr lang="en-US" baseline="30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stoichiometry</a:t>
            </a:r>
          </a:p>
          <a:p>
            <a:pPr lvl="2">
              <a:lnSpc>
                <a:spcPts val="2200"/>
              </a:lnSpc>
            </a:pP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aseline="-25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MREE</a:t>
            </a: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Monazite REE stoichiometry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777" y="541865"/>
            <a:ext cx="4876223" cy="44269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234227" y="5362183"/>
            <a:ext cx="4876223" cy="109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C</a:t>
            </a:r>
            <a:r>
              <a:rPr lang="en-US" sz="2000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calculated for monazite, difference with total P</a:t>
            </a:r>
            <a:r>
              <a:rPr lang="en-US" sz="20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 is that for apatite</a:t>
            </a:r>
          </a:p>
        </p:txBody>
      </p:sp>
    </p:spTree>
    <p:extLst>
      <p:ext uri="{BB962C8B-B14F-4D97-AF65-F5344CB8AC3E}">
        <p14:creationId xmlns:p14="http://schemas.microsoft.com/office/powerpoint/2010/main" val="233681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9524"/>
            <a:ext cx="8957733" cy="532341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Phosphate Minerals in the Loch Vale Watershed (cont’d)</a:t>
            </a:r>
            <a:endParaRPr lang="en-US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24542"/>
            <a:ext cx="4947281" cy="643345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Plug-flow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 (cont’d)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use mass-balance calculations to determine the relative contributions of P</a:t>
            </a:r>
            <a:r>
              <a:rPr lang="en-US" sz="2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en-US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effluent from each mineral (C</a:t>
            </a:r>
            <a:r>
              <a:rPr lang="en-US" sz="22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en-US" sz="2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(cont’d)</a:t>
            </a:r>
            <a:endParaRPr lang="en-US" sz="2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2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Integrating the area under curve for each mineral (</a:t>
            </a:r>
            <a:r>
              <a:rPr lang="pt-BR" sz="22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200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</a:t>
            </a:r>
            <a:r>
              <a:rPr lang="en-US" sz="22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 71 days (d</a:t>
            </a:r>
            <a:r>
              <a:rPr lang="en-US" sz="2200" baseline="-250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experiment:</a:t>
            </a:r>
          </a:p>
          <a:p>
            <a:pPr marL="914400" lvl="2" indent="0">
              <a:lnSpc>
                <a:spcPts val="2500"/>
              </a:lnSpc>
              <a:buNone/>
            </a:pPr>
            <a:endParaRPr lang="en-US" sz="2200" dirty="0" smtClean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ts val="3000"/>
              </a:lnSpc>
              <a:buNone/>
            </a:pPr>
            <a:r>
              <a:rPr lang="pt-BR" sz="22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2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pt-BR" sz="2200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pt-BR" sz="2200" baseline="-250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pt-BR" sz="22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endParaRPr lang="en-US" sz="220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000"/>
              </a:lnSpc>
              <a:buNone/>
            </a:pPr>
            <a:r>
              <a:rPr lang="pt-BR" sz="22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2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2200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</a:t>
            </a:r>
            <a:r>
              <a:rPr lang="pt-BR" sz="22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2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pt-BR" sz="48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∫</a:t>
            </a:r>
            <a:r>
              <a:rPr lang="pt-BR" sz="22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22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200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</a:t>
            </a:r>
            <a:r>
              <a:rPr lang="pt-BR" sz="22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200" i="1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pt-BR" sz="22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2200" i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22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r>
              <a:rPr lang="pt-BR" sz="22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d</a:t>
            </a:r>
            <a:r>
              <a:rPr lang="pt-BR" sz="2200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2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200" dirty="0" smtClean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endParaRPr lang="en-US" sz="2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Normalizing </a:t>
            </a:r>
            <a:r>
              <a:rPr lang="en-US" sz="2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 to 100</a:t>
            </a:r>
            <a:r>
              <a:rPr lang="en-US" sz="22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%:</a:t>
            </a:r>
          </a:p>
          <a:p>
            <a:pPr lvl="3">
              <a:lnSpc>
                <a:spcPct val="10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Apatite 99.9%</a:t>
            </a:r>
          </a:p>
          <a:p>
            <a:pPr lvl="3">
              <a:lnSpc>
                <a:spcPct val="10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Monazite 0.1%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0144" y="670108"/>
            <a:ext cx="4183856" cy="379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0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9524"/>
            <a:ext cx="8957733" cy="532341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Phosphate Minerals in the Loch Vale Watershed (cont’d)</a:t>
            </a:r>
            <a:endParaRPr lang="en-US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457200"/>
            <a:ext cx="9143999" cy="63790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Plug-flow column reactor (cont’d)</a:t>
            </a:r>
          </a:p>
          <a:p>
            <a:pPr lvl="1">
              <a:lnSpc>
                <a:spcPct val="10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released from apatite dissolution at watershed scale for 1984 – 2008 is (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 et al., 2013): </a:t>
            </a:r>
            <a:endParaRPr lang="en-US" sz="28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– 47 </a:t>
            </a:r>
            <a:r>
              <a:rPr lang="en-US" dirty="0" err="1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baseline="30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baseline="300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dirty="0" smtClean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of values reflects weathering by different proportions of H</a:t>
            </a:r>
            <a:r>
              <a:rPr lang="en-US" sz="2800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800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</a:t>
            </a:r>
            <a:r>
              <a:rPr lang="en-US" sz="2800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sz="2800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lvl="2">
              <a:lnSpc>
                <a:spcPct val="100000"/>
              </a:lnSpc>
            </a:pP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reactor monazite releases 0.1% of </a:t>
            </a: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aseline="30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reacting solutions, or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0.013 – </a:t>
            </a: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0.047 </a:t>
            </a:r>
            <a:r>
              <a:rPr lang="en-US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baseline="30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pPr lvl="3">
              <a:lnSpc>
                <a:spcPct val="100000"/>
              </a:lnSpc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Divide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</a:t>
            </a:r>
            <a:r>
              <a:rPr lang="en-US" sz="28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stoichiometry in monazite of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0.935 yields weathering rate of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0.014 –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0.050 </a:t>
            </a:r>
            <a:r>
              <a:rPr lang="en-US" sz="3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lang="en-US" sz="32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32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32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5">
              <a:lnSpc>
                <a:spcPct val="100000"/>
              </a:lnSpc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3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9524"/>
            <a:ext cx="8957733" cy="532341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Phosphate Minerals in the Loch Vale Watershed (cont’d)</a:t>
            </a:r>
            <a:endParaRPr lang="en-US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615114"/>
            <a:ext cx="9143999" cy="57684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Watershed-scale monazite weathering rate (α</a:t>
            </a:r>
            <a:r>
              <a:rPr lang="en-US" baseline="-25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from REEs (Shiller, 2010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 algn="ctr">
              <a:lnSpc>
                <a:spcPct val="100000"/>
              </a:lnSpc>
              <a:buNone/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800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Δm</a:t>
            </a:r>
            <a:r>
              <a:rPr lang="en-US" sz="2800" baseline="-25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β</a:t>
            </a:r>
            <a:r>
              <a:rPr lang="en-US" sz="2800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</a:t>
            </a:r>
            <a:endParaRPr lang="en-US" sz="28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>
              <a:lnSpc>
                <a:spcPct val="100000"/>
              </a:lnSpc>
              <a:buNone/>
            </a:pPr>
            <a:r>
              <a:rPr lang="en-US" sz="28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Where,</a:t>
            </a:r>
          </a:p>
          <a:p>
            <a:pPr marL="1371600" lvl="3" indent="0">
              <a:lnSpc>
                <a:spcPct val="100000"/>
              </a:lnSpc>
              <a:buNone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Δm</a:t>
            </a:r>
            <a:r>
              <a:rPr lang="en-US" sz="2800" baseline="-25000" dirty="0" err="1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</a:t>
            </a:r>
            <a:r>
              <a:rPr lang="en-US" sz="2800" baseline="-25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REE flux (</a:t>
            </a:r>
            <a:r>
              <a:rPr lang="en-US" sz="2800" dirty="0" err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r>
              <a:rPr lang="en-US" sz="2800" baseline="30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</a:t>
            </a:r>
            <a:r>
              <a:rPr lang="en-US" sz="2800" baseline="30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371600" lvl="3" indent="0">
              <a:lnSpc>
                <a:spcPct val="100000"/>
              </a:lnSpc>
              <a:buNone/>
            </a:pP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β = </a:t>
            </a: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stoichiometry of REE in monazite</a:t>
            </a:r>
          </a:p>
          <a:p>
            <a:pPr lvl="3">
              <a:lnSpc>
                <a:spcPct val="100000"/>
              </a:lnSpc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00000"/>
              </a:lnSpc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Assumes </a:t>
            </a:r>
            <a:r>
              <a:rPr lang="en-US" sz="2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 inputs from precipitation are negligible</a:t>
            </a:r>
          </a:p>
          <a:p>
            <a:pPr marL="1371600" lvl="3" indent="0">
              <a:lnSpc>
                <a:spcPct val="100000"/>
              </a:lnSpc>
              <a:buNone/>
            </a:pPr>
            <a:endParaRPr lang="en-US" sz="28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1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9524"/>
            <a:ext cx="8957733" cy="532341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Phosphate Minerals in the Loch Vale Watershed (cont’d)</a:t>
            </a:r>
            <a:endParaRPr lang="en-US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382204"/>
            <a:ext cx="9143999" cy="645402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Watershed-scale monazite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weathering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(cont’d)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105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Recall,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column 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 monazite weathering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 </a:t>
            </a: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2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0.014 </a:t>
            </a:r>
            <a:r>
              <a:rPr lang="en-US" sz="32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0.050 </a:t>
            </a:r>
            <a:r>
              <a:rPr lang="en-US" sz="3200" dirty="0" err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32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r>
              <a:rPr lang="en-US" sz="3200" baseline="30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32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3200" baseline="300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792457"/>
              </p:ext>
            </p:extLst>
          </p:nvPr>
        </p:nvGraphicFramePr>
        <p:xfrm>
          <a:off x="38099" y="939493"/>
          <a:ext cx="9067801" cy="28129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22166"/>
                <a:gridCol w="1349638"/>
                <a:gridCol w="1558439"/>
                <a:gridCol w="1537558"/>
              </a:tblGrid>
              <a:tr h="457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</a:t>
                      </a:r>
                      <a:r>
                        <a:rPr lang="en-US" sz="2800" baseline="300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</a:t>
                      </a:r>
                      <a:r>
                        <a:rPr lang="en-US" sz="2800" baseline="300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Nd</a:t>
                      </a:r>
                      <a:r>
                        <a:rPr lang="en-US" sz="2800" baseline="30000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b">
                    <a:solidFill>
                      <a:srgbClr val="008000"/>
                    </a:solidFill>
                  </a:tcPr>
                </a:tc>
              </a:tr>
              <a:tr h="785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Monazite Stoichiometry (moles) (n = 6)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0.192</a:t>
                      </a:r>
                      <a:endParaRPr lang="en-US" sz="2800" dirty="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0.0540</a:t>
                      </a:r>
                      <a:endParaRPr lang="en-US" sz="2800" dirty="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0.166</a:t>
                      </a:r>
                      <a:endParaRPr lang="en-US" sz="2800" dirty="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ctr">
                    <a:solidFill>
                      <a:srgbClr val="008000"/>
                    </a:solidFill>
                  </a:tcPr>
                </a:tc>
              </a:tr>
              <a:tr h="785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 Flux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b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</a:t>
                      </a:r>
                      <a:r>
                        <a:rPr lang="en-US" sz="2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</a:t>
                      </a:r>
                      <a:r>
                        <a:rPr lang="en-US" sz="24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yr</a:t>
                      </a:r>
                      <a:r>
                        <a:rPr lang="en-US" sz="24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24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(Shiller, 2010)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b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0.0036</a:t>
                      </a:r>
                      <a:endParaRPr lang="en-US" sz="2800" dirty="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0.0012</a:t>
                      </a:r>
                      <a:endParaRPr lang="en-US" sz="2800" dirty="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0.0049</a:t>
                      </a:r>
                      <a:endParaRPr lang="en-US" sz="2800" dirty="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ctr">
                    <a:solidFill>
                      <a:srgbClr val="008000"/>
                    </a:solidFill>
                  </a:tcPr>
                </a:tc>
              </a:tr>
              <a:tr h="78502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Monazite Weathering Rate 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b="1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</a:t>
                      </a:r>
                      <a:r>
                        <a:rPr lang="en-US" sz="2400" b="1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yr</a:t>
                      </a:r>
                      <a:r>
                        <a:rPr lang="en-US" sz="2400" b="1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b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0.019</a:t>
                      </a:r>
                      <a:endParaRPr lang="en-US" sz="2800" b="1" dirty="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0.023</a:t>
                      </a:r>
                      <a:endParaRPr lang="en-US" sz="2800" b="1" dirty="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0.030</a:t>
                      </a:r>
                      <a:endParaRPr lang="en-US" sz="2800" b="1" dirty="0">
                        <a:solidFill>
                          <a:srgbClr val="00FF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8872" marR="58872" marT="0" marB="0" anchor="ctr"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448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0328"/>
            <a:ext cx="7886700" cy="520698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 and Conclusions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4" y="542926"/>
            <a:ext cx="9077325" cy="622935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Apatite and monazite present in the Loch Vale watershed bedrock in the same modal abundance of 0.1% (Cole, 1977) </a:t>
            </a:r>
          </a:p>
          <a:p>
            <a:pPr lvl="1">
              <a:lnSpc>
                <a:spcPct val="100000"/>
              </a:lnSpc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contribution to streams from watershed-scale weathering rates:</a:t>
            </a:r>
          </a:p>
          <a:p>
            <a:pPr lvl="2">
              <a:lnSpc>
                <a:spcPct val="100000"/>
              </a:lnSpc>
            </a:pPr>
            <a:r>
              <a:rPr lang="en-US" sz="24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Apatite </a:t>
            </a:r>
            <a:r>
              <a:rPr lang="en-US" sz="24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– 47 </a:t>
            </a:r>
            <a:r>
              <a:rPr lang="en-US" sz="2400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4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r>
              <a:rPr lang="en-US" sz="2400" baseline="300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yr</a:t>
            </a:r>
            <a:r>
              <a:rPr lang="en-US" sz="2400" baseline="300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2400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4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Monazite </a:t>
            </a:r>
            <a:r>
              <a:rPr lang="en-US" sz="24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0.018 – 0.028 </a:t>
            </a:r>
            <a:r>
              <a:rPr lang="en-US" sz="2400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4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</a:t>
            </a:r>
            <a:r>
              <a:rPr lang="en-US" sz="2400" baseline="300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4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2400" baseline="300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n-US" sz="2400" dirty="0" smtClean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00000"/>
              </a:lnSpc>
            </a:pPr>
            <a:r>
              <a:rPr lang="en-US" sz="24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Consistent with column reactor experiments</a:t>
            </a:r>
          </a:p>
          <a:p>
            <a:pPr lvl="4">
              <a:lnSpc>
                <a:spcPct val="100000"/>
              </a:lnSpc>
            </a:pPr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Thus, in the Loch Vale watershed of Rocky Mountain National Park monazite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contribution of </a:t>
            </a:r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US" sz="2400" baseline="30000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5+</a:t>
            </a:r>
            <a:r>
              <a:rPr lang="en-US" sz="2400" dirty="0" smtClean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C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surface waters is negligible compared to apatite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increasing interest in P</a:t>
            </a:r>
            <a:r>
              <a:rPr lang="en-US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5+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budgets of surface waters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important to quantify natural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mineralogical sources including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apatite and monazite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1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579" y="17992"/>
            <a:ext cx="4755292" cy="68220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101660" y="4829175"/>
            <a:ext cx="4713878" cy="1107996"/>
          </a:xfrm>
          <a:prstGeom prst="rect">
            <a:avLst/>
          </a:prstGeom>
          <a:solidFill>
            <a:srgbClr val="C00000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US" sz="6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135" y="5462213"/>
            <a:ext cx="1475117" cy="1405564"/>
          </a:xfrm>
          <a:prstGeom prst="rect">
            <a:avLst/>
          </a:prstGeom>
        </p:spPr>
      </p:pic>
      <p:pic>
        <p:nvPicPr>
          <p:cNvPr id="6" name="Picture 4" descr="primary brand mark exampl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7" t="44944"/>
          <a:stretch/>
        </p:blipFill>
        <p:spPr bwMode="auto">
          <a:xfrm>
            <a:off x="1" y="5962376"/>
            <a:ext cx="2665562" cy="90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6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952"/>
            <a:ext cx="9144000" cy="44575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Chemical Weathering in Glaciated Watersheds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1708"/>
            <a:ext cx="9144000" cy="62972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study phosphate mineral weathering in glaciated watersheds?</a:t>
            </a:r>
          </a:p>
          <a:p>
            <a:pPr lvl="1">
              <a:lnSpc>
                <a:spcPct val="10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mechanical weathering through comminution of bedrock to rock flour</a:t>
            </a:r>
            <a:endParaRPr lang="en-US" sz="2800" dirty="0" smtClean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8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Yields increased chemical weathering rates of accessory </a:t>
            </a:r>
            <a:r>
              <a:rPr lang="en-US" sz="28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(&lt;</a:t>
            </a:r>
            <a:r>
              <a:rPr lang="en-US" sz="28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2%) </a:t>
            </a:r>
            <a:r>
              <a:rPr lang="en-US" sz="28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phosphate minerals </a:t>
            </a:r>
            <a:r>
              <a:rPr lang="en-US" sz="28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(e.g., </a:t>
            </a:r>
            <a:r>
              <a:rPr lang="en-US" sz="2800" dirty="0" err="1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Hodson</a:t>
            </a:r>
            <a:r>
              <a:rPr lang="en-US" sz="28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2004)</a:t>
            </a:r>
          </a:p>
          <a:p>
            <a:pPr lvl="3">
              <a:lnSpc>
                <a:spcPct val="100000"/>
              </a:lnSpc>
            </a:pP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Phosphorus is a </a:t>
            </a:r>
            <a:r>
              <a:rPr lang="en-US" sz="2800" dirty="0" err="1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lithogenic</a:t>
            </a:r>
            <a:r>
              <a:rPr lang="en-US" sz="28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macronutrient</a:t>
            </a:r>
          </a:p>
          <a:p>
            <a:pPr lvl="4">
              <a:lnSpc>
                <a:spcPct val="100000"/>
              </a:lnSpc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limits biological productivity downstream</a:t>
            </a:r>
          </a:p>
          <a:p>
            <a:pPr lvl="4">
              <a:lnSpc>
                <a:spcPct val="100000"/>
              </a:lnSpc>
            </a:pPr>
            <a:r>
              <a:rPr lang="en-US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Involved in algal blooms in eutrophic lakes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Glaciated 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alpine watersheds are very sensitive to anthropogenic disturbance</a:t>
            </a:r>
          </a:p>
          <a:p>
            <a:pPr marL="1371600" lvl="3" indent="0">
              <a:lnSpc>
                <a:spcPct val="100000"/>
              </a:lnSpc>
              <a:buNone/>
            </a:pPr>
            <a:endParaRPr lang="en-US" sz="2800" dirty="0" smtClean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5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76" t="1250" r="1439" b="981"/>
          <a:stretch/>
        </p:blipFill>
        <p:spPr>
          <a:xfrm>
            <a:off x="3871858" y="9524"/>
            <a:ext cx="5253092" cy="684847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401" y="217787"/>
            <a:ext cx="3027406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Loch Vale Watershed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</a:blip>
          <a:stretch>
            <a:fillRect/>
          </a:stretch>
        </p:blipFill>
        <p:spPr>
          <a:xfrm>
            <a:off x="34504" y="1481993"/>
            <a:ext cx="4457700" cy="323288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4543425" cy="27699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http://www.nrel.colostate.edu/projects/lvws/site_description.html</a:t>
            </a:r>
          </a:p>
        </p:txBody>
      </p:sp>
    </p:spTree>
    <p:extLst>
      <p:ext uri="{BB962C8B-B14F-4D97-AF65-F5344CB8AC3E}">
        <p14:creationId xmlns:p14="http://schemas.microsoft.com/office/powerpoint/2010/main" val="22367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770" y="132216"/>
            <a:ext cx="3752489" cy="13946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Algal blooms in The Loch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240" y="-3861"/>
            <a:ext cx="5163760" cy="688298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44868" y="6409426"/>
            <a:ext cx="3847375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courtesy of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Bella </a:t>
            </a:r>
            <a:r>
              <a:rPr lang="en-US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Oleksy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966" t="62198" r="46684" b="2458"/>
          <a:stretch/>
        </p:blipFill>
        <p:spPr>
          <a:xfrm>
            <a:off x="51756" y="1759792"/>
            <a:ext cx="4592717" cy="44380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44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22226"/>
            <a:ext cx="8896350" cy="539749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Phosphate Minerals in the Loch Vale Watershed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43544"/>
            <a:ext cx="9020175" cy="6362699"/>
          </a:xfrm>
        </p:spPr>
        <p:txBody>
          <a:bodyPr>
            <a:normAutofit/>
          </a:bodyPr>
          <a:lstStyle/>
          <a:p>
            <a:pPr marL="457200" indent="-457200">
              <a:lnSpc>
                <a:spcPts val="2600"/>
              </a:lnSpc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Apatite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2400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</a:t>
            </a:r>
            <a:r>
              <a:rPr lang="en-US" sz="2400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Cl,F,OH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ts val="2600"/>
              </a:lnSpc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Dissolution voids in detrital stream sediment grains</a:t>
            </a:r>
          </a:p>
          <a:p>
            <a:pPr lvl="1">
              <a:lnSpc>
                <a:spcPts val="2600"/>
              </a:lnSpc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0.1% of bedrock by volume (Cole, 1977)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2751826" y="1696437"/>
            <a:ext cx="6353175" cy="51420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448" t="15858" r="12069" b="15866"/>
          <a:stretch/>
        </p:blipFill>
        <p:spPr>
          <a:xfrm>
            <a:off x="28575" y="1687808"/>
            <a:ext cx="2676445" cy="245340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9525" y="4029075"/>
            <a:ext cx="2695575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http://www.minerals.net/Smorf/CrystalDetail.aspx?sort=2&amp;MineralId=22&amp;MineralName=Apatite</a:t>
            </a:r>
          </a:p>
        </p:txBody>
      </p:sp>
    </p:spTree>
    <p:extLst>
      <p:ext uri="{BB962C8B-B14F-4D97-AF65-F5344CB8AC3E}">
        <p14:creationId xmlns:p14="http://schemas.microsoft.com/office/powerpoint/2010/main" val="173742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27668"/>
            <a:ext cx="8957733" cy="532341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Phosphate Minerals in the Loch Vale Watershed (cont’d)</a:t>
            </a:r>
            <a:endParaRPr lang="en-US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435430"/>
            <a:ext cx="8957733" cy="632097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 startAt="2"/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Monazite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REE)PO</a:t>
            </a:r>
            <a:r>
              <a:rPr lang="en-US" sz="2400" baseline="-25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0.1% of bedrock by volume (Cole, 1977)</a:t>
            </a:r>
          </a:p>
          <a:p>
            <a:pPr lvl="1">
              <a:lnSpc>
                <a:spcPct val="100000"/>
              </a:lnSpc>
            </a:pPr>
            <a:endParaRPr lang="en-US" baseline="-25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endParaRPr lang="en-US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9" y="1367802"/>
            <a:ext cx="5952110" cy="548173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2000" contrast="44000"/>
          </a:blip>
          <a:stretch>
            <a:fillRect/>
          </a:stretch>
        </p:blipFill>
        <p:spPr>
          <a:xfrm>
            <a:off x="4437670" y="1434786"/>
            <a:ext cx="4665270" cy="2653924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339449" y="3506842"/>
            <a:ext cx="365760" cy="365760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15861" y="1440960"/>
            <a:ext cx="787079" cy="301929"/>
          </a:xfrm>
          <a:prstGeom prst="rect">
            <a:avLst/>
          </a:prstGeom>
          <a:solidFill>
            <a:srgbClr val="000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1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9524"/>
            <a:ext cx="8957733" cy="532341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Phosphate Minerals in the Loch Vale Watershed (cont’d)</a:t>
            </a:r>
            <a:endParaRPr lang="en-US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8668"/>
            <a:ext cx="9143999" cy="264722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 startAt="2"/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Monazite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(cont’d)</a:t>
            </a:r>
            <a:endParaRPr lang="en-US" sz="2600" baseline="-25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 and LA-ICP-MS analyses yield: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1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</a:t>
            </a:r>
            <a:r>
              <a:rPr lang="en-US" sz="2100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0.192</a:t>
            </a:r>
            <a:r>
              <a:rPr lang="en-US" sz="21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100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0.406</a:t>
            </a:r>
            <a:r>
              <a:rPr lang="en-US" sz="21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100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0.166</a:t>
            </a:r>
            <a:r>
              <a:rPr lang="en-US" sz="21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</a:t>
            </a:r>
            <a:r>
              <a:rPr lang="en-US" sz="2100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0.0540</a:t>
            </a:r>
            <a:r>
              <a:rPr lang="en-US" sz="21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</a:t>
            </a:r>
            <a:r>
              <a:rPr lang="en-US" sz="2100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0.0449</a:t>
            </a:r>
            <a:r>
              <a:rPr lang="en-US" sz="21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US" sz="2100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0.0397</a:t>
            </a:r>
            <a:r>
              <a:rPr lang="en-US" sz="21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2100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0.0668</a:t>
            </a:r>
            <a:r>
              <a:rPr lang="en-US" sz="21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100" baseline="-25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0.0690</a:t>
            </a:r>
            <a:r>
              <a:rPr lang="en-US" sz="21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)Si</a:t>
            </a:r>
            <a:r>
              <a:rPr lang="en-US" sz="2100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0.0172</a:t>
            </a:r>
            <a:r>
              <a:rPr lang="en-US" sz="21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100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0.935</a:t>
            </a:r>
            <a:r>
              <a:rPr lang="en-US" sz="21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100" baseline="-250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100" dirty="0" smtClean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Shiller (2010) reported dissolved REE concentrations at the Loch Vale watershed outlet for 1998-2002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563" y="2985892"/>
            <a:ext cx="6005055" cy="387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1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9524"/>
            <a:ext cx="8957733" cy="532341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Phosphate Minerals in the Loch Vale Watershed (cont’d)</a:t>
            </a:r>
            <a:endParaRPr lang="en-US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46314"/>
            <a:ext cx="9143999" cy="629194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Plug-flow </a:t>
            </a: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</a:t>
            </a:r>
            <a:r>
              <a:rPr lang="en-US" sz="2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</a:t>
            </a:r>
          </a:p>
          <a:p>
            <a:pPr lvl="1">
              <a:lnSpc>
                <a:spcPct val="100000"/>
              </a:lnSpc>
            </a:pPr>
            <a:r>
              <a:rPr lang="en-US" sz="26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Unweathered</a:t>
            </a:r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crushed </a:t>
            </a:r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150-600 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µm (30-100 mesh) </a:t>
            </a:r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granitic bedrock 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Loch 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 </a:t>
            </a:r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</a:t>
            </a:r>
            <a:endParaRPr lang="en-US" sz="2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6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</a:t>
            </a:r>
            <a:r>
              <a:rPr lang="en-US" sz="26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courtesy of </a:t>
            </a:r>
            <a:r>
              <a:rPr lang="en-US" sz="26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260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Schulz, USGS, Menlo Park, </a:t>
            </a:r>
            <a:r>
              <a:rPr lang="en-US" sz="26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lang="en-US" sz="2600" dirty="0" smtClean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>
              <a:lnSpc>
                <a:spcPct val="100000"/>
              </a:lnSpc>
            </a:pPr>
            <a:r>
              <a:rPr lang="en-US" sz="26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Slightly </a:t>
            </a:r>
            <a:r>
              <a:rPr lang="en-US" sz="26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finer </a:t>
            </a:r>
            <a:r>
              <a:rPr lang="en-US" sz="26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subset </a:t>
            </a:r>
            <a:r>
              <a:rPr lang="en-US" sz="260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that used in similar experiments by White et al. (1999a,b</a:t>
            </a:r>
            <a:r>
              <a:rPr lang="en-US" sz="260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Influent pH = 3 HNO</a:t>
            </a:r>
            <a:r>
              <a:rPr lang="en-US" sz="2600" baseline="-25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flow rate of 8.4 ± 0.9 mL hour</a:t>
            </a:r>
            <a:r>
              <a:rPr lang="en-US" sz="2600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6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100000"/>
              </a:lnSpc>
            </a:pPr>
            <a:r>
              <a:rPr lang="en-US" sz="26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by </a:t>
            </a:r>
            <a:r>
              <a:rPr lang="en-US" sz="2600" dirty="0" err="1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hosecock</a:t>
            </a:r>
            <a:endParaRPr lang="en-US" sz="260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en-US" sz="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temperature 20.2 ± 2.9°C</a:t>
            </a:r>
          </a:p>
          <a:p>
            <a:pPr lvl="1">
              <a:lnSpc>
                <a:spcPct val="100000"/>
              </a:lnSpc>
            </a:pPr>
            <a:r>
              <a:rPr lang="en-US" sz="26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Sampled until effluent chemistry reached steady-state</a:t>
            </a:r>
          </a:p>
          <a:p>
            <a:pPr lvl="2">
              <a:lnSpc>
                <a:spcPct val="100000"/>
              </a:lnSpc>
            </a:pPr>
            <a:r>
              <a:rPr lang="en-US" sz="260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sample collected at day 71</a:t>
            </a:r>
          </a:p>
        </p:txBody>
      </p:sp>
    </p:spTree>
    <p:extLst>
      <p:ext uri="{BB962C8B-B14F-4D97-AF65-F5344CB8AC3E}">
        <p14:creationId xmlns:p14="http://schemas.microsoft.com/office/powerpoint/2010/main" val="4302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9524"/>
            <a:ext cx="8957733" cy="508061"/>
          </a:xfrm>
        </p:spPr>
        <p:txBody>
          <a:bodyPr>
            <a:normAutofit/>
          </a:bodyPr>
          <a:lstStyle/>
          <a:p>
            <a:pPr algn="ctr"/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Phosphate Minerals in the Loch Vale Watershed (cont’d)</a:t>
            </a:r>
            <a:endParaRPr lang="en-US" sz="2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35" y="347536"/>
            <a:ext cx="9143999" cy="57160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Plug-flow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column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reactor (cont’d)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835" y="779870"/>
            <a:ext cx="4527837" cy="60350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6" y="783437"/>
            <a:ext cx="4524719" cy="60350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189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3296</TotalTime>
  <Words>787</Words>
  <Application>Microsoft Office PowerPoint</Application>
  <PresentationFormat>On-screen Show (4:3)</PresentationFormat>
  <Paragraphs>133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PowerPoint Presentation</vt:lpstr>
      <vt:lpstr>Chemical Weathering in Glaciated Watersheds</vt:lpstr>
      <vt:lpstr>Loch Vale Watershed</vt:lpstr>
      <vt:lpstr>Algal blooms in The Loch</vt:lpstr>
      <vt:lpstr>Phosphate Minerals in the Loch Vale Watershed</vt:lpstr>
      <vt:lpstr>Phosphate Minerals in the Loch Vale Watershed (cont’d)</vt:lpstr>
      <vt:lpstr>Phosphate Minerals in the Loch Vale Watershed (cont’d)</vt:lpstr>
      <vt:lpstr>Phosphate Minerals in the Loch Vale Watershed (cont’d)</vt:lpstr>
      <vt:lpstr>Phosphate Minerals in the Loch Vale Watershed (cont’d)</vt:lpstr>
      <vt:lpstr>Phosphate Minerals in the Loch Vale Watershed (cont’d)</vt:lpstr>
      <vt:lpstr>Phosphate Minerals in the Loch Vale Watershed (cont’d)</vt:lpstr>
      <vt:lpstr>Phosphate Minerals in the Loch Vale Watershed (cont’d)</vt:lpstr>
      <vt:lpstr>Phosphate Minerals in the Loch Vale Watershed (cont’d)</vt:lpstr>
      <vt:lpstr>Phosphate Minerals in the Loch Vale Watershed (cont’d)</vt:lpstr>
      <vt:lpstr>Summary and Conclusions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</dc:creator>
  <cp:lastModifiedBy>Jason Price</cp:lastModifiedBy>
  <cp:revision>930</cp:revision>
  <cp:lastPrinted>2014-11-24T17:18:18Z</cp:lastPrinted>
  <dcterms:created xsi:type="dcterms:W3CDTF">2013-10-16T15:56:17Z</dcterms:created>
  <dcterms:modified xsi:type="dcterms:W3CDTF">2016-09-20T18:30:29Z</dcterms:modified>
</cp:coreProperties>
</file>