
<file path=[Content_Types].xml><?xml version="1.0" encoding="utf-8"?>
<Types xmlns="http://schemas.openxmlformats.org/package/2006/content-types">
  <Default Extension="xml" ContentType="application/xml"/>
  <Default Extension="jpeg" ContentType="image/jpeg"/>
  <Default Extension="png" ContentType="image/png"/>
  <Default Extension="jpg" ContentType="image/jpeg"/>
  <Default Extension="rels" ContentType="application/vnd.openxmlformats-package.relationships+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ppt/notesSlides/notesSlide3.xml" ContentType="application/vnd.openxmlformats-officedocument.presentationml.notesSlide+xml"/>
  <Override PartName="/ppt/notesSlides/notesSlide4.xml" ContentType="application/vnd.openxmlformats-officedocument.presentationml.notesSlide+xml"/>
  <Override PartName="/ppt/notesSlides/notesSlide5.xml" ContentType="application/vnd.openxmlformats-officedocument.presentationml.notesSlide+xml"/>
  <Override PartName="/ppt/notesSlides/notesSlide6.xml" ContentType="application/vnd.openxmlformats-officedocument.presentationml.notesSlide+xml"/>
  <Override PartName="/ppt/notesSlides/notesSlide7.xml" ContentType="application/vnd.openxmlformats-officedocument.presentationml.notesSlide+xml"/>
  <Override PartName="/ppt/notesSlides/notesSlide8.xml" ContentType="application/vnd.openxmlformats-officedocument.presentationml.notesSlid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notesSlides/notesSlide15.xml" ContentType="application/vnd.openxmlformats-officedocument.presentationml.notesSlide+xml"/>
  <Override PartName="/ppt/notesSlides/notesSlide16.xml" ContentType="application/vnd.openxmlformats-officedocument.presentationml.notesSlide+xml"/>
  <Override PartName="/ppt/notesSlides/notesSlide17.xml" ContentType="application/vnd.openxmlformats-officedocument.presentationml.notesSlide+xml"/>
  <Override PartName="/ppt/notesSlides/notesSlide18.xml" ContentType="application/vnd.openxmlformats-officedocument.presentationml.notesSlide+xml"/>
  <Override PartName="/ppt/notesSlides/notesSlide19.xml" ContentType="application/vnd.openxmlformats-officedocument.presentationml.notesSlide+xml"/>
  <Override PartName="/ppt/notesSlides/notesSlide20.xml" ContentType="application/vnd.openxmlformats-officedocument.presentationml.notesSlide+xml"/>
  <Override PartName="/ppt/notesSlides/notesSlide2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4" Type="http://schemas.openxmlformats.org/officeDocument/2006/relationships/extended-properties" Target="docProps/app.xml"/><Relationship Id="rId1" Type="http://schemas.openxmlformats.org/officeDocument/2006/relationships/officeDocument" Target="ppt/presentation.xml"/><Relationship Id="rId2" Type="http://schemas.openxmlformats.org/package/2006/relationships/metadata/thumbnail" Target="docProps/thumbnail.jpeg"/></Relationships>
</file>

<file path=ppt/presentation.xml><?xml version="1.0" encoding="utf-8"?>
<p:presentation xmlns:a="http://schemas.openxmlformats.org/drawingml/2006/main" xmlns:r="http://schemas.openxmlformats.org/officeDocument/2006/relationships" xmlns:p="http://schemas.openxmlformats.org/presentationml/2006/main" strictFirstAndLastChars="0" saveSubsetFonts="1" autoCompressPictures="0">
  <p:sldMasterIdLst>
    <p:sldMasterId id="2147483675" r:id="rId1"/>
  </p:sldMasterIdLst>
  <p:notesMasterIdLst>
    <p:notesMasterId r:id="rId23"/>
  </p:notesMasterIdLst>
  <p:handoutMasterIdLst>
    <p:handoutMasterId r:id="rId24"/>
  </p:handoutMasterIdLst>
  <p:sldIdLst>
    <p:sldId id="256" r:id="rId2"/>
    <p:sldId id="257" r:id="rId3"/>
    <p:sldId id="260" r:id="rId4"/>
    <p:sldId id="259" r:id="rId5"/>
    <p:sldId id="269" r:id="rId6"/>
    <p:sldId id="270" r:id="rId7"/>
    <p:sldId id="309" r:id="rId8"/>
    <p:sldId id="306" r:id="rId9"/>
    <p:sldId id="307" r:id="rId10"/>
    <p:sldId id="311" r:id="rId11"/>
    <p:sldId id="312" r:id="rId12"/>
    <p:sldId id="288" r:id="rId13"/>
    <p:sldId id="299" r:id="rId14"/>
    <p:sldId id="289" r:id="rId15"/>
    <p:sldId id="316" r:id="rId16"/>
    <p:sldId id="305" r:id="rId17"/>
    <p:sldId id="300" r:id="rId18"/>
    <p:sldId id="297" r:id="rId19"/>
    <p:sldId id="314" r:id="rId20"/>
    <p:sldId id="315" r:id="rId21"/>
    <p:sldId id="310" r:id="rId22"/>
  </p:sldIdLst>
  <p:sldSz cx="9144000" cy="6858000" type="screen4x3"/>
  <p:notesSz cx="6858000" cy="9144000"/>
  <p:defaultTextStyle>
    <a:defPPr>
      <a:defRPr lang="en-US"/>
    </a:defPPr>
    <a:lvl1pPr algn="l" rtl="0" eaLnBrk="0" fontAlgn="base" hangingPunct="0">
      <a:spcBef>
        <a:spcPct val="0"/>
      </a:spcBef>
      <a:spcAft>
        <a:spcPct val="0"/>
      </a:spcAft>
      <a:defRPr sz="2400" b="1" i="1" kern="1200">
        <a:solidFill>
          <a:schemeClr val="tx1"/>
        </a:solidFill>
        <a:latin typeface="Arial" charset="0"/>
        <a:ea typeface="ＭＳ Ｐゴシック" charset="-128"/>
        <a:cs typeface="+mn-cs"/>
      </a:defRPr>
    </a:lvl1pPr>
    <a:lvl2pPr marL="457200" algn="l" rtl="0" eaLnBrk="0" fontAlgn="base" hangingPunct="0">
      <a:spcBef>
        <a:spcPct val="0"/>
      </a:spcBef>
      <a:spcAft>
        <a:spcPct val="0"/>
      </a:spcAft>
      <a:defRPr sz="2400" b="1" i="1" kern="1200">
        <a:solidFill>
          <a:schemeClr val="tx1"/>
        </a:solidFill>
        <a:latin typeface="Arial" charset="0"/>
        <a:ea typeface="ＭＳ Ｐゴシック" charset="-128"/>
        <a:cs typeface="+mn-cs"/>
      </a:defRPr>
    </a:lvl2pPr>
    <a:lvl3pPr marL="914400" algn="l" rtl="0" eaLnBrk="0" fontAlgn="base" hangingPunct="0">
      <a:spcBef>
        <a:spcPct val="0"/>
      </a:spcBef>
      <a:spcAft>
        <a:spcPct val="0"/>
      </a:spcAft>
      <a:defRPr sz="2400" b="1" i="1" kern="1200">
        <a:solidFill>
          <a:schemeClr val="tx1"/>
        </a:solidFill>
        <a:latin typeface="Arial" charset="0"/>
        <a:ea typeface="ＭＳ Ｐゴシック" charset="-128"/>
        <a:cs typeface="+mn-cs"/>
      </a:defRPr>
    </a:lvl3pPr>
    <a:lvl4pPr marL="1371600" algn="l" rtl="0" eaLnBrk="0" fontAlgn="base" hangingPunct="0">
      <a:spcBef>
        <a:spcPct val="0"/>
      </a:spcBef>
      <a:spcAft>
        <a:spcPct val="0"/>
      </a:spcAft>
      <a:defRPr sz="2400" b="1" i="1" kern="1200">
        <a:solidFill>
          <a:schemeClr val="tx1"/>
        </a:solidFill>
        <a:latin typeface="Arial" charset="0"/>
        <a:ea typeface="ＭＳ Ｐゴシック" charset="-128"/>
        <a:cs typeface="+mn-cs"/>
      </a:defRPr>
    </a:lvl4pPr>
    <a:lvl5pPr marL="1828800" algn="l" rtl="0" eaLnBrk="0" fontAlgn="base" hangingPunct="0">
      <a:spcBef>
        <a:spcPct val="0"/>
      </a:spcBef>
      <a:spcAft>
        <a:spcPct val="0"/>
      </a:spcAft>
      <a:defRPr sz="2400" b="1" i="1" kern="1200">
        <a:solidFill>
          <a:schemeClr val="tx1"/>
        </a:solidFill>
        <a:latin typeface="Arial" charset="0"/>
        <a:ea typeface="ＭＳ Ｐゴシック" charset="-128"/>
        <a:cs typeface="+mn-cs"/>
      </a:defRPr>
    </a:lvl5pPr>
    <a:lvl6pPr marL="2286000" algn="l" defTabSz="914400" rtl="0" eaLnBrk="1" latinLnBrk="0" hangingPunct="1">
      <a:defRPr sz="2400" b="1" i="1" kern="1200">
        <a:solidFill>
          <a:schemeClr val="tx1"/>
        </a:solidFill>
        <a:latin typeface="Arial" charset="0"/>
        <a:ea typeface="ＭＳ Ｐゴシック" charset="-128"/>
        <a:cs typeface="+mn-cs"/>
      </a:defRPr>
    </a:lvl6pPr>
    <a:lvl7pPr marL="2743200" algn="l" defTabSz="914400" rtl="0" eaLnBrk="1" latinLnBrk="0" hangingPunct="1">
      <a:defRPr sz="2400" b="1" i="1" kern="1200">
        <a:solidFill>
          <a:schemeClr val="tx1"/>
        </a:solidFill>
        <a:latin typeface="Arial" charset="0"/>
        <a:ea typeface="ＭＳ Ｐゴシック" charset="-128"/>
        <a:cs typeface="+mn-cs"/>
      </a:defRPr>
    </a:lvl7pPr>
    <a:lvl8pPr marL="3200400" algn="l" defTabSz="914400" rtl="0" eaLnBrk="1" latinLnBrk="0" hangingPunct="1">
      <a:defRPr sz="2400" b="1" i="1" kern="1200">
        <a:solidFill>
          <a:schemeClr val="tx1"/>
        </a:solidFill>
        <a:latin typeface="Arial" charset="0"/>
        <a:ea typeface="ＭＳ Ｐゴシック" charset="-128"/>
        <a:cs typeface="+mn-cs"/>
      </a:defRPr>
    </a:lvl8pPr>
    <a:lvl9pPr marL="3657600" algn="l" defTabSz="914400" rtl="0" eaLnBrk="1" latinLnBrk="0" hangingPunct="1">
      <a:defRPr sz="2400" b="1" i="1" kern="1200">
        <a:solidFill>
          <a:schemeClr val="tx1"/>
        </a:solidFill>
        <a:latin typeface="Arial" charset="0"/>
        <a:ea typeface="ＭＳ Ｐゴシック" charset="-128"/>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90D294"/>
    <a:srgbClr val="FFFFFF"/>
    <a:srgbClr val="8CCD91"/>
    <a:srgbClr val="003361"/>
    <a:srgbClr val="003A6E"/>
    <a:srgbClr val="00539D"/>
    <a:srgbClr val="8283C7"/>
    <a:srgbClr val="FFFF00"/>
    <a:srgbClr val="E6EAFE"/>
    <a:srgbClr val="ECEFFE"/>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22039" autoAdjust="0"/>
    <p:restoredTop sz="71554" autoAdjust="0"/>
  </p:normalViewPr>
  <p:slideViewPr>
    <p:cSldViewPr>
      <p:cViewPr>
        <p:scale>
          <a:sx n="76" d="100"/>
          <a:sy n="76" d="100"/>
        </p:scale>
        <p:origin x="1816" y="168"/>
      </p:cViewPr>
      <p:guideLst>
        <p:guide orient="horz" pos="2160"/>
        <p:guide pos="2880"/>
      </p:guideLst>
    </p:cSldViewPr>
  </p:slideViewPr>
  <p:outlineViewPr>
    <p:cViewPr>
      <p:scale>
        <a:sx n="33" d="100"/>
        <a:sy n="33" d="100"/>
      </p:scale>
      <p:origin x="0" y="0"/>
    </p:cViewPr>
  </p:outlineViewPr>
  <p:notesTextViewPr>
    <p:cViewPr>
      <p:scale>
        <a:sx n="100" d="100"/>
        <a:sy n="100" d="100"/>
      </p:scale>
      <p:origin x="0" y="0"/>
    </p:cViewPr>
  </p:notesTextViewPr>
  <p:sorterViewPr>
    <p:cViewPr>
      <p:scale>
        <a:sx n="66" d="100"/>
        <a:sy n="66" d="100"/>
      </p:scale>
      <p:origin x="0" y="0"/>
    </p:cViewPr>
  </p:sorterViewPr>
  <p:gridSpacing cx="76200" cy="76200"/>
</p:viewPr>
</file>

<file path=ppt/_rels/presentation.xml.rels><?xml version="1.0" encoding="UTF-8" standalone="yes"?>
<Relationships xmlns="http://schemas.openxmlformats.org/package/2006/relationships"><Relationship Id="rId9" Type="http://schemas.openxmlformats.org/officeDocument/2006/relationships/slide" Target="slides/slide8.xml"/><Relationship Id="rId20" Type="http://schemas.openxmlformats.org/officeDocument/2006/relationships/slide" Target="slides/slide19.xml"/><Relationship Id="rId21" Type="http://schemas.openxmlformats.org/officeDocument/2006/relationships/slide" Target="slides/slide20.xml"/><Relationship Id="rId22" Type="http://schemas.openxmlformats.org/officeDocument/2006/relationships/slide" Target="slides/slide21.xml"/><Relationship Id="rId23" Type="http://schemas.openxmlformats.org/officeDocument/2006/relationships/notesMaster" Target="notesMasters/notesMaster1.xml"/><Relationship Id="rId24" Type="http://schemas.openxmlformats.org/officeDocument/2006/relationships/handoutMaster" Target="handoutMasters/handoutMaster1.xml"/><Relationship Id="rId25" Type="http://schemas.openxmlformats.org/officeDocument/2006/relationships/presProps" Target="presProps.xml"/><Relationship Id="rId26" Type="http://schemas.openxmlformats.org/officeDocument/2006/relationships/viewProps" Target="viewProps.xml"/><Relationship Id="rId27" Type="http://schemas.openxmlformats.org/officeDocument/2006/relationships/theme" Target="theme/theme1.xml"/><Relationship Id="rId28" Type="http://schemas.openxmlformats.org/officeDocument/2006/relationships/tableStyles" Target="tableStyles.xml"/><Relationship Id="rId10" Type="http://schemas.openxmlformats.org/officeDocument/2006/relationships/slide" Target="slides/slide9.xml"/><Relationship Id="rId11" Type="http://schemas.openxmlformats.org/officeDocument/2006/relationships/slide" Target="slides/slide10.xml"/><Relationship Id="rId12" Type="http://schemas.openxmlformats.org/officeDocument/2006/relationships/slide" Target="slides/slide11.xml"/><Relationship Id="rId13" Type="http://schemas.openxmlformats.org/officeDocument/2006/relationships/slide" Target="slides/slide12.xml"/><Relationship Id="rId14" Type="http://schemas.openxmlformats.org/officeDocument/2006/relationships/slide" Target="slides/slide13.xml"/><Relationship Id="rId15" Type="http://schemas.openxmlformats.org/officeDocument/2006/relationships/slide" Target="slides/slide14.xml"/><Relationship Id="rId16" Type="http://schemas.openxmlformats.org/officeDocument/2006/relationships/slide" Target="slides/slide15.xml"/><Relationship Id="rId17" Type="http://schemas.openxmlformats.org/officeDocument/2006/relationships/slide" Target="slides/slide16.xml"/><Relationship Id="rId18" Type="http://schemas.openxmlformats.org/officeDocument/2006/relationships/slide" Target="slides/slide17.xml"/><Relationship Id="rId19" Type="http://schemas.openxmlformats.org/officeDocument/2006/relationships/slide" Target="slides/slide18.xml"/><Relationship Id="rId1" Type="http://schemas.openxmlformats.org/officeDocument/2006/relationships/slideMaster" Target="slideMasters/slideMaster1.xml"/><Relationship Id="rId2" Type="http://schemas.openxmlformats.org/officeDocument/2006/relationships/slide" Target="slides/slide1.xml"/><Relationship Id="rId3" Type="http://schemas.openxmlformats.org/officeDocument/2006/relationships/slide" Target="slides/slide2.xml"/><Relationship Id="rId4" Type="http://schemas.openxmlformats.org/officeDocument/2006/relationships/slide" Target="slides/slide3.xml"/><Relationship Id="rId5" Type="http://schemas.openxmlformats.org/officeDocument/2006/relationships/slide" Target="slides/slide4.xml"/><Relationship Id="rId6" Type="http://schemas.openxmlformats.org/officeDocument/2006/relationships/slide" Target="slides/slide5.xml"/><Relationship Id="rId7" Type="http://schemas.openxmlformats.org/officeDocument/2006/relationships/slide" Target="slides/slide6.xml"/><Relationship Id="rId8" Type="http://schemas.openxmlformats.org/officeDocument/2006/relationships/slide" Target="slides/slide7.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149506" name="Rectangle 1026"/>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i="0"/>
            </a:lvl1pPr>
          </a:lstStyle>
          <a:p>
            <a:endParaRPr lang="en-US" altLang="en-US"/>
          </a:p>
        </p:txBody>
      </p:sp>
      <p:sp>
        <p:nvSpPr>
          <p:cNvPr id="149507" name="Rectangle 1027"/>
          <p:cNvSpPr>
            <a:spLocks noGrp="1" noChangeArrowheads="1"/>
          </p:cNvSpPr>
          <p:nvPr>
            <p:ph type="dt" sz="quarter"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i="0"/>
            </a:lvl1pPr>
          </a:lstStyle>
          <a:p>
            <a:endParaRPr lang="en-US" altLang="en-US"/>
          </a:p>
        </p:txBody>
      </p:sp>
      <p:sp>
        <p:nvSpPr>
          <p:cNvPr id="149508" name="Rectangle 1028"/>
          <p:cNvSpPr>
            <a:spLocks noGrp="1" noChangeArrowheads="1"/>
          </p:cNvSpPr>
          <p:nvPr>
            <p:ph type="ftr" sz="quarter" idx="2"/>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i="0"/>
            </a:lvl1pPr>
          </a:lstStyle>
          <a:p>
            <a:endParaRPr lang="en-US" altLang="en-US"/>
          </a:p>
        </p:txBody>
      </p:sp>
      <p:sp>
        <p:nvSpPr>
          <p:cNvPr id="149509" name="Rectangle 1029"/>
          <p:cNvSpPr>
            <a:spLocks noGrp="1" noChangeArrowheads="1"/>
          </p:cNvSpPr>
          <p:nvPr>
            <p:ph type="sldNum" sz="quarter" idx="3"/>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i="0"/>
            </a:lvl1pPr>
          </a:lstStyle>
          <a:p>
            <a:fld id="{2A187BF2-6C9A-4A41-926D-B5EF85C807D6}" type="slidenum">
              <a:rPr lang="en-US" altLang="en-US"/>
              <a:pPr/>
              <a:t>‹#›</a:t>
            </a:fld>
            <a:endParaRPr lang="en-US" altLang="en-US"/>
          </a:p>
        </p:txBody>
      </p:sp>
    </p:spTree>
    <p:extLst>
      <p:ext uri="{BB962C8B-B14F-4D97-AF65-F5344CB8AC3E}">
        <p14:creationId xmlns:p14="http://schemas.microsoft.com/office/powerpoint/2010/main" val="876659322"/>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3074" name="Rectangle 2"/>
          <p:cNvSpPr>
            <a:spLocks noGrp="1" noChangeArrowheads="1"/>
          </p:cNvSpPr>
          <p:nvPr>
            <p:ph type="hdr" sz="quarter"/>
          </p:nvPr>
        </p:nvSpPr>
        <p:spPr bwMode="auto">
          <a:xfrm>
            <a:off x="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200" b="0" i="0"/>
            </a:lvl1pPr>
          </a:lstStyle>
          <a:p>
            <a:endParaRPr lang="en-US" altLang="en-US"/>
          </a:p>
        </p:txBody>
      </p:sp>
      <p:sp>
        <p:nvSpPr>
          <p:cNvPr id="3075" name="Rectangle 3"/>
          <p:cNvSpPr>
            <a:spLocks noGrp="1" noChangeArrowheads="1"/>
          </p:cNvSpPr>
          <p:nvPr>
            <p:ph type="dt" idx="1"/>
          </p:nvPr>
        </p:nvSpPr>
        <p:spPr bwMode="auto">
          <a:xfrm>
            <a:off x="3886200" y="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200" b="0" i="0"/>
            </a:lvl1pPr>
          </a:lstStyle>
          <a:p>
            <a:endParaRPr lang="en-US" altLang="en-US"/>
          </a:p>
        </p:txBody>
      </p:sp>
      <p:sp>
        <p:nvSpPr>
          <p:cNvPr id="3076" name="Rectangle 4"/>
          <p:cNvSpPr>
            <a:spLocks noGrp="1" noRot="1" noChangeAspect="1" noChangeArrowheads="1" noTextEdit="1"/>
          </p:cNvSpPr>
          <p:nvPr>
            <p:ph type="sldImg" idx="2"/>
          </p:nvPr>
        </p:nvSpPr>
        <p:spPr bwMode="auto">
          <a:xfrm>
            <a:off x="1143000" y="685800"/>
            <a:ext cx="4572000"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 uri="{53640926-AAD7-44D8-BBD7-CCE9431645EC}">
              <a14:shadowObscured xmlns:a14="http://schemas.microsoft.com/office/drawing/2010/main" val="1"/>
            </a:ext>
          </a:extLst>
        </p:spPr>
      </p:sp>
      <p:sp>
        <p:nvSpPr>
          <p:cNvPr id="3077" name="Rectangle 5"/>
          <p:cNvSpPr>
            <a:spLocks noGrp="1" noChangeArrowheads="1"/>
          </p:cNvSpPr>
          <p:nvPr>
            <p:ph type="body" sz="quarter" idx="3"/>
          </p:nvPr>
        </p:nvSpPr>
        <p:spPr bwMode="auto">
          <a:xfrm>
            <a:off x="914400" y="4343400"/>
            <a:ext cx="5029200" cy="411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3078" name="Rectangle 6"/>
          <p:cNvSpPr>
            <a:spLocks noGrp="1" noChangeArrowheads="1"/>
          </p:cNvSpPr>
          <p:nvPr>
            <p:ph type="ftr" sz="quarter" idx="4"/>
          </p:nvPr>
        </p:nvSpPr>
        <p:spPr bwMode="auto">
          <a:xfrm>
            <a:off x="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defRPr sz="1200" b="0" i="0"/>
            </a:lvl1pPr>
          </a:lstStyle>
          <a:p>
            <a:endParaRPr lang="en-US" altLang="en-US"/>
          </a:p>
        </p:txBody>
      </p:sp>
      <p:sp>
        <p:nvSpPr>
          <p:cNvPr id="3079" name="Rectangle 7"/>
          <p:cNvSpPr>
            <a:spLocks noGrp="1" noChangeArrowheads="1"/>
          </p:cNvSpPr>
          <p:nvPr>
            <p:ph type="sldNum" sz="quarter" idx="5"/>
          </p:nvPr>
        </p:nvSpPr>
        <p:spPr bwMode="auto">
          <a:xfrm>
            <a:off x="3886200" y="8686800"/>
            <a:ext cx="297180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b" anchorCtr="0" compatLnSpc="1">
            <a:prstTxWarp prst="textNoShape">
              <a:avLst/>
            </a:prstTxWarp>
          </a:bodyPr>
          <a:lstStyle>
            <a:lvl1pPr algn="r">
              <a:defRPr sz="1200" b="0" i="0"/>
            </a:lvl1pPr>
          </a:lstStyle>
          <a:p>
            <a:fld id="{DEA54294-6C21-A44D-AE65-3E73B19F6202}" type="slidenum">
              <a:rPr lang="en-US" altLang="en-US"/>
              <a:pPr/>
              <a:t>‹#›</a:t>
            </a:fld>
            <a:endParaRPr lang="en-US" altLang="en-US"/>
          </a:p>
        </p:txBody>
      </p:sp>
    </p:spTree>
    <p:extLst>
      <p:ext uri="{BB962C8B-B14F-4D97-AF65-F5344CB8AC3E}">
        <p14:creationId xmlns:p14="http://schemas.microsoft.com/office/powerpoint/2010/main" val="891781105"/>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ＭＳ Ｐゴシック" charset="-128"/>
        <a:cs typeface="+mn-cs"/>
      </a:defRPr>
    </a:lvl1pPr>
    <a:lvl2pPr marL="457200" algn="l" rtl="0" fontAlgn="base">
      <a:spcBef>
        <a:spcPct val="30000"/>
      </a:spcBef>
      <a:spcAft>
        <a:spcPct val="0"/>
      </a:spcAft>
      <a:defRPr sz="1200" kern="1200">
        <a:solidFill>
          <a:schemeClr val="tx1"/>
        </a:solidFill>
        <a:latin typeface="Arial" charset="0"/>
        <a:ea typeface="ＭＳ Ｐゴシック" charset="-128"/>
        <a:cs typeface="+mn-cs"/>
      </a:defRPr>
    </a:lvl2pPr>
    <a:lvl3pPr marL="914400" algn="l" rtl="0" fontAlgn="base">
      <a:spcBef>
        <a:spcPct val="30000"/>
      </a:spcBef>
      <a:spcAft>
        <a:spcPct val="0"/>
      </a:spcAft>
      <a:defRPr sz="1200" kern="1200">
        <a:solidFill>
          <a:schemeClr val="tx1"/>
        </a:solidFill>
        <a:latin typeface="Arial" charset="0"/>
        <a:ea typeface="ＭＳ Ｐゴシック" charset="-128"/>
        <a:cs typeface="+mn-cs"/>
      </a:defRPr>
    </a:lvl3pPr>
    <a:lvl4pPr marL="1371600" algn="l" rtl="0" fontAlgn="base">
      <a:spcBef>
        <a:spcPct val="30000"/>
      </a:spcBef>
      <a:spcAft>
        <a:spcPct val="0"/>
      </a:spcAft>
      <a:defRPr sz="1200" kern="1200">
        <a:solidFill>
          <a:schemeClr val="tx1"/>
        </a:solidFill>
        <a:latin typeface="Arial" charset="0"/>
        <a:ea typeface="ＭＳ Ｐゴシック" charset="-128"/>
        <a:cs typeface="+mn-cs"/>
      </a:defRPr>
    </a:lvl4pPr>
    <a:lvl5pPr marL="1828800" algn="l" rtl="0" fontAlgn="base">
      <a:spcBef>
        <a:spcPct val="30000"/>
      </a:spcBef>
      <a:spcAft>
        <a:spcPct val="0"/>
      </a:spcAft>
      <a:defRPr sz="1200" kern="1200">
        <a:solidFill>
          <a:schemeClr val="tx1"/>
        </a:solidFill>
        <a:latin typeface="Arial" charset="0"/>
        <a:ea typeface="ＭＳ Ｐゴシック" charset="-128"/>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xml"/></Relationships>
</file>

<file path=ppt/notesSlides/_rels/notesSlide1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0.xml"/></Relationships>
</file>

<file path=ppt/notesSlides/_rels/notesSlide1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1.xml"/></Relationships>
</file>

<file path=ppt/notesSlides/_rels/notesSlide1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2.xml"/></Relationships>
</file>

<file path=ppt/notesSlides/_rels/notesSlide1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3.xml"/></Relationships>
</file>

<file path=ppt/notesSlides/_rels/notesSlide1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4.xml"/></Relationships>
</file>

<file path=ppt/notesSlides/_rels/notesSlide1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5.xml"/></Relationships>
</file>

<file path=ppt/notesSlides/_rels/notesSlide1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6.xml"/></Relationships>
</file>

<file path=ppt/notesSlides/_rels/notesSlide1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7.xml"/></Relationships>
</file>

<file path=ppt/notesSlides/_rels/notesSlide1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8.xml"/></Relationships>
</file>

<file path=ppt/notesSlides/_rels/notesSlide1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19.xml"/></Relationships>
</file>

<file path=ppt/notesSlides/_rels/notesSlide2.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xml"/></Relationships>
</file>

<file path=ppt/notesSlides/_rels/notesSlide20.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0.xml"/></Relationships>
</file>

<file path=ppt/notesSlides/_rels/notesSlide21.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21.xml"/></Relationships>
</file>

<file path=ppt/notesSlides/_rels/notesSlide3.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3.xml"/></Relationships>
</file>

<file path=ppt/notesSlides/_rels/notesSlide4.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4.xml"/></Relationships>
</file>

<file path=ppt/notesSlides/_rels/notesSlide5.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5.xml"/></Relationships>
</file>

<file path=ppt/notesSlides/_rels/notesSlide6.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6.xml"/></Relationships>
</file>

<file path=ppt/notesSlides/_rels/notesSlide7.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7.xml"/></Relationships>
</file>

<file path=ppt/notesSlides/_rels/notesSlide8.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8.xml"/></Relationships>
</file>

<file path=ppt/notesSlides/_rels/notesSlide9.xml.rels><?xml version="1.0" encoding="UTF-8" standalone="yes"?>
<Relationships xmlns="http://schemas.openxmlformats.org/package/2006/relationships"><Relationship Id="rId1" Type="http://schemas.openxmlformats.org/officeDocument/2006/relationships/notesMaster" Target="../notesMasters/notesMaster1.xml"/><Relationship Id="rId2" Type="http://schemas.openxmlformats.org/officeDocument/2006/relationships/slide" Target="../slides/slide9.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F32EBFF-EB7C-174D-81C9-AA15970489F0}" type="slidenum">
              <a:rPr lang="en-US" altLang="en-US"/>
              <a:pPr/>
              <a:t>1</a:t>
            </a:fld>
            <a:endParaRPr lang="en-US" altLang="en-US"/>
          </a:p>
        </p:txBody>
      </p:sp>
      <p:sp>
        <p:nvSpPr>
          <p:cNvPr id="4098" name="Rectangle 2"/>
          <p:cNvSpPr>
            <a:spLocks noGrp="1" noRot="1" noChangeAspect="1" noChangeArrowheads="1" noTextEdit="1"/>
          </p:cNvSpPr>
          <p:nvPr>
            <p:ph type="sldImg"/>
          </p:nvPr>
        </p:nvSpPr>
        <p:spPr>
          <a:ln/>
        </p:spPr>
      </p:sp>
      <p:sp>
        <p:nvSpPr>
          <p:cNvPr id="4099"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7922787"/>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QAP, amphibole consists dominantly of </a:t>
            </a:r>
            <a:r>
              <a:rPr lang="en-US" dirty="0" err="1" smtClean="0"/>
              <a:t>actinolite</a:t>
            </a:r>
            <a:r>
              <a:rPr lang="en-US" dirty="0" smtClean="0"/>
              <a:t>, hornblende and cummingtonite</a:t>
            </a:r>
          </a:p>
          <a:p>
            <a:endParaRPr lang="en-US" dirty="0" smtClean="0"/>
          </a:p>
          <a:p>
            <a:r>
              <a:rPr lang="en-US" dirty="0" smtClean="0"/>
              <a:t>Outside </a:t>
            </a:r>
            <a:r>
              <a:rPr lang="en-US" dirty="0" smtClean="0"/>
              <a:t>QAP, mafic phases are dominated by </a:t>
            </a:r>
            <a:r>
              <a:rPr lang="en-US" dirty="0" err="1" smtClean="0"/>
              <a:t>anthophyllite</a:t>
            </a:r>
            <a:r>
              <a:rPr lang="en-US" dirty="0" smtClean="0"/>
              <a:t>, and hornblende, and possess whole-rock trace-element signatures indicative of an igneous origin (i.e., </a:t>
            </a:r>
            <a:r>
              <a:rPr lang="en-US" dirty="0" err="1" smtClean="0"/>
              <a:t>Th</a:t>
            </a:r>
            <a:r>
              <a:rPr lang="en-US" dirty="0" smtClean="0"/>
              <a:t>/</a:t>
            </a:r>
            <a:r>
              <a:rPr lang="en-US" dirty="0" err="1" smtClean="0"/>
              <a:t>Sc</a:t>
            </a:r>
            <a:r>
              <a:rPr lang="en-US" dirty="0" smtClean="0"/>
              <a:t> and Cr/</a:t>
            </a:r>
            <a:r>
              <a:rPr lang="en-US" dirty="0" err="1" smtClean="0"/>
              <a:t>Th</a:t>
            </a:r>
            <a:r>
              <a:rPr lang="en-US" dirty="0" smtClean="0"/>
              <a:t> ratios and abundances of Cr, Y, TiO</a:t>
            </a:r>
            <a:r>
              <a:rPr lang="en-US" baseline="-25000" dirty="0" smtClean="0"/>
              <a:t>2</a:t>
            </a:r>
            <a:r>
              <a:rPr lang="en-US" dirty="0" smtClean="0"/>
              <a:t>.,P</a:t>
            </a:r>
            <a:r>
              <a:rPr lang="en-US" baseline="-25000" dirty="0" smtClean="0"/>
              <a:t>2</a:t>
            </a:r>
            <a:r>
              <a:rPr lang="en-US" dirty="0" smtClean="0"/>
              <a:t>O</a:t>
            </a:r>
            <a:r>
              <a:rPr lang="en-US" baseline="-25000" dirty="0" smtClean="0"/>
              <a:t>5</a:t>
            </a:r>
            <a:r>
              <a:rPr lang="en-US" dirty="0" smtClean="0"/>
              <a:t>.). </a:t>
            </a:r>
            <a:endParaRPr lang="en-US" dirty="0"/>
          </a:p>
        </p:txBody>
      </p:sp>
      <p:sp>
        <p:nvSpPr>
          <p:cNvPr id="4" name="Slide Number Placeholder 3"/>
          <p:cNvSpPr>
            <a:spLocks noGrp="1"/>
          </p:cNvSpPr>
          <p:nvPr>
            <p:ph type="sldNum" sz="quarter" idx="10"/>
          </p:nvPr>
        </p:nvSpPr>
        <p:spPr/>
        <p:txBody>
          <a:bodyPr/>
          <a:lstStyle/>
          <a:p>
            <a:fld id="{DEA54294-6C21-A44D-AE65-3E73B19F6202}" type="slidenum">
              <a:rPr lang="en-US" altLang="en-US" smtClean="0"/>
              <a:pPr/>
              <a:t>10</a:t>
            </a:fld>
            <a:endParaRPr lang="en-US" altLang="en-US"/>
          </a:p>
        </p:txBody>
      </p:sp>
    </p:spTree>
    <p:extLst>
      <p:ext uri="{BB962C8B-B14F-4D97-AF65-F5344CB8AC3E}">
        <p14:creationId xmlns:p14="http://schemas.microsoft.com/office/powerpoint/2010/main" val="278985161"/>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dirty="0" smtClean="0"/>
              <a:t>Within QAP, pyroxene is dominantly </a:t>
            </a:r>
            <a:r>
              <a:rPr lang="en-US" dirty="0" err="1" smtClean="0"/>
              <a:t>diopside</a:t>
            </a:r>
            <a:r>
              <a:rPr lang="en-US" dirty="0" smtClean="0"/>
              <a:t>, </a:t>
            </a:r>
            <a:r>
              <a:rPr lang="en-US" dirty="0" err="1" smtClean="0"/>
              <a:t>hedenbergite</a:t>
            </a:r>
            <a:r>
              <a:rPr lang="en-US" dirty="0" smtClean="0"/>
              <a:t> and augite, which point to an original Mg-rich </a:t>
            </a:r>
            <a:r>
              <a:rPr lang="en-US" dirty="0" err="1" smtClean="0"/>
              <a:t>protolith</a:t>
            </a:r>
            <a:r>
              <a:rPr lang="en-US" dirty="0" smtClean="0"/>
              <a:t>.</a:t>
            </a:r>
          </a:p>
          <a:p>
            <a:r>
              <a:rPr lang="en-US" dirty="0" smtClean="0"/>
              <a:t>Outside </a:t>
            </a:r>
            <a:r>
              <a:rPr lang="en-US" dirty="0" smtClean="0"/>
              <a:t>QAP, mafic phases are dominated by enstatite.</a:t>
            </a:r>
            <a:r>
              <a:rPr lang="en-US" baseline="0" dirty="0" smtClean="0"/>
              <a:t> </a:t>
            </a:r>
            <a:endParaRPr lang="en-US" dirty="0"/>
          </a:p>
        </p:txBody>
      </p:sp>
      <p:sp>
        <p:nvSpPr>
          <p:cNvPr id="4" name="Slide Number Placeholder 3"/>
          <p:cNvSpPr>
            <a:spLocks noGrp="1"/>
          </p:cNvSpPr>
          <p:nvPr>
            <p:ph type="sldNum" sz="quarter" idx="10"/>
          </p:nvPr>
        </p:nvSpPr>
        <p:spPr/>
        <p:txBody>
          <a:bodyPr/>
          <a:lstStyle/>
          <a:p>
            <a:fld id="{DEA54294-6C21-A44D-AE65-3E73B19F6202}" type="slidenum">
              <a:rPr lang="en-US" altLang="en-US" smtClean="0"/>
              <a:pPr/>
              <a:t>11</a:t>
            </a:fld>
            <a:endParaRPr lang="en-US" altLang="en-US"/>
          </a:p>
        </p:txBody>
      </p:sp>
    </p:spTree>
    <p:extLst>
      <p:ext uri="{BB962C8B-B14F-4D97-AF65-F5344CB8AC3E}">
        <p14:creationId xmlns:p14="http://schemas.microsoft.com/office/powerpoint/2010/main" val="1544774012"/>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9E3B615-50DA-F845-9AE8-3313FE0E9E04}" type="slidenum">
              <a:rPr lang="en-US" altLang="en-US"/>
              <a:pPr/>
              <a:t>12</a:t>
            </a:fld>
            <a:endParaRPr lang="en-US" altLang="en-US"/>
          </a:p>
        </p:txBody>
      </p:sp>
      <p:sp>
        <p:nvSpPr>
          <p:cNvPr id="74754" name="Rectangle 2"/>
          <p:cNvSpPr>
            <a:spLocks noGrp="1" noRot="1" noChangeAspect="1" noChangeArrowheads="1" noTextEdit="1"/>
          </p:cNvSpPr>
          <p:nvPr>
            <p:ph type="sldImg"/>
          </p:nvPr>
        </p:nvSpPr>
        <p:spPr>
          <a:ln/>
        </p:spPr>
      </p:sp>
      <p:sp>
        <p:nvSpPr>
          <p:cNvPr id="7475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2094040110"/>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CF75D14-F8E5-D341-8CB6-9332B8B7C613}" type="slidenum">
              <a:rPr lang="en-US" altLang="en-US"/>
              <a:pPr/>
              <a:t>13</a:t>
            </a:fld>
            <a:endParaRPr lang="en-US" altLang="en-US"/>
          </a:p>
        </p:txBody>
      </p:sp>
      <p:sp>
        <p:nvSpPr>
          <p:cNvPr id="147458" name="Rectangle 2"/>
          <p:cNvSpPr>
            <a:spLocks noGrp="1" noRot="1" noChangeAspect="1" noChangeArrowheads="1" noTextEdit="1"/>
          </p:cNvSpPr>
          <p:nvPr>
            <p:ph type="sldImg"/>
          </p:nvPr>
        </p:nvSpPr>
        <p:spPr>
          <a:ln/>
        </p:spPr>
      </p:sp>
      <p:sp>
        <p:nvSpPr>
          <p:cNvPr id="14745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altLang="en-US" sz="1200" b="0" dirty="0" smtClean="0">
                <a:solidFill>
                  <a:schemeClr val="accent1"/>
                </a:solidFill>
              </a:rPr>
              <a:t>Have undisputed mafic </a:t>
            </a:r>
            <a:r>
              <a:rPr lang="en-US" altLang="en-US" sz="1200" b="0" dirty="0" err="1" smtClean="0">
                <a:solidFill>
                  <a:schemeClr val="accent1"/>
                </a:solidFill>
              </a:rPr>
              <a:t>protolith</a:t>
            </a:r>
            <a:r>
              <a:rPr lang="en-US" altLang="en-US" sz="1200" b="0" dirty="0" smtClean="0">
                <a:solidFill>
                  <a:schemeClr val="accent1"/>
                </a:solidFill>
              </a:rPr>
              <a:t>, but are geochemically more similar to Akilia QAP unit than to Akilia ultramafic unit (AK02)</a:t>
            </a:r>
          </a:p>
          <a:p>
            <a:endParaRPr lang="en-US" altLang="en-US" dirty="0"/>
          </a:p>
        </p:txBody>
      </p:sp>
    </p:spTree>
    <p:extLst>
      <p:ext uri="{BB962C8B-B14F-4D97-AF65-F5344CB8AC3E}">
        <p14:creationId xmlns:p14="http://schemas.microsoft.com/office/powerpoint/2010/main" val="12611786"/>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6B5FEA4B-F34F-C641-8822-59CD0460A51F}" type="slidenum">
              <a:rPr lang="en-US" altLang="en-US"/>
              <a:pPr/>
              <a:t>14</a:t>
            </a:fld>
            <a:endParaRPr lang="en-US" altLang="en-US"/>
          </a:p>
        </p:txBody>
      </p:sp>
      <p:sp>
        <p:nvSpPr>
          <p:cNvPr id="75778" name="Rectangle 2"/>
          <p:cNvSpPr>
            <a:spLocks noGrp="1" noRot="1" noChangeAspect="1" noChangeArrowheads="1" noTextEdit="1"/>
          </p:cNvSpPr>
          <p:nvPr>
            <p:ph type="sldImg"/>
          </p:nvPr>
        </p:nvSpPr>
        <p:spPr>
          <a:ln/>
        </p:spPr>
      </p:sp>
      <p:sp>
        <p:nvSpPr>
          <p:cNvPr id="75779" name="Rectangle 3"/>
          <p:cNvSpPr>
            <a:spLocks noGrp="1" noChangeArrowheads="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mn-cs"/>
              </a:rPr>
              <a:t>The upper half of the thin section is coarsely crystalline, magnetite poor, and dominated by </a:t>
            </a:r>
            <a:r>
              <a:rPr lang="en-US" sz="1200" kern="1200" dirty="0" err="1" smtClean="0">
                <a:solidFill>
                  <a:schemeClr val="tx1"/>
                </a:solidFill>
                <a:effectLst/>
                <a:latin typeface="Arial" charset="0"/>
                <a:ea typeface="ＭＳ Ｐゴシック" charset="-128"/>
                <a:cs typeface="+mn-cs"/>
              </a:rPr>
              <a:t>clinopyroxene</a:t>
            </a:r>
            <a:r>
              <a:rPr lang="en-US" sz="1200" kern="1200" dirty="0" smtClean="0">
                <a:solidFill>
                  <a:schemeClr val="tx1"/>
                </a:solidFill>
                <a:effectLst/>
                <a:latin typeface="Arial" charset="0"/>
                <a:ea typeface="ＭＳ Ｐゴシック" charset="-128"/>
                <a:cs typeface="+mn-cs"/>
              </a:rPr>
              <a:t> and quartz.  The lower half is finer grained, magnetite is present, and contains dominantly orthopyroxene, quartz, and amphiboles.</a:t>
            </a:r>
            <a:r>
              <a:rPr lang="en-US" dirty="0" smtClean="0">
                <a:effectLst/>
              </a:rPr>
              <a:t> </a:t>
            </a:r>
            <a:endParaRPr lang="en-US" altLang="en-US" dirty="0" smtClean="0"/>
          </a:p>
          <a:p>
            <a:endParaRPr lang="en-US" altLang="en-US" dirty="0"/>
          </a:p>
        </p:txBody>
      </p:sp>
    </p:spTree>
    <p:extLst>
      <p:ext uri="{BB962C8B-B14F-4D97-AF65-F5344CB8AC3E}">
        <p14:creationId xmlns:p14="http://schemas.microsoft.com/office/powerpoint/2010/main" val="1570121734"/>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43C9A2F3-4A67-1A46-BDB8-5D1F2128E796}" type="slidenum">
              <a:rPr lang="en-US" altLang="en-US"/>
              <a:pPr/>
              <a:t>15</a:t>
            </a:fld>
            <a:endParaRPr lang="en-US" altLang="en-US"/>
          </a:p>
        </p:txBody>
      </p:sp>
      <p:sp>
        <p:nvSpPr>
          <p:cNvPr id="92162" name="Rectangle 2"/>
          <p:cNvSpPr>
            <a:spLocks noGrp="1" noRot="1" noChangeAspect="1" noChangeArrowheads="1" noTextEdit="1"/>
          </p:cNvSpPr>
          <p:nvPr>
            <p:ph type="sldImg"/>
          </p:nvPr>
        </p:nvSpPr>
        <p:spPr>
          <a:ln/>
        </p:spPr>
      </p:sp>
      <p:sp>
        <p:nvSpPr>
          <p:cNvPr id="92163" name="Rectangle 3"/>
          <p:cNvSpPr>
            <a:spLocks noGrp="1" noChangeArrowheads="1"/>
          </p:cNvSpPr>
          <p:nvPr>
            <p:ph type="body" idx="1"/>
          </p:nvPr>
        </p:nvSpPr>
        <p:spPr/>
        <p:txBody>
          <a:bodyPr/>
          <a:lstStyle/>
          <a:p>
            <a:r>
              <a:rPr lang="en-US" sz="1200" kern="1200" dirty="0" smtClean="0">
                <a:solidFill>
                  <a:schemeClr val="tx1"/>
                </a:solidFill>
                <a:effectLst/>
                <a:latin typeface="Arial" charset="0"/>
                <a:ea typeface="ＭＳ Ｐゴシック" charset="-128"/>
                <a:cs typeface="+mn-cs"/>
              </a:rPr>
              <a:t>Sample AK 38 appears to be the critical sample that links a possible ultramafic </a:t>
            </a:r>
            <a:r>
              <a:rPr lang="en-US" sz="1200" kern="1200" dirty="0" err="1" smtClean="0">
                <a:solidFill>
                  <a:schemeClr val="tx1"/>
                </a:solidFill>
                <a:effectLst/>
                <a:latin typeface="Arial" charset="0"/>
                <a:ea typeface="ＭＳ Ｐゴシック" charset="-128"/>
                <a:cs typeface="+mn-cs"/>
              </a:rPr>
              <a:t>protolith</a:t>
            </a:r>
            <a:r>
              <a:rPr lang="en-US" sz="1200" kern="1200" dirty="0" smtClean="0">
                <a:solidFill>
                  <a:schemeClr val="tx1"/>
                </a:solidFill>
                <a:effectLst/>
                <a:latin typeface="Arial" charset="0"/>
                <a:ea typeface="ＭＳ Ｐゴシック" charset="-128"/>
                <a:cs typeface="+mn-cs"/>
              </a:rPr>
              <a:t> to the rest of the QAP rocks.  The layer from which this sample was collected is the </a:t>
            </a:r>
            <a:r>
              <a:rPr lang="en-US" sz="1200" kern="1200" dirty="0" smtClean="0">
                <a:solidFill>
                  <a:schemeClr val="tx1"/>
                </a:solidFill>
                <a:effectLst/>
                <a:latin typeface="Arial" charset="0"/>
                <a:ea typeface="ＭＳ Ｐゴシック" charset="-128"/>
                <a:cs typeface="+mn-cs"/>
              </a:rPr>
              <a:t>thickest, </a:t>
            </a:r>
            <a:r>
              <a:rPr lang="en-US" sz="1200" kern="1200" dirty="0" smtClean="0">
                <a:solidFill>
                  <a:schemeClr val="tx1"/>
                </a:solidFill>
                <a:effectLst/>
                <a:latin typeface="Arial" charset="0"/>
                <a:ea typeface="ＭＳ Ｐゴシック" charset="-128"/>
                <a:cs typeface="+mn-cs"/>
              </a:rPr>
              <a:t>most structurally intact layer of the QAP outcrop, and lacks evidence for </a:t>
            </a:r>
            <a:r>
              <a:rPr lang="en-US" sz="1200" kern="1200" dirty="0" err="1" smtClean="0">
                <a:solidFill>
                  <a:schemeClr val="tx1"/>
                </a:solidFill>
                <a:effectLst/>
                <a:latin typeface="Arial" charset="0"/>
                <a:ea typeface="ＭＳ Ｐゴシック" charset="-128"/>
                <a:cs typeface="+mn-cs"/>
              </a:rPr>
              <a:t>boudinage</a:t>
            </a:r>
            <a:r>
              <a:rPr lang="en-US" sz="1200" kern="1200" dirty="0" smtClean="0">
                <a:solidFill>
                  <a:schemeClr val="tx1"/>
                </a:solidFill>
                <a:effectLst/>
                <a:latin typeface="Arial" charset="0"/>
                <a:ea typeface="ＭＳ Ｐゴシック" charset="-128"/>
                <a:cs typeface="+mn-cs"/>
              </a:rPr>
              <a:t>, pinch-and-swell structures, or quartz infiltration. Sample AK 38 has a geochemical fingerprint that is more similar an ultramafic rock </a:t>
            </a:r>
            <a:r>
              <a:rPr lang="en-US" sz="1200" kern="1200" dirty="0" smtClean="0">
                <a:solidFill>
                  <a:schemeClr val="tx1"/>
                </a:solidFill>
                <a:effectLst/>
                <a:latin typeface="Arial" charset="0"/>
                <a:ea typeface="ＭＳ Ｐゴシック" charset="-128"/>
                <a:cs typeface="+mn-cs"/>
              </a:rPr>
              <a:t>than </a:t>
            </a:r>
            <a:r>
              <a:rPr lang="en-US" sz="1200" kern="1200" dirty="0" smtClean="0">
                <a:solidFill>
                  <a:schemeClr val="tx1"/>
                </a:solidFill>
                <a:effectLst/>
                <a:latin typeface="Arial" charset="0"/>
                <a:ea typeface="ＭＳ Ｐゴシック" charset="-128"/>
                <a:cs typeface="+mn-cs"/>
              </a:rPr>
              <a:t>any other subunit of the QAP outcrop.</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Samples AK 02 and AK 38 possess nearly identical REY patterns.  When compatible element (Cr, </a:t>
            </a:r>
            <a:r>
              <a:rPr lang="en-US" sz="1200" kern="1200" dirty="0" err="1" smtClean="0">
                <a:solidFill>
                  <a:schemeClr val="tx1"/>
                </a:solidFill>
                <a:effectLst/>
                <a:latin typeface="Arial" charset="0"/>
                <a:ea typeface="ＭＳ Ｐゴシック" charset="-128"/>
                <a:cs typeface="+mn-cs"/>
              </a:rPr>
              <a:t>Sc</a:t>
            </a:r>
            <a:r>
              <a:rPr lang="en-US" sz="1200" kern="1200" dirty="0" smtClean="0">
                <a:solidFill>
                  <a:schemeClr val="tx1"/>
                </a:solidFill>
                <a:effectLst/>
                <a:latin typeface="Arial" charset="0"/>
                <a:ea typeface="ＭＳ Ｐゴシック" charset="-128"/>
                <a:cs typeface="+mn-cs"/>
              </a:rPr>
              <a:t>, </a:t>
            </a:r>
            <a:r>
              <a:rPr lang="en-US" sz="1200" kern="1200" dirty="0" err="1" smtClean="0">
                <a:solidFill>
                  <a:schemeClr val="tx1"/>
                </a:solidFill>
                <a:effectLst/>
                <a:latin typeface="Arial" charset="0"/>
                <a:ea typeface="ＭＳ Ｐゴシック" charset="-128"/>
                <a:cs typeface="+mn-cs"/>
              </a:rPr>
              <a:t>Sr</a:t>
            </a:r>
            <a:r>
              <a:rPr lang="en-US" sz="1200" kern="1200" dirty="0" smtClean="0">
                <a:solidFill>
                  <a:schemeClr val="tx1"/>
                </a:solidFill>
                <a:effectLst/>
                <a:latin typeface="Arial" charset="0"/>
                <a:ea typeface="ＭＳ Ｐゴシック" charset="-128"/>
                <a:cs typeface="+mn-cs"/>
              </a:rPr>
              <a:t>, Co, V, and Zn) concentrations are compared, AK 38 is more similar to AK 02 than other QAP subunits</a:t>
            </a:r>
            <a:r>
              <a:rPr lang="en-US" dirty="0" smtClean="0">
                <a:effectLst/>
              </a:rPr>
              <a:t> .</a:t>
            </a:r>
            <a:endParaRPr lang="en-US" altLang="en-US" dirty="0"/>
          </a:p>
        </p:txBody>
      </p:sp>
    </p:spTree>
    <p:extLst>
      <p:ext uri="{BB962C8B-B14F-4D97-AF65-F5344CB8AC3E}">
        <p14:creationId xmlns:p14="http://schemas.microsoft.com/office/powerpoint/2010/main" val="530807149"/>
      </p:ext>
    </p:extLst>
  </p:cSld>
  <p:clrMapOvr>
    <a:masterClrMapping/>
  </p:clrMapOvr>
</p:notes>
</file>

<file path=ppt/notesSlides/notesSlide1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9E2A8287-7D4D-B741-881B-963E19A6FB92}" type="slidenum">
              <a:rPr lang="en-US" altLang="en-US"/>
              <a:pPr/>
              <a:t>16</a:t>
            </a:fld>
            <a:endParaRPr lang="en-US" altLang="en-US"/>
          </a:p>
        </p:txBody>
      </p:sp>
      <p:sp>
        <p:nvSpPr>
          <p:cNvPr id="158722" name="Rectangle 2"/>
          <p:cNvSpPr>
            <a:spLocks noGrp="1" noRot="1" noChangeAspect="1" noChangeArrowheads="1" noTextEdit="1"/>
          </p:cNvSpPr>
          <p:nvPr>
            <p:ph type="sldImg"/>
          </p:nvPr>
        </p:nvSpPr>
        <p:spPr>
          <a:ln/>
        </p:spPr>
      </p:sp>
      <p:sp>
        <p:nvSpPr>
          <p:cNvPr id="158723"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756929002"/>
      </p:ext>
    </p:extLst>
  </p:cSld>
  <p:clrMapOvr>
    <a:masterClrMapping/>
  </p:clrMapOvr>
</p:notes>
</file>

<file path=ppt/notesSlides/notesSlide1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70B4C594-4CE0-5942-A40A-021352A11D7B}" type="slidenum">
              <a:rPr lang="en-US" altLang="en-US"/>
              <a:pPr/>
              <a:t>17</a:t>
            </a:fld>
            <a:endParaRPr lang="en-US" altLang="en-US"/>
          </a:p>
        </p:txBody>
      </p:sp>
      <p:sp>
        <p:nvSpPr>
          <p:cNvPr id="148482" name="Rectangle 2"/>
          <p:cNvSpPr>
            <a:spLocks noGrp="1" noRot="1" noChangeAspect="1" noChangeArrowheads="1" noTextEdit="1"/>
          </p:cNvSpPr>
          <p:nvPr>
            <p:ph type="sldImg"/>
          </p:nvPr>
        </p:nvSpPr>
        <p:spPr>
          <a:ln/>
        </p:spPr>
      </p:sp>
      <p:sp>
        <p:nvSpPr>
          <p:cNvPr id="148483" name="Rectangle 3"/>
          <p:cNvSpPr>
            <a:spLocks noGrp="1" noChangeArrowheads="1"/>
          </p:cNvSpPr>
          <p:nvPr>
            <p:ph type="body" idx="1"/>
          </p:nvPr>
        </p:nvSpPr>
        <p:spPr/>
        <p:txBody>
          <a:bodyPr/>
          <a:lstStyle/>
          <a:p>
            <a:endParaRPr lang="en-US" altLang="en-US" dirty="0"/>
          </a:p>
        </p:txBody>
      </p:sp>
    </p:spTree>
    <p:extLst>
      <p:ext uri="{BB962C8B-B14F-4D97-AF65-F5344CB8AC3E}">
        <p14:creationId xmlns:p14="http://schemas.microsoft.com/office/powerpoint/2010/main" val="1512889896"/>
      </p:ext>
    </p:extLst>
  </p:cSld>
  <p:clrMapOvr>
    <a:masterClrMapping/>
  </p:clrMapOvr>
</p:notes>
</file>

<file path=ppt/notesSlides/notesSlide1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2DDC2580-9BB8-214F-BC7F-24B6F6834A76}" type="slidenum">
              <a:rPr lang="en-US" altLang="en-US"/>
              <a:pPr/>
              <a:t>18</a:t>
            </a:fld>
            <a:endParaRPr lang="en-US" altLang="en-US"/>
          </a:p>
        </p:txBody>
      </p:sp>
      <p:sp>
        <p:nvSpPr>
          <p:cNvPr id="90114" name="Rectangle 2"/>
          <p:cNvSpPr>
            <a:spLocks noGrp="1" noRot="1" noChangeAspect="1" noChangeArrowheads="1" noTextEdit="1"/>
          </p:cNvSpPr>
          <p:nvPr>
            <p:ph type="sldImg"/>
          </p:nvPr>
        </p:nvSpPr>
        <p:spPr>
          <a:ln/>
        </p:spPr>
      </p:sp>
      <p:sp>
        <p:nvSpPr>
          <p:cNvPr id="90115"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934101592"/>
      </p:ext>
    </p:extLst>
  </p:cSld>
  <p:clrMapOvr>
    <a:masterClrMapping/>
  </p:clrMapOvr>
</p:notes>
</file>

<file path=ppt/notesSlides/notesSlide1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C116DFE-FAF0-334D-9A8A-0C0BF6282166}" type="slidenum">
              <a:rPr lang="en-US" altLang="en-US"/>
              <a:pPr/>
              <a:t>19</a:t>
            </a:fld>
            <a:endParaRPr lang="en-US" altLang="en-US"/>
          </a:p>
        </p:txBody>
      </p:sp>
      <p:sp>
        <p:nvSpPr>
          <p:cNvPr id="72706" name="Rectangle 2"/>
          <p:cNvSpPr>
            <a:spLocks noGrp="1" noRot="1" noChangeAspect="1" noChangeArrowheads="1" noTextEdit="1"/>
          </p:cNvSpPr>
          <p:nvPr>
            <p:ph type="sldImg"/>
          </p:nvPr>
        </p:nvSpPr>
        <p:spPr>
          <a:ln/>
        </p:spPr>
      </p:sp>
      <p:sp>
        <p:nvSpPr>
          <p:cNvPr id="72707"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308016165"/>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6088064-5A0E-474E-ABC5-AF886F66E88C}" type="slidenum">
              <a:rPr lang="en-US" altLang="en-US"/>
              <a:pPr/>
              <a:t>2</a:t>
            </a:fld>
            <a:endParaRPr lang="en-US" altLang="en-US"/>
          </a:p>
        </p:txBody>
      </p:sp>
      <p:sp>
        <p:nvSpPr>
          <p:cNvPr id="24578" name="Rectangle 2"/>
          <p:cNvSpPr>
            <a:spLocks noGrp="1" noRot="1" noChangeAspect="1" noChangeArrowheads="1" noTextEdit="1"/>
          </p:cNvSpPr>
          <p:nvPr>
            <p:ph type="sldImg"/>
          </p:nvPr>
        </p:nvSpPr>
        <p:spPr>
          <a:ln/>
        </p:spPr>
      </p:sp>
      <p:sp>
        <p:nvSpPr>
          <p:cNvPr id="24579" name="Rectangle 3"/>
          <p:cNvSpPr>
            <a:spLocks noGrp="1" noChangeArrowheads="1"/>
          </p:cNvSpPr>
          <p:nvPr>
            <p:ph type="body" idx="1"/>
          </p:nvPr>
        </p:nvSpPr>
        <p:spPr/>
        <p:txBody>
          <a:bodyPr/>
          <a:lstStyle/>
          <a:p>
            <a:r>
              <a:rPr lang="en-US" sz="1200" kern="1200" dirty="0" smtClean="0">
                <a:solidFill>
                  <a:schemeClr val="tx1"/>
                </a:solidFill>
                <a:effectLst/>
                <a:latin typeface="Arial" charset="0"/>
                <a:ea typeface="ＭＳ Ｐゴシック" charset="-128"/>
                <a:cs typeface="+mn-cs"/>
              </a:rPr>
              <a:t>Sedimentary rocks have the potential to reveal conditions of the </a:t>
            </a:r>
            <a:r>
              <a:rPr lang="en-US" sz="1200" kern="1200" dirty="0" err="1" smtClean="0">
                <a:solidFill>
                  <a:schemeClr val="tx1"/>
                </a:solidFill>
                <a:effectLst/>
                <a:latin typeface="Arial" charset="0"/>
                <a:ea typeface="ＭＳ Ｐゴシック" charset="-128"/>
                <a:cs typeface="+mn-cs"/>
              </a:rPr>
              <a:t>paleoenviromental</a:t>
            </a:r>
            <a:r>
              <a:rPr lang="en-US" sz="1200" kern="1200" dirty="0" smtClean="0">
                <a:solidFill>
                  <a:schemeClr val="tx1"/>
                </a:solidFill>
                <a:effectLst/>
                <a:latin typeface="Arial" charset="0"/>
                <a:ea typeface="ＭＳ Ｐゴシック" charset="-128"/>
                <a:cs typeface="+mn-cs"/>
              </a:rPr>
              <a:t> settings in which they were deposited. Banded iron formation (BIF), a lithology that many consider a marine chemical precipitate, is among the oldest sedimentary rocks on Earth and have been linked to Earth’s early biosphere.  Due to tectonic recycling, many primary physical and chemical characteristics of Archean </a:t>
            </a:r>
            <a:r>
              <a:rPr lang="en-US" sz="1200" kern="1200" dirty="0" err="1" smtClean="0">
                <a:solidFill>
                  <a:schemeClr val="tx1"/>
                </a:solidFill>
                <a:effectLst/>
                <a:latin typeface="Arial" charset="0"/>
                <a:ea typeface="ＭＳ Ｐゴシック" charset="-128"/>
                <a:cs typeface="+mn-cs"/>
              </a:rPr>
              <a:t>supracrustal</a:t>
            </a:r>
            <a:r>
              <a:rPr lang="en-US" sz="1200" kern="1200" dirty="0" smtClean="0">
                <a:solidFill>
                  <a:schemeClr val="tx1"/>
                </a:solidFill>
                <a:effectLst/>
                <a:latin typeface="Arial" charset="0"/>
                <a:ea typeface="ＭＳ Ｐゴシック" charset="-128"/>
                <a:cs typeface="+mn-cs"/>
              </a:rPr>
              <a:t> rocks, of which BIF is a common component, have been hydrothermally and </a:t>
            </a:r>
            <a:r>
              <a:rPr lang="en-US" sz="1200" kern="1200" dirty="0" err="1" smtClean="0">
                <a:solidFill>
                  <a:schemeClr val="tx1"/>
                </a:solidFill>
                <a:effectLst/>
                <a:latin typeface="Arial" charset="0"/>
                <a:ea typeface="ＭＳ Ｐゴシック" charset="-128"/>
                <a:cs typeface="+mn-cs"/>
              </a:rPr>
              <a:t>metamorphically</a:t>
            </a:r>
            <a:r>
              <a:rPr lang="en-US" sz="1200" kern="1200" dirty="0" smtClean="0">
                <a:solidFill>
                  <a:schemeClr val="tx1"/>
                </a:solidFill>
                <a:effectLst/>
                <a:latin typeface="Arial" charset="0"/>
                <a:ea typeface="ＭＳ Ｐゴシック" charset="-128"/>
                <a:cs typeface="+mn-cs"/>
              </a:rPr>
              <a:t> overprinted.  Any such, overprinting may result in changes in mineralogy and geochemistry, which in turn may lead to ambiguities in </a:t>
            </a:r>
            <a:r>
              <a:rPr lang="en-US" sz="1200" kern="1200" dirty="0" err="1" smtClean="0">
                <a:solidFill>
                  <a:schemeClr val="tx1"/>
                </a:solidFill>
                <a:effectLst/>
                <a:latin typeface="Arial" charset="0"/>
                <a:ea typeface="ＭＳ Ｐゴシック" charset="-128"/>
                <a:cs typeface="+mn-cs"/>
              </a:rPr>
              <a:t>protolith</a:t>
            </a:r>
            <a:r>
              <a:rPr lang="en-US" sz="1200" kern="120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interpretation</a:t>
            </a:r>
            <a:endParaRPr lang="en-US" sz="1200" kern="1200" dirty="0" smtClean="0">
              <a:solidFill>
                <a:schemeClr val="tx1"/>
              </a:solidFill>
              <a:effectLst/>
              <a:latin typeface="Arial" charset="0"/>
              <a:ea typeface="ＭＳ Ｐゴシック" charset="-128"/>
              <a:cs typeface="+mn-cs"/>
            </a:endParaRPr>
          </a:p>
          <a:p>
            <a:endParaRPr lang="en-US" altLang="en-US" sz="1200" kern="1200" dirty="0" smtClean="0">
              <a:solidFill>
                <a:schemeClr val="tx1"/>
              </a:solidFill>
              <a:effectLst/>
              <a:latin typeface="Arial" charset="0"/>
              <a:ea typeface="ＭＳ Ｐゴシック" charset="-128"/>
              <a:cs typeface="+mn-cs"/>
            </a:endParaRPr>
          </a:p>
          <a:p>
            <a:r>
              <a:rPr lang="en-US" sz="1200" kern="1200" dirty="0" err="1" smtClean="0">
                <a:solidFill>
                  <a:schemeClr val="tx1"/>
                </a:solidFill>
                <a:effectLst/>
                <a:latin typeface="Arial" charset="0"/>
                <a:ea typeface="ＭＳ Ｐゴシック" charset="-128"/>
                <a:cs typeface="+mn-cs"/>
              </a:rPr>
              <a:t>Eoarchean</a:t>
            </a:r>
            <a:r>
              <a:rPr lang="en-US" sz="1200" kern="1200" dirty="0" smtClean="0">
                <a:solidFill>
                  <a:schemeClr val="tx1"/>
                </a:solidFill>
                <a:effectLst/>
                <a:latin typeface="Arial" charset="0"/>
                <a:ea typeface="ＭＳ Ｐゴシック" charset="-128"/>
                <a:cs typeface="+mn-cs"/>
              </a:rPr>
              <a:t> rocks whose </a:t>
            </a:r>
            <a:r>
              <a:rPr lang="en-US" sz="1200" kern="1200" dirty="0" err="1" smtClean="0">
                <a:solidFill>
                  <a:schemeClr val="tx1"/>
                </a:solidFill>
                <a:effectLst/>
                <a:latin typeface="Arial" charset="0"/>
                <a:ea typeface="ＭＳ Ｐゴシック" charset="-128"/>
                <a:cs typeface="+mn-cs"/>
              </a:rPr>
              <a:t>protolith</a:t>
            </a:r>
            <a:r>
              <a:rPr lang="en-US" sz="1200" kern="1200" dirty="0" smtClean="0">
                <a:solidFill>
                  <a:schemeClr val="tx1"/>
                </a:solidFill>
                <a:effectLst/>
                <a:latin typeface="Arial" charset="0"/>
                <a:ea typeface="ＭＳ Ｐゴシック" charset="-128"/>
                <a:cs typeface="+mn-cs"/>
              </a:rPr>
              <a:t> identification has been particularly controversial occur on Akilia, an island in </a:t>
            </a:r>
            <a:r>
              <a:rPr lang="en-US" sz="1200" kern="1200" dirty="0" smtClean="0">
                <a:solidFill>
                  <a:schemeClr val="tx1"/>
                </a:solidFill>
                <a:effectLst/>
                <a:latin typeface="Arial" charset="0"/>
                <a:ea typeface="ＭＳ Ｐゴシック" charset="-128"/>
                <a:cs typeface="+mn-cs"/>
              </a:rPr>
              <a:t>SW </a:t>
            </a:r>
            <a:r>
              <a:rPr lang="en-US" sz="1200" kern="1200" dirty="0" smtClean="0">
                <a:solidFill>
                  <a:schemeClr val="tx1"/>
                </a:solidFill>
                <a:effectLst/>
                <a:latin typeface="Arial" charset="0"/>
                <a:ea typeface="ＭＳ Ｐゴシック" charset="-128"/>
                <a:cs typeface="+mn-cs"/>
              </a:rPr>
              <a:t>Greenland.  Rocks on Akilia have experienced granulite-facies metamorphism and intense deformation</a:t>
            </a:r>
            <a:r>
              <a:rPr lang="en-US" dirty="0" smtClean="0">
                <a:effectLst/>
              </a:rPr>
              <a:t> </a:t>
            </a:r>
          </a:p>
          <a:p>
            <a:endParaRPr lang="en-US" altLang="en-US" dirty="0" smtClean="0">
              <a:effectLst/>
            </a:endParaRPr>
          </a:p>
          <a:p>
            <a:r>
              <a:rPr lang="en-US" sz="1200" kern="1200" dirty="0" smtClean="0">
                <a:solidFill>
                  <a:schemeClr val="tx1"/>
                </a:solidFill>
                <a:effectLst/>
                <a:latin typeface="Arial" charset="0"/>
                <a:ea typeface="ＭＳ Ｐゴシック" charset="-128"/>
                <a:cs typeface="+mn-cs"/>
              </a:rPr>
              <a:t>Within this succession, there is an up to ~5 m-thick banded lithology comprised mostly of quartz, amphibole, and pyroxene (QAP) interleaved between amphibolite and ultramafic rocks</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that has been interpreted by some as BIF.</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Others have interpreted the same rocks to be mafic and ultramafic igneous rocks that have experienced repeated </a:t>
            </a:r>
            <a:r>
              <a:rPr lang="en-US" sz="1200" kern="1200" dirty="0" err="1" smtClean="0">
                <a:solidFill>
                  <a:schemeClr val="tx1"/>
                </a:solidFill>
                <a:effectLst/>
                <a:latin typeface="Arial" charset="0"/>
                <a:ea typeface="ＭＳ Ｐゴシック" charset="-128"/>
                <a:cs typeface="+mn-cs"/>
              </a:rPr>
              <a:t>metasomatism</a:t>
            </a:r>
            <a:r>
              <a:rPr lang="en-US" sz="1200" kern="1200" dirty="0" smtClean="0">
                <a:solidFill>
                  <a:schemeClr val="tx1"/>
                </a:solidFill>
                <a:effectLst/>
                <a:latin typeface="Arial" charset="0"/>
                <a:ea typeface="ＭＳ Ｐゴシック" charset="-128"/>
                <a:cs typeface="+mn-cs"/>
              </a:rPr>
              <a:t>, thus only superficially resembling BIF</a:t>
            </a:r>
            <a:r>
              <a:rPr lang="en-US" dirty="0" smtClean="0">
                <a:effectLst/>
              </a:rPr>
              <a:t> </a:t>
            </a:r>
            <a:endParaRPr lang="en-US" altLang="en-US" dirty="0"/>
          </a:p>
        </p:txBody>
      </p:sp>
    </p:spTree>
    <p:extLst>
      <p:ext uri="{BB962C8B-B14F-4D97-AF65-F5344CB8AC3E}">
        <p14:creationId xmlns:p14="http://schemas.microsoft.com/office/powerpoint/2010/main" val="977297003"/>
      </p:ext>
    </p:extLst>
  </p:cSld>
  <p:clrMapOvr>
    <a:masterClrMapping/>
  </p:clrMapOvr>
</p:notes>
</file>

<file path=ppt/notesSlides/notesSlide20.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1E140739-3D65-D446-B97C-E5CE119E3CB9}" type="slidenum">
              <a:rPr lang="en-US" altLang="en-US"/>
              <a:pPr/>
              <a:t>20</a:t>
            </a:fld>
            <a:endParaRPr lang="en-US" altLang="en-US"/>
          </a:p>
        </p:txBody>
      </p:sp>
      <p:sp>
        <p:nvSpPr>
          <p:cNvPr id="73730" name="Rectangle 2"/>
          <p:cNvSpPr>
            <a:spLocks noGrp="1" noRot="1" noChangeAspect="1" noChangeArrowheads="1" noTextEdit="1"/>
          </p:cNvSpPr>
          <p:nvPr>
            <p:ph type="sldImg"/>
          </p:nvPr>
        </p:nvSpPr>
        <p:spPr>
          <a:ln/>
        </p:spPr>
      </p:sp>
      <p:sp>
        <p:nvSpPr>
          <p:cNvPr id="7373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1205130"/>
      </p:ext>
    </p:extLst>
  </p:cSld>
  <p:clrMapOvr>
    <a:masterClrMapping/>
  </p:clrMapOvr>
</p:notes>
</file>

<file path=ppt/notesSlides/notesSlide2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dirty="0" smtClean="0">
                <a:solidFill>
                  <a:schemeClr val="tx1"/>
                </a:solidFill>
                <a:effectLst/>
                <a:latin typeface="Arial" charset="0"/>
                <a:ea typeface="ＭＳ Ｐゴシック" charset="-128"/>
                <a:cs typeface="+mn-cs"/>
              </a:rPr>
              <a:t>Additional evidence for Fe enrichment</a:t>
            </a:r>
            <a:r>
              <a:rPr lang="en-US" sz="1200" kern="1200" baseline="0" dirty="0" smtClean="0">
                <a:solidFill>
                  <a:schemeClr val="tx1"/>
                </a:solidFill>
                <a:effectLst/>
                <a:latin typeface="Arial" charset="0"/>
                <a:ea typeface="ＭＳ Ｐゴシック" charset="-128"/>
                <a:cs typeface="+mn-cs"/>
              </a:rPr>
              <a:t> comes from the c</a:t>
            </a:r>
            <a:r>
              <a:rPr lang="en-US" sz="1200" kern="1200" dirty="0" smtClean="0">
                <a:solidFill>
                  <a:schemeClr val="tx1"/>
                </a:solidFill>
                <a:effectLst/>
                <a:latin typeface="Arial" charset="0"/>
                <a:ea typeface="ＭＳ Ｐゴシック" charset="-128"/>
                <a:cs typeface="+mn-cs"/>
              </a:rPr>
              <a:t>hemistry of garnets found in sample AK 33 and AK 48 from the QAP unit indicates a consistent and homogenous almandine composition, comprised predominantly of </a:t>
            </a:r>
            <a:r>
              <a:rPr lang="en-US" sz="1200" kern="1200" dirty="0" err="1" smtClean="0">
                <a:solidFill>
                  <a:schemeClr val="tx1"/>
                </a:solidFill>
                <a:effectLst/>
                <a:latin typeface="Arial" charset="0"/>
                <a:ea typeface="ＭＳ Ｐゴシック" charset="-128"/>
                <a:cs typeface="+mn-cs"/>
              </a:rPr>
              <a:t>FeO</a:t>
            </a:r>
            <a:r>
              <a:rPr lang="en-US" sz="1200" kern="1200" dirty="0" smtClean="0">
                <a:solidFill>
                  <a:schemeClr val="tx1"/>
                </a:solidFill>
                <a:effectLst/>
                <a:latin typeface="Arial" charset="0"/>
                <a:ea typeface="ＭＳ Ｐゴシック" charset="-128"/>
                <a:cs typeface="+mn-cs"/>
              </a:rPr>
              <a:t> (30 wt. %) and Al</a:t>
            </a:r>
            <a:r>
              <a:rPr lang="en-US" sz="1200" kern="1200" baseline="-25000" dirty="0" smtClean="0">
                <a:solidFill>
                  <a:schemeClr val="tx1"/>
                </a:solidFill>
                <a:effectLst/>
                <a:latin typeface="Arial" charset="0"/>
                <a:ea typeface="ＭＳ Ｐゴシック" charset="-128"/>
                <a:cs typeface="+mn-cs"/>
              </a:rPr>
              <a:t>2</a:t>
            </a:r>
            <a:r>
              <a:rPr lang="en-US" sz="1200" kern="1200" dirty="0" smtClean="0">
                <a:solidFill>
                  <a:schemeClr val="tx1"/>
                </a:solidFill>
                <a:effectLst/>
                <a:latin typeface="Arial" charset="0"/>
                <a:ea typeface="ＭＳ Ｐゴシック" charset="-128"/>
                <a:cs typeface="+mn-cs"/>
              </a:rPr>
              <a:t>O</a:t>
            </a:r>
            <a:r>
              <a:rPr lang="en-US" sz="1200" kern="1200" baseline="-25000" dirty="0" smtClean="0">
                <a:solidFill>
                  <a:schemeClr val="tx1"/>
                </a:solidFill>
                <a:effectLst/>
                <a:latin typeface="Arial" charset="0"/>
                <a:ea typeface="ＭＳ Ｐゴシック" charset="-128"/>
                <a:cs typeface="+mn-cs"/>
              </a:rPr>
              <a:t>3</a:t>
            </a:r>
            <a:r>
              <a:rPr lang="en-US" sz="1200" kern="1200" dirty="0" smtClean="0">
                <a:solidFill>
                  <a:schemeClr val="tx1"/>
                </a:solidFill>
                <a:effectLst/>
                <a:latin typeface="Arial" charset="0"/>
                <a:ea typeface="ＭＳ Ｐゴシック" charset="-128"/>
                <a:cs typeface="+mn-cs"/>
              </a:rPr>
              <a:t> (21 wt. %), with lesser amounts of </a:t>
            </a:r>
            <a:r>
              <a:rPr lang="en-US" sz="1200" kern="1200" dirty="0" err="1" smtClean="0">
                <a:solidFill>
                  <a:schemeClr val="tx1"/>
                </a:solidFill>
                <a:effectLst/>
                <a:latin typeface="Arial" charset="0"/>
                <a:ea typeface="ＭＳ Ｐゴシック" charset="-128"/>
                <a:cs typeface="+mn-cs"/>
              </a:rPr>
              <a:t>CaO</a:t>
            </a:r>
            <a:r>
              <a:rPr lang="en-US" sz="1200" kern="1200" dirty="0" smtClean="0">
                <a:solidFill>
                  <a:schemeClr val="tx1"/>
                </a:solidFill>
                <a:effectLst/>
                <a:latin typeface="Arial" charset="0"/>
                <a:ea typeface="ＭＳ Ｐゴシック" charset="-128"/>
                <a:cs typeface="+mn-cs"/>
              </a:rPr>
              <a:t> (8 wt. %) and </a:t>
            </a:r>
            <a:r>
              <a:rPr lang="en-US" sz="1200" kern="1200" dirty="0" err="1" smtClean="0">
                <a:solidFill>
                  <a:schemeClr val="tx1"/>
                </a:solidFill>
                <a:effectLst/>
                <a:latin typeface="Arial" charset="0"/>
                <a:ea typeface="ＭＳ Ｐゴシック" charset="-128"/>
                <a:cs typeface="+mn-cs"/>
              </a:rPr>
              <a:t>MgO</a:t>
            </a:r>
            <a:r>
              <a:rPr lang="en-US" sz="1200" kern="1200" dirty="0" smtClean="0">
                <a:solidFill>
                  <a:schemeClr val="tx1"/>
                </a:solidFill>
                <a:effectLst/>
                <a:latin typeface="Arial" charset="0"/>
                <a:ea typeface="ＭＳ Ｐゴシック" charset="-128"/>
                <a:cs typeface="+mn-cs"/>
              </a:rPr>
              <a:t> (2 wt. %).  Data points for each sample overlaps each other.</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EA54294-6C21-A44D-AE65-3E73B19F6202}" type="slidenum">
              <a:rPr lang="en-US" altLang="en-US" smtClean="0"/>
              <a:pPr/>
              <a:t>21</a:t>
            </a:fld>
            <a:endParaRPr lang="en-US" altLang="en-US"/>
          </a:p>
        </p:txBody>
      </p:sp>
    </p:spTree>
    <p:extLst>
      <p:ext uri="{BB962C8B-B14F-4D97-AF65-F5344CB8AC3E}">
        <p14:creationId xmlns:p14="http://schemas.microsoft.com/office/powerpoint/2010/main" val="1036835502"/>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88169FA5-D71F-D444-82E9-3C48822EC640}" type="slidenum">
              <a:rPr lang="en-US" altLang="en-US"/>
              <a:pPr/>
              <a:t>3</a:t>
            </a:fld>
            <a:endParaRPr lang="en-US" altLang="en-US"/>
          </a:p>
        </p:txBody>
      </p:sp>
      <p:sp>
        <p:nvSpPr>
          <p:cNvPr id="27650" name="Rectangle 2"/>
          <p:cNvSpPr>
            <a:spLocks noGrp="1" noRot="1" noChangeAspect="1" noChangeArrowheads="1" noTextEdit="1"/>
          </p:cNvSpPr>
          <p:nvPr>
            <p:ph type="sldImg"/>
          </p:nvPr>
        </p:nvSpPr>
        <p:spPr>
          <a:ln/>
        </p:spPr>
      </p:sp>
      <p:sp>
        <p:nvSpPr>
          <p:cNvPr id="27651" name="Rectangle 3"/>
          <p:cNvSpPr>
            <a:spLocks noGrp="1" noChangeArrowheads="1"/>
          </p:cNvSpPr>
          <p:nvPr>
            <p:ph type="body" idx="1"/>
          </p:nvPr>
        </p:nvSpPr>
        <p:spPr/>
        <p:txBody>
          <a:bodyPr/>
          <a:lstStyle/>
          <a:p>
            <a:r>
              <a:rPr lang="en-US" altLang="en-US" dirty="0"/>
              <a:t>The correct identification of these rocks is of the utmost importance because they are reported to contain grains of apatite with 13C-depleted graphite inclusions that have been claimed as evidence for the oldest </a:t>
            </a:r>
            <a:r>
              <a:rPr lang="en-US" altLang="en-US" dirty="0" smtClean="0"/>
              <a:t>life </a:t>
            </a:r>
            <a:r>
              <a:rPr lang="en-US" altLang="en-US" dirty="0"/>
              <a:t>on Earth.  In order for the carbon isotope signature to be used evidence for life, it is necessary for the banded </a:t>
            </a:r>
            <a:r>
              <a:rPr lang="en-US" altLang="en-US" dirty="0" err="1" smtClean="0"/>
              <a:t>Qap</a:t>
            </a:r>
            <a:r>
              <a:rPr lang="en-US" altLang="en-US" dirty="0" smtClean="0"/>
              <a:t> </a:t>
            </a:r>
            <a:r>
              <a:rPr lang="en-US" altLang="en-US" dirty="0"/>
              <a:t>rocks to be sedimentary, as this would establish an appropriate host lithology that formed in the presence of a liquid hydrosphere.  So, there are two main issues that need to be addressed.  First, is the </a:t>
            </a:r>
            <a:r>
              <a:rPr lang="en-US" altLang="en-US" dirty="0" err="1"/>
              <a:t>protolith</a:t>
            </a:r>
            <a:r>
              <a:rPr lang="en-US" altLang="en-US" dirty="0"/>
              <a:t> of these rocks really sedimentary, thus making them appropriate for hosting evidence of early life.  Second, are the rocks really as old as they are claimed to be?  </a:t>
            </a:r>
            <a:r>
              <a:rPr lang="en-US" altLang="en-US" dirty="0" smtClean="0"/>
              <a:t>The age</a:t>
            </a:r>
            <a:r>
              <a:rPr lang="en-US" altLang="en-US" baseline="0" dirty="0" smtClean="0"/>
              <a:t> of the rocks are difficult to determine given the </a:t>
            </a:r>
            <a:r>
              <a:rPr lang="en-US" altLang="en-US" baseline="0" dirty="0" err="1" smtClean="0"/>
              <a:t>polyphase</a:t>
            </a:r>
            <a:r>
              <a:rPr lang="en-US" altLang="en-US" baseline="0" dirty="0" smtClean="0"/>
              <a:t> high-grade metamorphism that has reset zircon ages, resulting in cross-cutting relationships being used to establish the antiquity of the rocks.  However, there is debate over if the critical contact used for is tectonic or igneous in nature.</a:t>
            </a:r>
            <a:endParaRPr lang="en-US" altLang="en-US" dirty="0"/>
          </a:p>
        </p:txBody>
      </p:sp>
    </p:spTree>
    <p:extLst>
      <p:ext uri="{BB962C8B-B14F-4D97-AF65-F5344CB8AC3E}">
        <p14:creationId xmlns:p14="http://schemas.microsoft.com/office/powerpoint/2010/main" val="1786825267"/>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F16B36D8-31BB-914B-A1B1-BB2221220B62}" type="slidenum">
              <a:rPr lang="en-US" altLang="en-US"/>
              <a:pPr/>
              <a:t>4</a:t>
            </a:fld>
            <a:endParaRPr lang="en-US" altLang="en-US"/>
          </a:p>
        </p:txBody>
      </p:sp>
      <p:sp>
        <p:nvSpPr>
          <p:cNvPr id="26626" name="Rectangle 2"/>
          <p:cNvSpPr>
            <a:spLocks noGrp="1" noRot="1" noChangeAspect="1" noChangeArrowheads="1" noTextEdit="1"/>
          </p:cNvSpPr>
          <p:nvPr>
            <p:ph type="sldImg"/>
          </p:nvPr>
        </p:nvSpPr>
        <p:spPr>
          <a:ln/>
        </p:spPr>
      </p:sp>
      <p:sp>
        <p:nvSpPr>
          <p:cNvPr id="26627" name="Rectangle 3"/>
          <p:cNvSpPr>
            <a:spLocks noGrp="1" noChangeArrowheads="1"/>
          </p:cNvSpPr>
          <p:nvPr>
            <p:ph type="body" idx="1"/>
          </p:nvPr>
        </p:nvSpPr>
        <p:spPr/>
        <p:txBody>
          <a:bodyPr/>
          <a:lstStyle/>
          <a:p>
            <a:r>
              <a:rPr lang="en-US" sz="1200" kern="1200" dirty="0" smtClean="0">
                <a:solidFill>
                  <a:schemeClr val="tx1"/>
                </a:solidFill>
                <a:effectLst/>
                <a:latin typeface="Arial" charset="0"/>
                <a:ea typeface="ＭＳ Ｐゴシック" charset="-128"/>
                <a:cs typeface="+mn-cs"/>
              </a:rPr>
              <a:t>In this </a:t>
            </a:r>
            <a:r>
              <a:rPr lang="en-US" sz="1200" kern="1200" dirty="0" smtClean="0">
                <a:solidFill>
                  <a:schemeClr val="tx1"/>
                </a:solidFill>
                <a:effectLst/>
                <a:latin typeface="Arial" charset="0"/>
                <a:ea typeface="ＭＳ Ｐゴシック" charset="-128"/>
                <a:cs typeface="+mn-cs"/>
              </a:rPr>
              <a:t>study, </a:t>
            </a:r>
            <a:r>
              <a:rPr lang="en-US" sz="1200" kern="1200" dirty="0" smtClean="0">
                <a:solidFill>
                  <a:schemeClr val="tx1"/>
                </a:solidFill>
                <a:effectLst/>
                <a:latin typeface="Arial" charset="0"/>
                <a:ea typeface="ＭＳ Ｐゴシック" charset="-128"/>
                <a:cs typeface="+mn-cs"/>
              </a:rPr>
              <a:t>we integrate field observations and mineral compositional data along the critical geologic contacts and </a:t>
            </a:r>
            <a:r>
              <a:rPr lang="en-US" sz="1200" kern="1200" dirty="0" err="1" smtClean="0">
                <a:solidFill>
                  <a:schemeClr val="tx1"/>
                </a:solidFill>
                <a:effectLst/>
                <a:latin typeface="Arial" charset="0"/>
                <a:ea typeface="ＭＳ Ｐゴシック" charset="-128"/>
                <a:cs typeface="+mn-cs"/>
              </a:rPr>
              <a:t>lithologies</a:t>
            </a:r>
            <a:r>
              <a:rPr lang="en-US" sz="1200" kern="1200" dirty="0" smtClean="0">
                <a:solidFill>
                  <a:schemeClr val="tx1"/>
                </a:solidFill>
                <a:effectLst/>
                <a:latin typeface="Arial" charset="0"/>
                <a:ea typeface="ＭＳ Ｐゴシック" charset="-128"/>
                <a:cs typeface="+mn-cs"/>
              </a:rPr>
              <a:t> to address issues regarding the age and origin of the QAP unit. Structural data were collected to determine the geologic nature (tectonic or igneous) of the critical contact that has been used to date the QAP </a:t>
            </a:r>
            <a:r>
              <a:rPr lang="en-US" sz="1200" kern="1200" dirty="0" smtClean="0">
                <a:solidFill>
                  <a:schemeClr val="tx1"/>
                </a:solidFill>
                <a:effectLst/>
                <a:latin typeface="Arial" charset="0"/>
                <a:ea typeface="ＭＳ Ｐゴシック" charset="-128"/>
                <a:cs typeface="+mn-cs"/>
              </a:rPr>
              <a:t>lithology.</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Whole-rock </a:t>
            </a:r>
            <a:r>
              <a:rPr lang="en-US" sz="1200" kern="1200" dirty="0" smtClean="0">
                <a:solidFill>
                  <a:schemeClr val="tx1"/>
                </a:solidFill>
                <a:effectLst/>
                <a:latin typeface="Arial" charset="0"/>
                <a:ea typeface="ＭＳ Ｐゴシック" charset="-128"/>
                <a:cs typeface="+mn-cs"/>
              </a:rPr>
              <a:t>geochemistry from a number of novel specimens relative to the </a:t>
            </a:r>
            <a:r>
              <a:rPr lang="en-US" sz="1200" kern="1200" dirty="0" err="1" smtClean="0">
                <a:solidFill>
                  <a:schemeClr val="tx1"/>
                </a:solidFill>
                <a:effectLst/>
                <a:latin typeface="Arial" charset="0"/>
                <a:ea typeface="ＭＳ Ｐゴシック" charset="-128"/>
                <a:cs typeface="+mn-cs"/>
              </a:rPr>
              <a:t>protolith</a:t>
            </a:r>
            <a:r>
              <a:rPr lang="en-US" sz="1200" kern="1200" dirty="0" smtClean="0">
                <a:solidFill>
                  <a:schemeClr val="tx1"/>
                </a:solidFill>
                <a:effectLst/>
                <a:latin typeface="Arial" charset="0"/>
                <a:ea typeface="ＭＳ Ｐゴシック" charset="-128"/>
                <a:cs typeface="+mn-cs"/>
              </a:rPr>
              <a:t> discussion sets the framework for determining mafic mineral </a:t>
            </a:r>
            <a:r>
              <a:rPr lang="en-US" sz="1200" kern="1200" dirty="0" smtClean="0">
                <a:solidFill>
                  <a:schemeClr val="tx1"/>
                </a:solidFill>
                <a:effectLst/>
                <a:latin typeface="Arial" charset="0"/>
                <a:ea typeface="ＭＳ Ｐゴシック" charset="-128"/>
                <a:cs typeface="+mn-cs"/>
              </a:rPr>
              <a:t>composition </a:t>
            </a:r>
            <a:r>
              <a:rPr lang="en-US" sz="1200" kern="1200" dirty="0" smtClean="0">
                <a:solidFill>
                  <a:schemeClr val="tx1"/>
                </a:solidFill>
                <a:effectLst/>
                <a:latin typeface="Arial" charset="0"/>
                <a:ea typeface="ＭＳ Ｐゴシック" charset="-128"/>
                <a:cs typeface="+mn-cs"/>
              </a:rPr>
              <a:t>by electron microprobe. </a:t>
            </a:r>
            <a:endParaRPr lang="en-US" sz="1200" kern="1200" dirty="0">
              <a:solidFill>
                <a:schemeClr val="tx1"/>
              </a:solidFill>
              <a:effectLst/>
              <a:latin typeface="Arial" charset="0"/>
              <a:ea typeface="ＭＳ Ｐゴシック" charset="-128"/>
              <a:cs typeface="+mn-cs"/>
            </a:endParaRPr>
          </a:p>
        </p:txBody>
      </p:sp>
    </p:spTree>
    <p:extLst>
      <p:ext uri="{BB962C8B-B14F-4D97-AF65-F5344CB8AC3E}">
        <p14:creationId xmlns:p14="http://schemas.microsoft.com/office/powerpoint/2010/main" val="90087466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ADC3D2E2-4D78-474D-BE24-722BA037F7E8}" type="slidenum">
              <a:rPr lang="en-US" altLang="en-US"/>
              <a:pPr/>
              <a:t>5</a:t>
            </a:fld>
            <a:endParaRPr lang="en-US" altLang="en-US"/>
          </a:p>
        </p:txBody>
      </p:sp>
      <p:sp>
        <p:nvSpPr>
          <p:cNvPr id="36866" name="Rectangle 2"/>
          <p:cNvSpPr>
            <a:spLocks noGrp="1" noRot="1" noChangeAspect="1" noChangeArrowheads="1" noTextEdit="1"/>
          </p:cNvSpPr>
          <p:nvPr>
            <p:ph type="sldImg"/>
          </p:nvPr>
        </p:nvSpPr>
        <p:spPr>
          <a:ln/>
        </p:spPr>
      </p:sp>
      <p:sp>
        <p:nvSpPr>
          <p:cNvPr id="36867" name="Rectangle 3"/>
          <p:cNvSpPr>
            <a:spLocks noGrp="1" noChangeArrowheads="1"/>
          </p:cNvSpPr>
          <p:nvPr>
            <p:ph type="body" idx="1"/>
          </p:nvPr>
        </p:nvSpPr>
        <p:spPr/>
        <p:txBody>
          <a:bodyPr/>
          <a:lstStyle/>
          <a:p>
            <a:r>
              <a:rPr lang="en-US" altLang="en-US" dirty="0"/>
              <a:t>Akilia is comprised of two main lithologic assemblages, where the most abundant is the ~3.65-3.85 Ga tonalitic </a:t>
            </a:r>
            <a:r>
              <a:rPr lang="en-US" altLang="en-US" dirty="0" err="1"/>
              <a:t>Am</a:t>
            </a:r>
            <a:r>
              <a:rPr lang="en-US" altLang="en-US" dirty="0" err="1">
                <a:latin typeface="Lucida Grande" charset="0"/>
              </a:rPr>
              <a:t>it</a:t>
            </a:r>
            <a:r>
              <a:rPr lang="en-US" altLang="en-US" dirty="0" err="1"/>
              <a:t>soq</a:t>
            </a:r>
            <a:r>
              <a:rPr lang="en-US" altLang="en-US" dirty="0"/>
              <a:t> gneisses.  The second assemblage is predominantly comprised of coarse-grained mafic and ultramafic </a:t>
            </a:r>
            <a:r>
              <a:rPr lang="en-US" altLang="en-US" dirty="0" err="1"/>
              <a:t>supracrustal</a:t>
            </a:r>
            <a:r>
              <a:rPr lang="en-US" altLang="en-US" dirty="0"/>
              <a:t> rocks, termed the Akilia association, which are generally assumed to be older.  Regionally, both BIF and volcanic rocks are present within this older group of rocks; and it is the banded </a:t>
            </a:r>
            <a:r>
              <a:rPr lang="en-US" altLang="en-US" dirty="0" smtClean="0"/>
              <a:t>QAP </a:t>
            </a:r>
            <a:r>
              <a:rPr lang="en-US" altLang="en-US" dirty="0"/>
              <a:t>lithology in this assemblage on Akilia that has been interpreted as BIF. After their assembly, the rocks in this area underwent multiple episodes of regional metamorphism, including a granulite facies event at ~3.6 Ga and an upper-amphibolite-facies event at ~2.7 Ga.</a:t>
            </a:r>
          </a:p>
        </p:txBody>
      </p:sp>
    </p:spTree>
    <p:extLst>
      <p:ext uri="{BB962C8B-B14F-4D97-AF65-F5344CB8AC3E}">
        <p14:creationId xmlns:p14="http://schemas.microsoft.com/office/powerpoint/2010/main" val="1475797165"/>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5DF60B85-0C7E-CA4A-807B-6CA2C43D62B3}" type="slidenum">
              <a:rPr lang="en-US" altLang="en-US"/>
              <a:pPr/>
              <a:t>6</a:t>
            </a:fld>
            <a:endParaRPr lang="en-US" altLang="en-US"/>
          </a:p>
        </p:txBody>
      </p:sp>
      <p:sp>
        <p:nvSpPr>
          <p:cNvPr id="37890" name="Rectangle 2"/>
          <p:cNvSpPr>
            <a:spLocks noGrp="1" noRot="1" noChangeAspect="1" noChangeArrowheads="1" noTextEdit="1"/>
          </p:cNvSpPr>
          <p:nvPr>
            <p:ph type="sldImg"/>
          </p:nvPr>
        </p:nvSpPr>
        <p:spPr>
          <a:ln/>
        </p:spPr>
      </p:sp>
      <p:sp>
        <p:nvSpPr>
          <p:cNvPr id="37891" name="Rectangle 3"/>
          <p:cNvSpPr>
            <a:spLocks noGrp="1" noChangeArrowheads="1"/>
          </p:cNvSpPr>
          <p:nvPr>
            <p:ph type="body" idx="1"/>
          </p:nvPr>
        </p:nvSpPr>
        <p:spPr/>
        <p:txBody>
          <a:bodyPr/>
          <a:lstStyle/>
          <a:p>
            <a:endParaRPr lang="en-US" altLang="en-US"/>
          </a:p>
        </p:txBody>
      </p:sp>
    </p:spTree>
    <p:extLst>
      <p:ext uri="{BB962C8B-B14F-4D97-AF65-F5344CB8AC3E}">
        <p14:creationId xmlns:p14="http://schemas.microsoft.com/office/powerpoint/2010/main" val="1240732884"/>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Rectangle 7"/>
          <p:cNvSpPr>
            <a:spLocks noGrp="1" noChangeArrowheads="1"/>
          </p:cNvSpPr>
          <p:nvPr>
            <p:ph type="sldNum" sz="quarter" idx="5"/>
          </p:nvPr>
        </p:nvSpPr>
        <p:spPr>
          <a:ln/>
        </p:spPr>
        <p:txBody>
          <a:bodyPr/>
          <a:lstStyle/>
          <a:p>
            <a:fld id="{3FC5D96D-F6F4-7641-BB9D-D955D3998450}" type="slidenum">
              <a:rPr lang="en-US" altLang="en-US"/>
              <a:pPr/>
              <a:t>7</a:t>
            </a:fld>
            <a:endParaRPr lang="en-US" altLang="en-US"/>
          </a:p>
        </p:txBody>
      </p:sp>
      <p:sp>
        <p:nvSpPr>
          <p:cNvPr id="245762" name="Rectangle 2"/>
          <p:cNvSpPr>
            <a:spLocks noGrp="1" noRot="1" noChangeAspect="1" noChangeArrowheads="1" noTextEdit="1"/>
          </p:cNvSpPr>
          <p:nvPr>
            <p:ph type="sldImg"/>
          </p:nvPr>
        </p:nvSpPr>
        <p:spPr>
          <a:ln/>
        </p:spPr>
      </p:sp>
      <p:sp>
        <p:nvSpPr>
          <p:cNvPr id="245763" name="Rectangle 3"/>
          <p:cNvSpPr>
            <a:spLocks noGrp="1" noChangeArrowheads="1"/>
          </p:cNvSpPr>
          <p:nvPr>
            <p:ph type="body" idx="1"/>
          </p:nvPr>
        </p:nvSpPr>
        <p:spPr/>
        <p:txBody>
          <a:bodyPr/>
          <a:lstStyle/>
          <a:p>
            <a:r>
              <a:rPr lang="en-US" sz="1200" kern="1200" dirty="0" smtClean="0">
                <a:solidFill>
                  <a:schemeClr val="tx1"/>
                </a:solidFill>
                <a:effectLst/>
                <a:latin typeface="Arial" charset="0"/>
                <a:ea typeface="ＭＳ Ｐゴシック" charset="-128"/>
                <a:cs typeface="+mn-cs"/>
              </a:rPr>
              <a:t>An assumption used in earlier attempts to date these rocks was that the QAP unit was an integral part of a volcano-sedimentary succession with adjacent mafic and ultramafic rocks, whose minimum age could be determined from the age of cross-cutting tonalitic </a:t>
            </a:r>
            <a:r>
              <a:rPr lang="en-US" sz="1200" kern="1200" dirty="0" err="1" smtClean="0">
                <a:solidFill>
                  <a:schemeClr val="tx1"/>
                </a:solidFill>
                <a:effectLst/>
                <a:latin typeface="Arial" charset="0"/>
                <a:ea typeface="ＭＳ Ｐゴシック" charset="-128"/>
                <a:cs typeface="+mn-cs"/>
              </a:rPr>
              <a:t>Amitsoq</a:t>
            </a:r>
            <a:r>
              <a:rPr lang="en-US" sz="1200" kern="1200" dirty="0" smtClean="0">
                <a:solidFill>
                  <a:schemeClr val="tx1"/>
                </a:solidFill>
                <a:effectLst/>
                <a:latin typeface="Arial" charset="0"/>
                <a:ea typeface="ＭＳ Ｐゴシック" charset="-128"/>
                <a:cs typeface="+mn-cs"/>
              </a:rPr>
              <a:t> gneiss</a:t>
            </a:r>
            <a:r>
              <a:rPr lang="en-US" sz="1200" kern="1200" dirty="0" smtClean="0">
                <a:solidFill>
                  <a:schemeClr val="tx1"/>
                </a:solidFill>
                <a:effectLst/>
                <a:latin typeface="Arial" charset="0"/>
                <a:ea typeface="ＭＳ Ｐゴシック" charset="-128"/>
                <a:cs typeface="+mn-cs"/>
              </a:rPr>
              <a:t>.</a:t>
            </a:r>
            <a:r>
              <a:rPr lang="en-US" sz="1200" kern="1200" baseline="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Subsequent studies have questioned this assumption, instead concluding that the relationship between the QAP unit and the </a:t>
            </a:r>
            <a:r>
              <a:rPr lang="en-US" sz="1200" kern="1200" dirty="0" err="1" smtClean="0">
                <a:solidFill>
                  <a:schemeClr val="tx1"/>
                </a:solidFill>
                <a:effectLst/>
                <a:latin typeface="Arial" charset="0"/>
                <a:ea typeface="ＭＳ Ｐゴシック" charset="-128"/>
                <a:cs typeface="+mn-cs"/>
              </a:rPr>
              <a:t>tonalititc</a:t>
            </a:r>
            <a:r>
              <a:rPr lang="en-US" sz="1200" kern="1200" dirty="0" smtClean="0">
                <a:solidFill>
                  <a:schemeClr val="tx1"/>
                </a:solidFill>
                <a:effectLst/>
                <a:latin typeface="Arial" charset="0"/>
                <a:ea typeface="ＭＳ Ｐゴシック" charset="-128"/>
                <a:cs typeface="+mn-cs"/>
              </a:rPr>
              <a:t> gneiss is tectonic </a:t>
            </a:r>
          </a:p>
          <a:p>
            <a:endParaRPr lang="en-US" altLang="en-US" sz="1200" kern="1200" dirty="0" smtClean="0">
              <a:solidFill>
                <a:schemeClr val="tx1"/>
              </a:solidFill>
              <a:effectLst/>
              <a:latin typeface="Arial" charset="0"/>
              <a:ea typeface="ＭＳ Ｐゴシック" charset="-128"/>
              <a:cs typeface="+mn-cs"/>
            </a:endParaRPr>
          </a:p>
          <a:p>
            <a:r>
              <a:rPr lang="en-US" sz="1200" kern="1200" dirty="0" smtClean="0">
                <a:solidFill>
                  <a:schemeClr val="tx1"/>
                </a:solidFill>
                <a:effectLst/>
                <a:latin typeface="Arial" charset="0"/>
                <a:ea typeface="ＭＳ Ｐゴシック" charset="-128"/>
                <a:cs typeface="+mn-cs"/>
              </a:rPr>
              <a:t>In the field, we observed intense foliation involving the key contact between tonalitic </a:t>
            </a:r>
            <a:r>
              <a:rPr lang="en-US" sz="1200" kern="1200" dirty="0" err="1" smtClean="0">
                <a:solidFill>
                  <a:schemeClr val="tx1"/>
                </a:solidFill>
                <a:effectLst/>
                <a:latin typeface="Arial" charset="0"/>
                <a:ea typeface="ＭＳ Ｐゴシック" charset="-128"/>
                <a:cs typeface="+mn-cs"/>
              </a:rPr>
              <a:t>Amîtsoq</a:t>
            </a:r>
            <a:r>
              <a:rPr lang="en-US" sz="1200" kern="1200" dirty="0" smtClean="0">
                <a:solidFill>
                  <a:schemeClr val="tx1"/>
                </a:solidFill>
                <a:effectLst/>
                <a:latin typeface="Arial" charset="0"/>
                <a:ea typeface="ＭＳ Ｐゴシック" charset="-128"/>
                <a:cs typeface="+mn-cs"/>
              </a:rPr>
              <a:t> Gneiss and mafic and ultramafic rocks of the Akilia Association used to establish the age of the QAP unit.  </a:t>
            </a:r>
            <a:endParaRPr lang="en-US" altLang="en-US" dirty="0"/>
          </a:p>
        </p:txBody>
      </p:sp>
    </p:spTree>
    <p:extLst>
      <p:ext uri="{BB962C8B-B14F-4D97-AF65-F5344CB8AC3E}">
        <p14:creationId xmlns:p14="http://schemas.microsoft.com/office/powerpoint/2010/main" val="1957541962"/>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indent="0" algn="l" defTabSz="914400" rtl="0" eaLnBrk="1" fontAlgn="base" latinLnBrk="0" hangingPunct="1">
              <a:lnSpc>
                <a:spcPct val="100000"/>
              </a:lnSpc>
              <a:spcBef>
                <a:spcPct val="30000"/>
              </a:spcBef>
              <a:spcAft>
                <a:spcPct val="0"/>
              </a:spcAft>
              <a:buClrTx/>
              <a:buSzTx/>
              <a:buFontTx/>
              <a:buNone/>
              <a:tabLst/>
              <a:defRPr/>
            </a:pPr>
            <a:r>
              <a:rPr lang="en-US" sz="1200" kern="1200" dirty="0" smtClean="0">
                <a:solidFill>
                  <a:schemeClr val="tx1"/>
                </a:solidFill>
                <a:effectLst/>
                <a:latin typeface="Arial" charset="0"/>
                <a:ea typeface="ＭＳ Ｐゴシック" charset="-128"/>
                <a:cs typeface="+mn-cs"/>
              </a:rPr>
              <a:t>Field photographs of the key relationships between the </a:t>
            </a:r>
            <a:r>
              <a:rPr lang="en-US" sz="1200" kern="1200" dirty="0" smtClean="0">
                <a:solidFill>
                  <a:schemeClr val="tx1"/>
                </a:solidFill>
                <a:effectLst/>
                <a:latin typeface="Arial" charset="0"/>
                <a:ea typeface="ＭＳ Ｐゴシック" charset="-128"/>
                <a:cs typeface="+mn-cs"/>
              </a:rPr>
              <a:t>two units.  </a:t>
            </a:r>
            <a:r>
              <a:rPr lang="en-US" sz="1200" kern="1200" dirty="0" smtClean="0">
                <a:solidFill>
                  <a:schemeClr val="tx1"/>
                </a:solidFill>
                <a:effectLst/>
                <a:latin typeface="Arial" charset="0"/>
                <a:ea typeface="ＭＳ Ｐゴシック" charset="-128"/>
                <a:cs typeface="+mn-cs"/>
              </a:rPr>
              <a:t>(A) Tectonic interleaving of Akilia Association and the </a:t>
            </a:r>
            <a:r>
              <a:rPr lang="en-US" sz="1200" kern="1200" dirty="0" err="1" smtClean="0">
                <a:solidFill>
                  <a:schemeClr val="tx1"/>
                </a:solidFill>
                <a:effectLst/>
                <a:latin typeface="Arial" charset="0"/>
                <a:ea typeface="ＭＳ Ｐゴシック" charset="-128"/>
                <a:cs typeface="+mn-cs"/>
              </a:rPr>
              <a:t>Amîtsoq</a:t>
            </a:r>
            <a:r>
              <a:rPr lang="en-US" sz="1200" kern="120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Gneiss.  </a:t>
            </a:r>
            <a:r>
              <a:rPr lang="en-US" sz="1200" kern="1200" dirty="0" smtClean="0">
                <a:solidFill>
                  <a:schemeClr val="tx1"/>
                </a:solidFill>
                <a:effectLst/>
                <a:latin typeface="Arial" charset="0"/>
                <a:ea typeface="ＭＳ Ｐゴシック" charset="-128"/>
                <a:cs typeface="+mn-cs"/>
              </a:rPr>
              <a:t>(B) Close up of the key contact, where the deformed, tectonically folded nature of the contact can be seen.  (C) Foliation surfaces and folded quartz in in the Akilia Association.  (D) Close up of quartz stretching </a:t>
            </a:r>
            <a:r>
              <a:rPr lang="en-US" sz="1200" kern="1200" dirty="0" err="1" smtClean="0">
                <a:solidFill>
                  <a:schemeClr val="tx1"/>
                </a:solidFill>
                <a:effectLst/>
                <a:latin typeface="Arial" charset="0"/>
                <a:ea typeface="ＭＳ Ｐゴシック" charset="-128"/>
                <a:cs typeface="+mn-cs"/>
              </a:rPr>
              <a:t>lineations</a:t>
            </a:r>
            <a:r>
              <a:rPr lang="en-US" sz="1200" kern="1200" dirty="0" smtClean="0">
                <a:solidFill>
                  <a:schemeClr val="tx1"/>
                </a:solidFill>
                <a:effectLst/>
                <a:latin typeface="Arial" charset="0"/>
                <a:ea typeface="ＭＳ Ｐゴシック" charset="-128"/>
                <a:cs typeface="+mn-cs"/>
              </a:rPr>
              <a:t> in the Akilia Association.  Finger in orientation of stretching </a:t>
            </a:r>
            <a:r>
              <a:rPr lang="en-US" sz="1200" kern="1200" dirty="0" err="1" smtClean="0">
                <a:solidFill>
                  <a:schemeClr val="tx1"/>
                </a:solidFill>
                <a:effectLst/>
                <a:latin typeface="Arial" charset="0"/>
                <a:ea typeface="ＭＳ Ｐゴシック" charset="-128"/>
                <a:cs typeface="+mn-cs"/>
              </a:rPr>
              <a:t>lineations</a:t>
            </a:r>
            <a:r>
              <a:rPr lang="en-US" sz="1200" kern="1200" dirty="0" smtClean="0">
                <a:solidFill>
                  <a:schemeClr val="tx1"/>
                </a:solidFill>
                <a:effectLst/>
                <a:latin typeface="Arial" charset="0"/>
                <a:ea typeface="ＭＳ Ｐゴシック" charset="-128"/>
                <a:cs typeface="+mn-cs"/>
              </a:rPr>
              <a:t>.</a:t>
            </a:r>
          </a:p>
          <a:p>
            <a:endParaRPr lang="en-US" dirty="0"/>
          </a:p>
        </p:txBody>
      </p:sp>
      <p:sp>
        <p:nvSpPr>
          <p:cNvPr id="4" name="Slide Number Placeholder 3"/>
          <p:cNvSpPr>
            <a:spLocks noGrp="1"/>
          </p:cNvSpPr>
          <p:nvPr>
            <p:ph type="sldNum" sz="quarter" idx="10"/>
          </p:nvPr>
        </p:nvSpPr>
        <p:spPr/>
        <p:txBody>
          <a:bodyPr/>
          <a:lstStyle/>
          <a:p>
            <a:fld id="{DEA54294-6C21-A44D-AE65-3E73B19F6202}" type="slidenum">
              <a:rPr lang="en-US" altLang="en-US" smtClean="0"/>
              <a:pPr/>
              <a:t>8</a:t>
            </a:fld>
            <a:endParaRPr lang="en-US" altLang="en-US"/>
          </a:p>
        </p:txBody>
      </p:sp>
    </p:spTree>
    <p:extLst>
      <p:ext uri="{BB962C8B-B14F-4D97-AF65-F5344CB8AC3E}">
        <p14:creationId xmlns:p14="http://schemas.microsoft.com/office/powerpoint/2010/main" val="1373958376"/>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en-US" sz="1200" kern="1200" smtClean="0">
                <a:solidFill>
                  <a:schemeClr val="tx1"/>
                </a:solidFill>
                <a:effectLst/>
                <a:latin typeface="Arial" charset="0"/>
                <a:ea typeface="ＭＳ Ｐゴシック" charset="-128"/>
                <a:cs typeface="+mn-cs"/>
              </a:rPr>
              <a:t>Structural </a:t>
            </a:r>
            <a:r>
              <a:rPr lang="en-US" sz="1200" kern="1200" dirty="0" smtClean="0">
                <a:solidFill>
                  <a:schemeClr val="tx1"/>
                </a:solidFill>
                <a:effectLst/>
                <a:latin typeface="Arial" charset="0"/>
                <a:ea typeface="ＭＳ Ｐゴシック" charset="-128"/>
                <a:cs typeface="+mn-cs"/>
              </a:rPr>
              <a:t>data for both the </a:t>
            </a:r>
            <a:r>
              <a:rPr lang="en-US" sz="1200" kern="1200" dirty="0" err="1" smtClean="0">
                <a:solidFill>
                  <a:schemeClr val="tx1"/>
                </a:solidFill>
                <a:effectLst/>
                <a:latin typeface="Arial" charset="0"/>
                <a:ea typeface="ＭＳ Ｐゴシック" charset="-128"/>
                <a:cs typeface="+mn-cs"/>
              </a:rPr>
              <a:t>Amîtsoq</a:t>
            </a:r>
            <a:r>
              <a:rPr lang="en-US" sz="1200" kern="1200" dirty="0" smtClean="0">
                <a:solidFill>
                  <a:schemeClr val="tx1"/>
                </a:solidFill>
                <a:effectLst/>
                <a:latin typeface="Arial" charset="0"/>
                <a:ea typeface="ＭＳ Ｐゴシック" charset="-128"/>
                <a:cs typeface="+mn-cs"/>
              </a:rPr>
              <a:t> Gneiss and Akilia Association on both sides of the key contact show the same orientations.  </a:t>
            </a:r>
          </a:p>
          <a:p>
            <a:r>
              <a:rPr lang="en-US" sz="1200" kern="1200" dirty="0" smtClean="0">
                <a:solidFill>
                  <a:schemeClr val="tx1"/>
                </a:solidFill>
                <a:effectLst/>
                <a:latin typeface="Arial" charset="0"/>
                <a:ea typeface="ＭＳ Ｐゴシック" charset="-128"/>
                <a:cs typeface="+mn-cs"/>
              </a:rPr>
              <a:t>Foliation planes in both units consistently strike N and dip towards the </a:t>
            </a:r>
            <a:r>
              <a:rPr lang="en-US" sz="1200" kern="1200" dirty="0" smtClean="0">
                <a:solidFill>
                  <a:schemeClr val="tx1"/>
                </a:solidFill>
                <a:effectLst/>
                <a:latin typeface="Arial" charset="0"/>
                <a:ea typeface="ＭＳ Ｐゴシック" charset="-128"/>
                <a:cs typeface="+mn-cs"/>
              </a:rPr>
              <a:t>W. </a:t>
            </a:r>
            <a:endParaRPr lang="en-US" sz="1200" kern="1200" dirty="0" smtClean="0">
              <a:solidFill>
                <a:schemeClr val="tx1"/>
              </a:solidFill>
              <a:effectLst/>
              <a:latin typeface="Arial" charset="0"/>
              <a:ea typeface="ＭＳ Ｐゴシック" charset="-128"/>
              <a:cs typeface="+mn-cs"/>
            </a:endParaRPr>
          </a:p>
          <a:p>
            <a:r>
              <a:rPr lang="en-US" sz="1200" kern="1200" dirty="0" smtClean="0">
                <a:solidFill>
                  <a:schemeClr val="tx1"/>
                </a:solidFill>
                <a:effectLst/>
                <a:latin typeface="Arial" charset="0"/>
                <a:ea typeface="ＭＳ Ｐゴシック" charset="-128"/>
                <a:cs typeface="+mn-cs"/>
              </a:rPr>
              <a:t> Axial-surface data of cm-scale folds in both </a:t>
            </a:r>
            <a:r>
              <a:rPr lang="en-US" sz="1200" kern="1200" dirty="0" smtClean="0">
                <a:solidFill>
                  <a:schemeClr val="tx1"/>
                </a:solidFill>
                <a:effectLst/>
                <a:latin typeface="Arial" charset="0"/>
                <a:ea typeface="ＭＳ Ｐゴシック" charset="-128"/>
                <a:cs typeface="+mn-cs"/>
              </a:rPr>
              <a:t>units </a:t>
            </a:r>
            <a:r>
              <a:rPr lang="en-US" sz="1200" kern="1200" dirty="0" smtClean="0">
                <a:solidFill>
                  <a:schemeClr val="tx1"/>
                </a:solidFill>
                <a:effectLst/>
                <a:latin typeface="Arial" charset="0"/>
                <a:ea typeface="ＭＳ Ｐゴシック" charset="-128"/>
                <a:cs typeface="+mn-cs"/>
              </a:rPr>
              <a:t>strike NE and dip SE </a:t>
            </a:r>
            <a:r>
              <a:rPr lang="en-US" sz="1200" kern="120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Fold axes in both </a:t>
            </a:r>
            <a:r>
              <a:rPr lang="en-US" sz="1200" kern="1200" dirty="0" smtClean="0">
                <a:solidFill>
                  <a:schemeClr val="tx1"/>
                </a:solidFill>
                <a:effectLst/>
                <a:latin typeface="Arial" charset="0"/>
                <a:ea typeface="ＭＳ Ｐゴシック" charset="-128"/>
                <a:cs typeface="+mn-cs"/>
              </a:rPr>
              <a:t>units plunge </a:t>
            </a:r>
            <a:r>
              <a:rPr lang="en-US" sz="1200" kern="1200" dirty="0" smtClean="0">
                <a:solidFill>
                  <a:schemeClr val="tx1"/>
                </a:solidFill>
                <a:effectLst/>
                <a:latin typeface="Arial" charset="0"/>
                <a:ea typeface="ＭＳ Ｐゴシック" charset="-128"/>
                <a:cs typeface="+mn-cs"/>
              </a:rPr>
              <a:t>gently to the SW </a:t>
            </a:r>
            <a:r>
              <a:rPr lang="en-US" sz="1200" kern="1200" dirty="0" smtClean="0">
                <a:solidFill>
                  <a:schemeClr val="tx1"/>
                </a:solidFill>
                <a:effectLst/>
                <a:latin typeface="Arial" charset="0"/>
                <a:ea typeface="ＭＳ Ｐゴシック" charset="-128"/>
                <a:cs typeface="+mn-cs"/>
              </a:rPr>
              <a:t>. </a:t>
            </a:r>
            <a:endParaRPr lang="en-US" sz="1200" kern="1200" dirty="0" smtClean="0">
              <a:solidFill>
                <a:schemeClr val="tx1"/>
              </a:solidFill>
              <a:effectLst/>
              <a:latin typeface="Arial" charset="0"/>
              <a:ea typeface="ＭＳ Ｐゴシック" charset="-128"/>
              <a:cs typeface="+mn-cs"/>
            </a:endParaRPr>
          </a:p>
          <a:p>
            <a:r>
              <a:rPr lang="en-US" sz="1200" kern="1200" dirty="0" smtClean="0">
                <a:solidFill>
                  <a:schemeClr val="tx1"/>
                </a:solidFill>
                <a:effectLst/>
                <a:latin typeface="Arial" charset="0"/>
                <a:ea typeface="ＭＳ Ｐゴシック" charset="-128"/>
                <a:cs typeface="+mn-cs"/>
              </a:rPr>
              <a:t>Mineral </a:t>
            </a:r>
            <a:r>
              <a:rPr lang="en-US" sz="1200" kern="1200" dirty="0" err="1" smtClean="0">
                <a:solidFill>
                  <a:schemeClr val="tx1"/>
                </a:solidFill>
                <a:effectLst/>
                <a:latin typeface="Arial" charset="0"/>
                <a:ea typeface="ＭＳ Ｐゴシック" charset="-128"/>
                <a:cs typeface="+mn-cs"/>
              </a:rPr>
              <a:t>lineations</a:t>
            </a:r>
            <a:r>
              <a:rPr lang="en-US" sz="1200" kern="1200" dirty="0" smtClean="0">
                <a:solidFill>
                  <a:schemeClr val="tx1"/>
                </a:solidFill>
                <a:effectLst/>
                <a:latin typeface="Arial" charset="0"/>
                <a:ea typeface="ＭＳ Ｐゴシック" charset="-128"/>
                <a:cs typeface="+mn-cs"/>
              </a:rPr>
              <a:t> in both </a:t>
            </a:r>
            <a:r>
              <a:rPr lang="en-US" sz="1200" kern="1200" dirty="0" smtClean="0">
                <a:solidFill>
                  <a:schemeClr val="tx1"/>
                </a:solidFill>
                <a:effectLst/>
                <a:latin typeface="Arial" charset="0"/>
                <a:ea typeface="ＭＳ Ｐゴシック" charset="-128"/>
                <a:cs typeface="+mn-cs"/>
              </a:rPr>
              <a:t>units </a:t>
            </a:r>
            <a:r>
              <a:rPr lang="en-US" sz="1200" kern="1200" dirty="0" smtClean="0">
                <a:solidFill>
                  <a:schemeClr val="tx1"/>
                </a:solidFill>
                <a:effectLst/>
                <a:latin typeface="Arial" charset="0"/>
                <a:ea typeface="ＭＳ Ｐゴシック" charset="-128"/>
                <a:cs typeface="+mn-cs"/>
              </a:rPr>
              <a:t>trend SW and plunge gently to moderately </a:t>
            </a:r>
            <a:r>
              <a:rPr lang="en-US" sz="1200" kern="1200" dirty="0" smtClean="0">
                <a:solidFill>
                  <a:schemeClr val="tx1"/>
                </a:solidFill>
                <a:effectLst/>
                <a:latin typeface="Arial" charset="0"/>
                <a:ea typeface="ＭＳ Ｐゴシック" charset="-128"/>
                <a:cs typeface="+mn-cs"/>
              </a:rPr>
              <a:t>towards</a:t>
            </a:r>
            <a:r>
              <a:rPr lang="en-US" sz="1200" kern="1200" baseline="0" dirty="0" smtClean="0">
                <a:solidFill>
                  <a:schemeClr val="tx1"/>
                </a:solidFill>
                <a:effectLst/>
                <a:latin typeface="Arial" charset="0"/>
                <a:ea typeface="ＭＳ Ｐゴシック" charset="-128"/>
                <a:cs typeface="+mn-cs"/>
              </a:rPr>
              <a:t> the SSW, which is</a:t>
            </a:r>
            <a:r>
              <a:rPr lang="en-US" sz="1200" kern="1200" dirty="0" smtClean="0">
                <a:solidFill>
                  <a:schemeClr val="tx1"/>
                </a:solidFill>
                <a:effectLst/>
                <a:latin typeface="Arial" charset="0"/>
                <a:ea typeface="ＭＳ Ｐゴシック" charset="-128"/>
                <a:cs typeface="+mn-cs"/>
              </a:rPr>
              <a:t> </a:t>
            </a:r>
            <a:r>
              <a:rPr lang="en-US" sz="1200" kern="1200" dirty="0" smtClean="0">
                <a:solidFill>
                  <a:schemeClr val="tx1"/>
                </a:solidFill>
                <a:effectLst/>
                <a:latin typeface="Arial" charset="0"/>
                <a:ea typeface="ＭＳ Ｐゴシック" charset="-128"/>
                <a:cs typeface="+mn-cs"/>
              </a:rPr>
              <a:t>the same direction as the fold axes </a:t>
            </a:r>
            <a:r>
              <a:rPr lang="en-US" sz="1200" kern="1200" dirty="0" smtClean="0">
                <a:solidFill>
                  <a:schemeClr val="tx1"/>
                </a:solidFill>
                <a:effectLst/>
                <a:latin typeface="Arial" charset="0"/>
                <a:ea typeface="ＭＳ Ｐゴシック" charset="-128"/>
                <a:cs typeface="+mn-cs"/>
              </a:rPr>
              <a:t>(towards </a:t>
            </a:r>
            <a:r>
              <a:rPr lang="en-US" sz="1200" kern="1200" dirty="0" smtClean="0">
                <a:solidFill>
                  <a:schemeClr val="tx1"/>
                </a:solidFill>
                <a:effectLst/>
                <a:latin typeface="Arial" charset="0"/>
                <a:ea typeface="ＭＳ Ｐゴシック" charset="-128"/>
                <a:cs typeface="+mn-cs"/>
              </a:rPr>
              <a:t>the </a:t>
            </a:r>
            <a:r>
              <a:rPr lang="en-US" sz="1200" kern="1200" dirty="0" smtClean="0">
                <a:solidFill>
                  <a:schemeClr val="tx1"/>
                </a:solidFill>
                <a:effectLst/>
                <a:latin typeface="Arial" charset="0"/>
                <a:ea typeface="ＭＳ Ｐゴシック" charset="-128"/>
                <a:cs typeface="+mn-cs"/>
              </a:rPr>
              <a:t>SSW).  </a:t>
            </a:r>
            <a:endParaRPr lang="en-US" sz="1200" kern="1200" dirty="0" smtClean="0">
              <a:solidFill>
                <a:schemeClr val="tx1"/>
              </a:solidFill>
              <a:effectLst/>
              <a:latin typeface="Arial" charset="0"/>
              <a:ea typeface="ＭＳ Ｐゴシック" charset="-128"/>
              <a:cs typeface="+mn-cs"/>
            </a:endParaRPr>
          </a:p>
          <a:p>
            <a:endParaRPr lang="en-US" sz="1200" kern="1200" dirty="0" smtClean="0">
              <a:solidFill>
                <a:schemeClr val="tx1"/>
              </a:solidFill>
              <a:effectLst/>
              <a:latin typeface="Arial" charset="0"/>
              <a:ea typeface="ＭＳ Ｐゴシック" charset="-128"/>
              <a:cs typeface="+mn-cs"/>
            </a:endParaRPr>
          </a:p>
          <a:p>
            <a:r>
              <a:rPr lang="en-US" sz="1200" kern="1200" dirty="0" smtClean="0">
                <a:solidFill>
                  <a:schemeClr val="tx1"/>
                </a:solidFill>
                <a:effectLst/>
                <a:latin typeface="Arial" charset="0"/>
                <a:ea typeface="ＭＳ Ｐゴシック" charset="-128"/>
                <a:cs typeface="+mn-cs"/>
              </a:rPr>
              <a:t>The </a:t>
            </a:r>
            <a:r>
              <a:rPr lang="en-US" sz="1200" kern="1200" dirty="0" err="1" smtClean="0">
                <a:solidFill>
                  <a:schemeClr val="tx1"/>
                </a:solidFill>
                <a:effectLst/>
                <a:latin typeface="Arial" charset="0"/>
                <a:ea typeface="ＭＳ Ｐゴシック" charset="-128"/>
                <a:cs typeface="+mn-cs"/>
              </a:rPr>
              <a:t>lineations</a:t>
            </a:r>
            <a:r>
              <a:rPr lang="en-US" sz="1200" kern="1200" dirty="0" smtClean="0">
                <a:solidFill>
                  <a:schemeClr val="tx1"/>
                </a:solidFill>
                <a:effectLst/>
                <a:latin typeface="Arial" charset="0"/>
                <a:ea typeface="ＭＳ Ｐゴシック" charset="-128"/>
                <a:cs typeface="+mn-cs"/>
              </a:rPr>
              <a:t> correspond directly with the fold axes data, which implies that either the mineral </a:t>
            </a:r>
            <a:r>
              <a:rPr lang="en-US" sz="1200" kern="1200" dirty="0" err="1" smtClean="0">
                <a:solidFill>
                  <a:schemeClr val="tx1"/>
                </a:solidFill>
                <a:effectLst/>
                <a:latin typeface="Arial" charset="0"/>
                <a:ea typeface="ＭＳ Ｐゴシック" charset="-128"/>
                <a:cs typeface="+mn-cs"/>
              </a:rPr>
              <a:t>lineations</a:t>
            </a:r>
            <a:r>
              <a:rPr lang="en-US" sz="1200" kern="1200" dirty="0" smtClean="0">
                <a:solidFill>
                  <a:schemeClr val="tx1"/>
                </a:solidFill>
                <a:effectLst/>
                <a:latin typeface="Arial" charset="0"/>
                <a:ea typeface="ＭＳ Ｐゴシック" charset="-128"/>
                <a:cs typeface="+mn-cs"/>
              </a:rPr>
              <a:t> are linked to the same deformation event that created the folding or that the two formed during different events and then rotated towards parallel during a later event.  The uniformity of all structural measurements between the </a:t>
            </a:r>
            <a:r>
              <a:rPr lang="en-US" sz="1200" kern="1200" dirty="0" err="1" smtClean="0">
                <a:solidFill>
                  <a:schemeClr val="tx1"/>
                </a:solidFill>
                <a:effectLst/>
                <a:latin typeface="Arial" charset="0"/>
                <a:ea typeface="ＭＳ Ｐゴシック" charset="-128"/>
                <a:cs typeface="+mn-cs"/>
              </a:rPr>
              <a:t>Amîtsoq</a:t>
            </a:r>
            <a:r>
              <a:rPr lang="en-US" sz="1200" kern="1200" dirty="0" smtClean="0">
                <a:solidFill>
                  <a:schemeClr val="tx1"/>
                </a:solidFill>
                <a:effectLst/>
                <a:latin typeface="Arial" charset="0"/>
                <a:ea typeface="ＭＳ Ｐゴシック" charset="-128"/>
                <a:cs typeface="+mn-cs"/>
              </a:rPr>
              <a:t> Gneiss and Akilia Association indicates that the relationship seen today between the two units is tectonic, with any prior relationship</a:t>
            </a:r>
            <a:r>
              <a:rPr lang="en-US" sz="1200" strike="sngStrike" kern="1200" dirty="0" smtClean="0">
                <a:solidFill>
                  <a:schemeClr val="tx1"/>
                </a:solidFill>
                <a:effectLst/>
                <a:latin typeface="Arial" charset="0"/>
                <a:ea typeface="ＭＳ Ｐゴシック" charset="-128"/>
                <a:cs typeface="+mn-cs"/>
              </a:rPr>
              <a:t>s</a:t>
            </a:r>
            <a:r>
              <a:rPr lang="en-US" sz="1200" kern="1200" dirty="0" smtClean="0">
                <a:solidFill>
                  <a:schemeClr val="tx1"/>
                </a:solidFill>
                <a:effectLst/>
                <a:latin typeface="Arial" charset="0"/>
                <a:ea typeface="ＭＳ Ｐゴシック" charset="-128"/>
                <a:cs typeface="+mn-cs"/>
              </a:rPr>
              <a:t> having been erased during high-temperature and high-pressure deformation and metamorphism.  Primary relationships between the two units cannot be determined.</a:t>
            </a:r>
            <a:r>
              <a:rPr lang="en-US" dirty="0" smtClean="0">
                <a:effectLst/>
              </a:rPr>
              <a:t> </a:t>
            </a:r>
            <a:endParaRPr lang="en-US" dirty="0"/>
          </a:p>
        </p:txBody>
      </p:sp>
      <p:sp>
        <p:nvSpPr>
          <p:cNvPr id="4" name="Slide Number Placeholder 3"/>
          <p:cNvSpPr>
            <a:spLocks noGrp="1"/>
          </p:cNvSpPr>
          <p:nvPr>
            <p:ph type="sldNum" sz="quarter" idx="10"/>
          </p:nvPr>
        </p:nvSpPr>
        <p:spPr/>
        <p:txBody>
          <a:bodyPr/>
          <a:lstStyle/>
          <a:p>
            <a:fld id="{DEA54294-6C21-A44D-AE65-3E73B19F6202}" type="slidenum">
              <a:rPr lang="en-US" altLang="en-US" smtClean="0"/>
              <a:pPr/>
              <a:t>9</a:t>
            </a:fld>
            <a:endParaRPr lang="en-US" altLang="en-US"/>
          </a:p>
        </p:txBody>
      </p:sp>
    </p:spTree>
    <p:extLst>
      <p:ext uri="{BB962C8B-B14F-4D97-AF65-F5344CB8AC3E}">
        <p14:creationId xmlns:p14="http://schemas.microsoft.com/office/powerpoint/2010/main" val="1943693390"/>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128002" name="Rectangle 2"/>
          <p:cNvSpPr>
            <a:spLocks noGrp="1" noChangeArrowheads="1"/>
          </p:cNvSpPr>
          <p:nvPr>
            <p:ph type="ctrTitle"/>
          </p:nvPr>
        </p:nvSpPr>
        <p:spPr>
          <a:xfrm>
            <a:off x="685800" y="2286000"/>
            <a:ext cx="7772400" cy="1143000"/>
          </a:xfrm>
        </p:spPr>
        <p:txBody>
          <a:bodyPr/>
          <a:lstStyle>
            <a:lvl1pPr>
              <a:defRPr sz="4800"/>
            </a:lvl1pPr>
          </a:lstStyle>
          <a:p>
            <a:pPr lvl="0"/>
            <a:r>
              <a:rPr lang="en-US" altLang="en-US" noProof="0" smtClean="0"/>
              <a:t>Click to edit Master title style</a:t>
            </a:r>
          </a:p>
        </p:txBody>
      </p:sp>
      <p:sp>
        <p:nvSpPr>
          <p:cNvPr id="128003" name="Rectangle 3"/>
          <p:cNvSpPr>
            <a:spLocks noGrp="1" noChangeArrowheads="1"/>
          </p:cNvSpPr>
          <p:nvPr>
            <p:ph type="subTitle" idx="1"/>
          </p:nvPr>
        </p:nvSpPr>
        <p:spPr>
          <a:xfrm>
            <a:off x="1371600" y="3886200"/>
            <a:ext cx="6400800" cy="1752600"/>
          </a:xfrm>
          <a:effectLst>
            <a:outerShdw blurRad="63500" dist="25399" dir="2700000" algn="ctr" rotWithShape="0">
              <a:srgbClr val="FFFFFF">
                <a:alpha val="99962"/>
              </a:srgbClr>
            </a:outerShdw>
          </a:effectLst>
        </p:spPr>
        <p:txBody>
          <a:bodyPr/>
          <a:lstStyle>
            <a:lvl1pPr marL="0" indent="0" algn="ctr">
              <a:buFontTx/>
              <a:buNone/>
              <a:defRPr/>
            </a:lvl1pPr>
          </a:lstStyle>
          <a:p>
            <a:pPr lvl="0"/>
            <a:r>
              <a:rPr lang="en-US" altLang="en-US" noProof="0" smtClean="0"/>
              <a:t>Click to edit Master subtitle style</a:t>
            </a:r>
          </a:p>
        </p:txBody>
      </p:sp>
      <p:sp>
        <p:nvSpPr>
          <p:cNvPr id="128004" name="Rectangle 4"/>
          <p:cNvSpPr>
            <a:spLocks noGrp="1" noChangeArrowheads="1"/>
          </p:cNvSpPr>
          <p:nvPr>
            <p:ph type="dt" sz="half" idx="2"/>
          </p:nvPr>
        </p:nvSpPr>
        <p:spPr/>
        <p:txBody>
          <a:bodyPr/>
          <a:lstStyle>
            <a:lvl1pPr>
              <a:defRPr/>
            </a:lvl1pPr>
          </a:lstStyle>
          <a:p>
            <a:endParaRPr lang="en-US" altLang="en-US"/>
          </a:p>
        </p:txBody>
      </p:sp>
      <p:sp>
        <p:nvSpPr>
          <p:cNvPr id="128005" name="Rectangle 5"/>
          <p:cNvSpPr>
            <a:spLocks noGrp="1" noChangeArrowheads="1"/>
          </p:cNvSpPr>
          <p:nvPr>
            <p:ph type="ftr" sz="quarter" idx="3"/>
          </p:nvPr>
        </p:nvSpPr>
        <p:spPr/>
        <p:txBody>
          <a:bodyPr/>
          <a:lstStyle>
            <a:lvl1pPr>
              <a:defRPr/>
            </a:lvl1pPr>
          </a:lstStyle>
          <a:p>
            <a:endParaRPr lang="en-US" altLang="en-US"/>
          </a:p>
        </p:txBody>
      </p:sp>
      <p:sp>
        <p:nvSpPr>
          <p:cNvPr id="128006" name="Rectangle 6"/>
          <p:cNvSpPr>
            <a:spLocks noGrp="1" noChangeArrowheads="1"/>
          </p:cNvSpPr>
          <p:nvPr>
            <p:ph type="sldNum" sz="quarter" idx="4"/>
          </p:nvPr>
        </p:nvSpPr>
        <p:spPr/>
        <p:txBody>
          <a:bodyPr/>
          <a:lstStyle>
            <a:lvl1pPr>
              <a:defRPr/>
            </a:lvl1pPr>
          </a:lstStyle>
          <a:p>
            <a:fld id="{B4751AC6-F10B-1146-B005-AF8DA19863C2}" type="slidenum">
              <a:rPr lang="en-US" altLang="en-US"/>
              <a:pPr/>
              <a:t>‹#›</a:t>
            </a:fld>
            <a:endParaRPr lang="en-US" altLang="en-US"/>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E3835227-6FC2-8C4A-BE2D-AEF6EF2AE348}" type="slidenum">
              <a:rPr lang="en-US" altLang="en-US"/>
              <a:pPr/>
              <a:t>‹#›</a:t>
            </a:fld>
            <a:endParaRPr lang="en-US" altLang="en-US"/>
          </a:p>
        </p:txBody>
      </p:sp>
    </p:spTree>
    <p:extLst>
      <p:ext uri="{BB962C8B-B14F-4D97-AF65-F5344CB8AC3E}">
        <p14:creationId xmlns:p14="http://schemas.microsoft.com/office/powerpoint/2010/main" val="28316187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15100" y="609600"/>
            <a:ext cx="1943100" cy="5486400"/>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685800" y="609600"/>
            <a:ext cx="5676900" cy="5486400"/>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DBF6DD83-4461-7448-8775-C51E2D03CC2E}" type="slidenum">
              <a:rPr lang="en-US" altLang="en-US"/>
              <a:pPr/>
              <a:t>‹#›</a:t>
            </a:fld>
            <a:endParaRPr lang="en-US" altLang="en-US"/>
          </a:p>
        </p:txBody>
      </p:sp>
    </p:spTree>
    <p:extLst>
      <p:ext uri="{BB962C8B-B14F-4D97-AF65-F5344CB8AC3E}">
        <p14:creationId xmlns:p14="http://schemas.microsoft.com/office/powerpoint/2010/main" val="277921794"/>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xAndObj" preserve="1">
  <p:cSld name="Title, Text,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685800" y="609600"/>
            <a:ext cx="7772400" cy="1143000"/>
          </a:xfrm>
        </p:spPr>
        <p:txBody>
          <a:bodyPr/>
          <a:lstStyle/>
          <a:p>
            <a:r>
              <a:rPr lang="en-US" smtClean="0"/>
              <a:t>Click to edit Master title style</a:t>
            </a:r>
            <a:endParaRPr lang="en-US"/>
          </a:p>
        </p:txBody>
      </p:sp>
      <p:sp>
        <p:nvSpPr>
          <p:cNvPr id="3" name="Text Placeholder 2"/>
          <p:cNvSpPr>
            <a:spLocks noGrp="1"/>
          </p:cNvSpPr>
          <p:nvPr>
            <p:ph type="body"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a:xfrm>
            <a:off x="685800" y="6248400"/>
            <a:ext cx="1905000" cy="457200"/>
          </a:xfrm>
        </p:spPr>
        <p:txBody>
          <a:bodyPr/>
          <a:lstStyle>
            <a:lvl1pPr>
              <a:defRPr/>
            </a:lvl1pPr>
          </a:lstStyle>
          <a:p>
            <a:endParaRPr lang="en-US" altLang="en-US"/>
          </a:p>
        </p:txBody>
      </p:sp>
      <p:sp>
        <p:nvSpPr>
          <p:cNvPr id="6" name="Footer Placeholder 5"/>
          <p:cNvSpPr>
            <a:spLocks noGrp="1"/>
          </p:cNvSpPr>
          <p:nvPr>
            <p:ph type="ftr" sz="quarter" idx="11"/>
          </p:nvPr>
        </p:nvSpPr>
        <p:spPr>
          <a:xfrm>
            <a:off x="3124200" y="6248400"/>
            <a:ext cx="2895600" cy="457200"/>
          </a:xfrm>
        </p:spPr>
        <p:txBody>
          <a:bodyPr/>
          <a:lstStyle>
            <a:lvl1pPr>
              <a:defRPr/>
            </a:lvl1pPr>
          </a:lstStyle>
          <a:p>
            <a:endParaRPr lang="en-US" altLang="en-US"/>
          </a:p>
        </p:txBody>
      </p:sp>
      <p:sp>
        <p:nvSpPr>
          <p:cNvPr id="7" name="Slide Number Placeholder 6"/>
          <p:cNvSpPr>
            <a:spLocks noGrp="1"/>
          </p:cNvSpPr>
          <p:nvPr>
            <p:ph type="sldNum" sz="quarter" idx="12"/>
          </p:nvPr>
        </p:nvSpPr>
        <p:spPr>
          <a:xfrm>
            <a:off x="6553200" y="6248400"/>
            <a:ext cx="1905000" cy="457200"/>
          </a:xfrm>
        </p:spPr>
        <p:txBody>
          <a:bodyPr/>
          <a:lstStyle>
            <a:lvl1pPr>
              <a:defRPr/>
            </a:lvl1pPr>
          </a:lstStyle>
          <a:p>
            <a:fld id="{B3918DD4-34FB-C340-8652-9C3DEE9CF51B}" type="slidenum">
              <a:rPr lang="en-US" altLang="en-US"/>
              <a:pPr/>
              <a:t>‹#›</a:t>
            </a:fld>
            <a:endParaRPr lang="en-US" altLang="en-US"/>
          </a:p>
        </p:txBody>
      </p:sp>
    </p:spTree>
    <p:extLst>
      <p:ext uri="{BB962C8B-B14F-4D97-AF65-F5344CB8AC3E}">
        <p14:creationId xmlns:p14="http://schemas.microsoft.com/office/powerpoint/2010/main" val="254659533"/>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30AFB0F3-DB0B-0248-8759-40F96498104A}" type="slidenum">
              <a:rPr lang="en-US" altLang="en-US"/>
              <a:pPr/>
              <a:t>‹#›</a:t>
            </a:fld>
            <a:endParaRPr lang="en-US" altLang="en-US"/>
          </a:p>
        </p:txBody>
      </p:sp>
    </p:spTree>
    <p:extLst>
      <p:ext uri="{BB962C8B-B14F-4D97-AF65-F5344CB8AC3E}">
        <p14:creationId xmlns:p14="http://schemas.microsoft.com/office/powerpoint/2010/main" val="1339997174"/>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8"/>
            <a:ext cx="7886700" cy="2852737"/>
          </a:xfrm>
        </p:spPr>
        <p:txBody>
          <a:bodyPr anchor="b"/>
          <a:lstStyle>
            <a:lvl1pPr>
              <a:defRPr sz="6000"/>
            </a:lvl1pPr>
          </a:lstStyle>
          <a:p>
            <a:r>
              <a:rPr lang="en-US" smtClean="0"/>
              <a:t>Click to edit Master title style</a:t>
            </a:r>
            <a:endParaRPr lang="en-US"/>
          </a:p>
        </p:txBody>
      </p:sp>
      <p:sp>
        <p:nvSpPr>
          <p:cNvPr id="3" name="Text Placeholder 2"/>
          <p:cNvSpPr>
            <a:spLocks noGrp="1"/>
          </p:cNvSpPr>
          <p:nvPr>
            <p:ph type="body" idx="1"/>
          </p:nvPr>
        </p:nvSpPr>
        <p:spPr>
          <a:xfrm>
            <a:off x="623888" y="4589463"/>
            <a:ext cx="7886700" cy="1500187"/>
          </a:xfrm>
        </p:spPr>
        <p:txBody>
          <a:bodyPr/>
          <a:lstStyle>
            <a:lvl1pPr marL="0" indent="0">
              <a:buNone/>
              <a:defRPr sz="2400"/>
            </a:lvl1pPr>
            <a:lvl2pPr marL="457200" indent="0">
              <a:buNone/>
              <a:defRPr sz="2000"/>
            </a:lvl2pPr>
            <a:lvl3pPr marL="914400" indent="0">
              <a:buNone/>
              <a:defRPr sz="1800"/>
            </a:lvl3pPr>
            <a:lvl4pPr marL="1371600" indent="0">
              <a:buNone/>
              <a:defRPr sz="1600"/>
            </a:lvl4pPr>
            <a:lvl5pPr marL="1828800" indent="0">
              <a:buNone/>
              <a:defRPr sz="1600"/>
            </a:lvl5pPr>
            <a:lvl6pPr marL="2286000" indent="0">
              <a:buNone/>
              <a:defRPr sz="1600"/>
            </a:lvl6pPr>
            <a:lvl7pPr marL="2743200" indent="0">
              <a:buNone/>
              <a:defRPr sz="1600"/>
            </a:lvl7pPr>
            <a:lvl8pPr marL="3200400" indent="0">
              <a:buNone/>
              <a:defRPr sz="1600"/>
            </a:lvl8pPr>
            <a:lvl9pPr marL="3657600" indent="0">
              <a:buNone/>
              <a:defRPr sz="1600"/>
            </a:lvl9pPr>
          </a:lstStyle>
          <a:p>
            <a:pPr lvl="0"/>
            <a:r>
              <a:rPr lang="en-US" smtClean="0"/>
              <a:t>Click to edit Master text styles</a:t>
            </a:r>
          </a:p>
        </p:txBody>
      </p:sp>
      <p:sp>
        <p:nvSpPr>
          <p:cNvPr id="4" name="Date Placeholder 3"/>
          <p:cNvSpPr>
            <a:spLocks noGrp="1"/>
          </p:cNvSpPr>
          <p:nvPr>
            <p:ph type="dt" sz="half" idx="10"/>
          </p:nvPr>
        </p:nvSpPr>
        <p:spPr/>
        <p:txBody>
          <a:bodyPr/>
          <a:lstStyle>
            <a:lvl1pPr>
              <a:defRPr/>
            </a:lvl1pPr>
          </a:lstStyle>
          <a:p>
            <a:endParaRPr lang="en-US" altLang="en-US"/>
          </a:p>
        </p:txBody>
      </p:sp>
      <p:sp>
        <p:nvSpPr>
          <p:cNvPr id="5" name="Footer Placeholder 4"/>
          <p:cNvSpPr>
            <a:spLocks noGrp="1"/>
          </p:cNvSpPr>
          <p:nvPr>
            <p:ph type="ftr" sz="quarter" idx="11"/>
          </p:nvPr>
        </p:nvSpPr>
        <p:spPr/>
        <p:txBody>
          <a:bodyPr/>
          <a:lstStyle>
            <a:lvl1pPr>
              <a:defRPr/>
            </a:lvl1pPr>
          </a:lstStyle>
          <a:p>
            <a:endParaRPr lang="en-US" altLang="en-US"/>
          </a:p>
        </p:txBody>
      </p:sp>
      <p:sp>
        <p:nvSpPr>
          <p:cNvPr id="6" name="Slide Number Placeholder 5"/>
          <p:cNvSpPr>
            <a:spLocks noGrp="1"/>
          </p:cNvSpPr>
          <p:nvPr>
            <p:ph type="sldNum" sz="quarter" idx="12"/>
          </p:nvPr>
        </p:nvSpPr>
        <p:spPr/>
        <p:txBody>
          <a:bodyPr/>
          <a:lstStyle>
            <a:lvl1pPr>
              <a:defRPr/>
            </a:lvl1pPr>
          </a:lstStyle>
          <a:p>
            <a:fld id="{760C9890-D0CD-A44B-8E0D-8E2701750D51}" type="slidenum">
              <a:rPr lang="en-US" altLang="en-US"/>
              <a:pPr/>
              <a:t>‹#›</a:t>
            </a:fld>
            <a:endParaRPr lang="en-US" altLang="en-US"/>
          </a:p>
        </p:txBody>
      </p:sp>
    </p:spTree>
    <p:extLst>
      <p:ext uri="{BB962C8B-B14F-4D97-AF65-F5344CB8AC3E}">
        <p14:creationId xmlns:p14="http://schemas.microsoft.com/office/powerpoint/2010/main" val="671497329"/>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6858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981200"/>
            <a:ext cx="3810000" cy="4114800"/>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FF40E6CF-1072-4241-AAC9-3045A79B5F89}" type="slidenum">
              <a:rPr lang="en-US" altLang="en-US"/>
              <a:pPr/>
              <a:t>‹#›</a:t>
            </a:fld>
            <a:endParaRPr lang="en-US" altLang="en-US"/>
          </a:p>
        </p:txBody>
      </p:sp>
    </p:spTree>
    <p:extLst>
      <p:ext uri="{BB962C8B-B14F-4D97-AF65-F5344CB8AC3E}">
        <p14:creationId xmlns:p14="http://schemas.microsoft.com/office/powerpoint/2010/main" val="82904351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30238" y="365125"/>
            <a:ext cx="7886700" cy="1325563"/>
          </a:xfrm>
        </p:spPr>
        <p:txBody>
          <a:bodyPr/>
          <a:lstStyle/>
          <a:p>
            <a:r>
              <a:rPr lang="en-US" smtClean="0"/>
              <a:t>Click to edit Master title style</a:t>
            </a:r>
            <a:endParaRPr lang="en-US"/>
          </a:p>
        </p:txBody>
      </p:sp>
      <p:sp>
        <p:nvSpPr>
          <p:cNvPr id="3" name="Text Placeholder 2"/>
          <p:cNvSpPr>
            <a:spLocks noGrp="1"/>
          </p:cNvSpPr>
          <p:nvPr>
            <p:ph type="body" idx="1"/>
          </p:nvPr>
        </p:nvSpPr>
        <p:spPr>
          <a:xfrm>
            <a:off x="630238" y="1681163"/>
            <a:ext cx="3868737"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630238" y="2505075"/>
            <a:ext cx="3868737"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29150" y="1681163"/>
            <a:ext cx="3887788"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29150" y="2505075"/>
            <a:ext cx="3887788" cy="3684588"/>
          </a:xfrm>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lvl1pPr>
              <a:defRPr/>
            </a:lvl1pPr>
          </a:lstStyle>
          <a:p>
            <a:endParaRPr lang="en-US" altLang="en-US"/>
          </a:p>
        </p:txBody>
      </p:sp>
      <p:sp>
        <p:nvSpPr>
          <p:cNvPr id="8" name="Footer Placeholder 7"/>
          <p:cNvSpPr>
            <a:spLocks noGrp="1"/>
          </p:cNvSpPr>
          <p:nvPr>
            <p:ph type="ftr" sz="quarter" idx="11"/>
          </p:nvPr>
        </p:nvSpPr>
        <p:spPr/>
        <p:txBody>
          <a:bodyPr/>
          <a:lstStyle>
            <a:lvl1pPr>
              <a:defRPr/>
            </a:lvl1pPr>
          </a:lstStyle>
          <a:p>
            <a:endParaRPr lang="en-US" altLang="en-US"/>
          </a:p>
        </p:txBody>
      </p:sp>
      <p:sp>
        <p:nvSpPr>
          <p:cNvPr id="9" name="Slide Number Placeholder 8"/>
          <p:cNvSpPr>
            <a:spLocks noGrp="1"/>
          </p:cNvSpPr>
          <p:nvPr>
            <p:ph type="sldNum" sz="quarter" idx="12"/>
          </p:nvPr>
        </p:nvSpPr>
        <p:spPr/>
        <p:txBody>
          <a:bodyPr/>
          <a:lstStyle>
            <a:lvl1pPr>
              <a:defRPr/>
            </a:lvl1pPr>
          </a:lstStyle>
          <a:p>
            <a:fld id="{90E62379-D36A-C148-AADA-E113B4E907D5}" type="slidenum">
              <a:rPr lang="en-US" altLang="en-US"/>
              <a:pPr/>
              <a:t>‹#›</a:t>
            </a:fld>
            <a:endParaRPr lang="en-US" altLang="en-US"/>
          </a:p>
        </p:txBody>
      </p:sp>
    </p:spTree>
    <p:extLst>
      <p:ext uri="{BB962C8B-B14F-4D97-AF65-F5344CB8AC3E}">
        <p14:creationId xmlns:p14="http://schemas.microsoft.com/office/powerpoint/2010/main" val="8605052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lvl1pPr>
              <a:defRPr/>
            </a:lvl1pPr>
          </a:lstStyle>
          <a:p>
            <a:endParaRPr lang="en-US" altLang="en-US"/>
          </a:p>
        </p:txBody>
      </p:sp>
      <p:sp>
        <p:nvSpPr>
          <p:cNvPr id="4" name="Footer Placeholder 3"/>
          <p:cNvSpPr>
            <a:spLocks noGrp="1"/>
          </p:cNvSpPr>
          <p:nvPr>
            <p:ph type="ftr" sz="quarter" idx="11"/>
          </p:nvPr>
        </p:nvSpPr>
        <p:spPr/>
        <p:txBody>
          <a:bodyPr/>
          <a:lstStyle>
            <a:lvl1pPr>
              <a:defRPr/>
            </a:lvl1pPr>
          </a:lstStyle>
          <a:p>
            <a:endParaRPr lang="en-US" altLang="en-US"/>
          </a:p>
        </p:txBody>
      </p:sp>
      <p:sp>
        <p:nvSpPr>
          <p:cNvPr id="5" name="Slide Number Placeholder 4"/>
          <p:cNvSpPr>
            <a:spLocks noGrp="1"/>
          </p:cNvSpPr>
          <p:nvPr>
            <p:ph type="sldNum" sz="quarter" idx="12"/>
          </p:nvPr>
        </p:nvSpPr>
        <p:spPr/>
        <p:txBody>
          <a:bodyPr/>
          <a:lstStyle>
            <a:lvl1pPr>
              <a:defRPr/>
            </a:lvl1pPr>
          </a:lstStyle>
          <a:p>
            <a:fld id="{6A7ADC0F-2372-714F-9C49-F42FD57DA44B}" type="slidenum">
              <a:rPr lang="en-US" altLang="en-US"/>
              <a:pPr/>
              <a:t>‹#›</a:t>
            </a:fld>
            <a:endParaRPr lang="en-US" altLang="en-US"/>
          </a:p>
        </p:txBody>
      </p:sp>
    </p:spTree>
    <p:extLst>
      <p:ext uri="{BB962C8B-B14F-4D97-AF65-F5344CB8AC3E}">
        <p14:creationId xmlns:p14="http://schemas.microsoft.com/office/powerpoint/2010/main" val="1357530132"/>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lvl1pPr>
              <a:defRPr/>
            </a:lvl1pPr>
          </a:lstStyle>
          <a:p>
            <a:endParaRPr lang="en-US" altLang="en-US"/>
          </a:p>
        </p:txBody>
      </p:sp>
      <p:sp>
        <p:nvSpPr>
          <p:cNvPr id="3" name="Footer Placeholder 2"/>
          <p:cNvSpPr>
            <a:spLocks noGrp="1"/>
          </p:cNvSpPr>
          <p:nvPr>
            <p:ph type="ftr" sz="quarter" idx="11"/>
          </p:nvPr>
        </p:nvSpPr>
        <p:spPr/>
        <p:txBody>
          <a:bodyPr/>
          <a:lstStyle>
            <a:lvl1pPr>
              <a:defRPr/>
            </a:lvl1pPr>
          </a:lstStyle>
          <a:p>
            <a:endParaRPr lang="en-US" altLang="en-US"/>
          </a:p>
        </p:txBody>
      </p:sp>
      <p:sp>
        <p:nvSpPr>
          <p:cNvPr id="4" name="Slide Number Placeholder 3"/>
          <p:cNvSpPr>
            <a:spLocks noGrp="1"/>
          </p:cNvSpPr>
          <p:nvPr>
            <p:ph type="sldNum" sz="quarter" idx="12"/>
          </p:nvPr>
        </p:nvSpPr>
        <p:spPr/>
        <p:txBody>
          <a:bodyPr/>
          <a:lstStyle>
            <a:lvl1pPr>
              <a:defRPr/>
            </a:lvl1pPr>
          </a:lstStyle>
          <a:p>
            <a:fld id="{999188F3-5DBB-914B-8B09-C372DCAFFEF6}" type="slidenum">
              <a:rPr lang="en-US" altLang="en-US"/>
              <a:pPr/>
              <a:t>‹#›</a:t>
            </a:fld>
            <a:endParaRPr lang="en-US" altLang="en-US"/>
          </a:p>
        </p:txBody>
      </p:sp>
    </p:spTree>
    <p:extLst>
      <p:ext uri="{BB962C8B-B14F-4D97-AF65-F5344CB8AC3E}">
        <p14:creationId xmlns:p14="http://schemas.microsoft.com/office/powerpoint/2010/main" val="114266279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Content Placeholder 2"/>
          <p:cNvSpPr>
            <a:spLocks noGrp="1"/>
          </p:cNvSpPr>
          <p:nvPr>
            <p:ph idx="1"/>
          </p:nvPr>
        </p:nvSpPr>
        <p:spPr>
          <a:xfrm>
            <a:off x="3887788" y="987425"/>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D1DE9350-507A-B048-B18B-6915D7EB9C78}" type="slidenum">
              <a:rPr lang="en-US" altLang="en-US"/>
              <a:pPr/>
              <a:t>‹#›</a:t>
            </a:fld>
            <a:endParaRPr lang="en-US" altLang="en-US"/>
          </a:p>
        </p:txBody>
      </p:sp>
    </p:spTree>
    <p:extLst>
      <p:ext uri="{BB962C8B-B14F-4D97-AF65-F5344CB8AC3E}">
        <p14:creationId xmlns:p14="http://schemas.microsoft.com/office/powerpoint/2010/main" val="1934840898"/>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30238" y="457200"/>
            <a:ext cx="2949575" cy="1600200"/>
          </a:xfrm>
        </p:spPr>
        <p:txBody>
          <a:bodyPr anchor="b"/>
          <a:lstStyle>
            <a:lvl1pPr>
              <a:defRPr sz="3200"/>
            </a:lvl1pPr>
          </a:lstStyle>
          <a:p>
            <a:r>
              <a:rPr lang="en-US" smtClean="0"/>
              <a:t>Click to edit Master title style</a:t>
            </a:r>
            <a:endParaRPr lang="en-US"/>
          </a:p>
        </p:txBody>
      </p:sp>
      <p:sp>
        <p:nvSpPr>
          <p:cNvPr id="3" name="Picture Placeholder 2"/>
          <p:cNvSpPr>
            <a:spLocks noGrp="1"/>
          </p:cNvSpPr>
          <p:nvPr>
            <p:ph type="pic" idx="1"/>
          </p:nvPr>
        </p:nvSpPr>
        <p:spPr>
          <a:xfrm>
            <a:off x="3887788" y="987425"/>
            <a:ext cx="4629150" cy="4873625"/>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630238" y="2057400"/>
            <a:ext cx="2949575"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smtClean="0"/>
              <a:t>Click to edit Master text styles</a:t>
            </a:r>
          </a:p>
        </p:txBody>
      </p:sp>
      <p:sp>
        <p:nvSpPr>
          <p:cNvPr id="5" name="Date Placeholder 4"/>
          <p:cNvSpPr>
            <a:spLocks noGrp="1"/>
          </p:cNvSpPr>
          <p:nvPr>
            <p:ph type="dt" sz="half" idx="10"/>
          </p:nvPr>
        </p:nvSpPr>
        <p:spPr/>
        <p:txBody>
          <a:bodyPr/>
          <a:lstStyle>
            <a:lvl1pPr>
              <a:defRPr/>
            </a:lvl1pPr>
          </a:lstStyle>
          <a:p>
            <a:endParaRPr lang="en-US" altLang="en-US"/>
          </a:p>
        </p:txBody>
      </p:sp>
      <p:sp>
        <p:nvSpPr>
          <p:cNvPr id="6" name="Footer Placeholder 5"/>
          <p:cNvSpPr>
            <a:spLocks noGrp="1"/>
          </p:cNvSpPr>
          <p:nvPr>
            <p:ph type="ftr" sz="quarter" idx="11"/>
          </p:nvPr>
        </p:nvSpPr>
        <p:spPr/>
        <p:txBody>
          <a:bodyPr/>
          <a:lstStyle>
            <a:lvl1pPr>
              <a:defRPr/>
            </a:lvl1pPr>
          </a:lstStyle>
          <a:p>
            <a:endParaRPr lang="en-US" altLang="en-US"/>
          </a:p>
        </p:txBody>
      </p:sp>
      <p:sp>
        <p:nvSpPr>
          <p:cNvPr id="7" name="Slide Number Placeholder 6"/>
          <p:cNvSpPr>
            <a:spLocks noGrp="1"/>
          </p:cNvSpPr>
          <p:nvPr>
            <p:ph type="sldNum" sz="quarter" idx="12"/>
          </p:nvPr>
        </p:nvSpPr>
        <p:spPr/>
        <p:txBody>
          <a:bodyPr/>
          <a:lstStyle>
            <a:lvl1pPr>
              <a:defRPr/>
            </a:lvl1pPr>
          </a:lstStyle>
          <a:p>
            <a:fld id="{4F5B3A6E-4497-2F4B-A1FB-5CE449605E6A}" type="slidenum">
              <a:rPr lang="en-US" altLang="en-US"/>
              <a:pPr/>
              <a:t>‹#›</a:t>
            </a:fld>
            <a:endParaRPr lang="en-US" altLang="en-US"/>
          </a:p>
        </p:txBody>
      </p:sp>
    </p:spTree>
    <p:extLst>
      <p:ext uri="{BB962C8B-B14F-4D97-AF65-F5344CB8AC3E}">
        <p14:creationId xmlns:p14="http://schemas.microsoft.com/office/powerpoint/2010/main" val="1673589812"/>
      </p:ext>
    </p:extLst>
  </p:cSld>
  <p:clrMapOvr>
    <a:masterClrMapping/>
  </p:clrMapOvr>
</p:sldLayout>
</file>

<file path=ppt/slideMasters/_rels/slideMaster1.xml.rels><?xml version="1.0" encoding="UTF-8" standalone="yes"?>
<Relationships xmlns="http://schemas.openxmlformats.org/package/2006/relationships"><Relationship Id="rId11" Type="http://schemas.openxmlformats.org/officeDocument/2006/relationships/slideLayout" Target="../slideLayouts/slideLayout11.xml"/><Relationship Id="rId12" Type="http://schemas.openxmlformats.org/officeDocument/2006/relationships/slideLayout" Target="../slideLayouts/slideLayout12.xml"/><Relationship Id="rId13" Type="http://schemas.openxmlformats.org/officeDocument/2006/relationships/theme" Target="../theme/theme1.xml"/><Relationship Id="rId1" Type="http://schemas.openxmlformats.org/officeDocument/2006/relationships/slideLayout" Target="../slideLayouts/slideLayout1.xml"/><Relationship Id="rId2" Type="http://schemas.openxmlformats.org/officeDocument/2006/relationships/slideLayout" Target="../slideLayouts/slideLayout2.xml"/><Relationship Id="rId3" Type="http://schemas.openxmlformats.org/officeDocument/2006/relationships/slideLayout" Target="../slideLayouts/slideLayout3.xml"/><Relationship Id="rId4" Type="http://schemas.openxmlformats.org/officeDocument/2006/relationships/slideLayout" Target="../slideLayouts/slideLayout4.xml"/><Relationship Id="rId5" Type="http://schemas.openxmlformats.org/officeDocument/2006/relationships/slideLayout" Target="../slideLayouts/slideLayout5.xml"/><Relationship Id="rId6" Type="http://schemas.openxmlformats.org/officeDocument/2006/relationships/slideLayout" Target="../slideLayouts/slideLayout6.xml"/><Relationship Id="rId7" Type="http://schemas.openxmlformats.org/officeDocument/2006/relationships/slideLayout" Target="../slideLayouts/slideLayout7.xml"/><Relationship Id="rId8" Type="http://schemas.openxmlformats.org/officeDocument/2006/relationships/slideLayout" Target="../slideLayouts/slideLayout8.xml"/><Relationship Id="rId9" Type="http://schemas.openxmlformats.org/officeDocument/2006/relationships/slideLayout" Target="../slideLayouts/slideLayout9.xml"/><Relationship Id="rId10" Type="http://schemas.openxmlformats.org/officeDocument/2006/relationships/slideLayout" Target="../slideLayouts/slideLayout1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solidFill>
          <a:srgbClr val="002547"/>
        </a:solidFill>
        <a:effectLst/>
      </p:bgPr>
    </p:bg>
    <p:spTree>
      <p:nvGrpSpPr>
        <p:cNvPr id="1" name=""/>
        <p:cNvGrpSpPr/>
        <p:nvPr/>
      </p:nvGrpSpPr>
      <p:grpSpPr>
        <a:xfrm>
          <a:off x="0" y="0"/>
          <a:ext cx="0" cy="0"/>
          <a:chOff x="0" y="0"/>
          <a:chExt cx="0" cy="0"/>
        </a:xfrm>
      </p:grpSpPr>
      <p:sp>
        <p:nvSpPr>
          <p:cNvPr id="126978" name="Rectangle 2"/>
          <p:cNvSpPr>
            <a:spLocks noGrp="1" noChangeArrowheads="1"/>
          </p:cNvSpPr>
          <p:nvPr>
            <p:ph type="title"/>
          </p:nvPr>
        </p:nvSpPr>
        <p:spPr bwMode="auto">
          <a:xfrm>
            <a:off x="685800" y="609600"/>
            <a:ext cx="7772400" cy="11430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ctr" anchorCtr="0" compatLnSpc="1">
            <a:prstTxWarp prst="textNoShape">
              <a:avLst/>
            </a:prstTxWarp>
          </a:bodyPr>
          <a:lstStyle/>
          <a:p>
            <a:pPr lvl="0"/>
            <a:r>
              <a:rPr lang="en-US" altLang="en-US"/>
              <a:t>Click to edit Master title style</a:t>
            </a:r>
          </a:p>
        </p:txBody>
      </p:sp>
      <p:sp>
        <p:nvSpPr>
          <p:cNvPr id="126979" name="Rectangle 3"/>
          <p:cNvSpPr>
            <a:spLocks noGrp="1" noChangeArrowheads="1"/>
          </p:cNvSpPr>
          <p:nvPr>
            <p:ph type="body" idx="1"/>
          </p:nvPr>
        </p:nvSpPr>
        <p:spPr bwMode="auto">
          <a:xfrm>
            <a:off x="685800" y="1981200"/>
            <a:ext cx="7772400" cy="4114800"/>
          </a:xfrm>
          <a:prstGeom prst="rect">
            <a:avLst/>
          </a:prstGeom>
          <a:noFill/>
          <a:ln>
            <a:noFill/>
          </a:ln>
          <a:effectLst>
            <a:outerShdw blurRad="63500" dist="25398" dir="2700000" algn="ctr" rotWithShape="0">
              <a:srgbClr val="FFFFFF">
                <a:alpha val="99962"/>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p>
            <a:pPr lvl="0"/>
            <a:r>
              <a:rPr lang="en-US" altLang="en-US"/>
              <a:t>Click to edit Master text styles</a:t>
            </a:r>
          </a:p>
          <a:p>
            <a:pPr lvl="1"/>
            <a:r>
              <a:rPr lang="en-US" altLang="en-US"/>
              <a:t>Second level</a:t>
            </a:r>
          </a:p>
          <a:p>
            <a:pPr lvl="2"/>
            <a:r>
              <a:rPr lang="en-US" altLang="en-US"/>
              <a:t>Third level</a:t>
            </a:r>
          </a:p>
          <a:p>
            <a:pPr lvl="3"/>
            <a:r>
              <a:rPr lang="en-US" altLang="en-US"/>
              <a:t>Fourth level</a:t>
            </a:r>
          </a:p>
          <a:p>
            <a:pPr lvl="4"/>
            <a:r>
              <a:rPr lang="en-US" altLang="en-US"/>
              <a:t>Fifth level</a:t>
            </a:r>
          </a:p>
        </p:txBody>
      </p:sp>
      <p:sp>
        <p:nvSpPr>
          <p:cNvPr id="126980" name="Rectangle 4"/>
          <p:cNvSpPr>
            <a:spLocks noGrp="1" noChangeArrowheads="1"/>
          </p:cNvSpPr>
          <p:nvPr>
            <p:ph type="dt" sz="half" idx="2"/>
          </p:nvPr>
        </p:nvSpPr>
        <p:spPr bwMode="auto">
          <a:xfrm>
            <a:off x="6858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defRPr sz="1400" b="0" i="0">
                <a:latin typeface="+mn-lt"/>
              </a:defRPr>
            </a:lvl1pPr>
          </a:lstStyle>
          <a:p>
            <a:endParaRPr lang="en-US" altLang="en-US"/>
          </a:p>
        </p:txBody>
      </p:sp>
      <p:sp>
        <p:nvSpPr>
          <p:cNvPr id="126981" name="Rectangle 5"/>
          <p:cNvSpPr>
            <a:spLocks noGrp="1" noChangeArrowheads="1"/>
          </p:cNvSpPr>
          <p:nvPr>
            <p:ph type="ftr" sz="quarter" idx="3"/>
          </p:nvPr>
        </p:nvSpPr>
        <p:spPr bwMode="auto">
          <a:xfrm>
            <a:off x="3124200" y="6248400"/>
            <a:ext cx="28956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ctr">
              <a:defRPr sz="1400" b="0" i="0">
                <a:latin typeface="+mn-lt"/>
              </a:defRPr>
            </a:lvl1pPr>
          </a:lstStyle>
          <a:p>
            <a:endParaRPr lang="en-US" altLang="en-US"/>
          </a:p>
        </p:txBody>
      </p:sp>
      <p:sp>
        <p:nvSpPr>
          <p:cNvPr id="126982" name="Rectangle 6"/>
          <p:cNvSpPr>
            <a:spLocks noGrp="1" noChangeArrowheads="1"/>
          </p:cNvSpPr>
          <p:nvPr>
            <p:ph type="sldNum" sz="quarter" idx="4"/>
          </p:nvPr>
        </p:nvSpPr>
        <p:spPr bwMode="auto">
          <a:xfrm>
            <a:off x="6553200" y="6248400"/>
            <a:ext cx="1905000" cy="457200"/>
          </a:xfrm>
          <a:prstGeom prst="rect">
            <a:avLst/>
          </a:prstGeom>
          <a:noFill/>
          <a:ln>
            <a:noFill/>
          </a:ln>
          <a:effectLst>
            <a:outerShdw blurRad="63500" dist="25399" dir="2700000" algn="ctr" rotWithShape="0">
              <a:srgbClr val="FFFFFF">
                <a:alpha val="99962"/>
              </a:srgbClr>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FAA26D3D-D897-4be2-8F04-BA451C77F1D7}">
              <ma14:placeholderFlag xmlns:ma14="http://schemas.microsoft.com/office/mac/drawingml/2011/main" val="1"/>
            </a:ext>
          </a:extLst>
        </p:spPr>
        <p:txBody>
          <a:bodyPr vert="horz" wrap="square" lIns="91440" tIns="45720" rIns="91440" bIns="45720" numCol="1" anchor="t" anchorCtr="0" compatLnSpc="1">
            <a:prstTxWarp prst="textNoShape">
              <a:avLst/>
            </a:prstTxWarp>
          </a:bodyPr>
          <a:lstStyle>
            <a:lvl1pPr algn="r">
              <a:defRPr sz="1400" b="0" i="0">
                <a:latin typeface="+mn-lt"/>
              </a:defRPr>
            </a:lvl1pPr>
          </a:lstStyle>
          <a:p>
            <a:fld id="{201575C9-4F09-9547-A79B-BA1BDBB610C9}" type="slidenum">
              <a:rPr lang="en-US" altLang="en-US"/>
              <a:pPr/>
              <a:t>‹#›</a:t>
            </a:fld>
            <a:endParaRPr lang="en-US" altLang="en-US"/>
          </a:p>
        </p:txBody>
      </p:sp>
    </p:spTree>
  </p:cSld>
  <p:clrMap bg1="lt1" tx1="dk1" bg2="lt2" tx2="dk2" accent1="accent1" accent2="accent2" accent3="accent3" accent4="accent4" accent5="accent5" accent6="accent6" hlink="hlink" folHlink="folHlink"/>
  <p:sldLayoutIdLst>
    <p:sldLayoutId id="2147483676" r:id="rId1"/>
    <p:sldLayoutId id="2147483677" r:id="rId2"/>
    <p:sldLayoutId id="2147483678" r:id="rId3"/>
    <p:sldLayoutId id="2147483679" r:id="rId4"/>
    <p:sldLayoutId id="2147483680" r:id="rId5"/>
    <p:sldLayoutId id="2147483681" r:id="rId6"/>
    <p:sldLayoutId id="2147483682" r:id="rId7"/>
    <p:sldLayoutId id="2147483683" r:id="rId8"/>
    <p:sldLayoutId id="2147483684" r:id="rId9"/>
    <p:sldLayoutId id="2147483685" r:id="rId10"/>
    <p:sldLayoutId id="2147483686" r:id="rId11"/>
    <p:sldLayoutId id="2147483687" r:id="rId12"/>
  </p:sldLayoutIdLst>
  <p:hf sldNum="0" hdr="0"/>
  <p:txStyles>
    <p:titleStyle>
      <a:lvl1pPr algn="ctr" rtl="0" fontAlgn="base">
        <a:spcBef>
          <a:spcPct val="0"/>
        </a:spcBef>
        <a:spcAft>
          <a:spcPct val="0"/>
        </a:spcAft>
        <a:defRPr sz="4400" b="1" kern="1200">
          <a:solidFill>
            <a:schemeClr val="tx2"/>
          </a:solidFill>
          <a:latin typeface="+mj-lt"/>
          <a:ea typeface="+mj-ea"/>
          <a:cs typeface="+mj-cs"/>
        </a:defRPr>
      </a:lvl1pPr>
      <a:lvl2pPr algn="ctr" rtl="0" fontAlgn="base">
        <a:spcBef>
          <a:spcPct val="0"/>
        </a:spcBef>
        <a:spcAft>
          <a:spcPct val="0"/>
        </a:spcAft>
        <a:defRPr sz="4400" b="1">
          <a:solidFill>
            <a:schemeClr val="tx2"/>
          </a:solidFill>
          <a:latin typeface="Verdana" charset="0"/>
          <a:ea typeface="ＭＳ Ｐゴシック" charset="-128"/>
        </a:defRPr>
      </a:lvl2pPr>
      <a:lvl3pPr algn="ctr" rtl="0" fontAlgn="base">
        <a:spcBef>
          <a:spcPct val="0"/>
        </a:spcBef>
        <a:spcAft>
          <a:spcPct val="0"/>
        </a:spcAft>
        <a:defRPr sz="4400" b="1">
          <a:solidFill>
            <a:schemeClr val="tx2"/>
          </a:solidFill>
          <a:latin typeface="Verdana" charset="0"/>
          <a:ea typeface="ＭＳ Ｐゴシック" charset="-128"/>
        </a:defRPr>
      </a:lvl3pPr>
      <a:lvl4pPr algn="ctr" rtl="0" fontAlgn="base">
        <a:spcBef>
          <a:spcPct val="0"/>
        </a:spcBef>
        <a:spcAft>
          <a:spcPct val="0"/>
        </a:spcAft>
        <a:defRPr sz="4400" b="1">
          <a:solidFill>
            <a:schemeClr val="tx2"/>
          </a:solidFill>
          <a:latin typeface="Verdana" charset="0"/>
          <a:ea typeface="ＭＳ Ｐゴシック" charset="-128"/>
        </a:defRPr>
      </a:lvl4pPr>
      <a:lvl5pPr algn="ctr" rtl="0" fontAlgn="base">
        <a:spcBef>
          <a:spcPct val="0"/>
        </a:spcBef>
        <a:spcAft>
          <a:spcPct val="0"/>
        </a:spcAft>
        <a:defRPr sz="4400" b="1">
          <a:solidFill>
            <a:schemeClr val="tx2"/>
          </a:solidFill>
          <a:latin typeface="Verdana" charset="0"/>
          <a:ea typeface="ＭＳ Ｐゴシック" charset="-128"/>
        </a:defRPr>
      </a:lvl5pPr>
      <a:lvl6pPr marL="457200" algn="ctr" rtl="0" fontAlgn="base">
        <a:spcBef>
          <a:spcPct val="0"/>
        </a:spcBef>
        <a:spcAft>
          <a:spcPct val="0"/>
        </a:spcAft>
        <a:defRPr sz="4400" b="1">
          <a:solidFill>
            <a:schemeClr val="tx2"/>
          </a:solidFill>
          <a:latin typeface="Verdana" charset="0"/>
          <a:ea typeface="ＭＳ Ｐゴシック" charset="-128"/>
        </a:defRPr>
      </a:lvl6pPr>
      <a:lvl7pPr marL="914400" algn="ctr" rtl="0" fontAlgn="base">
        <a:spcBef>
          <a:spcPct val="0"/>
        </a:spcBef>
        <a:spcAft>
          <a:spcPct val="0"/>
        </a:spcAft>
        <a:defRPr sz="4400" b="1">
          <a:solidFill>
            <a:schemeClr val="tx2"/>
          </a:solidFill>
          <a:latin typeface="Verdana" charset="0"/>
          <a:ea typeface="ＭＳ Ｐゴシック" charset="-128"/>
        </a:defRPr>
      </a:lvl7pPr>
      <a:lvl8pPr marL="1371600" algn="ctr" rtl="0" fontAlgn="base">
        <a:spcBef>
          <a:spcPct val="0"/>
        </a:spcBef>
        <a:spcAft>
          <a:spcPct val="0"/>
        </a:spcAft>
        <a:defRPr sz="4400" b="1">
          <a:solidFill>
            <a:schemeClr val="tx2"/>
          </a:solidFill>
          <a:latin typeface="Verdana" charset="0"/>
          <a:ea typeface="ＭＳ Ｐゴシック" charset="-128"/>
        </a:defRPr>
      </a:lvl8pPr>
      <a:lvl9pPr marL="1828800" algn="ctr" rtl="0" fontAlgn="base">
        <a:spcBef>
          <a:spcPct val="0"/>
        </a:spcBef>
        <a:spcAft>
          <a:spcPct val="0"/>
        </a:spcAft>
        <a:defRPr sz="4400" b="1">
          <a:solidFill>
            <a:schemeClr val="tx2"/>
          </a:solidFill>
          <a:latin typeface="Verdana" charset="0"/>
          <a:ea typeface="ＭＳ Ｐゴシック" charset="-128"/>
        </a:defRPr>
      </a:lvl9pPr>
    </p:titleStyle>
    <p:bodyStyle>
      <a:lvl1pPr marL="342900" indent="-342900" algn="l" rtl="0" fontAlgn="base">
        <a:spcBef>
          <a:spcPct val="20000"/>
        </a:spcBef>
        <a:spcAft>
          <a:spcPct val="0"/>
        </a:spcAft>
        <a:buChar char="•"/>
        <a:defRPr sz="3200" b="1" kern="1200">
          <a:solidFill>
            <a:schemeClr val="tx1"/>
          </a:solidFill>
          <a:latin typeface="+mn-lt"/>
          <a:ea typeface="+mn-ea"/>
          <a:cs typeface="+mn-cs"/>
        </a:defRPr>
      </a:lvl1pPr>
      <a:lvl2pPr marL="742950" indent="-285750" algn="l" rtl="0" fontAlgn="base">
        <a:spcBef>
          <a:spcPct val="20000"/>
        </a:spcBef>
        <a:spcAft>
          <a:spcPct val="0"/>
        </a:spcAft>
        <a:buChar char="–"/>
        <a:defRPr sz="2800" b="1" kern="1200">
          <a:solidFill>
            <a:schemeClr val="tx1"/>
          </a:solidFill>
          <a:latin typeface="+mn-lt"/>
          <a:ea typeface="+mn-ea"/>
          <a:cs typeface="+mn-cs"/>
        </a:defRPr>
      </a:lvl2pPr>
      <a:lvl3pPr marL="1143000" indent="-228600" algn="l" rtl="0" fontAlgn="base">
        <a:spcBef>
          <a:spcPct val="20000"/>
        </a:spcBef>
        <a:spcAft>
          <a:spcPct val="0"/>
        </a:spcAft>
        <a:buChar char="•"/>
        <a:defRPr sz="2400" b="1" kern="1200">
          <a:solidFill>
            <a:schemeClr val="tx1"/>
          </a:solidFill>
          <a:latin typeface="+mn-lt"/>
          <a:ea typeface="+mn-ea"/>
          <a:cs typeface="+mn-cs"/>
        </a:defRPr>
      </a:lvl3pPr>
      <a:lvl4pPr marL="1600200" indent="-228600" algn="l" rtl="0" fontAlgn="base">
        <a:spcBef>
          <a:spcPct val="20000"/>
        </a:spcBef>
        <a:spcAft>
          <a:spcPct val="0"/>
        </a:spcAft>
        <a:buChar char="–"/>
        <a:defRPr sz="2000" b="1" kern="1200">
          <a:solidFill>
            <a:schemeClr val="tx1"/>
          </a:solidFill>
          <a:latin typeface="+mn-lt"/>
          <a:ea typeface="+mn-ea"/>
          <a:cs typeface="+mn-cs"/>
        </a:defRPr>
      </a:lvl4pPr>
      <a:lvl5pPr marL="2057400" indent="-228600" algn="l" rtl="0" fontAlgn="base">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3" Type="http://schemas.openxmlformats.org/officeDocument/2006/relationships/image" Target="../media/image1.jpeg"/><Relationship Id="rId4" Type="http://schemas.openxmlformats.org/officeDocument/2006/relationships/image" Target="../media/image2.png"/><Relationship Id="rId5" Type="http://schemas.openxmlformats.org/officeDocument/2006/relationships/image" Target="../media/image3.jpeg"/><Relationship Id="rId6" Type="http://schemas.openxmlformats.org/officeDocument/2006/relationships/image" Target="../media/image4.png"/><Relationship Id="rId1" Type="http://schemas.openxmlformats.org/officeDocument/2006/relationships/slideLayout" Target="../slideLayouts/slideLayout1.xml"/><Relationship Id="rId2" Type="http://schemas.openxmlformats.org/officeDocument/2006/relationships/notesSlide" Target="../notesSlides/notesSlide1.xml"/></Relationships>
</file>

<file path=ppt/slides/_rels/slide10.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8.jpg"/><Relationship Id="rId1" Type="http://schemas.openxmlformats.org/officeDocument/2006/relationships/slideLayout" Target="../slideLayouts/slideLayout7.xml"/><Relationship Id="rId2" Type="http://schemas.openxmlformats.org/officeDocument/2006/relationships/notesSlide" Target="../notesSlides/notesSlide10.xml"/></Relationships>
</file>

<file path=ppt/slides/_rels/slide11.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19.jpg"/><Relationship Id="rId1" Type="http://schemas.openxmlformats.org/officeDocument/2006/relationships/slideLayout" Target="../slideLayouts/slideLayout7.xml"/><Relationship Id="rId2" Type="http://schemas.openxmlformats.org/officeDocument/2006/relationships/notesSlide" Target="../notesSlides/notesSlide1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2.xml"/><Relationship Id="rId3" Type="http://schemas.openxmlformats.org/officeDocument/2006/relationships/image" Target="../media/image20.jpg"/></Relationships>
</file>

<file path=ppt/slides/_rels/slide13.xml.rels><?xml version="1.0" encoding="UTF-8" standalone="yes"?>
<Relationships xmlns="http://schemas.openxmlformats.org/package/2006/relationships"><Relationship Id="rId3" Type="http://schemas.openxmlformats.org/officeDocument/2006/relationships/image" Target="../media/image21.png"/><Relationship Id="rId4" Type="http://schemas.openxmlformats.org/officeDocument/2006/relationships/image" Target="../media/image22.png"/><Relationship Id="rId1" Type="http://schemas.openxmlformats.org/officeDocument/2006/relationships/slideLayout" Target="../slideLayouts/slideLayout2.xml"/><Relationship Id="rId2" Type="http://schemas.openxmlformats.org/officeDocument/2006/relationships/notesSlide" Target="../notesSlides/notesSlide13.xml"/></Relationships>
</file>

<file path=ppt/slides/_rels/slide14.xml.rels><?xml version="1.0" encoding="UTF-8" standalone="yes"?>
<Relationships xmlns="http://schemas.openxmlformats.org/package/2006/relationships"><Relationship Id="rId3" Type="http://schemas.openxmlformats.org/officeDocument/2006/relationships/image" Target="../media/image23.jpeg"/><Relationship Id="rId4" Type="http://schemas.openxmlformats.org/officeDocument/2006/relationships/image" Target="../media/image24.jpeg"/><Relationship Id="rId1" Type="http://schemas.openxmlformats.org/officeDocument/2006/relationships/slideLayout" Target="../slideLayouts/slideLayout7.xml"/><Relationship Id="rId2" Type="http://schemas.openxmlformats.org/officeDocument/2006/relationships/notesSlide" Target="../notesSlides/notesSlide14.xml"/></Relationships>
</file>

<file path=ppt/slides/_rels/slide15.xml.rels><?xml version="1.0" encoding="UTF-8" standalone="yes"?>
<Relationships xmlns="http://schemas.openxmlformats.org/package/2006/relationships"><Relationship Id="rId3" Type="http://schemas.openxmlformats.org/officeDocument/2006/relationships/image" Target="../media/image25.jpg"/><Relationship Id="rId4" Type="http://schemas.openxmlformats.org/officeDocument/2006/relationships/image" Target="../media/image17.jpeg"/><Relationship Id="rId1" Type="http://schemas.openxmlformats.org/officeDocument/2006/relationships/slideLayout" Target="../slideLayouts/slideLayout2.xml"/><Relationship Id="rId2" Type="http://schemas.openxmlformats.org/officeDocument/2006/relationships/notesSlide" Target="../notesSlides/notesSlide15.xml"/></Relationships>
</file>

<file path=ppt/slides/_rels/slide16.xml.rels><?xml version="1.0" encoding="UTF-8" standalone="yes"?>
<Relationships xmlns="http://schemas.openxmlformats.org/package/2006/relationships"><Relationship Id="rId3" Type="http://schemas.openxmlformats.org/officeDocument/2006/relationships/image" Target="../media/image26.png"/><Relationship Id="rId4" Type="http://schemas.openxmlformats.org/officeDocument/2006/relationships/image" Target="../media/image17.jpeg"/><Relationship Id="rId1" Type="http://schemas.openxmlformats.org/officeDocument/2006/relationships/slideLayout" Target="../slideLayouts/slideLayout7.xml"/><Relationship Id="rId2" Type="http://schemas.openxmlformats.org/officeDocument/2006/relationships/notesSlide" Target="../notesSlides/notesSlide16.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17.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2.xml"/><Relationship Id="rId2" Type="http://schemas.openxmlformats.org/officeDocument/2006/relationships/notesSlide" Target="../notesSlides/notesSlide18.xml"/><Relationship Id="rId3" Type="http://schemas.openxmlformats.org/officeDocument/2006/relationships/image" Target="../media/image27.png"/></Relationships>
</file>

<file path=ppt/slides/_rels/slide19.xml.rels><?xml version="1.0" encoding="UTF-8" standalone="yes"?>
<Relationships xmlns="http://schemas.openxmlformats.org/package/2006/relationships"><Relationship Id="rId3" Type="http://schemas.openxmlformats.org/officeDocument/2006/relationships/image" Target="../media/image17.jpeg"/><Relationship Id="rId4" Type="http://schemas.openxmlformats.org/officeDocument/2006/relationships/image" Target="../media/image28.png"/><Relationship Id="rId5" Type="http://schemas.openxmlformats.org/officeDocument/2006/relationships/image" Target="../media/image29.png"/><Relationship Id="rId6" Type="http://schemas.openxmlformats.org/officeDocument/2006/relationships/image" Target="../media/image30.png"/><Relationship Id="rId7" Type="http://schemas.openxmlformats.org/officeDocument/2006/relationships/image" Target="../media/image31.png"/><Relationship Id="rId8" Type="http://schemas.openxmlformats.org/officeDocument/2006/relationships/image" Target="../media/image32.png"/><Relationship Id="rId9" Type="http://schemas.openxmlformats.org/officeDocument/2006/relationships/image" Target="../media/image33.jpeg"/><Relationship Id="rId1" Type="http://schemas.openxmlformats.org/officeDocument/2006/relationships/slideLayout" Target="../slideLayouts/slideLayout7.xml"/><Relationship Id="rId2" Type="http://schemas.openxmlformats.org/officeDocument/2006/relationships/notesSlide" Target="../notesSlides/notesSlide19.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2.xml"/><Relationship Id="rId2" Type="http://schemas.openxmlformats.org/officeDocument/2006/relationships/notesSlide" Target="../notesSlides/notesSlide2.xml"/></Relationships>
</file>

<file path=ppt/slides/_rels/slide20.xml.rels><?xml version="1.0" encoding="UTF-8" standalone="yes"?>
<Relationships xmlns="http://schemas.openxmlformats.org/package/2006/relationships"><Relationship Id="rId3" Type="http://schemas.openxmlformats.org/officeDocument/2006/relationships/image" Target="../media/image34.png"/><Relationship Id="rId4" Type="http://schemas.openxmlformats.org/officeDocument/2006/relationships/image" Target="../media/image17.jpeg"/><Relationship Id="rId5" Type="http://schemas.openxmlformats.org/officeDocument/2006/relationships/image" Target="../media/image35.png"/><Relationship Id="rId6" Type="http://schemas.openxmlformats.org/officeDocument/2006/relationships/image" Target="../media/image36.jpeg"/><Relationship Id="rId7" Type="http://schemas.openxmlformats.org/officeDocument/2006/relationships/image" Target="../media/image37.jpeg"/><Relationship Id="rId8" Type="http://schemas.openxmlformats.org/officeDocument/2006/relationships/image" Target="../media/image38.png"/><Relationship Id="rId9" Type="http://schemas.openxmlformats.org/officeDocument/2006/relationships/image" Target="../media/image39.jpeg"/><Relationship Id="rId1" Type="http://schemas.openxmlformats.org/officeDocument/2006/relationships/slideLayout" Target="../slideLayouts/slideLayout7.xml"/><Relationship Id="rId2" Type="http://schemas.openxmlformats.org/officeDocument/2006/relationships/notesSlide" Target="../notesSlides/notesSlide20.xml"/></Relationships>
</file>

<file path=ppt/slides/_rels/slide21.xml.rels><?xml version="1.0" encoding="UTF-8" standalone="yes"?>
<Relationships xmlns="http://schemas.openxmlformats.org/package/2006/relationships"><Relationship Id="rId3" Type="http://schemas.openxmlformats.org/officeDocument/2006/relationships/image" Target="../media/image40.jpg"/><Relationship Id="rId4" Type="http://schemas.openxmlformats.org/officeDocument/2006/relationships/image" Target="../media/image41.jpg"/><Relationship Id="rId1" Type="http://schemas.openxmlformats.org/officeDocument/2006/relationships/slideLayout" Target="../slideLayouts/slideLayout7.xml"/><Relationship Id="rId2" Type="http://schemas.openxmlformats.org/officeDocument/2006/relationships/notesSlide" Target="../notesSlides/notesSlide21.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3.xml"/><Relationship Id="rId3" Type="http://schemas.openxmlformats.org/officeDocument/2006/relationships/image" Target="../media/image5.png"/></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4.xml"/><Relationship Id="rId3" Type="http://schemas.openxmlformats.org/officeDocument/2006/relationships/image" Target="../media/image6.jpeg"/></Relationships>
</file>

<file path=ppt/slides/_rels/slide5.xml.rels><?xml version="1.0" encoding="UTF-8" standalone="yes"?>
<Relationships xmlns="http://schemas.openxmlformats.org/package/2006/relationships"><Relationship Id="rId3" Type="http://schemas.openxmlformats.org/officeDocument/2006/relationships/image" Target="../media/image7.png"/><Relationship Id="rId4" Type="http://schemas.openxmlformats.org/officeDocument/2006/relationships/image" Target="../media/image8.png"/><Relationship Id="rId1" Type="http://schemas.openxmlformats.org/officeDocument/2006/relationships/slideLayout" Target="../slideLayouts/slideLayout7.xml"/><Relationship Id="rId2" Type="http://schemas.openxmlformats.org/officeDocument/2006/relationships/notesSlide" Target="../notesSlides/notesSlide5.xml"/></Relationships>
</file>

<file path=ppt/slides/_rels/slide6.xml.rels><?xml version="1.0" encoding="UTF-8" standalone="yes"?>
<Relationships xmlns="http://schemas.openxmlformats.org/package/2006/relationships"><Relationship Id="rId3" Type="http://schemas.openxmlformats.org/officeDocument/2006/relationships/image" Target="../media/image9.png"/><Relationship Id="rId4" Type="http://schemas.openxmlformats.org/officeDocument/2006/relationships/image" Target="../media/image10.png"/><Relationship Id="rId1" Type="http://schemas.openxmlformats.org/officeDocument/2006/relationships/slideLayout" Target="../slideLayouts/slideLayout7.xml"/><Relationship Id="rId2" Type="http://schemas.openxmlformats.org/officeDocument/2006/relationships/notesSlide" Target="../notesSlides/notesSlide6.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7.xml"/><Relationship Id="rId3" Type="http://schemas.openxmlformats.org/officeDocument/2006/relationships/image" Target="../media/image11.jpeg"/></Relationships>
</file>

<file path=ppt/slides/_rels/slide8.xml.rels><?xml version="1.0" encoding="UTF-8" standalone="yes"?>
<Relationships xmlns="http://schemas.openxmlformats.org/package/2006/relationships"><Relationship Id="rId3" Type="http://schemas.openxmlformats.org/officeDocument/2006/relationships/image" Target="../media/image12.jpg"/><Relationship Id="rId4" Type="http://schemas.openxmlformats.org/officeDocument/2006/relationships/image" Target="../media/image13.jpg"/><Relationship Id="rId5" Type="http://schemas.openxmlformats.org/officeDocument/2006/relationships/image" Target="../media/image14.jpg"/><Relationship Id="rId6" Type="http://schemas.openxmlformats.org/officeDocument/2006/relationships/image" Target="../media/image15.jpg"/><Relationship Id="rId1" Type="http://schemas.openxmlformats.org/officeDocument/2006/relationships/slideLayout" Target="../slideLayouts/slideLayout7.xml"/><Relationship Id="rId2" Type="http://schemas.openxmlformats.org/officeDocument/2006/relationships/notesSlide" Target="../notesSlides/notesSlide8.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 Id="rId2" Type="http://schemas.openxmlformats.org/officeDocument/2006/relationships/notesSlide" Target="../notesSlides/notesSlide9.xml"/><Relationship Id="rId3" Type="http://schemas.openxmlformats.org/officeDocument/2006/relationships/image" Target="../media/image16.jpg"/></Relationships>
</file>

<file path=ppt/slides/slide1.xml><?xml version="1.0" encoding="utf-8"?>
<p:sld xmlns:a="http://schemas.openxmlformats.org/drawingml/2006/main" xmlns:r="http://schemas.openxmlformats.org/officeDocument/2006/relationships" xmlns:p="http://schemas.openxmlformats.org/presentationml/2006/main">
  <p:cSld>
    <p:bg>
      <p:bgPr>
        <a:blipFill dpi="0" rotWithShape="0">
          <a:blip r:embed="rId3"/>
          <a:srcRect/>
          <a:stretch>
            <a:fillRect/>
          </a:stretch>
        </a:blipFill>
        <a:effectLst/>
      </p:bgPr>
    </p:bg>
    <p:spTree>
      <p:nvGrpSpPr>
        <p:cNvPr id="1" name=""/>
        <p:cNvGrpSpPr/>
        <p:nvPr/>
      </p:nvGrpSpPr>
      <p:grpSpPr>
        <a:xfrm>
          <a:off x="0" y="0"/>
          <a:ext cx="0" cy="0"/>
          <a:chOff x="0" y="0"/>
          <a:chExt cx="0" cy="0"/>
        </a:xfrm>
      </p:grpSpPr>
      <p:sp>
        <p:nvSpPr>
          <p:cNvPr id="6" name="Rectangle 4"/>
          <p:cNvSpPr>
            <a:spLocks noGrp="1" noChangeArrowheads="1"/>
          </p:cNvSpPr>
          <p:nvPr>
            <p:ph type="dt" sz="half" idx="2"/>
          </p:nvPr>
        </p:nvSpPr>
        <p:spPr/>
        <p:txBody>
          <a:bodyPr/>
          <a:lstStyle/>
          <a:p>
            <a:endParaRPr lang="en-US" altLang="en-US"/>
          </a:p>
        </p:txBody>
      </p:sp>
      <p:sp>
        <p:nvSpPr>
          <p:cNvPr id="7" name="Rectangle 5"/>
          <p:cNvSpPr>
            <a:spLocks noGrp="1" noChangeArrowheads="1"/>
          </p:cNvSpPr>
          <p:nvPr>
            <p:ph type="ftr" sz="quarter" idx="3"/>
          </p:nvPr>
        </p:nvSpPr>
        <p:spPr/>
        <p:txBody>
          <a:bodyPr/>
          <a:lstStyle/>
          <a:p>
            <a:endParaRPr lang="en-US" altLang="en-US"/>
          </a:p>
        </p:txBody>
      </p:sp>
      <p:sp>
        <p:nvSpPr>
          <p:cNvPr id="2053" name="Rectangle 5"/>
          <p:cNvSpPr>
            <a:spLocks noChangeArrowheads="1"/>
          </p:cNvSpPr>
          <p:nvPr/>
        </p:nvSpPr>
        <p:spPr bwMode="auto">
          <a:xfrm>
            <a:off x="0" y="381000"/>
            <a:ext cx="9144000" cy="1371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3200" i="0" dirty="0" smtClean="0">
                <a:latin typeface="Adobe Garamond Pro Bold" charset="0"/>
              </a:rPr>
              <a:t>Origin of &gt; 3.65 Ga Quartz-Amphibole-Pyroxene Rocks from Akilia, SW Greenland: An Integrated Field and Mineral Composition Investigation</a:t>
            </a:r>
            <a:endParaRPr lang="en-US" altLang="en-US" sz="3200" i="0" dirty="0"/>
          </a:p>
        </p:txBody>
      </p:sp>
      <p:sp>
        <p:nvSpPr>
          <p:cNvPr id="2054" name="Rectangle 6"/>
          <p:cNvSpPr>
            <a:spLocks noChangeArrowheads="1"/>
          </p:cNvSpPr>
          <p:nvPr/>
        </p:nvSpPr>
        <p:spPr bwMode="auto">
          <a:xfrm>
            <a:off x="0" y="5410200"/>
            <a:ext cx="9144000" cy="1447800"/>
          </a:xfrm>
          <a:prstGeom prst="rect">
            <a:avLst/>
          </a:prstGeom>
          <a:solidFill>
            <a:schemeClr val="accent1">
              <a:alpha val="60000"/>
            </a:schemeClr>
          </a:solidFill>
          <a:ln>
            <a:noFill/>
          </a:ln>
          <a:extLst/>
        </p:spPr>
        <p:txBody>
          <a:bodyPr/>
          <a:lstStyle/>
          <a:p>
            <a:pPr algn="ctr"/>
            <a:r>
              <a:rPr lang="en-US" altLang="en-US" sz="2000" b="0" i="0" dirty="0">
                <a:latin typeface="Adobe Garamond Pro Bold" charset="0"/>
              </a:rPr>
              <a:t>Melissa Hage</a:t>
            </a:r>
            <a:r>
              <a:rPr lang="en-US" altLang="en-US" sz="2000" b="0" i="0" baseline="30000" dirty="0">
                <a:latin typeface="Adobe Garamond Pro Bold" charset="0"/>
              </a:rPr>
              <a:t>1</a:t>
            </a:r>
            <a:r>
              <a:rPr lang="en-US" altLang="en-US" sz="2000" b="0" i="0" dirty="0">
                <a:latin typeface="Adobe Garamond Pro Bold" charset="0"/>
              </a:rPr>
              <a:t>, Tomohiro </a:t>
            </a:r>
            <a:r>
              <a:rPr lang="en-US" altLang="en-US" sz="2000" b="0" i="0" dirty="0" smtClean="0">
                <a:latin typeface="Adobe Garamond Pro Bold" charset="0"/>
              </a:rPr>
              <a:t>Usui</a:t>
            </a:r>
            <a:r>
              <a:rPr lang="en-US" altLang="en-US" sz="2000" b="0" i="0" baseline="30000" dirty="0">
                <a:latin typeface="Adobe Garamond Pro Bold" charset="0"/>
              </a:rPr>
              <a:t>2</a:t>
            </a:r>
            <a:r>
              <a:rPr lang="en-US" altLang="en-US" sz="2000" b="0" i="0" dirty="0" smtClean="0">
                <a:latin typeface="Adobe Garamond Pro Bold" charset="0"/>
              </a:rPr>
              <a:t>, </a:t>
            </a:r>
            <a:r>
              <a:rPr lang="en-US" altLang="en-US" sz="2000" b="0" i="0" dirty="0">
                <a:latin typeface="Adobe Garamond Pro Bold" charset="0"/>
              </a:rPr>
              <a:t>Chris </a:t>
            </a:r>
            <a:r>
              <a:rPr lang="en-US" altLang="en-US" sz="2000" b="0" i="0" dirty="0" smtClean="0">
                <a:latin typeface="Adobe Garamond Pro Bold" charset="0"/>
              </a:rPr>
              <a:t>Fedo</a:t>
            </a:r>
            <a:r>
              <a:rPr lang="en-US" altLang="en-US" sz="2000" b="0" i="0" baseline="30000" dirty="0">
                <a:latin typeface="Adobe Garamond Pro Bold" charset="0"/>
              </a:rPr>
              <a:t>3</a:t>
            </a:r>
            <a:r>
              <a:rPr lang="en-US" altLang="en-US" sz="2000" b="0" i="0" dirty="0" smtClean="0">
                <a:latin typeface="Adobe Garamond Pro Bold" charset="0"/>
              </a:rPr>
              <a:t>, </a:t>
            </a:r>
            <a:r>
              <a:rPr lang="en-US" altLang="en-US" sz="2000" b="0" i="0" dirty="0">
                <a:latin typeface="Adobe Garamond Pro Bold" charset="0"/>
              </a:rPr>
              <a:t>and Martin </a:t>
            </a:r>
            <a:r>
              <a:rPr lang="en-US" altLang="en-US" sz="2000" b="0" i="0" dirty="0" smtClean="0">
                <a:latin typeface="Adobe Garamond Pro Bold" charset="0"/>
              </a:rPr>
              <a:t>Whitehouse</a:t>
            </a:r>
            <a:r>
              <a:rPr lang="en-US" altLang="en-US" sz="2000" b="0" i="0" baseline="30000" dirty="0">
                <a:latin typeface="Adobe Garamond Pro Bold" charset="0"/>
              </a:rPr>
              <a:t>4</a:t>
            </a:r>
            <a:endParaRPr lang="en-US" altLang="en-US" sz="2000" b="0" i="0" dirty="0">
              <a:latin typeface="Adobe Garamond Pro Bold" charset="0"/>
            </a:endParaRPr>
          </a:p>
          <a:p>
            <a:pPr algn="ctr"/>
            <a:r>
              <a:rPr lang="en-US" altLang="en-US" sz="1600" b="0" i="0" baseline="30000" dirty="0" smtClean="0">
                <a:latin typeface="Adobe Garamond Pro Bold" charset="0"/>
              </a:rPr>
              <a:t>1</a:t>
            </a:r>
            <a:r>
              <a:rPr lang="en-US" altLang="en-US" sz="1600" b="0" i="0" dirty="0" smtClean="0">
                <a:latin typeface="Adobe Garamond Pro Bold" charset="0"/>
              </a:rPr>
              <a:t>Dept. of Geography-Geology, Univ. of Wisconsin-Baraboo/Sauk Co., Baraboo</a:t>
            </a:r>
            <a:endParaRPr lang="en-US" altLang="en-US" sz="1600" b="0" i="0" baseline="30000" dirty="0" smtClean="0">
              <a:latin typeface="Adobe Garamond Pro Bold" charset="0"/>
            </a:endParaRPr>
          </a:p>
          <a:p>
            <a:pPr algn="ctr"/>
            <a:r>
              <a:rPr lang="en-US" altLang="en-US" sz="1600" b="0" i="0" baseline="30000" dirty="0" smtClean="0">
                <a:latin typeface="Adobe Garamond Pro Bold" charset="0"/>
              </a:rPr>
              <a:t>2</a:t>
            </a:r>
            <a:r>
              <a:rPr lang="en-US" altLang="en-US" sz="1600" b="0" i="0" dirty="0" smtClean="0">
                <a:latin typeface="Adobe Garamond Pro Bold" charset="0"/>
              </a:rPr>
              <a:t>Earth Life Science Institute, Tokyo Institute of Technology, Tokyo</a:t>
            </a:r>
            <a:endParaRPr lang="en-US" altLang="en-US" sz="1600" b="0" i="0" baseline="30000" dirty="0" smtClean="0">
              <a:latin typeface="Adobe Garamond Pro Bold" charset="0"/>
            </a:endParaRPr>
          </a:p>
          <a:p>
            <a:pPr algn="ctr"/>
            <a:r>
              <a:rPr lang="en-US" altLang="en-US" sz="1600" b="0" i="0" baseline="30000" dirty="0" smtClean="0">
                <a:latin typeface="Adobe Garamond Pro Bold" charset="0"/>
              </a:rPr>
              <a:t>3 </a:t>
            </a:r>
            <a:r>
              <a:rPr lang="en-US" altLang="en-US" sz="1600" b="0" i="0" dirty="0" err="1">
                <a:latin typeface="Adobe Garamond Pro Bold" charset="0"/>
              </a:rPr>
              <a:t>Dept</a:t>
            </a:r>
            <a:r>
              <a:rPr lang="en-US" altLang="en-US" sz="1600" b="0" i="0" dirty="0">
                <a:latin typeface="Adobe Garamond Pro Bold" charset="0"/>
              </a:rPr>
              <a:t> of Earth and Planetary Sciences, Univ. of Tennessee, Knoxville</a:t>
            </a:r>
          </a:p>
          <a:p>
            <a:pPr algn="ctr"/>
            <a:r>
              <a:rPr lang="en-US" altLang="en-US" sz="1600" b="0" i="0" baseline="30000" dirty="0">
                <a:latin typeface="Adobe Garamond Pro Bold" charset="0"/>
              </a:rPr>
              <a:t>4</a:t>
            </a:r>
            <a:r>
              <a:rPr lang="en-US" altLang="en-US" sz="1600" b="0" i="0" dirty="0" smtClean="0">
                <a:latin typeface="Adobe Garamond Pro Bold" charset="0"/>
              </a:rPr>
              <a:t> </a:t>
            </a:r>
            <a:r>
              <a:rPr lang="en-US" altLang="en-US" sz="1600" b="0" i="0" dirty="0">
                <a:latin typeface="Adobe Garamond Pro Bold" charset="0"/>
              </a:rPr>
              <a:t>LIG, Swedish Museum of Natural History, Stockholm</a:t>
            </a:r>
            <a:endParaRPr lang="en-US" altLang="en-US" sz="1600" b="0" i="0" dirty="0">
              <a:latin typeface="Adobe Garamond Pro" charset="0"/>
            </a:endParaRPr>
          </a:p>
          <a:p>
            <a:endParaRPr lang="en-US" altLang="en-US" sz="2800" b="0" i="0" dirty="0"/>
          </a:p>
        </p:txBody>
      </p:sp>
      <p:pic>
        <p:nvPicPr>
          <p:cNvPr id="2055" name="Picture 7"/>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8229600" y="5899150"/>
            <a:ext cx="838200" cy="730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2056" name="Picture 8" descr="UT symbol"/>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56790" y="6210300"/>
            <a:ext cx="933810" cy="533400"/>
          </a:xfrm>
          <a:prstGeom prst="rect">
            <a:avLst/>
          </a:prstGeom>
          <a:noFill/>
          <a:extLst>
            <a:ext uri="{909E8E84-426E-40DD-AFC4-6F175D3DCCD1}">
              <a14:hiddenFill xmlns:a14="http://schemas.microsoft.com/office/drawing/2010/main">
                <a:solidFill>
                  <a:srgbClr val="FFFFFF"/>
                </a:solidFill>
              </a14:hiddenFill>
            </a:ext>
          </a:extLst>
        </p:spPr>
      </p:pic>
      <p:pic>
        <p:nvPicPr>
          <p:cNvPr id="8" name="Picture 7" descr="NASAlogo2.png"/>
          <p:cNvPicPr>
            <a:picLocks noChangeAspect="1"/>
          </p:cNvPicPr>
          <p:nvPr/>
        </p:nvPicPr>
        <p:blipFill>
          <a:blip r:embed="rId6" cstate="screen">
            <a:extLst>
              <a:ext uri="{28A0092B-C50C-407E-A947-70E740481C1C}">
                <a14:useLocalDpi xmlns:a14="http://schemas.microsoft.com/office/drawing/2010/main"/>
              </a:ext>
            </a:extLst>
          </a:blip>
          <a:stretch>
            <a:fillRect/>
          </a:stretch>
        </p:blipFill>
        <p:spPr>
          <a:xfrm>
            <a:off x="8197224" y="6053339"/>
            <a:ext cx="980423" cy="804661"/>
          </a:xfrm>
          <a:prstGeom prst="rect">
            <a:avLst/>
          </a:prstGeom>
        </p:spPr>
      </p:pic>
    </p:spTree>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37078" y="76200"/>
            <a:ext cx="7301134"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800" b="0" i="0" u="sng" dirty="0">
                <a:solidFill>
                  <a:schemeClr val="accent1"/>
                </a:solidFill>
                <a:latin typeface="+mj-lt"/>
              </a:rPr>
              <a:t>Amphibole </a:t>
            </a:r>
            <a:r>
              <a:rPr lang="en-US" altLang="en-US" sz="2800" b="0" i="0" u="sng" dirty="0" smtClean="0">
                <a:solidFill>
                  <a:schemeClr val="accent1"/>
                </a:solidFill>
                <a:latin typeface="+mj-lt"/>
              </a:rPr>
              <a:t>Chemistry</a:t>
            </a:r>
            <a:endParaRPr lang="en-US" altLang="en-US" sz="2800" b="0" i="0" u="sng" dirty="0">
              <a:solidFill>
                <a:schemeClr val="accent1"/>
              </a:solidFill>
              <a:latin typeface="+mj-lt"/>
            </a:endParaRPr>
          </a:p>
        </p:txBody>
      </p:sp>
      <p:grpSp>
        <p:nvGrpSpPr>
          <p:cNvPr id="6" name="Group 5"/>
          <p:cNvGrpSpPr/>
          <p:nvPr/>
        </p:nvGrpSpPr>
        <p:grpSpPr>
          <a:xfrm>
            <a:off x="0" y="0"/>
            <a:ext cx="1676400" cy="6858000"/>
            <a:chOff x="0" y="0"/>
            <a:chExt cx="1676400" cy="6858000"/>
          </a:xfrm>
        </p:grpSpPr>
        <p:grpSp>
          <p:nvGrpSpPr>
            <p:cNvPr id="7" name="Group 3"/>
            <p:cNvGrpSpPr>
              <a:grpSpLocks/>
            </p:cNvGrpSpPr>
            <p:nvPr/>
          </p:nvGrpSpPr>
          <p:grpSpPr bwMode="auto">
            <a:xfrm>
              <a:off x="0" y="0"/>
              <a:ext cx="1676400" cy="6858000"/>
              <a:chOff x="0" y="8"/>
              <a:chExt cx="1728" cy="4320"/>
            </a:xfrm>
          </p:grpSpPr>
          <p:pic>
            <p:nvPicPr>
              <p:cNvPr id="20" name="Picture 4" descr="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8" name="Group 29"/>
            <p:cNvGrpSpPr>
              <a:grpSpLocks/>
            </p:cNvGrpSpPr>
            <p:nvPr/>
          </p:nvGrpSpPr>
          <p:grpSpPr bwMode="auto">
            <a:xfrm>
              <a:off x="838200" y="914400"/>
              <a:ext cx="447675" cy="4876800"/>
              <a:chOff x="528" y="576"/>
              <a:chExt cx="282" cy="3072"/>
            </a:xfrm>
          </p:grpSpPr>
          <p:sp>
            <p:nvSpPr>
              <p:cNvPr id="17" name="Rectangle 26"/>
              <p:cNvSpPr>
                <a:spLocks noChangeArrowheads="1"/>
              </p:cNvSpPr>
              <p:nvPr/>
            </p:nvSpPr>
            <p:spPr bwMode="auto">
              <a:xfrm>
                <a:off x="528" y="576"/>
                <a:ext cx="192" cy="14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8" name="Rectangle 27"/>
              <p:cNvSpPr>
                <a:spLocks noChangeArrowheads="1"/>
              </p:cNvSpPr>
              <p:nvPr/>
            </p:nvSpPr>
            <p:spPr bwMode="auto">
              <a:xfrm>
                <a:off x="576" y="1008"/>
                <a:ext cx="234" cy="230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9" name="Rectangle 28"/>
              <p:cNvSpPr>
                <a:spLocks noChangeArrowheads="1"/>
              </p:cNvSpPr>
              <p:nvPr/>
            </p:nvSpPr>
            <p:spPr bwMode="auto">
              <a:xfrm>
                <a:off x="528" y="3360"/>
                <a:ext cx="192" cy="28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9" name="Text Box 30"/>
            <p:cNvSpPr txBox="1">
              <a:spLocks noChangeArrowheads="1"/>
            </p:cNvSpPr>
            <p:nvPr/>
          </p:nvSpPr>
          <p:spPr bwMode="auto">
            <a:xfrm>
              <a:off x="762000" y="5334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•30</a:t>
              </a:r>
            </a:p>
          </p:txBody>
        </p:sp>
        <p:sp>
          <p:nvSpPr>
            <p:cNvPr id="10" name="Text Box 31"/>
            <p:cNvSpPr txBox="1">
              <a:spLocks noChangeArrowheads="1"/>
            </p:cNvSpPr>
            <p:nvPr/>
          </p:nvSpPr>
          <p:spPr bwMode="auto">
            <a:xfrm>
              <a:off x="838200" y="4953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11" name="Text Box 32"/>
            <p:cNvSpPr txBox="1">
              <a:spLocks noChangeArrowheads="1"/>
            </p:cNvSpPr>
            <p:nvPr/>
          </p:nvSpPr>
          <p:spPr bwMode="auto">
            <a:xfrm>
              <a:off x="762000" y="2133600"/>
              <a:ext cx="762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12" name="Text Box 33"/>
            <p:cNvSpPr txBox="1">
              <a:spLocks noChangeArrowheads="1"/>
            </p:cNvSpPr>
            <p:nvPr/>
          </p:nvSpPr>
          <p:spPr bwMode="auto">
            <a:xfrm>
              <a:off x="838200" y="2514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sp>
          <p:nvSpPr>
            <p:cNvPr id="13" name="Text Box 37"/>
            <p:cNvSpPr txBox="1">
              <a:spLocks noChangeArrowheads="1"/>
            </p:cNvSpPr>
            <p:nvPr/>
          </p:nvSpPr>
          <p:spPr bwMode="auto">
            <a:xfrm>
              <a:off x="838200" y="3276601"/>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•38</a:t>
              </a:r>
            </a:p>
          </p:txBody>
        </p:sp>
        <p:sp>
          <p:nvSpPr>
            <p:cNvPr id="14" name="Text Box 39"/>
            <p:cNvSpPr txBox="1">
              <a:spLocks noChangeArrowheads="1"/>
            </p:cNvSpPr>
            <p:nvPr/>
          </p:nvSpPr>
          <p:spPr bwMode="auto">
            <a:xfrm>
              <a:off x="838200" y="6202362"/>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alpha val="49001"/>
                    </a:schemeClr>
                  </a:solidFill>
                  <a:miter lim="800000"/>
                  <a:headEnd/>
                  <a:tailEnd/>
                </a14:hiddenLine>
              </a:ext>
            </a:extLst>
          </p:spPr>
          <p:txBody>
            <a:bodyPr>
              <a:spAutoFit/>
            </a:bodyPr>
            <a:lstStyle/>
            <a:p>
              <a:r>
                <a:rPr lang="en-US" altLang="en-US" sz="1200" dirty="0">
                  <a:solidFill>
                    <a:srgbClr val="FF0000"/>
                  </a:solidFill>
                </a:rPr>
                <a:t>•02</a:t>
              </a:r>
            </a:p>
          </p:txBody>
        </p:sp>
        <p:sp>
          <p:nvSpPr>
            <p:cNvPr id="15" name="Text Box 35"/>
            <p:cNvSpPr txBox="1">
              <a:spLocks noChangeArrowheads="1"/>
            </p:cNvSpPr>
            <p:nvPr/>
          </p:nvSpPr>
          <p:spPr bwMode="auto">
            <a:xfrm>
              <a:off x="762000" y="228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sp>
          <p:nvSpPr>
            <p:cNvPr id="16" name="Text Box 61"/>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latin typeface="Helvetica" charset="0"/>
                </a:rPr>
                <a:t>quartz-amphibole-pyroxene rock</a:t>
              </a:r>
            </a:p>
          </p:txBody>
        </p:sp>
      </p:grpSp>
      <p:grpSp>
        <p:nvGrpSpPr>
          <p:cNvPr id="25" name="Group 24"/>
          <p:cNvGrpSpPr/>
          <p:nvPr/>
        </p:nvGrpSpPr>
        <p:grpSpPr>
          <a:xfrm>
            <a:off x="1804736" y="812612"/>
            <a:ext cx="7233475" cy="5835110"/>
            <a:chOff x="838200" y="0"/>
            <a:chExt cx="7688738" cy="6202362"/>
          </a:xfrm>
        </p:grpSpPr>
        <p:pic>
          <p:nvPicPr>
            <p:cNvPr id="23" name="Picture 22"/>
            <p:cNvPicPr>
              <a:picLocks noChangeAspect="1"/>
            </p:cNvPicPr>
            <p:nvPr/>
          </p:nvPicPr>
          <p:blipFill rotWithShape="1">
            <a:blip r:embed="rId4">
              <a:extLst>
                <a:ext uri="{28A0092B-C50C-407E-A947-70E740481C1C}">
                  <a14:useLocalDpi xmlns:a14="http://schemas.microsoft.com/office/drawing/2010/main" val="0"/>
                </a:ext>
              </a:extLst>
            </a:blip>
            <a:srcRect l="3043" b="9560"/>
            <a:stretch/>
          </p:blipFill>
          <p:spPr>
            <a:xfrm>
              <a:off x="838200" y="0"/>
              <a:ext cx="7688738" cy="6202362"/>
            </a:xfrm>
            <a:prstGeom prst="rect">
              <a:avLst/>
            </a:prstGeom>
          </p:spPr>
        </p:pic>
        <p:sp>
          <p:nvSpPr>
            <p:cNvPr id="24" name="Rectangle 23"/>
            <p:cNvSpPr/>
            <p:nvPr/>
          </p:nvSpPr>
          <p:spPr bwMode="auto">
            <a:xfrm>
              <a:off x="1143000" y="0"/>
              <a:ext cx="762000" cy="595313"/>
            </a:xfrm>
            <a:prstGeom prst="rect">
              <a:avLst/>
            </a:prstGeom>
            <a:solidFill>
              <a:srgbClr val="FFFFFF"/>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charset="0"/>
                <a:ea typeface="ＭＳ Ｐゴシック" charset="-128"/>
              </a:endParaRPr>
            </a:p>
          </p:txBody>
        </p:sp>
      </p:grpSp>
    </p:spTree>
    <p:extLst>
      <p:ext uri="{BB962C8B-B14F-4D97-AF65-F5344CB8AC3E}">
        <p14:creationId xmlns:p14="http://schemas.microsoft.com/office/powerpoint/2010/main" val="1585899122"/>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 Box 7"/>
          <p:cNvSpPr txBox="1">
            <a:spLocks noChangeArrowheads="1"/>
          </p:cNvSpPr>
          <p:nvPr/>
        </p:nvSpPr>
        <p:spPr bwMode="auto">
          <a:xfrm>
            <a:off x="1768582" y="76200"/>
            <a:ext cx="726963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800" b="0" i="0" u="sng" dirty="0" smtClean="0">
                <a:solidFill>
                  <a:schemeClr val="accent1"/>
                </a:solidFill>
                <a:latin typeface="+mj-lt"/>
              </a:rPr>
              <a:t>Pyroxene Chemistry</a:t>
            </a:r>
            <a:endParaRPr lang="en-US" altLang="en-US" sz="2800" b="0" i="0" u="sng" dirty="0">
              <a:solidFill>
                <a:schemeClr val="accent1"/>
              </a:solidFill>
              <a:latin typeface="+mj-lt"/>
            </a:endParaRPr>
          </a:p>
        </p:txBody>
      </p:sp>
      <p:grpSp>
        <p:nvGrpSpPr>
          <p:cNvPr id="6" name="Group 5"/>
          <p:cNvGrpSpPr/>
          <p:nvPr/>
        </p:nvGrpSpPr>
        <p:grpSpPr>
          <a:xfrm>
            <a:off x="0" y="0"/>
            <a:ext cx="1676400" cy="6858000"/>
            <a:chOff x="0" y="0"/>
            <a:chExt cx="1676400" cy="6858000"/>
          </a:xfrm>
        </p:grpSpPr>
        <p:grpSp>
          <p:nvGrpSpPr>
            <p:cNvPr id="7" name="Group 3"/>
            <p:cNvGrpSpPr>
              <a:grpSpLocks/>
            </p:cNvGrpSpPr>
            <p:nvPr/>
          </p:nvGrpSpPr>
          <p:grpSpPr bwMode="auto">
            <a:xfrm>
              <a:off x="0" y="0"/>
              <a:ext cx="1676400" cy="6858000"/>
              <a:chOff x="0" y="8"/>
              <a:chExt cx="1728" cy="4320"/>
            </a:xfrm>
          </p:grpSpPr>
          <p:pic>
            <p:nvPicPr>
              <p:cNvPr id="20" name="Picture 4" descr="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21" name="Rectangle 5"/>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8" name="Group 29"/>
            <p:cNvGrpSpPr>
              <a:grpSpLocks/>
            </p:cNvGrpSpPr>
            <p:nvPr/>
          </p:nvGrpSpPr>
          <p:grpSpPr bwMode="auto">
            <a:xfrm>
              <a:off x="838200" y="914400"/>
              <a:ext cx="447675" cy="4876800"/>
              <a:chOff x="528" y="576"/>
              <a:chExt cx="282" cy="3072"/>
            </a:xfrm>
          </p:grpSpPr>
          <p:sp>
            <p:nvSpPr>
              <p:cNvPr id="17" name="Rectangle 26"/>
              <p:cNvSpPr>
                <a:spLocks noChangeArrowheads="1"/>
              </p:cNvSpPr>
              <p:nvPr/>
            </p:nvSpPr>
            <p:spPr bwMode="auto">
              <a:xfrm>
                <a:off x="528" y="576"/>
                <a:ext cx="192" cy="14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8" name="Rectangle 27"/>
              <p:cNvSpPr>
                <a:spLocks noChangeArrowheads="1"/>
              </p:cNvSpPr>
              <p:nvPr/>
            </p:nvSpPr>
            <p:spPr bwMode="auto">
              <a:xfrm>
                <a:off x="576" y="1008"/>
                <a:ext cx="234" cy="230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9" name="Rectangle 28"/>
              <p:cNvSpPr>
                <a:spLocks noChangeArrowheads="1"/>
              </p:cNvSpPr>
              <p:nvPr/>
            </p:nvSpPr>
            <p:spPr bwMode="auto">
              <a:xfrm>
                <a:off x="528" y="3360"/>
                <a:ext cx="192" cy="28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9" name="Text Box 30"/>
            <p:cNvSpPr txBox="1">
              <a:spLocks noChangeArrowheads="1"/>
            </p:cNvSpPr>
            <p:nvPr/>
          </p:nvSpPr>
          <p:spPr bwMode="auto">
            <a:xfrm>
              <a:off x="762000" y="5334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•30</a:t>
              </a:r>
            </a:p>
          </p:txBody>
        </p:sp>
        <p:sp>
          <p:nvSpPr>
            <p:cNvPr id="10" name="Text Box 31"/>
            <p:cNvSpPr txBox="1">
              <a:spLocks noChangeArrowheads="1"/>
            </p:cNvSpPr>
            <p:nvPr/>
          </p:nvSpPr>
          <p:spPr bwMode="auto">
            <a:xfrm>
              <a:off x="838200" y="4953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11" name="Text Box 32"/>
            <p:cNvSpPr txBox="1">
              <a:spLocks noChangeArrowheads="1"/>
            </p:cNvSpPr>
            <p:nvPr/>
          </p:nvSpPr>
          <p:spPr bwMode="auto">
            <a:xfrm>
              <a:off x="762000" y="2133600"/>
              <a:ext cx="762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12" name="Text Box 33"/>
            <p:cNvSpPr txBox="1">
              <a:spLocks noChangeArrowheads="1"/>
            </p:cNvSpPr>
            <p:nvPr/>
          </p:nvSpPr>
          <p:spPr bwMode="auto">
            <a:xfrm>
              <a:off x="838200" y="2514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sp>
          <p:nvSpPr>
            <p:cNvPr id="13" name="Text Box 37"/>
            <p:cNvSpPr txBox="1">
              <a:spLocks noChangeArrowheads="1"/>
            </p:cNvSpPr>
            <p:nvPr/>
          </p:nvSpPr>
          <p:spPr bwMode="auto">
            <a:xfrm>
              <a:off x="838200" y="3276601"/>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•38</a:t>
              </a:r>
            </a:p>
          </p:txBody>
        </p:sp>
        <p:sp>
          <p:nvSpPr>
            <p:cNvPr id="14" name="Text Box 39"/>
            <p:cNvSpPr txBox="1">
              <a:spLocks noChangeArrowheads="1"/>
            </p:cNvSpPr>
            <p:nvPr/>
          </p:nvSpPr>
          <p:spPr bwMode="auto">
            <a:xfrm>
              <a:off x="838200" y="6202362"/>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alpha val="49001"/>
                    </a:schemeClr>
                  </a:solidFill>
                  <a:miter lim="800000"/>
                  <a:headEnd/>
                  <a:tailEnd/>
                </a14:hiddenLine>
              </a:ext>
            </a:extLst>
          </p:spPr>
          <p:txBody>
            <a:bodyPr>
              <a:spAutoFit/>
            </a:bodyPr>
            <a:lstStyle/>
            <a:p>
              <a:r>
                <a:rPr lang="en-US" altLang="en-US" sz="1200" dirty="0">
                  <a:solidFill>
                    <a:srgbClr val="FF0000"/>
                  </a:solidFill>
                </a:rPr>
                <a:t>•02</a:t>
              </a:r>
            </a:p>
          </p:txBody>
        </p:sp>
        <p:sp>
          <p:nvSpPr>
            <p:cNvPr id="15" name="Text Box 35"/>
            <p:cNvSpPr txBox="1">
              <a:spLocks noChangeArrowheads="1"/>
            </p:cNvSpPr>
            <p:nvPr/>
          </p:nvSpPr>
          <p:spPr bwMode="auto">
            <a:xfrm>
              <a:off x="762000" y="228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sp>
          <p:nvSpPr>
            <p:cNvPr id="16" name="Text Box 61"/>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dirty="0">
                  <a:latin typeface="Helvetica" charset="0"/>
                </a:rPr>
                <a:t>quartz-amphibole-pyroxene rock</a:t>
              </a:r>
            </a:p>
          </p:txBody>
        </p:sp>
      </p:grpSp>
      <p:pic>
        <p:nvPicPr>
          <p:cNvPr id="2" name="Picture 1"/>
          <p:cNvPicPr>
            <a:picLocks noChangeAspect="1"/>
          </p:cNvPicPr>
          <p:nvPr/>
        </p:nvPicPr>
        <p:blipFill rotWithShape="1">
          <a:blip r:embed="rId4">
            <a:extLst>
              <a:ext uri="{28A0092B-C50C-407E-A947-70E740481C1C}">
                <a14:useLocalDpi xmlns:a14="http://schemas.microsoft.com/office/drawing/2010/main" val="0"/>
              </a:ext>
            </a:extLst>
          </a:blip>
          <a:srcRect l="4071" t="1111" b="9560"/>
          <a:stretch/>
        </p:blipFill>
        <p:spPr>
          <a:xfrm>
            <a:off x="1721971" y="868658"/>
            <a:ext cx="7316241" cy="5760742"/>
          </a:xfrm>
          <a:prstGeom prst="rect">
            <a:avLst/>
          </a:prstGeom>
        </p:spPr>
      </p:pic>
    </p:spTree>
    <p:extLst>
      <p:ext uri="{BB962C8B-B14F-4D97-AF65-F5344CB8AC3E}">
        <p14:creationId xmlns:p14="http://schemas.microsoft.com/office/powerpoint/2010/main" val="18115831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6324" name="Rectangle 4"/>
          <p:cNvSpPr>
            <a:spLocks noChangeArrowheads="1"/>
          </p:cNvSpPr>
          <p:nvPr/>
        </p:nvSpPr>
        <p:spPr bwMode="auto">
          <a:xfrm>
            <a:off x="0" y="456817"/>
            <a:ext cx="91059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2800" b="0" i="0" u="sng" dirty="0">
                <a:solidFill>
                  <a:schemeClr val="accent1"/>
                </a:solidFill>
                <a:latin typeface="+mj-lt"/>
              </a:rPr>
              <a:t>Possible </a:t>
            </a:r>
            <a:r>
              <a:rPr lang="en-US" altLang="en-US" sz="2800" b="0" i="0" u="sng" dirty="0" err="1">
                <a:solidFill>
                  <a:schemeClr val="accent1"/>
                </a:solidFill>
                <a:latin typeface="+mj-lt"/>
              </a:rPr>
              <a:t>Protolith</a:t>
            </a:r>
            <a:r>
              <a:rPr lang="en-US" altLang="en-US" sz="2800" b="0" i="0" u="sng" dirty="0">
                <a:solidFill>
                  <a:schemeClr val="accent1"/>
                </a:solidFill>
                <a:latin typeface="+mj-lt"/>
              </a:rPr>
              <a:t> for </a:t>
            </a:r>
            <a:r>
              <a:rPr lang="en-US" altLang="en-US" sz="2800" b="0" i="0" u="sng" dirty="0" smtClean="0">
                <a:solidFill>
                  <a:schemeClr val="accent1"/>
                </a:solidFill>
                <a:latin typeface="+mj-lt"/>
              </a:rPr>
              <a:t>QAP</a:t>
            </a:r>
          </a:p>
          <a:p>
            <a:pPr algn="ctr">
              <a:spcBef>
                <a:spcPct val="50000"/>
              </a:spcBef>
            </a:pPr>
            <a:r>
              <a:rPr lang="en-US" altLang="en-US" sz="2800" b="0" i="0" dirty="0">
                <a:solidFill>
                  <a:schemeClr val="accent1"/>
                </a:solidFill>
              </a:rPr>
              <a:t> Two different intercalated </a:t>
            </a:r>
            <a:r>
              <a:rPr lang="en-US" altLang="en-US" sz="2800" b="0" i="0" dirty="0" err="1">
                <a:solidFill>
                  <a:schemeClr val="accent1"/>
                </a:solidFill>
              </a:rPr>
              <a:t>protoliths</a:t>
            </a:r>
            <a:r>
              <a:rPr lang="en-US" altLang="en-US" sz="2800" b="0" i="0" dirty="0">
                <a:solidFill>
                  <a:schemeClr val="accent1"/>
                </a:solidFill>
              </a:rPr>
              <a:t> exposed to granulite facies </a:t>
            </a:r>
            <a:r>
              <a:rPr lang="en-US" altLang="en-US" sz="2800" b="0" i="0" dirty="0" smtClean="0">
                <a:solidFill>
                  <a:schemeClr val="accent1"/>
                </a:solidFill>
              </a:rPr>
              <a:t>metamorphism </a:t>
            </a:r>
            <a:endParaRPr lang="en-US" altLang="en-US" sz="2800" b="0" i="0" u="sng" dirty="0">
              <a:solidFill>
                <a:schemeClr val="accent1"/>
              </a:solidFill>
              <a:latin typeface="+mj-lt"/>
            </a:endParaRPr>
          </a:p>
        </p:txBody>
      </p:sp>
      <p:sp>
        <p:nvSpPr>
          <p:cNvPr id="56331" name="Text Box 11"/>
          <p:cNvSpPr txBox="1">
            <a:spLocks noChangeArrowheads="1"/>
          </p:cNvSpPr>
          <p:nvPr/>
        </p:nvSpPr>
        <p:spPr bwMode="auto">
          <a:xfrm>
            <a:off x="38100" y="2460290"/>
            <a:ext cx="2713265" cy="286232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a:spcBef>
                <a:spcPct val="50000"/>
              </a:spcBef>
              <a:buAutoNum type="arabicPeriod"/>
            </a:pPr>
            <a:r>
              <a:rPr lang="en-US" altLang="en-US" b="0" i="0" dirty="0" smtClean="0">
                <a:solidFill>
                  <a:schemeClr val="accent1"/>
                </a:solidFill>
              </a:rPr>
              <a:t>Ultra-mafic </a:t>
            </a:r>
            <a:r>
              <a:rPr lang="en-US" altLang="en-US" b="0" i="0" dirty="0" smtClean="0">
                <a:solidFill>
                  <a:schemeClr val="accent1"/>
                </a:solidFill>
                <a:latin typeface="+mn-lt"/>
              </a:rPr>
              <a:t>rocks </a:t>
            </a:r>
            <a:r>
              <a:rPr lang="en-US" altLang="en-US" b="0" i="0" dirty="0">
                <a:solidFill>
                  <a:schemeClr val="accent1"/>
                </a:solidFill>
                <a:latin typeface="+mn-lt"/>
              </a:rPr>
              <a:t>with disseminated </a:t>
            </a:r>
            <a:r>
              <a:rPr lang="en-US" altLang="en-US" b="0" i="0" dirty="0" smtClean="0">
                <a:solidFill>
                  <a:schemeClr val="accent1"/>
                </a:solidFill>
                <a:latin typeface="+mn-lt"/>
              </a:rPr>
              <a:t>carbonate</a:t>
            </a:r>
          </a:p>
          <a:p>
            <a:pPr>
              <a:spcBef>
                <a:spcPct val="50000"/>
              </a:spcBef>
              <a:buAutoNum type="arabicPeriod"/>
            </a:pPr>
            <a:r>
              <a:rPr lang="en-US" altLang="en-US" b="0" i="0" dirty="0" smtClean="0">
                <a:solidFill>
                  <a:schemeClr val="accent1"/>
                </a:solidFill>
                <a:latin typeface="+mn-lt"/>
              </a:rPr>
              <a:t>Fe-rich carbonate band</a:t>
            </a:r>
            <a:endParaRPr lang="en-US" altLang="en-US" b="0" i="0" dirty="0">
              <a:solidFill>
                <a:schemeClr val="accent1"/>
              </a:solidFill>
              <a:latin typeface="+mn-lt"/>
            </a:endParaRPr>
          </a:p>
        </p:txBody>
      </p:sp>
      <p:sp>
        <p:nvSpPr>
          <p:cNvPr id="3" name="TextBox 2"/>
          <p:cNvSpPr txBox="1"/>
          <p:nvPr/>
        </p:nvSpPr>
        <p:spPr>
          <a:xfrm>
            <a:off x="5257800" y="5925991"/>
            <a:ext cx="3733800" cy="307777"/>
          </a:xfrm>
          <a:prstGeom prst="rect">
            <a:avLst/>
          </a:prstGeom>
          <a:noFill/>
        </p:spPr>
        <p:txBody>
          <a:bodyPr wrap="square" rtlCol="0">
            <a:spAutoFit/>
          </a:bodyPr>
          <a:lstStyle/>
          <a:p>
            <a:r>
              <a:rPr lang="en-US" sz="1400" b="0" i="0">
                <a:solidFill>
                  <a:schemeClr val="accent1"/>
                </a:solidFill>
                <a:latin typeface="+mn-lt"/>
              </a:rPr>
              <a:t>Image </a:t>
            </a:r>
            <a:r>
              <a:rPr lang="en-US" sz="1400" b="0" i="0" smtClean="0">
                <a:solidFill>
                  <a:schemeClr val="accent1"/>
                </a:solidFill>
                <a:latin typeface="+mn-lt"/>
              </a:rPr>
              <a:t>copyright: </a:t>
            </a:r>
            <a:r>
              <a:rPr lang="en-US" sz="1400" b="0" i="0" dirty="0">
                <a:solidFill>
                  <a:schemeClr val="accent1"/>
                </a:solidFill>
                <a:latin typeface="+mn-lt"/>
              </a:rPr>
              <a:t>James L Amos/</a:t>
            </a:r>
            <a:r>
              <a:rPr lang="en-US" sz="1400" b="0" i="0" dirty="0" err="1">
                <a:solidFill>
                  <a:schemeClr val="accent1"/>
                </a:solidFill>
                <a:latin typeface="+mn-lt"/>
              </a:rPr>
              <a:t>corbis</a:t>
            </a:r>
            <a:r>
              <a:rPr lang="en-US" sz="1400" b="0" i="0" dirty="0">
                <a:solidFill>
                  <a:schemeClr val="accent1"/>
                </a:solidFill>
                <a:latin typeface="+mn-lt"/>
              </a:rPr>
              <a:t> </a:t>
            </a: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751365" y="1856911"/>
            <a:ext cx="6096000" cy="4069080"/>
          </a:xfrm>
          <a:prstGeom prst="rect">
            <a:avLst/>
          </a:prstGeom>
          <a:ln w="15875">
            <a:solidFill>
              <a:schemeClr val="tx1"/>
            </a:solidFill>
          </a:ln>
        </p:spPr>
      </p:pic>
      <p:cxnSp>
        <p:nvCxnSpPr>
          <p:cNvPr id="6" name="Straight Arrow Connector 5"/>
          <p:cNvCxnSpPr/>
          <p:nvPr/>
        </p:nvCxnSpPr>
        <p:spPr bwMode="auto">
          <a:xfrm>
            <a:off x="2387411" y="3733800"/>
            <a:ext cx="2413189" cy="914400"/>
          </a:xfrm>
          <a:prstGeom prst="straightConnector1">
            <a:avLst/>
          </a:prstGeom>
          <a:solidFill>
            <a:schemeClr val="accent1"/>
          </a:solidFill>
          <a:ln w="53975" cap="flat" cmpd="sng" algn="ctr">
            <a:solidFill>
              <a:srgbClr val="FFFFFF"/>
            </a:solidFill>
            <a:prstDash val="solid"/>
            <a:round/>
            <a:headEnd type="none" w="med" len="med"/>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8" name="Straight Arrow Connector 7"/>
          <p:cNvCxnSpPr/>
          <p:nvPr/>
        </p:nvCxnSpPr>
        <p:spPr bwMode="auto">
          <a:xfrm>
            <a:off x="1674038" y="5047107"/>
            <a:ext cx="2440762" cy="457200"/>
          </a:xfrm>
          <a:prstGeom prst="straightConnector1">
            <a:avLst/>
          </a:prstGeom>
          <a:solidFill>
            <a:schemeClr val="accent1"/>
          </a:solidFill>
          <a:ln w="53975" cap="flat" cmpd="sng" algn="ctr">
            <a:solidFill>
              <a:srgbClr val="FFFFFF"/>
            </a:solidFill>
            <a:prstDash val="solid"/>
            <a:round/>
            <a:headEnd type="none" w="med" len="med"/>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Tree>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6259" name="Rectangle 3"/>
          <p:cNvSpPr>
            <a:spLocks noGrp="1" noChangeArrowheads="1"/>
          </p:cNvSpPr>
          <p:nvPr>
            <p:ph type="body" idx="1"/>
          </p:nvPr>
        </p:nvSpPr>
        <p:spPr>
          <a:xfrm>
            <a:off x="0" y="5029200"/>
            <a:ext cx="9144000" cy="1600200"/>
          </a:xfrm>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txBody>
          <a:bodyPr/>
          <a:lstStyle/>
          <a:p>
            <a:r>
              <a:rPr lang="en-US" altLang="en-US" sz="2400" b="0" dirty="0">
                <a:solidFill>
                  <a:schemeClr val="accent1"/>
                </a:solidFill>
              </a:rPr>
              <a:t>C</a:t>
            </a:r>
            <a:r>
              <a:rPr lang="en-US" altLang="en-US" sz="2400" b="0" dirty="0" smtClean="0">
                <a:solidFill>
                  <a:schemeClr val="accent1"/>
                </a:solidFill>
              </a:rPr>
              <a:t>arbonate </a:t>
            </a:r>
            <a:r>
              <a:rPr lang="en-US" altLang="en-US" sz="2400" b="0" dirty="0" err="1">
                <a:solidFill>
                  <a:schemeClr val="accent1"/>
                </a:solidFill>
              </a:rPr>
              <a:t>metasomatized</a:t>
            </a:r>
            <a:r>
              <a:rPr lang="en-US" altLang="en-US" sz="2400" b="0" dirty="0">
                <a:solidFill>
                  <a:schemeClr val="accent1"/>
                </a:solidFill>
              </a:rPr>
              <a:t> mafic samples from </a:t>
            </a:r>
            <a:r>
              <a:rPr lang="en-US" altLang="en-US" sz="2400" b="0" dirty="0" err="1">
                <a:solidFill>
                  <a:schemeClr val="accent1"/>
                </a:solidFill>
              </a:rPr>
              <a:t>Isua</a:t>
            </a:r>
            <a:r>
              <a:rPr lang="en-US" altLang="en-US" sz="2400" b="0" dirty="0">
                <a:solidFill>
                  <a:schemeClr val="accent1"/>
                </a:solidFill>
              </a:rPr>
              <a:t> </a:t>
            </a:r>
            <a:r>
              <a:rPr lang="en-US" altLang="en-US" sz="2400" b="0" dirty="0" smtClean="0">
                <a:solidFill>
                  <a:schemeClr val="accent1"/>
                </a:solidFill>
              </a:rPr>
              <a:t>that no </a:t>
            </a:r>
            <a:r>
              <a:rPr lang="en-US" altLang="en-US" sz="2400" b="0" dirty="0">
                <a:solidFill>
                  <a:schemeClr val="accent1"/>
                </a:solidFill>
              </a:rPr>
              <a:t>longer exhibit a mafic </a:t>
            </a:r>
            <a:r>
              <a:rPr lang="en-US" altLang="en-US" sz="2400" b="0" dirty="0" smtClean="0">
                <a:solidFill>
                  <a:schemeClr val="accent1"/>
                </a:solidFill>
              </a:rPr>
              <a:t>geochemical </a:t>
            </a:r>
            <a:r>
              <a:rPr lang="en-US" altLang="en-US" sz="2400" b="0" dirty="0">
                <a:solidFill>
                  <a:schemeClr val="accent1"/>
                </a:solidFill>
              </a:rPr>
              <a:t>signature</a:t>
            </a:r>
          </a:p>
          <a:p>
            <a:pPr lvl="1"/>
            <a:r>
              <a:rPr lang="en-US" altLang="en-US" sz="2000" b="0" dirty="0">
                <a:solidFill>
                  <a:srgbClr val="90D294"/>
                </a:solidFill>
              </a:rPr>
              <a:t>Metasomatic fluids may have removed all compatible </a:t>
            </a:r>
            <a:r>
              <a:rPr lang="en-US" altLang="en-US" sz="2000" b="0" dirty="0" smtClean="0">
                <a:solidFill>
                  <a:srgbClr val="90D294"/>
                </a:solidFill>
              </a:rPr>
              <a:t>elements</a:t>
            </a:r>
          </a:p>
          <a:p>
            <a:pPr lvl="1"/>
            <a:r>
              <a:rPr lang="en-US" altLang="en-US" sz="2000" b="0" dirty="0" smtClean="0">
                <a:solidFill>
                  <a:srgbClr val="90D294"/>
                </a:solidFill>
              </a:rPr>
              <a:t>Geochemically more similar to Akilia QAP than Akilia ultramafic</a:t>
            </a:r>
          </a:p>
          <a:p>
            <a:pPr lvl="1"/>
            <a:endParaRPr lang="en-US" altLang="en-US" sz="2000" b="0" dirty="0">
              <a:solidFill>
                <a:schemeClr val="accent1"/>
              </a:solidFill>
            </a:endParaRPr>
          </a:p>
        </p:txBody>
      </p:sp>
      <p:pic>
        <p:nvPicPr>
          <p:cNvPr id="96260" name="Picture 4"/>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334693" y="381000"/>
            <a:ext cx="4084907" cy="3048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96261" name="Picture 5"/>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800600" y="381000"/>
            <a:ext cx="4090787" cy="3048000"/>
          </a:xfrm>
          <a:prstGeom prst="rect">
            <a:avLst/>
          </a:prstGeom>
          <a:noFill/>
          <a:ln w="2540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 name="Text Box 11"/>
          <p:cNvSpPr txBox="1">
            <a:spLocks noChangeArrowheads="1"/>
          </p:cNvSpPr>
          <p:nvPr/>
        </p:nvSpPr>
        <p:spPr bwMode="auto">
          <a:xfrm>
            <a:off x="4648200" y="3495645"/>
            <a:ext cx="4343400" cy="107721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marL="0" indent="0" algn="ctr">
              <a:spcBef>
                <a:spcPct val="50000"/>
              </a:spcBef>
            </a:pPr>
            <a:r>
              <a:rPr lang="en-US" sz="1600" b="0" i="0" dirty="0">
                <a:solidFill>
                  <a:schemeClr val="accent1"/>
                </a:solidFill>
                <a:latin typeface="+mn-lt"/>
              </a:rPr>
              <a:t>H</a:t>
            </a:r>
            <a:r>
              <a:rPr lang="en-US" sz="1600" b="0" i="0" dirty="0" smtClean="0">
                <a:solidFill>
                  <a:schemeClr val="accent1"/>
                </a:solidFill>
                <a:latin typeface="+mn-lt"/>
              </a:rPr>
              <a:t>igh </a:t>
            </a:r>
            <a:r>
              <a:rPr lang="en-US" sz="1600" b="0" i="0" dirty="0">
                <a:solidFill>
                  <a:schemeClr val="accent1"/>
                </a:solidFill>
                <a:latin typeface="+mn-lt"/>
              </a:rPr>
              <a:t>and low Ca amphibole (</a:t>
            </a:r>
            <a:r>
              <a:rPr lang="en-US" sz="1600" b="0" i="0" dirty="0" smtClean="0">
                <a:solidFill>
                  <a:schemeClr val="accent1"/>
                </a:solidFill>
                <a:latin typeface="+mn-lt"/>
              </a:rPr>
              <a:t>50%) </a:t>
            </a:r>
            <a:r>
              <a:rPr lang="en-US" sz="1600" b="0" i="0" dirty="0">
                <a:solidFill>
                  <a:schemeClr val="accent1"/>
                </a:solidFill>
                <a:latin typeface="+mn-lt"/>
              </a:rPr>
              <a:t>mixed with disseminated </a:t>
            </a:r>
            <a:r>
              <a:rPr lang="en-US" sz="1600" b="0" i="0" dirty="0" err="1">
                <a:solidFill>
                  <a:schemeClr val="accent1"/>
                </a:solidFill>
                <a:latin typeface="+mn-lt"/>
              </a:rPr>
              <a:t>ferroan</a:t>
            </a:r>
            <a:r>
              <a:rPr lang="en-US" sz="1600" b="0" i="0" dirty="0">
                <a:solidFill>
                  <a:schemeClr val="accent1"/>
                </a:solidFill>
                <a:latin typeface="+mn-lt"/>
              </a:rPr>
              <a:t> dolomite (</a:t>
            </a:r>
            <a:r>
              <a:rPr lang="en-US" sz="1600" b="0" i="0" dirty="0" smtClean="0">
                <a:solidFill>
                  <a:schemeClr val="accent1"/>
                </a:solidFill>
                <a:latin typeface="+mn-lt"/>
              </a:rPr>
              <a:t>45%), </a:t>
            </a:r>
            <a:r>
              <a:rPr lang="en-US" sz="1600" b="0" i="0" dirty="0">
                <a:solidFill>
                  <a:schemeClr val="accent1"/>
                </a:solidFill>
                <a:latin typeface="+mn-lt"/>
              </a:rPr>
              <a:t>and lesser amounts of quartz, plagioclase feldspar, and micas </a:t>
            </a:r>
            <a:endParaRPr lang="en-US" altLang="en-US" sz="1600" b="0" i="0" dirty="0" smtClean="0">
              <a:solidFill>
                <a:schemeClr val="accent1"/>
              </a:solidFill>
              <a:latin typeface="+mn-lt"/>
            </a:endParaRPr>
          </a:p>
        </p:txBody>
      </p:sp>
      <p:sp>
        <p:nvSpPr>
          <p:cNvPr id="6" name="Text Box 11"/>
          <p:cNvSpPr txBox="1">
            <a:spLocks noChangeArrowheads="1"/>
          </p:cNvSpPr>
          <p:nvPr/>
        </p:nvSpPr>
        <p:spPr bwMode="auto">
          <a:xfrm>
            <a:off x="228600" y="3557201"/>
            <a:ext cx="4343400" cy="83099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marL="0" indent="0" algn="ctr">
              <a:spcBef>
                <a:spcPct val="50000"/>
              </a:spcBef>
            </a:pPr>
            <a:r>
              <a:rPr lang="en-US" sz="1600" b="0" i="0" dirty="0" err="1">
                <a:solidFill>
                  <a:schemeClr val="accent1"/>
                </a:solidFill>
                <a:latin typeface="+mn-lt"/>
              </a:rPr>
              <a:t>F</a:t>
            </a:r>
            <a:r>
              <a:rPr lang="en-US" sz="1600" b="0" i="0" dirty="0" err="1" smtClean="0">
                <a:solidFill>
                  <a:schemeClr val="accent1"/>
                </a:solidFill>
                <a:latin typeface="+mn-lt"/>
              </a:rPr>
              <a:t>erroan</a:t>
            </a:r>
            <a:r>
              <a:rPr lang="en-US" sz="1600" b="0" i="0" dirty="0" smtClean="0">
                <a:solidFill>
                  <a:schemeClr val="accent1"/>
                </a:solidFill>
                <a:latin typeface="+mn-lt"/>
              </a:rPr>
              <a:t> </a:t>
            </a:r>
            <a:r>
              <a:rPr lang="en-US" sz="1600" b="0" i="0" dirty="0">
                <a:solidFill>
                  <a:schemeClr val="accent1"/>
                </a:solidFill>
                <a:latin typeface="+mn-lt"/>
              </a:rPr>
              <a:t>dolomite (</a:t>
            </a:r>
            <a:r>
              <a:rPr lang="en-US" sz="1600" b="0" i="0" dirty="0" smtClean="0">
                <a:solidFill>
                  <a:schemeClr val="accent1"/>
                </a:solidFill>
                <a:latin typeface="+mn-lt"/>
              </a:rPr>
              <a:t>90%), </a:t>
            </a:r>
            <a:r>
              <a:rPr lang="en-US" sz="1600" b="0" i="0" dirty="0">
                <a:solidFill>
                  <a:schemeClr val="accent1"/>
                </a:solidFill>
                <a:latin typeface="+mn-lt"/>
              </a:rPr>
              <a:t>with minor amounts of high-Ca amphibole (</a:t>
            </a:r>
            <a:r>
              <a:rPr lang="en-US" sz="1600" b="0" i="0" dirty="0" smtClean="0">
                <a:solidFill>
                  <a:schemeClr val="accent1"/>
                </a:solidFill>
                <a:latin typeface="+mn-lt"/>
              </a:rPr>
              <a:t>10%), </a:t>
            </a:r>
            <a:r>
              <a:rPr lang="en-US" sz="1600" b="0" i="0" dirty="0">
                <a:solidFill>
                  <a:schemeClr val="accent1"/>
                </a:solidFill>
                <a:latin typeface="+mn-lt"/>
              </a:rPr>
              <a:t>quartz, and plagioclase feldspar </a:t>
            </a:r>
            <a:endParaRPr lang="en-US" altLang="en-US" sz="1600" b="0" i="0" dirty="0" smtClean="0">
              <a:solidFill>
                <a:schemeClr val="accent1"/>
              </a:solidFill>
              <a:latin typeface="+mn-lt"/>
            </a:endParaRPr>
          </a:p>
        </p:txBody>
      </p:sp>
    </p:spTree>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7349" name="Rectangle 5"/>
          <p:cNvSpPr>
            <a:spLocks noChangeArrowheads="1"/>
          </p:cNvSpPr>
          <p:nvPr/>
        </p:nvSpPr>
        <p:spPr bwMode="auto">
          <a:xfrm>
            <a:off x="4934324" y="228600"/>
            <a:ext cx="4209675"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2800" b="0" i="0" u="sng" dirty="0">
                <a:solidFill>
                  <a:schemeClr val="accent1"/>
                </a:solidFill>
                <a:latin typeface="+mj-lt"/>
              </a:rPr>
              <a:t>Proposed Model</a:t>
            </a:r>
          </a:p>
        </p:txBody>
      </p:sp>
      <p:pic>
        <p:nvPicPr>
          <p:cNvPr id="57350" name="Picture 6" descr="schematic_formatio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4835" y="524847"/>
            <a:ext cx="4604656" cy="3466426"/>
          </a:xfrm>
          <a:prstGeom prst="rect">
            <a:avLst/>
          </a:prstGeom>
          <a:noFill/>
          <a:ln w="25400">
            <a:solidFill>
              <a:srgbClr val="000000"/>
            </a:solidFill>
            <a:miter lim="800000"/>
            <a:headEnd/>
            <a:tailEnd/>
          </a:ln>
          <a:extLst>
            <a:ext uri="{909E8E84-426E-40DD-AFC4-6F175D3DCCD1}">
              <a14:hiddenFill xmlns:a14="http://schemas.microsoft.com/office/drawing/2010/main">
                <a:solidFill>
                  <a:srgbClr val="FFFFFF"/>
                </a:solidFill>
              </a14:hiddenFill>
            </a:ext>
          </a:extLst>
        </p:spPr>
      </p:pic>
      <p:sp>
        <p:nvSpPr>
          <p:cNvPr id="18" name="Text Box 11"/>
          <p:cNvSpPr txBox="1">
            <a:spLocks noChangeArrowheads="1"/>
          </p:cNvSpPr>
          <p:nvPr/>
        </p:nvSpPr>
        <p:spPr bwMode="auto">
          <a:xfrm>
            <a:off x="4810574" y="5947780"/>
            <a:ext cx="4343400" cy="33855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lvl1pPr marL="457200" indent="-457200">
              <a:defRPr sz="2400">
                <a:solidFill>
                  <a:schemeClr val="tx1"/>
                </a:solidFill>
                <a:latin typeface="Arial" charset="0"/>
                <a:ea typeface="ＭＳ Ｐゴシック" charset="-128"/>
              </a:defRPr>
            </a:lvl1pPr>
            <a:lvl2pPr marL="914400" indent="-457200">
              <a:defRPr sz="2400">
                <a:solidFill>
                  <a:schemeClr val="tx1"/>
                </a:solidFill>
                <a:latin typeface="Arial" charset="0"/>
                <a:ea typeface="ＭＳ Ｐゴシック" charset="-128"/>
              </a:defRPr>
            </a:lvl2pPr>
            <a:lvl3pPr marL="1371600" indent="-457200">
              <a:defRPr sz="2400">
                <a:solidFill>
                  <a:schemeClr val="tx1"/>
                </a:solidFill>
                <a:latin typeface="Arial" charset="0"/>
                <a:ea typeface="ＭＳ Ｐゴシック" charset="-128"/>
              </a:defRPr>
            </a:lvl3pPr>
            <a:lvl4pPr marL="1828800" indent="-457200">
              <a:defRPr sz="2400">
                <a:solidFill>
                  <a:schemeClr val="tx1"/>
                </a:solidFill>
                <a:latin typeface="Arial" charset="0"/>
                <a:ea typeface="ＭＳ Ｐゴシック" charset="-128"/>
              </a:defRPr>
            </a:lvl4pPr>
            <a:lvl5pPr marL="2286000" indent="-457200">
              <a:defRPr sz="2400">
                <a:solidFill>
                  <a:schemeClr val="tx1"/>
                </a:solidFill>
                <a:latin typeface="Arial" charset="0"/>
                <a:ea typeface="ＭＳ Ｐゴシック" charset="-128"/>
              </a:defRPr>
            </a:lvl5pPr>
            <a:lvl6pPr marL="2743200" indent="-457200" eaLnBrk="0" fontAlgn="base" hangingPunct="0">
              <a:spcBef>
                <a:spcPct val="0"/>
              </a:spcBef>
              <a:spcAft>
                <a:spcPct val="0"/>
              </a:spcAft>
              <a:defRPr sz="2400">
                <a:solidFill>
                  <a:schemeClr val="tx1"/>
                </a:solidFill>
                <a:latin typeface="Arial" charset="0"/>
                <a:ea typeface="ＭＳ Ｐゴシック" charset="-128"/>
              </a:defRPr>
            </a:lvl6pPr>
            <a:lvl7pPr marL="3200400" indent="-457200" eaLnBrk="0" fontAlgn="base" hangingPunct="0">
              <a:spcBef>
                <a:spcPct val="0"/>
              </a:spcBef>
              <a:spcAft>
                <a:spcPct val="0"/>
              </a:spcAft>
              <a:defRPr sz="2400">
                <a:solidFill>
                  <a:schemeClr val="tx1"/>
                </a:solidFill>
                <a:latin typeface="Arial" charset="0"/>
                <a:ea typeface="ＭＳ Ｐゴシック" charset="-128"/>
              </a:defRPr>
            </a:lvl7pPr>
            <a:lvl8pPr marL="3657600" indent="-457200" eaLnBrk="0" fontAlgn="base" hangingPunct="0">
              <a:spcBef>
                <a:spcPct val="0"/>
              </a:spcBef>
              <a:spcAft>
                <a:spcPct val="0"/>
              </a:spcAft>
              <a:defRPr sz="2400">
                <a:solidFill>
                  <a:schemeClr val="tx1"/>
                </a:solidFill>
                <a:latin typeface="Arial" charset="0"/>
                <a:ea typeface="ＭＳ Ｐゴシック" charset="-128"/>
              </a:defRPr>
            </a:lvl8pPr>
            <a:lvl9pPr marL="4114800" indent="-457200" eaLnBrk="0" fontAlgn="base" hangingPunct="0">
              <a:spcBef>
                <a:spcPct val="0"/>
              </a:spcBef>
              <a:spcAft>
                <a:spcPct val="0"/>
              </a:spcAft>
              <a:defRPr sz="2400">
                <a:solidFill>
                  <a:schemeClr val="tx1"/>
                </a:solidFill>
                <a:latin typeface="Arial" charset="0"/>
                <a:ea typeface="ＭＳ Ｐゴシック" charset="-128"/>
              </a:defRPr>
            </a:lvl9pPr>
          </a:lstStyle>
          <a:p>
            <a:pPr marL="0" indent="0" algn="ctr">
              <a:spcBef>
                <a:spcPct val="50000"/>
              </a:spcBef>
            </a:pPr>
            <a:r>
              <a:rPr lang="en-US" altLang="en-US" sz="1600" b="0" i="0" dirty="0" smtClean="0">
                <a:solidFill>
                  <a:schemeClr val="accent1"/>
                </a:solidFill>
                <a:latin typeface="+mn-lt"/>
              </a:rPr>
              <a:t>Sample 92-197 (original “life rock”)</a:t>
            </a:r>
            <a:endParaRPr lang="en-US" altLang="en-US" sz="1600" b="0" i="0" dirty="0" smtClean="0">
              <a:solidFill>
                <a:schemeClr val="accent1"/>
              </a:solidFill>
              <a:latin typeface="+mn-lt"/>
            </a:endParaRPr>
          </a:p>
        </p:txBody>
      </p:sp>
      <p:grpSp>
        <p:nvGrpSpPr>
          <p:cNvPr id="19" name="Group 2"/>
          <p:cNvGrpSpPr>
            <a:grpSpLocks/>
          </p:cNvGrpSpPr>
          <p:nvPr/>
        </p:nvGrpSpPr>
        <p:grpSpPr bwMode="auto">
          <a:xfrm>
            <a:off x="4934324" y="1600200"/>
            <a:ext cx="4209676" cy="4267201"/>
            <a:chOff x="2205" y="672"/>
            <a:chExt cx="3552" cy="3600"/>
          </a:xfrm>
        </p:grpSpPr>
        <p:pic>
          <p:nvPicPr>
            <p:cNvPr id="20" name="Picture 3" descr="92-197_2"/>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2205" y="672"/>
              <a:ext cx="3456" cy="3600"/>
            </a:xfrm>
            <a:prstGeom prst="rect">
              <a:avLst/>
            </a:prstGeom>
            <a:noFill/>
            <a:ln w="25400">
              <a:solidFill>
                <a:schemeClr val="tx1"/>
              </a:solidFill>
              <a:miter lim="800000"/>
              <a:headEnd/>
              <a:tailEnd/>
            </a:ln>
            <a:extLst>
              <a:ext uri="{909E8E84-426E-40DD-AFC4-6F175D3DCCD1}">
                <a14:hiddenFill xmlns:a14="http://schemas.microsoft.com/office/drawing/2010/main">
                  <a:solidFill>
                    <a:schemeClr val="accent1"/>
                  </a:solidFill>
                </a14:hiddenFill>
              </a:ext>
            </a:extLst>
          </p:spPr>
        </p:pic>
        <p:sp>
          <p:nvSpPr>
            <p:cNvPr id="21" name="Line 4"/>
            <p:cNvSpPr>
              <a:spLocks noChangeShapeType="1"/>
            </p:cNvSpPr>
            <p:nvPr/>
          </p:nvSpPr>
          <p:spPr bwMode="auto">
            <a:xfrm>
              <a:off x="2253" y="3936"/>
              <a:ext cx="480" cy="0"/>
            </a:xfrm>
            <a:prstGeom prst="line">
              <a:avLst/>
            </a:prstGeom>
            <a:noFill/>
            <a:ln w="57150">
              <a:solidFill>
                <a:schemeClr val="tx1"/>
              </a:solidFill>
              <a:round/>
              <a:headEnd/>
              <a:tailEnd/>
            </a:ln>
            <a:extLst>
              <a:ext uri="{909E8E84-426E-40DD-AFC4-6F175D3DCCD1}">
                <a14:hiddenFill xmlns:a14="http://schemas.microsoft.com/office/drawing/2010/main">
                  <a:noFill/>
                </a14:hiddenFill>
              </a:ext>
            </a:extLst>
          </p:spPr>
          <p:txBody>
            <a:bodyPr wrap="none" anchor="ctr"/>
            <a:lstStyle/>
            <a:p>
              <a:endParaRPr lang="en-US"/>
            </a:p>
          </p:txBody>
        </p:sp>
        <p:sp>
          <p:nvSpPr>
            <p:cNvPr id="22" name="Text Box 5"/>
            <p:cNvSpPr txBox="1">
              <a:spLocks noChangeArrowheads="1"/>
            </p:cNvSpPr>
            <p:nvPr/>
          </p:nvSpPr>
          <p:spPr bwMode="auto">
            <a:xfrm>
              <a:off x="2205" y="3951"/>
              <a:ext cx="1008" cy="312"/>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1800" b="0" i="0" dirty="0"/>
                <a:t>0.5 mm</a:t>
              </a:r>
            </a:p>
          </p:txBody>
        </p:sp>
        <p:sp>
          <p:nvSpPr>
            <p:cNvPr id="23" name="Text Box 6"/>
            <p:cNvSpPr txBox="1">
              <a:spLocks noChangeArrowheads="1"/>
            </p:cNvSpPr>
            <p:nvPr/>
          </p:nvSpPr>
          <p:spPr bwMode="auto">
            <a:xfrm>
              <a:off x="2414" y="1058"/>
              <a:ext cx="559" cy="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000" b="0" i="0" dirty="0" err="1"/>
                <a:t>Cpx</a:t>
              </a:r>
              <a:endParaRPr lang="en-US" altLang="en-US" b="0" i="0" dirty="0"/>
            </a:p>
          </p:txBody>
        </p:sp>
        <p:sp>
          <p:nvSpPr>
            <p:cNvPr id="24" name="Line 7"/>
            <p:cNvSpPr>
              <a:spLocks noChangeShapeType="1"/>
            </p:cNvSpPr>
            <p:nvPr/>
          </p:nvSpPr>
          <p:spPr bwMode="auto">
            <a:xfrm>
              <a:off x="2781" y="1440"/>
              <a:ext cx="240" cy="144"/>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5" name="Text Box 8"/>
            <p:cNvSpPr txBox="1">
              <a:spLocks noChangeArrowheads="1"/>
            </p:cNvSpPr>
            <p:nvPr/>
          </p:nvSpPr>
          <p:spPr bwMode="auto">
            <a:xfrm>
              <a:off x="3069" y="801"/>
              <a:ext cx="432" cy="221"/>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dirty="0"/>
                <a:t>Mt</a:t>
              </a:r>
              <a:endParaRPr lang="en-US" altLang="en-US" b="0" i="0" dirty="0"/>
            </a:p>
          </p:txBody>
        </p:sp>
        <p:sp>
          <p:nvSpPr>
            <p:cNvPr id="26" name="Line 9"/>
            <p:cNvSpPr>
              <a:spLocks noChangeShapeType="1"/>
            </p:cNvSpPr>
            <p:nvPr/>
          </p:nvSpPr>
          <p:spPr bwMode="auto">
            <a:xfrm>
              <a:off x="3213" y="1104"/>
              <a:ext cx="192"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7" name="Text Box 10"/>
            <p:cNvSpPr txBox="1">
              <a:spLocks noChangeArrowheads="1"/>
            </p:cNvSpPr>
            <p:nvPr/>
          </p:nvSpPr>
          <p:spPr bwMode="auto">
            <a:xfrm>
              <a:off x="2414" y="2832"/>
              <a:ext cx="559" cy="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000" b="0" i="0" dirty="0" err="1"/>
                <a:t>Opx</a:t>
              </a:r>
              <a:endParaRPr lang="en-US" altLang="en-US" b="0" i="0" dirty="0"/>
            </a:p>
          </p:txBody>
        </p:sp>
        <p:sp>
          <p:nvSpPr>
            <p:cNvPr id="28" name="Line 11"/>
            <p:cNvSpPr>
              <a:spLocks noChangeShapeType="1"/>
            </p:cNvSpPr>
            <p:nvPr/>
          </p:nvSpPr>
          <p:spPr bwMode="auto">
            <a:xfrm flipV="1">
              <a:off x="2925" y="2832"/>
              <a:ext cx="480" cy="192"/>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29" name="Text Box 12"/>
            <p:cNvSpPr txBox="1">
              <a:spLocks noChangeArrowheads="1"/>
            </p:cNvSpPr>
            <p:nvPr/>
          </p:nvSpPr>
          <p:spPr bwMode="auto">
            <a:xfrm>
              <a:off x="2803" y="3565"/>
              <a:ext cx="768" cy="3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000" b="0" i="0" dirty="0" err="1"/>
                <a:t>Amph</a:t>
              </a:r>
              <a:endParaRPr lang="en-US" altLang="en-US" b="0" i="0" dirty="0"/>
            </a:p>
          </p:txBody>
        </p:sp>
        <p:sp>
          <p:nvSpPr>
            <p:cNvPr id="30" name="Line 13"/>
            <p:cNvSpPr>
              <a:spLocks noChangeShapeType="1"/>
            </p:cNvSpPr>
            <p:nvPr/>
          </p:nvSpPr>
          <p:spPr bwMode="auto">
            <a:xfrm flipV="1">
              <a:off x="3357" y="3792"/>
              <a:ext cx="288" cy="96"/>
            </a:xfrm>
            <a:prstGeom prst="line">
              <a:avLst/>
            </a:prstGeom>
            <a:noFill/>
            <a:ln w="1905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31" name="Text Box 14"/>
            <p:cNvSpPr txBox="1">
              <a:spLocks noChangeArrowheads="1"/>
            </p:cNvSpPr>
            <p:nvPr/>
          </p:nvSpPr>
          <p:spPr bwMode="auto">
            <a:xfrm>
              <a:off x="4749" y="672"/>
              <a:ext cx="1008" cy="204"/>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b="0" i="0"/>
                <a:t>Incident light</a:t>
              </a:r>
              <a:endParaRPr lang="en-US" altLang="en-US" b="0" i="0"/>
            </a:p>
          </p:txBody>
        </p:sp>
      </p:grpSp>
      <p:sp>
        <p:nvSpPr>
          <p:cNvPr id="32" name="Rectangle 3"/>
          <p:cNvSpPr txBox="1">
            <a:spLocks noChangeArrowheads="1"/>
          </p:cNvSpPr>
          <p:nvPr/>
        </p:nvSpPr>
        <p:spPr>
          <a:xfrm>
            <a:off x="111769" y="4223768"/>
            <a:ext cx="4686824" cy="2376929"/>
          </a:xfrm>
          <a:prstGeom prst="rect">
            <a:avLst/>
          </a:prstGeom>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txBody>
          <a:bodyPr/>
          <a:lstStyle>
            <a:lvl1pPr marL="342900" indent="-342900" algn="l" rtl="0" fontAlgn="base">
              <a:spcBef>
                <a:spcPct val="20000"/>
              </a:spcBef>
              <a:spcAft>
                <a:spcPct val="0"/>
              </a:spcAft>
              <a:buChar char="•"/>
              <a:defRPr sz="3200" b="1" kern="1200">
                <a:solidFill>
                  <a:schemeClr val="tx1"/>
                </a:solidFill>
                <a:latin typeface="+mn-lt"/>
                <a:ea typeface="+mn-ea"/>
                <a:cs typeface="+mn-cs"/>
              </a:defRPr>
            </a:lvl1pPr>
            <a:lvl2pPr marL="742950" indent="-285750" algn="l" rtl="0" fontAlgn="base">
              <a:spcBef>
                <a:spcPct val="20000"/>
              </a:spcBef>
              <a:spcAft>
                <a:spcPct val="0"/>
              </a:spcAft>
              <a:buChar char="–"/>
              <a:defRPr sz="2800" b="1" kern="1200">
                <a:solidFill>
                  <a:schemeClr val="tx1"/>
                </a:solidFill>
                <a:latin typeface="+mn-lt"/>
                <a:ea typeface="+mn-ea"/>
                <a:cs typeface="+mn-cs"/>
              </a:defRPr>
            </a:lvl2pPr>
            <a:lvl3pPr marL="1143000" indent="-228600" algn="l" rtl="0" fontAlgn="base">
              <a:spcBef>
                <a:spcPct val="20000"/>
              </a:spcBef>
              <a:spcAft>
                <a:spcPct val="0"/>
              </a:spcAft>
              <a:buChar char="•"/>
              <a:defRPr sz="2400" b="1" kern="1200">
                <a:solidFill>
                  <a:schemeClr val="tx1"/>
                </a:solidFill>
                <a:latin typeface="+mn-lt"/>
                <a:ea typeface="+mn-ea"/>
                <a:cs typeface="+mn-cs"/>
              </a:defRPr>
            </a:lvl3pPr>
            <a:lvl4pPr marL="1600200" indent="-228600" algn="l" rtl="0" fontAlgn="base">
              <a:spcBef>
                <a:spcPct val="20000"/>
              </a:spcBef>
              <a:spcAft>
                <a:spcPct val="0"/>
              </a:spcAft>
              <a:buChar char="–"/>
              <a:defRPr sz="2000" b="1" kern="1200">
                <a:solidFill>
                  <a:schemeClr val="tx1"/>
                </a:solidFill>
                <a:latin typeface="+mn-lt"/>
                <a:ea typeface="+mn-ea"/>
                <a:cs typeface="+mn-cs"/>
              </a:defRPr>
            </a:lvl4pPr>
            <a:lvl5pPr marL="2057400" indent="-228600" algn="l" rtl="0" fontAlgn="base">
              <a:spcBef>
                <a:spcPct val="20000"/>
              </a:spcBef>
              <a:spcAft>
                <a:spcPct val="0"/>
              </a:spcAft>
              <a:buChar char="»"/>
              <a:defRPr sz="2000" b="1"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a:buChar char="•"/>
              <a:defRPr sz="1800" kern="1200">
                <a:solidFill>
                  <a:schemeClr val="tx1"/>
                </a:solidFill>
                <a:latin typeface="+mn-lt"/>
                <a:ea typeface="+mn-ea"/>
                <a:cs typeface="+mn-cs"/>
              </a:defRPr>
            </a:lvl9pPr>
          </a:lstStyle>
          <a:p>
            <a:pPr eaLnBrk="1" hangingPunct="1"/>
            <a:r>
              <a:rPr lang="en-US" altLang="en-US" sz="2000" b="0" i="0" dirty="0">
                <a:solidFill>
                  <a:schemeClr val="accent1"/>
                </a:solidFill>
                <a:latin typeface="Arial" charset="0"/>
                <a:ea typeface="ＭＳ Ｐゴシック" charset="-128"/>
              </a:rPr>
              <a:t>Mg-rich ultramafic </a:t>
            </a:r>
            <a:r>
              <a:rPr lang="en-US" altLang="en-US" sz="2000" b="0" i="0" dirty="0" err="1">
                <a:solidFill>
                  <a:schemeClr val="accent1"/>
                </a:solidFill>
                <a:latin typeface="Arial" charset="0"/>
                <a:ea typeface="ＭＳ Ｐゴシック" charset="-128"/>
              </a:rPr>
              <a:t>protolith</a:t>
            </a:r>
            <a:r>
              <a:rPr lang="en-US" altLang="en-US" sz="2000" b="0" i="0" dirty="0">
                <a:solidFill>
                  <a:schemeClr val="accent1"/>
                </a:solidFill>
                <a:latin typeface="Arial" charset="0"/>
                <a:ea typeface="ＭＳ Ｐゴシック" charset="-128"/>
              </a:rPr>
              <a:t> with disseminated secondary carbonate </a:t>
            </a:r>
            <a:r>
              <a:rPr lang="en-US" altLang="en-US" sz="2000" b="0" i="0" dirty="0">
                <a:solidFill>
                  <a:srgbClr val="90D294"/>
                </a:solidFill>
              </a:rPr>
              <a:t>➔ Ca-rich </a:t>
            </a:r>
            <a:r>
              <a:rPr lang="en-US" altLang="en-US" sz="2000" b="0" i="0" dirty="0" smtClean="0">
                <a:solidFill>
                  <a:srgbClr val="90D294"/>
                </a:solidFill>
              </a:rPr>
              <a:t>pyroxenes</a:t>
            </a:r>
            <a:endParaRPr lang="en-US" altLang="en-US" sz="2000" b="0" i="0" dirty="0">
              <a:solidFill>
                <a:srgbClr val="90D294"/>
              </a:solidFill>
            </a:endParaRPr>
          </a:p>
          <a:p>
            <a:pPr>
              <a:spcBef>
                <a:spcPct val="50000"/>
              </a:spcBef>
            </a:pPr>
            <a:r>
              <a:rPr lang="en-US" altLang="en-US" sz="2000" b="0" i="0" dirty="0">
                <a:solidFill>
                  <a:schemeClr val="accent1"/>
                </a:solidFill>
                <a:latin typeface="Arial" charset="0"/>
                <a:ea typeface="ＭＳ Ｐゴシック" charset="-128"/>
              </a:rPr>
              <a:t>Fe-rich metasomatic carbonate band located within ultramafic </a:t>
            </a:r>
            <a:r>
              <a:rPr lang="en-US" altLang="en-US" sz="2000" b="0" i="0" dirty="0" err="1">
                <a:solidFill>
                  <a:schemeClr val="accent1"/>
                </a:solidFill>
                <a:latin typeface="Arial" charset="0"/>
                <a:ea typeface="ＭＳ Ｐゴシック" charset="-128"/>
              </a:rPr>
              <a:t>protolith</a:t>
            </a:r>
            <a:r>
              <a:rPr lang="en-US" altLang="en-US" sz="2000" b="0" i="0" dirty="0">
                <a:solidFill>
                  <a:schemeClr val="accent1"/>
                </a:solidFill>
                <a:latin typeface="Arial" charset="0"/>
                <a:ea typeface="ＭＳ Ｐゴシック" charset="-128"/>
              </a:rPr>
              <a:t> </a:t>
            </a:r>
            <a:r>
              <a:rPr lang="en-US" altLang="en-US" sz="2000" b="0" i="0" dirty="0">
                <a:solidFill>
                  <a:srgbClr val="90D294"/>
                </a:solidFill>
              </a:rPr>
              <a:t>➔ Low Ca pyroxenes and amphiboles </a:t>
            </a:r>
            <a:endParaRPr lang="en-US" altLang="en-US" sz="2000" b="0" i="0" dirty="0">
              <a:solidFill>
                <a:srgbClr val="90D294"/>
              </a:solidFill>
              <a:latin typeface="Arial" charset="0"/>
              <a:ea typeface="ＭＳ Ｐゴシック" charset="-128"/>
            </a:endParaRPr>
          </a:p>
          <a:p>
            <a:endParaRPr lang="en-US" altLang="en-US" sz="2000" dirty="0"/>
          </a:p>
          <a:p>
            <a:pPr eaLnBrk="1" hangingPunct="1"/>
            <a:endParaRPr lang="en-US" altLang="en-US" sz="2000" b="0" i="0" dirty="0" smtClean="0">
              <a:solidFill>
                <a:schemeClr val="accent1"/>
              </a:solidFill>
            </a:endParaRPr>
          </a:p>
        </p:txBody>
      </p:sp>
    </p:spTree>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1139" name="Rectangle 3"/>
          <p:cNvSpPr>
            <a:spLocks noGrp="1" noChangeArrowheads="1"/>
          </p:cNvSpPr>
          <p:nvPr>
            <p:ph type="body" idx="1"/>
          </p:nvPr>
        </p:nvSpPr>
        <p:spPr>
          <a:xfrm>
            <a:off x="1737078" y="76200"/>
            <a:ext cx="7483122" cy="2590800"/>
          </a:xfrm>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txBody>
          <a:bodyPr/>
          <a:lstStyle/>
          <a:p>
            <a:pPr>
              <a:lnSpc>
                <a:spcPct val="90000"/>
              </a:lnSpc>
            </a:pPr>
            <a:r>
              <a:rPr lang="en-US" altLang="en-US" sz="2000" b="0" dirty="0">
                <a:solidFill>
                  <a:schemeClr val="accent1"/>
                </a:solidFill>
              </a:rPr>
              <a:t>AK38 missing link between ultramafic rocks and rest of </a:t>
            </a:r>
            <a:r>
              <a:rPr lang="en-US" altLang="en-US" sz="2000" b="0" dirty="0" smtClean="0">
                <a:solidFill>
                  <a:schemeClr val="accent1"/>
                </a:solidFill>
              </a:rPr>
              <a:t>QAP </a:t>
            </a:r>
            <a:r>
              <a:rPr lang="en-US" altLang="en-US" sz="2000" b="0" dirty="0">
                <a:solidFill>
                  <a:schemeClr val="accent1"/>
                </a:solidFill>
              </a:rPr>
              <a:t>unit</a:t>
            </a:r>
          </a:p>
          <a:p>
            <a:pPr lvl="2">
              <a:lnSpc>
                <a:spcPct val="90000"/>
              </a:lnSpc>
            </a:pPr>
            <a:r>
              <a:rPr lang="en-US" altLang="en-US" sz="1800" b="0" dirty="0" smtClean="0">
                <a:solidFill>
                  <a:srgbClr val="90D294"/>
                </a:solidFill>
              </a:rPr>
              <a:t>Most structurally intact layer; </a:t>
            </a:r>
            <a:r>
              <a:rPr lang="en-US" altLang="en-US" sz="1800" b="0" dirty="0" smtClean="0">
                <a:solidFill>
                  <a:srgbClr val="90D294"/>
                </a:solidFill>
              </a:rPr>
              <a:t>no </a:t>
            </a:r>
            <a:r>
              <a:rPr lang="en-US" altLang="en-US" sz="1800" b="0" dirty="0" err="1" smtClean="0">
                <a:solidFill>
                  <a:srgbClr val="90D294"/>
                </a:solidFill>
              </a:rPr>
              <a:t>boudinage</a:t>
            </a:r>
            <a:r>
              <a:rPr lang="en-US" altLang="en-US" sz="1800" b="0" dirty="0" smtClean="0">
                <a:solidFill>
                  <a:srgbClr val="90D294"/>
                </a:solidFill>
              </a:rPr>
              <a:t>, pinch-and-swell structures, or </a:t>
            </a:r>
            <a:r>
              <a:rPr lang="en-US" altLang="en-US" sz="1800" b="0" dirty="0" err="1" smtClean="0">
                <a:solidFill>
                  <a:srgbClr val="90D294"/>
                </a:solidFill>
              </a:rPr>
              <a:t>qtz</a:t>
            </a:r>
            <a:r>
              <a:rPr lang="en-US" altLang="en-US" sz="1800" b="0" dirty="0" smtClean="0">
                <a:solidFill>
                  <a:srgbClr val="90D294"/>
                </a:solidFill>
              </a:rPr>
              <a:t> infiltration</a:t>
            </a:r>
          </a:p>
          <a:p>
            <a:pPr lvl="2">
              <a:lnSpc>
                <a:spcPct val="90000"/>
              </a:lnSpc>
            </a:pPr>
            <a:r>
              <a:rPr lang="en-US" altLang="en-US" sz="1800" b="0" dirty="0" smtClean="0">
                <a:solidFill>
                  <a:srgbClr val="90D294"/>
                </a:solidFill>
              </a:rPr>
              <a:t>Geochemically </a:t>
            </a:r>
            <a:r>
              <a:rPr lang="en-US" altLang="en-US" sz="1800" b="0" dirty="0">
                <a:solidFill>
                  <a:srgbClr val="90D294"/>
                </a:solidFill>
              </a:rPr>
              <a:t>like </a:t>
            </a:r>
            <a:r>
              <a:rPr lang="en-US" altLang="en-US" sz="1800" b="0" dirty="0" smtClean="0">
                <a:solidFill>
                  <a:srgbClr val="90D294"/>
                </a:solidFill>
              </a:rPr>
              <a:t>ultramafic rocks (AK02) + </a:t>
            </a:r>
            <a:r>
              <a:rPr lang="en-US" altLang="en-US" sz="1800" b="0" dirty="0">
                <a:solidFill>
                  <a:srgbClr val="90D294"/>
                </a:solidFill>
              </a:rPr>
              <a:t>abundant Fe</a:t>
            </a:r>
            <a:endParaRPr lang="en-US" altLang="en-US" sz="1800" dirty="0">
              <a:solidFill>
                <a:srgbClr val="90D294"/>
              </a:solidFill>
            </a:endParaRPr>
          </a:p>
          <a:p>
            <a:pPr lvl="2">
              <a:lnSpc>
                <a:spcPct val="90000"/>
              </a:lnSpc>
              <a:buFontTx/>
              <a:buNone/>
            </a:pPr>
            <a:endParaRPr lang="en-US" altLang="en-US" sz="2000" dirty="0">
              <a:solidFill>
                <a:schemeClr val="accent1"/>
              </a:solidFill>
            </a:endParaRPr>
          </a:p>
          <a:p>
            <a:pPr lvl="1">
              <a:lnSpc>
                <a:spcPct val="90000"/>
              </a:lnSpc>
              <a:buFontTx/>
              <a:buNone/>
            </a:pPr>
            <a:endParaRPr lang="en-US" altLang="en-US" sz="2000" dirty="0">
              <a:solidFill>
                <a:schemeClr val="accent1"/>
              </a:solidFill>
            </a:endParaRPr>
          </a:p>
        </p:txBody>
      </p:sp>
      <p:sp>
        <p:nvSpPr>
          <p:cNvPr id="91146" name="Rectangle 10"/>
          <p:cNvSpPr>
            <a:spLocks noChangeArrowheads="1"/>
          </p:cNvSpPr>
          <p:nvPr/>
        </p:nvSpPr>
        <p:spPr bwMode="auto">
          <a:xfrm>
            <a:off x="204788" y="2257425"/>
            <a:ext cx="184150" cy="457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none">
            <a:spAutoFit/>
          </a:bodyPr>
          <a:lstStyle/>
          <a:p>
            <a:endParaRPr lang="en-US" altLang="en-US"/>
          </a:p>
        </p:txBody>
      </p:sp>
      <p:cxnSp>
        <p:nvCxnSpPr>
          <p:cNvPr id="91148" name="AutoShape 12"/>
          <p:cNvCxnSpPr>
            <a:cxnSpLocks noChangeShapeType="1"/>
          </p:cNvCxnSpPr>
          <p:nvPr/>
        </p:nvCxnSpPr>
        <p:spPr bwMode="auto">
          <a:xfrm>
            <a:off x="1066800" y="4583113"/>
            <a:ext cx="0" cy="0"/>
          </a:xfrm>
          <a:prstGeom prst="straightConnector1">
            <a:avLst/>
          </a:prstGeom>
          <a:noFill/>
          <a:ln w="9525">
            <a:solidFill>
              <a:schemeClr val="tx1"/>
            </a:solidFill>
            <a:round/>
            <a:headEnd/>
            <a:tailEnd/>
          </a:ln>
          <a:extLst>
            <a:ext uri="{909E8E84-426E-40DD-AFC4-6F175D3DCCD1}">
              <a14:hiddenFill xmlns:a14="http://schemas.microsoft.com/office/drawing/2010/main">
                <a:noFill/>
              </a14:hiddenFill>
            </a:ext>
          </a:extLst>
        </p:spPr>
      </p:cxnSp>
      <p:grpSp>
        <p:nvGrpSpPr>
          <p:cNvPr id="8" name="Group 7"/>
          <p:cNvGrpSpPr/>
          <p:nvPr/>
        </p:nvGrpSpPr>
        <p:grpSpPr>
          <a:xfrm>
            <a:off x="1981200" y="1905000"/>
            <a:ext cx="6802182" cy="4953000"/>
            <a:chOff x="1295400" y="1828800"/>
            <a:chExt cx="6629400" cy="4827190"/>
          </a:xfrm>
        </p:grpSpPr>
        <p:grpSp>
          <p:nvGrpSpPr>
            <p:cNvPr id="6" name="Group 5"/>
            <p:cNvGrpSpPr/>
            <p:nvPr/>
          </p:nvGrpSpPr>
          <p:grpSpPr>
            <a:xfrm>
              <a:off x="1295400" y="1828800"/>
              <a:ext cx="6629400" cy="4827190"/>
              <a:chOff x="1295400" y="1905000"/>
              <a:chExt cx="6629400" cy="4827190"/>
            </a:xfrm>
          </p:grpSpPr>
          <p:pic>
            <p:nvPicPr>
              <p:cNvPr id="2" name="Picture 1"/>
              <p:cNvPicPr>
                <a:picLocks noChangeAspect="1"/>
              </p:cNvPicPr>
              <p:nvPr/>
            </p:nvPicPr>
            <p:blipFill rotWithShape="1">
              <a:blip r:embed="rId3">
                <a:extLst>
                  <a:ext uri="{28A0092B-C50C-407E-A947-70E740481C1C}">
                    <a14:useLocalDpi xmlns:a14="http://schemas.microsoft.com/office/drawing/2010/main" val="0"/>
                  </a:ext>
                </a:extLst>
              </a:blip>
              <a:srcRect l="2688" t="4445" b="8889"/>
              <a:stretch/>
            </p:blipFill>
            <p:spPr>
              <a:xfrm>
                <a:off x="1295400" y="1905000"/>
                <a:ext cx="6629400" cy="4827190"/>
              </a:xfrm>
              <a:prstGeom prst="rect">
                <a:avLst/>
              </a:prstGeom>
            </p:spPr>
          </p:pic>
          <p:sp>
            <p:nvSpPr>
              <p:cNvPr id="9" name="Freeform 8"/>
              <p:cNvSpPr/>
              <p:nvPr/>
            </p:nvSpPr>
            <p:spPr>
              <a:xfrm>
                <a:off x="2153230" y="3390250"/>
                <a:ext cx="5542972" cy="1643361"/>
              </a:xfrm>
              <a:custGeom>
                <a:avLst/>
                <a:gdLst>
                  <a:gd name="connsiteX0" fmla="*/ 409662 w 6158587"/>
                  <a:gd name="connsiteY0" fmla="*/ 928510 h 1515655"/>
                  <a:gd name="connsiteX1" fmla="*/ 819324 w 6158587"/>
                  <a:gd name="connsiteY1" fmla="*/ 983128 h 1515655"/>
                  <a:gd name="connsiteX2" fmla="*/ 1215331 w 6158587"/>
                  <a:gd name="connsiteY2" fmla="*/ 1092364 h 1515655"/>
                  <a:gd name="connsiteX3" fmla="*/ 1597682 w 6158587"/>
                  <a:gd name="connsiteY3" fmla="*/ 1092364 h 1515655"/>
                  <a:gd name="connsiteX4" fmla="*/ 2253142 w 6158587"/>
                  <a:gd name="connsiteY4" fmla="*/ 983128 h 1515655"/>
                  <a:gd name="connsiteX5" fmla="*/ 2608182 w 6158587"/>
                  <a:gd name="connsiteY5" fmla="*/ 532528 h 1515655"/>
                  <a:gd name="connsiteX6" fmla="*/ 2840324 w 6158587"/>
                  <a:gd name="connsiteY6" fmla="*/ 532528 h 1515655"/>
                  <a:gd name="connsiteX7" fmla="*/ 3400196 w 6158587"/>
                  <a:gd name="connsiteY7" fmla="*/ 805619 h 1515655"/>
                  <a:gd name="connsiteX8" fmla="*/ 3741581 w 6158587"/>
                  <a:gd name="connsiteY8" fmla="*/ 805619 h 1515655"/>
                  <a:gd name="connsiteX9" fmla="*/ 4110277 w 6158587"/>
                  <a:gd name="connsiteY9" fmla="*/ 0 h 1515655"/>
                  <a:gd name="connsiteX10" fmla="*/ 4451662 w 6158587"/>
                  <a:gd name="connsiteY10" fmla="*/ 0 h 1515655"/>
                  <a:gd name="connsiteX11" fmla="*/ 4765736 w 6158587"/>
                  <a:gd name="connsiteY11" fmla="*/ 628109 h 1515655"/>
                  <a:gd name="connsiteX12" fmla="*/ 5052499 w 6158587"/>
                  <a:gd name="connsiteY12" fmla="*/ 587146 h 1515655"/>
                  <a:gd name="connsiteX13" fmla="*/ 5489472 w 6158587"/>
                  <a:gd name="connsiteY13" fmla="*/ 655419 h 1515655"/>
                  <a:gd name="connsiteX14" fmla="*/ 6158587 w 6158587"/>
                  <a:gd name="connsiteY14" fmla="*/ 791964 h 1515655"/>
                  <a:gd name="connsiteX15" fmla="*/ 6158587 w 6158587"/>
                  <a:gd name="connsiteY15" fmla="*/ 1269874 h 1515655"/>
                  <a:gd name="connsiteX16" fmla="*/ 4997878 w 6158587"/>
                  <a:gd name="connsiteY16" fmla="*/ 1010437 h 1515655"/>
                  <a:gd name="connsiteX17" fmla="*/ 4574560 w 6158587"/>
                  <a:gd name="connsiteY17" fmla="*/ 1078710 h 1515655"/>
                  <a:gd name="connsiteX18" fmla="*/ 4301452 w 6158587"/>
                  <a:gd name="connsiteY18" fmla="*/ 546182 h 1515655"/>
                  <a:gd name="connsiteX19" fmla="*/ 3987378 w 6158587"/>
                  <a:gd name="connsiteY19" fmla="*/ 1160637 h 1515655"/>
                  <a:gd name="connsiteX20" fmla="*/ 3605027 w 6158587"/>
                  <a:gd name="connsiteY20" fmla="*/ 1174292 h 1515655"/>
                  <a:gd name="connsiteX21" fmla="*/ 3304608 w 6158587"/>
                  <a:gd name="connsiteY21" fmla="*/ 1174292 h 1515655"/>
                  <a:gd name="connsiteX22" fmla="*/ 3045155 w 6158587"/>
                  <a:gd name="connsiteY22" fmla="*/ 1065055 h 1515655"/>
                  <a:gd name="connsiteX23" fmla="*/ 2785702 w 6158587"/>
                  <a:gd name="connsiteY23" fmla="*/ 928510 h 1515655"/>
                  <a:gd name="connsiteX24" fmla="*/ 2498939 w 6158587"/>
                  <a:gd name="connsiteY24" fmla="*/ 1338146 h 1515655"/>
                  <a:gd name="connsiteX25" fmla="*/ 1584027 w 6158587"/>
                  <a:gd name="connsiteY25" fmla="*/ 1488346 h 1515655"/>
                  <a:gd name="connsiteX26" fmla="*/ 1106088 w 6158587"/>
                  <a:gd name="connsiteY26" fmla="*/ 1515655 h 1515655"/>
                  <a:gd name="connsiteX27" fmla="*/ 723736 w 6158587"/>
                  <a:gd name="connsiteY27" fmla="*/ 1392764 h 1515655"/>
                  <a:gd name="connsiteX28" fmla="*/ 259453 w 6158587"/>
                  <a:gd name="connsiteY28" fmla="*/ 1338146 h 1515655"/>
                  <a:gd name="connsiteX29" fmla="*/ 13655 w 6158587"/>
                  <a:gd name="connsiteY29" fmla="*/ 1365455 h 1515655"/>
                  <a:gd name="connsiteX30" fmla="*/ 0 w 6158587"/>
                  <a:gd name="connsiteY30" fmla="*/ 832928 h 1515655"/>
                  <a:gd name="connsiteX31" fmla="*/ 491594 w 6158587"/>
                  <a:gd name="connsiteY31" fmla="*/ 928510 h 1515655"/>
                  <a:gd name="connsiteX32" fmla="*/ 491594 w 6158587"/>
                  <a:gd name="connsiteY32" fmla="*/ 928510 h 1515655"/>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400196 w 6158587"/>
                  <a:gd name="connsiteY7" fmla="*/ 891636 h 1601672"/>
                  <a:gd name="connsiteX8" fmla="*/ 3741581 w 6158587"/>
                  <a:gd name="connsiteY8" fmla="*/ 891636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400196 w 6158587"/>
                  <a:gd name="connsiteY7" fmla="*/ 891636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595846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523484 w 6158587"/>
                  <a:gd name="connsiteY13" fmla="*/ 602264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523484 w 6158587"/>
                  <a:gd name="connsiteY13" fmla="*/ 602264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608182 w 6175593"/>
                  <a:gd name="connsiteY5" fmla="*/ 618545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301452 w 6175593"/>
                  <a:gd name="connsiteY18" fmla="*/ 632199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301452 w 6175593"/>
                  <a:gd name="connsiteY18" fmla="*/ 632199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151072 h 1601672"/>
                  <a:gd name="connsiteX23" fmla="*/ 2760193 w 6175593"/>
                  <a:gd name="connsiteY23" fmla="*/ 504228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027363 h 1601672"/>
                  <a:gd name="connsiteX23" fmla="*/ 2760193 w 6175593"/>
                  <a:gd name="connsiteY23" fmla="*/ 504228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027363 h 1601672"/>
                  <a:gd name="connsiteX23" fmla="*/ 2760193 w 6175593"/>
                  <a:gd name="connsiteY23" fmla="*/ 504228 h 1601672"/>
                  <a:gd name="connsiteX24" fmla="*/ 2456425 w 6175593"/>
                  <a:gd name="connsiteY24" fmla="*/ 130045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868173"/>
                  <a:gd name="connsiteX1" fmla="*/ 819324 w 6175593"/>
                  <a:gd name="connsiteY1" fmla="*/ 1069145 h 1868173"/>
                  <a:gd name="connsiteX2" fmla="*/ 1215331 w 6175593"/>
                  <a:gd name="connsiteY2" fmla="*/ 1178381 h 1868173"/>
                  <a:gd name="connsiteX3" fmla="*/ 1597682 w 6175593"/>
                  <a:gd name="connsiteY3" fmla="*/ 1178381 h 1868173"/>
                  <a:gd name="connsiteX4" fmla="*/ 2253142 w 6175593"/>
                  <a:gd name="connsiteY4" fmla="*/ 1069145 h 1868173"/>
                  <a:gd name="connsiteX5" fmla="*/ 2463632 w 6175593"/>
                  <a:gd name="connsiteY5" fmla="*/ 525763 h 1868173"/>
                  <a:gd name="connsiteX6" fmla="*/ 2721283 w 6175593"/>
                  <a:gd name="connsiteY6" fmla="*/ 0 h 1868173"/>
                  <a:gd name="connsiteX7" fmla="*/ 3340675 w 6175593"/>
                  <a:gd name="connsiteY7" fmla="*/ 566901 h 1868173"/>
                  <a:gd name="connsiteX8" fmla="*/ 3818107 w 6175593"/>
                  <a:gd name="connsiteY8" fmla="*/ 659683 h 1868173"/>
                  <a:gd name="connsiteX9" fmla="*/ 4110277 w 6175593"/>
                  <a:gd name="connsiteY9" fmla="*/ 86017 h 1868173"/>
                  <a:gd name="connsiteX10" fmla="*/ 4451662 w 6175593"/>
                  <a:gd name="connsiteY10" fmla="*/ 86017 h 1868173"/>
                  <a:gd name="connsiteX11" fmla="*/ 4663701 w 6175593"/>
                  <a:gd name="connsiteY11" fmla="*/ 574954 h 1868173"/>
                  <a:gd name="connsiteX12" fmla="*/ 5052499 w 6175593"/>
                  <a:gd name="connsiteY12" fmla="*/ 595846 h 1868173"/>
                  <a:gd name="connsiteX13" fmla="*/ 5523484 w 6175593"/>
                  <a:gd name="connsiteY13" fmla="*/ 602264 h 1868173"/>
                  <a:gd name="connsiteX14" fmla="*/ 6175593 w 6175593"/>
                  <a:gd name="connsiteY14" fmla="*/ 831590 h 1868173"/>
                  <a:gd name="connsiteX15" fmla="*/ 6158587 w 6175593"/>
                  <a:gd name="connsiteY15" fmla="*/ 1355891 h 1868173"/>
                  <a:gd name="connsiteX16" fmla="*/ 4997878 w 6175593"/>
                  <a:gd name="connsiteY16" fmla="*/ 1096454 h 1868173"/>
                  <a:gd name="connsiteX17" fmla="*/ 4574560 w 6175593"/>
                  <a:gd name="connsiteY17" fmla="*/ 1164727 h 1868173"/>
                  <a:gd name="connsiteX18" fmla="*/ 4233428 w 6175593"/>
                  <a:gd name="connsiteY18" fmla="*/ 493027 h 1868173"/>
                  <a:gd name="connsiteX19" fmla="*/ 3919354 w 6175593"/>
                  <a:gd name="connsiteY19" fmla="*/ 1061091 h 1868173"/>
                  <a:gd name="connsiteX20" fmla="*/ 3494488 w 6175593"/>
                  <a:gd name="connsiteY20" fmla="*/ 1059281 h 1868173"/>
                  <a:gd name="connsiteX21" fmla="*/ 3202572 w 6175593"/>
                  <a:gd name="connsiteY21" fmla="*/ 1012892 h 1868173"/>
                  <a:gd name="connsiteX22" fmla="*/ 3045155 w 6175593"/>
                  <a:gd name="connsiteY22" fmla="*/ 1027363 h 1868173"/>
                  <a:gd name="connsiteX23" fmla="*/ 2760193 w 6175593"/>
                  <a:gd name="connsiteY23" fmla="*/ 504228 h 1868173"/>
                  <a:gd name="connsiteX24" fmla="*/ 2456425 w 6175593"/>
                  <a:gd name="connsiteY24" fmla="*/ 1300453 h 1868173"/>
                  <a:gd name="connsiteX25" fmla="*/ 1686063 w 6175593"/>
                  <a:gd name="connsiteY25" fmla="*/ 1868173 h 1868173"/>
                  <a:gd name="connsiteX26" fmla="*/ 1106088 w 6175593"/>
                  <a:gd name="connsiteY26" fmla="*/ 1601672 h 1868173"/>
                  <a:gd name="connsiteX27" fmla="*/ 723736 w 6175593"/>
                  <a:gd name="connsiteY27" fmla="*/ 1478781 h 1868173"/>
                  <a:gd name="connsiteX28" fmla="*/ 259453 w 6175593"/>
                  <a:gd name="connsiteY28" fmla="*/ 1424163 h 1868173"/>
                  <a:gd name="connsiteX29" fmla="*/ 13655 w 6175593"/>
                  <a:gd name="connsiteY29" fmla="*/ 1451472 h 1868173"/>
                  <a:gd name="connsiteX30" fmla="*/ 0 w 6175593"/>
                  <a:gd name="connsiteY30" fmla="*/ 918945 h 1868173"/>
                  <a:gd name="connsiteX31" fmla="*/ 491594 w 6175593"/>
                  <a:gd name="connsiteY31" fmla="*/ 1014527 h 1868173"/>
                  <a:gd name="connsiteX32" fmla="*/ 491594 w 6175593"/>
                  <a:gd name="connsiteY32" fmla="*/ 1014527 h 1868173"/>
                  <a:gd name="connsiteX0" fmla="*/ 409662 w 6175593"/>
                  <a:gd name="connsiteY0" fmla="*/ 1014527 h 1868173"/>
                  <a:gd name="connsiteX1" fmla="*/ 819324 w 6175593"/>
                  <a:gd name="connsiteY1" fmla="*/ 1069145 h 1868173"/>
                  <a:gd name="connsiteX2" fmla="*/ 1215331 w 6175593"/>
                  <a:gd name="connsiteY2" fmla="*/ 1178381 h 1868173"/>
                  <a:gd name="connsiteX3" fmla="*/ 1623191 w 6175593"/>
                  <a:gd name="connsiteY3" fmla="*/ 1425800 h 1868173"/>
                  <a:gd name="connsiteX4" fmla="*/ 2253142 w 6175593"/>
                  <a:gd name="connsiteY4" fmla="*/ 1069145 h 1868173"/>
                  <a:gd name="connsiteX5" fmla="*/ 2463632 w 6175593"/>
                  <a:gd name="connsiteY5" fmla="*/ 525763 h 1868173"/>
                  <a:gd name="connsiteX6" fmla="*/ 2721283 w 6175593"/>
                  <a:gd name="connsiteY6" fmla="*/ 0 h 1868173"/>
                  <a:gd name="connsiteX7" fmla="*/ 3340675 w 6175593"/>
                  <a:gd name="connsiteY7" fmla="*/ 566901 h 1868173"/>
                  <a:gd name="connsiteX8" fmla="*/ 3818107 w 6175593"/>
                  <a:gd name="connsiteY8" fmla="*/ 659683 h 1868173"/>
                  <a:gd name="connsiteX9" fmla="*/ 4110277 w 6175593"/>
                  <a:gd name="connsiteY9" fmla="*/ 86017 h 1868173"/>
                  <a:gd name="connsiteX10" fmla="*/ 4451662 w 6175593"/>
                  <a:gd name="connsiteY10" fmla="*/ 86017 h 1868173"/>
                  <a:gd name="connsiteX11" fmla="*/ 4663701 w 6175593"/>
                  <a:gd name="connsiteY11" fmla="*/ 574954 h 1868173"/>
                  <a:gd name="connsiteX12" fmla="*/ 5052499 w 6175593"/>
                  <a:gd name="connsiteY12" fmla="*/ 595846 h 1868173"/>
                  <a:gd name="connsiteX13" fmla="*/ 5523484 w 6175593"/>
                  <a:gd name="connsiteY13" fmla="*/ 602264 h 1868173"/>
                  <a:gd name="connsiteX14" fmla="*/ 6175593 w 6175593"/>
                  <a:gd name="connsiteY14" fmla="*/ 831590 h 1868173"/>
                  <a:gd name="connsiteX15" fmla="*/ 6158587 w 6175593"/>
                  <a:gd name="connsiteY15" fmla="*/ 1355891 h 1868173"/>
                  <a:gd name="connsiteX16" fmla="*/ 4997878 w 6175593"/>
                  <a:gd name="connsiteY16" fmla="*/ 1096454 h 1868173"/>
                  <a:gd name="connsiteX17" fmla="*/ 4574560 w 6175593"/>
                  <a:gd name="connsiteY17" fmla="*/ 1164727 h 1868173"/>
                  <a:gd name="connsiteX18" fmla="*/ 4233428 w 6175593"/>
                  <a:gd name="connsiteY18" fmla="*/ 493027 h 1868173"/>
                  <a:gd name="connsiteX19" fmla="*/ 3919354 w 6175593"/>
                  <a:gd name="connsiteY19" fmla="*/ 1061091 h 1868173"/>
                  <a:gd name="connsiteX20" fmla="*/ 3494488 w 6175593"/>
                  <a:gd name="connsiteY20" fmla="*/ 1059281 h 1868173"/>
                  <a:gd name="connsiteX21" fmla="*/ 3202572 w 6175593"/>
                  <a:gd name="connsiteY21" fmla="*/ 1012892 h 1868173"/>
                  <a:gd name="connsiteX22" fmla="*/ 3045155 w 6175593"/>
                  <a:gd name="connsiteY22" fmla="*/ 1027363 h 1868173"/>
                  <a:gd name="connsiteX23" fmla="*/ 2760193 w 6175593"/>
                  <a:gd name="connsiteY23" fmla="*/ 504228 h 1868173"/>
                  <a:gd name="connsiteX24" fmla="*/ 2456425 w 6175593"/>
                  <a:gd name="connsiteY24" fmla="*/ 1300453 h 1868173"/>
                  <a:gd name="connsiteX25" fmla="*/ 1686063 w 6175593"/>
                  <a:gd name="connsiteY25" fmla="*/ 1868173 h 1868173"/>
                  <a:gd name="connsiteX26" fmla="*/ 1106088 w 6175593"/>
                  <a:gd name="connsiteY26" fmla="*/ 1601672 h 1868173"/>
                  <a:gd name="connsiteX27" fmla="*/ 723736 w 6175593"/>
                  <a:gd name="connsiteY27" fmla="*/ 1478781 h 1868173"/>
                  <a:gd name="connsiteX28" fmla="*/ 259453 w 6175593"/>
                  <a:gd name="connsiteY28" fmla="*/ 1424163 h 1868173"/>
                  <a:gd name="connsiteX29" fmla="*/ 13655 w 6175593"/>
                  <a:gd name="connsiteY29" fmla="*/ 1451472 h 1868173"/>
                  <a:gd name="connsiteX30" fmla="*/ 0 w 6175593"/>
                  <a:gd name="connsiteY30" fmla="*/ 918945 h 1868173"/>
                  <a:gd name="connsiteX31" fmla="*/ 491594 w 6175593"/>
                  <a:gd name="connsiteY31" fmla="*/ 1014527 h 1868173"/>
                  <a:gd name="connsiteX32" fmla="*/ 491594 w 6175593"/>
                  <a:gd name="connsiteY32" fmla="*/ 1014527 h 1868173"/>
                  <a:gd name="connsiteX0" fmla="*/ 409662 w 6175593"/>
                  <a:gd name="connsiteY0" fmla="*/ 1014527 h 2034654"/>
                  <a:gd name="connsiteX1" fmla="*/ 819324 w 6175593"/>
                  <a:gd name="connsiteY1" fmla="*/ 1069145 h 2034654"/>
                  <a:gd name="connsiteX2" fmla="*/ 1215331 w 6175593"/>
                  <a:gd name="connsiteY2" fmla="*/ 1178381 h 2034654"/>
                  <a:gd name="connsiteX3" fmla="*/ 1623191 w 6175593"/>
                  <a:gd name="connsiteY3" fmla="*/ 1425800 h 2034654"/>
                  <a:gd name="connsiteX4" fmla="*/ 2253142 w 6175593"/>
                  <a:gd name="connsiteY4" fmla="*/ 1069145 h 2034654"/>
                  <a:gd name="connsiteX5" fmla="*/ 2463632 w 6175593"/>
                  <a:gd name="connsiteY5" fmla="*/ 525763 h 2034654"/>
                  <a:gd name="connsiteX6" fmla="*/ 2721283 w 6175593"/>
                  <a:gd name="connsiteY6" fmla="*/ 0 h 2034654"/>
                  <a:gd name="connsiteX7" fmla="*/ 3340675 w 6175593"/>
                  <a:gd name="connsiteY7" fmla="*/ 566901 h 2034654"/>
                  <a:gd name="connsiteX8" fmla="*/ 3818107 w 6175593"/>
                  <a:gd name="connsiteY8" fmla="*/ 659683 h 2034654"/>
                  <a:gd name="connsiteX9" fmla="*/ 4110277 w 6175593"/>
                  <a:gd name="connsiteY9" fmla="*/ 86017 h 2034654"/>
                  <a:gd name="connsiteX10" fmla="*/ 4451662 w 6175593"/>
                  <a:gd name="connsiteY10" fmla="*/ 86017 h 2034654"/>
                  <a:gd name="connsiteX11" fmla="*/ 4663701 w 6175593"/>
                  <a:gd name="connsiteY11" fmla="*/ 574954 h 2034654"/>
                  <a:gd name="connsiteX12" fmla="*/ 5052499 w 6175593"/>
                  <a:gd name="connsiteY12" fmla="*/ 595846 h 2034654"/>
                  <a:gd name="connsiteX13" fmla="*/ 5523484 w 6175593"/>
                  <a:gd name="connsiteY13" fmla="*/ 602264 h 2034654"/>
                  <a:gd name="connsiteX14" fmla="*/ 6175593 w 6175593"/>
                  <a:gd name="connsiteY14" fmla="*/ 831590 h 2034654"/>
                  <a:gd name="connsiteX15" fmla="*/ 6158587 w 6175593"/>
                  <a:gd name="connsiteY15" fmla="*/ 1355891 h 2034654"/>
                  <a:gd name="connsiteX16" fmla="*/ 4997878 w 6175593"/>
                  <a:gd name="connsiteY16" fmla="*/ 1096454 h 2034654"/>
                  <a:gd name="connsiteX17" fmla="*/ 4574560 w 6175593"/>
                  <a:gd name="connsiteY17" fmla="*/ 1164727 h 2034654"/>
                  <a:gd name="connsiteX18" fmla="*/ 4233428 w 6175593"/>
                  <a:gd name="connsiteY18" fmla="*/ 493027 h 2034654"/>
                  <a:gd name="connsiteX19" fmla="*/ 3919354 w 6175593"/>
                  <a:gd name="connsiteY19" fmla="*/ 1061091 h 2034654"/>
                  <a:gd name="connsiteX20" fmla="*/ 3494488 w 6175593"/>
                  <a:gd name="connsiteY20" fmla="*/ 1059281 h 2034654"/>
                  <a:gd name="connsiteX21" fmla="*/ 3202572 w 6175593"/>
                  <a:gd name="connsiteY21" fmla="*/ 1012892 h 2034654"/>
                  <a:gd name="connsiteX22" fmla="*/ 3045155 w 6175593"/>
                  <a:gd name="connsiteY22" fmla="*/ 1027363 h 2034654"/>
                  <a:gd name="connsiteX23" fmla="*/ 2760193 w 6175593"/>
                  <a:gd name="connsiteY23" fmla="*/ 504228 h 2034654"/>
                  <a:gd name="connsiteX24" fmla="*/ 2456425 w 6175593"/>
                  <a:gd name="connsiteY24" fmla="*/ 1300453 h 2034654"/>
                  <a:gd name="connsiteX25" fmla="*/ 1686063 w 6175593"/>
                  <a:gd name="connsiteY25" fmla="*/ 1868173 h 2034654"/>
                  <a:gd name="connsiteX26" fmla="*/ 1250638 w 6175593"/>
                  <a:gd name="connsiteY26" fmla="*/ 2034654 h 2034654"/>
                  <a:gd name="connsiteX27" fmla="*/ 723736 w 6175593"/>
                  <a:gd name="connsiteY27" fmla="*/ 1478781 h 2034654"/>
                  <a:gd name="connsiteX28" fmla="*/ 259453 w 6175593"/>
                  <a:gd name="connsiteY28" fmla="*/ 1424163 h 2034654"/>
                  <a:gd name="connsiteX29" fmla="*/ 13655 w 6175593"/>
                  <a:gd name="connsiteY29" fmla="*/ 1451472 h 2034654"/>
                  <a:gd name="connsiteX30" fmla="*/ 0 w 6175593"/>
                  <a:gd name="connsiteY30" fmla="*/ 918945 h 2034654"/>
                  <a:gd name="connsiteX31" fmla="*/ 491594 w 6175593"/>
                  <a:gd name="connsiteY31" fmla="*/ 1014527 h 2034654"/>
                  <a:gd name="connsiteX32" fmla="*/ 491594 w 6175593"/>
                  <a:gd name="connsiteY32" fmla="*/ 1014527 h 2034654"/>
                  <a:gd name="connsiteX0" fmla="*/ 409662 w 6175593"/>
                  <a:gd name="connsiteY0" fmla="*/ 1014527 h 2034654"/>
                  <a:gd name="connsiteX1" fmla="*/ 819324 w 6175593"/>
                  <a:gd name="connsiteY1" fmla="*/ 1069145 h 2034654"/>
                  <a:gd name="connsiteX2" fmla="*/ 1223834 w 6175593"/>
                  <a:gd name="connsiteY2" fmla="*/ 1580435 h 2034654"/>
                  <a:gd name="connsiteX3" fmla="*/ 1623191 w 6175593"/>
                  <a:gd name="connsiteY3" fmla="*/ 1425800 h 2034654"/>
                  <a:gd name="connsiteX4" fmla="*/ 2253142 w 6175593"/>
                  <a:gd name="connsiteY4" fmla="*/ 1069145 h 2034654"/>
                  <a:gd name="connsiteX5" fmla="*/ 2463632 w 6175593"/>
                  <a:gd name="connsiteY5" fmla="*/ 525763 h 2034654"/>
                  <a:gd name="connsiteX6" fmla="*/ 2721283 w 6175593"/>
                  <a:gd name="connsiteY6" fmla="*/ 0 h 2034654"/>
                  <a:gd name="connsiteX7" fmla="*/ 3340675 w 6175593"/>
                  <a:gd name="connsiteY7" fmla="*/ 566901 h 2034654"/>
                  <a:gd name="connsiteX8" fmla="*/ 3818107 w 6175593"/>
                  <a:gd name="connsiteY8" fmla="*/ 659683 h 2034654"/>
                  <a:gd name="connsiteX9" fmla="*/ 4110277 w 6175593"/>
                  <a:gd name="connsiteY9" fmla="*/ 86017 h 2034654"/>
                  <a:gd name="connsiteX10" fmla="*/ 4451662 w 6175593"/>
                  <a:gd name="connsiteY10" fmla="*/ 86017 h 2034654"/>
                  <a:gd name="connsiteX11" fmla="*/ 4663701 w 6175593"/>
                  <a:gd name="connsiteY11" fmla="*/ 574954 h 2034654"/>
                  <a:gd name="connsiteX12" fmla="*/ 5052499 w 6175593"/>
                  <a:gd name="connsiteY12" fmla="*/ 595846 h 2034654"/>
                  <a:gd name="connsiteX13" fmla="*/ 5523484 w 6175593"/>
                  <a:gd name="connsiteY13" fmla="*/ 602264 h 2034654"/>
                  <a:gd name="connsiteX14" fmla="*/ 6175593 w 6175593"/>
                  <a:gd name="connsiteY14" fmla="*/ 831590 h 2034654"/>
                  <a:gd name="connsiteX15" fmla="*/ 6158587 w 6175593"/>
                  <a:gd name="connsiteY15" fmla="*/ 1355891 h 2034654"/>
                  <a:gd name="connsiteX16" fmla="*/ 4997878 w 6175593"/>
                  <a:gd name="connsiteY16" fmla="*/ 1096454 h 2034654"/>
                  <a:gd name="connsiteX17" fmla="*/ 4574560 w 6175593"/>
                  <a:gd name="connsiteY17" fmla="*/ 1164727 h 2034654"/>
                  <a:gd name="connsiteX18" fmla="*/ 4233428 w 6175593"/>
                  <a:gd name="connsiteY18" fmla="*/ 493027 h 2034654"/>
                  <a:gd name="connsiteX19" fmla="*/ 3919354 w 6175593"/>
                  <a:gd name="connsiteY19" fmla="*/ 1061091 h 2034654"/>
                  <a:gd name="connsiteX20" fmla="*/ 3494488 w 6175593"/>
                  <a:gd name="connsiteY20" fmla="*/ 1059281 h 2034654"/>
                  <a:gd name="connsiteX21" fmla="*/ 3202572 w 6175593"/>
                  <a:gd name="connsiteY21" fmla="*/ 1012892 h 2034654"/>
                  <a:gd name="connsiteX22" fmla="*/ 3045155 w 6175593"/>
                  <a:gd name="connsiteY22" fmla="*/ 1027363 h 2034654"/>
                  <a:gd name="connsiteX23" fmla="*/ 2760193 w 6175593"/>
                  <a:gd name="connsiteY23" fmla="*/ 504228 h 2034654"/>
                  <a:gd name="connsiteX24" fmla="*/ 2456425 w 6175593"/>
                  <a:gd name="connsiteY24" fmla="*/ 1300453 h 2034654"/>
                  <a:gd name="connsiteX25" fmla="*/ 1686063 w 6175593"/>
                  <a:gd name="connsiteY25" fmla="*/ 1868173 h 2034654"/>
                  <a:gd name="connsiteX26" fmla="*/ 1250638 w 6175593"/>
                  <a:gd name="connsiteY26" fmla="*/ 2034654 h 2034654"/>
                  <a:gd name="connsiteX27" fmla="*/ 723736 w 6175593"/>
                  <a:gd name="connsiteY27" fmla="*/ 1478781 h 2034654"/>
                  <a:gd name="connsiteX28" fmla="*/ 259453 w 6175593"/>
                  <a:gd name="connsiteY28" fmla="*/ 1424163 h 2034654"/>
                  <a:gd name="connsiteX29" fmla="*/ 13655 w 6175593"/>
                  <a:gd name="connsiteY29" fmla="*/ 1451472 h 2034654"/>
                  <a:gd name="connsiteX30" fmla="*/ 0 w 6175593"/>
                  <a:gd name="connsiteY30" fmla="*/ 918945 h 2034654"/>
                  <a:gd name="connsiteX31" fmla="*/ 491594 w 6175593"/>
                  <a:gd name="connsiteY31" fmla="*/ 1014527 h 2034654"/>
                  <a:gd name="connsiteX32" fmla="*/ 491594 w 6175593"/>
                  <a:gd name="connsiteY32" fmla="*/ 1014527 h 2034654"/>
                  <a:gd name="connsiteX0" fmla="*/ 409662 w 6175593"/>
                  <a:gd name="connsiteY0" fmla="*/ 1014527 h 2329280"/>
                  <a:gd name="connsiteX1" fmla="*/ 819324 w 6175593"/>
                  <a:gd name="connsiteY1" fmla="*/ 1069145 h 2329280"/>
                  <a:gd name="connsiteX2" fmla="*/ 1223834 w 6175593"/>
                  <a:gd name="connsiteY2" fmla="*/ 1580435 h 2329280"/>
                  <a:gd name="connsiteX3" fmla="*/ 1623191 w 6175593"/>
                  <a:gd name="connsiteY3" fmla="*/ 1425800 h 2329280"/>
                  <a:gd name="connsiteX4" fmla="*/ 2253142 w 6175593"/>
                  <a:gd name="connsiteY4" fmla="*/ 1069145 h 2329280"/>
                  <a:gd name="connsiteX5" fmla="*/ 2463632 w 6175593"/>
                  <a:gd name="connsiteY5" fmla="*/ 525763 h 2329280"/>
                  <a:gd name="connsiteX6" fmla="*/ 2721283 w 6175593"/>
                  <a:gd name="connsiteY6" fmla="*/ 0 h 2329280"/>
                  <a:gd name="connsiteX7" fmla="*/ 3340675 w 6175593"/>
                  <a:gd name="connsiteY7" fmla="*/ 566901 h 2329280"/>
                  <a:gd name="connsiteX8" fmla="*/ 3818107 w 6175593"/>
                  <a:gd name="connsiteY8" fmla="*/ 659683 h 2329280"/>
                  <a:gd name="connsiteX9" fmla="*/ 4110277 w 6175593"/>
                  <a:gd name="connsiteY9" fmla="*/ 86017 h 2329280"/>
                  <a:gd name="connsiteX10" fmla="*/ 4451662 w 6175593"/>
                  <a:gd name="connsiteY10" fmla="*/ 86017 h 2329280"/>
                  <a:gd name="connsiteX11" fmla="*/ 4663701 w 6175593"/>
                  <a:gd name="connsiteY11" fmla="*/ 574954 h 2329280"/>
                  <a:gd name="connsiteX12" fmla="*/ 5052499 w 6175593"/>
                  <a:gd name="connsiteY12" fmla="*/ 595846 h 2329280"/>
                  <a:gd name="connsiteX13" fmla="*/ 5523484 w 6175593"/>
                  <a:gd name="connsiteY13" fmla="*/ 602264 h 2329280"/>
                  <a:gd name="connsiteX14" fmla="*/ 6175593 w 6175593"/>
                  <a:gd name="connsiteY14" fmla="*/ 831590 h 2329280"/>
                  <a:gd name="connsiteX15" fmla="*/ 6158587 w 6175593"/>
                  <a:gd name="connsiteY15" fmla="*/ 1355891 h 2329280"/>
                  <a:gd name="connsiteX16" fmla="*/ 4997878 w 6175593"/>
                  <a:gd name="connsiteY16" fmla="*/ 1096454 h 2329280"/>
                  <a:gd name="connsiteX17" fmla="*/ 4574560 w 6175593"/>
                  <a:gd name="connsiteY17" fmla="*/ 1164727 h 2329280"/>
                  <a:gd name="connsiteX18" fmla="*/ 4233428 w 6175593"/>
                  <a:gd name="connsiteY18" fmla="*/ 493027 h 2329280"/>
                  <a:gd name="connsiteX19" fmla="*/ 3919354 w 6175593"/>
                  <a:gd name="connsiteY19" fmla="*/ 1061091 h 2329280"/>
                  <a:gd name="connsiteX20" fmla="*/ 3494488 w 6175593"/>
                  <a:gd name="connsiteY20" fmla="*/ 1059281 h 2329280"/>
                  <a:gd name="connsiteX21" fmla="*/ 3202572 w 6175593"/>
                  <a:gd name="connsiteY21" fmla="*/ 1012892 h 2329280"/>
                  <a:gd name="connsiteX22" fmla="*/ 3045155 w 6175593"/>
                  <a:gd name="connsiteY22" fmla="*/ 1027363 h 2329280"/>
                  <a:gd name="connsiteX23" fmla="*/ 2760193 w 6175593"/>
                  <a:gd name="connsiteY23" fmla="*/ 504228 h 2329280"/>
                  <a:gd name="connsiteX24" fmla="*/ 2456425 w 6175593"/>
                  <a:gd name="connsiteY24" fmla="*/ 1300453 h 2329280"/>
                  <a:gd name="connsiteX25" fmla="*/ 1686063 w 6175593"/>
                  <a:gd name="connsiteY25" fmla="*/ 1868173 h 2329280"/>
                  <a:gd name="connsiteX26" fmla="*/ 1250638 w 6175593"/>
                  <a:gd name="connsiteY26" fmla="*/ 2034654 h 2329280"/>
                  <a:gd name="connsiteX27" fmla="*/ 893795 w 6175593"/>
                  <a:gd name="connsiteY27" fmla="*/ 2329280 h 2329280"/>
                  <a:gd name="connsiteX28" fmla="*/ 259453 w 6175593"/>
                  <a:gd name="connsiteY28" fmla="*/ 1424163 h 2329280"/>
                  <a:gd name="connsiteX29" fmla="*/ 13655 w 6175593"/>
                  <a:gd name="connsiteY29" fmla="*/ 1451472 h 2329280"/>
                  <a:gd name="connsiteX30" fmla="*/ 0 w 6175593"/>
                  <a:gd name="connsiteY30" fmla="*/ 918945 h 2329280"/>
                  <a:gd name="connsiteX31" fmla="*/ 491594 w 6175593"/>
                  <a:gd name="connsiteY31" fmla="*/ 1014527 h 2329280"/>
                  <a:gd name="connsiteX32" fmla="*/ 491594 w 6175593"/>
                  <a:gd name="connsiteY32" fmla="*/ 1014527 h 2329280"/>
                  <a:gd name="connsiteX0" fmla="*/ 409662 w 6175593"/>
                  <a:gd name="connsiteY0" fmla="*/ 1014527 h 2329280"/>
                  <a:gd name="connsiteX1" fmla="*/ 878845 w 6175593"/>
                  <a:gd name="connsiteY1" fmla="*/ 1780469 h 2329280"/>
                  <a:gd name="connsiteX2" fmla="*/ 1223834 w 6175593"/>
                  <a:gd name="connsiteY2" fmla="*/ 1580435 h 2329280"/>
                  <a:gd name="connsiteX3" fmla="*/ 1623191 w 6175593"/>
                  <a:gd name="connsiteY3" fmla="*/ 1425800 h 2329280"/>
                  <a:gd name="connsiteX4" fmla="*/ 2253142 w 6175593"/>
                  <a:gd name="connsiteY4" fmla="*/ 1069145 h 2329280"/>
                  <a:gd name="connsiteX5" fmla="*/ 2463632 w 6175593"/>
                  <a:gd name="connsiteY5" fmla="*/ 525763 h 2329280"/>
                  <a:gd name="connsiteX6" fmla="*/ 2721283 w 6175593"/>
                  <a:gd name="connsiteY6" fmla="*/ 0 h 2329280"/>
                  <a:gd name="connsiteX7" fmla="*/ 3340675 w 6175593"/>
                  <a:gd name="connsiteY7" fmla="*/ 566901 h 2329280"/>
                  <a:gd name="connsiteX8" fmla="*/ 3818107 w 6175593"/>
                  <a:gd name="connsiteY8" fmla="*/ 659683 h 2329280"/>
                  <a:gd name="connsiteX9" fmla="*/ 4110277 w 6175593"/>
                  <a:gd name="connsiteY9" fmla="*/ 86017 h 2329280"/>
                  <a:gd name="connsiteX10" fmla="*/ 4451662 w 6175593"/>
                  <a:gd name="connsiteY10" fmla="*/ 86017 h 2329280"/>
                  <a:gd name="connsiteX11" fmla="*/ 4663701 w 6175593"/>
                  <a:gd name="connsiteY11" fmla="*/ 574954 h 2329280"/>
                  <a:gd name="connsiteX12" fmla="*/ 5052499 w 6175593"/>
                  <a:gd name="connsiteY12" fmla="*/ 595846 h 2329280"/>
                  <a:gd name="connsiteX13" fmla="*/ 5523484 w 6175593"/>
                  <a:gd name="connsiteY13" fmla="*/ 602264 h 2329280"/>
                  <a:gd name="connsiteX14" fmla="*/ 6175593 w 6175593"/>
                  <a:gd name="connsiteY14" fmla="*/ 831590 h 2329280"/>
                  <a:gd name="connsiteX15" fmla="*/ 6158587 w 6175593"/>
                  <a:gd name="connsiteY15" fmla="*/ 1355891 h 2329280"/>
                  <a:gd name="connsiteX16" fmla="*/ 4997878 w 6175593"/>
                  <a:gd name="connsiteY16" fmla="*/ 1096454 h 2329280"/>
                  <a:gd name="connsiteX17" fmla="*/ 4574560 w 6175593"/>
                  <a:gd name="connsiteY17" fmla="*/ 1164727 h 2329280"/>
                  <a:gd name="connsiteX18" fmla="*/ 4233428 w 6175593"/>
                  <a:gd name="connsiteY18" fmla="*/ 493027 h 2329280"/>
                  <a:gd name="connsiteX19" fmla="*/ 3919354 w 6175593"/>
                  <a:gd name="connsiteY19" fmla="*/ 1061091 h 2329280"/>
                  <a:gd name="connsiteX20" fmla="*/ 3494488 w 6175593"/>
                  <a:gd name="connsiteY20" fmla="*/ 1059281 h 2329280"/>
                  <a:gd name="connsiteX21" fmla="*/ 3202572 w 6175593"/>
                  <a:gd name="connsiteY21" fmla="*/ 1012892 h 2329280"/>
                  <a:gd name="connsiteX22" fmla="*/ 3045155 w 6175593"/>
                  <a:gd name="connsiteY22" fmla="*/ 1027363 h 2329280"/>
                  <a:gd name="connsiteX23" fmla="*/ 2760193 w 6175593"/>
                  <a:gd name="connsiteY23" fmla="*/ 504228 h 2329280"/>
                  <a:gd name="connsiteX24" fmla="*/ 2456425 w 6175593"/>
                  <a:gd name="connsiteY24" fmla="*/ 1300453 h 2329280"/>
                  <a:gd name="connsiteX25" fmla="*/ 1686063 w 6175593"/>
                  <a:gd name="connsiteY25" fmla="*/ 1868173 h 2329280"/>
                  <a:gd name="connsiteX26" fmla="*/ 1250638 w 6175593"/>
                  <a:gd name="connsiteY26" fmla="*/ 2034654 h 2329280"/>
                  <a:gd name="connsiteX27" fmla="*/ 893795 w 6175593"/>
                  <a:gd name="connsiteY27" fmla="*/ 2329280 h 2329280"/>
                  <a:gd name="connsiteX28" fmla="*/ 259453 w 6175593"/>
                  <a:gd name="connsiteY28" fmla="*/ 1424163 h 2329280"/>
                  <a:gd name="connsiteX29" fmla="*/ 13655 w 6175593"/>
                  <a:gd name="connsiteY29" fmla="*/ 1451472 h 2329280"/>
                  <a:gd name="connsiteX30" fmla="*/ 0 w 6175593"/>
                  <a:gd name="connsiteY30" fmla="*/ 918945 h 2329280"/>
                  <a:gd name="connsiteX31" fmla="*/ 491594 w 6175593"/>
                  <a:gd name="connsiteY31" fmla="*/ 1014527 h 2329280"/>
                  <a:gd name="connsiteX32" fmla="*/ 491594 w 6175593"/>
                  <a:gd name="connsiteY32" fmla="*/ 1014527 h 2329280"/>
                  <a:gd name="connsiteX0" fmla="*/ 409662 w 6175593"/>
                  <a:gd name="connsiteY0" fmla="*/ 1014527 h 3001452"/>
                  <a:gd name="connsiteX1" fmla="*/ 878845 w 6175593"/>
                  <a:gd name="connsiteY1" fmla="*/ 1780469 h 3001452"/>
                  <a:gd name="connsiteX2" fmla="*/ 1223834 w 6175593"/>
                  <a:gd name="connsiteY2" fmla="*/ 1580435 h 3001452"/>
                  <a:gd name="connsiteX3" fmla="*/ 1623191 w 6175593"/>
                  <a:gd name="connsiteY3" fmla="*/ 1425800 h 3001452"/>
                  <a:gd name="connsiteX4" fmla="*/ 2253142 w 6175593"/>
                  <a:gd name="connsiteY4" fmla="*/ 1069145 h 3001452"/>
                  <a:gd name="connsiteX5" fmla="*/ 2463632 w 6175593"/>
                  <a:gd name="connsiteY5" fmla="*/ 525763 h 3001452"/>
                  <a:gd name="connsiteX6" fmla="*/ 2721283 w 6175593"/>
                  <a:gd name="connsiteY6" fmla="*/ 0 h 3001452"/>
                  <a:gd name="connsiteX7" fmla="*/ 3340675 w 6175593"/>
                  <a:gd name="connsiteY7" fmla="*/ 566901 h 3001452"/>
                  <a:gd name="connsiteX8" fmla="*/ 3818107 w 6175593"/>
                  <a:gd name="connsiteY8" fmla="*/ 659683 h 3001452"/>
                  <a:gd name="connsiteX9" fmla="*/ 4110277 w 6175593"/>
                  <a:gd name="connsiteY9" fmla="*/ 86017 h 3001452"/>
                  <a:gd name="connsiteX10" fmla="*/ 4451662 w 6175593"/>
                  <a:gd name="connsiteY10" fmla="*/ 86017 h 3001452"/>
                  <a:gd name="connsiteX11" fmla="*/ 4663701 w 6175593"/>
                  <a:gd name="connsiteY11" fmla="*/ 574954 h 3001452"/>
                  <a:gd name="connsiteX12" fmla="*/ 5052499 w 6175593"/>
                  <a:gd name="connsiteY12" fmla="*/ 595846 h 3001452"/>
                  <a:gd name="connsiteX13" fmla="*/ 5523484 w 6175593"/>
                  <a:gd name="connsiteY13" fmla="*/ 602264 h 3001452"/>
                  <a:gd name="connsiteX14" fmla="*/ 6175593 w 6175593"/>
                  <a:gd name="connsiteY14" fmla="*/ 831590 h 3001452"/>
                  <a:gd name="connsiteX15" fmla="*/ 6158587 w 6175593"/>
                  <a:gd name="connsiteY15" fmla="*/ 1355891 h 3001452"/>
                  <a:gd name="connsiteX16" fmla="*/ 4997878 w 6175593"/>
                  <a:gd name="connsiteY16" fmla="*/ 1096454 h 3001452"/>
                  <a:gd name="connsiteX17" fmla="*/ 4574560 w 6175593"/>
                  <a:gd name="connsiteY17" fmla="*/ 1164727 h 3001452"/>
                  <a:gd name="connsiteX18" fmla="*/ 4233428 w 6175593"/>
                  <a:gd name="connsiteY18" fmla="*/ 493027 h 3001452"/>
                  <a:gd name="connsiteX19" fmla="*/ 3919354 w 6175593"/>
                  <a:gd name="connsiteY19" fmla="*/ 1061091 h 3001452"/>
                  <a:gd name="connsiteX20" fmla="*/ 3494488 w 6175593"/>
                  <a:gd name="connsiteY20" fmla="*/ 1059281 h 3001452"/>
                  <a:gd name="connsiteX21" fmla="*/ 3202572 w 6175593"/>
                  <a:gd name="connsiteY21" fmla="*/ 1012892 h 3001452"/>
                  <a:gd name="connsiteX22" fmla="*/ 3045155 w 6175593"/>
                  <a:gd name="connsiteY22" fmla="*/ 1027363 h 3001452"/>
                  <a:gd name="connsiteX23" fmla="*/ 2760193 w 6175593"/>
                  <a:gd name="connsiteY23" fmla="*/ 504228 h 3001452"/>
                  <a:gd name="connsiteX24" fmla="*/ 2456425 w 6175593"/>
                  <a:gd name="connsiteY24" fmla="*/ 1300453 h 3001452"/>
                  <a:gd name="connsiteX25" fmla="*/ 1686063 w 6175593"/>
                  <a:gd name="connsiteY25" fmla="*/ 1868173 h 3001452"/>
                  <a:gd name="connsiteX26" fmla="*/ 1250638 w 6175593"/>
                  <a:gd name="connsiteY26" fmla="*/ 2034654 h 3001452"/>
                  <a:gd name="connsiteX27" fmla="*/ 893795 w 6175593"/>
                  <a:gd name="connsiteY27" fmla="*/ 2329280 h 3001452"/>
                  <a:gd name="connsiteX28" fmla="*/ 489033 w 6175593"/>
                  <a:gd name="connsiteY28" fmla="*/ 3001452 h 3001452"/>
                  <a:gd name="connsiteX29" fmla="*/ 13655 w 6175593"/>
                  <a:gd name="connsiteY29" fmla="*/ 1451472 h 3001452"/>
                  <a:gd name="connsiteX30" fmla="*/ 0 w 6175593"/>
                  <a:gd name="connsiteY30" fmla="*/ 918945 h 3001452"/>
                  <a:gd name="connsiteX31" fmla="*/ 491594 w 6175593"/>
                  <a:gd name="connsiteY31" fmla="*/ 1014527 h 3001452"/>
                  <a:gd name="connsiteX32" fmla="*/ 491594 w 6175593"/>
                  <a:gd name="connsiteY32" fmla="*/ 1014527 h 3001452"/>
                  <a:gd name="connsiteX0" fmla="*/ 396007 w 6161938"/>
                  <a:gd name="connsiteY0" fmla="*/ 1014527 h 3001452"/>
                  <a:gd name="connsiteX1" fmla="*/ 865190 w 6161938"/>
                  <a:gd name="connsiteY1" fmla="*/ 1780469 h 3001452"/>
                  <a:gd name="connsiteX2" fmla="*/ 1210179 w 6161938"/>
                  <a:gd name="connsiteY2" fmla="*/ 1580435 h 3001452"/>
                  <a:gd name="connsiteX3" fmla="*/ 1609536 w 6161938"/>
                  <a:gd name="connsiteY3" fmla="*/ 1425800 h 3001452"/>
                  <a:gd name="connsiteX4" fmla="*/ 2239487 w 6161938"/>
                  <a:gd name="connsiteY4" fmla="*/ 1069145 h 3001452"/>
                  <a:gd name="connsiteX5" fmla="*/ 2449977 w 6161938"/>
                  <a:gd name="connsiteY5" fmla="*/ 525763 h 3001452"/>
                  <a:gd name="connsiteX6" fmla="*/ 2707628 w 6161938"/>
                  <a:gd name="connsiteY6" fmla="*/ 0 h 3001452"/>
                  <a:gd name="connsiteX7" fmla="*/ 3327020 w 6161938"/>
                  <a:gd name="connsiteY7" fmla="*/ 566901 h 3001452"/>
                  <a:gd name="connsiteX8" fmla="*/ 3804452 w 6161938"/>
                  <a:gd name="connsiteY8" fmla="*/ 659683 h 3001452"/>
                  <a:gd name="connsiteX9" fmla="*/ 4096622 w 6161938"/>
                  <a:gd name="connsiteY9" fmla="*/ 86017 h 3001452"/>
                  <a:gd name="connsiteX10" fmla="*/ 4438007 w 6161938"/>
                  <a:gd name="connsiteY10" fmla="*/ 86017 h 3001452"/>
                  <a:gd name="connsiteX11" fmla="*/ 4650046 w 6161938"/>
                  <a:gd name="connsiteY11" fmla="*/ 574954 h 3001452"/>
                  <a:gd name="connsiteX12" fmla="*/ 5038844 w 6161938"/>
                  <a:gd name="connsiteY12" fmla="*/ 595846 h 3001452"/>
                  <a:gd name="connsiteX13" fmla="*/ 5509829 w 6161938"/>
                  <a:gd name="connsiteY13" fmla="*/ 602264 h 3001452"/>
                  <a:gd name="connsiteX14" fmla="*/ 6161938 w 6161938"/>
                  <a:gd name="connsiteY14" fmla="*/ 831590 h 3001452"/>
                  <a:gd name="connsiteX15" fmla="*/ 6144932 w 6161938"/>
                  <a:gd name="connsiteY15" fmla="*/ 1355891 h 3001452"/>
                  <a:gd name="connsiteX16" fmla="*/ 4984223 w 6161938"/>
                  <a:gd name="connsiteY16" fmla="*/ 1096454 h 3001452"/>
                  <a:gd name="connsiteX17" fmla="*/ 4560905 w 6161938"/>
                  <a:gd name="connsiteY17" fmla="*/ 1164727 h 3001452"/>
                  <a:gd name="connsiteX18" fmla="*/ 4219773 w 6161938"/>
                  <a:gd name="connsiteY18" fmla="*/ 493027 h 3001452"/>
                  <a:gd name="connsiteX19" fmla="*/ 3905699 w 6161938"/>
                  <a:gd name="connsiteY19" fmla="*/ 1061091 h 3001452"/>
                  <a:gd name="connsiteX20" fmla="*/ 3480833 w 6161938"/>
                  <a:gd name="connsiteY20" fmla="*/ 1059281 h 3001452"/>
                  <a:gd name="connsiteX21" fmla="*/ 3188917 w 6161938"/>
                  <a:gd name="connsiteY21" fmla="*/ 1012892 h 3001452"/>
                  <a:gd name="connsiteX22" fmla="*/ 3031500 w 6161938"/>
                  <a:gd name="connsiteY22" fmla="*/ 1027363 h 3001452"/>
                  <a:gd name="connsiteX23" fmla="*/ 2746538 w 6161938"/>
                  <a:gd name="connsiteY23" fmla="*/ 504228 h 3001452"/>
                  <a:gd name="connsiteX24" fmla="*/ 2442770 w 6161938"/>
                  <a:gd name="connsiteY24" fmla="*/ 1300453 h 3001452"/>
                  <a:gd name="connsiteX25" fmla="*/ 1672408 w 6161938"/>
                  <a:gd name="connsiteY25" fmla="*/ 1868173 h 3001452"/>
                  <a:gd name="connsiteX26" fmla="*/ 1236983 w 6161938"/>
                  <a:gd name="connsiteY26" fmla="*/ 2034654 h 3001452"/>
                  <a:gd name="connsiteX27" fmla="*/ 880140 w 6161938"/>
                  <a:gd name="connsiteY27" fmla="*/ 2329280 h 3001452"/>
                  <a:gd name="connsiteX28" fmla="*/ 475378 w 6161938"/>
                  <a:gd name="connsiteY28" fmla="*/ 3001452 h 3001452"/>
                  <a:gd name="connsiteX29" fmla="*/ 0 w 6161938"/>
                  <a:gd name="connsiteY29" fmla="*/ 1451472 h 3001452"/>
                  <a:gd name="connsiteX30" fmla="*/ 462511 w 6161938"/>
                  <a:gd name="connsiteY30" fmla="*/ 2418915 h 3001452"/>
                  <a:gd name="connsiteX31" fmla="*/ 477939 w 6161938"/>
                  <a:gd name="connsiteY31" fmla="*/ 1014527 h 3001452"/>
                  <a:gd name="connsiteX32" fmla="*/ 477939 w 6161938"/>
                  <a:gd name="connsiteY32" fmla="*/ 1014527 h 3001452"/>
                  <a:gd name="connsiteX0" fmla="*/ 55889 w 5821820"/>
                  <a:gd name="connsiteY0" fmla="*/ 1014527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37821 w 5821820"/>
                  <a:gd name="connsiteY32" fmla="*/ 1014527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37821 w 5821820"/>
                  <a:gd name="connsiteY32" fmla="*/ 1014527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29318 w 5821820"/>
                  <a:gd name="connsiteY32" fmla="*/ 2452643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205845 w 5821820"/>
                  <a:gd name="connsiteY31" fmla="*/ 1895953 h 3001452"/>
                  <a:gd name="connsiteX32" fmla="*/ 129318 w 5821820"/>
                  <a:gd name="connsiteY32" fmla="*/ 2452643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80336 w 5821820"/>
                  <a:gd name="connsiteY31" fmla="*/ 2375324 h 3001452"/>
                  <a:gd name="connsiteX32" fmla="*/ 129318 w 5821820"/>
                  <a:gd name="connsiteY32" fmla="*/ 2452643 h 3001452"/>
                  <a:gd name="connsiteX0" fmla="*/ 115409 w 5804814"/>
                  <a:gd name="connsiteY0" fmla="*/ 2452643 h 3001452"/>
                  <a:gd name="connsiteX1" fmla="*/ 525072 w 5804814"/>
                  <a:gd name="connsiteY1" fmla="*/ 1780469 h 3001452"/>
                  <a:gd name="connsiteX2" fmla="*/ 870061 w 5804814"/>
                  <a:gd name="connsiteY2" fmla="*/ 1580435 h 3001452"/>
                  <a:gd name="connsiteX3" fmla="*/ 1269418 w 5804814"/>
                  <a:gd name="connsiteY3" fmla="*/ 1425800 h 3001452"/>
                  <a:gd name="connsiteX4" fmla="*/ 1899369 w 5804814"/>
                  <a:gd name="connsiteY4" fmla="*/ 1069145 h 3001452"/>
                  <a:gd name="connsiteX5" fmla="*/ 2109859 w 5804814"/>
                  <a:gd name="connsiteY5" fmla="*/ 525763 h 3001452"/>
                  <a:gd name="connsiteX6" fmla="*/ 2367510 w 5804814"/>
                  <a:gd name="connsiteY6" fmla="*/ 0 h 3001452"/>
                  <a:gd name="connsiteX7" fmla="*/ 2986902 w 5804814"/>
                  <a:gd name="connsiteY7" fmla="*/ 566901 h 3001452"/>
                  <a:gd name="connsiteX8" fmla="*/ 3464334 w 5804814"/>
                  <a:gd name="connsiteY8" fmla="*/ 659683 h 3001452"/>
                  <a:gd name="connsiteX9" fmla="*/ 3756504 w 5804814"/>
                  <a:gd name="connsiteY9" fmla="*/ 86017 h 3001452"/>
                  <a:gd name="connsiteX10" fmla="*/ 4097889 w 5804814"/>
                  <a:gd name="connsiteY10" fmla="*/ 86017 h 3001452"/>
                  <a:gd name="connsiteX11" fmla="*/ 4309928 w 5804814"/>
                  <a:gd name="connsiteY11" fmla="*/ 574954 h 3001452"/>
                  <a:gd name="connsiteX12" fmla="*/ 4698726 w 5804814"/>
                  <a:gd name="connsiteY12" fmla="*/ 595846 h 3001452"/>
                  <a:gd name="connsiteX13" fmla="*/ 5169711 w 5804814"/>
                  <a:gd name="connsiteY13" fmla="*/ 602264 h 3001452"/>
                  <a:gd name="connsiteX14" fmla="*/ 5566731 w 5804814"/>
                  <a:gd name="connsiteY14" fmla="*/ 738809 h 3001452"/>
                  <a:gd name="connsiteX15" fmla="*/ 5804814 w 5804814"/>
                  <a:gd name="connsiteY15" fmla="*/ 1355891 h 3001452"/>
                  <a:gd name="connsiteX16" fmla="*/ 4644105 w 5804814"/>
                  <a:gd name="connsiteY16" fmla="*/ 1096454 h 3001452"/>
                  <a:gd name="connsiteX17" fmla="*/ 4220787 w 5804814"/>
                  <a:gd name="connsiteY17" fmla="*/ 1164727 h 3001452"/>
                  <a:gd name="connsiteX18" fmla="*/ 3879655 w 5804814"/>
                  <a:gd name="connsiteY18" fmla="*/ 493027 h 3001452"/>
                  <a:gd name="connsiteX19" fmla="*/ 3565581 w 5804814"/>
                  <a:gd name="connsiteY19" fmla="*/ 1061091 h 3001452"/>
                  <a:gd name="connsiteX20" fmla="*/ 3140715 w 5804814"/>
                  <a:gd name="connsiteY20" fmla="*/ 1059281 h 3001452"/>
                  <a:gd name="connsiteX21" fmla="*/ 2848799 w 5804814"/>
                  <a:gd name="connsiteY21" fmla="*/ 1012892 h 3001452"/>
                  <a:gd name="connsiteX22" fmla="*/ 2691382 w 5804814"/>
                  <a:gd name="connsiteY22" fmla="*/ 1027363 h 3001452"/>
                  <a:gd name="connsiteX23" fmla="*/ 2406420 w 5804814"/>
                  <a:gd name="connsiteY23" fmla="*/ 504228 h 3001452"/>
                  <a:gd name="connsiteX24" fmla="*/ 2102652 w 5804814"/>
                  <a:gd name="connsiteY24" fmla="*/ 1300453 h 3001452"/>
                  <a:gd name="connsiteX25" fmla="*/ 1332290 w 5804814"/>
                  <a:gd name="connsiteY25" fmla="*/ 1868173 h 3001452"/>
                  <a:gd name="connsiteX26" fmla="*/ 896865 w 5804814"/>
                  <a:gd name="connsiteY26" fmla="*/ 2034654 h 3001452"/>
                  <a:gd name="connsiteX27" fmla="*/ 540022 w 5804814"/>
                  <a:gd name="connsiteY27" fmla="*/ 2329280 h 3001452"/>
                  <a:gd name="connsiteX28" fmla="*/ 135260 w 5804814"/>
                  <a:gd name="connsiteY28" fmla="*/ 3001452 h 3001452"/>
                  <a:gd name="connsiteX29" fmla="*/ 0 w 5804814"/>
                  <a:gd name="connsiteY29" fmla="*/ 2595781 h 3001452"/>
                  <a:gd name="connsiteX30" fmla="*/ 122393 w 5804814"/>
                  <a:gd name="connsiteY30" fmla="*/ 2418915 h 3001452"/>
                  <a:gd name="connsiteX31" fmla="*/ 180336 w 5804814"/>
                  <a:gd name="connsiteY31" fmla="*/ 2375324 h 3001452"/>
                  <a:gd name="connsiteX32" fmla="*/ 129318 w 5804814"/>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09928 w 5566732"/>
                  <a:gd name="connsiteY11" fmla="*/ 574954 h 3001452"/>
                  <a:gd name="connsiteX12" fmla="*/ 4698726 w 5566732"/>
                  <a:gd name="connsiteY12" fmla="*/ 595846 h 3001452"/>
                  <a:gd name="connsiteX13" fmla="*/ 5169711 w 5566732"/>
                  <a:gd name="connsiteY13" fmla="*/ 602264 h 3001452"/>
                  <a:gd name="connsiteX14" fmla="*/ 5566731 w 5566732"/>
                  <a:gd name="connsiteY14" fmla="*/ 73880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66732" h="3001452">
                    <a:moveTo>
                      <a:pt x="115409" y="2452643"/>
                    </a:moveTo>
                    <a:lnTo>
                      <a:pt x="525072" y="1780469"/>
                    </a:lnTo>
                    <a:lnTo>
                      <a:pt x="870061" y="1580435"/>
                    </a:lnTo>
                    <a:lnTo>
                      <a:pt x="1269418" y="1425800"/>
                    </a:lnTo>
                    <a:lnTo>
                      <a:pt x="1899369" y="1069145"/>
                    </a:lnTo>
                    <a:lnTo>
                      <a:pt x="2109859" y="525763"/>
                    </a:lnTo>
                    <a:lnTo>
                      <a:pt x="2367510" y="0"/>
                    </a:lnTo>
                    <a:cubicBezTo>
                      <a:pt x="2573974" y="188967"/>
                      <a:pt x="2763432" y="548033"/>
                      <a:pt x="2986902" y="566901"/>
                    </a:cubicBezTo>
                    <a:lnTo>
                      <a:pt x="3464334" y="659683"/>
                    </a:lnTo>
                    <a:lnTo>
                      <a:pt x="3756504" y="86017"/>
                    </a:lnTo>
                    <a:lnTo>
                      <a:pt x="4097889" y="86017"/>
                    </a:lnTo>
                    <a:lnTo>
                      <a:pt x="4309928" y="574954"/>
                    </a:lnTo>
                    <a:lnTo>
                      <a:pt x="4698726" y="595846"/>
                    </a:lnTo>
                    <a:lnTo>
                      <a:pt x="5169711" y="602264"/>
                    </a:lnTo>
                    <a:cubicBezTo>
                      <a:pt x="5483447" y="647780"/>
                      <a:pt x="5355030" y="646903"/>
                      <a:pt x="5566731" y="738809"/>
                    </a:cubicBezTo>
                    <a:cubicBezTo>
                      <a:pt x="5566731" y="862031"/>
                      <a:pt x="5566732" y="985252"/>
                      <a:pt x="5566732" y="1108474"/>
                    </a:cubicBezTo>
                    <a:lnTo>
                      <a:pt x="4644105" y="1096454"/>
                    </a:lnTo>
                    <a:lnTo>
                      <a:pt x="4220787" y="1164727"/>
                    </a:lnTo>
                    <a:lnTo>
                      <a:pt x="3879655" y="493027"/>
                    </a:lnTo>
                    <a:lnTo>
                      <a:pt x="3565581" y="1061091"/>
                    </a:lnTo>
                    <a:lnTo>
                      <a:pt x="3140715" y="1059281"/>
                    </a:lnTo>
                    <a:lnTo>
                      <a:pt x="2848799" y="1012892"/>
                    </a:lnTo>
                    <a:lnTo>
                      <a:pt x="2691382" y="1027363"/>
                    </a:lnTo>
                    <a:lnTo>
                      <a:pt x="2406420" y="504228"/>
                    </a:lnTo>
                    <a:lnTo>
                      <a:pt x="2102652" y="1300453"/>
                    </a:lnTo>
                    <a:lnTo>
                      <a:pt x="1332290" y="1868173"/>
                    </a:lnTo>
                    <a:lnTo>
                      <a:pt x="896865" y="2034654"/>
                    </a:lnTo>
                    <a:lnTo>
                      <a:pt x="540022" y="2329280"/>
                    </a:lnTo>
                    <a:lnTo>
                      <a:pt x="135260" y="3001452"/>
                    </a:lnTo>
                    <a:lnTo>
                      <a:pt x="0" y="2595781"/>
                    </a:lnTo>
                    <a:lnTo>
                      <a:pt x="122393" y="2418915"/>
                    </a:lnTo>
                    <a:lnTo>
                      <a:pt x="180336" y="2375324"/>
                    </a:lnTo>
                    <a:cubicBezTo>
                      <a:pt x="177502" y="2854696"/>
                      <a:pt x="132152" y="1973271"/>
                      <a:pt x="129318" y="2452643"/>
                    </a:cubicBezTo>
                  </a:path>
                </a:pathLst>
              </a:custGeom>
              <a:solidFill>
                <a:srgbClr val="FFFF00">
                  <a:alpha val="30000"/>
                </a:srgb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sp>
            <p:nvSpPr>
              <p:cNvPr id="10" name="Freeform 9"/>
              <p:cNvSpPr/>
              <p:nvPr/>
            </p:nvSpPr>
            <p:spPr>
              <a:xfrm>
                <a:off x="2183211" y="3758361"/>
                <a:ext cx="5498000" cy="2128416"/>
              </a:xfrm>
              <a:custGeom>
                <a:avLst/>
                <a:gdLst>
                  <a:gd name="connsiteX0" fmla="*/ 409662 w 6158587"/>
                  <a:gd name="connsiteY0" fmla="*/ 928510 h 1515655"/>
                  <a:gd name="connsiteX1" fmla="*/ 819324 w 6158587"/>
                  <a:gd name="connsiteY1" fmla="*/ 983128 h 1515655"/>
                  <a:gd name="connsiteX2" fmla="*/ 1215331 w 6158587"/>
                  <a:gd name="connsiteY2" fmla="*/ 1092364 h 1515655"/>
                  <a:gd name="connsiteX3" fmla="*/ 1597682 w 6158587"/>
                  <a:gd name="connsiteY3" fmla="*/ 1092364 h 1515655"/>
                  <a:gd name="connsiteX4" fmla="*/ 2253142 w 6158587"/>
                  <a:gd name="connsiteY4" fmla="*/ 983128 h 1515655"/>
                  <a:gd name="connsiteX5" fmla="*/ 2608182 w 6158587"/>
                  <a:gd name="connsiteY5" fmla="*/ 532528 h 1515655"/>
                  <a:gd name="connsiteX6" fmla="*/ 2840324 w 6158587"/>
                  <a:gd name="connsiteY6" fmla="*/ 532528 h 1515655"/>
                  <a:gd name="connsiteX7" fmla="*/ 3400196 w 6158587"/>
                  <a:gd name="connsiteY7" fmla="*/ 805619 h 1515655"/>
                  <a:gd name="connsiteX8" fmla="*/ 3741581 w 6158587"/>
                  <a:gd name="connsiteY8" fmla="*/ 805619 h 1515655"/>
                  <a:gd name="connsiteX9" fmla="*/ 4110277 w 6158587"/>
                  <a:gd name="connsiteY9" fmla="*/ 0 h 1515655"/>
                  <a:gd name="connsiteX10" fmla="*/ 4451662 w 6158587"/>
                  <a:gd name="connsiteY10" fmla="*/ 0 h 1515655"/>
                  <a:gd name="connsiteX11" fmla="*/ 4765736 w 6158587"/>
                  <a:gd name="connsiteY11" fmla="*/ 628109 h 1515655"/>
                  <a:gd name="connsiteX12" fmla="*/ 5052499 w 6158587"/>
                  <a:gd name="connsiteY12" fmla="*/ 587146 h 1515655"/>
                  <a:gd name="connsiteX13" fmla="*/ 5489472 w 6158587"/>
                  <a:gd name="connsiteY13" fmla="*/ 655419 h 1515655"/>
                  <a:gd name="connsiteX14" fmla="*/ 6158587 w 6158587"/>
                  <a:gd name="connsiteY14" fmla="*/ 791964 h 1515655"/>
                  <a:gd name="connsiteX15" fmla="*/ 6158587 w 6158587"/>
                  <a:gd name="connsiteY15" fmla="*/ 1269874 h 1515655"/>
                  <a:gd name="connsiteX16" fmla="*/ 4997878 w 6158587"/>
                  <a:gd name="connsiteY16" fmla="*/ 1010437 h 1515655"/>
                  <a:gd name="connsiteX17" fmla="*/ 4574560 w 6158587"/>
                  <a:gd name="connsiteY17" fmla="*/ 1078710 h 1515655"/>
                  <a:gd name="connsiteX18" fmla="*/ 4301452 w 6158587"/>
                  <a:gd name="connsiteY18" fmla="*/ 546182 h 1515655"/>
                  <a:gd name="connsiteX19" fmla="*/ 3987378 w 6158587"/>
                  <a:gd name="connsiteY19" fmla="*/ 1160637 h 1515655"/>
                  <a:gd name="connsiteX20" fmla="*/ 3605027 w 6158587"/>
                  <a:gd name="connsiteY20" fmla="*/ 1174292 h 1515655"/>
                  <a:gd name="connsiteX21" fmla="*/ 3304608 w 6158587"/>
                  <a:gd name="connsiteY21" fmla="*/ 1174292 h 1515655"/>
                  <a:gd name="connsiteX22" fmla="*/ 3045155 w 6158587"/>
                  <a:gd name="connsiteY22" fmla="*/ 1065055 h 1515655"/>
                  <a:gd name="connsiteX23" fmla="*/ 2785702 w 6158587"/>
                  <a:gd name="connsiteY23" fmla="*/ 928510 h 1515655"/>
                  <a:gd name="connsiteX24" fmla="*/ 2498939 w 6158587"/>
                  <a:gd name="connsiteY24" fmla="*/ 1338146 h 1515655"/>
                  <a:gd name="connsiteX25" fmla="*/ 1584027 w 6158587"/>
                  <a:gd name="connsiteY25" fmla="*/ 1488346 h 1515655"/>
                  <a:gd name="connsiteX26" fmla="*/ 1106088 w 6158587"/>
                  <a:gd name="connsiteY26" fmla="*/ 1515655 h 1515655"/>
                  <a:gd name="connsiteX27" fmla="*/ 723736 w 6158587"/>
                  <a:gd name="connsiteY27" fmla="*/ 1392764 h 1515655"/>
                  <a:gd name="connsiteX28" fmla="*/ 259453 w 6158587"/>
                  <a:gd name="connsiteY28" fmla="*/ 1338146 h 1515655"/>
                  <a:gd name="connsiteX29" fmla="*/ 13655 w 6158587"/>
                  <a:gd name="connsiteY29" fmla="*/ 1365455 h 1515655"/>
                  <a:gd name="connsiteX30" fmla="*/ 0 w 6158587"/>
                  <a:gd name="connsiteY30" fmla="*/ 832928 h 1515655"/>
                  <a:gd name="connsiteX31" fmla="*/ 491594 w 6158587"/>
                  <a:gd name="connsiteY31" fmla="*/ 928510 h 1515655"/>
                  <a:gd name="connsiteX32" fmla="*/ 491594 w 6158587"/>
                  <a:gd name="connsiteY32" fmla="*/ 928510 h 1515655"/>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400196 w 6158587"/>
                  <a:gd name="connsiteY7" fmla="*/ 891636 h 1601672"/>
                  <a:gd name="connsiteX8" fmla="*/ 3741581 w 6158587"/>
                  <a:gd name="connsiteY8" fmla="*/ 891636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400196 w 6158587"/>
                  <a:gd name="connsiteY7" fmla="*/ 891636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673163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765736 w 6158587"/>
                  <a:gd name="connsiteY11" fmla="*/ 714126 h 1601672"/>
                  <a:gd name="connsiteX12" fmla="*/ 5052499 w 6158587"/>
                  <a:gd name="connsiteY12" fmla="*/ 595846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489472 w 6158587"/>
                  <a:gd name="connsiteY13" fmla="*/ 741436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523484 w 6158587"/>
                  <a:gd name="connsiteY13" fmla="*/ 602264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58587"/>
                  <a:gd name="connsiteY0" fmla="*/ 1014527 h 1601672"/>
                  <a:gd name="connsiteX1" fmla="*/ 819324 w 6158587"/>
                  <a:gd name="connsiteY1" fmla="*/ 1069145 h 1601672"/>
                  <a:gd name="connsiteX2" fmla="*/ 1215331 w 6158587"/>
                  <a:gd name="connsiteY2" fmla="*/ 1178381 h 1601672"/>
                  <a:gd name="connsiteX3" fmla="*/ 1597682 w 6158587"/>
                  <a:gd name="connsiteY3" fmla="*/ 1178381 h 1601672"/>
                  <a:gd name="connsiteX4" fmla="*/ 2253142 w 6158587"/>
                  <a:gd name="connsiteY4" fmla="*/ 1069145 h 1601672"/>
                  <a:gd name="connsiteX5" fmla="*/ 2608182 w 6158587"/>
                  <a:gd name="connsiteY5" fmla="*/ 618545 h 1601672"/>
                  <a:gd name="connsiteX6" fmla="*/ 2721283 w 6158587"/>
                  <a:gd name="connsiteY6" fmla="*/ 0 h 1601672"/>
                  <a:gd name="connsiteX7" fmla="*/ 3340675 w 6158587"/>
                  <a:gd name="connsiteY7" fmla="*/ 566901 h 1601672"/>
                  <a:gd name="connsiteX8" fmla="*/ 3818107 w 6158587"/>
                  <a:gd name="connsiteY8" fmla="*/ 659683 h 1601672"/>
                  <a:gd name="connsiteX9" fmla="*/ 4110277 w 6158587"/>
                  <a:gd name="connsiteY9" fmla="*/ 86017 h 1601672"/>
                  <a:gd name="connsiteX10" fmla="*/ 4451662 w 6158587"/>
                  <a:gd name="connsiteY10" fmla="*/ 86017 h 1601672"/>
                  <a:gd name="connsiteX11" fmla="*/ 4663701 w 6158587"/>
                  <a:gd name="connsiteY11" fmla="*/ 574954 h 1601672"/>
                  <a:gd name="connsiteX12" fmla="*/ 5052499 w 6158587"/>
                  <a:gd name="connsiteY12" fmla="*/ 595846 h 1601672"/>
                  <a:gd name="connsiteX13" fmla="*/ 5523484 w 6158587"/>
                  <a:gd name="connsiteY13" fmla="*/ 602264 h 1601672"/>
                  <a:gd name="connsiteX14" fmla="*/ 6158587 w 6158587"/>
                  <a:gd name="connsiteY14" fmla="*/ 877981 h 1601672"/>
                  <a:gd name="connsiteX15" fmla="*/ 6158587 w 6158587"/>
                  <a:gd name="connsiteY15" fmla="*/ 1355891 h 1601672"/>
                  <a:gd name="connsiteX16" fmla="*/ 4997878 w 6158587"/>
                  <a:gd name="connsiteY16" fmla="*/ 1096454 h 1601672"/>
                  <a:gd name="connsiteX17" fmla="*/ 4574560 w 6158587"/>
                  <a:gd name="connsiteY17" fmla="*/ 1164727 h 1601672"/>
                  <a:gd name="connsiteX18" fmla="*/ 4301452 w 6158587"/>
                  <a:gd name="connsiteY18" fmla="*/ 632199 h 1601672"/>
                  <a:gd name="connsiteX19" fmla="*/ 3987378 w 6158587"/>
                  <a:gd name="connsiteY19" fmla="*/ 1246654 h 1601672"/>
                  <a:gd name="connsiteX20" fmla="*/ 3605027 w 6158587"/>
                  <a:gd name="connsiteY20" fmla="*/ 1260309 h 1601672"/>
                  <a:gd name="connsiteX21" fmla="*/ 3304608 w 6158587"/>
                  <a:gd name="connsiteY21" fmla="*/ 1260309 h 1601672"/>
                  <a:gd name="connsiteX22" fmla="*/ 3045155 w 6158587"/>
                  <a:gd name="connsiteY22" fmla="*/ 1151072 h 1601672"/>
                  <a:gd name="connsiteX23" fmla="*/ 2785702 w 6158587"/>
                  <a:gd name="connsiteY23" fmla="*/ 1014527 h 1601672"/>
                  <a:gd name="connsiteX24" fmla="*/ 2498939 w 6158587"/>
                  <a:gd name="connsiteY24" fmla="*/ 1424163 h 1601672"/>
                  <a:gd name="connsiteX25" fmla="*/ 1584027 w 6158587"/>
                  <a:gd name="connsiteY25" fmla="*/ 1574363 h 1601672"/>
                  <a:gd name="connsiteX26" fmla="*/ 1106088 w 6158587"/>
                  <a:gd name="connsiteY26" fmla="*/ 1601672 h 1601672"/>
                  <a:gd name="connsiteX27" fmla="*/ 723736 w 6158587"/>
                  <a:gd name="connsiteY27" fmla="*/ 1478781 h 1601672"/>
                  <a:gd name="connsiteX28" fmla="*/ 259453 w 6158587"/>
                  <a:gd name="connsiteY28" fmla="*/ 1424163 h 1601672"/>
                  <a:gd name="connsiteX29" fmla="*/ 13655 w 6158587"/>
                  <a:gd name="connsiteY29" fmla="*/ 1451472 h 1601672"/>
                  <a:gd name="connsiteX30" fmla="*/ 0 w 6158587"/>
                  <a:gd name="connsiteY30" fmla="*/ 918945 h 1601672"/>
                  <a:gd name="connsiteX31" fmla="*/ 491594 w 6158587"/>
                  <a:gd name="connsiteY31" fmla="*/ 1014527 h 1601672"/>
                  <a:gd name="connsiteX32" fmla="*/ 491594 w 6158587"/>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608182 w 6175593"/>
                  <a:gd name="connsiteY5" fmla="*/ 618545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301452 w 6175593"/>
                  <a:gd name="connsiteY18" fmla="*/ 632199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301452 w 6175593"/>
                  <a:gd name="connsiteY18" fmla="*/ 632199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87378 w 6175593"/>
                  <a:gd name="connsiteY19" fmla="*/ 1246654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605027 w 6175593"/>
                  <a:gd name="connsiteY20" fmla="*/ 1260309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304608 w 6175593"/>
                  <a:gd name="connsiteY21" fmla="*/ 1260309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151072 h 1601672"/>
                  <a:gd name="connsiteX23" fmla="*/ 2785702 w 6175593"/>
                  <a:gd name="connsiteY23" fmla="*/ 1014527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151072 h 1601672"/>
                  <a:gd name="connsiteX23" fmla="*/ 2760193 w 6175593"/>
                  <a:gd name="connsiteY23" fmla="*/ 504228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027363 h 1601672"/>
                  <a:gd name="connsiteX23" fmla="*/ 2760193 w 6175593"/>
                  <a:gd name="connsiteY23" fmla="*/ 504228 h 1601672"/>
                  <a:gd name="connsiteX24" fmla="*/ 2498939 w 6175593"/>
                  <a:gd name="connsiteY24" fmla="*/ 142416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601672"/>
                  <a:gd name="connsiteX1" fmla="*/ 819324 w 6175593"/>
                  <a:gd name="connsiteY1" fmla="*/ 1069145 h 1601672"/>
                  <a:gd name="connsiteX2" fmla="*/ 1215331 w 6175593"/>
                  <a:gd name="connsiteY2" fmla="*/ 1178381 h 1601672"/>
                  <a:gd name="connsiteX3" fmla="*/ 1597682 w 6175593"/>
                  <a:gd name="connsiteY3" fmla="*/ 1178381 h 1601672"/>
                  <a:gd name="connsiteX4" fmla="*/ 2253142 w 6175593"/>
                  <a:gd name="connsiteY4" fmla="*/ 1069145 h 1601672"/>
                  <a:gd name="connsiteX5" fmla="*/ 2463632 w 6175593"/>
                  <a:gd name="connsiteY5" fmla="*/ 525763 h 1601672"/>
                  <a:gd name="connsiteX6" fmla="*/ 2721283 w 6175593"/>
                  <a:gd name="connsiteY6" fmla="*/ 0 h 1601672"/>
                  <a:gd name="connsiteX7" fmla="*/ 3340675 w 6175593"/>
                  <a:gd name="connsiteY7" fmla="*/ 566901 h 1601672"/>
                  <a:gd name="connsiteX8" fmla="*/ 3818107 w 6175593"/>
                  <a:gd name="connsiteY8" fmla="*/ 659683 h 1601672"/>
                  <a:gd name="connsiteX9" fmla="*/ 4110277 w 6175593"/>
                  <a:gd name="connsiteY9" fmla="*/ 86017 h 1601672"/>
                  <a:gd name="connsiteX10" fmla="*/ 4451662 w 6175593"/>
                  <a:gd name="connsiteY10" fmla="*/ 86017 h 1601672"/>
                  <a:gd name="connsiteX11" fmla="*/ 4663701 w 6175593"/>
                  <a:gd name="connsiteY11" fmla="*/ 574954 h 1601672"/>
                  <a:gd name="connsiteX12" fmla="*/ 5052499 w 6175593"/>
                  <a:gd name="connsiteY12" fmla="*/ 595846 h 1601672"/>
                  <a:gd name="connsiteX13" fmla="*/ 5523484 w 6175593"/>
                  <a:gd name="connsiteY13" fmla="*/ 602264 h 1601672"/>
                  <a:gd name="connsiteX14" fmla="*/ 6175593 w 6175593"/>
                  <a:gd name="connsiteY14" fmla="*/ 831590 h 1601672"/>
                  <a:gd name="connsiteX15" fmla="*/ 6158587 w 6175593"/>
                  <a:gd name="connsiteY15" fmla="*/ 1355891 h 1601672"/>
                  <a:gd name="connsiteX16" fmla="*/ 4997878 w 6175593"/>
                  <a:gd name="connsiteY16" fmla="*/ 1096454 h 1601672"/>
                  <a:gd name="connsiteX17" fmla="*/ 4574560 w 6175593"/>
                  <a:gd name="connsiteY17" fmla="*/ 1164727 h 1601672"/>
                  <a:gd name="connsiteX18" fmla="*/ 4233428 w 6175593"/>
                  <a:gd name="connsiteY18" fmla="*/ 493027 h 1601672"/>
                  <a:gd name="connsiteX19" fmla="*/ 3919354 w 6175593"/>
                  <a:gd name="connsiteY19" fmla="*/ 1061091 h 1601672"/>
                  <a:gd name="connsiteX20" fmla="*/ 3494488 w 6175593"/>
                  <a:gd name="connsiteY20" fmla="*/ 1059281 h 1601672"/>
                  <a:gd name="connsiteX21" fmla="*/ 3202572 w 6175593"/>
                  <a:gd name="connsiteY21" fmla="*/ 1012892 h 1601672"/>
                  <a:gd name="connsiteX22" fmla="*/ 3045155 w 6175593"/>
                  <a:gd name="connsiteY22" fmla="*/ 1027363 h 1601672"/>
                  <a:gd name="connsiteX23" fmla="*/ 2760193 w 6175593"/>
                  <a:gd name="connsiteY23" fmla="*/ 504228 h 1601672"/>
                  <a:gd name="connsiteX24" fmla="*/ 2456425 w 6175593"/>
                  <a:gd name="connsiteY24" fmla="*/ 1300453 h 1601672"/>
                  <a:gd name="connsiteX25" fmla="*/ 1584027 w 6175593"/>
                  <a:gd name="connsiteY25" fmla="*/ 1574363 h 1601672"/>
                  <a:gd name="connsiteX26" fmla="*/ 1106088 w 6175593"/>
                  <a:gd name="connsiteY26" fmla="*/ 1601672 h 1601672"/>
                  <a:gd name="connsiteX27" fmla="*/ 723736 w 6175593"/>
                  <a:gd name="connsiteY27" fmla="*/ 1478781 h 1601672"/>
                  <a:gd name="connsiteX28" fmla="*/ 259453 w 6175593"/>
                  <a:gd name="connsiteY28" fmla="*/ 1424163 h 1601672"/>
                  <a:gd name="connsiteX29" fmla="*/ 13655 w 6175593"/>
                  <a:gd name="connsiteY29" fmla="*/ 1451472 h 1601672"/>
                  <a:gd name="connsiteX30" fmla="*/ 0 w 6175593"/>
                  <a:gd name="connsiteY30" fmla="*/ 918945 h 1601672"/>
                  <a:gd name="connsiteX31" fmla="*/ 491594 w 6175593"/>
                  <a:gd name="connsiteY31" fmla="*/ 1014527 h 1601672"/>
                  <a:gd name="connsiteX32" fmla="*/ 491594 w 6175593"/>
                  <a:gd name="connsiteY32" fmla="*/ 1014527 h 1601672"/>
                  <a:gd name="connsiteX0" fmla="*/ 409662 w 6175593"/>
                  <a:gd name="connsiteY0" fmla="*/ 1014527 h 1868173"/>
                  <a:gd name="connsiteX1" fmla="*/ 819324 w 6175593"/>
                  <a:gd name="connsiteY1" fmla="*/ 1069145 h 1868173"/>
                  <a:gd name="connsiteX2" fmla="*/ 1215331 w 6175593"/>
                  <a:gd name="connsiteY2" fmla="*/ 1178381 h 1868173"/>
                  <a:gd name="connsiteX3" fmla="*/ 1597682 w 6175593"/>
                  <a:gd name="connsiteY3" fmla="*/ 1178381 h 1868173"/>
                  <a:gd name="connsiteX4" fmla="*/ 2253142 w 6175593"/>
                  <a:gd name="connsiteY4" fmla="*/ 1069145 h 1868173"/>
                  <a:gd name="connsiteX5" fmla="*/ 2463632 w 6175593"/>
                  <a:gd name="connsiteY5" fmla="*/ 525763 h 1868173"/>
                  <a:gd name="connsiteX6" fmla="*/ 2721283 w 6175593"/>
                  <a:gd name="connsiteY6" fmla="*/ 0 h 1868173"/>
                  <a:gd name="connsiteX7" fmla="*/ 3340675 w 6175593"/>
                  <a:gd name="connsiteY7" fmla="*/ 566901 h 1868173"/>
                  <a:gd name="connsiteX8" fmla="*/ 3818107 w 6175593"/>
                  <a:gd name="connsiteY8" fmla="*/ 659683 h 1868173"/>
                  <a:gd name="connsiteX9" fmla="*/ 4110277 w 6175593"/>
                  <a:gd name="connsiteY9" fmla="*/ 86017 h 1868173"/>
                  <a:gd name="connsiteX10" fmla="*/ 4451662 w 6175593"/>
                  <a:gd name="connsiteY10" fmla="*/ 86017 h 1868173"/>
                  <a:gd name="connsiteX11" fmla="*/ 4663701 w 6175593"/>
                  <a:gd name="connsiteY11" fmla="*/ 574954 h 1868173"/>
                  <a:gd name="connsiteX12" fmla="*/ 5052499 w 6175593"/>
                  <a:gd name="connsiteY12" fmla="*/ 595846 h 1868173"/>
                  <a:gd name="connsiteX13" fmla="*/ 5523484 w 6175593"/>
                  <a:gd name="connsiteY13" fmla="*/ 602264 h 1868173"/>
                  <a:gd name="connsiteX14" fmla="*/ 6175593 w 6175593"/>
                  <a:gd name="connsiteY14" fmla="*/ 831590 h 1868173"/>
                  <a:gd name="connsiteX15" fmla="*/ 6158587 w 6175593"/>
                  <a:gd name="connsiteY15" fmla="*/ 1355891 h 1868173"/>
                  <a:gd name="connsiteX16" fmla="*/ 4997878 w 6175593"/>
                  <a:gd name="connsiteY16" fmla="*/ 1096454 h 1868173"/>
                  <a:gd name="connsiteX17" fmla="*/ 4574560 w 6175593"/>
                  <a:gd name="connsiteY17" fmla="*/ 1164727 h 1868173"/>
                  <a:gd name="connsiteX18" fmla="*/ 4233428 w 6175593"/>
                  <a:gd name="connsiteY18" fmla="*/ 493027 h 1868173"/>
                  <a:gd name="connsiteX19" fmla="*/ 3919354 w 6175593"/>
                  <a:gd name="connsiteY19" fmla="*/ 1061091 h 1868173"/>
                  <a:gd name="connsiteX20" fmla="*/ 3494488 w 6175593"/>
                  <a:gd name="connsiteY20" fmla="*/ 1059281 h 1868173"/>
                  <a:gd name="connsiteX21" fmla="*/ 3202572 w 6175593"/>
                  <a:gd name="connsiteY21" fmla="*/ 1012892 h 1868173"/>
                  <a:gd name="connsiteX22" fmla="*/ 3045155 w 6175593"/>
                  <a:gd name="connsiteY22" fmla="*/ 1027363 h 1868173"/>
                  <a:gd name="connsiteX23" fmla="*/ 2760193 w 6175593"/>
                  <a:gd name="connsiteY23" fmla="*/ 504228 h 1868173"/>
                  <a:gd name="connsiteX24" fmla="*/ 2456425 w 6175593"/>
                  <a:gd name="connsiteY24" fmla="*/ 1300453 h 1868173"/>
                  <a:gd name="connsiteX25" fmla="*/ 1686063 w 6175593"/>
                  <a:gd name="connsiteY25" fmla="*/ 1868173 h 1868173"/>
                  <a:gd name="connsiteX26" fmla="*/ 1106088 w 6175593"/>
                  <a:gd name="connsiteY26" fmla="*/ 1601672 h 1868173"/>
                  <a:gd name="connsiteX27" fmla="*/ 723736 w 6175593"/>
                  <a:gd name="connsiteY27" fmla="*/ 1478781 h 1868173"/>
                  <a:gd name="connsiteX28" fmla="*/ 259453 w 6175593"/>
                  <a:gd name="connsiteY28" fmla="*/ 1424163 h 1868173"/>
                  <a:gd name="connsiteX29" fmla="*/ 13655 w 6175593"/>
                  <a:gd name="connsiteY29" fmla="*/ 1451472 h 1868173"/>
                  <a:gd name="connsiteX30" fmla="*/ 0 w 6175593"/>
                  <a:gd name="connsiteY30" fmla="*/ 918945 h 1868173"/>
                  <a:gd name="connsiteX31" fmla="*/ 491594 w 6175593"/>
                  <a:gd name="connsiteY31" fmla="*/ 1014527 h 1868173"/>
                  <a:gd name="connsiteX32" fmla="*/ 491594 w 6175593"/>
                  <a:gd name="connsiteY32" fmla="*/ 1014527 h 1868173"/>
                  <a:gd name="connsiteX0" fmla="*/ 409662 w 6175593"/>
                  <a:gd name="connsiteY0" fmla="*/ 1014527 h 1868173"/>
                  <a:gd name="connsiteX1" fmla="*/ 819324 w 6175593"/>
                  <a:gd name="connsiteY1" fmla="*/ 1069145 h 1868173"/>
                  <a:gd name="connsiteX2" fmla="*/ 1215331 w 6175593"/>
                  <a:gd name="connsiteY2" fmla="*/ 1178381 h 1868173"/>
                  <a:gd name="connsiteX3" fmla="*/ 1623191 w 6175593"/>
                  <a:gd name="connsiteY3" fmla="*/ 1425800 h 1868173"/>
                  <a:gd name="connsiteX4" fmla="*/ 2253142 w 6175593"/>
                  <a:gd name="connsiteY4" fmla="*/ 1069145 h 1868173"/>
                  <a:gd name="connsiteX5" fmla="*/ 2463632 w 6175593"/>
                  <a:gd name="connsiteY5" fmla="*/ 525763 h 1868173"/>
                  <a:gd name="connsiteX6" fmla="*/ 2721283 w 6175593"/>
                  <a:gd name="connsiteY6" fmla="*/ 0 h 1868173"/>
                  <a:gd name="connsiteX7" fmla="*/ 3340675 w 6175593"/>
                  <a:gd name="connsiteY7" fmla="*/ 566901 h 1868173"/>
                  <a:gd name="connsiteX8" fmla="*/ 3818107 w 6175593"/>
                  <a:gd name="connsiteY8" fmla="*/ 659683 h 1868173"/>
                  <a:gd name="connsiteX9" fmla="*/ 4110277 w 6175593"/>
                  <a:gd name="connsiteY9" fmla="*/ 86017 h 1868173"/>
                  <a:gd name="connsiteX10" fmla="*/ 4451662 w 6175593"/>
                  <a:gd name="connsiteY10" fmla="*/ 86017 h 1868173"/>
                  <a:gd name="connsiteX11" fmla="*/ 4663701 w 6175593"/>
                  <a:gd name="connsiteY11" fmla="*/ 574954 h 1868173"/>
                  <a:gd name="connsiteX12" fmla="*/ 5052499 w 6175593"/>
                  <a:gd name="connsiteY12" fmla="*/ 595846 h 1868173"/>
                  <a:gd name="connsiteX13" fmla="*/ 5523484 w 6175593"/>
                  <a:gd name="connsiteY13" fmla="*/ 602264 h 1868173"/>
                  <a:gd name="connsiteX14" fmla="*/ 6175593 w 6175593"/>
                  <a:gd name="connsiteY14" fmla="*/ 831590 h 1868173"/>
                  <a:gd name="connsiteX15" fmla="*/ 6158587 w 6175593"/>
                  <a:gd name="connsiteY15" fmla="*/ 1355891 h 1868173"/>
                  <a:gd name="connsiteX16" fmla="*/ 4997878 w 6175593"/>
                  <a:gd name="connsiteY16" fmla="*/ 1096454 h 1868173"/>
                  <a:gd name="connsiteX17" fmla="*/ 4574560 w 6175593"/>
                  <a:gd name="connsiteY17" fmla="*/ 1164727 h 1868173"/>
                  <a:gd name="connsiteX18" fmla="*/ 4233428 w 6175593"/>
                  <a:gd name="connsiteY18" fmla="*/ 493027 h 1868173"/>
                  <a:gd name="connsiteX19" fmla="*/ 3919354 w 6175593"/>
                  <a:gd name="connsiteY19" fmla="*/ 1061091 h 1868173"/>
                  <a:gd name="connsiteX20" fmla="*/ 3494488 w 6175593"/>
                  <a:gd name="connsiteY20" fmla="*/ 1059281 h 1868173"/>
                  <a:gd name="connsiteX21" fmla="*/ 3202572 w 6175593"/>
                  <a:gd name="connsiteY21" fmla="*/ 1012892 h 1868173"/>
                  <a:gd name="connsiteX22" fmla="*/ 3045155 w 6175593"/>
                  <a:gd name="connsiteY22" fmla="*/ 1027363 h 1868173"/>
                  <a:gd name="connsiteX23" fmla="*/ 2760193 w 6175593"/>
                  <a:gd name="connsiteY23" fmla="*/ 504228 h 1868173"/>
                  <a:gd name="connsiteX24" fmla="*/ 2456425 w 6175593"/>
                  <a:gd name="connsiteY24" fmla="*/ 1300453 h 1868173"/>
                  <a:gd name="connsiteX25" fmla="*/ 1686063 w 6175593"/>
                  <a:gd name="connsiteY25" fmla="*/ 1868173 h 1868173"/>
                  <a:gd name="connsiteX26" fmla="*/ 1106088 w 6175593"/>
                  <a:gd name="connsiteY26" fmla="*/ 1601672 h 1868173"/>
                  <a:gd name="connsiteX27" fmla="*/ 723736 w 6175593"/>
                  <a:gd name="connsiteY27" fmla="*/ 1478781 h 1868173"/>
                  <a:gd name="connsiteX28" fmla="*/ 259453 w 6175593"/>
                  <a:gd name="connsiteY28" fmla="*/ 1424163 h 1868173"/>
                  <a:gd name="connsiteX29" fmla="*/ 13655 w 6175593"/>
                  <a:gd name="connsiteY29" fmla="*/ 1451472 h 1868173"/>
                  <a:gd name="connsiteX30" fmla="*/ 0 w 6175593"/>
                  <a:gd name="connsiteY30" fmla="*/ 918945 h 1868173"/>
                  <a:gd name="connsiteX31" fmla="*/ 491594 w 6175593"/>
                  <a:gd name="connsiteY31" fmla="*/ 1014527 h 1868173"/>
                  <a:gd name="connsiteX32" fmla="*/ 491594 w 6175593"/>
                  <a:gd name="connsiteY32" fmla="*/ 1014527 h 1868173"/>
                  <a:gd name="connsiteX0" fmla="*/ 409662 w 6175593"/>
                  <a:gd name="connsiteY0" fmla="*/ 1014527 h 2034654"/>
                  <a:gd name="connsiteX1" fmla="*/ 819324 w 6175593"/>
                  <a:gd name="connsiteY1" fmla="*/ 1069145 h 2034654"/>
                  <a:gd name="connsiteX2" fmla="*/ 1215331 w 6175593"/>
                  <a:gd name="connsiteY2" fmla="*/ 1178381 h 2034654"/>
                  <a:gd name="connsiteX3" fmla="*/ 1623191 w 6175593"/>
                  <a:gd name="connsiteY3" fmla="*/ 1425800 h 2034654"/>
                  <a:gd name="connsiteX4" fmla="*/ 2253142 w 6175593"/>
                  <a:gd name="connsiteY4" fmla="*/ 1069145 h 2034654"/>
                  <a:gd name="connsiteX5" fmla="*/ 2463632 w 6175593"/>
                  <a:gd name="connsiteY5" fmla="*/ 525763 h 2034654"/>
                  <a:gd name="connsiteX6" fmla="*/ 2721283 w 6175593"/>
                  <a:gd name="connsiteY6" fmla="*/ 0 h 2034654"/>
                  <a:gd name="connsiteX7" fmla="*/ 3340675 w 6175593"/>
                  <a:gd name="connsiteY7" fmla="*/ 566901 h 2034654"/>
                  <a:gd name="connsiteX8" fmla="*/ 3818107 w 6175593"/>
                  <a:gd name="connsiteY8" fmla="*/ 659683 h 2034654"/>
                  <a:gd name="connsiteX9" fmla="*/ 4110277 w 6175593"/>
                  <a:gd name="connsiteY9" fmla="*/ 86017 h 2034654"/>
                  <a:gd name="connsiteX10" fmla="*/ 4451662 w 6175593"/>
                  <a:gd name="connsiteY10" fmla="*/ 86017 h 2034654"/>
                  <a:gd name="connsiteX11" fmla="*/ 4663701 w 6175593"/>
                  <a:gd name="connsiteY11" fmla="*/ 574954 h 2034654"/>
                  <a:gd name="connsiteX12" fmla="*/ 5052499 w 6175593"/>
                  <a:gd name="connsiteY12" fmla="*/ 595846 h 2034654"/>
                  <a:gd name="connsiteX13" fmla="*/ 5523484 w 6175593"/>
                  <a:gd name="connsiteY13" fmla="*/ 602264 h 2034654"/>
                  <a:gd name="connsiteX14" fmla="*/ 6175593 w 6175593"/>
                  <a:gd name="connsiteY14" fmla="*/ 831590 h 2034654"/>
                  <a:gd name="connsiteX15" fmla="*/ 6158587 w 6175593"/>
                  <a:gd name="connsiteY15" fmla="*/ 1355891 h 2034654"/>
                  <a:gd name="connsiteX16" fmla="*/ 4997878 w 6175593"/>
                  <a:gd name="connsiteY16" fmla="*/ 1096454 h 2034654"/>
                  <a:gd name="connsiteX17" fmla="*/ 4574560 w 6175593"/>
                  <a:gd name="connsiteY17" fmla="*/ 1164727 h 2034654"/>
                  <a:gd name="connsiteX18" fmla="*/ 4233428 w 6175593"/>
                  <a:gd name="connsiteY18" fmla="*/ 493027 h 2034654"/>
                  <a:gd name="connsiteX19" fmla="*/ 3919354 w 6175593"/>
                  <a:gd name="connsiteY19" fmla="*/ 1061091 h 2034654"/>
                  <a:gd name="connsiteX20" fmla="*/ 3494488 w 6175593"/>
                  <a:gd name="connsiteY20" fmla="*/ 1059281 h 2034654"/>
                  <a:gd name="connsiteX21" fmla="*/ 3202572 w 6175593"/>
                  <a:gd name="connsiteY21" fmla="*/ 1012892 h 2034654"/>
                  <a:gd name="connsiteX22" fmla="*/ 3045155 w 6175593"/>
                  <a:gd name="connsiteY22" fmla="*/ 1027363 h 2034654"/>
                  <a:gd name="connsiteX23" fmla="*/ 2760193 w 6175593"/>
                  <a:gd name="connsiteY23" fmla="*/ 504228 h 2034654"/>
                  <a:gd name="connsiteX24" fmla="*/ 2456425 w 6175593"/>
                  <a:gd name="connsiteY24" fmla="*/ 1300453 h 2034654"/>
                  <a:gd name="connsiteX25" fmla="*/ 1686063 w 6175593"/>
                  <a:gd name="connsiteY25" fmla="*/ 1868173 h 2034654"/>
                  <a:gd name="connsiteX26" fmla="*/ 1250638 w 6175593"/>
                  <a:gd name="connsiteY26" fmla="*/ 2034654 h 2034654"/>
                  <a:gd name="connsiteX27" fmla="*/ 723736 w 6175593"/>
                  <a:gd name="connsiteY27" fmla="*/ 1478781 h 2034654"/>
                  <a:gd name="connsiteX28" fmla="*/ 259453 w 6175593"/>
                  <a:gd name="connsiteY28" fmla="*/ 1424163 h 2034654"/>
                  <a:gd name="connsiteX29" fmla="*/ 13655 w 6175593"/>
                  <a:gd name="connsiteY29" fmla="*/ 1451472 h 2034654"/>
                  <a:gd name="connsiteX30" fmla="*/ 0 w 6175593"/>
                  <a:gd name="connsiteY30" fmla="*/ 918945 h 2034654"/>
                  <a:gd name="connsiteX31" fmla="*/ 491594 w 6175593"/>
                  <a:gd name="connsiteY31" fmla="*/ 1014527 h 2034654"/>
                  <a:gd name="connsiteX32" fmla="*/ 491594 w 6175593"/>
                  <a:gd name="connsiteY32" fmla="*/ 1014527 h 2034654"/>
                  <a:gd name="connsiteX0" fmla="*/ 409662 w 6175593"/>
                  <a:gd name="connsiteY0" fmla="*/ 1014527 h 2034654"/>
                  <a:gd name="connsiteX1" fmla="*/ 819324 w 6175593"/>
                  <a:gd name="connsiteY1" fmla="*/ 1069145 h 2034654"/>
                  <a:gd name="connsiteX2" fmla="*/ 1223834 w 6175593"/>
                  <a:gd name="connsiteY2" fmla="*/ 1580435 h 2034654"/>
                  <a:gd name="connsiteX3" fmla="*/ 1623191 w 6175593"/>
                  <a:gd name="connsiteY3" fmla="*/ 1425800 h 2034654"/>
                  <a:gd name="connsiteX4" fmla="*/ 2253142 w 6175593"/>
                  <a:gd name="connsiteY4" fmla="*/ 1069145 h 2034654"/>
                  <a:gd name="connsiteX5" fmla="*/ 2463632 w 6175593"/>
                  <a:gd name="connsiteY5" fmla="*/ 525763 h 2034654"/>
                  <a:gd name="connsiteX6" fmla="*/ 2721283 w 6175593"/>
                  <a:gd name="connsiteY6" fmla="*/ 0 h 2034654"/>
                  <a:gd name="connsiteX7" fmla="*/ 3340675 w 6175593"/>
                  <a:gd name="connsiteY7" fmla="*/ 566901 h 2034654"/>
                  <a:gd name="connsiteX8" fmla="*/ 3818107 w 6175593"/>
                  <a:gd name="connsiteY8" fmla="*/ 659683 h 2034654"/>
                  <a:gd name="connsiteX9" fmla="*/ 4110277 w 6175593"/>
                  <a:gd name="connsiteY9" fmla="*/ 86017 h 2034654"/>
                  <a:gd name="connsiteX10" fmla="*/ 4451662 w 6175593"/>
                  <a:gd name="connsiteY10" fmla="*/ 86017 h 2034654"/>
                  <a:gd name="connsiteX11" fmla="*/ 4663701 w 6175593"/>
                  <a:gd name="connsiteY11" fmla="*/ 574954 h 2034654"/>
                  <a:gd name="connsiteX12" fmla="*/ 5052499 w 6175593"/>
                  <a:gd name="connsiteY12" fmla="*/ 595846 h 2034654"/>
                  <a:gd name="connsiteX13" fmla="*/ 5523484 w 6175593"/>
                  <a:gd name="connsiteY13" fmla="*/ 602264 h 2034654"/>
                  <a:gd name="connsiteX14" fmla="*/ 6175593 w 6175593"/>
                  <a:gd name="connsiteY14" fmla="*/ 831590 h 2034654"/>
                  <a:gd name="connsiteX15" fmla="*/ 6158587 w 6175593"/>
                  <a:gd name="connsiteY15" fmla="*/ 1355891 h 2034654"/>
                  <a:gd name="connsiteX16" fmla="*/ 4997878 w 6175593"/>
                  <a:gd name="connsiteY16" fmla="*/ 1096454 h 2034654"/>
                  <a:gd name="connsiteX17" fmla="*/ 4574560 w 6175593"/>
                  <a:gd name="connsiteY17" fmla="*/ 1164727 h 2034654"/>
                  <a:gd name="connsiteX18" fmla="*/ 4233428 w 6175593"/>
                  <a:gd name="connsiteY18" fmla="*/ 493027 h 2034654"/>
                  <a:gd name="connsiteX19" fmla="*/ 3919354 w 6175593"/>
                  <a:gd name="connsiteY19" fmla="*/ 1061091 h 2034654"/>
                  <a:gd name="connsiteX20" fmla="*/ 3494488 w 6175593"/>
                  <a:gd name="connsiteY20" fmla="*/ 1059281 h 2034654"/>
                  <a:gd name="connsiteX21" fmla="*/ 3202572 w 6175593"/>
                  <a:gd name="connsiteY21" fmla="*/ 1012892 h 2034654"/>
                  <a:gd name="connsiteX22" fmla="*/ 3045155 w 6175593"/>
                  <a:gd name="connsiteY22" fmla="*/ 1027363 h 2034654"/>
                  <a:gd name="connsiteX23" fmla="*/ 2760193 w 6175593"/>
                  <a:gd name="connsiteY23" fmla="*/ 504228 h 2034654"/>
                  <a:gd name="connsiteX24" fmla="*/ 2456425 w 6175593"/>
                  <a:gd name="connsiteY24" fmla="*/ 1300453 h 2034654"/>
                  <a:gd name="connsiteX25" fmla="*/ 1686063 w 6175593"/>
                  <a:gd name="connsiteY25" fmla="*/ 1868173 h 2034654"/>
                  <a:gd name="connsiteX26" fmla="*/ 1250638 w 6175593"/>
                  <a:gd name="connsiteY26" fmla="*/ 2034654 h 2034654"/>
                  <a:gd name="connsiteX27" fmla="*/ 723736 w 6175593"/>
                  <a:gd name="connsiteY27" fmla="*/ 1478781 h 2034654"/>
                  <a:gd name="connsiteX28" fmla="*/ 259453 w 6175593"/>
                  <a:gd name="connsiteY28" fmla="*/ 1424163 h 2034654"/>
                  <a:gd name="connsiteX29" fmla="*/ 13655 w 6175593"/>
                  <a:gd name="connsiteY29" fmla="*/ 1451472 h 2034654"/>
                  <a:gd name="connsiteX30" fmla="*/ 0 w 6175593"/>
                  <a:gd name="connsiteY30" fmla="*/ 918945 h 2034654"/>
                  <a:gd name="connsiteX31" fmla="*/ 491594 w 6175593"/>
                  <a:gd name="connsiteY31" fmla="*/ 1014527 h 2034654"/>
                  <a:gd name="connsiteX32" fmla="*/ 491594 w 6175593"/>
                  <a:gd name="connsiteY32" fmla="*/ 1014527 h 2034654"/>
                  <a:gd name="connsiteX0" fmla="*/ 409662 w 6175593"/>
                  <a:gd name="connsiteY0" fmla="*/ 1014527 h 2329280"/>
                  <a:gd name="connsiteX1" fmla="*/ 819324 w 6175593"/>
                  <a:gd name="connsiteY1" fmla="*/ 1069145 h 2329280"/>
                  <a:gd name="connsiteX2" fmla="*/ 1223834 w 6175593"/>
                  <a:gd name="connsiteY2" fmla="*/ 1580435 h 2329280"/>
                  <a:gd name="connsiteX3" fmla="*/ 1623191 w 6175593"/>
                  <a:gd name="connsiteY3" fmla="*/ 1425800 h 2329280"/>
                  <a:gd name="connsiteX4" fmla="*/ 2253142 w 6175593"/>
                  <a:gd name="connsiteY4" fmla="*/ 1069145 h 2329280"/>
                  <a:gd name="connsiteX5" fmla="*/ 2463632 w 6175593"/>
                  <a:gd name="connsiteY5" fmla="*/ 525763 h 2329280"/>
                  <a:gd name="connsiteX6" fmla="*/ 2721283 w 6175593"/>
                  <a:gd name="connsiteY6" fmla="*/ 0 h 2329280"/>
                  <a:gd name="connsiteX7" fmla="*/ 3340675 w 6175593"/>
                  <a:gd name="connsiteY7" fmla="*/ 566901 h 2329280"/>
                  <a:gd name="connsiteX8" fmla="*/ 3818107 w 6175593"/>
                  <a:gd name="connsiteY8" fmla="*/ 659683 h 2329280"/>
                  <a:gd name="connsiteX9" fmla="*/ 4110277 w 6175593"/>
                  <a:gd name="connsiteY9" fmla="*/ 86017 h 2329280"/>
                  <a:gd name="connsiteX10" fmla="*/ 4451662 w 6175593"/>
                  <a:gd name="connsiteY10" fmla="*/ 86017 h 2329280"/>
                  <a:gd name="connsiteX11" fmla="*/ 4663701 w 6175593"/>
                  <a:gd name="connsiteY11" fmla="*/ 574954 h 2329280"/>
                  <a:gd name="connsiteX12" fmla="*/ 5052499 w 6175593"/>
                  <a:gd name="connsiteY12" fmla="*/ 595846 h 2329280"/>
                  <a:gd name="connsiteX13" fmla="*/ 5523484 w 6175593"/>
                  <a:gd name="connsiteY13" fmla="*/ 602264 h 2329280"/>
                  <a:gd name="connsiteX14" fmla="*/ 6175593 w 6175593"/>
                  <a:gd name="connsiteY14" fmla="*/ 831590 h 2329280"/>
                  <a:gd name="connsiteX15" fmla="*/ 6158587 w 6175593"/>
                  <a:gd name="connsiteY15" fmla="*/ 1355891 h 2329280"/>
                  <a:gd name="connsiteX16" fmla="*/ 4997878 w 6175593"/>
                  <a:gd name="connsiteY16" fmla="*/ 1096454 h 2329280"/>
                  <a:gd name="connsiteX17" fmla="*/ 4574560 w 6175593"/>
                  <a:gd name="connsiteY17" fmla="*/ 1164727 h 2329280"/>
                  <a:gd name="connsiteX18" fmla="*/ 4233428 w 6175593"/>
                  <a:gd name="connsiteY18" fmla="*/ 493027 h 2329280"/>
                  <a:gd name="connsiteX19" fmla="*/ 3919354 w 6175593"/>
                  <a:gd name="connsiteY19" fmla="*/ 1061091 h 2329280"/>
                  <a:gd name="connsiteX20" fmla="*/ 3494488 w 6175593"/>
                  <a:gd name="connsiteY20" fmla="*/ 1059281 h 2329280"/>
                  <a:gd name="connsiteX21" fmla="*/ 3202572 w 6175593"/>
                  <a:gd name="connsiteY21" fmla="*/ 1012892 h 2329280"/>
                  <a:gd name="connsiteX22" fmla="*/ 3045155 w 6175593"/>
                  <a:gd name="connsiteY22" fmla="*/ 1027363 h 2329280"/>
                  <a:gd name="connsiteX23" fmla="*/ 2760193 w 6175593"/>
                  <a:gd name="connsiteY23" fmla="*/ 504228 h 2329280"/>
                  <a:gd name="connsiteX24" fmla="*/ 2456425 w 6175593"/>
                  <a:gd name="connsiteY24" fmla="*/ 1300453 h 2329280"/>
                  <a:gd name="connsiteX25" fmla="*/ 1686063 w 6175593"/>
                  <a:gd name="connsiteY25" fmla="*/ 1868173 h 2329280"/>
                  <a:gd name="connsiteX26" fmla="*/ 1250638 w 6175593"/>
                  <a:gd name="connsiteY26" fmla="*/ 2034654 h 2329280"/>
                  <a:gd name="connsiteX27" fmla="*/ 893795 w 6175593"/>
                  <a:gd name="connsiteY27" fmla="*/ 2329280 h 2329280"/>
                  <a:gd name="connsiteX28" fmla="*/ 259453 w 6175593"/>
                  <a:gd name="connsiteY28" fmla="*/ 1424163 h 2329280"/>
                  <a:gd name="connsiteX29" fmla="*/ 13655 w 6175593"/>
                  <a:gd name="connsiteY29" fmla="*/ 1451472 h 2329280"/>
                  <a:gd name="connsiteX30" fmla="*/ 0 w 6175593"/>
                  <a:gd name="connsiteY30" fmla="*/ 918945 h 2329280"/>
                  <a:gd name="connsiteX31" fmla="*/ 491594 w 6175593"/>
                  <a:gd name="connsiteY31" fmla="*/ 1014527 h 2329280"/>
                  <a:gd name="connsiteX32" fmla="*/ 491594 w 6175593"/>
                  <a:gd name="connsiteY32" fmla="*/ 1014527 h 2329280"/>
                  <a:gd name="connsiteX0" fmla="*/ 409662 w 6175593"/>
                  <a:gd name="connsiteY0" fmla="*/ 1014527 h 2329280"/>
                  <a:gd name="connsiteX1" fmla="*/ 878845 w 6175593"/>
                  <a:gd name="connsiteY1" fmla="*/ 1780469 h 2329280"/>
                  <a:gd name="connsiteX2" fmla="*/ 1223834 w 6175593"/>
                  <a:gd name="connsiteY2" fmla="*/ 1580435 h 2329280"/>
                  <a:gd name="connsiteX3" fmla="*/ 1623191 w 6175593"/>
                  <a:gd name="connsiteY3" fmla="*/ 1425800 h 2329280"/>
                  <a:gd name="connsiteX4" fmla="*/ 2253142 w 6175593"/>
                  <a:gd name="connsiteY4" fmla="*/ 1069145 h 2329280"/>
                  <a:gd name="connsiteX5" fmla="*/ 2463632 w 6175593"/>
                  <a:gd name="connsiteY5" fmla="*/ 525763 h 2329280"/>
                  <a:gd name="connsiteX6" fmla="*/ 2721283 w 6175593"/>
                  <a:gd name="connsiteY6" fmla="*/ 0 h 2329280"/>
                  <a:gd name="connsiteX7" fmla="*/ 3340675 w 6175593"/>
                  <a:gd name="connsiteY7" fmla="*/ 566901 h 2329280"/>
                  <a:gd name="connsiteX8" fmla="*/ 3818107 w 6175593"/>
                  <a:gd name="connsiteY8" fmla="*/ 659683 h 2329280"/>
                  <a:gd name="connsiteX9" fmla="*/ 4110277 w 6175593"/>
                  <a:gd name="connsiteY9" fmla="*/ 86017 h 2329280"/>
                  <a:gd name="connsiteX10" fmla="*/ 4451662 w 6175593"/>
                  <a:gd name="connsiteY10" fmla="*/ 86017 h 2329280"/>
                  <a:gd name="connsiteX11" fmla="*/ 4663701 w 6175593"/>
                  <a:gd name="connsiteY11" fmla="*/ 574954 h 2329280"/>
                  <a:gd name="connsiteX12" fmla="*/ 5052499 w 6175593"/>
                  <a:gd name="connsiteY12" fmla="*/ 595846 h 2329280"/>
                  <a:gd name="connsiteX13" fmla="*/ 5523484 w 6175593"/>
                  <a:gd name="connsiteY13" fmla="*/ 602264 h 2329280"/>
                  <a:gd name="connsiteX14" fmla="*/ 6175593 w 6175593"/>
                  <a:gd name="connsiteY14" fmla="*/ 831590 h 2329280"/>
                  <a:gd name="connsiteX15" fmla="*/ 6158587 w 6175593"/>
                  <a:gd name="connsiteY15" fmla="*/ 1355891 h 2329280"/>
                  <a:gd name="connsiteX16" fmla="*/ 4997878 w 6175593"/>
                  <a:gd name="connsiteY16" fmla="*/ 1096454 h 2329280"/>
                  <a:gd name="connsiteX17" fmla="*/ 4574560 w 6175593"/>
                  <a:gd name="connsiteY17" fmla="*/ 1164727 h 2329280"/>
                  <a:gd name="connsiteX18" fmla="*/ 4233428 w 6175593"/>
                  <a:gd name="connsiteY18" fmla="*/ 493027 h 2329280"/>
                  <a:gd name="connsiteX19" fmla="*/ 3919354 w 6175593"/>
                  <a:gd name="connsiteY19" fmla="*/ 1061091 h 2329280"/>
                  <a:gd name="connsiteX20" fmla="*/ 3494488 w 6175593"/>
                  <a:gd name="connsiteY20" fmla="*/ 1059281 h 2329280"/>
                  <a:gd name="connsiteX21" fmla="*/ 3202572 w 6175593"/>
                  <a:gd name="connsiteY21" fmla="*/ 1012892 h 2329280"/>
                  <a:gd name="connsiteX22" fmla="*/ 3045155 w 6175593"/>
                  <a:gd name="connsiteY22" fmla="*/ 1027363 h 2329280"/>
                  <a:gd name="connsiteX23" fmla="*/ 2760193 w 6175593"/>
                  <a:gd name="connsiteY23" fmla="*/ 504228 h 2329280"/>
                  <a:gd name="connsiteX24" fmla="*/ 2456425 w 6175593"/>
                  <a:gd name="connsiteY24" fmla="*/ 1300453 h 2329280"/>
                  <a:gd name="connsiteX25" fmla="*/ 1686063 w 6175593"/>
                  <a:gd name="connsiteY25" fmla="*/ 1868173 h 2329280"/>
                  <a:gd name="connsiteX26" fmla="*/ 1250638 w 6175593"/>
                  <a:gd name="connsiteY26" fmla="*/ 2034654 h 2329280"/>
                  <a:gd name="connsiteX27" fmla="*/ 893795 w 6175593"/>
                  <a:gd name="connsiteY27" fmla="*/ 2329280 h 2329280"/>
                  <a:gd name="connsiteX28" fmla="*/ 259453 w 6175593"/>
                  <a:gd name="connsiteY28" fmla="*/ 1424163 h 2329280"/>
                  <a:gd name="connsiteX29" fmla="*/ 13655 w 6175593"/>
                  <a:gd name="connsiteY29" fmla="*/ 1451472 h 2329280"/>
                  <a:gd name="connsiteX30" fmla="*/ 0 w 6175593"/>
                  <a:gd name="connsiteY30" fmla="*/ 918945 h 2329280"/>
                  <a:gd name="connsiteX31" fmla="*/ 491594 w 6175593"/>
                  <a:gd name="connsiteY31" fmla="*/ 1014527 h 2329280"/>
                  <a:gd name="connsiteX32" fmla="*/ 491594 w 6175593"/>
                  <a:gd name="connsiteY32" fmla="*/ 1014527 h 2329280"/>
                  <a:gd name="connsiteX0" fmla="*/ 409662 w 6175593"/>
                  <a:gd name="connsiteY0" fmla="*/ 1014527 h 3001452"/>
                  <a:gd name="connsiteX1" fmla="*/ 878845 w 6175593"/>
                  <a:gd name="connsiteY1" fmla="*/ 1780469 h 3001452"/>
                  <a:gd name="connsiteX2" fmla="*/ 1223834 w 6175593"/>
                  <a:gd name="connsiteY2" fmla="*/ 1580435 h 3001452"/>
                  <a:gd name="connsiteX3" fmla="*/ 1623191 w 6175593"/>
                  <a:gd name="connsiteY3" fmla="*/ 1425800 h 3001452"/>
                  <a:gd name="connsiteX4" fmla="*/ 2253142 w 6175593"/>
                  <a:gd name="connsiteY4" fmla="*/ 1069145 h 3001452"/>
                  <a:gd name="connsiteX5" fmla="*/ 2463632 w 6175593"/>
                  <a:gd name="connsiteY5" fmla="*/ 525763 h 3001452"/>
                  <a:gd name="connsiteX6" fmla="*/ 2721283 w 6175593"/>
                  <a:gd name="connsiteY6" fmla="*/ 0 h 3001452"/>
                  <a:gd name="connsiteX7" fmla="*/ 3340675 w 6175593"/>
                  <a:gd name="connsiteY7" fmla="*/ 566901 h 3001452"/>
                  <a:gd name="connsiteX8" fmla="*/ 3818107 w 6175593"/>
                  <a:gd name="connsiteY8" fmla="*/ 659683 h 3001452"/>
                  <a:gd name="connsiteX9" fmla="*/ 4110277 w 6175593"/>
                  <a:gd name="connsiteY9" fmla="*/ 86017 h 3001452"/>
                  <a:gd name="connsiteX10" fmla="*/ 4451662 w 6175593"/>
                  <a:gd name="connsiteY10" fmla="*/ 86017 h 3001452"/>
                  <a:gd name="connsiteX11" fmla="*/ 4663701 w 6175593"/>
                  <a:gd name="connsiteY11" fmla="*/ 574954 h 3001452"/>
                  <a:gd name="connsiteX12" fmla="*/ 5052499 w 6175593"/>
                  <a:gd name="connsiteY12" fmla="*/ 595846 h 3001452"/>
                  <a:gd name="connsiteX13" fmla="*/ 5523484 w 6175593"/>
                  <a:gd name="connsiteY13" fmla="*/ 602264 h 3001452"/>
                  <a:gd name="connsiteX14" fmla="*/ 6175593 w 6175593"/>
                  <a:gd name="connsiteY14" fmla="*/ 831590 h 3001452"/>
                  <a:gd name="connsiteX15" fmla="*/ 6158587 w 6175593"/>
                  <a:gd name="connsiteY15" fmla="*/ 1355891 h 3001452"/>
                  <a:gd name="connsiteX16" fmla="*/ 4997878 w 6175593"/>
                  <a:gd name="connsiteY16" fmla="*/ 1096454 h 3001452"/>
                  <a:gd name="connsiteX17" fmla="*/ 4574560 w 6175593"/>
                  <a:gd name="connsiteY17" fmla="*/ 1164727 h 3001452"/>
                  <a:gd name="connsiteX18" fmla="*/ 4233428 w 6175593"/>
                  <a:gd name="connsiteY18" fmla="*/ 493027 h 3001452"/>
                  <a:gd name="connsiteX19" fmla="*/ 3919354 w 6175593"/>
                  <a:gd name="connsiteY19" fmla="*/ 1061091 h 3001452"/>
                  <a:gd name="connsiteX20" fmla="*/ 3494488 w 6175593"/>
                  <a:gd name="connsiteY20" fmla="*/ 1059281 h 3001452"/>
                  <a:gd name="connsiteX21" fmla="*/ 3202572 w 6175593"/>
                  <a:gd name="connsiteY21" fmla="*/ 1012892 h 3001452"/>
                  <a:gd name="connsiteX22" fmla="*/ 3045155 w 6175593"/>
                  <a:gd name="connsiteY22" fmla="*/ 1027363 h 3001452"/>
                  <a:gd name="connsiteX23" fmla="*/ 2760193 w 6175593"/>
                  <a:gd name="connsiteY23" fmla="*/ 504228 h 3001452"/>
                  <a:gd name="connsiteX24" fmla="*/ 2456425 w 6175593"/>
                  <a:gd name="connsiteY24" fmla="*/ 1300453 h 3001452"/>
                  <a:gd name="connsiteX25" fmla="*/ 1686063 w 6175593"/>
                  <a:gd name="connsiteY25" fmla="*/ 1868173 h 3001452"/>
                  <a:gd name="connsiteX26" fmla="*/ 1250638 w 6175593"/>
                  <a:gd name="connsiteY26" fmla="*/ 2034654 h 3001452"/>
                  <a:gd name="connsiteX27" fmla="*/ 893795 w 6175593"/>
                  <a:gd name="connsiteY27" fmla="*/ 2329280 h 3001452"/>
                  <a:gd name="connsiteX28" fmla="*/ 489033 w 6175593"/>
                  <a:gd name="connsiteY28" fmla="*/ 3001452 h 3001452"/>
                  <a:gd name="connsiteX29" fmla="*/ 13655 w 6175593"/>
                  <a:gd name="connsiteY29" fmla="*/ 1451472 h 3001452"/>
                  <a:gd name="connsiteX30" fmla="*/ 0 w 6175593"/>
                  <a:gd name="connsiteY30" fmla="*/ 918945 h 3001452"/>
                  <a:gd name="connsiteX31" fmla="*/ 491594 w 6175593"/>
                  <a:gd name="connsiteY31" fmla="*/ 1014527 h 3001452"/>
                  <a:gd name="connsiteX32" fmla="*/ 491594 w 6175593"/>
                  <a:gd name="connsiteY32" fmla="*/ 1014527 h 3001452"/>
                  <a:gd name="connsiteX0" fmla="*/ 396007 w 6161938"/>
                  <a:gd name="connsiteY0" fmla="*/ 1014527 h 3001452"/>
                  <a:gd name="connsiteX1" fmla="*/ 865190 w 6161938"/>
                  <a:gd name="connsiteY1" fmla="*/ 1780469 h 3001452"/>
                  <a:gd name="connsiteX2" fmla="*/ 1210179 w 6161938"/>
                  <a:gd name="connsiteY2" fmla="*/ 1580435 h 3001452"/>
                  <a:gd name="connsiteX3" fmla="*/ 1609536 w 6161938"/>
                  <a:gd name="connsiteY3" fmla="*/ 1425800 h 3001452"/>
                  <a:gd name="connsiteX4" fmla="*/ 2239487 w 6161938"/>
                  <a:gd name="connsiteY4" fmla="*/ 1069145 h 3001452"/>
                  <a:gd name="connsiteX5" fmla="*/ 2449977 w 6161938"/>
                  <a:gd name="connsiteY5" fmla="*/ 525763 h 3001452"/>
                  <a:gd name="connsiteX6" fmla="*/ 2707628 w 6161938"/>
                  <a:gd name="connsiteY6" fmla="*/ 0 h 3001452"/>
                  <a:gd name="connsiteX7" fmla="*/ 3327020 w 6161938"/>
                  <a:gd name="connsiteY7" fmla="*/ 566901 h 3001452"/>
                  <a:gd name="connsiteX8" fmla="*/ 3804452 w 6161938"/>
                  <a:gd name="connsiteY8" fmla="*/ 659683 h 3001452"/>
                  <a:gd name="connsiteX9" fmla="*/ 4096622 w 6161938"/>
                  <a:gd name="connsiteY9" fmla="*/ 86017 h 3001452"/>
                  <a:gd name="connsiteX10" fmla="*/ 4438007 w 6161938"/>
                  <a:gd name="connsiteY10" fmla="*/ 86017 h 3001452"/>
                  <a:gd name="connsiteX11" fmla="*/ 4650046 w 6161938"/>
                  <a:gd name="connsiteY11" fmla="*/ 574954 h 3001452"/>
                  <a:gd name="connsiteX12" fmla="*/ 5038844 w 6161938"/>
                  <a:gd name="connsiteY12" fmla="*/ 595846 h 3001452"/>
                  <a:gd name="connsiteX13" fmla="*/ 5509829 w 6161938"/>
                  <a:gd name="connsiteY13" fmla="*/ 602264 h 3001452"/>
                  <a:gd name="connsiteX14" fmla="*/ 6161938 w 6161938"/>
                  <a:gd name="connsiteY14" fmla="*/ 831590 h 3001452"/>
                  <a:gd name="connsiteX15" fmla="*/ 6144932 w 6161938"/>
                  <a:gd name="connsiteY15" fmla="*/ 1355891 h 3001452"/>
                  <a:gd name="connsiteX16" fmla="*/ 4984223 w 6161938"/>
                  <a:gd name="connsiteY16" fmla="*/ 1096454 h 3001452"/>
                  <a:gd name="connsiteX17" fmla="*/ 4560905 w 6161938"/>
                  <a:gd name="connsiteY17" fmla="*/ 1164727 h 3001452"/>
                  <a:gd name="connsiteX18" fmla="*/ 4219773 w 6161938"/>
                  <a:gd name="connsiteY18" fmla="*/ 493027 h 3001452"/>
                  <a:gd name="connsiteX19" fmla="*/ 3905699 w 6161938"/>
                  <a:gd name="connsiteY19" fmla="*/ 1061091 h 3001452"/>
                  <a:gd name="connsiteX20" fmla="*/ 3480833 w 6161938"/>
                  <a:gd name="connsiteY20" fmla="*/ 1059281 h 3001452"/>
                  <a:gd name="connsiteX21" fmla="*/ 3188917 w 6161938"/>
                  <a:gd name="connsiteY21" fmla="*/ 1012892 h 3001452"/>
                  <a:gd name="connsiteX22" fmla="*/ 3031500 w 6161938"/>
                  <a:gd name="connsiteY22" fmla="*/ 1027363 h 3001452"/>
                  <a:gd name="connsiteX23" fmla="*/ 2746538 w 6161938"/>
                  <a:gd name="connsiteY23" fmla="*/ 504228 h 3001452"/>
                  <a:gd name="connsiteX24" fmla="*/ 2442770 w 6161938"/>
                  <a:gd name="connsiteY24" fmla="*/ 1300453 h 3001452"/>
                  <a:gd name="connsiteX25" fmla="*/ 1672408 w 6161938"/>
                  <a:gd name="connsiteY25" fmla="*/ 1868173 h 3001452"/>
                  <a:gd name="connsiteX26" fmla="*/ 1236983 w 6161938"/>
                  <a:gd name="connsiteY26" fmla="*/ 2034654 h 3001452"/>
                  <a:gd name="connsiteX27" fmla="*/ 880140 w 6161938"/>
                  <a:gd name="connsiteY27" fmla="*/ 2329280 h 3001452"/>
                  <a:gd name="connsiteX28" fmla="*/ 475378 w 6161938"/>
                  <a:gd name="connsiteY28" fmla="*/ 3001452 h 3001452"/>
                  <a:gd name="connsiteX29" fmla="*/ 0 w 6161938"/>
                  <a:gd name="connsiteY29" fmla="*/ 1451472 h 3001452"/>
                  <a:gd name="connsiteX30" fmla="*/ 462511 w 6161938"/>
                  <a:gd name="connsiteY30" fmla="*/ 2418915 h 3001452"/>
                  <a:gd name="connsiteX31" fmla="*/ 477939 w 6161938"/>
                  <a:gd name="connsiteY31" fmla="*/ 1014527 h 3001452"/>
                  <a:gd name="connsiteX32" fmla="*/ 477939 w 6161938"/>
                  <a:gd name="connsiteY32" fmla="*/ 1014527 h 3001452"/>
                  <a:gd name="connsiteX0" fmla="*/ 55889 w 5821820"/>
                  <a:gd name="connsiteY0" fmla="*/ 1014527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37821 w 5821820"/>
                  <a:gd name="connsiteY32" fmla="*/ 1014527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37821 w 5821820"/>
                  <a:gd name="connsiteY32" fmla="*/ 1014527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37821 w 5821820"/>
                  <a:gd name="connsiteY31" fmla="*/ 1014527 h 3001452"/>
                  <a:gd name="connsiteX32" fmla="*/ 129318 w 5821820"/>
                  <a:gd name="connsiteY32" fmla="*/ 2452643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205845 w 5821820"/>
                  <a:gd name="connsiteY31" fmla="*/ 1895953 h 3001452"/>
                  <a:gd name="connsiteX32" fmla="*/ 129318 w 5821820"/>
                  <a:gd name="connsiteY32" fmla="*/ 2452643 h 3001452"/>
                  <a:gd name="connsiteX0" fmla="*/ 115409 w 5821820"/>
                  <a:gd name="connsiteY0" fmla="*/ 2452643 h 3001452"/>
                  <a:gd name="connsiteX1" fmla="*/ 525072 w 5821820"/>
                  <a:gd name="connsiteY1" fmla="*/ 1780469 h 3001452"/>
                  <a:gd name="connsiteX2" fmla="*/ 870061 w 5821820"/>
                  <a:gd name="connsiteY2" fmla="*/ 1580435 h 3001452"/>
                  <a:gd name="connsiteX3" fmla="*/ 1269418 w 5821820"/>
                  <a:gd name="connsiteY3" fmla="*/ 1425800 h 3001452"/>
                  <a:gd name="connsiteX4" fmla="*/ 1899369 w 5821820"/>
                  <a:gd name="connsiteY4" fmla="*/ 1069145 h 3001452"/>
                  <a:gd name="connsiteX5" fmla="*/ 2109859 w 5821820"/>
                  <a:gd name="connsiteY5" fmla="*/ 525763 h 3001452"/>
                  <a:gd name="connsiteX6" fmla="*/ 2367510 w 5821820"/>
                  <a:gd name="connsiteY6" fmla="*/ 0 h 3001452"/>
                  <a:gd name="connsiteX7" fmla="*/ 2986902 w 5821820"/>
                  <a:gd name="connsiteY7" fmla="*/ 566901 h 3001452"/>
                  <a:gd name="connsiteX8" fmla="*/ 3464334 w 5821820"/>
                  <a:gd name="connsiteY8" fmla="*/ 659683 h 3001452"/>
                  <a:gd name="connsiteX9" fmla="*/ 3756504 w 5821820"/>
                  <a:gd name="connsiteY9" fmla="*/ 86017 h 3001452"/>
                  <a:gd name="connsiteX10" fmla="*/ 4097889 w 5821820"/>
                  <a:gd name="connsiteY10" fmla="*/ 86017 h 3001452"/>
                  <a:gd name="connsiteX11" fmla="*/ 4309928 w 5821820"/>
                  <a:gd name="connsiteY11" fmla="*/ 574954 h 3001452"/>
                  <a:gd name="connsiteX12" fmla="*/ 4698726 w 5821820"/>
                  <a:gd name="connsiteY12" fmla="*/ 595846 h 3001452"/>
                  <a:gd name="connsiteX13" fmla="*/ 5169711 w 5821820"/>
                  <a:gd name="connsiteY13" fmla="*/ 602264 h 3001452"/>
                  <a:gd name="connsiteX14" fmla="*/ 5821820 w 5821820"/>
                  <a:gd name="connsiteY14" fmla="*/ 831590 h 3001452"/>
                  <a:gd name="connsiteX15" fmla="*/ 5804814 w 5821820"/>
                  <a:gd name="connsiteY15" fmla="*/ 1355891 h 3001452"/>
                  <a:gd name="connsiteX16" fmla="*/ 4644105 w 5821820"/>
                  <a:gd name="connsiteY16" fmla="*/ 1096454 h 3001452"/>
                  <a:gd name="connsiteX17" fmla="*/ 4220787 w 5821820"/>
                  <a:gd name="connsiteY17" fmla="*/ 1164727 h 3001452"/>
                  <a:gd name="connsiteX18" fmla="*/ 3879655 w 5821820"/>
                  <a:gd name="connsiteY18" fmla="*/ 493027 h 3001452"/>
                  <a:gd name="connsiteX19" fmla="*/ 3565581 w 5821820"/>
                  <a:gd name="connsiteY19" fmla="*/ 1061091 h 3001452"/>
                  <a:gd name="connsiteX20" fmla="*/ 3140715 w 5821820"/>
                  <a:gd name="connsiteY20" fmla="*/ 1059281 h 3001452"/>
                  <a:gd name="connsiteX21" fmla="*/ 2848799 w 5821820"/>
                  <a:gd name="connsiteY21" fmla="*/ 1012892 h 3001452"/>
                  <a:gd name="connsiteX22" fmla="*/ 2691382 w 5821820"/>
                  <a:gd name="connsiteY22" fmla="*/ 1027363 h 3001452"/>
                  <a:gd name="connsiteX23" fmla="*/ 2406420 w 5821820"/>
                  <a:gd name="connsiteY23" fmla="*/ 504228 h 3001452"/>
                  <a:gd name="connsiteX24" fmla="*/ 2102652 w 5821820"/>
                  <a:gd name="connsiteY24" fmla="*/ 1300453 h 3001452"/>
                  <a:gd name="connsiteX25" fmla="*/ 1332290 w 5821820"/>
                  <a:gd name="connsiteY25" fmla="*/ 1868173 h 3001452"/>
                  <a:gd name="connsiteX26" fmla="*/ 896865 w 5821820"/>
                  <a:gd name="connsiteY26" fmla="*/ 2034654 h 3001452"/>
                  <a:gd name="connsiteX27" fmla="*/ 540022 w 5821820"/>
                  <a:gd name="connsiteY27" fmla="*/ 2329280 h 3001452"/>
                  <a:gd name="connsiteX28" fmla="*/ 135260 w 5821820"/>
                  <a:gd name="connsiteY28" fmla="*/ 3001452 h 3001452"/>
                  <a:gd name="connsiteX29" fmla="*/ 0 w 5821820"/>
                  <a:gd name="connsiteY29" fmla="*/ 2595781 h 3001452"/>
                  <a:gd name="connsiteX30" fmla="*/ 122393 w 5821820"/>
                  <a:gd name="connsiteY30" fmla="*/ 2418915 h 3001452"/>
                  <a:gd name="connsiteX31" fmla="*/ 180336 w 5821820"/>
                  <a:gd name="connsiteY31" fmla="*/ 2375324 h 3001452"/>
                  <a:gd name="connsiteX32" fmla="*/ 129318 w 5821820"/>
                  <a:gd name="connsiteY32" fmla="*/ 2452643 h 3001452"/>
                  <a:gd name="connsiteX0" fmla="*/ 115409 w 5804814"/>
                  <a:gd name="connsiteY0" fmla="*/ 2452643 h 3001452"/>
                  <a:gd name="connsiteX1" fmla="*/ 525072 w 5804814"/>
                  <a:gd name="connsiteY1" fmla="*/ 1780469 h 3001452"/>
                  <a:gd name="connsiteX2" fmla="*/ 870061 w 5804814"/>
                  <a:gd name="connsiteY2" fmla="*/ 1580435 h 3001452"/>
                  <a:gd name="connsiteX3" fmla="*/ 1269418 w 5804814"/>
                  <a:gd name="connsiteY3" fmla="*/ 1425800 h 3001452"/>
                  <a:gd name="connsiteX4" fmla="*/ 1899369 w 5804814"/>
                  <a:gd name="connsiteY4" fmla="*/ 1069145 h 3001452"/>
                  <a:gd name="connsiteX5" fmla="*/ 2109859 w 5804814"/>
                  <a:gd name="connsiteY5" fmla="*/ 525763 h 3001452"/>
                  <a:gd name="connsiteX6" fmla="*/ 2367510 w 5804814"/>
                  <a:gd name="connsiteY6" fmla="*/ 0 h 3001452"/>
                  <a:gd name="connsiteX7" fmla="*/ 2986902 w 5804814"/>
                  <a:gd name="connsiteY7" fmla="*/ 566901 h 3001452"/>
                  <a:gd name="connsiteX8" fmla="*/ 3464334 w 5804814"/>
                  <a:gd name="connsiteY8" fmla="*/ 659683 h 3001452"/>
                  <a:gd name="connsiteX9" fmla="*/ 3756504 w 5804814"/>
                  <a:gd name="connsiteY9" fmla="*/ 86017 h 3001452"/>
                  <a:gd name="connsiteX10" fmla="*/ 4097889 w 5804814"/>
                  <a:gd name="connsiteY10" fmla="*/ 86017 h 3001452"/>
                  <a:gd name="connsiteX11" fmla="*/ 4309928 w 5804814"/>
                  <a:gd name="connsiteY11" fmla="*/ 574954 h 3001452"/>
                  <a:gd name="connsiteX12" fmla="*/ 4698726 w 5804814"/>
                  <a:gd name="connsiteY12" fmla="*/ 595846 h 3001452"/>
                  <a:gd name="connsiteX13" fmla="*/ 5169711 w 5804814"/>
                  <a:gd name="connsiteY13" fmla="*/ 602264 h 3001452"/>
                  <a:gd name="connsiteX14" fmla="*/ 5566731 w 5804814"/>
                  <a:gd name="connsiteY14" fmla="*/ 738809 h 3001452"/>
                  <a:gd name="connsiteX15" fmla="*/ 5804814 w 5804814"/>
                  <a:gd name="connsiteY15" fmla="*/ 1355891 h 3001452"/>
                  <a:gd name="connsiteX16" fmla="*/ 4644105 w 5804814"/>
                  <a:gd name="connsiteY16" fmla="*/ 1096454 h 3001452"/>
                  <a:gd name="connsiteX17" fmla="*/ 4220787 w 5804814"/>
                  <a:gd name="connsiteY17" fmla="*/ 1164727 h 3001452"/>
                  <a:gd name="connsiteX18" fmla="*/ 3879655 w 5804814"/>
                  <a:gd name="connsiteY18" fmla="*/ 493027 h 3001452"/>
                  <a:gd name="connsiteX19" fmla="*/ 3565581 w 5804814"/>
                  <a:gd name="connsiteY19" fmla="*/ 1061091 h 3001452"/>
                  <a:gd name="connsiteX20" fmla="*/ 3140715 w 5804814"/>
                  <a:gd name="connsiteY20" fmla="*/ 1059281 h 3001452"/>
                  <a:gd name="connsiteX21" fmla="*/ 2848799 w 5804814"/>
                  <a:gd name="connsiteY21" fmla="*/ 1012892 h 3001452"/>
                  <a:gd name="connsiteX22" fmla="*/ 2691382 w 5804814"/>
                  <a:gd name="connsiteY22" fmla="*/ 1027363 h 3001452"/>
                  <a:gd name="connsiteX23" fmla="*/ 2406420 w 5804814"/>
                  <a:gd name="connsiteY23" fmla="*/ 504228 h 3001452"/>
                  <a:gd name="connsiteX24" fmla="*/ 2102652 w 5804814"/>
                  <a:gd name="connsiteY24" fmla="*/ 1300453 h 3001452"/>
                  <a:gd name="connsiteX25" fmla="*/ 1332290 w 5804814"/>
                  <a:gd name="connsiteY25" fmla="*/ 1868173 h 3001452"/>
                  <a:gd name="connsiteX26" fmla="*/ 896865 w 5804814"/>
                  <a:gd name="connsiteY26" fmla="*/ 2034654 h 3001452"/>
                  <a:gd name="connsiteX27" fmla="*/ 540022 w 5804814"/>
                  <a:gd name="connsiteY27" fmla="*/ 2329280 h 3001452"/>
                  <a:gd name="connsiteX28" fmla="*/ 135260 w 5804814"/>
                  <a:gd name="connsiteY28" fmla="*/ 3001452 h 3001452"/>
                  <a:gd name="connsiteX29" fmla="*/ 0 w 5804814"/>
                  <a:gd name="connsiteY29" fmla="*/ 2595781 h 3001452"/>
                  <a:gd name="connsiteX30" fmla="*/ 122393 w 5804814"/>
                  <a:gd name="connsiteY30" fmla="*/ 2418915 h 3001452"/>
                  <a:gd name="connsiteX31" fmla="*/ 180336 w 5804814"/>
                  <a:gd name="connsiteY31" fmla="*/ 2375324 h 3001452"/>
                  <a:gd name="connsiteX32" fmla="*/ 129318 w 5804814"/>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09928 w 5566732"/>
                  <a:gd name="connsiteY11" fmla="*/ 574954 h 3001452"/>
                  <a:gd name="connsiteX12" fmla="*/ 4698726 w 5566732"/>
                  <a:gd name="connsiteY12" fmla="*/ 595846 h 3001452"/>
                  <a:gd name="connsiteX13" fmla="*/ 5169711 w 5566732"/>
                  <a:gd name="connsiteY13" fmla="*/ 602264 h 3001452"/>
                  <a:gd name="connsiteX14" fmla="*/ 5566731 w 5566732"/>
                  <a:gd name="connsiteY14" fmla="*/ 73880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09928 w 5566732"/>
                  <a:gd name="connsiteY11" fmla="*/ 574954 h 3001452"/>
                  <a:gd name="connsiteX12" fmla="*/ 4698726 w 5566732"/>
                  <a:gd name="connsiteY12" fmla="*/ 595846 h 3001452"/>
                  <a:gd name="connsiteX13" fmla="*/ 5169711 w 5566732"/>
                  <a:gd name="connsiteY13" fmla="*/ 602264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09928 w 5566732"/>
                  <a:gd name="connsiteY11" fmla="*/ 574954 h 3001452"/>
                  <a:gd name="connsiteX12" fmla="*/ 4698726 w 5566732"/>
                  <a:gd name="connsiteY12" fmla="*/ 595846 h 3001452"/>
                  <a:gd name="connsiteX13" fmla="*/ 5169711 w 5566732"/>
                  <a:gd name="connsiteY13" fmla="*/ 506442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09928 w 5566732"/>
                  <a:gd name="connsiteY11" fmla="*/ 574954 h 3001452"/>
                  <a:gd name="connsiteX12" fmla="*/ 4676145 w 5566732"/>
                  <a:gd name="connsiteY12" fmla="*/ 445266 h 3001452"/>
                  <a:gd name="connsiteX13" fmla="*/ 5169711 w 5566732"/>
                  <a:gd name="connsiteY13" fmla="*/ 506442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97889 w 5566732"/>
                  <a:gd name="connsiteY10" fmla="*/ 86017 h 3001452"/>
                  <a:gd name="connsiteX11" fmla="*/ 4324983 w 5566732"/>
                  <a:gd name="connsiteY11" fmla="*/ 492819 h 3001452"/>
                  <a:gd name="connsiteX12" fmla="*/ 4676145 w 5566732"/>
                  <a:gd name="connsiteY12" fmla="*/ 445266 h 3001452"/>
                  <a:gd name="connsiteX13" fmla="*/ 5169711 w 5566732"/>
                  <a:gd name="connsiteY13" fmla="*/ 506442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82834 w 5566732"/>
                  <a:gd name="connsiteY10" fmla="*/ 127083 h 3001452"/>
                  <a:gd name="connsiteX11" fmla="*/ 4324983 w 5566732"/>
                  <a:gd name="connsiteY11" fmla="*/ 492819 h 3001452"/>
                  <a:gd name="connsiteX12" fmla="*/ 4676145 w 5566732"/>
                  <a:gd name="connsiteY12" fmla="*/ 445266 h 3001452"/>
                  <a:gd name="connsiteX13" fmla="*/ 5169711 w 5566732"/>
                  <a:gd name="connsiteY13" fmla="*/ 506442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452643 h 3001452"/>
                  <a:gd name="connsiteX1" fmla="*/ 525072 w 5566732"/>
                  <a:gd name="connsiteY1" fmla="*/ 1780469 h 3001452"/>
                  <a:gd name="connsiteX2" fmla="*/ 870061 w 5566732"/>
                  <a:gd name="connsiteY2" fmla="*/ 1580435 h 3001452"/>
                  <a:gd name="connsiteX3" fmla="*/ 1269418 w 5566732"/>
                  <a:gd name="connsiteY3" fmla="*/ 1425800 h 3001452"/>
                  <a:gd name="connsiteX4" fmla="*/ 1899369 w 5566732"/>
                  <a:gd name="connsiteY4" fmla="*/ 1069145 h 3001452"/>
                  <a:gd name="connsiteX5" fmla="*/ 2109859 w 5566732"/>
                  <a:gd name="connsiteY5" fmla="*/ 525763 h 3001452"/>
                  <a:gd name="connsiteX6" fmla="*/ 2367510 w 5566732"/>
                  <a:gd name="connsiteY6" fmla="*/ 0 h 3001452"/>
                  <a:gd name="connsiteX7" fmla="*/ 2986902 w 5566732"/>
                  <a:gd name="connsiteY7" fmla="*/ 566901 h 3001452"/>
                  <a:gd name="connsiteX8" fmla="*/ 3464334 w 5566732"/>
                  <a:gd name="connsiteY8" fmla="*/ 659683 h 3001452"/>
                  <a:gd name="connsiteX9" fmla="*/ 3756504 w 5566732"/>
                  <a:gd name="connsiteY9" fmla="*/ 86017 h 3001452"/>
                  <a:gd name="connsiteX10" fmla="*/ 4082834 w 5566732"/>
                  <a:gd name="connsiteY10" fmla="*/ 127083 h 3001452"/>
                  <a:gd name="connsiteX11" fmla="*/ 4324983 w 5566732"/>
                  <a:gd name="connsiteY11" fmla="*/ 492819 h 3001452"/>
                  <a:gd name="connsiteX12" fmla="*/ 4676145 w 5566732"/>
                  <a:gd name="connsiteY12" fmla="*/ 445266 h 3001452"/>
                  <a:gd name="connsiteX13" fmla="*/ 5169711 w 5566732"/>
                  <a:gd name="connsiteY13" fmla="*/ 506442 h 3001452"/>
                  <a:gd name="connsiteX14" fmla="*/ 5551677 w 5566732"/>
                  <a:gd name="connsiteY14" fmla="*/ 574539 h 3001452"/>
                  <a:gd name="connsiteX15" fmla="*/ 5566732 w 5566732"/>
                  <a:gd name="connsiteY15" fmla="*/ 1108474 h 3001452"/>
                  <a:gd name="connsiteX16" fmla="*/ 4644105 w 5566732"/>
                  <a:gd name="connsiteY16" fmla="*/ 1096454 h 3001452"/>
                  <a:gd name="connsiteX17" fmla="*/ 4220787 w 5566732"/>
                  <a:gd name="connsiteY17" fmla="*/ 1164727 h 3001452"/>
                  <a:gd name="connsiteX18" fmla="*/ 3879655 w 5566732"/>
                  <a:gd name="connsiteY18" fmla="*/ 493027 h 3001452"/>
                  <a:gd name="connsiteX19" fmla="*/ 3565581 w 5566732"/>
                  <a:gd name="connsiteY19" fmla="*/ 1061091 h 3001452"/>
                  <a:gd name="connsiteX20" fmla="*/ 3140715 w 5566732"/>
                  <a:gd name="connsiteY20" fmla="*/ 1059281 h 3001452"/>
                  <a:gd name="connsiteX21" fmla="*/ 2848799 w 5566732"/>
                  <a:gd name="connsiteY21" fmla="*/ 1012892 h 3001452"/>
                  <a:gd name="connsiteX22" fmla="*/ 2691382 w 5566732"/>
                  <a:gd name="connsiteY22" fmla="*/ 1027363 h 3001452"/>
                  <a:gd name="connsiteX23" fmla="*/ 2406420 w 5566732"/>
                  <a:gd name="connsiteY23" fmla="*/ 504228 h 3001452"/>
                  <a:gd name="connsiteX24" fmla="*/ 2102652 w 5566732"/>
                  <a:gd name="connsiteY24" fmla="*/ 1300453 h 3001452"/>
                  <a:gd name="connsiteX25" fmla="*/ 1332290 w 5566732"/>
                  <a:gd name="connsiteY25" fmla="*/ 1868173 h 3001452"/>
                  <a:gd name="connsiteX26" fmla="*/ 896865 w 5566732"/>
                  <a:gd name="connsiteY26" fmla="*/ 2034654 h 3001452"/>
                  <a:gd name="connsiteX27" fmla="*/ 540022 w 5566732"/>
                  <a:gd name="connsiteY27" fmla="*/ 2329280 h 3001452"/>
                  <a:gd name="connsiteX28" fmla="*/ 135260 w 5566732"/>
                  <a:gd name="connsiteY28" fmla="*/ 3001452 h 3001452"/>
                  <a:gd name="connsiteX29" fmla="*/ 0 w 5566732"/>
                  <a:gd name="connsiteY29" fmla="*/ 2595781 h 3001452"/>
                  <a:gd name="connsiteX30" fmla="*/ 122393 w 5566732"/>
                  <a:gd name="connsiteY30" fmla="*/ 2418915 h 3001452"/>
                  <a:gd name="connsiteX31" fmla="*/ 180336 w 5566732"/>
                  <a:gd name="connsiteY31" fmla="*/ 2375324 h 3001452"/>
                  <a:gd name="connsiteX32" fmla="*/ 129318 w 5566732"/>
                  <a:gd name="connsiteY32" fmla="*/ 2452643 h 3001452"/>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986902 w 5566732"/>
                  <a:gd name="connsiteY7" fmla="*/ 658843 h 3093394"/>
                  <a:gd name="connsiteX8" fmla="*/ 3464334 w 5566732"/>
                  <a:gd name="connsiteY8" fmla="*/ 751625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986902 w 5566732"/>
                  <a:gd name="connsiteY7" fmla="*/ 658843 h 3093394"/>
                  <a:gd name="connsiteX8" fmla="*/ 3441753 w 5566732"/>
                  <a:gd name="connsiteY8" fmla="*/ 683180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986902 w 5566732"/>
                  <a:gd name="connsiteY7" fmla="*/ 658843 h 3093394"/>
                  <a:gd name="connsiteX8" fmla="*/ 3486917 w 5566732"/>
                  <a:gd name="connsiteY8" fmla="*/ 628424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986902 w 5566732"/>
                  <a:gd name="connsiteY7" fmla="*/ 604087 h 3093394"/>
                  <a:gd name="connsiteX8" fmla="*/ 3486917 w 5566732"/>
                  <a:gd name="connsiteY8" fmla="*/ 628424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986902 w 5566732"/>
                  <a:gd name="connsiteY7" fmla="*/ 604087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09859 w 5566732"/>
                  <a:gd name="connsiteY5" fmla="*/ 617705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99369 w 5566732"/>
                  <a:gd name="connsiteY4" fmla="*/ 1161087 h 3093394"/>
                  <a:gd name="connsiteX5" fmla="*/ 2192659 w 5566732"/>
                  <a:gd name="connsiteY5" fmla="*/ 699839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69418 w 5566732"/>
                  <a:gd name="connsiteY3" fmla="*/ 1517742 h 3093394"/>
                  <a:gd name="connsiteX4" fmla="*/ 1876788 w 5566732"/>
                  <a:gd name="connsiteY4" fmla="*/ 1037885 h 3093394"/>
                  <a:gd name="connsiteX5" fmla="*/ 2192659 w 5566732"/>
                  <a:gd name="connsiteY5" fmla="*/ 699839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70061 w 5566732"/>
                  <a:gd name="connsiteY2" fmla="*/ 1672377 h 3093394"/>
                  <a:gd name="connsiteX3" fmla="*/ 1276946 w 5566732"/>
                  <a:gd name="connsiteY3" fmla="*/ 1599876 h 3093394"/>
                  <a:gd name="connsiteX4" fmla="*/ 1876788 w 5566732"/>
                  <a:gd name="connsiteY4" fmla="*/ 1037885 h 3093394"/>
                  <a:gd name="connsiteX5" fmla="*/ 2192659 w 5566732"/>
                  <a:gd name="connsiteY5" fmla="*/ 699839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1872411 h 3093394"/>
                  <a:gd name="connsiteX2" fmla="*/ 885115 w 5566732"/>
                  <a:gd name="connsiteY2" fmla="*/ 1959849 h 3093394"/>
                  <a:gd name="connsiteX3" fmla="*/ 1276946 w 5566732"/>
                  <a:gd name="connsiteY3" fmla="*/ 1599876 h 3093394"/>
                  <a:gd name="connsiteX4" fmla="*/ 1876788 w 5566732"/>
                  <a:gd name="connsiteY4" fmla="*/ 1037885 h 3093394"/>
                  <a:gd name="connsiteX5" fmla="*/ 2192659 w 5566732"/>
                  <a:gd name="connsiteY5" fmla="*/ 699839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66732"/>
                  <a:gd name="connsiteY0" fmla="*/ 2544585 h 3093394"/>
                  <a:gd name="connsiteX1" fmla="*/ 525072 w 5566732"/>
                  <a:gd name="connsiteY1" fmla="*/ 2310463 h 3093394"/>
                  <a:gd name="connsiteX2" fmla="*/ 885115 w 5566732"/>
                  <a:gd name="connsiteY2" fmla="*/ 1959849 h 3093394"/>
                  <a:gd name="connsiteX3" fmla="*/ 1276946 w 5566732"/>
                  <a:gd name="connsiteY3" fmla="*/ 1599876 h 3093394"/>
                  <a:gd name="connsiteX4" fmla="*/ 1876788 w 5566732"/>
                  <a:gd name="connsiteY4" fmla="*/ 1037885 h 3093394"/>
                  <a:gd name="connsiteX5" fmla="*/ 2192659 w 5566732"/>
                  <a:gd name="connsiteY5" fmla="*/ 699839 h 3093394"/>
                  <a:gd name="connsiteX6" fmla="*/ 2367510 w 5566732"/>
                  <a:gd name="connsiteY6" fmla="*/ 91942 h 3093394"/>
                  <a:gd name="connsiteX7" fmla="*/ 2798722 w 5566732"/>
                  <a:gd name="connsiteY7" fmla="*/ 645154 h 3093394"/>
                  <a:gd name="connsiteX8" fmla="*/ 3471863 w 5566732"/>
                  <a:gd name="connsiteY8" fmla="*/ 573668 h 3093394"/>
                  <a:gd name="connsiteX9" fmla="*/ 3839303 w 5566732"/>
                  <a:gd name="connsiteY9" fmla="*/ 0 h 3093394"/>
                  <a:gd name="connsiteX10" fmla="*/ 4082834 w 5566732"/>
                  <a:gd name="connsiteY10" fmla="*/ 219025 h 3093394"/>
                  <a:gd name="connsiteX11" fmla="*/ 4324983 w 5566732"/>
                  <a:gd name="connsiteY11" fmla="*/ 584761 h 3093394"/>
                  <a:gd name="connsiteX12" fmla="*/ 4676145 w 5566732"/>
                  <a:gd name="connsiteY12" fmla="*/ 537208 h 3093394"/>
                  <a:gd name="connsiteX13" fmla="*/ 5169711 w 5566732"/>
                  <a:gd name="connsiteY13" fmla="*/ 598384 h 3093394"/>
                  <a:gd name="connsiteX14" fmla="*/ 5551677 w 5566732"/>
                  <a:gd name="connsiteY14" fmla="*/ 666481 h 3093394"/>
                  <a:gd name="connsiteX15" fmla="*/ 5566732 w 5566732"/>
                  <a:gd name="connsiteY15" fmla="*/ 1200416 h 3093394"/>
                  <a:gd name="connsiteX16" fmla="*/ 4644105 w 5566732"/>
                  <a:gd name="connsiteY16" fmla="*/ 1188396 h 3093394"/>
                  <a:gd name="connsiteX17" fmla="*/ 4220787 w 5566732"/>
                  <a:gd name="connsiteY17" fmla="*/ 1256669 h 3093394"/>
                  <a:gd name="connsiteX18" fmla="*/ 3879655 w 5566732"/>
                  <a:gd name="connsiteY18" fmla="*/ 584969 h 3093394"/>
                  <a:gd name="connsiteX19" fmla="*/ 3565581 w 5566732"/>
                  <a:gd name="connsiteY19" fmla="*/ 1153033 h 3093394"/>
                  <a:gd name="connsiteX20" fmla="*/ 3140715 w 5566732"/>
                  <a:gd name="connsiteY20" fmla="*/ 1151223 h 3093394"/>
                  <a:gd name="connsiteX21" fmla="*/ 2848799 w 5566732"/>
                  <a:gd name="connsiteY21" fmla="*/ 1104834 h 3093394"/>
                  <a:gd name="connsiteX22" fmla="*/ 2691382 w 5566732"/>
                  <a:gd name="connsiteY22" fmla="*/ 1119305 h 3093394"/>
                  <a:gd name="connsiteX23" fmla="*/ 2406420 w 5566732"/>
                  <a:gd name="connsiteY23" fmla="*/ 596170 h 3093394"/>
                  <a:gd name="connsiteX24" fmla="*/ 2102652 w 5566732"/>
                  <a:gd name="connsiteY24" fmla="*/ 1392395 h 3093394"/>
                  <a:gd name="connsiteX25" fmla="*/ 1332290 w 5566732"/>
                  <a:gd name="connsiteY25" fmla="*/ 1960115 h 3093394"/>
                  <a:gd name="connsiteX26" fmla="*/ 896865 w 5566732"/>
                  <a:gd name="connsiteY26" fmla="*/ 2126596 h 3093394"/>
                  <a:gd name="connsiteX27" fmla="*/ 540022 w 5566732"/>
                  <a:gd name="connsiteY27" fmla="*/ 2421222 h 3093394"/>
                  <a:gd name="connsiteX28" fmla="*/ 135260 w 5566732"/>
                  <a:gd name="connsiteY28" fmla="*/ 3093394 h 3093394"/>
                  <a:gd name="connsiteX29" fmla="*/ 0 w 5566732"/>
                  <a:gd name="connsiteY29" fmla="*/ 2687723 h 3093394"/>
                  <a:gd name="connsiteX30" fmla="*/ 122393 w 5566732"/>
                  <a:gd name="connsiteY30" fmla="*/ 2510857 h 3093394"/>
                  <a:gd name="connsiteX31" fmla="*/ 180336 w 5566732"/>
                  <a:gd name="connsiteY31" fmla="*/ 2467266 h 3093394"/>
                  <a:gd name="connsiteX32" fmla="*/ 129318 w 5566732"/>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44105 w 5551677"/>
                  <a:gd name="connsiteY16" fmla="*/ 1188396 h 3093394"/>
                  <a:gd name="connsiteX17" fmla="*/ 4220787 w 5551677"/>
                  <a:gd name="connsiteY17" fmla="*/ 1256669 h 3093394"/>
                  <a:gd name="connsiteX18" fmla="*/ 3879655 w 5551677"/>
                  <a:gd name="connsiteY18" fmla="*/ 584969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44105 w 5551677"/>
                  <a:gd name="connsiteY16" fmla="*/ 1188396 h 3093394"/>
                  <a:gd name="connsiteX17" fmla="*/ 4220787 w 5551677"/>
                  <a:gd name="connsiteY17" fmla="*/ 1256669 h 3093394"/>
                  <a:gd name="connsiteX18" fmla="*/ 3879655 w 5551677"/>
                  <a:gd name="connsiteY18" fmla="*/ 584969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44105 w 5551677"/>
                  <a:gd name="connsiteY16" fmla="*/ 1188396 h 3093394"/>
                  <a:gd name="connsiteX17" fmla="*/ 4220787 w 5551677"/>
                  <a:gd name="connsiteY17" fmla="*/ 1256669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44105 w 5551677"/>
                  <a:gd name="connsiteY16" fmla="*/ 1188396 h 3093394"/>
                  <a:gd name="connsiteX17" fmla="*/ 4258423 w 5551677"/>
                  <a:gd name="connsiteY17" fmla="*/ 1051333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74214 w 5551677"/>
                  <a:gd name="connsiteY16" fmla="*/ 941993 h 3093394"/>
                  <a:gd name="connsiteX17" fmla="*/ 4258423 w 5551677"/>
                  <a:gd name="connsiteY17" fmla="*/ 1051333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74214 w 5551677"/>
                  <a:gd name="connsiteY16" fmla="*/ 941993 h 3093394"/>
                  <a:gd name="connsiteX17" fmla="*/ 4258423 w 5551677"/>
                  <a:gd name="connsiteY17" fmla="*/ 1051333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565581 w 5551677"/>
                  <a:gd name="connsiteY19" fmla="*/ 1153033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40715 w 5551677"/>
                  <a:gd name="connsiteY20" fmla="*/ 1151223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645154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04834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45901 h 3093394"/>
                  <a:gd name="connsiteX22" fmla="*/ 2691382 w 5551677"/>
                  <a:gd name="connsiteY22" fmla="*/ 1119305 h 3093394"/>
                  <a:gd name="connsiteX23" fmla="*/ 2406420 w 5551677"/>
                  <a:gd name="connsiteY23" fmla="*/ 596170 h 3093394"/>
                  <a:gd name="connsiteX24" fmla="*/ 2102652 w 5551677"/>
                  <a:gd name="connsiteY24" fmla="*/ 1392395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876788 w 5551677"/>
                  <a:gd name="connsiteY4" fmla="*/ 1037885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45901 h 3093394"/>
                  <a:gd name="connsiteX22" fmla="*/ 2691382 w 5551677"/>
                  <a:gd name="connsiteY22" fmla="*/ 1119305 h 3093394"/>
                  <a:gd name="connsiteX23" fmla="*/ 2406420 w 5551677"/>
                  <a:gd name="connsiteY23" fmla="*/ 596170 h 3093394"/>
                  <a:gd name="connsiteX24" fmla="*/ 2080069 w 5551677"/>
                  <a:gd name="connsiteY24" fmla="*/ 1885203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959587 w 5551677"/>
                  <a:gd name="connsiteY4" fmla="*/ 1421180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45901 h 3093394"/>
                  <a:gd name="connsiteX22" fmla="*/ 2691382 w 5551677"/>
                  <a:gd name="connsiteY22" fmla="*/ 1119305 h 3093394"/>
                  <a:gd name="connsiteX23" fmla="*/ 2406420 w 5551677"/>
                  <a:gd name="connsiteY23" fmla="*/ 596170 h 3093394"/>
                  <a:gd name="connsiteX24" fmla="*/ 2080069 w 5551677"/>
                  <a:gd name="connsiteY24" fmla="*/ 1885203 h 3093394"/>
                  <a:gd name="connsiteX25" fmla="*/ 1332290 w 5551677"/>
                  <a:gd name="connsiteY25" fmla="*/ 1960115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76946 w 5551677"/>
                  <a:gd name="connsiteY3" fmla="*/ 1599876 h 3093394"/>
                  <a:gd name="connsiteX4" fmla="*/ 1959587 w 5551677"/>
                  <a:gd name="connsiteY4" fmla="*/ 1421180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45901 h 3093394"/>
                  <a:gd name="connsiteX22" fmla="*/ 2691382 w 5551677"/>
                  <a:gd name="connsiteY22" fmla="*/ 1119305 h 3093394"/>
                  <a:gd name="connsiteX23" fmla="*/ 2406420 w 5551677"/>
                  <a:gd name="connsiteY23" fmla="*/ 596170 h 3093394"/>
                  <a:gd name="connsiteX24" fmla="*/ 2080069 w 5551677"/>
                  <a:gd name="connsiteY24" fmla="*/ 1885203 h 3093394"/>
                  <a:gd name="connsiteX25" fmla="*/ 1317236 w 5551677"/>
                  <a:gd name="connsiteY25" fmla="*/ 2740393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093394"/>
                  <a:gd name="connsiteX1" fmla="*/ 525072 w 5551677"/>
                  <a:gd name="connsiteY1" fmla="*/ 2310463 h 3093394"/>
                  <a:gd name="connsiteX2" fmla="*/ 885115 w 5551677"/>
                  <a:gd name="connsiteY2" fmla="*/ 1959849 h 3093394"/>
                  <a:gd name="connsiteX3" fmla="*/ 1224255 w 5551677"/>
                  <a:gd name="connsiteY3" fmla="*/ 2298021 h 3093394"/>
                  <a:gd name="connsiteX4" fmla="*/ 1959587 w 5551677"/>
                  <a:gd name="connsiteY4" fmla="*/ 1421180 h 3093394"/>
                  <a:gd name="connsiteX5" fmla="*/ 2192659 w 5551677"/>
                  <a:gd name="connsiteY5" fmla="*/ 699839 h 3093394"/>
                  <a:gd name="connsiteX6" fmla="*/ 2367510 w 5551677"/>
                  <a:gd name="connsiteY6" fmla="*/ 91942 h 3093394"/>
                  <a:gd name="connsiteX7" fmla="*/ 2798722 w 5551677"/>
                  <a:gd name="connsiteY7" fmla="*/ 782045 h 3093394"/>
                  <a:gd name="connsiteX8" fmla="*/ 3471863 w 5551677"/>
                  <a:gd name="connsiteY8" fmla="*/ 573668 h 3093394"/>
                  <a:gd name="connsiteX9" fmla="*/ 3839303 w 5551677"/>
                  <a:gd name="connsiteY9" fmla="*/ 0 h 3093394"/>
                  <a:gd name="connsiteX10" fmla="*/ 4082834 w 5551677"/>
                  <a:gd name="connsiteY10" fmla="*/ 219025 h 3093394"/>
                  <a:gd name="connsiteX11" fmla="*/ 4324983 w 5551677"/>
                  <a:gd name="connsiteY11" fmla="*/ 584761 h 3093394"/>
                  <a:gd name="connsiteX12" fmla="*/ 4676145 w 5551677"/>
                  <a:gd name="connsiteY12" fmla="*/ 537208 h 3093394"/>
                  <a:gd name="connsiteX13" fmla="*/ 5169711 w 5551677"/>
                  <a:gd name="connsiteY13" fmla="*/ 598384 h 3093394"/>
                  <a:gd name="connsiteX14" fmla="*/ 5551677 w 5551677"/>
                  <a:gd name="connsiteY14" fmla="*/ 666481 h 3093394"/>
                  <a:gd name="connsiteX15" fmla="*/ 5521569 w 5551677"/>
                  <a:gd name="connsiteY15" fmla="*/ 1090902 h 3093394"/>
                  <a:gd name="connsiteX16" fmla="*/ 4621523 w 5551677"/>
                  <a:gd name="connsiteY16" fmla="*/ 887236 h 3093394"/>
                  <a:gd name="connsiteX17" fmla="*/ 4258423 w 5551677"/>
                  <a:gd name="connsiteY17" fmla="*/ 1051333 h 3093394"/>
                  <a:gd name="connsiteX18" fmla="*/ 3902237 w 5551677"/>
                  <a:gd name="connsiteY18" fmla="*/ 448077 h 3093394"/>
                  <a:gd name="connsiteX19" fmla="*/ 3618272 w 5551677"/>
                  <a:gd name="connsiteY19" fmla="*/ 920319 h 3093394"/>
                  <a:gd name="connsiteX20" fmla="*/ 3163297 w 5551677"/>
                  <a:gd name="connsiteY20" fmla="*/ 1041710 h 3093394"/>
                  <a:gd name="connsiteX21" fmla="*/ 2848799 w 5551677"/>
                  <a:gd name="connsiteY21" fmla="*/ 1145901 h 3093394"/>
                  <a:gd name="connsiteX22" fmla="*/ 2691382 w 5551677"/>
                  <a:gd name="connsiteY22" fmla="*/ 1119305 h 3093394"/>
                  <a:gd name="connsiteX23" fmla="*/ 2406420 w 5551677"/>
                  <a:gd name="connsiteY23" fmla="*/ 596170 h 3093394"/>
                  <a:gd name="connsiteX24" fmla="*/ 2080069 w 5551677"/>
                  <a:gd name="connsiteY24" fmla="*/ 1885203 h 3093394"/>
                  <a:gd name="connsiteX25" fmla="*/ 1317236 w 5551677"/>
                  <a:gd name="connsiteY25" fmla="*/ 2740393 h 3093394"/>
                  <a:gd name="connsiteX26" fmla="*/ 896865 w 5551677"/>
                  <a:gd name="connsiteY26" fmla="*/ 2126596 h 3093394"/>
                  <a:gd name="connsiteX27" fmla="*/ 540022 w 5551677"/>
                  <a:gd name="connsiteY27" fmla="*/ 2421222 h 3093394"/>
                  <a:gd name="connsiteX28" fmla="*/ 135260 w 5551677"/>
                  <a:gd name="connsiteY28" fmla="*/ 3093394 h 3093394"/>
                  <a:gd name="connsiteX29" fmla="*/ 0 w 5551677"/>
                  <a:gd name="connsiteY29" fmla="*/ 2687723 h 3093394"/>
                  <a:gd name="connsiteX30" fmla="*/ 122393 w 5551677"/>
                  <a:gd name="connsiteY30" fmla="*/ 2510857 h 3093394"/>
                  <a:gd name="connsiteX31" fmla="*/ 180336 w 5551677"/>
                  <a:gd name="connsiteY31" fmla="*/ 2467266 h 3093394"/>
                  <a:gd name="connsiteX32" fmla="*/ 129318 w 5551677"/>
                  <a:gd name="connsiteY32" fmla="*/ 2544585 h 3093394"/>
                  <a:gd name="connsiteX0" fmla="*/ 115409 w 5551677"/>
                  <a:gd name="connsiteY0" fmla="*/ 2544585 h 3249103"/>
                  <a:gd name="connsiteX1" fmla="*/ 525072 w 5551677"/>
                  <a:gd name="connsiteY1" fmla="*/ 2310463 h 3249103"/>
                  <a:gd name="connsiteX2" fmla="*/ 885115 w 5551677"/>
                  <a:gd name="connsiteY2" fmla="*/ 1959849 h 3249103"/>
                  <a:gd name="connsiteX3" fmla="*/ 1224255 w 5551677"/>
                  <a:gd name="connsiteY3" fmla="*/ 2298021 h 3249103"/>
                  <a:gd name="connsiteX4" fmla="*/ 1959587 w 5551677"/>
                  <a:gd name="connsiteY4" fmla="*/ 1421180 h 3249103"/>
                  <a:gd name="connsiteX5" fmla="*/ 2192659 w 5551677"/>
                  <a:gd name="connsiteY5" fmla="*/ 699839 h 3249103"/>
                  <a:gd name="connsiteX6" fmla="*/ 2367510 w 5551677"/>
                  <a:gd name="connsiteY6" fmla="*/ 91942 h 3249103"/>
                  <a:gd name="connsiteX7" fmla="*/ 2798722 w 5551677"/>
                  <a:gd name="connsiteY7" fmla="*/ 782045 h 3249103"/>
                  <a:gd name="connsiteX8" fmla="*/ 3471863 w 5551677"/>
                  <a:gd name="connsiteY8" fmla="*/ 573668 h 3249103"/>
                  <a:gd name="connsiteX9" fmla="*/ 3839303 w 5551677"/>
                  <a:gd name="connsiteY9" fmla="*/ 0 h 3249103"/>
                  <a:gd name="connsiteX10" fmla="*/ 4082834 w 5551677"/>
                  <a:gd name="connsiteY10" fmla="*/ 219025 h 3249103"/>
                  <a:gd name="connsiteX11" fmla="*/ 4324983 w 5551677"/>
                  <a:gd name="connsiteY11" fmla="*/ 584761 h 3249103"/>
                  <a:gd name="connsiteX12" fmla="*/ 4676145 w 5551677"/>
                  <a:gd name="connsiteY12" fmla="*/ 537208 h 3249103"/>
                  <a:gd name="connsiteX13" fmla="*/ 5169711 w 5551677"/>
                  <a:gd name="connsiteY13" fmla="*/ 598384 h 3249103"/>
                  <a:gd name="connsiteX14" fmla="*/ 5551677 w 5551677"/>
                  <a:gd name="connsiteY14" fmla="*/ 666481 h 3249103"/>
                  <a:gd name="connsiteX15" fmla="*/ 5521569 w 5551677"/>
                  <a:gd name="connsiteY15" fmla="*/ 1090902 h 3249103"/>
                  <a:gd name="connsiteX16" fmla="*/ 4621523 w 5551677"/>
                  <a:gd name="connsiteY16" fmla="*/ 887236 h 3249103"/>
                  <a:gd name="connsiteX17" fmla="*/ 4258423 w 5551677"/>
                  <a:gd name="connsiteY17" fmla="*/ 1051333 h 3249103"/>
                  <a:gd name="connsiteX18" fmla="*/ 3902237 w 5551677"/>
                  <a:gd name="connsiteY18" fmla="*/ 448077 h 3249103"/>
                  <a:gd name="connsiteX19" fmla="*/ 3618272 w 5551677"/>
                  <a:gd name="connsiteY19" fmla="*/ 920319 h 3249103"/>
                  <a:gd name="connsiteX20" fmla="*/ 3163297 w 5551677"/>
                  <a:gd name="connsiteY20" fmla="*/ 1041710 h 3249103"/>
                  <a:gd name="connsiteX21" fmla="*/ 2848799 w 5551677"/>
                  <a:gd name="connsiteY21" fmla="*/ 1145901 h 3249103"/>
                  <a:gd name="connsiteX22" fmla="*/ 2691382 w 5551677"/>
                  <a:gd name="connsiteY22" fmla="*/ 1119305 h 3249103"/>
                  <a:gd name="connsiteX23" fmla="*/ 2406420 w 5551677"/>
                  <a:gd name="connsiteY23" fmla="*/ 596170 h 3249103"/>
                  <a:gd name="connsiteX24" fmla="*/ 2080069 w 5551677"/>
                  <a:gd name="connsiteY24" fmla="*/ 1885203 h 3249103"/>
                  <a:gd name="connsiteX25" fmla="*/ 1317236 w 5551677"/>
                  <a:gd name="connsiteY25" fmla="*/ 2740393 h 3249103"/>
                  <a:gd name="connsiteX26" fmla="*/ 881811 w 5551677"/>
                  <a:gd name="connsiteY26" fmla="*/ 3249103 h 3249103"/>
                  <a:gd name="connsiteX27" fmla="*/ 540022 w 5551677"/>
                  <a:gd name="connsiteY27" fmla="*/ 2421222 h 3249103"/>
                  <a:gd name="connsiteX28" fmla="*/ 135260 w 5551677"/>
                  <a:gd name="connsiteY28" fmla="*/ 3093394 h 3249103"/>
                  <a:gd name="connsiteX29" fmla="*/ 0 w 5551677"/>
                  <a:gd name="connsiteY29" fmla="*/ 2687723 h 3249103"/>
                  <a:gd name="connsiteX30" fmla="*/ 122393 w 5551677"/>
                  <a:gd name="connsiteY30" fmla="*/ 2510857 h 3249103"/>
                  <a:gd name="connsiteX31" fmla="*/ 180336 w 5551677"/>
                  <a:gd name="connsiteY31" fmla="*/ 2467266 h 3249103"/>
                  <a:gd name="connsiteX32" fmla="*/ 129318 w 5551677"/>
                  <a:gd name="connsiteY32" fmla="*/ 2544585 h 3249103"/>
                  <a:gd name="connsiteX0" fmla="*/ 115409 w 5551677"/>
                  <a:gd name="connsiteY0" fmla="*/ 2544585 h 3249103"/>
                  <a:gd name="connsiteX1" fmla="*/ 525072 w 5551677"/>
                  <a:gd name="connsiteY1" fmla="*/ 2310463 h 3249103"/>
                  <a:gd name="connsiteX2" fmla="*/ 892642 w 5551677"/>
                  <a:gd name="connsiteY2" fmla="*/ 2630614 h 3249103"/>
                  <a:gd name="connsiteX3" fmla="*/ 1224255 w 5551677"/>
                  <a:gd name="connsiteY3" fmla="*/ 2298021 h 3249103"/>
                  <a:gd name="connsiteX4" fmla="*/ 1959587 w 5551677"/>
                  <a:gd name="connsiteY4" fmla="*/ 1421180 h 3249103"/>
                  <a:gd name="connsiteX5" fmla="*/ 2192659 w 5551677"/>
                  <a:gd name="connsiteY5" fmla="*/ 699839 h 3249103"/>
                  <a:gd name="connsiteX6" fmla="*/ 2367510 w 5551677"/>
                  <a:gd name="connsiteY6" fmla="*/ 91942 h 3249103"/>
                  <a:gd name="connsiteX7" fmla="*/ 2798722 w 5551677"/>
                  <a:gd name="connsiteY7" fmla="*/ 782045 h 3249103"/>
                  <a:gd name="connsiteX8" fmla="*/ 3471863 w 5551677"/>
                  <a:gd name="connsiteY8" fmla="*/ 573668 h 3249103"/>
                  <a:gd name="connsiteX9" fmla="*/ 3839303 w 5551677"/>
                  <a:gd name="connsiteY9" fmla="*/ 0 h 3249103"/>
                  <a:gd name="connsiteX10" fmla="*/ 4082834 w 5551677"/>
                  <a:gd name="connsiteY10" fmla="*/ 219025 h 3249103"/>
                  <a:gd name="connsiteX11" fmla="*/ 4324983 w 5551677"/>
                  <a:gd name="connsiteY11" fmla="*/ 584761 h 3249103"/>
                  <a:gd name="connsiteX12" fmla="*/ 4676145 w 5551677"/>
                  <a:gd name="connsiteY12" fmla="*/ 537208 h 3249103"/>
                  <a:gd name="connsiteX13" fmla="*/ 5169711 w 5551677"/>
                  <a:gd name="connsiteY13" fmla="*/ 598384 h 3249103"/>
                  <a:gd name="connsiteX14" fmla="*/ 5551677 w 5551677"/>
                  <a:gd name="connsiteY14" fmla="*/ 666481 h 3249103"/>
                  <a:gd name="connsiteX15" fmla="*/ 5521569 w 5551677"/>
                  <a:gd name="connsiteY15" fmla="*/ 1090902 h 3249103"/>
                  <a:gd name="connsiteX16" fmla="*/ 4621523 w 5551677"/>
                  <a:gd name="connsiteY16" fmla="*/ 887236 h 3249103"/>
                  <a:gd name="connsiteX17" fmla="*/ 4258423 w 5551677"/>
                  <a:gd name="connsiteY17" fmla="*/ 1051333 h 3249103"/>
                  <a:gd name="connsiteX18" fmla="*/ 3902237 w 5551677"/>
                  <a:gd name="connsiteY18" fmla="*/ 448077 h 3249103"/>
                  <a:gd name="connsiteX19" fmla="*/ 3618272 w 5551677"/>
                  <a:gd name="connsiteY19" fmla="*/ 920319 h 3249103"/>
                  <a:gd name="connsiteX20" fmla="*/ 3163297 w 5551677"/>
                  <a:gd name="connsiteY20" fmla="*/ 1041710 h 3249103"/>
                  <a:gd name="connsiteX21" fmla="*/ 2848799 w 5551677"/>
                  <a:gd name="connsiteY21" fmla="*/ 1145901 h 3249103"/>
                  <a:gd name="connsiteX22" fmla="*/ 2691382 w 5551677"/>
                  <a:gd name="connsiteY22" fmla="*/ 1119305 h 3249103"/>
                  <a:gd name="connsiteX23" fmla="*/ 2406420 w 5551677"/>
                  <a:gd name="connsiteY23" fmla="*/ 596170 h 3249103"/>
                  <a:gd name="connsiteX24" fmla="*/ 2080069 w 5551677"/>
                  <a:gd name="connsiteY24" fmla="*/ 1885203 h 3249103"/>
                  <a:gd name="connsiteX25" fmla="*/ 1317236 w 5551677"/>
                  <a:gd name="connsiteY25" fmla="*/ 2740393 h 3249103"/>
                  <a:gd name="connsiteX26" fmla="*/ 881811 w 5551677"/>
                  <a:gd name="connsiteY26" fmla="*/ 3249103 h 3249103"/>
                  <a:gd name="connsiteX27" fmla="*/ 540022 w 5551677"/>
                  <a:gd name="connsiteY27" fmla="*/ 2421222 h 3249103"/>
                  <a:gd name="connsiteX28" fmla="*/ 135260 w 5551677"/>
                  <a:gd name="connsiteY28" fmla="*/ 3093394 h 3249103"/>
                  <a:gd name="connsiteX29" fmla="*/ 0 w 5551677"/>
                  <a:gd name="connsiteY29" fmla="*/ 2687723 h 3249103"/>
                  <a:gd name="connsiteX30" fmla="*/ 122393 w 5551677"/>
                  <a:gd name="connsiteY30" fmla="*/ 2510857 h 3249103"/>
                  <a:gd name="connsiteX31" fmla="*/ 180336 w 5551677"/>
                  <a:gd name="connsiteY31" fmla="*/ 2467266 h 3249103"/>
                  <a:gd name="connsiteX32" fmla="*/ 129318 w 5551677"/>
                  <a:gd name="connsiteY32" fmla="*/ 2544585 h 3249103"/>
                  <a:gd name="connsiteX0" fmla="*/ 115409 w 5551677"/>
                  <a:gd name="connsiteY0" fmla="*/ 2544585 h 3584796"/>
                  <a:gd name="connsiteX1" fmla="*/ 525072 w 5551677"/>
                  <a:gd name="connsiteY1" fmla="*/ 2310463 h 3584796"/>
                  <a:gd name="connsiteX2" fmla="*/ 892642 w 5551677"/>
                  <a:gd name="connsiteY2" fmla="*/ 2630614 h 3584796"/>
                  <a:gd name="connsiteX3" fmla="*/ 1224255 w 5551677"/>
                  <a:gd name="connsiteY3" fmla="*/ 2298021 h 3584796"/>
                  <a:gd name="connsiteX4" fmla="*/ 1959587 w 5551677"/>
                  <a:gd name="connsiteY4" fmla="*/ 1421180 h 3584796"/>
                  <a:gd name="connsiteX5" fmla="*/ 2192659 w 5551677"/>
                  <a:gd name="connsiteY5" fmla="*/ 699839 h 3584796"/>
                  <a:gd name="connsiteX6" fmla="*/ 2367510 w 5551677"/>
                  <a:gd name="connsiteY6" fmla="*/ 91942 h 3584796"/>
                  <a:gd name="connsiteX7" fmla="*/ 2798722 w 5551677"/>
                  <a:gd name="connsiteY7" fmla="*/ 782045 h 3584796"/>
                  <a:gd name="connsiteX8" fmla="*/ 3471863 w 5551677"/>
                  <a:gd name="connsiteY8" fmla="*/ 573668 h 3584796"/>
                  <a:gd name="connsiteX9" fmla="*/ 3839303 w 5551677"/>
                  <a:gd name="connsiteY9" fmla="*/ 0 h 3584796"/>
                  <a:gd name="connsiteX10" fmla="*/ 4082834 w 5551677"/>
                  <a:gd name="connsiteY10" fmla="*/ 219025 h 3584796"/>
                  <a:gd name="connsiteX11" fmla="*/ 4324983 w 5551677"/>
                  <a:gd name="connsiteY11" fmla="*/ 584761 h 3584796"/>
                  <a:gd name="connsiteX12" fmla="*/ 4676145 w 5551677"/>
                  <a:gd name="connsiteY12" fmla="*/ 537208 h 3584796"/>
                  <a:gd name="connsiteX13" fmla="*/ 5169711 w 5551677"/>
                  <a:gd name="connsiteY13" fmla="*/ 598384 h 3584796"/>
                  <a:gd name="connsiteX14" fmla="*/ 5551677 w 5551677"/>
                  <a:gd name="connsiteY14" fmla="*/ 666481 h 3584796"/>
                  <a:gd name="connsiteX15" fmla="*/ 5521569 w 5551677"/>
                  <a:gd name="connsiteY15" fmla="*/ 1090902 h 3584796"/>
                  <a:gd name="connsiteX16" fmla="*/ 4621523 w 5551677"/>
                  <a:gd name="connsiteY16" fmla="*/ 887236 h 3584796"/>
                  <a:gd name="connsiteX17" fmla="*/ 4258423 w 5551677"/>
                  <a:gd name="connsiteY17" fmla="*/ 1051333 h 3584796"/>
                  <a:gd name="connsiteX18" fmla="*/ 3902237 w 5551677"/>
                  <a:gd name="connsiteY18" fmla="*/ 448077 h 3584796"/>
                  <a:gd name="connsiteX19" fmla="*/ 3618272 w 5551677"/>
                  <a:gd name="connsiteY19" fmla="*/ 920319 h 3584796"/>
                  <a:gd name="connsiteX20" fmla="*/ 3163297 w 5551677"/>
                  <a:gd name="connsiteY20" fmla="*/ 1041710 h 3584796"/>
                  <a:gd name="connsiteX21" fmla="*/ 2848799 w 5551677"/>
                  <a:gd name="connsiteY21" fmla="*/ 1145901 h 3584796"/>
                  <a:gd name="connsiteX22" fmla="*/ 2691382 w 5551677"/>
                  <a:gd name="connsiteY22" fmla="*/ 1119305 h 3584796"/>
                  <a:gd name="connsiteX23" fmla="*/ 2406420 w 5551677"/>
                  <a:gd name="connsiteY23" fmla="*/ 596170 h 3584796"/>
                  <a:gd name="connsiteX24" fmla="*/ 2080069 w 5551677"/>
                  <a:gd name="connsiteY24" fmla="*/ 1885203 h 3584796"/>
                  <a:gd name="connsiteX25" fmla="*/ 1317236 w 5551677"/>
                  <a:gd name="connsiteY25" fmla="*/ 2740393 h 3584796"/>
                  <a:gd name="connsiteX26" fmla="*/ 881811 w 5551677"/>
                  <a:gd name="connsiteY26" fmla="*/ 3249103 h 3584796"/>
                  <a:gd name="connsiteX27" fmla="*/ 540022 w 5551677"/>
                  <a:gd name="connsiteY27" fmla="*/ 3584796 h 3584796"/>
                  <a:gd name="connsiteX28" fmla="*/ 135260 w 5551677"/>
                  <a:gd name="connsiteY28" fmla="*/ 3093394 h 3584796"/>
                  <a:gd name="connsiteX29" fmla="*/ 0 w 5551677"/>
                  <a:gd name="connsiteY29" fmla="*/ 2687723 h 3584796"/>
                  <a:gd name="connsiteX30" fmla="*/ 122393 w 5551677"/>
                  <a:gd name="connsiteY30" fmla="*/ 2510857 h 3584796"/>
                  <a:gd name="connsiteX31" fmla="*/ 180336 w 5551677"/>
                  <a:gd name="connsiteY31" fmla="*/ 2467266 h 3584796"/>
                  <a:gd name="connsiteX32" fmla="*/ 129318 w 5551677"/>
                  <a:gd name="connsiteY32" fmla="*/ 2544585 h 3584796"/>
                  <a:gd name="connsiteX0" fmla="*/ 115409 w 5551677"/>
                  <a:gd name="connsiteY0" fmla="*/ 2544585 h 3584796"/>
                  <a:gd name="connsiteX1" fmla="*/ 510018 w 5551677"/>
                  <a:gd name="connsiteY1" fmla="*/ 3022296 h 3584796"/>
                  <a:gd name="connsiteX2" fmla="*/ 892642 w 5551677"/>
                  <a:gd name="connsiteY2" fmla="*/ 2630614 h 3584796"/>
                  <a:gd name="connsiteX3" fmla="*/ 1224255 w 5551677"/>
                  <a:gd name="connsiteY3" fmla="*/ 2298021 h 3584796"/>
                  <a:gd name="connsiteX4" fmla="*/ 1959587 w 5551677"/>
                  <a:gd name="connsiteY4" fmla="*/ 1421180 h 3584796"/>
                  <a:gd name="connsiteX5" fmla="*/ 2192659 w 5551677"/>
                  <a:gd name="connsiteY5" fmla="*/ 699839 h 3584796"/>
                  <a:gd name="connsiteX6" fmla="*/ 2367510 w 5551677"/>
                  <a:gd name="connsiteY6" fmla="*/ 91942 h 3584796"/>
                  <a:gd name="connsiteX7" fmla="*/ 2798722 w 5551677"/>
                  <a:gd name="connsiteY7" fmla="*/ 782045 h 3584796"/>
                  <a:gd name="connsiteX8" fmla="*/ 3471863 w 5551677"/>
                  <a:gd name="connsiteY8" fmla="*/ 573668 h 3584796"/>
                  <a:gd name="connsiteX9" fmla="*/ 3839303 w 5551677"/>
                  <a:gd name="connsiteY9" fmla="*/ 0 h 3584796"/>
                  <a:gd name="connsiteX10" fmla="*/ 4082834 w 5551677"/>
                  <a:gd name="connsiteY10" fmla="*/ 219025 h 3584796"/>
                  <a:gd name="connsiteX11" fmla="*/ 4324983 w 5551677"/>
                  <a:gd name="connsiteY11" fmla="*/ 584761 h 3584796"/>
                  <a:gd name="connsiteX12" fmla="*/ 4676145 w 5551677"/>
                  <a:gd name="connsiteY12" fmla="*/ 537208 h 3584796"/>
                  <a:gd name="connsiteX13" fmla="*/ 5169711 w 5551677"/>
                  <a:gd name="connsiteY13" fmla="*/ 598384 h 3584796"/>
                  <a:gd name="connsiteX14" fmla="*/ 5551677 w 5551677"/>
                  <a:gd name="connsiteY14" fmla="*/ 666481 h 3584796"/>
                  <a:gd name="connsiteX15" fmla="*/ 5521569 w 5551677"/>
                  <a:gd name="connsiteY15" fmla="*/ 1090902 h 3584796"/>
                  <a:gd name="connsiteX16" fmla="*/ 4621523 w 5551677"/>
                  <a:gd name="connsiteY16" fmla="*/ 887236 h 3584796"/>
                  <a:gd name="connsiteX17" fmla="*/ 4258423 w 5551677"/>
                  <a:gd name="connsiteY17" fmla="*/ 1051333 h 3584796"/>
                  <a:gd name="connsiteX18" fmla="*/ 3902237 w 5551677"/>
                  <a:gd name="connsiteY18" fmla="*/ 448077 h 3584796"/>
                  <a:gd name="connsiteX19" fmla="*/ 3618272 w 5551677"/>
                  <a:gd name="connsiteY19" fmla="*/ 920319 h 3584796"/>
                  <a:gd name="connsiteX20" fmla="*/ 3163297 w 5551677"/>
                  <a:gd name="connsiteY20" fmla="*/ 1041710 h 3584796"/>
                  <a:gd name="connsiteX21" fmla="*/ 2848799 w 5551677"/>
                  <a:gd name="connsiteY21" fmla="*/ 1145901 h 3584796"/>
                  <a:gd name="connsiteX22" fmla="*/ 2691382 w 5551677"/>
                  <a:gd name="connsiteY22" fmla="*/ 1119305 h 3584796"/>
                  <a:gd name="connsiteX23" fmla="*/ 2406420 w 5551677"/>
                  <a:gd name="connsiteY23" fmla="*/ 596170 h 3584796"/>
                  <a:gd name="connsiteX24" fmla="*/ 2080069 w 5551677"/>
                  <a:gd name="connsiteY24" fmla="*/ 1885203 h 3584796"/>
                  <a:gd name="connsiteX25" fmla="*/ 1317236 w 5551677"/>
                  <a:gd name="connsiteY25" fmla="*/ 2740393 h 3584796"/>
                  <a:gd name="connsiteX26" fmla="*/ 881811 w 5551677"/>
                  <a:gd name="connsiteY26" fmla="*/ 3249103 h 3584796"/>
                  <a:gd name="connsiteX27" fmla="*/ 540022 w 5551677"/>
                  <a:gd name="connsiteY27" fmla="*/ 3584796 h 3584796"/>
                  <a:gd name="connsiteX28" fmla="*/ 135260 w 5551677"/>
                  <a:gd name="connsiteY28" fmla="*/ 3093394 h 3584796"/>
                  <a:gd name="connsiteX29" fmla="*/ 0 w 5551677"/>
                  <a:gd name="connsiteY29" fmla="*/ 2687723 h 3584796"/>
                  <a:gd name="connsiteX30" fmla="*/ 122393 w 5551677"/>
                  <a:gd name="connsiteY30" fmla="*/ 2510857 h 3584796"/>
                  <a:gd name="connsiteX31" fmla="*/ 180336 w 5551677"/>
                  <a:gd name="connsiteY31" fmla="*/ 2467266 h 3584796"/>
                  <a:gd name="connsiteX32" fmla="*/ 129318 w 5551677"/>
                  <a:gd name="connsiteY32" fmla="*/ 2544585 h 3584796"/>
                  <a:gd name="connsiteX0" fmla="*/ 115409 w 5551677"/>
                  <a:gd name="connsiteY0" fmla="*/ 2544585 h 3887363"/>
                  <a:gd name="connsiteX1" fmla="*/ 510018 w 5551677"/>
                  <a:gd name="connsiteY1" fmla="*/ 3022296 h 3887363"/>
                  <a:gd name="connsiteX2" fmla="*/ 892642 w 5551677"/>
                  <a:gd name="connsiteY2" fmla="*/ 2630614 h 3887363"/>
                  <a:gd name="connsiteX3" fmla="*/ 1224255 w 5551677"/>
                  <a:gd name="connsiteY3" fmla="*/ 2298021 h 3887363"/>
                  <a:gd name="connsiteX4" fmla="*/ 1959587 w 5551677"/>
                  <a:gd name="connsiteY4" fmla="*/ 1421180 h 3887363"/>
                  <a:gd name="connsiteX5" fmla="*/ 2192659 w 5551677"/>
                  <a:gd name="connsiteY5" fmla="*/ 699839 h 3887363"/>
                  <a:gd name="connsiteX6" fmla="*/ 2367510 w 5551677"/>
                  <a:gd name="connsiteY6" fmla="*/ 91942 h 3887363"/>
                  <a:gd name="connsiteX7" fmla="*/ 2798722 w 5551677"/>
                  <a:gd name="connsiteY7" fmla="*/ 782045 h 3887363"/>
                  <a:gd name="connsiteX8" fmla="*/ 3471863 w 5551677"/>
                  <a:gd name="connsiteY8" fmla="*/ 573668 h 3887363"/>
                  <a:gd name="connsiteX9" fmla="*/ 3839303 w 5551677"/>
                  <a:gd name="connsiteY9" fmla="*/ 0 h 3887363"/>
                  <a:gd name="connsiteX10" fmla="*/ 4082834 w 5551677"/>
                  <a:gd name="connsiteY10" fmla="*/ 219025 h 3887363"/>
                  <a:gd name="connsiteX11" fmla="*/ 4324983 w 5551677"/>
                  <a:gd name="connsiteY11" fmla="*/ 584761 h 3887363"/>
                  <a:gd name="connsiteX12" fmla="*/ 4676145 w 5551677"/>
                  <a:gd name="connsiteY12" fmla="*/ 537208 h 3887363"/>
                  <a:gd name="connsiteX13" fmla="*/ 5169711 w 5551677"/>
                  <a:gd name="connsiteY13" fmla="*/ 598384 h 3887363"/>
                  <a:gd name="connsiteX14" fmla="*/ 5551677 w 5551677"/>
                  <a:gd name="connsiteY14" fmla="*/ 666481 h 3887363"/>
                  <a:gd name="connsiteX15" fmla="*/ 5521569 w 5551677"/>
                  <a:gd name="connsiteY15" fmla="*/ 1090902 h 3887363"/>
                  <a:gd name="connsiteX16" fmla="*/ 4621523 w 5551677"/>
                  <a:gd name="connsiteY16" fmla="*/ 887236 h 3887363"/>
                  <a:gd name="connsiteX17" fmla="*/ 4258423 w 5551677"/>
                  <a:gd name="connsiteY17" fmla="*/ 1051333 h 3887363"/>
                  <a:gd name="connsiteX18" fmla="*/ 3902237 w 5551677"/>
                  <a:gd name="connsiteY18" fmla="*/ 448077 h 3887363"/>
                  <a:gd name="connsiteX19" fmla="*/ 3618272 w 5551677"/>
                  <a:gd name="connsiteY19" fmla="*/ 920319 h 3887363"/>
                  <a:gd name="connsiteX20" fmla="*/ 3163297 w 5551677"/>
                  <a:gd name="connsiteY20" fmla="*/ 1041710 h 3887363"/>
                  <a:gd name="connsiteX21" fmla="*/ 2848799 w 5551677"/>
                  <a:gd name="connsiteY21" fmla="*/ 1145901 h 3887363"/>
                  <a:gd name="connsiteX22" fmla="*/ 2691382 w 5551677"/>
                  <a:gd name="connsiteY22" fmla="*/ 1119305 h 3887363"/>
                  <a:gd name="connsiteX23" fmla="*/ 2406420 w 5551677"/>
                  <a:gd name="connsiteY23" fmla="*/ 596170 h 3887363"/>
                  <a:gd name="connsiteX24" fmla="*/ 2080069 w 5551677"/>
                  <a:gd name="connsiteY24" fmla="*/ 1885203 h 3887363"/>
                  <a:gd name="connsiteX25" fmla="*/ 1317236 w 5551677"/>
                  <a:gd name="connsiteY25" fmla="*/ 2740393 h 3887363"/>
                  <a:gd name="connsiteX26" fmla="*/ 881811 w 5551677"/>
                  <a:gd name="connsiteY26" fmla="*/ 3249103 h 3887363"/>
                  <a:gd name="connsiteX27" fmla="*/ 540022 w 5551677"/>
                  <a:gd name="connsiteY27" fmla="*/ 3584796 h 3887363"/>
                  <a:gd name="connsiteX28" fmla="*/ 37407 w 5551677"/>
                  <a:gd name="connsiteY28" fmla="*/ 3887363 h 3887363"/>
                  <a:gd name="connsiteX29" fmla="*/ 0 w 5551677"/>
                  <a:gd name="connsiteY29" fmla="*/ 2687723 h 3887363"/>
                  <a:gd name="connsiteX30" fmla="*/ 122393 w 5551677"/>
                  <a:gd name="connsiteY30" fmla="*/ 2510857 h 3887363"/>
                  <a:gd name="connsiteX31" fmla="*/ 180336 w 5551677"/>
                  <a:gd name="connsiteY31" fmla="*/ 2467266 h 3887363"/>
                  <a:gd name="connsiteX32" fmla="*/ 129318 w 5551677"/>
                  <a:gd name="connsiteY32" fmla="*/ 2544585 h 3887363"/>
                  <a:gd name="connsiteX0" fmla="*/ 115409 w 5551677"/>
                  <a:gd name="connsiteY0" fmla="*/ 2544585 h 3887363"/>
                  <a:gd name="connsiteX1" fmla="*/ 510018 w 5551677"/>
                  <a:gd name="connsiteY1" fmla="*/ 3022296 h 3887363"/>
                  <a:gd name="connsiteX2" fmla="*/ 892642 w 5551677"/>
                  <a:gd name="connsiteY2" fmla="*/ 2630614 h 3887363"/>
                  <a:gd name="connsiteX3" fmla="*/ 1224255 w 5551677"/>
                  <a:gd name="connsiteY3" fmla="*/ 2298021 h 3887363"/>
                  <a:gd name="connsiteX4" fmla="*/ 1959587 w 5551677"/>
                  <a:gd name="connsiteY4" fmla="*/ 1421180 h 3887363"/>
                  <a:gd name="connsiteX5" fmla="*/ 2192659 w 5551677"/>
                  <a:gd name="connsiteY5" fmla="*/ 699839 h 3887363"/>
                  <a:gd name="connsiteX6" fmla="*/ 2367510 w 5551677"/>
                  <a:gd name="connsiteY6" fmla="*/ 91942 h 3887363"/>
                  <a:gd name="connsiteX7" fmla="*/ 2798722 w 5551677"/>
                  <a:gd name="connsiteY7" fmla="*/ 782045 h 3887363"/>
                  <a:gd name="connsiteX8" fmla="*/ 3471863 w 5551677"/>
                  <a:gd name="connsiteY8" fmla="*/ 573668 h 3887363"/>
                  <a:gd name="connsiteX9" fmla="*/ 3839303 w 5551677"/>
                  <a:gd name="connsiteY9" fmla="*/ 0 h 3887363"/>
                  <a:gd name="connsiteX10" fmla="*/ 4082834 w 5551677"/>
                  <a:gd name="connsiteY10" fmla="*/ 219025 h 3887363"/>
                  <a:gd name="connsiteX11" fmla="*/ 4324983 w 5551677"/>
                  <a:gd name="connsiteY11" fmla="*/ 584761 h 3887363"/>
                  <a:gd name="connsiteX12" fmla="*/ 4676145 w 5551677"/>
                  <a:gd name="connsiteY12" fmla="*/ 537208 h 3887363"/>
                  <a:gd name="connsiteX13" fmla="*/ 5169711 w 5551677"/>
                  <a:gd name="connsiteY13" fmla="*/ 598384 h 3887363"/>
                  <a:gd name="connsiteX14" fmla="*/ 5551677 w 5551677"/>
                  <a:gd name="connsiteY14" fmla="*/ 666481 h 3887363"/>
                  <a:gd name="connsiteX15" fmla="*/ 5521569 w 5551677"/>
                  <a:gd name="connsiteY15" fmla="*/ 1090902 h 3887363"/>
                  <a:gd name="connsiteX16" fmla="*/ 4621523 w 5551677"/>
                  <a:gd name="connsiteY16" fmla="*/ 887236 h 3887363"/>
                  <a:gd name="connsiteX17" fmla="*/ 4258423 w 5551677"/>
                  <a:gd name="connsiteY17" fmla="*/ 1051333 h 3887363"/>
                  <a:gd name="connsiteX18" fmla="*/ 3902237 w 5551677"/>
                  <a:gd name="connsiteY18" fmla="*/ 448077 h 3887363"/>
                  <a:gd name="connsiteX19" fmla="*/ 3618272 w 5551677"/>
                  <a:gd name="connsiteY19" fmla="*/ 920319 h 3887363"/>
                  <a:gd name="connsiteX20" fmla="*/ 3163297 w 5551677"/>
                  <a:gd name="connsiteY20" fmla="*/ 1041710 h 3887363"/>
                  <a:gd name="connsiteX21" fmla="*/ 2848799 w 5551677"/>
                  <a:gd name="connsiteY21" fmla="*/ 1145901 h 3887363"/>
                  <a:gd name="connsiteX22" fmla="*/ 2691382 w 5551677"/>
                  <a:gd name="connsiteY22" fmla="*/ 1119305 h 3887363"/>
                  <a:gd name="connsiteX23" fmla="*/ 2406420 w 5551677"/>
                  <a:gd name="connsiteY23" fmla="*/ 596170 h 3887363"/>
                  <a:gd name="connsiteX24" fmla="*/ 2080069 w 5551677"/>
                  <a:gd name="connsiteY24" fmla="*/ 1885203 h 3887363"/>
                  <a:gd name="connsiteX25" fmla="*/ 1317236 w 5551677"/>
                  <a:gd name="connsiteY25" fmla="*/ 2740393 h 3887363"/>
                  <a:gd name="connsiteX26" fmla="*/ 881811 w 5551677"/>
                  <a:gd name="connsiteY26" fmla="*/ 3249103 h 3887363"/>
                  <a:gd name="connsiteX27" fmla="*/ 540022 w 5551677"/>
                  <a:gd name="connsiteY27" fmla="*/ 3584796 h 3887363"/>
                  <a:gd name="connsiteX28" fmla="*/ 37407 w 5551677"/>
                  <a:gd name="connsiteY28" fmla="*/ 3887363 h 3887363"/>
                  <a:gd name="connsiteX29" fmla="*/ 0 w 5551677"/>
                  <a:gd name="connsiteY29" fmla="*/ 2687723 h 3887363"/>
                  <a:gd name="connsiteX30" fmla="*/ 122393 w 5551677"/>
                  <a:gd name="connsiteY30" fmla="*/ 2510857 h 3887363"/>
                  <a:gd name="connsiteX31" fmla="*/ 180336 w 5551677"/>
                  <a:gd name="connsiteY31" fmla="*/ 2467266 h 3887363"/>
                  <a:gd name="connsiteX32" fmla="*/ 151899 w 5551677"/>
                  <a:gd name="connsiteY32" fmla="*/ 3270109 h 3887363"/>
                  <a:gd name="connsiteX0" fmla="*/ 115409 w 5551677"/>
                  <a:gd name="connsiteY0" fmla="*/ 2544585 h 3887363"/>
                  <a:gd name="connsiteX1" fmla="*/ 510018 w 5551677"/>
                  <a:gd name="connsiteY1" fmla="*/ 3022296 h 3887363"/>
                  <a:gd name="connsiteX2" fmla="*/ 892642 w 5551677"/>
                  <a:gd name="connsiteY2" fmla="*/ 2630614 h 3887363"/>
                  <a:gd name="connsiteX3" fmla="*/ 1224255 w 5551677"/>
                  <a:gd name="connsiteY3" fmla="*/ 2298021 h 3887363"/>
                  <a:gd name="connsiteX4" fmla="*/ 1959587 w 5551677"/>
                  <a:gd name="connsiteY4" fmla="*/ 1421180 h 3887363"/>
                  <a:gd name="connsiteX5" fmla="*/ 2192659 w 5551677"/>
                  <a:gd name="connsiteY5" fmla="*/ 699839 h 3887363"/>
                  <a:gd name="connsiteX6" fmla="*/ 2367510 w 5551677"/>
                  <a:gd name="connsiteY6" fmla="*/ 91942 h 3887363"/>
                  <a:gd name="connsiteX7" fmla="*/ 2798722 w 5551677"/>
                  <a:gd name="connsiteY7" fmla="*/ 782045 h 3887363"/>
                  <a:gd name="connsiteX8" fmla="*/ 3471863 w 5551677"/>
                  <a:gd name="connsiteY8" fmla="*/ 573668 h 3887363"/>
                  <a:gd name="connsiteX9" fmla="*/ 3839303 w 5551677"/>
                  <a:gd name="connsiteY9" fmla="*/ 0 h 3887363"/>
                  <a:gd name="connsiteX10" fmla="*/ 4082834 w 5551677"/>
                  <a:gd name="connsiteY10" fmla="*/ 219025 h 3887363"/>
                  <a:gd name="connsiteX11" fmla="*/ 4324983 w 5551677"/>
                  <a:gd name="connsiteY11" fmla="*/ 584761 h 3887363"/>
                  <a:gd name="connsiteX12" fmla="*/ 4676145 w 5551677"/>
                  <a:gd name="connsiteY12" fmla="*/ 537208 h 3887363"/>
                  <a:gd name="connsiteX13" fmla="*/ 5169711 w 5551677"/>
                  <a:gd name="connsiteY13" fmla="*/ 598384 h 3887363"/>
                  <a:gd name="connsiteX14" fmla="*/ 5551677 w 5551677"/>
                  <a:gd name="connsiteY14" fmla="*/ 666481 h 3887363"/>
                  <a:gd name="connsiteX15" fmla="*/ 5521569 w 5551677"/>
                  <a:gd name="connsiteY15" fmla="*/ 1090902 h 3887363"/>
                  <a:gd name="connsiteX16" fmla="*/ 4621523 w 5551677"/>
                  <a:gd name="connsiteY16" fmla="*/ 887236 h 3887363"/>
                  <a:gd name="connsiteX17" fmla="*/ 4258423 w 5551677"/>
                  <a:gd name="connsiteY17" fmla="*/ 1051333 h 3887363"/>
                  <a:gd name="connsiteX18" fmla="*/ 3902237 w 5551677"/>
                  <a:gd name="connsiteY18" fmla="*/ 448077 h 3887363"/>
                  <a:gd name="connsiteX19" fmla="*/ 3618272 w 5551677"/>
                  <a:gd name="connsiteY19" fmla="*/ 920319 h 3887363"/>
                  <a:gd name="connsiteX20" fmla="*/ 3163297 w 5551677"/>
                  <a:gd name="connsiteY20" fmla="*/ 1041710 h 3887363"/>
                  <a:gd name="connsiteX21" fmla="*/ 2848799 w 5551677"/>
                  <a:gd name="connsiteY21" fmla="*/ 1145901 h 3887363"/>
                  <a:gd name="connsiteX22" fmla="*/ 2691382 w 5551677"/>
                  <a:gd name="connsiteY22" fmla="*/ 1119305 h 3887363"/>
                  <a:gd name="connsiteX23" fmla="*/ 2406420 w 5551677"/>
                  <a:gd name="connsiteY23" fmla="*/ 596170 h 3887363"/>
                  <a:gd name="connsiteX24" fmla="*/ 2080069 w 5551677"/>
                  <a:gd name="connsiteY24" fmla="*/ 1885203 h 3887363"/>
                  <a:gd name="connsiteX25" fmla="*/ 1317236 w 5551677"/>
                  <a:gd name="connsiteY25" fmla="*/ 2740393 h 3887363"/>
                  <a:gd name="connsiteX26" fmla="*/ 881811 w 5551677"/>
                  <a:gd name="connsiteY26" fmla="*/ 3249103 h 3887363"/>
                  <a:gd name="connsiteX27" fmla="*/ 540022 w 5551677"/>
                  <a:gd name="connsiteY27" fmla="*/ 3584796 h 3887363"/>
                  <a:gd name="connsiteX28" fmla="*/ 37407 w 5551677"/>
                  <a:gd name="connsiteY28" fmla="*/ 3887363 h 3887363"/>
                  <a:gd name="connsiteX29" fmla="*/ 0 w 5551677"/>
                  <a:gd name="connsiteY29" fmla="*/ 2687723 h 3887363"/>
                  <a:gd name="connsiteX30" fmla="*/ 160029 w 5551677"/>
                  <a:gd name="connsiteY30" fmla="*/ 3318514 h 3887363"/>
                  <a:gd name="connsiteX31" fmla="*/ 180336 w 5551677"/>
                  <a:gd name="connsiteY31" fmla="*/ 2467266 h 3887363"/>
                  <a:gd name="connsiteX32" fmla="*/ 151899 w 5551677"/>
                  <a:gd name="connsiteY32" fmla="*/ 3270109 h 3887363"/>
                  <a:gd name="connsiteX0" fmla="*/ 115409 w 5551677"/>
                  <a:gd name="connsiteY0" fmla="*/ 2544585 h 3887363"/>
                  <a:gd name="connsiteX1" fmla="*/ 510018 w 5551677"/>
                  <a:gd name="connsiteY1" fmla="*/ 3022296 h 3887363"/>
                  <a:gd name="connsiteX2" fmla="*/ 892642 w 5551677"/>
                  <a:gd name="connsiteY2" fmla="*/ 2630614 h 3887363"/>
                  <a:gd name="connsiteX3" fmla="*/ 1224255 w 5551677"/>
                  <a:gd name="connsiteY3" fmla="*/ 2298021 h 3887363"/>
                  <a:gd name="connsiteX4" fmla="*/ 1959587 w 5551677"/>
                  <a:gd name="connsiteY4" fmla="*/ 1421180 h 3887363"/>
                  <a:gd name="connsiteX5" fmla="*/ 2192659 w 5551677"/>
                  <a:gd name="connsiteY5" fmla="*/ 699839 h 3887363"/>
                  <a:gd name="connsiteX6" fmla="*/ 2367510 w 5551677"/>
                  <a:gd name="connsiteY6" fmla="*/ 91942 h 3887363"/>
                  <a:gd name="connsiteX7" fmla="*/ 2798722 w 5551677"/>
                  <a:gd name="connsiteY7" fmla="*/ 782045 h 3887363"/>
                  <a:gd name="connsiteX8" fmla="*/ 3471863 w 5551677"/>
                  <a:gd name="connsiteY8" fmla="*/ 573668 h 3887363"/>
                  <a:gd name="connsiteX9" fmla="*/ 3839303 w 5551677"/>
                  <a:gd name="connsiteY9" fmla="*/ 0 h 3887363"/>
                  <a:gd name="connsiteX10" fmla="*/ 4082834 w 5551677"/>
                  <a:gd name="connsiteY10" fmla="*/ 219025 h 3887363"/>
                  <a:gd name="connsiteX11" fmla="*/ 4324983 w 5551677"/>
                  <a:gd name="connsiteY11" fmla="*/ 584761 h 3887363"/>
                  <a:gd name="connsiteX12" fmla="*/ 4676145 w 5551677"/>
                  <a:gd name="connsiteY12" fmla="*/ 537208 h 3887363"/>
                  <a:gd name="connsiteX13" fmla="*/ 5169711 w 5551677"/>
                  <a:gd name="connsiteY13" fmla="*/ 598384 h 3887363"/>
                  <a:gd name="connsiteX14" fmla="*/ 5551677 w 5551677"/>
                  <a:gd name="connsiteY14" fmla="*/ 666481 h 3887363"/>
                  <a:gd name="connsiteX15" fmla="*/ 5521569 w 5551677"/>
                  <a:gd name="connsiteY15" fmla="*/ 1090902 h 3887363"/>
                  <a:gd name="connsiteX16" fmla="*/ 4621523 w 5551677"/>
                  <a:gd name="connsiteY16" fmla="*/ 887236 h 3887363"/>
                  <a:gd name="connsiteX17" fmla="*/ 4258423 w 5551677"/>
                  <a:gd name="connsiteY17" fmla="*/ 1051333 h 3887363"/>
                  <a:gd name="connsiteX18" fmla="*/ 3902237 w 5551677"/>
                  <a:gd name="connsiteY18" fmla="*/ 448077 h 3887363"/>
                  <a:gd name="connsiteX19" fmla="*/ 3618272 w 5551677"/>
                  <a:gd name="connsiteY19" fmla="*/ 920319 h 3887363"/>
                  <a:gd name="connsiteX20" fmla="*/ 3163297 w 5551677"/>
                  <a:gd name="connsiteY20" fmla="*/ 1041710 h 3887363"/>
                  <a:gd name="connsiteX21" fmla="*/ 2848799 w 5551677"/>
                  <a:gd name="connsiteY21" fmla="*/ 1145901 h 3887363"/>
                  <a:gd name="connsiteX22" fmla="*/ 2691382 w 5551677"/>
                  <a:gd name="connsiteY22" fmla="*/ 1119305 h 3887363"/>
                  <a:gd name="connsiteX23" fmla="*/ 2406420 w 5551677"/>
                  <a:gd name="connsiteY23" fmla="*/ 596170 h 3887363"/>
                  <a:gd name="connsiteX24" fmla="*/ 2080069 w 5551677"/>
                  <a:gd name="connsiteY24" fmla="*/ 1885203 h 3887363"/>
                  <a:gd name="connsiteX25" fmla="*/ 1317236 w 5551677"/>
                  <a:gd name="connsiteY25" fmla="*/ 2740393 h 3887363"/>
                  <a:gd name="connsiteX26" fmla="*/ 881811 w 5551677"/>
                  <a:gd name="connsiteY26" fmla="*/ 3249103 h 3887363"/>
                  <a:gd name="connsiteX27" fmla="*/ 540022 w 5551677"/>
                  <a:gd name="connsiteY27" fmla="*/ 3584796 h 3887363"/>
                  <a:gd name="connsiteX28" fmla="*/ 37407 w 5551677"/>
                  <a:gd name="connsiteY28" fmla="*/ 3887363 h 3887363"/>
                  <a:gd name="connsiteX29" fmla="*/ 0 w 5551677"/>
                  <a:gd name="connsiteY29" fmla="*/ 2687723 h 3887363"/>
                  <a:gd name="connsiteX30" fmla="*/ 160029 w 5551677"/>
                  <a:gd name="connsiteY30" fmla="*/ 3318514 h 3887363"/>
                  <a:gd name="connsiteX31" fmla="*/ 165281 w 5551677"/>
                  <a:gd name="connsiteY31" fmla="*/ 3261235 h 3887363"/>
                  <a:gd name="connsiteX32" fmla="*/ 151899 w 5551677"/>
                  <a:gd name="connsiteY32" fmla="*/ 3270109 h 3887363"/>
                  <a:gd name="connsiteX0" fmla="*/ 235844 w 5551677"/>
                  <a:gd name="connsiteY0" fmla="*/ 3229040 h 3887363"/>
                  <a:gd name="connsiteX1" fmla="*/ 510018 w 5551677"/>
                  <a:gd name="connsiteY1" fmla="*/ 3022296 h 3887363"/>
                  <a:gd name="connsiteX2" fmla="*/ 892642 w 5551677"/>
                  <a:gd name="connsiteY2" fmla="*/ 2630614 h 3887363"/>
                  <a:gd name="connsiteX3" fmla="*/ 1224255 w 5551677"/>
                  <a:gd name="connsiteY3" fmla="*/ 2298021 h 3887363"/>
                  <a:gd name="connsiteX4" fmla="*/ 1959587 w 5551677"/>
                  <a:gd name="connsiteY4" fmla="*/ 1421180 h 3887363"/>
                  <a:gd name="connsiteX5" fmla="*/ 2192659 w 5551677"/>
                  <a:gd name="connsiteY5" fmla="*/ 699839 h 3887363"/>
                  <a:gd name="connsiteX6" fmla="*/ 2367510 w 5551677"/>
                  <a:gd name="connsiteY6" fmla="*/ 91942 h 3887363"/>
                  <a:gd name="connsiteX7" fmla="*/ 2798722 w 5551677"/>
                  <a:gd name="connsiteY7" fmla="*/ 782045 h 3887363"/>
                  <a:gd name="connsiteX8" fmla="*/ 3471863 w 5551677"/>
                  <a:gd name="connsiteY8" fmla="*/ 573668 h 3887363"/>
                  <a:gd name="connsiteX9" fmla="*/ 3839303 w 5551677"/>
                  <a:gd name="connsiteY9" fmla="*/ 0 h 3887363"/>
                  <a:gd name="connsiteX10" fmla="*/ 4082834 w 5551677"/>
                  <a:gd name="connsiteY10" fmla="*/ 219025 h 3887363"/>
                  <a:gd name="connsiteX11" fmla="*/ 4324983 w 5551677"/>
                  <a:gd name="connsiteY11" fmla="*/ 584761 h 3887363"/>
                  <a:gd name="connsiteX12" fmla="*/ 4676145 w 5551677"/>
                  <a:gd name="connsiteY12" fmla="*/ 537208 h 3887363"/>
                  <a:gd name="connsiteX13" fmla="*/ 5169711 w 5551677"/>
                  <a:gd name="connsiteY13" fmla="*/ 598384 h 3887363"/>
                  <a:gd name="connsiteX14" fmla="*/ 5551677 w 5551677"/>
                  <a:gd name="connsiteY14" fmla="*/ 666481 h 3887363"/>
                  <a:gd name="connsiteX15" fmla="*/ 5521569 w 5551677"/>
                  <a:gd name="connsiteY15" fmla="*/ 1090902 h 3887363"/>
                  <a:gd name="connsiteX16" fmla="*/ 4621523 w 5551677"/>
                  <a:gd name="connsiteY16" fmla="*/ 887236 h 3887363"/>
                  <a:gd name="connsiteX17" fmla="*/ 4258423 w 5551677"/>
                  <a:gd name="connsiteY17" fmla="*/ 1051333 h 3887363"/>
                  <a:gd name="connsiteX18" fmla="*/ 3902237 w 5551677"/>
                  <a:gd name="connsiteY18" fmla="*/ 448077 h 3887363"/>
                  <a:gd name="connsiteX19" fmla="*/ 3618272 w 5551677"/>
                  <a:gd name="connsiteY19" fmla="*/ 920319 h 3887363"/>
                  <a:gd name="connsiteX20" fmla="*/ 3163297 w 5551677"/>
                  <a:gd name="connsiteY20" fmla="*/ 1041710 h 3887363"/>
                  <a:gd name="connsiteX21" fmla="*/ 2848799 w 5551677"/>
                  <a:gd name="connsiteY21" fmla="*/ 1145901 h 3887363"/>
                  <a:gd name="connsiteX22" fmla="*/ 2691382 w 5551677"/>
                  <a:gd name="connsiteY22" fmla="*/ 1119305 h 3887363"/>
                  <a:gd name="connsiteX23" fmla="*/ 2406420 w 5551677"/>
                  <a:gd name="connsiteY23" fmla="*/ 596170 h 3887363"/>
                  <a:gd name="connsiteX24" fmla="*/ 2080069 w 5551677"/>
                  <a:gd name="connsiteY24" fmla="*/ 1885203 h 3887363"/>
                  <a:gd name="connsiteX25" fmla="*/ 1317236 w 5551677"/>
                  <a:gd name="connsiteY25" fmla="*/ 2740393 h 3887363"/>
                  <a:gd name="connsiteX26" fmla="*/ 881811 w 5551677"/>
                  <a:gd name="connsiteY26" fmla="*/ 3249103 h 3887363"/>
                  <a:gd name="connsiteX27" fmla="*/ 540022 w 5551677"/>
                  <a:gd name="connsiteY27" fmla="*/ 3584796 h 3887363"/>
                  <a:gd name="connsiteX28" fmla="*/ 37407 w 5551677"/>
                  <a:gd name="connsiteY28" fmla="*/ 3887363 h 3887363"/>
                  <a:gd name="connsiteX29" fmla="*/ 0 w 5551677"/>
                  <a:gd name="connsiteY29" fmla="*/ 2687723 h 3887363"/>
                  <a:gd name="connsiteX30" fmla="*/ 160029 w 5551677"/>
                  <a:gd name="connsiteY30" fmla="*/ 3318514 h 3887363"/>
                  <a:gd name="connsiteX31" fmla="*/ 165281 w 5551677"/>
                  <a:gd name="connsiteY31" fmla="*/ 3261235 h 3887363"/>
                  <a:gd name="connsiteX32" fmla="*/ 151899 w 5551677"/>
                  <a:gd name="connsiteY32" fmla="*/ 3270109 h 3887363"/>
                  <a:gd name="connsiteX0" fmla="*/ 205734 w 5521567"/>
                  <a:gd name="connsiteY0" fmla="*/ 3229040 h 3887363"/>
                  <a:gd name="connsiteX1" fmla="*/ 479908 w 5521567"/>
                  <a:gd name="connsiteY1" fmla="*/ 3022296 h 3887363"/>
                  <a:gd name="connsiteX2" fmla="*/ 862532 w 5521567"/>
                  <a:gd name="connsiteY2" fmla="*/ 2630614 h 3887363"/>
                  <a:gd name="connsiteX3" fmla="*/ 1194145 w 5521567"/>
                  <a:gd name="connsiteY3" fmla="*/ 2298021 h 3887363"/>
                  <a:gd name="connsiteX4" fmla="*/ 1929477 w 5521567"/>
                  <a:gd name="connsiteY4" fmla="*/ 1421180 h 3887363"/>
                  <a:gd name="connsiteX5" fmla="*/ 2162549 w 5521567"/>
                  <a:gd name="connsiteY5" fmla="*/ 699839 h 3887363"/>
                  <a:gd name="connsiteX6" fmla="*/ 2337400 w 5521567"/>
                  <a:gd name="connsiteY6" fmla="*/ 91942 h 3887363"/>
                  <a:gd name="connsiteX7" fmla="*/ 2768612 w 5521567"/>
                  <a:gd name="connsiteY7" fmla="*/ 782045 h 3887363"/>
                  <a:gd name="connsiteX8" fmla="*/ 3441753 w 5521567"/>
                  <a:gd name="connsiteY8" fmla="*/ 573668 h 3887363"/>
                  <a:gd name="connsiteX9" fmla="*/ 3809193 w 5521567"/>
                  <a:gd name="connsiteY9" fmla="*/ 0 h 3887363"/>
                  <a:gd name="connsiteX10" fmla="*/ 4052724 w 5521567"/>
                  <a:gd name="connsiteY10" fmla="*/ 219025 h 3887363"/>
                  <a:gd name="connsiteX11" fmla="*/ 4294873 w 5521567"/>
                  <a:gd name="connsiteY11" fmla="*/ 584761 h 3887363"/>
                  <a:gd name="connsiteX12" fmla="*/ 4646035 w 5521567"/>
                  <a:gd name="connsiteY12" fmla="*/ 537208 h 3887363"/>
                  <a:gd name="connsiteX13" fmla="*/ 5139601 w 5521567"/>
                  <a:gd name="connsiteY13" fmla="*/ 598384 h 3887363"/>
                  <a:gd name="connsiteX14" fmla="*/ 5521567 w 5521567"/>
                  <a:gd name="connsiteY14" fmla="*/ 666481 h 3887363"/>
                  <a:gd name="connsiteX15" fmla="*/ 5491459 w 5521567"/>
                  <a:gd name="connsiteY15" fmla="*/ 1090902 h 3887363"/>
                  <a:gd name="connsiteX16" fmla="*/ 4591413 w 5521567"/>
                  <a:gd name="connsiteY16" fmla="*/ 887236 h 3887363"/>
                  <a:gd name="connsiteX17" fmla="*/ 4228313 w 5521567"/>
                  <a:gd name="connsiteY17" fmla="*/ 1051333 h 3887363"/>
                  <a:gd name="connsiteX18" fmla="*/ 3872127 w 5521567"/>
                  <a:gd name="connsiteY18" fmla="*/ 448077 h 3887363"/>
                  <a:gd name="connsiteX19" fmla="*/ 3588162 w 5521567"/>
                  <a:gd name="connsiteY19" fmla="*/ 920319 h 3887363"/>
                  <a:gd name="connsiteX20" fmla="*/ 3133187 w 5521567"/>
                  <a:gd name="connsiteY20" fmla="*/ 1041710 h 3887363"/>
                  <a:gd name="connsiteX21" fmla="*/ 2818689 w 5521567"/>
                  <a:gd name="connsiteY21" fmla="*/ 1145901 h 3887363"/>
                  <a:gd name="connsiteX22" fmla="*/ 2661272 w 5521567"/>
                  <a:gd name="connsiteY22" fmla="*/ 1119305 h 3887363"/>
                  <a:gd name="connsiteX23" fmla="*/ 2376310 w 5521567"/>
                  <a:gd name="connsiteY23" fmla="*/ 596170 h 3887363"/>
                  <a:gd name="connsiteX24" fmla="*/ 2049959 w 5521567"/>
                  <a:gd name="connsiteY24" fmla="*/ 1885203 h 3887363"/>
                  <a:gd name="connsiteX25" fmla="*/ 1287126 w 5521567"/>
                  <a:gd name="connsiteY25" fmla="*/ 2740393 h 3887363"/>
                  <a:gd name="connsiteX26" fmla="*/ 851701 w 5521567"/>
                  <a:gd name="connsiteY26" fmla="*/ 3249103 h 3887363"/>
                  <a:gd name="connsiteX27" fmla="*/ 509912 w 5521567"/>
                  <a:gd name="connsiteY27" fmla="*/ 3584796 h 3887363"/>
                  <a:gd name="connsiteX28" fmla="*/ 7297 w 5521567"/>
                  <a:gd name="connsiteY28" fmla="*/ 3887363 h 3887363"/>
                  <a:gd name="connsiteX29" fmla="*/ 0 w 5521567"/>
                  <a:gd name="connsiteY29" fmla="*/ 3358489 h 3887363"/>
                  <a:gd name="connsiteX30" fmla="*/ 129919 w 5521567"/>
                  <a:gd name="connsiteY30" fmla="*/ 3318514 h 3887363"/>
                  <a:gd name="connsiteX31" fmla="*/ 135171 w 5521567"/>
                  <a:gd name="connsiteY31" fmla="*/ 3261235 h 3887363"/>
                  <a:gd name="connsiteX32" fmla="*/ 121789 w 5521567"/>
                  <a:gd name="connsiteY32" fmla="*/ 3270109 h 3887363"/>
                  <a:gd name="connsiteX0" fmla="*/ 205734 w 5521567"/>
                  <a:gd name="connsiteY0" fmla="*/ 3229040 h 3887363"/>
                  <a:gd name="connsiteX1" fmla="*/ 479908 w 5521567"/>
                  <a:gd name="connsiteY1" fmla="*/ 3022296 h 3887363"/>
                  <a:gd name="connsiteX2" fmla="*/ 862532 w 5521567"/>
                  <a:gd name="connsiteY2" fmla="*/ 2630614 h 3887363"/>
                  <a:gd name="connsiteX3" fmla="*/ 1194145 w 5521567"/>
                  <a:gd name="connsiteY3" fmla="*/ 2298021 h 3887363"/>
                  <a:gd name="connsiteX4" fmla="*/ 1929477 w 5521567"/>
                  <a:gd name="connsiteY4" fmla="*/ 1421180 h 3887363"/>
                  <a:gd name="connsiteX5" fmla="*/ 2162549 w 5521567"/>
                  <a:gd name="connsiteY5" fmla="*/ 699839 h 3887363"/>
                  <a:gd name="connsiteX6" fmla="*/ 2337400 w 5521567"/>
                  <a:gd name="connsiteY6" fmla="*/ 91942 h 3887363"/>
                  <a:gd name="connsiteX7" fmla="*/ 2768612 w 5521567"/>
                  <a:gd name="connsiteY7" fmla="*/ 782045 h 3887363"/>
                  <a:gd name="connsiteX8" fmla="*/ 3441753 w 5521567"/>
                  <a:gd name="connsiteY8" fmla="*/ 573668 h 3887363"/>
                  <a:gd name="connsiteX9" fmla="*/ 3809193 w 5521567"/>
                  <a:gd name="connsiteY9" fmla="*/ 0 h 3887363"/>
                  <a:gd name="connsiteX10" fmla="*/ 4052724 w 5521567"/>
                  <a:gd name="connsiteY10" fmla="*/ 219025 h 3887363"/>
                  <a:gd name="connsiteX11" fmla="*/ 4294873 w 5521567"/>
                  <a:gd name="connsiteY11" fmla="*/ 584761 h 3887363"/>
                  <a:gd name="connsiteX12" fmla="*/ 4646035 w 5521567"/>
                  <a:gd name="connsiteY12" fmla="*/ 537208 h 3887363"/>
                  <a:gd name="connsiteX13" fmla="*/ 5139601 w 5521567"/>
                  <a:gd name="connsiteY13" fmla="*/ 598384 h 3887363"/>
                  <a:gd name="connsiteX14" fmla="*/ 5521567 w 5521567"/>
                  <a:gd name="connsiteY14" fmla="*/ 666481 h 3887363"/>
                  <a:gd name="connsiteX15" fmla="*/ 5491459 w 5521567"/>
                  <a:gd name="connsiteY15" fmla="*/ 1090902 h 3887363"/>
                  <a:gd name="connsiteX16" fmla="*/ 4591413 w 5521567"/>
                  <a:gd name="connsiteY16" fmla="*/ 887236 h 3887363"/>
                  <a:gd name="connsiteX17" fmla="*/ 4228313 w 5521567"/>
                  <a:gd name="connsiteY17" fmla="*/ 1051333 h 3887363"/>
                  <a:gd name="connsiteX18" fmla="*/ 3872127 w 5521567"/>
                  <a:gd name="connsiteY18" fmla="*/ 448077 h 3887363"/>
                  <a:gd name="connsiteX19" fmla="*/ 3588162 w 5521567"/>
                  <a:gd name="connsiteY19" fmla="*/ 920319 h 3887363"/>
                  <a:gd name="connsiteX20" fmla="*/ 3133187 w 5521567"/>
                  <a:gd name="connsiteY20" fmla="*/ 1041710 h 3887363"/>
                  <a:gd name="connsiteX21" fmla="*/ 2818689 w 5521567"/>
                  <a:gd name="connsiteY21" fmla="*/ 1145901 h 3887363"/>
                  <a:gd name="connsiteX22" fmla="*/ 2661272 w 5521567"/>
                  <a:gd name="connsiteY22" fmla="*/ 1119305 h 3887363"/>
                  <a:gd name="connsiteX23" fmla="*/ 2376310 w 5521567"/>
                  <a:gd name="connsiteY23" fmla="*/ 596170 h 3887363"/>
                  <a:gd name="connsiteX24" fmla="*/ 2049959 w 5521567"/>
                  <a:gd name="connsiteY24" fmla="*/ 1885203 h 3887363"/>
                  <a:gd name="connsiteX25" fmla="*/ 1287126 w 5521567"/>
                  <a:gd name="connsiteY25" fmla="*/ 2740393 h 3887363"/>
                  <a:gd name="connsiteX26" fmla="*/ 851701 w 5521567"/>
                  <a:gd name="connsiteY26" fmla="*/ 3249103 h 3887363"/>
                  <a:gd name="connsiteX27" fmla="*/ 532495 w 5521567"/>
                  <a:gd name="connsiteY27" fmla="*/ 3488972 h 3887363"/>
                  <a:gd name="connsiteX28" fmla="*/ 7297 w 5521567"/>
                  <a:gd name="connsiteY28" fmla="*/ 3887363 h 3887363"/>
                  <a:gd name="connsiteX29" fmla="*/ 0 w 5521567"/>
                  <a:gd name="connsiteY29" fmla="*/ 3358489 h 3887363"/>
                  <a:gd name="connsiteX30" fmla="*/ 129919 w 5521567"/>
                  <a:gd name="connsiteY30" fmla="*/ 3318514 h 3887363"/>
                  <a:gd name="connsiteX31" fmla="*/ 135171 w 5521567"/>
                  <a:gd name="connsiteY31" fmla="*/ 3261235 h 3887363"/>
                  <a:gd name="connsiteX32" fmla="*/ 121789 w 5521567"/>
                  <a:gd name="connsiteY32" fmla="*/ 3270109 h 3887363"/>
                  <a:gd name="connsiteX0" fmla="*/ 205734 w 5521567"/>
                  <a:gd name="connsiteY0" fmla="*/ 3229040 h 3887363"/>
                  <a:gd name="connsiteX1" fmla="*/ 479908 w 5521567"/>
                  <a:gd name="connsiteY1" fmla="*/ 3022296 h 3887363"/>
                  <a:gd name="connsiteX2" fmla="*/ 862532 w 5521567"/>
                  <a:gd name="connsiteY2" fmla="*/ 2630614 h 3887363"/>
                  <a:gd name="connsiteX3" fmla="*/ 1194145 w 5521567"/>
                  <a:gd name="connsiteY3" fmla="*/ 2298021 h 3887363"/>
                  <a:gd name="connsiteX4" fmla="*/ 1929477 w 5521567"/>
                  <a:gd name="connsiteY4" fmla="*/ 1421180 h 3887363"/>
                  <a:gd name="connsiteX5" fmla="*/ 2162549 w 5521567"/>
                  <a:gd name="connsiteY5" fmla="*/ 699839 h 3887363"/>
                  <a:gd name="connsiteX6" fmla="*/ 2337400 w 5521567"/>
                  <a:gd name="connsiteY6" fmla="*/ 91942 h 3887363"/>
                  <a:gd name="connsiteX7" fmla="*/ 2768612 w 5521567"/>
                  <a:gd name="connsiteY7" fmla="*/ 782045 h 3887363"/>
                  <a:gd name="connsiteX8" fmla="*/ 3441753 w 5521567"/>
                  <a:gd name="connsiteY8" fmla="*/ 573668 h 3887363"/>
                  <a:gd name="connsiteX9" fmla="*/ 3809193 w 5521567"/>
                  <a:gd name="connsiteY9" fmla="*/ 0 h 3887363"/>
                  <a:gd name="connsiteX10" fmla="*/ 4052724 w 5521567"/>
                  <a:gd name="connsiteY10" fmla="*/ 219025 h 3887363"/>
                  <a:gd name="connsiteX11" fmla="*/ 4294873 w 5521567"/>
                  <a:gd name="connsiteY11" fmla="*/ 584761 h 3887363"/>
                  <a:gd name="connsiteX12" fmla="*/ 4646035 w 5521567"/>
                  <a:gd name="connsiteY12" fmla="*/ 537208 h 3887363"/>
                  <a:gd name="connsiteX13" fmla="*/ 5139601 w 5521567"/>
                  <a:gd name="connsiteY13" fmla="*/ 598384 h 3887363"/>
                  <a:gd name="connsiteX14" fmla="*/ 5521567 w 5521567"/>
                  <a:gd name="connsiteY14" fmla="*/ 666481 h 3887363"/>
                  <a:gd name="connsiteX15" fmla="*/ 5491459 w 5521567"/>
                  <a:gd name="connsiteY15" fmla="*/ 1090902 h 3887363"/>
                  <a:gd name="connsiteX16" fmla="*/ 4591413 w 5521567"/>
                  <a:gd name="connsiteY16" fmla="*/ 887236 h 3887363"/>
                  <a:gd name="connsiteX17" fmla="*/ 4228313 w 5521567"/>
                  <a:gd name="connsiteY17" fmla="*/ 1051333 h 3887363"/>
                  <a:gd name="connsiteX18" fmla="*/ 3872127 w 5521567"/>
                  <a:gd name="connsiteY18" fmla="*/ 448077 h 3887363"/>
                  <a:gd name="connsiteX19" fmla="*/ 3588162 w 5521567"/>
                  <a:gd name="connsiteY19" fmla="*/ 920319 h 3887363"/>
                  <a:gd name="connsiteX20" fmla="*/ 3133187 w 5521567"/>
                  <a:gd name="connsiteY20" fmla="*/ 1041710 h 3887363"/>
                  <a:gd name="connsiteX21" fmla="*/ 2818689 w 5521567"/>
                  <a:gd name="connsiteY21" fmla="*/ 1145901 h 3887363"/>
                  <a:gd name="connsiteX22" fmla="*/ 2661272 w 5521567"/>
                  <a:gd name="connsiteY22" fmla="*/ 1119305 h 3887363"/>
                  <a:gd name="connsiteX23" fmla="*/ 2376310 w 5521567"/>
                  <a:gd name="connsiteY23" fmla="*/ 596170 h 3887363"/>
                  <a:gd name="connsiteX24" fmla="*/ 2049959 w 5521567"/>
                  <a:gd name="connsiteY24" fmla="*/ 1885203 h 3887363"/>
                  <a:gd name="connsiteX25" fmla="*/ 1287126 w 5521567"/>
                  <a:gd name="connsiteY25" fmla="*/ 2740393 h 3887363"/>
                  <a:gd name="connsiteX26" fmla="*/ 851701 w 5521567"/>
                  <a:gd name="connsiteY26" fmla="*/ 3249103 h 3887363"/>
                  <a:gd name="connsiteX27" fmla="*/ 532495 w 5521567"/>
                  <a:gd name="connsiteY27" fmla="*/ 3488972 h 3887363"/>
                  <a:gd name="connsiteX28" fmla="*/ 7297 w 5521567"/>
                  <a:gd name="connsiteY28" fmla="*/ 3887363 h 3887363"/>
                  <a:gd name="connsiteX29" fmla="*/ 0 w 5521567"/>
                  <a:gd name="connsiteY29" fmla="*/ 3358489 h 3887363"/>
                  <a:gd name="connsiteX30" fmla="*/ 129919 w 5521567"/>
                  <a:gd name="connsiteY30" fmla="*/ 3318514 h 3887363"/>
                  <a:gd name="connsiteX31" fmla="*/ 135171 w 5521567"/>
                  <a:gd name="connsiteY31" fmla="*/ 3261235 h 3887363"/>
                  <a:gd name="connsiteX32" fmla="*/ 129316 w 5521567"/>
                  <a:gd name="connsiteY32" fmla="*/ 3256420 h 3887363"/>
                  <a:gd name="connsiteX0" fmla="*/ 205734 w 5521567"/>
                  <a:gd name="connsiteY0" fmla="*/ 3229040 h 3887363"/>
                  <a:gd name="connsiteX1" fmla="*/ 479908 w 5521567"/>
                  <a:gd name="connsiteY1" fmla="*/ 3022296 h 3887363"/>
                  <a:gd name="connsiteX2" fmla="*/ 862532 w 5521567"/>
                  <a:gd name="connsiteY2" fmla="*/ 2630614 h 3887363"/>
                  <a:gd name="connsiteX3" fmla="*/ 1194145 w 5521567"/>
                  <a:gd name="connsiteY3" fmla="*/ 2298021 h 3887363"/>
                  <a:gd name="connsiteX4" fmla="*/ 1929477 w 5521567"/>
                  <a:gd name="connsiteY4" fmla="*/ 1421180 h 3887363"/>
                  <a:gd name="connsiteX5" fmla="*/ 2162549 w 5521567"/>
                  <a:gd name="connsiteY5" fmla="*/ 699839 h 3887363"/>
                  <a:gd name="connsiteX6" fmla="*/ 2337400 w 5521567"/>
                  <a:gd name="connsiteY6" fmla="*/ 91942 h 3887363"/>
                  <a:gd name="connsiteX7" fmla="*/ 2768612 w 5521567"/>
                  <a:gd name="connsiteY7" fmla="*/ 782045 h 3887363"/>
                  <a:gd name="connsiteX8" fmla="*/ 3441753 w 5521567"/>
                  <a:gd name="connsiteY8" fmla="*/ 573668 h 3887363"/>
                  <a:gd name="connsiteX9" fmla="*/ 3809193 w 5521567"/>
                  <a:gd name="connsiteY9" fmla="*/ 0 h 3887363"/>
                  <a:gd name="connsiteX10" fmla="*/ 4052724 w 5521567"/>
                  <a:gd name="connsiteY10" fmla="*/ 219025 h 3887363"/>
                  <a:gd name="connsiteX11" fmla="*/ 4294873 w 5521567"/>
                  <a:gd name="connsiteY11" fmla="*/ 584761 h 3887363"/>
                  <a:gd name="connsiteX12" fmla="*/ 4646035 w 5521567"/>
                  <a:gd name="connsiteY12" fmla="*/ 537208 h 3887363"/>
                  <a:gd name="connsiteX13" fmla="*/ 5139601 w 5521567"/>
                  <a:gd name="connsiteY13" fmla="*/ 598384 h 3887363"/>
                  <a:gd name="connsiteX14" fmla="*/ 5521567 w 5521567"/>
                  <a:gd name="connsiteY14" fmla="*/ 666481 h 3887363"/>
                  <a:gd name="connsiteX15" fmla="*/ 5491459 w 5521567"/>
                  <a:gd name="connsiteY15" fmla="*/ 1090902 h 3887363"/>
                  <a:gd name="connsiteX16" fmla="*/ 4591413 w 5521567"/>
                  <a:gd name="connsiteY16" fmla="*/ 887236 h 3887363"/>
                  <a:gd name="connsiteX17" fmla="*/ 4228313 w 5521567"/>
                  <a:gd name="connsiteY17" fmla="*/ 1051333 h 3887363"/>
                  <a:gd name="connsiteX18" fmla="*/ 3872127 w 5521567"/>
                  <a:gd name="connsiteY18" fmla="*/ 448077 h 3887363"/>
                  <a:gd name="connsiteX19" fmla="*/ 3588162 w 5521567"/>
                  <a:gd name="connsiteY19" fmla="*/ 920319 h 3887363"/>
                  <a:gd name="connsiteX20" fmla="*/ 3133187 w 5521567"/>
                  <a:gd name="connsiteY20" fmla="*/ 1041710 h 3887363"/>
                  <a:gd name="connsiteX21" fmla="*/ 2818689 w 5521567"/>
                  <a:gd name="connsiteY21" fmla="*/ 1145901 h 3887363"/>
                  <a:gd name="connsiteX22" fmla="*/ 2661272 w 5521567"/>
                  <a:gd name="connsiteY22" fmla="*/ 1119305 h 3887363"/>
                  <a:gd name="connsiteX23" fmla="*/ 2376310 w 5521567"/>
                  <a:gd name="connsiteY23" fmla="*/ 596170 h 3887363"/>
                  <a:gd name="connsiteX24" fmla="*/ 2087595 w 5521567"/>
                  <a:gd name="connsiteY24" fmla="*/ 1748312 h 3887363"/>
                  <a:gd name="connsiteX25" fmla="*/ 1287126 w 5521567"/>
                  <a:gd name="connsiteY25" fmla="*/ 2740393 h 3887363"/>
                  <a:gd name="connsiteX26" fmla="*/ 851701 w 5521567"/>
                  <a:gd name="connsiteY26" fmla="*/ 3249103 h 3887363"/>
                  <a:gd name="connsiteX27" fmla="*/ 532495 w 5521567"/>
                  <a:gd name="connsiteY27" fmla="*/ 3488972 h 3887363"/>
                  <a:gd name="connsiteX28" fmla="*/ 7297 w 5521567"/>
                  <a:gd name="connsiteY28" fmla="*/ 3887363 h 3887363"/>
                  <a:gd name="connsiteX29" fmla="*/ 0 w 5521567"/>
                  <a:gd name="connsiteY29" fmla="*/ 3358489 h 3887363"/>
                  <a:gd name="connsiteX30" fmla="*/ 129919 w 5521567"/>
                  <a:gd name="connsiteY30" fmla="*/ 3318514 h 3887363"/>
                  <a:gd name="connsiteX31" fmla="*/ 135171 w 5521567"/>
                  <a:gd name="connsiteY31" fmla="*/ 3261235 h 3887363"/>
                  <a:gd name="connsiteX32" fmla="*/ 129316 w 5521567"/>
                  <a:gd name="connsiteY32" fmla="*/ 3256420 h 3887363"/>
                  <a:gd name="connsiteX0" fmla="*/ 205734 w 5521567"/>
                  <a:gd name="connsiteY0" fmla="*/ 3229040 h 3887363"/>
                  <a:gd name="connsiteX1" fmla="*/ 479908 w 5521567"/>
                  <a:gd name="connsiteY1" fmla="*/ 3022296 h 3887363"/>
                  <a:gd name="connsiteX2" fmla="*/ 862532 w 5521567"/>
                  <a:gd name="connsiteY2" fmla="*/ 2630614 h 3887363"/>
                  <a:gd name="connsiteX3" fmla="*/ 1194145 w 5521567"/>
                  <a:gd name="connsiteY3" fmla="*/ 2298021 h 3887363"/>
                  <a:gd name="connsiteX4" fmla="*/ 1929477 w 5521567"/>
                  <a:gd name="connsiteY4" fmla="*/ 1462247 h 3887363"/>
                  <a:gd name="connsiteX5" fmla="*/ 2162549 w 5521567"/>
                  <a:gd name="connsiteY5" fmla="*/ 699839 h 3887363"/>
                  <a:gd name="connsiteX6" fmla="*/ 2337400 w 5521567"/>
                  <a:gd name="connsiteY6" fmla="*/ 91942 h 3887363"/>
                  <a:gd name="connsiteX7" fmla="*/ 2768612 w 5521567"/>
                  <a:gd name="connsiteY7" fmla="*/ 782045 h 3887363"/>
                  <a:gd name="connsiteX8" fmla="*/ 3441753 w 5521567"/>
                  <a:gd name="connsiteY8" fmla="*/ 573668 h 3887363"/>
                  <a:gd name="connsiteX9" fmla="*/ 3809193 w 5521567"/>
                  <a:gd name="connsiteY9" fmla="*/ 0 h 3887363"/>
                  <a:gd name="connsiteX10" fmla="*/ 4052724 w 5521567"/>
                  <a:gd name="connsiteY10" fmla="*/ 219025 h 3887363"/>
                  <a:gd name="connsiteX11" fmla="*/ 4294873 w 5521567"/>
                  <a:gd name="connsiteY11" fmla="*/ 584761 h 3887363"/>
                  <a:gd name="connsiteX12" fmla="*/ 4646035 w 5521567"/>
                  <a:gd name="connsiteY12" fmla="*/ 537208 h 3887363"/>
                  <a:gd name="connsiteX13" fmla="*/ 5139601 w 5521567"/>
                  <a:gd name="connsiteY13" fmla="*/ 598384 h 3887363"/>
                  <a:gd name="connsiteX14" fmla="*/ 5521567 w 5521567"/>
                  <a:gd name="connsiteY14" fmla="*/ 666481 h 3887363"/>
                  <a:gd name="connsiteX15" fmla="*/ 5491459 w 5521567"/>
                  <a:gd name="connsiteY15" fmla="*/ 1090902 h 3887363"/>
                  <a:gd name="connsiteX16" fmla="*/ 4591413 w 5521567"/>
                  <a:gd name="connsiteY16" fmla="*/ 887236 h 3887363"/>
                  <a:gd name="connsiteX17" fmla="*/ 4228313 w 5521567"/>
                  <a:gd name="connsiteY17" fmla="*/ 1051333 h 3887363"/>
                  <a:gd name="connsiteX18" fmla="*/ 3872127 w 5521567"/>
                  <a:gd name="connsiteY18" fmla="*/ 448077 h 3887363"/>
                  <a:gd name="connsiteX19" fmla="*/ 3588162 w 5521567"/>
                  <a:gd name="connsiteY19" fmla="*/ 920319 h 3887363"/>
                  <a:gd name="connsiteX20" fmla="*/ 3133187 w 5521567"/>
                  <a:gd name="connsiteY20" fmla="*/ 1041710 h 3887363"/>
                  <a:gd name="connsiteX21" fmla="*/ 2818689 w 5521567"/>
                  <a:gd name="connsiteY21" fmla="*/ 1145901 h 3887363"/>
                  <a:gd name="connsiteX22" fmla="*/ 2661272 w 5521567"/>
                  <a:gd name="connsiteY22" fmla="*/ 1119305 h 3887363"/>
                  <a:gd name="connsiteX23" fmla="*/ 2376310 w 5521567"/>
                  <a:gd name="connsiteY23" fmla="*/ 596170 h 3887363"/>
                  <a:gd name="connsiteX24" fmla="*/ 2087595 w 5521567"/>
                  <a:gd name="connsiteY24" fmla="*/ 1748312 h 3887363"/>
                  <a:gd name="connsiteX25" fmla="*/ 1287126 w 5521567"/>
                  <a:gd name="connsiteY25" fmla="*/ 2740393 h 3887363"/>
                  <a:gd name="connsiteX26" fmla="*/ 851701 w 5521567"/>
                  <a:gd name="connsiteY26" fmla="*/ 3249103 h 3887363"/>
                  <a:gd name="connsiteX27" fmla="*/ 532495 w 5521567"/>
                  <a:gd name="connsiteY27" fmla="*/ 3488972 h 3887363"/>
                  <a:gd name="connsiteX28" fmla="*/ 7297 w 5521567"/>
                  <a:gd name="connsiteY28" fmla="*/ 3887363 h 3887363"/>
                  <a:gd name="connsiteX29" fmla="*/ 0 w 5521567"/>
                  <a:gd name="connsiteY29" fmla="*/ 3358489 h 3887363"/>
                  <a:gd name="connsiteX30" fmla="*/ 129919 w 5521567"/>
                  <a:gd name="connsiteY30" fmla="*/ 3318514 h 3887363"/>
                  <a:gd name="connsiteX31" fmla="*/ 135171 w 5521567"/>
                  <a:gd name="connsiteY31" fmla="*/ 3261235 h 3887363"/>
                  <a:gd name="connsiteX32" fmla="*/ 129316 w 5521567"/>
                  <a:gd name="connsiteY32" fmla="*/ 3256420 h 3887363"/>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 ang="0">
                    <a:pos x="connsiteX25" y="connsiteY25"/>
                  </a:cxn>
                  <a:cxn ang="0">
                    <a:pos x="connsiteX26" y="connsiteY26"/>
                  </a:cxn>
                  <a:cxn ang="0">
                    <a:pos x="connsiteX27" y="connsiteY27"/>
                  </a:cxn>
                  <a:cxn ang="0">
                    <a:pos x="connsiteX28" y="connsiteY28"/>
                  </a:cxn>
                  <a:cxn ang="0">
                    <a:pos x="connsiteX29" y="connsiteY29"/>
                  </a:cxn>
                  <a:cxn ang="0">
                    <a:pos x="connsiteX30" y="connsiteY30"/>
                  </a:cxn>
                  <a:cxn ang="0">
                    <a:pos x="connsiteX31" y="connsiteY31"/>
                  </a:cxn>
                  <a:cxn ang="0">
                    <a:pos x="connsiteX32" y="connsiteY32"/>
                  </a:cxn>
                </a:cxnLst>
                <a:rect l="l" t="t" r="r" b="b"/>
                <a:pathLst>
                  <a:path w="5521567" h="3887363">
                    <a:moveTo>
                      <a:pt x="205734" y="3229040"/>
                    </a:moveTo>
                    <a:lnTo>
                      <a:pt x="479908" y="3022296"/>
                    </a:lnTo>
                    <a:lnTo>
                      <a:pt x="862532" y="2630614"/>
                    </a:lnTo>
                    <a:lnTo>
                      <a:pt x="1194145" y="2298021"/>
                    </a:lnTo>
                    <a:lnTo>
                      <a:pt x="1929477" y="1462247"/>
                    </a:lnTo>
                    <a:lnTo>
                      <a:pt x="2162549" y="699839"/>
                    </a:lnTo>
                    <a:lnTo>
                      <a:pt x="2337400" y="91942"/>
                    </a:lnTo>
                    <a:cubicBezTo>
                      <a:pt x="2543864" y="280909"/>
                      <a:pt x="2560197" y="667352"/>
                      <a:pt x="2768612" y="782045"/>
                    </a:cubicBezTo>
                    <a:lnTo>
                      <a:pt x="3441753" y="573668"/>
                    </a:lnTo>
                    <a:lnTo>
                      <a:pt x="3809193" y="0"/>
                    </a:lnTo>
                    <a:cubicBezTo>
                      <a:pt x="3917970" y="13689"/>
                      <a:pt x="3913839" y="41067"/>
                      <a:pt x="4052724" y="219025"/>
                    </a:cubicBezTo>
                    <a:lnTo>
                      <a:pt x="4294873" y="584761"/>
                    </a:lnTo>
                    <a:lnTo>
                      <a:pt x="4646035" y="537208"/>
                    </a:lnTo>
                    <a:lnTo>
                      <a:pt x="5139601" y="598384"/>
                    </a:lnTo>
                    <a:cubicBezTo>
                      <a:pt x="5453337" y="643900"/>
                      <a:pt x="5309866" y="574575"/>
                      <a:pt x="5521567" y="666481"/>
                    </a:cubicBezTo>
                    <a:cubicBezTo>
                      <a:pt x="5521567" y="789703"/>
                      <a:pt x="5491459" y="967680"/>
                      <a:pt x="5491459" y="1090902"/>
                    </a:cubicBezTo>
                    <a:cubicBezTo>
                      <a:pt x="5183917" y="986508"/>
                      <a:pt x="5034447" y="1019008"/>
                      <a:pt x="4591413" y="887236"/>
                    </a:cubicBezTo>
                    <a:lnTo>
                      <a:pt x="4228313" y="1051333"/>
                    </a:lnTo>
                    <a:lnTo>
                      <a:pt x="3872127" y="448077"/>
                    </a:lnTo>
                    <a:lnTo>
                      <a:pt x="3588162" y="920319"/>
                    </a:lnTo>
                    <a:lnTo>
                      <a:pt x="3133187" y="1041710"/>
                    </a:lnTo>
                    <a:lnTo>
                      <a:pt x="2818689" y="1145901"/>
                    </a:lnTo>
                    <a:lnTo>
                      <a:pt x="2661272" y="1119305"/>
                    </a:lnTo>
                    <a:lnTo>
                      <a:pt x="2376310" y="596170"/>
                    </a:lnTo>
                    <a:lnTo>
                      <a:pt x="2087595" y="1748312"/>
                    </a:lnTo>
                    <a:lnTo>
                      <a:pt x="1287126" y="2740393"/>
                    </a:lnTo>
                    <a:lnTo>
                      <a:pt x="851701" y="3249103"/>
                    </a:lnTo>
                    <a:lnTo>
                      <a:pt x="532495" y="3488972"/>
                    </a:lnTo>
                    <a:lnTo>
                      <a:pt x="7297" y="3887363"/>
                    </a:lnTo>
                    <a:lnTo>
                      <a:pt x="0" y="3358489"/>
                    </a:lnTo>
                    <a:lnTo>
                      <a:pt x="129919" y="3318514"/>
                    </a:lnTo>
                    <a:lnTo>
                      <a:pt x="135171" y="3261235"/>
                    </a:lnTo>
                    <a:cubicBezTo>
                      <a:pt x="132337" y="3740607"/>
                      <a:pt x="132150" y="2777048"/>
                      <a:pt x="129316" y="3256420"/>
                    </a:cubicBezTo>
                  </a:path>
                </a:pathLst>
              </a:custGeom>
              <a:solidFill>
                <a:schemeClr val="accent2">
                  <a:lumMod val="50000"/>
                  <a:alpha val="30000"/>
                </a:schemeClr>
              </a:solidFill>
              <a:ln>
                <a:noFill/>
              </a:ln>
            </p:spPr>
            <p:style>
              <a:lnRef idx="2">
                <a:schemeClr val="accent1"/>
              </a:lnRef>
              <a:fillRef idx="0">
                <a:schemeClr val="accent1"/>
              </a:fillRef>
              <a:effectRef idx="1">
                <a:schemeClr val="accent1"/>
              </a:effectRef>
              <a:fontRef idx="minor">
                <a:schemeClr val="tx1"/>
              </a:fontRef>
            </p:style>
            <p:txBody>
              <a:bodyPr rtlCol="0" anchor="ctr"/>
              <a:lstStyle/>
              <a:p>
                <a:pPr algn="ctr"/>
                <a:endParaRPr lang="en-US"/>
              </a:p>
            </p:txBody>
          </p:sp>
        </p:grpSp>
        <p:sp>
          <p:nvSpPr>
            <p:cNvPr id="5" name="Rectangle 4"/>
            <p:cNvSpPr/>
            <p:nvPr/>
          </p:nvSpPr>
          <p:spPr bwMode="auto">
            <a:xfrm>
              <a:off x="2286000" y="2743200"/>
              <a:ext cx="914400" cy="228600"/>
            </a:xfrm>
            <a:prstGeom prst="rect">
              <a:avLst/>
            </a:prstGeom>
            <a:solidFill>
              <a:srgbClr val="FFFF00">
                <a:alpha val="30000"/>
              </a:srgb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charset="0"/>
                <a:ea typeface="ＭＳ Ｐゴシック" charset="-128"/>
              </a:endParaRPr>
            </a:p>
          </p:txBody>
        </p:sp>
        <p:sp>
          <p:nvSpPr>
            <p:cNvPr id="12" name="Rectangle 11"/>
            <p:cNvSpPr/>
            <p:nvPr/>
          </p:nvSpPr>
          <p:spPr bwMode="auto">
            <a:xfrm>
              <a:off x="2286000" y="2971800"/>
              <a:ext cx="914400" cy="228600"/>
            </a:xfrm>
            <a:prstGeom prst="rect">
              <a:avLst/>
            </a:prstGeom>
            <a:solidFill>
              <a:schemeClr val="accent2">
                <a:lumMod val="50000"/>
                <a:alpha val="30000"/>
              </a:schemeClr>
            </a:solidFill>
            <a:ln w="9525" cap="flat" cmpd="sng" algn="ctr">
              <a:no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charset="0"/>
                <a:ea typeface="ＭＳ Ｐゴシック" charset="-128"/>
              </a:endParaRPr>
            </a:p>
          </p:txBody>
        </p:sp>
      </p:grpSp>
      <p:grpSp>
        <p:nvGrpSpPr>
          <p:cNvPr id="13" name="Group 12"/>
          <p:cNvGrpSpPr/>
          <p:nvPr/>
        </p:nvGrpSpPr>
        <p:grpSpPr>
          <a:xfrm>
            <a:off x="0" y="0"/>
            <a:ext cx="1676400" cy="6858000"/>
            <a:chOff x="0" y="0"/>
            <a:chExt cx="1676400" cy="6858000"/>
          </a:xfrm>
        </p:grpSpPr>
        <p:grpSp>
          <p:nvGrpSpPr>
            <p:cNvPr id="14" name="Group 3"/>
            <p:cNvGrpSpPr>
              <a:grpSpLocks/>
            </p:cNvGrpSpPr>
            <p:nvPr/>
          </p:nvGrpSpPr>
          <p:grpSpPr bwMode="auto">
            <a:xfrm>
              <a:off x="0" y="0"/>
              <a:ext cx="1676400" cy="6858000"/>
              <a:chOff x="0" y="8"/>
              <a:chExt cx="1728" cy="4320"/>
            </a:xfrm>
          </p:grpSpPr>
          <p:pic>
            <p:nvPicPr>
              <p:cNvPr id="27" name="Picture 4" descr="colu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28" name="Rectangle 5"/>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15" name="Group 29"/>
            <p:cNvGrpSpPr>
              <a:grpSpLocks/>
            </p:cNvGrpSpPr>
            <p:nvPr/>
          </p:nvGrpSpPr>
          <p:grpSpPr bwMode="auto">
            <a:xfrm>
              <a:off x="838200" y="914400"/>
              <a:ext cx="447675" cy="4876800"/>
              <a:chOff x="528" y="576"/>
              <a:chExt cx="282" cy="3072"/>
            </a:xfrm>
          </p:grpSpPr>
          <p:sp>
            <p:nvSpPr>
              <p:cNvPr id="24" name="Rectangle 26"/>
              <p:cNvSpPr>
                <a:spLocks noChangeArrowheads="1"/>
              </p:cNvSpPr>
              <p:nvPr/>
            </p:nvSpPr>
            <p:spPr bwMode="auto">
              <a:xfrm>
                <a:off x="528" y="576"/>
                <a:ext cx="192" cy="14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5" name="Rectangle 27"/>
              <p:cNvSpPr>
                <a:spLocks noChangeArrowheads="1"/>
              </p:cNvSpPr>
              <p:nvPr/>
            </p:nvSpPr>
            <p:spPr bwMode="auto">
              <a:xfrm>
                <a:off x="576" y="1008"/>
                <a:ext cx="234" cy="230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26" name="Rectangle 28"/>
              <p:cNvSpPr>
                <a:spLocks noChangeArrowheads="1"/>
              </p:cNvSpPr>
              <p:nvPr/>
            </p:nvSpPr>
            <p:spPr bwMode="auto">
              <a:xfrm>
                <a:off x="528" y="3360"/>
                <a:ext cx="192" cy="28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16" name="Text Box 30"/>
            <p:cNvSpPr txBox="1">
              <a:spLocks noChangeArrowheads="1"/>
            </p:cNvSpPr>
            <p:nvPr/>
          </p:nvSpPr>
          <p:spPr bwMode="auto">
            <a:xfrm>
              <a:off x="762000" y="5334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•30</a:t>
              </a:r>
            </a:p>
          </p:txBody>
        </p:sp>
        <p:sp>
          <p:nvSpPr>
            <p:cNvPr id="17" name="Text Box 31"/>
            <p:cNvSpPr txBox="1">
              <a:spLocks noChangeArrowheads="1"/>
            </p:cNvSpPr>
            <p:nvPr/>
          </p:nvSpPr>
          <p:spPr bwMode="auto">
            <a:xfrm>
              <a:off x="838200" y="4953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18" name="Text Box 32"/>
            <p:cNvSpPr txBox="1">
              <a:spLocks noChangeArrowheads="1"/>
            </p:cNvSpPr>
            <p:nvPr/>
          </p:nvSpPr>
          <p:spPr bwMode="auto">
            <a:xfrm>
              <a:off x="762000" y="2133600"/>
              <a:ext cx="762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19" name="Text Box 33"/>
            <p:cNvSpPr txBox="1">
              <a:spLocks noChangeArrowheads="1"/>
            </p:cNvSpPr>
            <p:nvPr/>
          </p:nvSpPr>
          <p:spPr bwMode="auto">
            <a:xfrm>
              <a:off x="838200" y="2514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sp>
          <p:nvSpPr>
            <p:cNvPr id="20" name="Text Box 37"/>
            <p:cNvSpPr txBox="1">
              <a:spLocks noChangeArrowheads="1"/>
            </p:cNvSpPr>
            <p:nvPr/>
          </p:nvSpPr>
          <p:spPr bwMode="auto">
            <a:xfrm>
              <a:off x="838200" y="3276601"/>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•38</a:t>
              </a:r>
            </a:p>
          </p:txBody>
        </p:sp>
        <p:sp>
          <p:nvSpPr>
            <p:cNvPr id="21" name="Text Box 39"/>
            <p:cNvSpPr txBox="1">
              <a:spLocks noChangeArrowheads="1"/>
            </p:cNvSpPr>
            <p:nvPr/>
          </p:nvSpPr>
          <p:spPr bwMode="auto">
            <a:xfrm>
              <a:off x="838200" y="6202362"/>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alpha val="49001"/>
                    </a:schemeClr>
                  </a:solidFill>
                  <a:miter lim="800000"/>
                  <a:headEnd/>
                  <a:tailEnd/>
                </a14:hiddenLine>
              </a:ext>
            </a:extLst>
          </p:spPr>
          <p:txBody>
            <a:bodyPr>
              <a:spAutoFit/>
            </a:bodyPr>
            <a:lstStyle/>
            <a:p>
              <a:r>
                <a:rPr lang="en-US" altLang="en-US" sz="1200" dirty="0">
                  <a:solidFill>
                    <a:srgbClr val="FF0000"/>
                  </a:solidFill>
                </a:rPr>
                <a:t>•02</a:t>
              </a:r>
            </a:p>
          </p:txBody>
        </p:sp>
        <p:sp>
          <p:nvSpPr>
            <p:cNvPr id="22" name="Text Box 35"/>
            <p:cNvSpPr txBox="1">
              <a:spLocks noChangeArrowheads="1"/>
            </p:cNvSpPr>
            <p:nvPr/>
          </p:nvSpPr>
          <p:spPr bwMode="auto">
            <a:xfrm>
              <a:off x="762000" y="228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sp>
          <p:nvSpPr>
            <p:cNvPr id="23" name="Text Box 61"/>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dirty="0">
                  <a:latin typeface="Helvetica" charset="0"/>
                </a:rPr>
                <a:t>quartz-amphibole-pyroxene rock</a:t>
              </a:r>
            </a:p>
          </p:txBody>
        </p:sp>
      </p:grpSp>
    </p:spTree>
    <p:extLst>
      <p:ext uri="{BB962C8B-B14F-4D97-AF65-F5344CB8AC3E}">
        <p14:creationId xmlns:p14="http://schemas.microsoft.com/office/powerpoint/2010/main" val="790947497"/>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p:cNvGrpSpPr/>
          <p:nvPr/>
        </p:nvGrpSpPr>
        <p:grpSpPr>
          <a:xfrm>
            <a:off x="1803077" y="282575"/>
            <a:ext cx="7264723" cy="5737225"/>
            <a:chOff x="533400" y="152400"/>
            <a:chExt cx="8229600" cy="6499225"/>
          </a:xfrm>
        </p:grpSpPr>
        <p:pic>
          <p:nvPicPr>
            <p:cNvPr id="157702" name="Picture 6" descr="amph+px_summary"/>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 y="152400"/>
              <a:ext cx="8229600" cy="6499225"/>
            </a:xfrm>
            <a:prstGeom prst="rect">
              <a:avLst/>
            </a:prstGeom>
            <a:noFill/>
            <a:extLst>
              <a:ext uri="{909E8E84-426E-40DD-AFC4-6F175D3DCCD1}">
                <a14:hiddenFill xmlns:a14="http://schemas.microsoft.com/office/drawing/2010/main">
                  <a:solidFill>
                    <a:srgbClr val="FFFFFF"/>
                  </a:solidFill>
                </a14:hiddenFill>
              </a:ext>
            </a:extLst>
          </p:spPr>
        </p:pic>
        <p:sp>
          <p:nvSpPr>
            <p:cNvPr id="157703" name="Line 7"/>
            <p:cNvSpPr>
              <a:spLocks noChangeShapeType="1"/>
            </p:cNvSpPr>
            <p:nvPr/>
          </p:nvSpPr>
          <p:spPr bwMode="auto">
            <a:xfrm flipV="1">
              <a:off x="2971800" y="1219200"/>
              <a:ext cx="1219200" cy="1828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4" name="Line 8"/>
            <p:cNvSpPr>
              <a:spLocks noChangeShapeType="1"/>
            </p:cNvSpPr>
            <p:nvPr/>
          </p:nvSpPr>
          <p:spPr bwMode="auto">
            <a:xfrm>
              <a:off x="3124200" y="3124200"/>
              <a:ext cx="1828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6" name="Line 10"/>
            <p:cNvSpPr>
              <a:spLocks noChangeShapeType="1"/>
            </p:cNvSpPr>
            <p:nvPr/>
          </p:nvSpPr>
          <p:spPr bwMode="auto">
            <a:xfrm>
              <a:off x="3048000" y="5943600"/>
              <a:ext cx="685800" cy="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7" name="Line 11"/>
            <p:cNvSpPr>
              <a:spLocks noChangeShapeType="1"/>
            </p:cNvSpPr>
            <p:nvPr/>
          </p:nvSpPr>
          <p:spPr bwMode="auto">
            <a:xfrm flipV="1">
              <a:off x="2971800" y="5257800"/>
              <a:ext cx="609600" cy="685800"/>
            </a:xfrm>
            <a:prstGeom prst="line">
              <a:avLst/>
            </a:prstGeom>
            <a:noFill/>
            <a:ln w="38100">
              <a:solidFill>
                <a:schemeClr val="tx1"/>
              </a:solidFill>
              <a:round/>
              <a:headEnd/>
              <a:tailEnd type="triangle" w="med" len="med"/>
            </a:ln>
            <a:extLst>
              <a:ext uri="{909E8E84-426E-40DD-AFC4-6F175D3DCCD1}">
                <a14:hiddenFill xmlns:a14="http://schemas.microsoft.com/office/drawing/2010/main">
                  <a:noFill/>
                </a14:hiddenFill>
              </a:ext>
            </a:extLst>
          </p:spPr>
          <p:txBody>
            <a:bodyPr wrap="none" anchor="ctr"/>
            <a:lstStyle/>
            <a:p>
              <a:endParaRPr lang="en-US"/>
            </a:p>
          </p:txBody>
        </p:sp>
        <p:sp>
          <p:nvSpPr>
            <p:cNvPr id="157708" name="Text Box 12"/>
            <p:cNvSpPr txBox="1">
              <a:spLocks noChangeArrowheads="1"/>
            </p:cNvSpPr>
            <p:nvPr/>
          </p:nvSpPr>
          <p:spPr bwMode="auto">
            <a:xfrm rot="-3384804">
              <a:off x="2819400" y="1752600"/>
              <a:ext cx="1524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b="0" i="0">
                  <a:latin typeface="Book Antiqua" charset="0"/>
                </a:rPr>
                <a:t>Ca addition</a:t>
              </a:r>
            </a:p>
          </p:txBody>
        </p:sp>
        <p:sp>
          <p:nvSpPr>
            <p:cNvPr id="157709" name="Text Box 13"/>
            <p:cNvSpPr txBox="1">
              <a:spLocks noChangeArrowheads="1"/>
            </p:cNvSpPr>
            <p:nvPr/>
          </p:nvSpPr>
          <p:spPr bwMode="auto">
            <a:xfrm rot="-2958415">
              <a:off x="2529682" y="5196681"/>
              <a:ext cx="1524000" cy="27463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dirty="0">
                  <a:latin typeface="Book Antiqua" charset="0"/>
                </a:rPr>
                <a:t>Ca addition</a:t>
              </a:r>
            </a:p>
          </p:txBody>
        </p:sp>
        <p:sp>
          <p:nvSpPr>
            <p:cNvPr id="157711" name="Text Box 15"/>
            <p:cNvSpPr txBox="1">
              <a:spLocks noChangeArrowheads="1"/>
            </p:cNvSpPr>
            <p:nvPr/>
          </p:nvSpPr>
          <p:spPr bwMode="auto">
            <a:xfrm>
              <a:off x="3276600" y="2819400"/>
              <a:ext cx="19050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b="0" i="0">
                  <a:latin typeface="Book Antiqua" charset="0"/>
                </a:rPr>
                <a:t>Fe addition</a:t>
              </a:r>
            </a:p>
          </p:txBody>
        </p:sp>
        <p:sp>
          <p:nvSpPr>
            <p:cNvPr id="157712" name="Text Box 16"/>
            <p:cNvSpPr txBox="1">
              <a:spLocks noChangeArrowheads="1"/>
            </p:cNvSpPr>
            <p:nvPr/>
          </p:nvSpPr>
          <p:spPr bwMode="auto">
            <a:xfrm>
              <a:off x="3048000" y="5715000"/>
              <a:ext cx="1905000" cy="2444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000" b="0" i="0" dirty="0">
                  <a:latin typeface="Book Antiqua" charset="0"/>
                </a:rPr>
                <a:t>Fe addition</a:t>
              </a:r>
            </a:p>
          </p:txBody>
        </p:sp>
      </p:grpSp>
      <p:grpSp>
        <p:nvGrpSpPr>
          <p:cNvPr id="51" name="Group 50"/>
          <p:cNvGrpSpPr/>
          <p:nvPr/>
        </p:nvGrpSpPr>
        <p:grpSpPr>
          <a:xfrm>
            <a:off x="0" y="0"/>
            <a:ext cx="1676400" cy="6858000"/>
            <a:chOff x="0" y="0"/>
            <a:chExt cx="1676400" cy="6858000"/>
          </a:xfrm>
        </p:grpSpPr>
        <p:grpSp>
          <p:nvGrpSpPr>
            <p:cNvPr id="52" name="Group 3"/>
            <p:cNvGrpSpPr>
              <a:grpSpLocks/>
            </p:cNvGrpSpPr>
            <p:nvPr/>
          </p:nvGrpSpPr>
          <p:grpSpPr bwMode="auto">
            <a:xfrm>
              <a:off x="0" y="0"/>
              <a:ext cx="1676400" cy="6858000"/>
              <a:chOff x="0" y="8"/>
              <a:chExt cx="1728" cy="4320"/>
            </a:xfrm>
          </p:grpSpPr>
          <p:pic>
            <p:nvPicPr>
              <p:cNvPr id="65" name="Picture 4" descr="colu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66" name="Rectangle 5"/>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grpSp>
          <p:nvGrpSpPr>
            <p:cNvPr id="53" name="Group 29"/>
            <p:cNvGrpSpPr>
              <a:grpSpLocks/>
            </p:cNvGrpSpPr>
            <p:nvPr/>
          </p:nvGrpSpPr>
          <p:grpSpPr bwMode="auto">
            <a:xfrm>
              <a:off x="838200" y="914400"/>
              <a:ext cx="447675" cy="4876800"/>
              <a:chOff x="528" y="576"/>
              <a:chExt cx="282" cy="3072"/>
            </a:xfrm>
          </p:grpSpPr>
          <p:sp>
            <p:nvSpPr>
              <p:cNvPr id="62" name="Rectangle 26"/>
              <p:cNvSpPr>
                <a:spLocks noChangeArrowheads="1"/>
              </p:cNvSpPr>
              <p:nvPr/>
            </p:nvSpPr>
            <p:spPr bwMode="auto">
              <a:xfrm>
                <a:off x="528" y="576"/>
                <a:ext cx="192" cy="14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3" name="Rectangle 27"/>
              <p:cNvSpPr>
                <a:spLocks noChangeArrowheads="1"/>
              </p:cNvSpPr>
              <p:nvPr/>
            </p:nvSpPr>
            <p:spPr bwMode="auto">
              <a:xfrm>
                <a:off x="576" y="1008"/>
                <a:ext cx="234" cy="230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64" name="Rectangle 28"/>
              <p:cNvSpPr>
                <a:spLocks noChangeArrowheads="1"/>
              </p:cNvSpPr>
              <p:nvPr/>
            </p:nvSpPr>
            <p:spPr bwMode="auto">
              <a:xfrm>
                <a:off x="528" y="3360"/>
                <a:ext cx="192" cy="28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sp>
          <p:nvSpPr>
            <p:cNvPr id="54" name="Text Box 30"/>
            <p:cNvSpPr txBox="1">
              <a:spLocks noChangeArrowheads="1"/>
            </p:cNvSpPr>
            <p:nvPr/>
          </p:nvSpPr>
          <p:spPr bwMode="auto">
            <a:xfrm>
              <a:off x="762000" y="5334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•30</a:t>
              </a:r>
            </a:p>
          </p:txBody>
        </p:sp>
        <p:sp>
          <p:nvSpPr>
            <p:cNvPr id="55" name="Text Box 31"/>
            <p:cNvSpPr txBox="1">
              <a:spLocks noChangeArrowheads="1"/>
            </p:cNvSpPr>
            <p:nvPr/>
          </p:nvSpPr>
          <p:spPr bwMode="auto">
            <a:xfrm>
              <a:off x="838200" y="49530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56" name="Text Box 32"/>
            <p:cNvSpPr txBox="1">
              <a:spLocks noChangeArrowheads="1"/>
            </p:cNvSpPr>
            <p:nvPr/>
          </p:nvSpPr>
          <p:spPr bwMode="auto">
            <a:xfrm>
              <a:off x="762000" y="2133600"/>
              <a:ext cx="7620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57" name="Text Box 33"/>
            <p:cNvSpPr txBox="1">
              <a:spLocks noChangeArrowheads="1"/>
            </p:cNvSpPr>
            <p:nvPr/>
          </p:nvSpPr>
          <p:spPr bwMode="auto">
            <a:xfrm>
              <a:off x="838200" y="2514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sp>
          <p:nvSpPr>
            <p:cNvPr id="58" name="Text Box 37"/>
            <p:cNvSpPr txBox="1">
              <a:spLocks noChangeArrowheads="1"/>
            </p:cNvSpPr>
            <p:nvPr/>
          </p:nvSpPr>
          <p:spPr bwMode="auto">
            <a:xfrm>
              <a:off x="838200" y="3276601"/>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•38</a:t>
              </a:r>
            </a:p>
          </p:txBody>
        </p:sp>
        <p:sp>
          <p:nvSpPr>
            <p:cNvPr id="59" name="Text Box 39"/>
            <p:cNvSpPr txBox="1">
              <a:spLocks noChangeArrowheads="1"/>
            </p:cNvSpPr>
            <p:nvPr/>
          </p:nvSpPr>
          <p:spPr bwMode="auto">
            <a:xfrm>
              <a:off x="838200" y="6202362"/>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alpha val="49001"/>
                    </a:schemeClr>
                  </a:solidFill>
                  <a:miter lim="800000"/>
                  <a:headEnd/>
                  <a:tailEnd/>
                </a14:hiddenLine>
              </a:ext>
            </a:extLst>
          </p:spPr>
          <p:txBody>
            <a:bodyPr>
              <a:spAutoFit/>
            </a:bodyPr>
            <a:lstStyle/>
            <a:p>
              <a:r>
                <a:rPr lang="en-US" altLang="en-US" sz="1200" dirty="0">
                  <a:solidFill>
                    <a:srgbClr val="FF0000"/>
                  </a:solidFill>
                </a:rPr>
                <a:t>•02</a:t>
              </a:r>
            </a:p>
          </p:txBody>
        </p:sp>
        <p:sp>
          <p:nvSpPr>
            <p:cNvPr id="60" name="Text Box 35"/>
            <p:cNvSpPr txBox="1">
              <a:spLocks noChangeArrowheads="1"/>
            </p:cNvSpPr>
            <p:nvPr/>
          </p:nvSpPr>
          <p:spPr bwMode="auto">
            <a:xfrm>
              <a:off x="762000" y="228600"/>
              <a:ext cx="4572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sp>
          <p:nvSpPr>
            <p:cNvPr id="61" name="Text Box 61"/>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latin typeface="Helvetica" charset="0"/>
                </a:rPr>
                <a:t>quartz-amphibole-pyroxene rock</a:t>
              </a:r>
            </a:p>
          </p:txBody>
        </p:sp>
      </p:grpSp>
    </p:spTree>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97282" name="Rectangle 2"/>
          <p:cNvSpPr>
            <a:spLocks noGrp="1" noChangeArrowheads="1"/>
          </p:cNvSpPr>
          <p:nvPr>
            <p:ph type="title"/>
          </p:nvPr>
        </p:nvSpPr>
        <p:spPr>
          <a:xfrm>
            <a:off x="685800" y="0"/>
            <a:ext cx="7772400" cy="990600"/>
          </a:xfrm>
          <a:effectLst/>
          <a:extLst>
            <a:ext uri="{AF507438-7753-43E0-B8FC-AC1667EBCBE1}">
              <a14:hiddenEffects xmlns:a14="http://schemas.microsoft.com/office/drawing/2010/main">
                <a:effectLst>
                  <a:outerShdw blurRad="63500" dist="25399" dir="2700000" algn="ctr" rotWithShape="0">
                    <a:srgbClr val="FFFFFF">
                      <a:alpha val="99962"/>
                    </a:srgbClr>
                  </a:outerShdw>
                </a:effectLst>
              </a14:hiddenEffects>
            </a:ext>
          </a:extLst>
        </p:spPr>
        <p:txBody>
          <a:bodyPr/>
          <a:lstStyle/>
          <a:p>
            <a:r>
              <a:rPr lang="en-US" altLang="en-US" sz="2800" b="0" u="sng" dirty="0">
                <a:solidFill>
                  <a:schemeClr val="accent1"/>
                </a:solidFill>
              </a:rPr>
              <a:t>Conclusions</a:t>
            </a:r>
            <a:endParaRPr lang="en-US" altLang="en-US" dirty="0">
              <a:solidFill>
                <a:schemeClr val="accent1"/>
              </a:solidFill>
            </a:endParaRPr>
          </a:p>
        </p:txBody>
      </p:sp>
      <p:sp>
        <p:nvSpPr>
          <p:cNvPr id="97283" name="Rectangle 3"/>
          <p:cNvSpPr>
            <a:spLocks noGrp="1" noChangeArrowheads="1"/>
          </p:cNvSpPr>
          <p:nvPr>
            <p:ph type="body" idx="1"/>
          </p:nvPr>
        </p:nvSpPr>
        <p:spPr>
          <a:xfrm>
            <a:off x="0" y="914400"/>
            <a:ext cx="9067800" cy="5943600"/>
          </a:xfrm>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txBody>
          <a:bodyPr/>
          <a:lstStyle/>
          <a:p>
            <a:r>
              <a:rPr lang="en-US" sz="1800" b="0" dirty="0">
                <a:solidFill>
                  <a:schemeClr val="accent1"/>
                </a:solidFill>
                <a:ea typeface="ＭＳ Ｐゴシック" charset="-128"/>
              </a:rPr>
              <a:t>U</a:t>
            </a:r>
            <a:r>
              <a:rPr lang="en-US" sz="1800" b="0" dirty="0" smtClean="0">
                <a:solidFill>
                  <a:schemeClr val="accent1"/>
                </a:solidFill>
                <a:ea typeface="ＭＳ Ｐゴシック" charset="-128"/>
              </a:rPr>
              <a:t>niformity </a:t>
            </a:r>
            <a:r>
              <a:rPr lang="en-US" sz="1800" b="0" dirty="0">
                <a:solidFill>
                  <a:schemeClr val="accent1"/>
                </a:solidFill>
                <a:ea typeface="ＭＳ Ｐゴシック" charset="-128"/>
              </a:rPr>
              <a:t>of all structural measurements between the </a:t>
            </a:r>
            <a:r>
              <a:rPr lang="en-US" sz="1800" b="0" dirty="0" err="1">
                <a:solidFill>
                  <a:schemeClr val="accent1"/>
                </a:solidFill>
                <a:ea typeface="ＭＳ Ｐゴシック" charset="-128"/>
              </a:rPr>
              <a:t>Amîtsoq</a:t>
            </a:r>
            <a:r>
              <a:rPr lang="en-US" sz="1800" b="0" dirty="0">
                <a:solidFill>
                  <a:schemeClr val="accent1"/>
                </a:solidFill>
                <a:ea typeface="ＭＳ Ｐゴシック" charset="-128"/>
              </a:rPr>
              <a:t> Gneiss and Akilia Association </a:t>
            </a:r>
            <a:r>
              <a:rPr lang="en-US" sz="1800" b="0" dirty="0" smtClean="0">
                <a:solidFill>
                  <a:schemeClr val="accent1"/>
                </a:solidFill>
                <a:ea typeface="ＭＳ Ｐゴシック" charset="-128"/>
              </a:rPr>
              <a:t>→ relationship tectonic, not igneous</a:t>
            </a:r>
          </a:p>
          <a:p>
            <a:pPr lvl="1">
              <a:spcBef>
                <a:spcPts val="1200"/>
              </a:spcBef>
            </a:pPr>
            <a:r>
              <a:rPr lang="en-US" sz="1400" b="0" dirty="0">
                <a:solidFill>
                  <a:schemeClr val="accent1"/>
                </a:solidFill>
                <a:ea typeface="ＭＳ Ｐゴシック" charset="-128"/>
              </a:rPr>
              <a:t>A</a:t>
            </a:r>
            <a:r>
              <a:rPr lang="en-US" sz="1600" b="0" dirty="0" smtClean="0">
                <a:solidFill>
                  <a:schemeClr val="accent1"/>
                </a:solidFill>
                <a:ea typeface="ＭＳ Ｐゴシック" charset="-128"/>
              </a:rPr>
              <a:t>ny </a:t>
            </a:r>
            <a:r>
              <a:rPr lang="en-US" sz="1600" b="0" dirty="0">
                <a:solidFill>
                  <a:schemeClr val="accent1"/>
                </a:solidFill>
                <a:ea typeface="ＭＳ Ｐゴシック" charset="-128"/>
              </a:rPr>
              <a:t>prior </a:t>
            </a:r>
            <a:r>
              <a:rPr lang="en-US" sz="1600" b="0" dirty="0" smtClean="0">
                <a:solidFill>
                  <a:schemeClr val="accent1"/>
                </a:solidFill>
                <a:ea typeface="ＭＳ Ｐゴシック" charset="-128"/>
              </a:rPr>
              <a:t>relationship</a:t>
            </a:r>
            <a:r>
              <a:rPr lang="en-US" sz="1600" b="0" strike="sngStrike" dirty="0" smtClean="0">
                <a:solidFill>
                  <a:schemeClr val="accent1"/>
                </a:solidFill>
                <a:ea typeface="ＭＳ Ｐゴシック" charset="-128"/>
              </a:rPr>
              <a:t>s</a:t>
            </a:r>
            <a:r>
              <a:rPr lang="en-US" sz="1600" b="0" dirty="0" smtClean="0">
                <a:solidFill>
                  <a:schemeClr val="accent1"/>
                </a:solidFill>
                <a:ea typeface="ＭＳ Ｐゴシック" charset="-128"/>
              </a:rPr>
              <a:t> erased </a:t>
            </a:r>
            <a:r>
              <a:rPr lang="en-US" sz="1600" b="0" dirty="0">
                <a:solidFill>
                  <a:schemeClr val="accent1"/>
                </a:solidFill>
                <a:ea typeface="ＭＳ Ｐゴシック" charset="-128"/>
              </a:rPr>
              <a:t>during </a:t>
            </a:r>
            <a:r>
              <a:rPr lang="en-US" sz="1600" b="0" dirty="0" smtClean="0">
                <a:solidFill>
                  <a:schemeClr val="accent1"/>
                </a:solidFill>
                <a:ea typeface="ＭＳ Ｐゴシック" charset="-128"/>
              </a:rPr>
              <a:t>high-T </a:t>
            </a:r>
            <a:r>
              <a:rPr lang="en-US" sz="1600" b="0" dirty="0">
                <a:solidFill>
                  <a:schemeClr val="accent1"/>
                </a:solidFill>
                <a:ea typeface="ＭＳ Ｐゴシック" charset="-128"/>
              </a:rPr>
              <a:t>and </a:t>
            </a:r>
            <a:r>
              <a:rPr lang="en-US" sz="1600" b="0" dirty="0" smtClean="0">
                <a:solidFill>
                  <a:schemeClr val="accent1"/>
                </a:solidFill>
                <a:ea typeface="ＭＳ Ｐゴシック" charset="-128"/>
              </a:rPr>
              <a:t>high-P </a:t>
            </a:r>
            <a:r>
              <a:rPr lang="en-US" sz="1600" b="0" dirty="0">
                <a:solidFill>
                  <a:schemeClr val="accent1"/>
                </a:solidFill>
                <a:ea typeface="ＭＳ Ｐゴシック" charset="-128"/>
              </a:rPr>
              <a:t>deformation and </a:t>
            </a:r>
            <a:r>
              <a:rPr lang="en-US" sz="1600" b="0" dirty="0" smtClean="0">
                <a:solidFill>
                  <a:schemeClr val="accent1"/>
                </a:solidFill>
                <a:ea typeface="ＭＳ Ｐゴシック" charset="-128"/>
              </a:rPr>
              <a:t>metamorphism.</a:t>
            </a:r>
            <a:endParaRPr lang="en-US" sz="1600" b="0" dirty="0">
              <a:solidFill>
                <a:schemeClr val="accent1"/>
              </a:solidFill>
            </a:endParaRPr>
          </a:p>
          <a:p>
            <a:pPr marL="457200" lvl="1" indent="0">
              <a:spcBef>
                <a:spcPts val="1200"/>
              </a:spcBef>
              <a:buNone/>
            </a:pPr>
            <a:r>
              <a:rPr lang="en-US" sz="1800" dirty="0" smtClean="0">
                <a:solidFill>
                  <a:srgbClr val="8CCD91"/>
                </a:solidFill>
              </a:rPr>
              <a:t>Provides no age constraints on depositional age of the QAP unit</a:t>
            </a:r>
          </a:p>
          <a:p>
            <a:pPr marL="457200" lvl="1" indent="0" algn="ctr">
              <a:spcBef>
                <a:spcPts val="1200"/>
              </a:spcBef>
              <a:buNone/>
            </a:pPr>
            <a:r>
              <a:rPr lang="en-US" sz="1600" dirty="0" smtClean="0">
                <a:solidFill>
                  <a:srgbClr val="8CCD91"/>
                </a:solidFill>
              </a:rPr>
              <a:t> </a:t>
            </a:r>
          </a:p>
          <a:p>
            <a:endParaRPr lang="en-US" altLang="en-US" sz="1600" b="0" dirty="0" smtClean="0">
              <a:solidFill>
                <a:schemeClr val="accent1"/>
              </a:solidFill>
            </a:endParaRPr>
          </a:p>
          <a:p>
            <a:r>
              <a:rPr lang="en-US" sz="1800" b="0" dirty="0" smtClean="0">
                <a:solidFill>
                  <a:schemeClr val="accent1"/>
                </a:solidFill>
              </a:rPr>
              <a:t>Amphibole: </a:t>
            </a:r>
            <a:r>
              <a:rPr lang="en-US" sz="1800" b="0" dirty="0" err="1" smtClean="0">
                <a:solidFill>
                  <a:schemeClr val="accent1"/>
                </a:solidFill>
              </a:rPr>
              <a:t>actinolite</a:t>
            </a:r>
            <a:r>
              <a:rPr lang="en-US" sz="1800" b="0" dirty="0">
                <a:solidFill>
                  <a:schemeClr val="accent1"/>
                </a:solidFill>
              </a:rPr>
              <a:t>, hornblende and </a:t>
            </a:r>
            <a:r>
              <a:rPr lang="en-US" sz="1800" b="0" dirty="0" smtClean="0">
                <a:solidFill>
                  <a:schemeClr val="accent1"/>
                </a:solidFill>
              </a:rPr>
              <a:t>cummingtonite </a:t>
            </a:r>
          </a:p>
          <a:p>
            <a:r>
              <a:rPr lang="en-US" sz="1800" b="0" dirty="0" smtClean="0">
                <a:solidFill>
                  <a:schemeClr val="accent1"/>
                </a:solidFill>
              </a:rPr>
              <a:t>Pyroxene: </a:t>
            </a:r>
            <a:r>
              <a:rPr lang="en-US" sz="1800" b="0" dirty="0" err="1" smtClean="0">
                <a:solidFill>
                  <a:schemeClr val="accent1"/>
                </a:solidFill>
              </a:rPr>
              <a:t>diopside</a:t>
            </a:r>
            <a:r>
              <a:rPr lang="en-US" sz="1800" b="0" dirty="0">
                <a:solidFill>
                  <a:schemeClr val="accent1"/>
                </a:solidFill>
              </a:rPr>
              <a:t>, </a:t>
            </a:r>
            <a:r>
              <a:rPr lang="en-US" sz="1800" b="0" dirty="0" err="1">
                <a:solidFill>
                  <a:schemeClr val="accent1"/>
                </a:solidFill>
              </a:rPr>
              <a:t>hedenbergite</a:t>
            </a:r>
            <a:r>
              <a:rPr lang="en-US" sz="1800" b="0" dirty="0">
                <a:solidFill>
                  <a:schemeClr val="accent1"/>
                </a:solidFill>
              </a:rPr>
              <a:t> and </a:t>
            </a:r>
            <a:r>
              <a:rPr lang="en-US" sz="1800" b="0" dirty="0" smtClean="0">
                <a:solidFill>
                  <a:schemeClr val="accent1"/>
                </a:solidFill>
              </a:rPr>
              <a:t>augite</a:t>
            </a:r>
          </a:p>
          <a:p>
            <a:pPr marL="0" indent="0">
              <a:buNone/>
            </a:pPr>
            <a:endParaRPr lang="en-US" altLang="en-US" sz="1600" b="0" dirty="0">
              <a:solidFill>
                <a:schemeClr val="accent1"/>
              </a:solidFill>
            </a:endParaRPr>
          </a:p>
          <a:p>
            <a:r>
              <a:rPr lang="en-US" altLang="en-US" sz="1800" b="0" dirty="0">
                <a:solidFill>
                  <a:schemeClr val="accent1"/>
                </a:solidFill>
              </a:rPr>
              <a:t>Carbonate- and silica-</a:t>
            </a:r>
            <a:r>
              <a:rPr lang="en-US" altLang="en-US" sz="1800" b="0" dirty="0" err="1">
                <a:solidFill>
                  <a:schemeClr val="accent1"/>
                </a:solidFill>
              </a:rPr>
              <a:t>metasomatized</a:t>
            </a:r>
            <a:r>
              <a:rPr lang="en-US" altLang="en-US" sz="1800" b="0" dirty="0">
                <a:solidFill>
                  <a:schemeClr val="accent1"/>
                </a:solidFill>
              </a:rPr>
              <a:t> ultramafic rocks represents a plausible explanation for the compositions of most of the QAP lithology and is based on known, highly relevant geology</a:t>
            </a:r>
            <a:r>
              <a:rPr lang="en-US" altLang="en-US" sz="1800" b="0" dirty="0" smtClean="0">
                <a:solidFill>
                  <a:schemeClr val="accent1"/>
                </a:solidFill>
              </a:rPr>
              <a:t>.</a:t>
            </a:r>
          </a:p>
          <a:p>
            <a:pPr lvl="1">
              <a:spcBef>
                <a:spcPts val="1200"/>
              </a:spcBef>
            </a:pPr>
            <a:r>
              <a:rPr lang="en-US" altLang="en-US" sz="1600" b="0" dirty="0">
                <a:solidFill>
                  <a:schemeClr val="accent1"/>
                </a:solidFill>
              </a:rPr>
              <a:t>Ultramafic rocks with disseminated carbonate and Fe-rich carbonate bands occur in the amphibolite-facies metamorphosed </a:t>
            </a:r>
            <a:r>
              <a:rPr lang="en-US" altLang="en-US" sz="1600" b="0" dirty="0" err="1">
                <a:solidFill>
                  <a:schemeClr val="accent1"/>
                </a:solidFill>
              </a:rPr>
              <a:t>Isua</a:t>
            </a:r>
            <a:r>
              <a:rPr lang="en-US" altLang="en-US" sz="1600" b="0" dirty="0">
                <a:solidFill>
                  <a:schemeClr val="accent1"/>
                </a:solidFill>
              </a:rPr>
              <a:t> Greenstone Belt </a:t>
            </a:r>
          </a:p>
          <a:p>
            <a:pPr marL="457200" lvl="1" indent="0" algn="ctr">
              <a:spcBef>
                <a:spcPts val="1200"/>
              </a:spcBef>
              <a:buNone/>
            </a:pPr>
            <a:r>
              <a:rPr lang="en-US" altLang="en-US" sz="1800" dirty="0" smtClean="0">
                <a:solidFill>
                  <a:srgbClr val="8CCD91"/>
                </a:solidFill>
              </a:rPr>
              <a:t>BIF </a:t>
            </a:r>
            <a:r>
              <a:rPr lang="en-US" altLang="en-US" sz="1800" dirty="0" err="1" smtClean="0">
                <a:solidFill>
                  <a:srgbClr val="8CCD91"/>
                </a:solidFill>
              </a:rPr>
              <a:t>protolith</a:t>
            </a:r>
            <a:r>
              <a:rPr lang="en-US" altLang="en-US" sz="1800" dirty="0" smtClean="0">
                <a:solidFill>
                  <a:srgbClr val="8CCD91"/>
                </a:solidFill>
              </a:rPr>
              <a:t> unnecessary</a:t>
            </a:r>
            <a:endParaRPr lang="en-US" altLang="en-US" sz="1800" dirty="0">
              <a:solidFill>
                <a:srgbClr val="8CCD91"/>
              </a:solidFill>
            </a:endParaRP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97283">
                                            <p:txEl>
                                              <p:pRg st="5" end="5"/>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97283">
                                            <p:txEl>
                                              <p:pRg st="6" end="6"/>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97283">
                                            <p:txEl>
                                              <p:pRg st="8" end="8"/>
                                            </p:txEl>
                                          </p:spTgt>
                                        </p:tgtEl>
                                        <p:attrNameLst>
                                          <p:attrName>style.visibility</p:attrName>
                                        </p:attrNameLst>
                                      </p:cBhvr>
                                      <p:to>
                                        <p:strVal val="visible"/>
                                      </p:to>
                                    </p:set>
                                  </p:childTnLst>
                                </p:cTn>
                              </p:par>
                              <p:par>
                                <p:cTn id="11" presetID="1" presetClass="entr" presetSubtype="0" fill="hold" nodeType="withEffect">
                                  <p:stCondLst>
                                    <p:cond delay="0"/>
                                  </p:stCondLst>
                                  <p:childTnLst>
                                    <p:set>
                                      <p:cBhvr>
                                        <p:cTn id="12" dur="1" fill="hold">
                                          <p:stCondLst>
                                            <p:cond delay="0"/>
                                          </p:stCondLst>
                                        </p:cTn>
                                        <p:tgtEl>
                                          <p:spTgt spid="97283">
                                            <p:txEl>
                                              <p:pRg st="9" end="9"/>
                                            </p:txEl>
                                          </p:spTgt>
                                        </p:tgtEl>
                                        <p:attrNameLst>
                                          <p:attrName>style.visibility</p:attrName>
                                        </p:attrNameLst>
                                      </p:cBhvr>
                                      <p:to>
                                        <p:strVal val="visible"/>
                                      </p:to>
                                    </p:set>
                                  </p:childTnLst>
                                </p:cTn>
                              </p:par>
                              <p:par>
                                <p:cTn id="13" presetID="1" presetClass="entr" presetSubtype="0" fill="hold" nodeType="withEffect">
                                  <p:stCondLst>
                                    <p:cond delay="0"/>
                                  </p:stCondLst>
                                  <p:childTnLst>
                                    <p:set>
                                      <p:cBhvr>
                                        <p:cTn id="14" dur="1" fill="hold">
                                          <p:stCondLst>
                                            <p:cond delay="0"/>
                                          </p:stCondLst>
                                        </p:cTn>
                                        <p:tgtEl>
                                          <p:spTgt spid="97283">
                                            <p:txEl>
                                              <p:pRg st="10" end="10"/>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chemeClr val="tx1"/>
        </a:solidFill>
        <a:effectLst/>
      </p:bgPr>
    </p:bg>
    <p:spTree>
      <p:nvGrpSpPr>
        <p:cNvPr id="1" name=""/>
        <p:cNvGrpSpPr/>
        <p:nvPr/>
      </p:nvGrpSpPr>
      <p:grpSpPr>
        <a:xfrm>
          <a:off x="0" y="0"/>
          <a:ext cx="0" cy="0"/>
          <a:chOff x="0" y="0"/>
          <a:chExt cx="0" cy="0"/>
        </a:xfrm>
      </p:grpSpPr>
      <p:sp>
        <p:nvSpPr>
          <p:cNvPr id="6" name="Footer Placeholder 5"/>
          <p:cNvSpPr>
            <a:spLocks noGrp="1"/>
          </p:cNvSpPr>
          <p:nvPr>
            <p:ph type="ftr" sz="quarter" idx="11"/>
          </p:nvPr>
        </p:nvSpPr>
        <p:spPr/>
        <p:txBody>
          <a:bodyPr/>
          <a:lstStyle/>
          <a:p>
            <a:endParaRPr lang="en-US" altLang="en-US"/>
          </a:p>
        </p:txBody>
      </p:sp>
      <p:pic>
        <p:nvPicPr>
          <p:cNvPr id="85000" name="Picture 8"/>
          <p:cNvPicPr>
            <a:picLocks noGrp="1" noChangeAspect="1" noChangeArrowheads="1"/>
          </p:cNvPicPr>
          <p:nvPr>
            <p:ph sz="half" idx="2"/>
          </p:nvPr>
        </p:nvPicPr>
        <p:blipFill>
          <a:blip r:embed="rId3">
            <a:extLst>
              <a:ext uri="{28A0092B-C50C-407E-A947-70E740481C1C}">
                <a14:useLocalDpi xmlns:a14="http://schemas.microsoft.com/office/drawing/2010/main" val="0"/>
              </a:ext>
            </a:extLst>
          </a:blip>
          <a:srcRect/>
          <a:stretch>
            <a:fillRect/>
          </a:stretch>
        </p:blipFill>
        <p:spPr>
          <a:xfrm>
            <a:off x="1600200" y="76200"/>
            <a:ext cx="6208713" cy="6705600"/>
          </a:xfrm>
          <a:noFill/>
          <a:ln w="25400">
            <a:solidFill>
              <a:schemeClr val="tx1"/>
            </a:solidFill>
            <a:miter lim="800000"/>
            <a:headEnd/>
            <a:tailEnd/>
          </a:ln>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pic>
      <p:sp>
        <p:nvSpPr>
          <p:cNvPr id="85002" name="Rectangle 10"/>
          <p:cNvSpPr>
            <a:spLocks noGrp="1" noChangeArrowheads="1"/>
          </p:cNvSpPr>
          <p:nvPr>
            <p:ph type="body" sz="half" idx="1"/>
          </p:nvPr>
        </p:nvSpPr>
        <p:spPr>
          <a:xfrm>
            <a:off x="1676400" y="838200"/>
            <a:ext cx="6056313" cy="2590800"/>
          </a:xfrm>
          <a:solidFill>
            <a:srgbClr val="FFFFFF">
              <a:alpha val="57000"/>
            </a:srgbClr>
          </a:solidFill>
          <a:ln/>
          <a:effectLst/>
          <a:extLst/>
        </p:spPr>
        <p:txBody>
          <a:bodyPr/>
          <a:lstStyle/>
          <a:p>
            <a:r>
              <a:rPr lang="en-US" sz="1800" b="0" dirty="0" smtClean="0"/>
              <a:t>NASA </a:t>
            </a:r>
            <a:r>
              <a:rPr lang="en-US" sz="1800" b="0" dirty="0"/>
              <a:t>grant </a:t>
            </a:r>
            <a:r>
              <a:rPr lang="en-US" sz="1800" b="0" dirty="0" smtClean="0"/>
              <a:t>EXOB08-0063 (CMF) </a:t>
            </a:r>
          </a:p>
          <a:p>
            <a:r>
              <a:rPr lang="en-US" sz="1800" b="0" dirty="0" smtClean="0"/>
              <a:t>American </a:t>
            </a:r>
            <a:r>
              <a:rPr lang="en-US" sz="1800" b="0" dirty="0"/>
              <a:t>Philosophical Society and NASA Astrobiology Institute’s Lewis and Clark Fund for Exploration and Field Research in </a:t>
            </a:r>
            <a:r>
              <a:rPr lang="en-US" sz="1800" b="0" dirty="0" smtClean="0"/>
              <a:t>Astrobiology</a:t>
            </a:r>
          </a:p>
          <a:p>
            <a:r>
              <a:rPr lang="en-US" sz="1800" b="0" dirty="0" smtClean="0"/>
              <a:t>GSA Student </a:t>
            </a:r>
            <a:r>
              <a:rPr lang="en-US" sz="1800" b="0" dirty="0"/>
              <a:t>Research </a:t>
            </a:r>
            <a:r>
              <a:rPr lang="en-US" sz="1800" b="0" dirty="0" smtClean="0"/>
              <a:t>Grant</a:t>
            </a:r>
          </a:p>
          <a:p>
            <a:r>
              <a:rPr lang="en-US" sz="1800" b="0" dirty="0" smtClean="0"/>
              <a:t>Precambrian </a:t>
            </a:r>
            <a:r>
              <a:rPr lang="en-US" sz="1800" b="0" dirty="0"/>
              <a:t>Institute Center Student </a:t>
            </a:r>
            <a:r>
              <a:rPr lang="en-US" sz="1800" b="0" dirty="0" smtClean="0"/>
              <a:t>Grant</a:t>
            </a:r>
          </a:p>
          <a:p>
            <a:r>
              <a:rPr lang="en-US" sz="1800" b="0" dirty="0" smtClean="0"/>
              <a:t>Mayo </a:t>
            </a:r>
            <a:r>
              <a:rPr lang="en-US" sz="1800" b="0" dirty="0"/>
              <a:t>Educational Foundation Scholarship. </a:t>
            </a:r>
            <a:br>
              <a:rPr lang="en-US" sz="1800" b="0" dirty="0"/>
            </a:br>
            <a:endParaRPr lang="en-US" altLang="en-US" sz="2400" b="0" dirty="0"/>
          </a:p>
        </p:txBody>
      </p:sp>
      <p:sp>
        <p:nvSpPr>
          <p:cNvPr id="85004" name="Rectangle 12"/>
          <p:cNvSpPr>
            <a:spLocks noGrp="1" noChangeArrowheads="1"/>
          </p:cNvSpPr>
          <p:nvPr>
            <p:ph type="title"/>
          </p:nvPr>
        </p:nvSpPr>
        <p:spPr>
          <a:xfrm>
            <a:off x="2286000" y="0"/>
            <a:ext cx="4724400" cy="838200"/>
          </a:xfrm>
          <a:noFill/>
          <a:ln/>
          <a:effectLst/>
          <a:extLst>
            <a:ext uri="{AF507438-7753-43E0-B8FC-AC1667EBCBE1}">
              <a14:hiddenEffects xmlns:a14="http://schemas.microsoft.com/office/drawing/2010/main">
                <a:effectLst>
                  <a:outerShdw blurRad="63500" dist="25399" dir="2700000" algn="ctr" rotWithShape="0">
                    <a:srgbClr val="FFFFFF">
                      <a:alpha val="99962"/>
                    </a:srgbClr>
                  </a:outerShdw>
                </a:effectLst>
              </a14:hiddenEffects>
            </a:ext>
          </a:extLst>
        </p:spPr>
        <p:txBody>
          <a:bodyPr/>
          <a:lstStyle/>
          <a:p>
            <a:r>
              <a:rPr lang="en-US" altLang="en-US" sz="2800" b="0" u="sng" dirty="0" smtClean="0">
                <a:solidFill>
                  <a:schemeClr val="accent1"/>
                </a:solidFill>
              </a:rPr>
              <a:t>Acknowledgments</a:t>
            </a:r>
            <a:endParaRPr lang="en-US" altLang="en-US" dirty="0">
              <a:solidFill>
                <a:schemeClr val="accent1"/>
              </a:solidFill>
            </a:endParaRPr>
          </a:p>
        </p:txBody>
      </p:sp>
    </p:spTree>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5" name="Date Placeholder 1"/>
          <p:cNvSpPr>
            <a:spLocks noGrp="1"/>
          </p:cNvSpPr>
          <p:nvPr>
            <p:ph type="dt" sz="half" idx="10"/>
          </p:nvPr>
        </p:nvSpPr>
        <p:spPr/>
        <p:txBody>
          <a:bodyPr/>
          <a:lstStyle/>
          <a:p>
            <a:endParaRPr lang="en-US" altLang="en-US"/>
          </a:p>
        </p:txBody>
      </p:sp>
      <p:sp>
        <p:nvSpPr>
          <p:cNvPr id="46" name="Footer Placeholder 2"/>
          <p:cNvSpPr>
            <a:spLocks noGrp="1"/>
          </p:cNvSpPr>
          <p:nvPr>
            <p:ph type="ftr" sz="quarter" idx="11"/>
          </p:nvPr>
        </p:nvSpPr>
        <p:spPr/>
        <p:txBody>
          <a:bodyPr/>
          <a:lstStyle/>
          <a:p>
            <a:endParaRPr lang="en-US" altLang="en-US"/>
          </a:p>
        </p:txBody>
      </p:sp>
      <p:grpSp>
        <p:nvGrpSpPr>
          <p:cNvPr id="54275" name="Group 3"/>
          <p:cNvGrpSpPr>
            <a:grpSpLocks/>
          </p:cNvGrpSpPr>
          <p:nvPr/>
        </p:nvGrpSpPr>
        <p:grpSpPr bwMode="auto">
          <a:xfrm>
            <a:off x="0" y="0"/>
            <a:ext cx="1676400" cy="6858000"/>
            <a:chOff x="0" y="8"/>
            <a:chExt cx="1728" cy="4320"/>
          </a:xfrm>
        </p:grpSpPr>
        <p:pic>
          <p:nvPicPr>
            <p:cNvPr id="54276" name="Picture 4" descr="column"/>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54277" name="Rectangle 5"/>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4279" name="Text Box 7"/>
          <p:cNvSpPr txBox="1">
            <a:spLocks noChangeArrowheads="1"/>
          </p:cNvSpPr>
          <p:nvPr/>
        </p:nvSpPr>
        <p:spPr bwMode="auto">
          <a:xfrm>
            <a:off x="1905000" y="76200"/>
            <a:ext cx="6858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0" i="0" u="sng" dirty="0">
                <a:solidFill>
                  <a:schemeClr val="accent1"/>
                </a:solidFill>
                <a:latin typeface="+mj-lt"/>
              </a:rPr>
              <a:t>Amphibole </a:t>
            </a:r>
            <a:r>
              <a:rPr lang="en-US" altLang="en-US" sz="2800" b="0" i="0" u="sng" dirty="0" smtClean="0">
                <a:solidFill>
                  <a:schemeClr val="accent1"/>
                </a:solidFill>
                <a:latin typeface="+mj-lt"/>
              </a:rPr>
              <a:t>Chemistry</a:t>
            </a:r>
            <a:endParaRPr lang="en-US" altLang="en-US" sz="2800" b="0" i="0" u="sng" dirty="0">
              <a:solidFill>
                <a:schemeClr val="accent1"/>
              </a:solidFill>
              <a:latin typeface="+mj-lt"/>
            </a:endParaRPr>
          </a:p>
        </p:txBody>
      </p:sp>
      <p:pic>
        <p:nvPicPr>
          <p:cNvPr id="54283" name="Picture 11" descr="Fig_amp2"/>
          <p:cNvPicPr>
            <a:picLocks noChangeAspect="1" noChangeArrowheads="1"/>
          </p:cNvPicPr>
          <p:nvPr/>
        </p:nvPicPr>
        <p:blipFill>
          <a:blip r:embed="rId4">
            <a:extLst>
              <a:ext uri="{28A0092B-C50C-407E-A947-70E740481C1C}">
                <a14:useLocalDpi xmlns:a14="http://schemas.microsoft.com/office/drawing/2010/main" val="0"/>
              </a:ext>
            </a:extLst>
          </a:blip>
          <a:srcRect l="20457" t="7883" r="19730" b="65656"/>
          <a:stretch>
            <a:fillRect/>
          </a:stretch>
        </p:blipFill>
        <p:spPr bwMode="auto">
          <a:xfrm>
            <a:off x="1905000" y="1066800"/>
            <a:ext cx="6931025" cy="237013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4295" name="Oval 23"/>
          <p:cNvSpPr>
            <a:spLocks noChangeArrowheads="1"/>
          </p:cNvSpPr>
          <p:nvPr/>
        </p:nvSpPr>
        <p:spPr bwMode="auto">
          <a:xfrm rot="-1618000">
            <a:off x="4513263" y="1450975"/>
            <a:ext cx="400050" cy="1404938"/>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grpSp>
        <p:nvGrpSpPr>
          <p:cNvPr id="54301" name="Group 29"/>
          <p:cNvGrpSpPr>
            <a:grpSpLocks/>
          </p:cNvGrpSpPr>
          <p:nvPr/>
        </p:nvGrpSpPr>
        <p:grpSpPr bwMode="auto">
          <a:xfrm>
            <a:off x="838200" y="914400"/>
            <a:ext cx="447675" cy="4876800"/>
            <a:chOff x="528" y="576"/>
            <a:chExt cx="282" cy="3072"/>
          </a:xfrm>
        </p:grpSpPr>
        <p:sp>
          <p:nvSpPr>
            <p:cNvPr id="54298" name="Rectangle 26"/>
            <p:cNvSpPr>
              <a:spLocks noChangeArrowheads="1"/>
            </p:cNvSpPr>
            <p:nvPr/>
          </p:nvSpPr>
          <p:spPr bwMode="auto">
            <a:xfrm>
              <a:off x="528" y="576"/>
              <a:ext cx="192" cy="14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4299" name="Rectangle 27"/>
            <p:cNvSpPr>
              <a:spLocks noChangeArrowheads="1"/>
            </p:cNvSpPr>
            <p:nvPr/>
          </p:nvSpPr>
          <p:spPr bwMode="auto">
            <a:xfrm>
              <a:off x="576" y="1008"/>
              <a:ext cx="234" cy="2304"/>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4300" name="Rectangle 28"/>
            <p:cNvSpPr>
              <a:spLocks noChangeArrowheads="1"/>
            </p:cNvSpPr>
            <p:nvPr/>
          </p:nvSpPr>
          <p:spPr bwMode="auto">
            <a:xfrm>
              <a:off x="528" y="3360"/>
              <a:ext cx="192" cy="28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grpSp>
        <p:nvGrpSpPr>
          <p:cNvPr id="54316" name="Group 44"/>
          <p:cNvGrpSpPr>
            <a:grpSpLocks/>
          </p:cNvGrpSpPr>
          <p:nvPr/>
        </p:nvGrpSpPr>
        <p:grpSpPr bwMode="auto">
          <a:xfrm>
            <a:off x="762000" y="1565275"/>
            <a:ext cx="8020050" cy="4659313"/>
            <a:chOff x="480" y="986"/>
            <a:chExt cx="5052" cy="2935"/>
          </a:xfrm>
        </p:grpSpPr>
        <p:grpSp>
          <p:nvGrpSpPr>
            <p:cNvPr id="54306" name="Group 34"/>
            <p:cNvGrpSpPr>
              <a:grpSpLocks/>
            </p:cNvGrpSpPr>
            <p:nvPr/>
          </p:nvGrpSpPr>
          <p:grpSpPr bwMode="auto">
            <a:xfrm>
              <a:off x="480" y="986"/>
              <a:ext cx="3571" cy="2547"/>
              <a:chOff x="480" y="986"/>
              <a:chExt cx="3571" cy="2547"/>
            </a:xfrm>
          </p:grpSpPr>
          <p:grpSp>
            <p:nvGrpSpPr>
              <p:cNvPr id="54297" name="Group 25"/>
              <p:cNvGrpSpPr>
                <a:grpSpLocks/>
              </p:cNvGrpSpPr>
              <p:nvPr/>
            </p:nvGrpSpPr>
            <p:grpSpPr bwMode="auto">
              <a:xfrm>
                <a:off x="3515" y="986"/>
                <a:ext cx="536" cy="816"/>
                <a:chOff x="3515" y="986"/>
                <a:chExt cx="536" cy="816"/>
              </a:xfrm>
            </p:grpSpPr>
            <p:sp>
              <p:nvSpPr>
                <p:cNvPr id="54291" name="Freeform 19"/>
                <p:cNvSpPr>
                  <a:spLocks/>
                </p:cNvSpPr>
                <p:nvPr/>
              </p:nvSpPr>
              <p:spPr bwMode="auto">
                <a:xfrm>
                  <a:off x="3712" y="1397"/>
                  <a:ext cx="339" cy="405"/>
                </a:xfrm>
                <a:custGeom>
                  <a:avLst/>
                  <a:gdLst>
                    <a:gd name="T0" fmla="*/ 320 w 320"/>
                    <a:gd name="T1" fmla="*/ 384 h 405"/>
                    <a:gd name="T2" fmla="*/ 176 w 320"/>
                    <a:gd name="T3" fmla="*/ 48 h 405"/>
                    <a:gd name="T4" fmla="*/ 128 w 320"/>
                    <a:gd name="T5" fmla="*/ 0 h 405"/>
                    <a:gd name="T6" fmla="*/ 32 w 320"/>
                    <a:gd name="T7" fmla="*/ 0 h 405"/>
                    <a:gd name="T8" fmla="*/ 5 w 320"/>
                    <a:gd name="T9" fmla="*/ 35 h 405"/>
                    <a:gd name="T10" fmla="*/ 0 w 320"/>
                    <a:gd name="T11" fmla="*/ 109 h 405"/>
                    <a:gd name="T12" fmla="*/ 5 w 320"/>
                    <a:gd name="T13" fmla="*/ 181 h 405"/>
                    <a:gd name="T14" fmla="*/ 29 w 320"/>
                    <a:gd name="T15" fmla="*/ 248 h 405"/>
                    <a:gd name="T16" fmla="*/ 56 w 320"/>
                    <a:gd name="T17" fmla="*/ 323 h 405"/>
                    <a:gd name="T18" fmla="*/ 96 w 320"/>
                    <a:gd name="T19" fmla="*/ 405 h 405"/>
                    <a:gd name="T20" fmla="*/ 309 w 320"/>
                    <a:gd name="T21" fmla="*/ 403 h 405"/>
                    <a:gd name="T22" fmla="*/ 320 w 320"/>
                    <a:gd name="T23" fmla="*/ 384 h 405"/>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Lst>
                  <a:rect l="0" t="0" r="r" b="b"/>
                  <a:pathLst>
                    <a:path w="320" h="405">
                      <a:moveTo>
                        <a:pt x="320" y="384"/>
                      </a:moveTo>
                      <a:lnTo>
                        <a:pt x="176" y="48"/>
                      </a:lnTo>
                      <a:lnTo>
                        <a:pt x="128" y="0"/>
                      </a:lnTo>
                      <a:lnTo>
                        <a:pt x="32" y="0"/>
                      </a:lnTo>
                      <a:lnTo>
                        <a:pt x="5" y="35"/>
                      </a:lnTo>
                      <a:lnTo>
                        <a:pt x="0" y="109"/>
                      </a:lnTo>
                      <a:lnTo>
                        <a:pt x="5" y="181"/>
                      </a:lnTo>
                      <a:lnTo>
                        <a:pt x="29" y="248"/>
                      </a:lnTo>
                      <a:lnTo>
                        <a:pt x="56" y="323"/>
                      </a:lnTo>
                      <a:lnTo>
                        <a:pt x="96" y="405"/>
                      </a:lnTo>
                      <a:lnTo>
                        <a:pt x="309" y="403"/>
                      </a:lnTo>
                      <a:lnTo>
                        <a:pt x="320" y="384"/>
                      </a:lnTo>
                      <a:close/>
                    </a:path>
                  </a:pathLst>
                </a:custGeom>
                <a:solidFill>
                  <a:schemeClr val="accent1"/>
                </a:solidFill>
                <a:ln w="9525">
                  <a:solidFill>
                    <a:schemeClr val="tx1"/>
                  </a:solidFill>
                  <a:round/>
                  <a:headEnd/>
                  <a:tailEnd/>
                </a:ln>
              </p:spPr>
              <p:txBody>
                <a:bodyPr wrap="none" anchor="ctr"/>
                <a:lstStyle/>
                <a:p>
                  <a:endParaRPr lang="en-US"/>
                </a:p>
              </p:txBody>
            </p:sp>
            <p:sp>
              <p:nvSpPr>
                <p:cNvPr id="54292" name="Freeform 20"/>
                <p:cNvSpPr>
                  <a:spLocks/>
                </p:cNvSpPr>
                <p:nvPr/>
              </p:nvSpPr>
              <p:spPr bwMode="auto">
                <a:xfrm>
                  <a:off x="3515" y="986"/>
                  <a:ext cx="448" cy="209"/>
                </a:xfrm>
                <a:custGeom>
                  <a:avLst/>
                  <a:gdLst>
                    <a:gd name="T0" fmla="*/ 0 w 448"/>
                    <a:gd name="T1" fmla="*/ 76 h 209"/>
                    <a:gd name="T2" fmla="*/ 0 w 448"/>
                    <a:gd name="T3" fmla="*/ 94 h 209"/>
                    <a:gd name="T4" fmla="*/ 3 w 448"/>
                    <a:gd name="T5" fmla="*/ 124 h 209"/>
                    <a:gd name="T6" fmla="*/ 19 w 448"/>
                    <a:gd name="T7" fmla="*/ 156 h 209"/>
                    <a:gd name="T8" fmla="*/ 43 w 448"/>
                    <a:gd name="T9" fmla="*/ 185 h 209"/>
                    <a:gd name="T10" fmla="*/ 70 w 448"/>
                    <a:gd name="T11" fmla="*/ 201 h 209"/>
                    <a:gd name="T12" fmla="*/ 104 w 448"/>
                    <a:gd name="T13" fmla="*/ 209 h 209"/>
                    <a:gd name="T14" fmla="*/ 174 w 448"/>
                    <a:gd name="T15" fmla="*/ 204 h 209"/>
                    <a:gd name="T16" fmla="*/ 227 w 448"/>
                    <a:gd name="T17" fmla="*/ 193 h 209"/>
                    <a:gd name="T18" fmla="*/ 288 w 448"/>
                    <a:gd name="T19" fmla="*/ 182 h 209"/>
                    <a:gd name="T20" fmla="*/ 339 w 448"/>
                    <a:gd name="T21" fmla="*/ 166 h 209"/>
                    <a:gd name="T22" fmla="*/ 382 w 448"/>
                    <a:gd name="T23" fmla="*/ 145 h 209"/>
                    <a:gd name="T24" fmla="*/ 414 w 448"/>
                    <a:gd name="T25" fmla="*/ 110 h 209"/>
                    <a:gd name="T26" fmla="*/ 448 w 448"/>
                    <a:gd name="T27" fmla="*/ 76 h 209"/>
                    <a:gd name="T28" fmla="*/ 448 w 448"/>
                    <a:gd name="T29" fmla="*/ 41 h 209"/>
                    <a:gd name="T30" fmla="*/ 422 w 448"/>
                    <a:gd name="T31" fmla="*/ 30 h 209"/>
                    <a:gd name="T32" fmla="*/ 379 w 448"/>
                    <a:gd name="T33" fmla="*/ 12 h 209"/>
                    <a:gd name="T34" fmla="*/ 352 w 448"/>
                    <a:gd name="T35" fmla="*/ 4 h 209"/>
                    <a:gd name="T36" fmla="*/ 304 w 448"/>
                    <a:gd name="T37" fmla="*/ 6 h 209"/>
                    <a:gd name="T38" fmla="*/ 267 w 448"/>
                    <a:gd name="T39" fmla="*/ 1 h 209"/>
                    <a:gd name="T40" fmla="*/ 232 w 448"/>
                    <a:gd name="T41" fmla="*/ 12 h 209"/>
                    <a:gd name="T42" fmla="*/ 182 w 448"/>
                    <a:gd name="T43" fmla="*/ 17 h 209"/>
                    <a:gd name="T44" fmla="*/ 150 w 448"/>
                    <a:gd name="T45" fmla="*/ 17 h 209"/>
                    <a:gd name="T46" fmla="*/ 134 w 448"/>
                    <a:gd name="T47" fmla="*/ 44 h 209"/>
                    <a:gd name="T48" fmla="*/ 104 w 448"/>
                    <a:gd name="T49" fmla="*/ 73 h 209"/>
                    <a:gd name="T50" fmla="*/ 80 w 448"/>
                    <a:gd name="T51" fmla="*/ 81 h 209"/>
                    <a:gd name="T52" fmla="*/ 56 w 448"/>
                    <a:gd name="T53" fmla="*/ 86 h 209"/>
                    <a:gd name="T54" fmla="*/ 24 w 448"/>
                    <a:gd name="T55" fmla="*/ 70 h 209"/>
                    <a:gd name="T56" fmla="*/ 0 w 448"/>
                    <a:gd name="T57" fmla="*/ 76 h 209"/>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Lst>
                  <a:rect l="0" t="0" r="r" b="b"/>
                  <a:pathLst>
                    <a:path w="448" h="209">
                      <a:moveTo>
                        <a:pt x="0" y="76"/>
                      </a:moveTo>
                      <a:cubicBezTo>
                        <a:pt x="0" y="82"/>
                        <a:pt x="0" y="88"/>
                        <a:pt x="0" y="94"/>
                      </a:cubicBezTo>
                      <a:lnTo>
                        <a:pt x="3" y="124"/>
                      </a:lnTo>
                      <a:cubicBezTo>
                        <a:pt x="19" y="153"/>
                        <a:pt x="19" y="141"/>
                        <a:pt x="19" y="156"/>
                      </a:cubicBezTo>
                      <a:lnTo>
                        <a:pt x="43" y="185"/>
                      </a:lnTo>
                      <a:lnTo>
                        <a:pt x="70" y="201"/>
                      </a:lnTo>
                      <a:lnTo>
                        <a:pt x="104" y="209"/>
                      </a:lnTo>
                      <a:lnTo>
                        <a:pt x="174" y="204"/>
                      </a:lnTo>
                      <a:lnTo>
                        <a:pt x="227" y="193"/>
                      </a:lnTo>
                      <a:lnTo>
                        <a:pt x="288" y="182"/>
                      </a:lnTo>
                      <a:lnTo>
                        <a:pt x="339" y="166"/>
                      </a:lnTo>
                      <a:lnTo>
                        <a:pt x="382" y="145"/>
                      </a:lnTo>
                      <a:lnTo>
                        <a:pt x="414" y="110"/>
                      </a:lnTo>
                      <a:lnTo>
                        <a:pt x="448" y="76"/>
                      </a:lnTo>
                      <a:lnTo>
                        <a:pt x="448" y="41"/>
                      </a:lnTo>
                      <a:lnTo>
                        <a:pt x="422" y="30"/>
                      </a:lnTo>
                      <a:lnTo>
                        <a:pt x="379" y="12"/>
                      </a:lnTo>
                      <a:lnTo>
                        <a:pt x="352" y="4"/>
                      </a:lnTo>
                      <a:lnTo>
                        <a:pt x="304" y="6"/>
                      </a:lnTo>
                      <a:cubicBezTo>
                        <a:pt x="269" y="0"/>
                        <a:pt x="281" y="1"/>
                        <a:pt x="267" y="1"/>
                      </a:cubicBezTo>
                      <a:lnTo>
                        <a:pt x="232" y="12"/>
                      </a:lnTo>
                      <a:lnTo>
                        <a:pt x="182" y="17"/>
                      </a:lnTo>
                      <a:lnTo>
                        <a:pt x="150" y="17"/>
                      </a:lnTo>
                      <a:lnTo>
                        <a:pt x="134" y="44"/>
                      </a:lnTo>
                      <a:lnTo>
                        <a:pt x="104" y="73"/>
                      </a:lnTo>
                      <a:lnTo>
                        <a:pt x="80" y="81"/>
                      </a:lnTo>
                      <a:lnTo>
                        <a:pt x="56" y="86"/>
                      </a:lnTo>
                      <a:lnTo>
                        <a:pt x="24" y="70"/>
                      </a:lnTo>
                      <a:lnTo>
                        <a:pt x="0" y="76"/>
                      </a:lnTo>
                      <a:close/>
                    </a:path>
                  </a:pathLst>
                </a:custGeom>
                <a:solidFill>
                  <a:schemeClr val="accent1"/>
                </a:solidFill>
                <a:ln w="9525">
                  <a:solidFill>
                    <a:schemeClr val="tx1"/>
                  </a:solidFill>
                  <a:round/>
                  <a:headEnd/>
                  <a:tailEnd/>
                </a:ln>
              </p:spPr>
              <p:txBody>
                <a:bodyPr wrap="none" anchor="ctr"/>
                <a:lstStyle/>
                <a:p>
                  <a:endParaRPr lang="en-US"/>
                </a:p>
              </p:txBody>
            </p:sp>
          </p:grpSp>
          <p:sp>
            <p:nvSpPr>
              <p:cNvPr id="54302" name="Text Box 30"/>
              <p:cNvSpPr txBox="1">
                <a:spLocks noChangeArrowheads="1"/>
              </p:cNvSpPr>
              <p:nvPr/>
            </p:nvSpPr>
            <p:spPr bwMode="auto">
              <a:xfrm>
                <a:off x="480" y="3360"/>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•30</a:t>
                </a:r>
              </a:p>
            </p:txBody>
          </p:sp>
          <p:sp>
            <p:nvSpPr>
              <p:cNvPr id="54303" name="Text Box 31"/>
              <p:cNvSpPr txBox="1">
                <a:spLocks noChangeArrowheads="1"/>
              </p:cNvSpPr>
              <p:nvPr/>
            </p:nvSpPr>
            <p:spPr bwMode="auto">
              <a:xfrm>
                <a:off x="528" y="3120"/>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54304" name="Text Box 32"/>
              <p:cNvSpPr txBox="1">
                <a:spLocks noChangeArrowheads="1"/>
              </p:cNvSpPr>
              <p:nvPr/>
            </p:nvSpPr>
            <p:spPr bwMode="auto">
              <a:xfrm>
                <a:off x="480" y="1344"/>
                <a:ext cx="48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54305" name="Text Box 33"/>
              <p:cNvSpPr txBox="1">
                <a:spLocks noChangeArrowheads="1"/>
              </p:cNvSpPr>
              <p:nvPr/>
            </p:nvSpPr>
            <p:spPr bwMode="auto">
              <a:xfrm>
                <a:off x="528" y="158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grpSp>
        <p:pic>
          <p:nvPicPr>
            <p:cNvPr id="54313" name="Picture 41"/>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248" y="2400"/>
              <a:ext cx="2008" cy="150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4315" name="Picture 43"/>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504" y="2400"/>
              <a:ext cx="2028" cy="1521"/>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54318" name="Group 46"/>
          <p:cNvGrpSpPr>
            <a:grpSpLocks/>
          </p:cNvGrpSpPr>
          <p:nvPr/>
        </p:nvGrpSpPr>
        <p:grpSpPr bwMode="auto">
          <a:xfrm>
            <a:off x="838200" y="1379538"/>
            <a:ext cx="6451600" cy="5173662"/>
            <a:chOff x="528" y="869"/>
            <a:chExt cx="4064" cy="3259"/>
          </a:xfrm>
        </p:grpSpPr>
        <p:grpSp>
          <p:nvGrpSpPr>
            <p:cNvPr id="54310" name="Group 38"/>
            <p:cNvGrpSpPr>
              <a:grpSpLocks/>
            </p:cNvGrpSpPr>
            <p:nvPr/>
          </p:nvGrpSpPr>
          <p:grpSpPr bwMode="auto">
            <a:xfrm>
              <a:off x="528" y="869"/>
              <a:ext cx="3079" cy="1368"/>
              <a:chOff x="528" y="869"/>
              <a:chExt cx="3079" cy="1368"/>
            </a:xfrm>
          </p:grpSpPr>
          <p:sp>
            <p:nvSpPr>
              <p:cNvPr id="54293" name="Oval 21"/>
              <p:cNvSpPr>
                <a:spLocks noChangeArrowheads="1"/>
              </p:cNvSpPr>
              <p:nvPr/>
            </p:nvSpPr>
            <p:spPr bwMode="auto">
              <a:xfrm rot="-1355486">
                <a:off x="3192" y="869"/>
                <a:ext cx="415" cy="957"/>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sp>
            <p:nvSpPr>
              <p:cNvPr id="54309" name="Text Box 37"/>
              <p:cNvSpPr txBox="1">
                <a:spLocks noChangeArrowheads="1"/>
              </p:cNvSpPr>
              <p:nvPr/>
            </p:nvSpPr>
            <p:spPr bwMode="auto">
              <a:xfrm>
                <a:off x="528" y="206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•38</a:t>
                </a:r>
              </a:p>
            </p:txBody>
          </p:sp>
        </p:grpSp>
        <p:pic>
          <p:nvPicPr>
            <p:cNvPr id="54317" name="Picture 45"/>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160" y="2304"/>
              <a:ext cx="2432" cy="1824"/>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54322" name="Group 50"/>
          <p:cNvGrpSpPr>
            <a:grpSpLocks/>
          </p:cNvGrpSpPr>
          <p:nvPr/>
        </p:nvGrpSpPr>
        <p:grpSpPr bwMode="auto">
          <a:xfrm>
            <a:off x="838200" y="1530350"/>
            <a:ext cx="6594475" cy="5187950"/>
            <a:chOff x="528" y="964"/>
            <a:chExt cx="4154" cy="3268"/>
          </a:xfrm>
        </p:grpSpPr>
        <p:sp>
          <p:nvSpPr>
            <p:cNvPr id="54296" name="Oval 24"/>
            <p:cNvSpPr>
              <a:spLocks noChangeArrowheads="1"/>
            </p:cNvSpPr>
            <p:nvPr/>
          </p:nvSpPr>
          <p:spPr bwMode="auto">
            <a:xfrm rot="901143">
              <a:off x="2511" y="964"/>
              <a:ext cx="254" cy="885"/>
            </a:xfrm>
            <a:prstGeom prst="ellipse">
              <a:avLst/>
            </a:prstGeom>
            <a:solidFill>
              <a:srgbClr val="FF0000">
                <a:alpha val="14999"/>
              </a:srgbClr>
            </a:solidFill>
            <a:ln w="19050">
              <a:solidFill>
                <a:schemeClr val="tx1"/>
              </a:solidFill>
              <a:round/>
              <a:headEnd/>
              <a:tailEnd/>
            </a:ln>
          </p:spPr>
          <p:txBody>
            <a:bodyPr wrap="none" anchor="ctr"/>
            <a:lstStyle/>
            <a:p>
              <a:endParaRPr lang="en-US"/>
            </a:p>
          </p:txBody>
        </p:sp>
        <p:sp>
          <p:nvSpPr>
            <p:cNvPr id="54311" name="Text Box 39"/>
            <p:cNvSpPr txBox="1">
              <a:spLocks noChangeArrowheads="1"/>
            </p:cNvSpPr>
            <p:nvPr/>
          </p:nvSpPr>
          <p:spPr bwMode="auto">
            <a:xfrm>
              <a:off x="528" y="3859"/>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19050">
                  <a:solidFill>
                    <a:schemeClr val="tx1">
                      <a:alpha val="49001"/>
                    </a:schemeClr>
                  </a:solidFill>
                  <a:miter lim="800000"/>
                  <a:headEnd/>
                  <a:tailEnd/>
                </a14:hiddenLine>
              </a:ext>
            </a:extLst>
          </p:spPr>
          <p:txBody>
            <a:bodyPr>
              <a:spAutoFit/>
            </a:bodyPr>
            <a:lstStyle/>
            <a:p>
              <a:r>
                <a:rPr lang="en-US" altLang="en-US" sz="1200">
                  <a:solidFill>
                    <a:srgbClr val="FF0000"/>
                  </a:solidFill>
                </a:rPr>
                <a:t>•02</a:t>
              </a:r>
            </a:p>
          </p:txBody>
        </p:sp>
        <p:pic>
          <p:nvPicPr>
            <p:cNvPr id="54319" name="Picture 47"/>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2048" y="2256"/>
              <a:ext cx="2634" cy="1976"/>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grpSp>
      <p:grpSp>
        <p:nvGrpSpPr>
          <p:cNvPr id="54324" name="Group 52"/>
          <p:cNvGrpSpPr>
            <a:grpSpLocks/>
          </p:cNvGrpSpPr>
          <p:nvPr/>
        </p:nvGrpSpPr>
        <p:grpSpPr bwMode="auto">
          <a:xfrm>
            <a:off x="762000" y="228600"/>
            <a:ext cx="6705600" cy="6496050"/>
            <a:chOff x="480" y="144"/>
            <a:chExt cx="4224" cy="4092"/>
          </a:xfrm>
        </p:grpSpPr>
        <p:grpSp>
          <p:nvGrpSpPr>
            <p:cNvPr id="54308" name="Group 36"/>
            <p:cNvGrpSpPr>
              <a:grpSpLocks/>
            </p:cNvGrpSpPr>
            <p:nvPr/>
          </p:nvGrpSpPr>
          <p:grpSpPr bwMode="auto">
            <a:xfrm>
              <a:off x="480" y="144"/>
              <a:ext cx="3216" cy="912"/>
              <a:chOff x="480" y="144"/>
              <a:chExt cx="3216" cy="912"/>
            </a:xfrm>
          </p:grpSpPr>
          <p:sp>
            <p:nvSpPr>
              <p:cNvPr id="54294" name="Oval 22"/>
              <p:cNvSpPr>
                <a:spLocks noChangeArrowheads="1"/>
              </p:cNvSpPr>
              <p:nvPr/>
            </p:nvSpPr>
            <p:spPr bwMode="auto">
              <a:xfrm>
                <a:off x="3397" y="864"/>
                <a:ext cx="299" cy="192"/>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sp>
            <p:nvSpPr>
              <p:cNvPr id="54307" name="Text Box 35"/>
              <p:cNvSpPr txBox="1">
                <a:spLocks noChangeArrowheads="1"/>
              </p:cNvSpPr>
              <p:nvPr/>
            </p:nvSpPr>
            <p:spPr bwMode="auto">
              <a:xfrm>
                <a:off x="480" y="14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grpSp>
        <p:pic>
          <p:nvPicPr>
            <p:cNvPr id="54323" name="Picture 51" descr="AK47 - pyx,amph (5x, pl) (smal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2064" y="2256"/>
              <a:ext cx="2640" cy="198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4325" name="Text Box 53"/>
          <p:cNvSpPr txBox="1">
            <a:spLocks noChangeArrowheads="1"/>
          </p:cNvSpPr>
          <p:nvPr/>
        </p:nvSpPr>
        <p:spPr bwMode="auto">
          <a:xfrm>
            <a:off x="7620000" y="6400800"/>
            <a:ext cx="1371600" cy="274638"/>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solidFill>
                  <a:schemeClr val="accent1"/>
                </a:solidFill>
                <a:latin typeface="Book Antiqua" charset="0"/>
              </a:rPr>
              <a:t>F.O.V. is 2.5 mm</a:t>
            </a:r>
            <a:endParaRPr lang="en-US" altLang="en-US" b="0" i="0"/>
          </a:p>
        </p:txBody>
      </p:sp>
      <p:sp>
        <p:nvSpPr>
          <p:cNvPr id="54326" name="Text Box 54"/>
          <p:cNvSpPr txBox="1">
            <a:spLocks noChangeArrowheads="1"/>
          </p:cNvSpPr>
          <p:nvPr/>
        </p:nvSpPr>
        <p:spPr bwMode="auto">
          <a:xfrm>
            <a:off x="2438400" y="1431925"/>
            <a:ext cx="8382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Trem</a:t>
            </a:r>
            <a:endParaRPr lang="en-US" altLang="en-US" sz="1400" b="0" i="0">
              <a:latin typeface="Helvetica" charset="0"/>
            </a:endParaRPr>
          </a:p>
        </p:txBody>
      </p:sp>
      <p:sp>
        <p:nvSpPr>
          <p:cNvPr id="54327" name="Text Box 55"/>
          <p:cNvSpPr txBox="1">
            <a:spLocks noChangeArrowheads="1"/>
          </p:cNvSpPr>
          <p:nvPr/>
        </p:nvSpPr>
        <p:spPr bwMode="auto">
          <a:xfrm>
            <a:off x="2057400" y="2743200"/>
            <a:ext cx="8382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Anth</a:t>
            </a:r>
            <a:endParaRPr lang="en-US" altLang="en-US" sz="1400" b="0" i="0">
              <a:latin typeface="Helvetica" charset="0"/>
            </a:endParaRPr>
          </a:p>
        </p:txBody>
      </p:sp>
      <p:sp>
        <p:nvSpPr>
          <p:cNvPr id="54328" name="Text Box 56"/>
          <p:cNvSpPr txBox="1">
            <a:spLocks noChangeArrowheads="1"/>
          </p:cNvSpPr>
          <p:nvPr/>
        </p:nvSpPr>
        <p:spPr bwMode="auto">
          <a:xfrm>
            <a:off x="7696200" y="1371600"/>
            <a:ext cx="8382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dirty="0" err="1" smtClean="0">
                <a:latin typeface="Helvetica" charset="0"/>
              </a:rPr>
              <a:t>Fer</a:t>
            </a:r>
            <a:endParaRPr lang="en-US" altLang="en-US" sz="1400" b="0" i="0" dirty="0">
              <a:latin typeface="Helvetica" charset="0"/>
            </a:endParaRPr>
          </a:p>
        </p:txBody>
      </p:sp>
      <p:sp>
        <p:nvSpPr>
          <p:cNvPr id="54329" name="Text Box 57"/>
          <p:cNvSpPr txBox="1">
            <a:spLocks noChangeArrowheads="1"/>
          </p:cNvSpPr>
          <p:nvPr/>
        </p:nvSpPr>
        <p:spPr bwMode="auto">
          <a:xfrm>
            <a:off x="8001000" y="2819400"/>
            <a:ext cx="8382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Grun</a:t>
            </a:r>
            <a:endParaRPr lang="en-US" altLang="en-US" sz="1400" b="0" i="0">
              <a:latin typeface="Helvetica" charset="0"/>
            </a:endParaRPr>
          </a:p>
        </p:txBody>
      </p:sp>
      <p:sp>
        <p:nvSpPr>
          <p:cNvPr id="54330" name="Text Box 58"/>
          <p:cNvSpPr txBox="1">
            <a:spLocks noChangeArrowheads="1"/>
          </p:cNvSpPr>
          <p:nvPr/>
        </p:nvSpPr>
        <p:spPr bwMode="auto">
          <a:xfrm>
            <a:off x="5029200" y="1066800"/>
            <a:ext cx="1143000" cy="3048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400" b="0" i="0">
                <a:latin typeface="Helvetica" charset="0"/>
              </a:rPr>
              <a:t>amphibolite</a:t>
            </a:r>
          </a:p>
        </p:txBody>
      </p:sp>
      <p:sp>
        <p:nvSpPr>
          <p:cNvPr id="54332" name="Text Box 60"/>
          <p:cNvSpPr txBox="1">
            <a:spLocks noChangeArrowheads="1"/>
          </p:cNvSpPr>
          <p:nvPr/>
        </p:nvSpPr>
        <p:spPr bwMode="auto">
          <a:xfrm>
            <a:off x="6172200" y="1828800"/>
            <a:ext cx="1295400" cy="4572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latin typeface="Helvetica" charset="0"/>
              </a:rPr>
              <a:t>QAP (excluding AK38</a:t>
            </a:r>
            <a:endParaRPr lang="en-US" altLang="en-US" sz="1400" b="0" i="0">
              <a:latin typeface="Helvetica" charset="0"/>
            </a:endParaRPr>
          </a:p>
        </p:txBody>
      </p:sp>
      <p:sp>
        <p:nvSpPr>
          <p:cNvPr id="54333" name="Text Box 61"/>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latin typeface="Helvetica" charset="0"/>
              </a:rPr>
              <a:t>quartz-amphibole-pyroxene rock</a:t>
            </a:r>
          </a:p>
        </p:txBody>
      </p:sp>
    </p:spTree>
    <p:extLst>
      <p:ext uri="{BB962C8B-B14F-4D97-AF65-F5344CB8AC3E}">
        <p14:creationId xmlns:p14="http://schemas.microsoft.com/office/powerpoint/2010/main" val="1962997518"/>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4316"/>
                                        </p:tgtEl>
                                        <p:attrNameLst>
                                          <p:attrName>style.visibility</p:attrName>
                                        </p:attrNameLst>
                                      </p:cBhvr>
                                      <p:to>
                                        <p:strVal val="visible"/>
                                      </p:to>
                                    </p:set>
                                  </p:childTnLst>
                                  <p:subTnLst>
                                    <p:set>
                                      <p:cBhvr override="childStyle">
                                        <p:cTn dur="1" fill="hold" display="0" masterRel="nextClick" afterEffect="1"/>
                                        <p:tgtEl>
                                          <p:spTgt spid="54316"/>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4318"/>
                                        </p:tgtEl>
                                        <p:attrNameLst>
                                          <p:attrName>style.visibility</p:attrName>
                                        </p:attrNameLst>
                                      </p:cBhvr>
                                      <p:to>
                                        <p:strVal val="visible"/>
                                      </p:to>
                                    </p:set>
                                  </p:childTnLst>
                                  <p:subTnLst>
                                    <p:set>
                                      <p:cBhvr override="childStyle">
                                        <p:cTn dur="1" fill="hold" display="0" masterRel="nextClick" afterEffect="1"/>
                                        <p:tgtEl>
                                          <p:spTgt spid="54318"/>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4322"/>
                                        </p:tgtEl>
                                        <p:attrNameLst>
                                          <p:attrName>style.visibility</p:attrName>
                                        </p:attrNameLst>
                                      </p:cBhvr>
                                      <p:to>
                                        <p:strVal val="visible"/>
                                      </p:to>
                                    </p:set>
                                  </p:childTnLst>
                                  <p:subTnLst>
                                    <p:set>
                                      <p:cBhvr override="childStyle">
                                        <p:cTn dur="1" fill="hold" display="0" masterRel="nextClick" afterEffect="1"/>
                                        <p:tgtEl>
                                          <p:spTgt spid="54322"/>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4324"/>
                                        </p:tgtEl>
                                        <p:attrNameLst>
                                          <p:attrName>style.visibility</p:attrName>
                                        </p:attrNameLst>
                                      </p:cBhvr>
                                      <p:to>
                                        <p:strVal val="visible"/>
                                      </p:to>
                                    </p:set>
                                  </p:childTnLst>
                                  <p:subTnLst>
                                    <p:set>
                                      <p:cBhvr override="childStyle">
                                        <p:cTn dur="1" fill="hold" display="0" masterRel="nextClick" afterEffect="1"/>
                                        <p:tgtEl>
                                          <p:spTgt spid="54324"/>
                                        </p:tgtEl>
                                        <p:attrNameLst>
                                          <p:attrName>style.visibility</p:attrName>
                                        </p:attrNameLst>
                                      </p:cBhvr>
                                      <p:to>
                                        <p:strVal val="hidden"/>
                                      </p:to>
                                    </p:set>
                                  </p:subTnLst>
                                </p:cTn>
                              </p:par>
                            </p:childTnLst>
                          </p:cTn>
                        </p:par>
                      </p:childTnLst>
                    </p:cTn>
                  </p:par>
                  <p:par>
                    <p:cTn id="19" fill="hold" nodeType="clickPar">
                      <p:stCondLst>
                        <p:cond delay="indefinite"/>
                      </p:stCondLst>
                      <p:childTnLst>
                        <p:par>
                          <p:cTn id="20" fill="hold" nodeType="withGroup">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54295"/>
                                        </p:tgtEl>
                                        <p:attrNameLst>
                                          <p:attrName>style.visibility</p:attrName>
                                        </p:attrNameLst>
                                      </p:cBhvr>
                                      <p:to>
                                        <p:strVal val="visible"/>
                                      </p:to>
                                    </p:set>
                                  </p:childTnLst>
                                  <p:subTnLst>
                                    <p:set>
                                      <p:cBhvr override="childStyle">
                                        <p:cTn dur="1" fill="hold" display="0" masterRel="nextClick" afterEffect="1"/>
                                        <p:tgtEl>
                                          <p:spTgt spid="5429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4295" grpId="0" animBg="1"/>
    </p:bld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124" name="Rectangle 4"/>
          <p:cNvSpPr>
            <a:spLocks noGrp="1" noChangeArrowheads="1"/>
          </p:cNvSpPr>
          <p:nvPr>
            <p:ph type="title"/>
          </p:nvPr>
        </p:nvSpPr>
        <p:spPr>
          <a:xfrm>
            <a:off x="0" y="0"/>
            <a:ext cx="9144000" cy="990600"/>
          </a:xfrm>
          <a:effectLst/>
          <a:extLst>
            <a:ext uri="{AF507438-7753-43E0-B8FC-AC1667EBCBE1}">
              <a14:hiddenEffects xmlns:a14="http://schemas.microsoft.com/office/drawing/2010/main">
                <a:effectLst>
                  <a:outerShdw blurRad="63500" dist="25399" dir="2700000" algn="ctr" rotWithShape="0">
                    <a:srgbClr val="FFFFFF">
                      <a:alpha val="99962"/>
                    </a:srgbClr>
                  </a:outerShdw>
                </a:effectLst>
              </a14:hiddenEffects>
            </a:ext>
          </a:extLst>
        </p:spPr>
        <p:txBody>
          <a:bodyPr/>
          <a:lstStyle/>
          <a:p>
            <a:r>
              <a:rPr lang="en-US" altLang="en-US" sz="2800" b="0" u="sng" dirty="0">
                <a:solidFill>
                  <a:schemeClr val="accent1"/>
                </a:solidFill>
              </a:rPr>
              <a:t>Introduction</a:t>
            </a:r>
            <a:endParaRPr lang="en-US" altLang="en-US" u="sng" dirty="0">
              <a:solidFill>
                <a:schemeClr val="accent1"/>
              </a:solidFill>
            </a:endParaRPr>
          </a:p>
        </p:txBody>
      </p:sp>
      <p:sp>
        <p:nvSpPr>
          <p:cNvPr id="5125" name="Rectangle 5"/>
          <p:cNvSpPr>
            <a:spLocks noGrp="1" noChangeArrowheads="1"/>
          </p:cNvSpPr>
          <p:nvPr>
            <p:ph type="body" idx="1"/>
          </p:nvPr>
        </p:nvSpPr>
        <p:spPr>
          <a:xfrm>
            <a:off x="304800" y="1371600"/>
            <a:ext cx="8686800" cy="4495800"/>
          </a:xfrm>
          <a:effectLst/>
          <a:extLst>
            <a:ext uri="{AF507438-7753-43E0-B8FC-AC1667EBCBE1}">
              <a14:hiddenEffects xmlns:a14="http://schemas.microsoft.com/office/drawing/2010/main">
                <a:effectLst>
                  <a:outerShdw blurRad="63500" dist="25398" dir="2700000" algn="ctr" rotWithShape="0">
                    <a:srgbClr val="FFFFFF">
                      <a:alpha val="99962"/>
                    </a:srgbClr>
                  </a:outerShdw>
                </a:effectLst>
              </a14:hiddenEffects>
            </a:ext>
          </a:extLst>
        </p:spPr>
        <p:txBody>
          <a:bodyPr/>
          <a:lstStyle/>
          <a:p>
            <a:pPr eaLnBrk="0" hangingPunct="0">
              <a:lnSpc>
                <a:spcPct val="90000"/>
              </a:lnSpc>
              <a:spcBef>
                <a:spcPct val="0"/>
              </a:spcBef>
            </a:pPr>
            <a:r>
              <a:rPr lang="en-US" altLang="en-US" sz="2400" b="0" dirty="0">
                <a:solidFill>
                  <a:schemeClr val="accent1"/>
                </a:solidFill>
              </a:rPr>
              <a:t>Archean </a:t>
            </a:r>
            <a:r>
              <a:rPr lang="en-US" altLang="en-US" sz="2400" b="0" dirty="0" smtClean="0">
                <a:solidFill>
                  <a:schemeClr val="accent1"/>
                </a:solidFill>
              </a:rPr>
              <a:t>sedimentary rocks </a:t>
            </a:r>
            <a:r>
              <a:rPr lang="en-US" altLang="en-US" sz="2400" b="0" dirty="0">
                <a:solidFill>
                  <a:schemeClr val="accent1"/>
                </a:solidFill>
              </a:rPr>
              <a:t>may reveal conditions of early Earth</a:t>
            </a:r>
          </a:p>
          <a:p>
            <a:pPr eaLnBrk="0" hangingPunct="0">
              <a:lnSpc>
                <a:spcPct val="90000"/>
              </a:lnSpc>
              <a:spcBef>
                <a:spcPct val="0"/>
              </a:spcBef>
            </a:pPr>
            <a:endParaRPr lang="en-US" altLang="en-US" sz="2400" b="0" dirty="0">
              <a:solidFill>
                <a:schemeClr val="accent1"/>
              </a:solidFill>
            </a:endParaRPr>
          </a:p>
          <a:p>
            <a:pPr eaLnBrk="0" hangingPunct="0">
              <a:lnSpc>
                <a:spcPct val="90000"/>
              </a:lnSpc>
              <a:spcBef>
                <a:spcPct val="0"/>
              </a:spcBef>
            </a:pPr>
            <a:r>
              <a:rPr lang="en-US" altLang="en-US" sz="2400" b="0" dirty="0">
                <a:solidFill>
                  <a:schemeClr val="accent1"/>
                </a:solidFill>
              </a:rPr>
              <a:t>Sedimentary units, including BIF, have potential to host evidence of early life </a:t>
            </a:r>
          </a:p>
          <a:p>
            <a:pPr eaLnBrk="0" hangingPunct="0">
              <a:lnSpc>
                <a:spcPct val="90000"/>
              </a:lnSpc>
              <a:spcBef>
                <a:spcPct val="0"/>
              </a:spcBef>
            </a:pPr>
            <a:endParaRPr lang="en-US" altLang="en-US" sz="2400" b="0" dirty="0">
              <a:solidFill>
                <a:schemeClr val="accent1"/>
              </a:solidFill>
            </a:endParaRPr>
          </a:p>
          <a:p>
            <a:pPr eaLnBrk="0" hangingPunct="0">
              <a:lnSpc>
                <a:spcPct val="90000"/>
              </a:lnSpc>
              <a:spcBef>
                <a:spcPct val="0"/>
              </a:spcBef>
            </a:pPr>
            <a:r>
              <a:rPr lang="en-US" altLang="en-US" sz="2400" b="0" dirty="0">
                <a:solidFill>
                  <a:schemeClr val="accent1"/>
                </a:solidFill>
              </a:rPr>
              <a:t>Effects of dynamic </a:t>
            </a:r>
            <a:r>
              <a:rPr lang="en-US" altLang="en-US" sz="2400" b="0" dirty="0" smtClean="0">
                <a:solidFill>
                  <a:schemeClr val="accent1"/>
                </a:solidFill>
              </a:rPr>
              <a:t>Earth </a:t>
            </a:r>
            <a:endParaRPr lang="en-US" altLang="en-US" sz="2400" b="0" dirty="0">
              <a:solidFill>
                <a:schemeClr val="accent1"/>
              </a:solidFill>
            </a:endParaRPr>
          </a:p>
          <a:p>
            <a:pPr lvl="1" eaLnBrk="0" hangingPunct="0">
              <a:lnSpc>
                <a:spcPct val="90000"/>
              </a:lnSpc>
              <a:spcBef>
                <a:spcPct val="0"/>
              </a:spcBef>
              <a:buFontTx/>
              <a:buChar char="•"/>
            </a:pPr>
            <a:r>
              <a:rPr lang="en-US" altLang="en-US" sz="2000" b="0" dirty="0">
                <a:solidFill>
                  <a:srgbClr val="8ED393"/>
                </a:solidFill>
              </a:rPr>
              <a:t>Primary characteristics </a:t>
            </a:r>
            <a:r>
              <a:rPr lang="en-US" altLang="en-US" sz="2000" b="0" dirty="0" smtClean="0">
                <a:solidFill>
                  <a:srgbClr val="8ED393"/>
                </a:solidFill>
              </a:rPr>
              <a:t>may </a:t>
            </a:r>
            <a:r>
              <a:rPr lang="en-US" altLang="en-US" sz="2000" b="0" dirty="0">
                <a:solidFill>
                  <a:srgbClr val="8ED393"/>
                </a:solidFill>
              </a:rPr>
              <a:t>be overprinted by metamorphic events</a:t>
            </a:r>
          </a:p>
          <a:p>
            <a:pPr lvl="1" eaLnBrk="0" hangingPunct="0">
              <a:lnSpc>
                <a:spcPct val="90000"/>
              </a:lnSpc>
              <a:spcBef>
                <a:spcPct val="0"/>
              </a:spcBef>
              <a:buFontTx/>
              <a:buChar char="•"/>
            </a:pPr>
            <a:r>
              <a:rPr lang="en-US" altLang="en-US" sz="2000" b="0" dirty="0">
                <a:solidFill>
                  <a:srgbClr val="8ED393"/>
                </a:solidFill>
              </a:rPr>
              <a:t>Results in ambiguities in </a:t>
            </a:r>
            <a:r>
              <a:rPr lang="en-US" altLang="en-US" sz="2000" b="0" dirty="0" err="1">
                <a:solidFill>
                  <a:srgbClr val="8ED393"/>
                </a:solidFill>
              </a:rPr>
              <a:t>protolith</a:t>
            </a:r>
            <a:r>
              <a:rPr lang="en-US" altLang="en-US" sz="2000" b="0" dirty="0">
                <a:solidFill>
                  <a:srgbClr val="8ED393"/>
                </a:solidFill>
              </a:rPr>
              <a:t> interpretation</a:t>
            </a:r>
            <a:endParaRPr lang="en-US" altLang="en-US" sz="2000" b="0" dirty="0">
              <a:solidFill>
                <a:schemeClr val="accent1"/>
              </a:solidFill>
            </a:endParaRPr>
          </a:p>
          <a:p>
            <a:pPr eaLnBrk="0" hangingPunct="0">
              <a:lnSpc>
                <a:spcPct val="90000"/>
              </a:lnSpc>
              <a:spcBef>
                <a:spcPct val="0"/>
              </a:spcBef>
            </a:pPr>
            <a:endParaRPr lang="en-US" altLang="en-US" sz="2800" b="0" dirty="0">
              <a:solidFill>
                <a:schemeClr val="accent1"/>
              </a:solidFill>
            </a:endParaRPr>
          </a:p>
          <a:p>
            <a:pPr eaLnBrk="0" hangingPunct="0">
              <a:lnSpc>
                <a:spcPct val="90000"/>
              </a:lnSpc>
              <a:spcBef>
                <a:spcPct val="0"/>
              </a:spcBef>
            </a:pPr>
            <a:r>
              <a:rPr lang="en-US" altLang="en-US" sz="2400" b="0" dirty="0">
                <a:solidFill>
                  <a:schemeClr val="accent1"/>
                </a:solidFill>
              </a:rPr>
              <a:t>Quartz-amphibole-pyroxene (QAP) unit on Akilia, SW Greenland</a:t>
            </a:r>
            <a:endParaRPr lang="en-US" altLang="en-US" sz="2800" b="0" dirty="0">
              <a:solidFill>
                <a:schemeClr val="accent1"/>
              </a:solidFill>
            </a:endParaRPr>
          </a:p>
          <a:p>
            <a:pPr lvl="1" eaLnBrk="0" hangingPunct="0">
              <a:lnSpc>
                <a:spcPct val="90000"/>
              </a:lnSpc>
              <a:spcBef>
                <a:spcPct val="0"/>
              </a:spcBef>
              <a:buFontTx/>
              <a:buChar char="•"/>
            </a:pPr>
            <a:r>
              <a:rPr lang="en-US" altLang="en-US" sz="2000" b="0" dirty="0" err="1" smtClean="0">
                <a:solidFill>
                  <a:srgbClr val="8ED393"/>
                </a:solidFill>
              </a:rPr>
              <a:t>Protolith</a:t>
            </a:r>
            <a:r>
              <a:rPr lang="en-US" altLang="en-US" sz="2000" b="0" dirty="0">
                <a:solidFill>
                  <a:srgbClr val="8ED393"/>
                </a:solidFill>
              </a:rPr>
              <a:t> </a:t>
            </a:r>
            <a:r>
              <a:rPr lang="en-US" altLang="en-US" sz="2000" b="0" dirty="0" smtClean="0">
                <a:solidFill>
                  <a:srgbClr val="8ED393"/>
                </a:solidFill>
              </a:rPr>
              <a:t>age and identification </a:t>
            </a:r>
            <a:r>
              <a:rPr lang="en-US" altLang="en-US" sz="2000" b="0" dirty="0">
                <a:solidFill>
                  <a:srgbClr val="8ED393"/>
                </a:solidFill>
              </a:rPr>
              <a:t>controversial</a:t>
            </a:r>
            <a:r>
              <a:rPr lang="en-US" altLang="en-US" b="0" dirty="0">
                <a:solidFill>
                  <a:schemeClr val="accent1"/>
                </a:solidFill>
              </a:rPr>
              <a:t> </a:t>
            </a:r>
          </a:p>
          <a:p>
            <a:pPr lvl="1" eaLnBrk="0" hangingPunct="0">
              <a:lnSpc>
                <a:spcPct val="90000"/>
              </a:lnSpc>
              <a:spcBef>
                <a:spcPct val="0"/>
              </a:spcBef>
              <a:buFontTx/>
              <a:buNone/>
            </a:pPr>
            <a:endParaRPr lang="en-US" altLang="en-US" sz="2400" b="0" dirty="0">
              <a:solidFill>
                <a:schemeClr val="accent1"/>
              </a:solidFill>
            </a:endParaRPr>
          </a:p>
          <a:p>
            <a:pPr>
              <a:lnSpc>
                <a:spcPct val="90000"/>
              </a:lnSpc>
              <a:buFontTx/>
              <a:buNone/>
            </a:pPr>
            <a:endParaRPr lang="en-US" altLang="en-US" dirty="0"/>
          </a:p>
        </p:txBody>
      </p:sp>
    </p:spTree>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4" name="Date Placeholder 1"/>
          <p:cNvSpPr>
            <a:spLocks noGrp="1"/>
          </p:cNvSpPr>
          <p:nvPr>
            <p:ph type="dt" sz="half" idx="10"/>
          </p:nvPr>
        </p:nvSpPr>
        <p:spPr/>
        <p:txBody>
          <a:bodyPr/>
          <a:lstStyle/>
          <a:p>
            <a:endParaRPr lang="en-US" altLang="en-US"/>
          </a:p>
        </p:txBody>
      </p:sp>
      <p:sp>
        <p:nvSpPr>
          <p:cNvPr id="45" name="Footer Placeholder 2"/>
          <p:cNvSpPr>
            <a:spLocks noGrp="1"/>
          </p:cNvSpPr>
          <p:nvPr>
            <p:ph type="ftr" sz="quarter" idx="11"/>
          </p:nvPr>
        </p:nvSpPr>
        <p:spPr/>
        <p:txBody>
          <a:bodyPr/>
          <a:lstStyle/>
          <a:p>
            <a:endParaRPr lang="en-US" altLang="en-US"/>
          </a:p>
        </p:txBody>
      </p:sp>
      <p:pic>
        <p:nvPicPr>
          <p:cNvPr id="55298" name="Picture 2" descr="Fig_px2"/>
          <p:cNvPicPr>
            <a:picLocks noChangeAspect="1" noChangeArrowheads="1"/>
          </p:cNvPicPr>
          <p:nvPr/>
        </p:nvPicPr>
        <p:blipFill>
          <a:blip r:embed="rId3">
            <a:extLst>
              <a:ext uri="{28A0092B-C50C-407E-A947-70E740481C1C}">
                <a14:useLocalDpi xmlns:a14="http://schemas.microsoft.com/office/drawing/2010/main" val="0"/>
              </a:ext>
            </a:extLst>
          </a:blip>
          <a:srcRect l="21730" t="8589" r="22185" b="54831"/>
          <a:stretch>
            <a:fillRect/>
          </a:stretch>
        </p:blipFill>
        <p:spPr bwMode="auto">
          <a:xfrm>
            <a:off x="1981200" y="914400"/>
            <a:ext cx="6858000" cy="34559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55303" name="Text Box 7"/>
          <p:cNvSpPr txBox="1">
            <a:spLocks noChangeArrowheads="1"/>
          </p:cNvSpPr>
          <p:nvPr/>
        </p:nvSpPr>
        <p:spPr bwMode="auto">
          <a:xfrm>
            <a:off x="1981200" y="76200"/>
            <a:ext cx="6858000"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2800" b="0" i="0" u="sng" dirty="0">
                <a:solidFill>
                  <a:schemeClr val="accent1"/>
                </a:solidFill>
                <a:latin typeface="+mj-lt"/>
              </a:rPr>
              <a:t>Pyroxene </a:t>
            </a:r>
            <a:r>
              <a:rPr lang="en-US" altLang="en-US" sz="2800" b="0" i="0" u="sng" dirty="0" smtClean="0">
                <a:solidFill>
                  <a:schemeClr val="accent1"/>
                </a:solidFill>
                <a:latin typeface="+mj-lt"/>
              </a:rPr>
              <a:t>Chemistry</a:t>
            </a:r>
            <a:endParaRPr lang="en-US" altLang="en-US" sz="2800" b="0" i="0" u="sng" dirty="0">
              <a:solidFill>
                <a:schemeClr val="accent1"/>
              </a:solidFill>
              <a:latin typeface="+mj-lt"/>
            </a:endParaRPr>
          </a:p>
        </p:txBody>
      </p:sp>
      <p:grpSp>
        <p:nvGrpSpPr>
          <p:cNvPr id="55305" name="Group 9"/>
          <p:cNvGrpSpPr>
            <a:grpSpLocks/>
          </p:cNvGrpSpPr>
          <p:nvPr/>
        </p:nvGrpSpPr>
        <p:grpSpPr bwMode="auto">
          <a:xfrm>
            <a:off x="0" y="0"/>
            <a:ext cx="1676400" cy="6858000"/>
            <a:chOff x="0" y="8"/>
            <a:chExt cx="1728" cy="4320"/>
          </a:xfrm>
        </p:grpSpPr>
        <p:pic>
          <p:nvPicPr>
            <p:cNvPr id="55306" name="Picture 10" descr="column"/>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0" y="8"/>
              <a:ext cx="1728" cy="4320"/>
            </a:xfrm>
            <a:prstGeom prst="rect">
              <a:avLst/>
            </a:prstGeom>
            <a:noFill/>
            <a:extLst>
              <a:ext uri="{909E8E84-426E-40DD-AFC4-6F175D3DCCD1}">
                <a14:hiddenFill xmlns:a14="http://schemas.microsoft.com/office/drawing/2010/main">
                  <a:solidFill>
                    <a:srgbClr val="FFFFFF"/>
                  </a:solidFill>
                </a14:hiddenFill>
              </a:ext>
            </a:extLst>
          </p:spPr>
        </p:pic>
        <p:sp>
          <p:nvSpPr>
            <p:cNvPr id="55307" name="Rectangle 11"/>
            <p:cNvSpPr>
              <a:spLocks noChangeArrowheads="1"/>
            </p:cNvSpPr>
            <p:nvPr/>
          </p:nvSpPr>
          <p:spPr bwMode="auto">
            <a:xfrm>
              <a:off x="0" y="8"/>
              <a:ext cx="1712" cy="4304"/>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grpSp>
      <p:sp>
        <p:nvSpPr>
          <p:cNvPr id="55308" name="Rectangle 12"/>
          <p:cNvSpPr>
            <a:spLocks noChangeArrowheads="1"/>
          </p:cNvSpPr>
          <p:nvPr/>
        </p:nvSpPr>
        <p:spPr bwMode="auto">
          <a:xfrm>
            <a:off x="914400" y="914400"/>
            <a:ext cx="228600" cy="48768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5309" name="Rectangle 13"/>
          <p:cNvSpPr>
            <a:spLocks noChangeArrowheads="1"/>
          </p:cNvSpPr>
          <p:nvPr/>
        </p:nvSpPr>
        <p:spPr bwMode="auto">
          <a:xfrm>
            <a:off x="990600" y="2286000"/>
            <a:ext cx="304800" cy="3048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5318" name="Rectangle 22"/>
          <p:cNvSpPr>
            <a:spLocks noChangeArrowheads="1"/>
          </p:cNvSpPr>
          <p:nvPr/>
        </p:nvSpPr>
        <p:spPr bwMode="auto">
          <a:xfrm>
            <a:off x="0" y="0"/>
            <a:ext cx="1660525" cy="6832600"/>
          </a:xfrm>
          <a:prstGeom prst="rect">
            <a:avLst/>
          </a:prstGeom>
          <a:noFill/>
          <a:ln w="34925">
            <a:solidFill>
              <a:schemeClr val="tx1"/>
            </a:solidFill>
            <a:miter lim="800000"/>
            <a:headEnd/>
            <a:tailEnd/>
          </a:ln>
          <a:extLst>
            <a:ext uri="{909E8E84-426E-40DD-AFC4-6F175D3DCCD1}">
              <a14:hiddenFill xmlns:a14="http://schemas.microsoft.com/office/drawing/2010/main">
                <a:solidFill>
                  <a:schemeClr val="accent1"/>
                </a:solidFill>
              </a14:hiddenFill>
            </a:ext>
          </a:extLst>
        </p:spPr>
        <p:txBody>
          <a:bodyPr wrap="none" anchor="ctr"/>
          <a:lstStyle/>
          <a:p>
            <a:endParaRPr lang="en-US"/>
          </a:p>
        </p:txBody>
      </p:sp>
      <p:sp>
        <p:nvSpPr>
          <p:cNvPr id="55323" name="Rectangle 27"/>
          <p:cNvSpPr>
            <a:spLocks noChangeArrowheads="1"/>
          </p:cNvSpPr>
          <p:nvPr/>
        </p:nvSpPr>
        <p:spPr bwMode="auto">
          <a:xfrm>
            <a:off x="838200" y="914400"/>
            <a:ext cx="304800" cy="2286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5324" name="Rectangle 28"/>
          <p:cNvSpPr>
            <a:spLocks noChangeArrowheads="1"/>
          </p:cNvSpPr>
          <p:nvPr/>
        </p:nvSpPr>
        <p:spPr bwMode="auto">
          <a:xfrm>
            <a:off x="914400" y="1600200"/>
            <a:ext cx="371475" cy="36576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55325" name="Rectangle 29"/>
          <p:cNvSpPr>
            <a:spLocks noChangeArrowheads="1"/>
          </p:cNvSpPr>
          <p:nvPr/>
        </p:nvSpPr>
        <p:spPr bwMode="auto">
          <a:xfrm>
            <a:off x="838200" y="5334000"/>
            <a:ext cx="304800" cy="4572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grpSp>
        <p:nvGrpSpPr>
          <p:cNvPr id="55345" name="Group 49"/>
          <p:cNvGrpSpPr>
            <a:grpSpLocks/>
          </p:cNvGrpSpPr>
          <p:nvPr/>
        </p:nvGrpSpPr>
        <p:grpSpPr bwMode="auto">
          <a:xfrm>
            <a:off x="762000" y="228600"/>
            <a:ext cx="4572000" cy="1447800"/>
            <a:chOff x="480" y="144"/>
            <a:chExt cx="2880" cy="912"/>
          </a:xfrm>
        </p:grpSpPr>
        <p:sp>
          <p:nvSpPr>
            <p:cNvPr id="55313" name="Oval 17"/>
            <p:cNvSpPr>
              <a:spLocks noChangeArrowheads="1"/>
            </p:cNvSpPr>
            <p:nvPr/>
          </p:nvSpPr>
          <p:spPr bwMode="auto">
            <a:xfrm>
              <a:off x="3168" y="912"/>
              <a:ext cx="192" cy="144"/>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sp>
          <p:nvSpPr>
            <p:cNvPr id="55336" name="Text Box 40"/>
            <p:cNvSpPr txBox="1">
              <a:spLocks noChangeArrowheads="1"/>
            </p:cNvSpPr>
            <p:nvPr/>
          </p:nvSpPr>
          <p:spPr bwMode="auto">
            <a:xfrm>
              <a:off x="480" y="14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dirty="0">
                  <a:solidFill>
                    <a:srgbClr val="FF0000"/>
                  </a:solidFill>
                </a:rPr>
                <a:t>•47</a:t>
              </a:r>
            </a:p>
          </p:txBody>
        </p:sp>
      </p:grpSp>
      <p:sp>
        <p:nvSpPr>
          <p:cNvPr id="55365" name="Freeform 69"/>
          <p:cNvSpPr>
            <a:spLocks/>
          </p:cNvSpPr>
          <p:nvPr/>
        </p:nvSpPr>
        <p:spPr bwMode="auto">
          <a:xfrm>
            <a:off x="6172200" y="3657600"/>
            <a:ext cx="495300" cy="196850"/>
          </a:xfrm>
          <a:custGeom>
            <a:avLst/>
            <a:gdLst>
              <a:gd name="T0" fmla="*/ 50 w 312"/>
              <a:gd name="T1" fmla="*/ 17 h 124"/>
              <a:gd name="T2" fmla="*/ 2 w 312"/>
              <a:gd name="T3" fmla="*/ 33 h 124"/>
              <a:gd name="T4" fmla="*/ 2 w 312"/>
              <a:gd name="T5" fmla="*/ 76 h 124"/>
              <a:gd name="T6" fmla="*/ 18 w 312"/>
              <a:gd name="T7" fmla="*/ 113 h 124"/>
              <a:gd name="T8" fmla="*/ 61 w 312"/>
              <a:gd name="T9" fmla="*/ 124 h 124"/>
              <a:gd name="T10" fmla="*/ 130 w 312"/>
              <a:gd name="T11" fmla="*/ 124 h 124"/>
              <a:gd name="T12" fmla="*/ 184 w 312"/>
              <a:gd name="T13" fmla="*/ 124 h 124"/>
              <a:gd name="T14" fmla="*/ 242 w 312"/>
              <a:gd name="T15" fmla="*/ 124 h 124"/>
              <a:gd name="T16" fmla="*/ 290 w 312"/>
              <a:gd name="T17" fmla="*/ 119 h 124"/>
              <a:gd name="T18" fmla="*/ 312 w 312"/>
              <a:gd name="T19" fmla="*/ 87 h 124"/>
              <a:gd name="T20" fmla="*/ 280 w 312"/>
              <a:gd name="T21" fmla="*/ 49 h 124"/>
              <a:gd name="T22" fmla="*/ 232 w 312"/>
              <a:gd name="T23" fmla="*/ 23 h 124"/>
              <a:gd name="T24" fmla="*/ 184 w 312"/>
              <a:gd name="T25" fmla="*/ 1 h 124"/>
              <a:gd name="T26" fmla="*/ 125 w 312"/>
              <a:gd name="T27" fmla="*/ 12 h 124"/>
              <a:gd name="T28" fmla="*/ 93 w 312"/>
              <a:gd name="T29" fmla="*/ 12 h 124"/>
              <a:gd name="T30" fmla="*/ 50 w 312"/>
              <a:gd name="T31"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124">
                <a:moveTo>
                  <a:pt x="50" y="17"/>
                </a:moveTo>
                <a:lnTo>
                  <a:pt x="2" y="33"/>
                </a:lnTo>
                <a:lnTo>
                  <a:pt x="2" y="76"/>
                </a:lnTo>
                <a:cubicBezTo>
                  <a:pt x="13" y="114"/>
                  <a:pt x="0" y="113"/>
                  <a:pt x="18" y="113"/>
                </a:cubicBezTo>
                <a:lnTo>
                  <a:pt x="61" y="124"/>
                </a:lnTo>
                <a:lnTo>
                  <a:pt x="130" y="124"/>
                </a:lnTo>
                <a:lnTo>
                  <a:pt x="184" y="124"/>
                </a:lnTo>
                <a:lnTo>
                  <a:pt x="242" y="124"/>
                </a:lnTo>
                <a:lnTo>
                  <a:pt x="290" y="119"/>
                </a:lnTo>
                <a:lnTo>
                  <a:pt x="312" y="87"/>
                </a:lnTo>
                <a:lnTo>
                  <a:pt x="280" y="49"/>
                </a:lnTo>
                <a:lnTo>
                  <a:pt x="232" y="23"/>
                </a:lnTo>
                <a:cubicBezTo>
                  <a:pt x="187" y="0"/>
                  <a:pt x="205" y="1"/>
                  <a:pt x="184" y="1"/>
                </a:cubicBezTo>
                <a:lnTo>
                  <a:pt x="125" y="12"/>
                </a:lnTo>
                <a:lnTo>
                  <a:pt x="93" y="12"/>
                </a:lnTo>
                <a:lnTo>
                  <a:pt x="50" y="17"/>
                </a:lnTo>
                <a:close/>
              </a:path>
            </a:pathLst>
          </a:custGeom>
          <a:solidFill>
            <a:schemeClr val="bg2"/>
          </a:solidFill>
          <a:ln w="9525">
            <a:solidFill>
              <a:schemeClr val="tx1"/>
            </a:solidFill>
            <a:round/>
            <a:headEnd/>
            <a:tailEnd/>
          </a:ln>
        </p:spPr>
        <p:txBody>
          <a:bodyPr wrap="none" anchor="ctr"/>
          <a:lstStyle/>
          <a:p>
            <a:endParaRPr lang="en-US"/>
          </a:p>
        </p:txBody>
      </p:sp>
      <p:grpSp>
        <p:nvGrpSpPr>
          <p:cNvPr id="55367" name="Group 71"/>
          <p:cNvGrpSpPr>
            <a:grpSpLocks/>
          </p:cNvGrpSpPr>
          <p:nvPr/>
        </p:nvGrpSpPr>
        <p:grpSpPr bwMode="auto">
          <a:xfrm>
            <a:off x="762000" y="1600200"/>
            <a:ext cx="7543800" cy="5080000"/>
            <a:chOff x="480" y="1000"/>
            <a:chExt cx="4752" cy="3200"/>
          </a:xfrm>
        </p:grpSpPr>
        <p:grpSp>
          <p:nvGrpSpPr>
            <p:cNvPr id="55343" name="Group 47"/>
            <p:cNvGrpSpPr>
              <a:grpSpLocks/>
            </p:cNvGrpSpPr>
            <p:nvPr/>
          </p:nvGrpSpPr>
          <p:grpSpPr bwMode="auto">
            <a:xfrm>
              <a:off x="480" y="1000"/>
              <a:ext cx="3220" cy="2293"/>
              <a:chOff x="480" y="1000"/>
              <a:chExt cx="3220" cy="2293"/>
            </a:xfrm>
          </p:grpSpPr>
          <p:sp>
            <p:nvSpPr>
              <p:cNvPr id="55312" name="Freeform 16"/>
              <p:cNvSpPr>
                <a:spLocks/>
              </p:cNvSpPr>
              <p:nvPr/>
            </p:nvSpPr>
            <p:spPr bwMode="auto">
              <a:xfrm>
                <a:off x="3384" y="1000"/>
                <a:ext cx="316" cy="408"/>
              </a:xfrm>
              <a:custGeom>
                <a:avLst/>
                <a:gdLst>
                  <a:gd name="T0" fmla="*/ 168 w 316"/>
                  <a:gd name="T1" fmla="*/ 392 h 408"/>
                  <a:gd name="T2" fmla="*/ 216 w 316"/>
                  <a:gd name="T3" fmla="*/ 408 h 408"/>
                  <a:gd name="T4" fmla="*/ 248 w 316"/>
                  <a:gd name="T5" fmla="*/ 408 h 408"/>
                  <a:gd name="T6" fmla="*/ 276 w 316"/>
                  <a:gd name="T7" fmla="*/ 408 h 408"/>
                  <a:gd name="T8" fmla="*/ 316 w 316"/>
                  <a:gd name="T9" fmla="*/ 392 h 408"/>
                  <a:gd name="T10" fmla="*/ 316 w 316"/>
                  <a:gd name="T11" fmla="*/ 368 h 408"/>
                  <a:gd name="T12" fmla="*/ 312 w 316"/>
                  <a:gd name="T13" fmla="*/ 336 h 408"/>
                  <a:gd name="T14" fmla="*/ 312 w 316"/>
                  <a:gd name="T15" fmla="*/ 272 h 408"/>
                  <a:gd name="T16" fmla="*/ 308 w 316"/>
                  <a:gd name="T17" fmla="*/ 240 h 408"/>
                  <a:gd name="T18" fmla="*/ 292 w 316"/>
                  <a:gd name="T19" fmla="*/ 184 h 408"/>
                  <a:gd name="T20" fmla="*/ 276 w 316"/>
                  <a:gd name="T21" fmla="*/ 120 h 408"/>
                  <a:gd name="T22" fmla="*/ 252 w 316"/>
                  <a:gd name="T23" fmla="*/ 72 h 408"/>
                  <a:gd name="T24" fmla="*/ 224 w 316"/>
                  <a:gd name="T25" fmla="*/ 40 h 408"/>
                  <a:gd name="T26" fmla="*/ 200 w 316"/>
                  <a:gd name="T27" fmla="*/ 28 h 408"/>
                  <a:gd name="T28" fmla="*/ 180 w 316"/>
                  <a:gd name="T29" fmla="*/ 12 h 408"/>
                  <a:gd name="T30" fmla="*/ 156 w 316"/>
                  <a:gd name="T31" fmla="*/ 0 h 408"/>
                  <a:gd name="T32" fmla="*/ 112 w 316"/>
                  <a:gd name="T33" fmla="*/ 8 h 408"/>
                  <a:gd name="T34" fmla="*/ 64 w 316"/>
                  <a:gd name="T35" fmla="*/ 16 h 408"/>
                  <a:gd name="T36" fmla="*/ 28 w 316"/>
                  <a:gd name="T37" fmla="*/ 24 h 408"/>
                  <a:gd name="T38" fmla="*/ 4 w 316"/>
                  <a:gd name="T39" fmla="*/ 44 h 408"/>
                  <a:gd name="T40" fmla="*/ 0 w 316"/>
                  <a:gd name="T41" fmla="*/ 80 h 408"/>
                  <a:gd name="T42" fmla="*/ 0 w 316"/>
                  <a:gd name="T43" fmla="*/ 120 h 408"/>
                  <a:gd name="T44" fmla="*/ 8 w 316"/>
                  <a:gd name="T45" fmla="*/ 160 h 408"/>
                  <a:gd name="T46" fmla="*/ 32 w 316"/>
                  <a:gd name="T47" fmla="*/ 196 h 408"/>
                  <a:gd name="T48" fmla="*/ 44 w 316"/>
                  <a:gd name="T49" fmla="*/ 232 h 408"/>
                  <a:gd name="T50" fmla="*/ 60 w 316"/>
                  <a:gd name="T51" fmla="*/ 264 h 408"/>
                  <a:gd name="T52" fmla="*/ 76 w 316"/>
                  <a:gd name="T53" fmla="*/ 292 h 408"/>
                  <a:gd name="T54" fmla="*/ 100 w 316"/>
                  <a:gd name="T55" fmla="*/ 320 h 408"/>
                  <a:gd name="T56" fmla="*/ 120 w 316"/>
                  <a:gd name="T57" fmla="*/ 352 h 408"/>
                  <a:gd name="T58" fmla="*/ 168 w 316"/>
                  <a:gd name="T59" fmla="*/ 392 h 408"/>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 ang="0">
                    <a:pos x="T32" y="T33"/>
                  </a:cxn>
                  <a:cxn ang="0">
                    <a:pos x="T34" y="T35"/>
                  </a:cxn>
                  <a:cxn ang="0">
                    <a:pos x="T36" y="T37"/>
                  </a:cxn>
                  <a:cxn ang="0">
                    <a:pos x="T38" y="T39"/>
                  </a:cxn>
                  <a:cxn ang="0">
                    <a:pos x="T40" y="T41"/>
                  </a:cxn>
                  <a:cxn ang="0">
                    <a:pos x="T42" y="T43"/>
                  </a:cxn>
                  <a:cxn ang="0">
                    <a:pos x="T44" y="T45"/>
                  </a:cxn>
                  <a:cxn ang="0">
                    <a:pos x="T46" y="T47"/>
                  </a:cxn>
                  <a:cxn ang="0">
                    <a:pos x="T48" y="T49"/>
                  </a:cxn>
                  <a:cxn ang="0">
                    <a:pos x="T50" y="T51"/>
                  </a:cxn>
                  <a:cxn ang="0">
                    <a:pos x="T52" y="T53"/>
                  </a:cxn>
                  <a:cxn ang="0">
                    <a:pos x="T54" y="T55"/>
                  </a:cxn>
                  <a:cxn ang="0">
                    <a:pos x="T56" y="T57"/>
                  </a:cxn>
                  <a:cxn ang="0">
                    <a:pos x="T58" y="T59"/>
                  </a:cxn>
                </a:cxnLst>
                <a:rect l="0" t="0" r="r" b="b"/>
                <a:pathLst>
                  <a:path w="316" h="408">
                    <a:moveTo>
                      <a:pt x="168" y="392"/>
                    </a:moveTo>
                    <a:lnTo>
                      <a:pt x="216" y="408"/>
                    </a:lnTo>
                    <a:lnTo>
                      <a:pt x="248" y="408"/>
                    </a:lnTo>
                    <a:lnTo>
                      <a:pt x="276" y="408"/>
                    </a:lnTo>
                    <a:lnTo>
                      <a:pt x="316" y="392"/>
                    </a:lnTo>
                    <a:lnTo>
                      <a:pt x="316" y="368"/>
                    </a:lnTo>
                    <a:lnTo>
                      <a:pt x="312" y="336"/>
                    </a:lnTo>
                    <a:lnTo>
                      <a:pt x="312" y="272"/>
                    </a:lnTo>
                    <a:cubicBezTo>
                      <a:pt x="307" y="242"/>
                      <a:pt x="308" y="253"/>
                      <a:pt x="308" y="240"/>
                    </a:cubicBezTo>
                    <a:lnTo>
                      <a:pt x="292" y="184"/>
                    </a:lnTo>
                    <a:lnTo>
                      <a:pt x="276" y="120"/>
                    </a:lnTo>
                    <a:lnTo>
                      <a:pt x="252" y="72"/>
                    </a:lnTo>
                    <a:cubicBezTo>
                      <a:pt x="221" y="46"/>
                      <a:pt x="224" y="60"/>
                      <a:pt x="224" y="40"/>
                    </a:cubicBezTo>
                    <a:lnTo>
                      <a:pt x="200" y="28"/>
                    </a:lnTo>
                    <a:lnTo>
                      <a:pt x="180" y="12"/>
                    </a:lnTo>
                    <a:lnTo>
                      <a:pt x="156" y="0"/>
                    </a:lnTo>
                    <a:lnTo>
                      <a:pt x="112" y="8"/>
                    </a:lnTo>
                    <a:lnTo>
                      <a:pt x="64" y="16"/>
                    </a:lnTo>
                    <a:lnTo>
                      <a:pt x="28" y="24"/>
                    </a:lnTo>
                    <a:lnTo>
                      <a:pt x="4" y="44"/>
                    </a:lnTo>
                    <a:lnTo>
                      <a:pt x="0" y="80"/>
                    </a:lnTo>
                    <a:lnTo>
                      <a:pt x="0" y="120"/>
                    </a:lnTo>
                    <a:lnTo>
                      <a:pt x="8" y="160"/>
                    </a:lnTo>
                    <a:lnTo>
                      <a:pt x="32" y="196"/>
                    </a:lnTo>
                    <a:lnTo>
                      <a:pt x="44" y="232"/>
                    </a:lnTo>
                    <a:lnTo>
                      <a:pt x="60" y="264"/>
                    </a:lnTo>
                    <a:lnTo>
                      <a:pt x="76" y="292"/>
                    </a:lnTo>
                    <a:lnTo>
                      <a:pt x="100" y="320"/>
                    </a:lnTo>
                    <a:lnTo>
                      <a:pt x="120" y="352"/>
                    </a:lnTo>
                    <a:lnTo>
                      <a:pt x="168" y="392"/>
                    </a:lnTo>
                    <a:close/>
                  </a:path>
                </a:pathLst>
              </a:custGeom>
              <a:solidFill>
                <a:schemeClr val="accent1"/>
              </a:solidFill>
              <a:ln w="9525">
                <a:solidFill>
                  <a:schemeClr val="tx1"/>
                </a:solidFill>
                <a:round/>
                <a:headEnd/>
                <a:tailEnd/>
              </a:ln>
            </p:spPr>
            <p:txBody>
              <a:bodyPr wrap="none" anchor="ctr"/>
              <a:lstStyle/>
              <a:p>
                <a:endParaRPr lang="en-US"/>
              </a:p>
            </p:txBody>
          </p:sp>
          <p:sp>
            <p:nvSpPr>
              <p:cNvPr id="55331" name="Text Box 35"/>
              <p:cNvSpPr txBox="1">
                <a:spLocks noChangeArrowheads="1"/>
              </p:cNvSpPr>
              <p:nvPr/>
            </p:nvSpPr>
            <p:spPr bwMode="auto">
              <a:xfrm>
                <a:off x="528" y="3120"/>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•33</a:t>
                </a:r>
              </a:p>
            </p:txBody>
          </p:sp>
          <p:sp>
            <p:nvSpPr>
              <p:cNvPr id="55332" name="Text Box 36"/>
              <p:cNvSpPr txBox="1">
                <a:spLocks noChangeArrowheads="1"/>
              </p:cNvSpPr>
              <p:nvPr/>
            </p:nvSpPr>
            <p:spPr bwMode="auto">
              <a:xfrm>
                <a:off x="480" y="1344"/>
                <a:ext cx="480"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•43</a:t>
                </a:r>
              </a:p>
            </p:txBody>
          </p:sp>
          <p:sp>
            <p:nvSpPr>
              <p:cNvPr id="55333" name="Text Box 37"/>
              <p:cNvSpPr txBox="1">
                <a:spLocks noChangeArrowheads="1"/>
              </p:cNvSpPr>
              <p:nvPr/>
            </p:nvSpPr>
            <p:spPr bwMode="auto">
              <a:xfrm>
                <a:off x="528" y="158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a:solidFill>
                      <a:srgbClr val="FF0000"/>
                    </a:solidFill>
                  </a:rPr>
                  <a:t>•42</a:t>
                </a:r>
              </a:p>
            </p:txBody>
          </p:sp>
        </p:grpSp>
        <p:sp>
          <p:nvSpPr>
            <p:cNvPr id="55349" name="Freeform 53"/>
            <p:cNvSpPr>
              <a:spLocks/>
            </p:cNvSpPr>
            <p:nvPr/>
          </p:nvSpPr>
          <p:spPr bwMode="auto">
            <a:xfrm>
              <a:off x="3875" y="2292"/>
              <a:ext cx="312" cy="124"/>
            </a:xfrm>
            <a:custGeom>
              <a:avLst/>
              <a:gdLst>
                <a:gd name="T0" fmla="*/ 50 w 312"/>
                <a:gd name="T1" fmla="*/ 17 h 124"/>
                <a:gd name="T2" fmla="*/ 2 w 312"/>
                <a:gd name="T3" fmla="*/ 33 h 124"/>
                <a:gd name="T4" fmla="*/ 2 w 312"/>
                <a:gd name="T5" fmla="*/ 76 h 124"/>
                <a:gd name="T6" fmla="*/ 18 w 312"/>
                <a:gd name="T7" fmla="*/ 113 h 124"/>
                <a:gd name="T8" fmla="*/ 61 w 312"/>
                <a:gd name="T9" fmla="*/ 124 h 124"/>
                <a:gd name="T10" fmla="*/ 130 w 312"/>
                <a:gd name="T11" fmla="*/ 124 h 124"/>
                <a:gd name="T12" fmla="*/ 184 w 312"/>
                <a:gd name="T13" fmla="*/ 124 h 124"/>
                <a:gd name="T14" fmla="*/ 242 w 312"/>
                <a:gd name="T15" fmla="*/ 124 h 124"/>
                <a:gd name="T16" fmla="*/ 290 w 312"/>
                <a:gd name="T17" fmla="*/ 119 h 124"/>
                <a:gd name="T18" fmla="*/ 312 w 312"/>
                <a:gd name="T19" fmla="*/ 87 h 124"/>
                <a:gd name="T20" fmla="*/ 280 w 312"/>
                <a:gd name="T21" fmla="*/ 49 h 124"/>
                <a:gd name="T22" fmla="*/ 232 w 312"/>
                <a:gd name="T23" fmla="*/ 23 h 124"/>
                <a:gd name="T24" fmla="*/ 184 w 312"/>
                <a:gd name="T25" fmla="*/ 1 h 124"/>
                <a:gd name="T26" fmla="*/ 125 w 312"/>
                <a:gd name="T27" fmla="*/ 12 h 124"/>
                <a:gd name="T28" fmla="*/ 93 w 312"/>
                <a:gd name="T29" fmla="*/ 12 h 124"/>
                <a:gd name="T30" fmla="*/ 50 w 312"/>
                <a:gd name="T31" fmla="*/ 17 h 124"/>
              </a:gdLst>
              <a:ahLst/>
              <a:cxnLst>
                <a:cxn ang="0">
                  <a:pos x="T0" y="T1"/>
                </a:cxn>
                <a:cxn ang="0">
                  <a:pos x="T2" y="T3"/>
                </a:cxn>
                <a:cxn ang="0">
                  <a:pos x="T4" y="T5"/>
                </a:cxn>
                <a:cxn ang="0">
                  <a:pos x="T6" y="T7"/>
                </a:cxn>
                <a:cxn ang="0">
                  <a:pos x="T8" y="T9"/>
                </a:cxn>
                <a:cxn ang="0">
                  <a:pos x="T10" y="T11"/>
                </a:cxn>
                <a:cxn ang="0">
                  <a:pos x="T12" y="T13"/>
                </a:cxn>
                <a:cxn ang="0">
                  <a:pos x="T14" y="T15"/>
                </a:cxn>
                <a:cxn ang="0">
                  <a:pos x="T16" y="T17"/>
                </a:cxn>
                <a:cxn ang="0">
                  <a:pos x="T18" y="T19"/>
                </a:cxn>
                <a:cxn ang="0">
                  <a:pos x="T20" y="T21"/>
                </a:cxn>
                <a:cxn ang="0">
                  <a:pos x="T22" y="T23"/>
                </a:cxn>
                <a:cxn ang="0">
                  <a:pos x="T24" y="T25"/>
                </a:cxn>
                <a:cxn ang="0">
                  <a:pos x="T26" y="T27"/>
                </a:cxn>
                <a:cxn ang="0">
                  <a:pos x="T28" y="T29"/>
                </a:cxn>
                <a:cxn ang="0">
                  <a:pos x="T30" y="T31"/>
                </a:cxn>
              </a:cxnLst>
              <a:rect l="0" t="0" r="r" b="b"/>
              <a:pathLst>
                <a:path w="312" h="124">
                  <a:moveTo>
                    <a:pt x="50" y="17"/>
                  </a:moveTo>
                  <a:lnTo>
                    <a:pt x="2" y="33"/>
                  </a:lnTo>
                  <a:lnTo>
                    <a:pt x="2" y="76"/>
                  </a:lnTo>
                  <a:cubicBezTo>
                    <a:pt x="13" y="114"/>
                    <a:pt x="0" y="113"/>
                    <a:pt x="18" y="113"/>
                  </a:cubicBezTo>
                  <a:lnTo>
                    <a:pt x="61" y="124"/>
                  </a:lnTo>
                  <a:lnTo>
                    <a:pt x="130" y="124"/>
                  </a:lnTo>
                  <a:lnTo>
                    <a:pt x="184" y="124"/>
                  </a:lnTo>
                  <a:lnTo>
                    <a:pt x="242" y="124"/>
                  </a:lnTo>
                  <a:lnTo>
                    <a:pt x="290" y="119"/>
                  </a:lnTo>
                  <a:lnTo>
                    <a:pt x="312" y="87"/>
                  </a:lnTo>
                  <a:lnTo>
                    <a:pt x="280" y="49"/>
                  </a:lnTo>
                  <a:lnTo>
                    <a:pt x="232" y="23"/>
                  </a:lnTo>
                  <a:cubicBezTo>
                    <a:pt x="187" y="0"/>
                    <a:pt x="205" y="1"/>
                    <a:pt x="184" y="1"/>
                  </a:cubicBezTo>
                  <a:lnTo>
                    <a:pt x="125" y="12"/>
                  </a:lnTo>
                  <a:lnTo>
                    <a:pt x="93" y="12"/>
                  </a:lnTo>
                  <a:lnTo>
                    <a:pt x="50" y="17"/>
                  </a:lnTo>
                  <a:close/>
                </a:path>
              </a:pathLst>
            </a:custGeom>
            <a:solidFill>
              <a:schemeClr val="accent1"/>
            </a:solidFill>
            <a:ln w="9525">
              <a:solidFill>
                <a:schemeClr val="tx1"/>
              </a:solidFill>
              <a:round/>
              <a:headEnd/>
              <a:tailEnd/>
            </a:ln>
          </p:spPr>
          <p:txBody>
            <a:bodyPr wrap="none" anchor="ctr"/>
            <a:lstStyle/>
            <a:p>
              <a:endParaRPr lang="en-US"/>
            </a:p>
          </p:txBody>
        </p:sp>
        <p:grpSp>
          <p:nvGrpSpPr>
            <p:cNvPr id="55355" name="Group 59"/>
            <p:cNvGrpSpPr>
              <a:grpSpLocks/>
            </p:cNvGrpSpPr>
            <p:nvPr/>
          </p:nvGrpSpPr>
          <p:grpSpPr bwMode="auto">
            <a:xfrm>
              <a:off x="1440" y="2832"/>
              <a:ext cx="1340" cy="1330"/>
              <a:chOff x="3456" y="2832"/>
              <a:chExt cx="1340" cy="1330"/>
            </a:xfrm>
          </p:grpSpPr>
          <p:pic>
            <p:nvPicPr>
              <p:cNvPr id="55351" name="Picture 55"/>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3456" y="2832"/>
                <a:ext cx="1340" cy="133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55352" name="Text Box 56"/>
              <p:cNvSpPr txBox="1">
                <a:spLocks noChangeArrowheads="1"/>
              </p:cNvSpPr>
              <p:nvPr/>
            </p:nvSpPr>
            <p:spPr bwMode="auto">
              <a:xfrm>
                <a:off x="3504" y="3024"/>
                <a:ext cx="365"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t>opx</a:t>
                </a:r>
                <a:endParaRPr lang="en-US" altLang="en-US"/>
              </a:p>
            </p:txBody>
          </p:sp>
          <p:sp>
            <p:nvSpPr>
              <p:cNvPr id="55353" name="Text Box 57"/>
              <p:cNvSpPr txBox="1">
                <a:spLocks noChangeArrowheads="1"/>
              </p:cNvSpPr>
              <p:nvPr/>
            </p:nvSpPr>
            <p:spPr bwMode="auto">
              <a:xfrm>
                <a:off x="3552" y="3744"/>
                <a:ext cx="363"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t>cpx</a:t>
                </a:r>
                <a:endParaRPr lang="en-US" altLang="en-US" sz="1200"/>
              </a:p>
            </p:txBody>
          </p:sp>
        </p:grpSp>
        <p:pic>
          <p:nvPicPr>
            <p:cNvPr id="55356" name="Picture 60" descr="92-197_cpx,mt (2"/>
            <p:cNvPicPr>
              <a:picLocks noChangeAspect="1" noChangeArrowheads="1"/>
            </p:cNvPicPr>
            <p:nvPr/>
          </p:nvPicPr>
          <p:blipFill>
            <a:blip r:embed="rId6">
              <a:extLst>
                <a:ext uri="{28A0092B-C50C-407E-A947-70E740481C1C}">
                  <a14:useLocalDpi xmlns:a14="http://schemas.microsoft.com/office/drawing/2010/main" val="0"/>
                </a:ext>
              </a:extLst>
            </a:blip>
            <a:srcRect/>
            <a:stretch>
              <a:fillRect/>
            </a:stretch>
          </p:blipFill>
          <p:spPr bwMode="auto">
            <a:xfrm>
              <a:off x="3408" y="2832"/>
              <a:ext cx="1824" cy="1368"/>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5360" name="Group 64"/>
          <p:cNvGrpSpPr>
            <a:grpSpLocks/>
          </p:cNvGrpSpPr>
          <p:nvPr/>
        </p:nvGrpSpPr>
        <p:grpSpPr bwMode="auto">
          <a:xfrm>
            <a:off x="838200" y="1593850"/>
            <a:ext cx="6019800" cy="5168900"/>
            <a:chOff x="528" y="1004"/>
            <a:chExt cx="3792" cy="3256"/>
          </a:xfrm>
        </p:grpSpPr>
        <p:grpSp>
          <p:nvGrpSpPr>
            <p:cNvPr id="55344" name="Group 48"/>
            <p:cNvGrpSpPr>
              <a:grpSpLocks/>
            </p:cNvGrpSpPr>
            <p:nvPr/>
          </p:nvGrpSpPr>
          <p:grpSpPr bwMode="auto">
            <a:xfrm>
              <a:off x="528" y="1004"/>
              <a:ext cx="2856" cy="1233"/>
              <a:chOff x="528" y="1004"/>
              <a:chExt cx="2856" cy="1233"/>
            </a:xfrm>
          </p:grpSpPr>
          <p:sp>
            <p:nvSpPr>
              <p:cNvPr id="55314" name="Oval 18"/>
              <p:cNvSpPr>
                <a:spLocks noChangeArrowheads="1"/>
              </p:cNvSpPr>
              <p:nvPr/>
            </p:nvSpPr>
            <p:spPr bwMode="auto">
              <a:xfrm>
                <a:off x="3240" y="1004"/>
                <a:ext cx="144" cy="144"/>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sp>
            <p:nvSpPr>
              <p:cNvPr id="55339" name="Text Box 43"/>
              <p:cNvSpPr txBox="1">
                <a:spLocks noChangeArrowheads="1"/>
              </p:cNvSpPr>
              <p:nvPr/>
            </p:nvSpPr>
            <p:spPr bwMode="auto">
              <a:xfrm>
                <a:off x="528" y="2064"/>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a:solidFill>
                      <a:srgbClr val="FF0000"/>
                    </a:solidFill>
                  </a:rPr>
                  <a:t>•38</a:t>
                </a:r>
              </a:p>
            </p:txBody>
          </p:sp>
        </p:grpSp>
        <p:pic>
          <p:nvPicPr>
            <p:cNvPr id="55359" name="Picture 63" descr="AK38_cpx (5x, pl)"/>
            <p:cNvPicPr>
              <a:picLocks noChangeAspect="1" noChangeArrowheads="1"/>
            </p:cNvPicPr>
            <p:nvPr/>
          </p:nvPicPr>
          <p:blipFill>
            <a:blip r:embed="rId7">
              <a:extLst>
                <a:ext uri="{28A0092B-C50C-407E-A947-70E740481C1C}">
                  <a14:useLocalDpi xmlns:a14="http://schemas.microsoft.com/office/drawing/2010/main" val="0"/>
                </a:ext>
              </a:extLst>
            </a:blip>
            <a:srcRect/>
            <a:stretch>
              <a:fillRect/>
            </a:stretch>
          </p:blipFill>
          <p:spPr bwMode="auto">
            <a:xfrm>
              <a:off x="2400" y="2820"/>
              <a:ext cx="1920" cy="144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grpSp>
        <p:nvGrpSpPr>
          <p:cNvPr id="55363" name="Group 67"/>
          <p:cNvGrpSpPr>
            <a:grpSpLocks/>
          </p:cNvGrpSpPr>
          <p:nvPr/>
        </p:nvGrpSpPr>
        <p:grpSpPr bwMode="auto">
          <a:xfrm>
            <a:off x="723900" y="3708400"/>
            <a:ext cx="7886700" cy="2863850"/>
            <a:chOff x="456" y="2336"/>
            <a:chExt cx="4968" cy="1804"/>
          </a:xfrm>
        </p:grpSpPr>
        <p:sp>
          <p:nvSpPr>
            <p:cNvPr id="55315" name="Oval 19"/>
            <p:cNvSpPr>
              <a:spLocks noChangeArrowheads="1"/>
            </p:cNvSpPr>
            <p:nvPr/>
          </p:nvSpPr>
          <p:spPr bwMode="auto">
            <a:xfrm>
              <a:off x="2472" y="2336"/>
              <a:ext cx="144" cy="144"/>
            </a:xfrm>
            <a:prstGeom prst="ellipse">
              <a:avLst/>
            </a:prstGeom>
            <a:solidFill>
              <a:srgbClr val="FF0000">
                <a:alpha val="14999"/>
              </a:srgbClr>
            </a:solidFill>
            <a:ln w="9525">
              <a:solidFill>
                <a:schemeClr val="tx1"/>
              </a:solidFill>
              <a:round/>
              <a:headEnd/>
              <a:tailEnd/>
            </a:ln>
          </p:spPr>
          <p:txBody>
            <a:bodyPr wrap="none" anchor="ctr"/>
            <a:lstStyle/>
            <a:p>
              <a:endParaRPr lang="en-US"/>
            </a:p>
          </p:txBody>
        </p:sp>
        <p:sp>
          <p:nvSpPr>
            <p:cNvPr id="55342" name="Text Box 46"/>
            <p:cNvSpPr txBox="1">
              <a:spLocks noChangeArrowheads="1"/>
            </p:cNvSpPr>
            <p:nvPr/>
          </p:nvSpPr>
          <p:spPr bwMode="auto">
            <a:xfrm>
              <a:off x="456" y="3859"/>
              <a:ext cx="288" cy="17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r>
                <a:rPr lang="en-US" altLang="en-US" sz="1200">
                  <a:solidFill>
                    <a:srgbClr val="FF0000"/>
                  </a:solidFill>
                </a:rPr>
                <a:t>•02</a:t>
              </a:r>
            </a:p>
          </p:txBody>
        </p:sp>
        <p:pic>
          <p:nvPicPr>
            <p:cNvPr id="55348" name="Picture 52"/>
            <p:cNvPicPr>
              <a:picLocks noChangeAspect="1" noChangeArrowheads="1"/>
            </p:cNvPicPr>
            <p:nvPr/>
          </p:nvPicPr>
          <p:blipFill>
            <a:blip r:embed="rId8">
              <a:extLst>
                <a:ext uri="{28A0092B-C50C-407E-A947-70E740481C1C}">
                  <a14:useLocalDpi xmlns:a14="http://schemas.microsoft.com/office/drawing/2010/main" val="0"/>
                </a:ext>
              </a:extLst>
            </a:blip>
            <a:srcRect/>
            <a:stretch>
              <a:fillRect/>
            </a:stretch>
          </p:blipFill>
          <p:spPr bwMode="auto">
            <a:xfrm>
              <a:off x="1248" y="2880"/>
              <a:ext cx="1680" cy="1260"/>
            </a:xfrm>
            <a:prstGeom prst="rect">
              <a:avLst/>
            </a:prstGeom>
            <a:noFill/>
            <a:ln w="19050">
              <a:solidFill>
                <a:schemeClr val="tx1"/>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pic>
          <p:nvPicPr>
            <p:cNvPr id="55361" name="Picture 65" descr="AK02_opx (5x, pl)"/>
            <p:cNvPicPr>
              <a:picLocks noChangeAspect="1" noChangeArrowheads="1"/>
            </p:cNvPicPr>
            <p:nvPr/>
          </p:nvPicPr>
          <p:blipFill>
            <a:blip r:embed="rId9">
              <a:extLst>
                <a:ext uri="{28A0092B-C50C-407E-A947-70E740481C1C}">
                  <a14:useLocalDpi xmlns:a14="http://schemas.microsoft.com/office/drawing/2010/main" val="0"/>
                </a:ext>
              </a:extLst>
            </a:blip>
            <a:srcRect/>
            <a:stretch>
              <a:fillRect/>
            </a:stretch>
          </p:blipFill>
          <p:spPr bwMode="auto">
            <a:xfrm>
              <a:off x="3744" y="2880"/>
              <a:ext cx="1680" cy="1260"/>
            </a:xfrm>
            <a:prstGeom prst="rect">
              <a:avLst/>
            </a:prstGeom>
            <a:noFill/>
            <a:ln w="19050">
              <a:solidFill>
                <a:schemeClr val="tx1"/>
              </a:solidFill>
              <a:miter lim="800000"/>
              <a:headEnd/>
              <a:tailEnd/>
            </a:ln>
            <a:extLst>
              <a:ext uri="{909E8E84-426E-40DD-AFC4-6F175D3DCCD1}">
                <a14:hiddenFill xmlns:a14="http://schemas.microsoft.com/office/drawing/2010/main">
                  <a:solidFill>
                    <a:srgbClr val="FFFFFF"/>
                  </a:solidFill>
                </a14:hiddenFill>
              </a:ext>
            </a:extLst>
          </p:spPr>
        </p:pic>
      </p:grpSp>
      <p:sp>
        <p:nvSpPr>
          <p:cNvPr id="55368" name="Text Box 72"/>
          <p:cNvSpPr txBox="1">
            <a:spLocks noChangeArrowheads="1"/>
          </p:cNvSpPr>
          <p:nvPr/>
        </p:nvSpPr>
        <p:spPr bwMode="auto">
          <a:xfrm>
            <a:off x="3429000" y="1143000"/>
            <a:ext cx="6096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Di</a:t>
            </a:r>
            <a:endParaRPr lang="en-US" altLang="en-US" sz="1400" b="0" i="0">
              <a:latin typeface="Helvetica" charset="0"/>
            </a:endParaRPr>
          </a:p>
        </p:txBody>
      </p:sp>
      <p:sp>
        <p:nvSpPr>
          <p:cNvPr id="55369" name="Text Box 73"/>
          <p:cNvSpPr txBox="1">
            <a:spLocks noChangeArrowheads="1"/>
          </p:cNvSpPr>
          <p:nvPr/>
        </p:nvSpPr>
        <p:spPr bwMode="auto">
          <a:xfrm>
            <a:off x="2133600" y="3733800"/>
            <a:ext cx="6096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En</a:t>
            </a:r>
            <a:endParaRPr lang="en-US" altLang="en-US" sz="1400" b="0" i="0">
              <a:latin typeface="Helvetica" charset="0"/>
            </a:endParaRPr>
          </a:p>
        </p:txBody>
      </p:sp>
      <p:sp>
        <p:nvSpPr>
          <p:cNvPr id="55370" name="Text Box 74"/>
          <p:cNvSpPr txBox="1">
            <a:spLocks noChangeArrowheads="1"/>
          </p:cNvSpPr>
          <p:nvPr/>
        </p:nvSpPr>
        <p:spPr bwMode="auto">
          <a:xfrm>
            <a:off x="7162800" y="1066800"/>
            <a:ext cx="8382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Hd</a:t>
            </a:r>
            <a:endParaRPr lang="en-US" altLang="en-US" sz="1400" b="0" i="0">
              <a:latin typeface="Helvetica" charset="0"/>
            </a:endParaRPr>
          </a:p>
        </p:txBody>
      </p:sp>
      <p:sp>
        <p:nvSpPr>
          <p:cNvPr id="55371" name="Text Box 75"/>
          <p:cNvSpPr txBox="1">
            <a:spLocks noChangeArrowheads="1"/>
          </p:cNvSpPr>
          <p:nvPr/>
        </p:nvSpPr>
        <p:spPr bwMode="auto">
          <a:xfrm>
            <a:off x="8153400" y="3733800"/>
            <a:ext cx="533400" cy="396875"/>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2000" b="0" i="0">
                <a:latin typeface="Helvetica" charset="0"/>
              </a:rPr>
              <a:t>Fs</a:t>
            </a:r>
            <a:endParaRPr lang="en-US" altLang="en-US" sz="1400" b="0" i="0">
              <a:latin typeface="Helvetica" charset="0"/>
            </a:endParaRPr>
          </a:p>
        </p:txBody>
      </p:sp>
      <p:sp>
        <p:nvSpPr>
          <p:cNvPr id="55372" name="Text Box 76"/>
          <p:cNvSpPr txBox="1">
            <a:spLocks noChangeArrowheads="1"/>
          </p:cNvSpPr>
          <p:nvPr/>
        </p:nvSpPr>
        <p:spPr bwMode="auto">
          <a:xfrm rot="5400000">
            <a:off x="213519" y="3139281"/>
            <a:ext cx="24384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latin typeface="Helvetica" charset="0"/>
              </a:rPr>
              <a:t>quartz-amphibole-pyroxene rock</a:t>
            </a:r>
          </a:p>
        </p:txBody>
      </p:sp>
    </p:spTree>
    <p:extLst>
      <p:ext uri="{BB962C8B-B14F-4D97-AF65-F5344CB8AC3E}">
        <p14:creationId xmlns:p14="http://schemas.microsoft.com/office/powerpoint/2010/main" val="1392095885"/>
      </p:ext>
    </p:extLst>
  </p:cSld>
  <p:clrMapOvr>
    <a:masterClrMapping/>
  </p:clrMapOvr>
  <p:timing>
    <p:tnLst>
      <p:par>
        <p:cTn id="1" dur="indefinite" restart="never" nodeType="tmRoot">
          <p:childTnLst>
            <p:seq concurrent="1" nextAc="seek">
              <p:cTn id="2" dur="indefinite" nodeType="mainSeq">
                <p:childTnLst>
                  <p:par>
                    <p:cTn id="3" fill="hold" nodeType="clickPar">
                      <p:stCondLst>
                        <p:cond delay="indefinite"/>
                      </p:stCondLst>
                      <p:childTnLst>
                        <p:par>
                          <p:cTn id="4" fill="hold" nodeType="withGroup">
                            <p:stCondLst>
                              <p:cond delay="0"/>
                            </p:stCondLst>
                            <p:childTnLst>
                              <p:par>
                                <p:cTn id="5" presetID="1" presetClass="entr" presetSubtype="0" fill="hold" nodeType="clickEffect">
                                  <p:stCondLst>
                                    <p:cond delay="0"/>
                                  </p:stCondLst>
                                  <p:childTnLst>
                                    <p:set>
                                      <p:cBhvr>
                                        <p:cTn id="6" dur="1" fill="hold">
                                          <p:stCondLst>
                                            <p:cond delay="0"/>
                                          </p:stCondLst>
                                        </p:cTn>
                                        <p:tgtEl>
                                          <p:spTgt spid="55367"/>
                                        </p:tgtEl>
                                        <p:attrNameLst>
                                          <p:attrName>style.visibility</p:attrName>
                                        </p:attrNameLst>
                                      </p:cBhvr>
                                      <p:to>
                                        <p:strVal val="visible"/>
                                      </p:to>
                                    </p:set>
                                  </p:childTnLst>
                                  <p:subTnLst>
                                    <p:set>
                                      <p:cBhvr override="childStyle">
                                        <p:cTn dur="1" fill="hold" display="0" masterRel="nextClick" afterEffect="1"/>
                                        <p:tgtEl>
                                          <p:spTgt spid="55367"/>
                                        </p:tgtEl>
                                        <p:attrNameLst>
                                          <p:attrName>style.visibility</p:attrName>
                                        </p:attrNameLst>
                                      </p:cBhvr>
                                      <p:to>
                                        <p:strVal val="hidden"/>
                                      </p:to>
                                    </p:set>
                                  </p:subTnLst>
                                </p:cTn>
                              </p:par>
                            </p:childTnLst>
                          </p:cTn>
                        </p:par>
                      </p:childTnLst>
                    </p:cTn>
                  </p:par>
                  <p:par>
                    <p:cTn id="7" fill="hold" nodeType="clickPar">
                      <p:stCondLst>
                        <p:cond delay="indefinite"/>
                      </p:stCondLst>
                      <p:childTnLst>
                        <p:par>
                          <p:cTn id="8" fill="hold" nodeType="withGroup">
                            <p:stCondLst>
                              <p:cond delay="0"/>
                            </p:stCondLst>
                            <p:childTnLst>
                              <p:par>
                                <p:cTn id="9" presetID="1" presetClass="entr" presetSubtype="0" fill="hold" nodeType="clickEffect">
                                  <p:stCondLst>
                                    <p:cond delay="0"/>
                                  </p:stCondLst>
                                  <p:childTnLst>
                                    <p:set>
                                      <p:cBhvr>
                                        <p:cTn id="10" dur="1" fill="hold">
                                          <p:stCondLst>
                                            <p:cond delay="0"/>
                                          </p:stCondLst>
                                        </p:cTn>
                                        <p:tgtEl>
                                          <p:spTgt spid="55360"/>
                                        </p:tgtEl>
                                        <p:attrNameLst>
                                          <p:attrName>style.visibility</p:attrName>
                                        </p:attrNameLst>
                                      </p:cBhvr>
                                      <p:to>
                                        <p:strVal val="visible"/>
                                      </p:to>
                                    </p:set>
                                  </p:childTnLst>
                                  <p:subTnLst>
                                    <p:set>
                                      <p:cBhvr override="childStyle">
                                        <p:cTn dur="1" fill="hold" display="0" masterRel="nextClick" afterEffect="1"/>
                                        <p:tgtEl>
                                          <p:spTgt spid="55360"/>
                                        </p:tgtEl>
                                        <p:attrNameLst>
                                          <p:attrName>style.visibility</p:attrName>
                                        </p:attrNameLst>
                                      </p:cBhvr>
                                      <p:to>
                                        <p:strVal val="hidden"/>
                                      </p:to>
                                    </p:set>
                                  </p:subTnLst>
                                </p:cTn>
                              </p:par>
                            </p:childTnLst>
                          </p:cTn>
                        </p:par>
                      </p:childTnLst>
                    </p:cTn>
                  </p:par>
                  <p:par>
                    <p:cTn id="11" fill="hold" nodeType="clickPar">
                      <p:stCondLst>
                        <p:cond delay="indefinite"/>
                      </p:stCondLst>
                      <p:childTnLst>
                        <p:par>
                          <p:cTn id="12" fill="hold" nodeType="withGroup">
                            <p:stCondLst>
                              <p:cond delay="0"/>
                            </p:stCondLst>
                            <p:childTnLst>
                              <p:par>
                                <p:cTn id="13" presetID="1" presetClass="entr" presetSubtype="0" fill="hold" nodeType="clickEffect">
                                  <p:stCondLst>
                                    <p:cond delay="0"/>
                                  </p:stCondLst>
                                  <p:childTnLst>
                                    <p:set>
                                      <p:cBhvr>
                                        <p:cTn id="14" dur="1" fill="hold">
                                          <p:stCondLst>
                                            <p:cond delay="0"/>
                                          </p:stCondLst>
                                        </p:cTn>
                                        <p:tgtEl>
                                          <p:spTgt spid="55363"/>
                                        </p:tgtEl>
                                        <p:attrNameLst>
                                          <p:attrName>style.visibility</p:attrName>
                                        </p:attrNameLst>
                                      </p:cBhvr>
                                      <p:to>
                                        <p:strVal val="visible"/>
                                      </p:to>
                                    </p:set>
                                  </p:childTnLst>
                                  <p:subTnLst>
                                    <p:set>
                                      <p:cBhvr override="childStyle">
                                        <p:cTn dur="1" fill="hold" display="0" masterRel="nextClick" afterEffect="1"/>
                                        <p:tgtEl>
                                          <p:spTgt spid="55363"/>
                                        </p:tgtEl>
                                        <p:attrNameLst>
                                          <p:attrName>style.visibility</p:attrName>
                                        </p:attrNameLst>
                                      </p:cBhvr>
                                      <p:to>
                                        <p:strVal val="hidden"/>
                                      </p:to>
                                    </p:set>
                                  </p:subTnLst>
                                </p:cTn>
                              </p:par>
                            </p:childTnLst>
                          </p:cTn>
                        </p:par>
                      </p:childTnLst>
                    </p:cTn>
                  </p:par>
                  <p:par>
                    <p:cTn id="15" fill="hold" nodeType="clickPar">
                      <p:stCondLst>
                        <p:cond delay="indefinite"/>
                      </p:stCondLst>
                      <p:childTnLst>
                        <p:par>
                          <p:cTn id="16" fill="hold" nodeType="withGroup">
                            <p:stCondLst>
                              <p:cond delay="0"/>
                            </p:stCondLst>
                            <p:childTnLst>
                              <p:par>
                                <p:cTn id="17" presetID="1" presetClass="entr" presetSubtype="0" fill="hold" nodeType="clickEffect">
                                  <p:stCondLst>
                                    <p:cond delay="0"/>
                                  </p:stCondLst>
                                  <p:childTnLst>
                                    <p:set>
                                      <p:cBhvr>
                                        <p:cTn id="18" dur="1" fill="hold">
                                          <p:stCondLst>
                                            <p:cond delay="0"/>
                                          </p:stCondLst>
                                        </p:cTn>
                                        <p:tgtEl>
                                          <p:spTgt spid="55345"/>
                                        </p:tgtEl>
                                        <p:attrNameLst>
                                          <p:attrName>style.visibility</p:attrName>
                                        </p:attrNameLst>
                                      </p:cBhvr>
                                      <p:to>
                                        <p:strVal val="visible"/>
                                      </p:to>
                                    </p:set>
                                  </p:childTnLst>
                                  <p:subTnLst>
                                    <p:set>
                                      <p:cBhvr override="childStyle">
                                        <p:cTn dur="1" fill="hold" display="0" masterRel="nextClick" afterEffect="1"/>
                                        <p:tgtEl>
                                          <p:spTgt spid="55345"/>
                                        </p:tgtEl>
                                        <p:attrNameLst>
                                          <p:attrName>style.visibility</p:attrName>
                                        </p:attrNameLst>
                                      </p:cBhvr>
                                      <p:to>
                                        <p:strVal val="hidden"/>
                                      </p:to>
                                    </p:set>
                                  </p:sub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7380" r="1320" b="12222"/>
          <a:stretch/>
        </p:blipFill>
        <p:spPr>
          <a:xfrm>
            <a:off x="4572000" y="1982028"/>
            <a:ext cx="4347258" cy="3732972"/>
          </a:xfrm>
          <a:prstGeom prst="rect">
            <a:avLst/>
          </a:prstGeom>
          <a:ln w="15875">
            <a:solidFill>
              <a:schemeClr val="tx1"/>
            </a:solidFill>
          </a:ln>
        </p:spPr>
      </p:pic>
      <p:pic>
        <p:nvPicPr>
          <p:cNvPr id="3" name="Picture 2"/>
          <p:cNvPicPr>
            <a:picLocks noChangeAspect="1"/>
          </p:cNvPicPr>
          <p:nvPr/>
        </p:nvPicPr>
        <p:blipFill rotWithShape="1">
          <a:blip r:embed="rId4">
            <a:extLst>
              <a:ext uri="{28A0092B-C50C-407E-A947-70E740481C1C}">
                <a14:useLocalDpi xmlns:a14="http://schemas.microsoft.com/office/drawing/2010/main" val="0"/>
              </a:ext>
            </a:extLst>
          </a:blip>
          <a:srcRect l="3316" r="12755"/>
          <a:stretch/>
        </p:blipFill>
        <p:spPr>
          <a:xfrm>
            <a:off x="207735" y="1982028"/>
            <a:ext cx="4177373" cy="3732972"/>
          </a:xfrm>
          <a:prstGeom prst="rect">
            <a:avLst/>
          </a:prstGeom>
          <a:ln w="15875">
            <a:solidFill>
              <a:schemeClr val="tx1"/>
            </a:solidFill>
          </a:ln>
        </p:spPr>
      </p:pic>
      <p:sp>
        <p:nvSpPr>
          <p:cNvPr id="5" name="Rectangle 5"/>
          <p:cNvSpPr>
            <a:spLocks noChangeArrowheads="1"/>
          </p:cNvSpPr>
          <p:nvPr/>
        </p:nvSpPr>
        <p:spPr bwMode="auto">
          <a:xfrm>
            <a:off x="0" y="533400"/>
            <a:ext cx="9143999"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2800" b="0" i="0" u="sng" dirty="0" smtClean="0">
                <a:solidFill>
                  <a:schemeClr val="accent1"/>
                </a:solidFill>
                <a:latin typeface="+mj-lt"/>
              </a:rPr>
              <a:t>Evidence for Post-Depositional Fe Enrichment </a:t>
            </a:r>
          </a:p>
          <a:p>
            <a:pPr algn="ctr"/>
            <a:r>
              <a:rPr lang="en-US" altLang="en-US" sz="2800" b="0" i="0" u="sng" dirty="0" smtClean="0">
                <a:solidFill>
                  <a:schemeClr val="accent1"/>
                </a:solidFill>
                <a:latin typeface="+mj-lt"/>
              </a:rPr>
              <a:t>and Mobility: Fe-Rich Garnets </a:t>
            </a:r>
            <a:endParaRPr lang="en-US" altLang="en-US" sz="2800" b="0" i="0" u="sng" dirty="0">
              <a:solidFill>
                <a:schemeClr val="accent1"/>
              </a:solidFill>
              <a:latin typeface="+mj-lt"/>
            </a:endParaRPr>
          </a:p>
        </p:txBody>
      </p:sp>
      <p:sp>
        <p:nvSpPr>
          <p:cNvPr id="6" name="Text Box 15"/>
          <p:cNvSpPr txBox="1">
            <a:spLocks noChangeArrowheads="1"/>
          </p:cNvSpPr>
          <p:nvPr/>
        </p:nvSpPr>
        <p:spPr bwMode="auto">
          <a:xfrm>
            <a:off x="152400" y="5786735"/>
            <a:ext cx="6553200" cy="40011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spcBef>
                <a:spcPct val="50000"/>
              </a:spcBef>
            </a:pPr>
            <a:r>
              <a:rPr lang="en-US" altLang="en-US" sz="2000" b="0" i="0" dirty="0">
                <a:solidFill>
                  <a:schemeClr val="accent1"/>
                </a:solidFill>
                <a:latin typeface="+mn-lt"/>
              </a:rPr>
              <a:t>Sample </a:t>
            </a:r>
            <a:r>
              <a:rPr lang="en-US" altLang="en-US" sz="2000" b="0" i="0" dirty="0" smtClean="0">
                <a:solidFill>
                  <a:schemeClr val="accent1"/>
                </a:solidFill>
                <a:latin typeface="+mn-lt"/>
              </a:rPr>
              <a:t>AK33</a:t>
            </a:r>
            <a:endParaRPr lang="en-US" altLang="en-US" sz="2000" b="0" i="0" dirty="0">
              <a:solidFill>
                <a:schemeClr val="accent1"/>
              </a:solidFill>
              <a:latin typeface="+mn-lt"/>
            </a:endParaRPr>
          </a:p>
        </p:txBody>
      </p:sp>
    </p:spTree>
    <p:extLst>
      <p:ext uri="{BB962C8B-B14F-4D97-AF65-F5344CB8AC3E}">
        <p14:creationId xmlns:p14="http://schemas.microsoft.com/office/powerpoint/2010/main" val="8622493"/>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819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953000" y="1676400"/>
            <a:ext cx="3892550" cy="41529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8195" name="Rectangle 3"/>
          <p:cNvSpPr>
            <a:spLocks noChangeArrowheads="1"/>
          </p:cNvSpPr>
          <p:nvPr/>
        </p:nvSpPr>
        <p:spPr bwMode="auto">
          <a:xfrm>
            <a:off x="0" y="76200"/>
            <a:ext cx="9144000" cy="838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2800" b="0" i="0" u="sng" dirty="0">
                <a:solidFill>
                  <a:schemeClr val="accent1"/>
                </a:solidFill>
                <a:latin typeface="+mj-lt"/>
              </a:rPr>
              <a:t>Importance of </a:t>
            </a:r>
            <a:r>
              <a:rPr lang="en-US" altLang="en-US" sz="2800" b="0" i="0" u="sng" dirty="0" err="1">
                <a:solidFill>
                  <a:schemeClr val="accent1"/>
                </a:solidFill>
                <a:latin typeface="+mj-lt"/>
              </a:rPr>
              <a:t>Protolith</a:t>
            </a:r>
            <a:r>
              <a:rPr lang="en-US" altLang="en-US" sz="2800" b="0" i="0" u="sng" dirty="0">
                <a:solidFill>
                  <a:schemeClr val="accent1"/>
                </a:solidFill>
                <a:latin typeface="+mj-lt"/>
              </a:rPr>
              <a:t> </a:t>
            </a:r>
            <a:r>
              <a:rPr lang="en-US" altLang="en-US" sz="2800" b="0" i="0" u="sng" dirty="0" smtClean="0">
                <a:solidFill>
                  <a:schemeClr val="accent1"/>
                </a:solidFill>
                <a:latin typeface="+mj-lt"/>
              </a:rPr>
              <a:t/>
            </a:r>
            <a:br>
              <a:rPr lang="en-US" altLang="en-US" sz="2800" b="0" i="0" u="sng" dirty="0" smtClean="0">
                <a:solidFill>
                  <a:schemeClr val="accent1"/>
                </a:solidFill>
                <a:latin typeface="+mj-lt"/>
              </a:rPr>
            </a:br>
            <a:r>
              <a:rPr lang="en-US" altLang="en-US" sz="2800" b="0" i="0" u="sng" dirty="0" smtClean="0">
                <a:solidFill>
                  <a:schemeClr val="accent1"/>
                </a:solidFill>
                <a:latin typeface="+mj-lt"/>
              </a:rPr>
              <a:t>Age and Identification</a:t>
            </a:r>
            <a:endParaRPr lang="en-US" altLang="en-US" b="0" i="0" dirty="0">
              <a:solidFill>
                <a:schemeClr val="accent1"/>
              </a:solidFill>
              <a:latin typeface="+mj-lt"/>
            </a:endParaRPr>
          </a:p>
        </p:txBody>
      </p:sp>
      <p:sp>
        <p:nvSpPr>
          <p:cNvPr id="8196" name="Rectangle 4"/>
          <p:cNvSpPr>
            <a:spLocks noChangeArrowheads="1"/>
          </p:cNvSpPr>
          <p:nvPr/>
        </p:nvSpPr>
        <p:spPr bwMode="auto">
          <a:xfrm>
            <a:off x="152400" y="1295400"/>
            <a:ext cx="4495800" cy="48006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buFontTx/>
              <a:buChar char="•"/>
            </a:pPr>
            <a:r>
              <a:rPr lang="en-US" altLang="en-US" b="0" i="0" dirty="0" smtClean="0">
                <a:solidFill>
                  <a:schemeClr val="accent1"/>
                </a:solidFill>
                <a:latin typeface="+mn-lt"/>
              </a:rPr>
              <a:t> Apatite </a:t>
            </a:r>
            <a:r>
              <a:rPr lang="en-US" altLang="en-US" b="0" i="0" dirty="0">
                <a:solidFill>
                  <a:schemeClr val="accent1"/>
                </a:solidFill>
                <a:latin typeface="+mn-lt"/>
              </a:rPr>
              <a:t>with </a:t>
            </a:r>
            <a:r>
              <a:rPr lang="en-US" altLang="en-US" b="0" i="0" baseline="30000" dirty="0">
                <a:solidFill>
                  <a:schemeClr val="accent1"/>
                </a:solidFill>
                <a:latin typeface="+mn-lt"/>
              </a:rPr>
              <a:t>13</a:t>
            </a:r>
            <a:r>
              <a:rPr lang="en-US" altLang="en-US" b="0" i="0" dirty="0">
                <a:solidFill>
                  <a:schemeClr val="accent1"/>
                </a:solidFill>
                <a:latin typeface="+mn-lt"/>
              </a:rPr>
              <a:t>C-depleted graphite </a:t>
            </a:r>
            <a:r>
              <a:rPr lang="en-US" altLang="en-US" b="0" i="0" dirty="0" smtClean="0">
                <a:solidFill>
                  <a:schemeClr val="accent1"/>
                </a:solidFill>
                <a:latin typeface="+mn-lt"/>
              </a:rPr>
              <a:t>inclusions</a:t>
            </a:r>
            <a:endParaRPr lang="en-US" altLang="en-US" b="0" i="0" dirty="0">
              <a:solidFill>
                <a:schemeClr val="accent1"/>
              </a:solidFill>
              <a:latin typeface="+mn-lt"/>
            </a:endParaRPr>
          </a:p>
          <a:p>
            <a:pPr lvl="1">
              <a:buFontTx/>
              <a:buChar char="•"/>
            </a:pPr>
            <a:r>
              <a:rPr lang="en-US" altLang="en-US" sz="2000" b="0" i="0" dirty="0" err="1" smtClean="0">
                <a:solidFill>
                  <a:srgbClr val="90D294"/>
                </a:solidFill>
                <a:latin typeface="+mn-lt"/>
              </a:rPr>
              <a:t>Protolith</a:t>
            </a:r>
            <a:r>
              <a:rPr lang="en-US" altLang="en-US" sz="2000" b="0" i="0" dirty="0" smtClean="0">
                <a:solidFill>
                  <a:srgbClr val="90D294"/>
                </a:solidFill>
                <a:latin typeface="+mn-lt"/>
              </a:rPr>
              <a:t> </a:t>
            </a:r>
            <a:r>
              <a:rPr lang="en-US" altLang="en-US" sz="2000" b="0" i="0" dirty="0">
                <a:solidFill>
                  <a:srgbClr val="90D294"/>
                </a:solidFill>
                <a:latin typeface="+mn-lt"/>
              </a:rPr>
              <a:t>must be BIF to use C</a:t>
            </a:r>
            <a:r>
              <a:rPr lang="en-US" altLang="en-US" sz="2000" b="0" i="0" dirty="0" smtClean="0">
                <a:solidFill>
                  <a:srgbClr val="90D294"/>
                </a:solidFill>
                <a:latin typeface="+mn-lt"/>
              </a:rPr>
              <a:t> </a:t>
            </a:r>
            <a:r>
              <a:rPr lang="en-US" altLang="en-US" sz="2000" b="0" i="0" dirty="0">
                <a:solidFill>
                  <a:srgbClr val="90D294"/>
                </a:solidFill>
                <a:latin typeface="+mn-lt"/>
              </a:rPr>
              <a:t>isotope signature as described for evidence of </a:t>
            </a:r>
            <a:r>
              <a:rPr lang="en-US" altLang="en-US" sz="2000" b="0" i="0" dirty="0" smtClean="0">
                <a:solidFill>
                  <a:srgbClr val="90D294"/>
                </a:solidFill>
                <a:latin typeface="+mn-lt"/>
              </a:rPr>
              <a:t>life</a:t>
            </a:r>
          </a:p>
          <a:p>
            <a:pPr lvl="1">
              <a:buFontTx/>
              <a:buChar char="•"/>
            </a:pPr>
            <a:endParaRPr lang="en-US" altLang="en-US" b="0" i="0" dirty="0" smtClean="0">
              <a:solidFill>
                <a:srgbClr val="90D294"/>
              </a:solidFill>
              <a:latin typeface="+mn-lt"/>
            </a:endParaRPr>
          </a:p>
          <a:p>
            <a:pPr>
              <a:buFontTx/>
              <a:buChar char="•"/>
            </a:pPr>
            <a:r>
              <a:rPr lang="en-US" altLang="en-US" b="0" i="0" dirty="0">
                <a:solidFill>
                  <a:schemeClr val="accent1"/>
                </a:solidFill>
              </a:rPr>
              <a:t> </a:t>
            </a:r>
            <a:r>
              <a:rPr lang="en-US" altLang="en-US" b="0" i="0" dirty="0" smtClean="0">
                <a:solidFill>
                  <a:schemeClr val="accent1"/>
                </a:solidFill>
              </a:rPr>
              <a:t> How old are the rocks?</a:t>
            </a:r>
          </a:p>
          <a:p>
            <a:pPr lvl="1">
              <a:buFontTx/>
              <a:buChar char="•"/>
            </a:pPr>
            <a:r>
              <a:rPr lang="en-US" altLang="en-US" b="0" i="0" dirty="0">
                <a:solidFill>
                  <a:srgbClr val="90D294"/>
                </a:solidFill>
                <a:latin typeface="+mn-lt"/>
              </a:rPr>
              <a:t> </a:t>
            </a:r>
            <a:r>
              <a:rPr lang="en-US" altLang="en-US" sz="2000" b="0" i="0" dirty="0">
                <a:solidFill>
                  <a:srgbClr val="90D294"/>
                </a:solidFill>
                <a:latin typeface="+mn-lt"/>
              </a:rPr>
              <a:t>D</a:t>
            </a:r>
            <a:r>
              <a:rPr lang="en-US" sz="2000" b="0" i="0" dirty="0" smtClean="0">
                <a:solidFill>
                  <a:srgbClr val="90D294"/>
                </a:solidFill>
                <a:latin typeface="+mn-lt"/>
              </a:rPr>
              <a:t>ifficult </a:t>
            </a:r>
            <a:r>
              <a:rPr lang="en-US" sz="2000" b="0" i="0" dirty="0">
                <a:solidFill>
                  <a:srgbClr val="90D294"/>
                </a:solidFill>
                <a:latin typeface="+mn-lt"/>
              </a:rPr>
              <a:t>to determine given the </a:t>
            </a:r>
            <a:r>
              <a:rPr lang="en-US" sz="2000" b="0" i="0" dirty="0" err="1">
                <a:solidFill>
                  <a:srgbClr val="90D294"/>
                </a:solidFill>
                <a:latin typeface="+mn-lt"/>
              </a:rPr>
              <a:t>polyphase</a:t>
            </a:r>
            <a:r>
              <a:rPr lang="en-US" sz="2000" b="0" i="0" dirty="0">
                <a:solidFill>
                  <a:srgbClr val="90D294"/>
                </a:solidFill>
                <a:latin typeface="+mn-lt"/>
              </a:rPr>
              <a:t> high-grade metamorphism that has reset zircon ages </a:t>
            </a:r>
            <a:endParaRPr lang="en-US" sz="2000" b="0" i="0" dirty="0" smtClean="0">
              <a:solidFill>
                <a:srgbClr val="90D294"/>
              </a:solidFill>
              <a:latin typeface="+mn-lt"/>
            </a:endParaRPr>
          </a:p>
          <a:p>
            <a:pPr lvl="1">
              <a:buFontTx/>
              <a:buChar char="•"/>
            </a:pPr>
            <a:r>
              <a:rPr lang="en-US" altLang="en-US" sz="2000" b="0" i="0" dirty="0">
                <a:solidFill>
                  <a:srgbClr val="90D294"/>
                </a:solidFill>
                <a:latin typeface="+mn-lt"/>
              </a:rPr>
              <a:t> C</a:t>
            </a:r>
            <a:r>
              <a:rPr lang="en-US" sz="2000" b="0" i="0" dirty="0" smtClean="0">
                <a:solidFill>
                  <a:srgbClr val="90D294"/>
                </a:solidFill>
                <a:latin typeface="+mn-lt"/>
              </a:rPr>
              <a:t>rosscutting </a:t>
            </a:r>
            <a:r>
              <a:rPr lang="en-US" sz="2000" b="0" i="0" dirty="0">
                <a:solidFill>
                  <a:srgbClr val="90D294"/>
                </a:solidFill>
                <a:latin typeface="+mn-lt"/>
              </a:rPr>
              <a:t>relationships have been used to establish its antiquity </a:t>
            </a:r>
            <a:endParaRPr lang="en-US" altLang="en-US" sz="2000" b="0" i="0" dirty="0">
              <a:solidFill>
                <a:srgbClr val="90D294"/>
              </a:solidFill>
              <a:latin typeface="+mn-lt"/>
            </a:endParaRPr>
          </a:p>
          <a:p>
            <a:pPr>
              <a:lnSpc>
                <a:spcPct val="90000"/>
              </a:lnSpc>
              <a:buFontTx/>
              <a:buChar char="•"/>
            </a:pPr>
            <a:endParaRPr lang="en-US" altLang="en-US" sz="2000" b="0" i="0" dirty="0">
              <a:solidFill>
                <a:srgbClr val="8ED393"/>
              </a:solidFill>
              <a:latin typeface="+mn-lt"/>
            </a:endParaRPr>
          </a:p>
        </p:txBody>
      </p:sp>
      <p:sp>
        <p:nvSpPr>
          <p:cNvPr id="8197" name="Text Box 5"/>
          <p:cNvSpPr txBox="1">
            <a:spLocks noChangeArrowheads="1"/>
          </p:cNvSpPr>
          <p:nvPr/>
        </p:nvSpPr>
        <p:spPr bwMode="auto">
          <a:xfrm>
            <a:off x="4876800" y="5943600"/>
            <a:ext cx="4572000" cy="5175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a:spAutoFit/>
          </a:bodyPr>
          <a:lstStyle/>
          <a:p>
            <a:pPr>
              <a:spcBef>
                <a:spcPct val="50000"/>
              </a:spcBef>
            </a:pPr>
            <a:r>
              <a:rPr lang="en-GB" altLang="en-US" sz="1400" b="0" dirty="0" err="1">
                <a:solidFill>
                  <a:schemeClr val="accent1"/>
                </a:solidFill>
                <a:latin typeface="Book Antiqua" charset="0"/>
              </a:rPr>
              <a:t>Mojzsis</a:t>
            </a:r>
            <a:r>
              <a:rPr lang="en-GB" altLang="en-US" sz="1400" b="0" dirty="0">
                <a:solidFill>
                  <a:schemeClr val="accent1"/>
                </a:solidFill>
                <a:latin typeface="Book Antiqua" charset="0"/>
              </a:rPr>
              <a:t>, S.J., et al</a:t>
            </a:r>
            <a:r>
              <a:rPr lang="en-GB" altLang="en-US" sz="1400" b="0" i="0" dirty="0">
                <a:solidFill>
                  <a:schemeClr val="accent1"/>
                </a:solidFill>
                <a:latin typeface="Book Antiqua" charset="0"/>
              </a:rPr>
              <a:t>. 1996.  Evidence for life on Earth before 3800 million years ago.  </a:t>
            </a:r>
            <a:r>
              <a:rPr lang="en-GB" altLang="en-US" sz="1400" b="0" dirty="0">
                <a:solidFill>
                  <a:schemeClr val="accent1"/>
                </a:solidFill>
                <a:latin typeface="Book Antiqua" charset="0"/>
              </a:rPr>
              <a:t>Nature</a:t>
            </a:r>
            <a:r>
              <a:rPr lang="en-GB" altLang="en-US" sz="1400" b="0" i="0" dirty="0">
                <a:solidFill>
                  <a:schemeClr val="accent1"/>
                </a:solidFill>
                <a:latin typeface="Book Antiqua" charset="0"/>
              </a:rPr>
              <a:t>, </a:t>
            </a:r>
            <a:r>
              <a:rPr lang="en-GB" altLang="en-US" sz="1400" i="0" dirty="0">
                <a:solidFill>
                  <a:schemeClr val="accent1"/>
                </a:solidFill>
                <a:latin typeface="Book Antiqua" charset="0"/>
              </a:rPr>
              <a:t>384</a:t>
            </a:r>
            <a:r>
              <a:rPr lang="en-GB" altLang="en-US" sz="1400" b="0" i="0" dirty="0">
                <a:solidFill>
                  <a:schemeClr val="accent1"/>
                </a:solidFill>
                <a:latin typeface="Book Antiqua" charset="0"/>
              </a:rPr>
              <a:t>: 55-59.</a:t>
            </a:r>
          </a:p>
        </p:txBody>
      </p:sp>
    </p:spTree>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8196">
                                            <p:txEl>
                                              <p:pRg st="3" end="3"/>
                                            </p:txEl>
                                          </p:spTgt>
                                        </p:tgtEl>
                                        <p:attrNameLst>
                                          <p:attrName>style.visibility</p:attrName>
                                        </p:attrNameLst>
                                      </p:cBhvr>
                                      <p:to>
                                        <p:strVal val="visible"/>
                                      </p:to>
                                    </p:set>
                                  </p:childTnLst>
                                </p:cTn>
                              </p:par>
                              <p:par>
                                <p:cTn id="7" presetID="1" presetClass="entr" presetSubtype="0" fill="hold" nodeType="withEffect">
                                  <p:stCondLst>
                                    <p:cond delay="0"/>
                                  </p:stCondLst>
                                  <p:childTnLst>
                                    <p:set>
                                      <p:cBhvr>
                                        <p:cTn id="8" dur="1" fill="hold">
                                          <p:stCondLst>
                                            <p:cond delay="0"/>
                                          </p:stCondLst>
                                        </p:cTn>
                                        <p:tgtEl>
                                          <p:spTgt spid="8196">
                                            <p:txEl>
                                              <p:pRg st="4" end="4"/>
                                            </p:txEl>
                                          </p:spTgt>
                                        </p:tgtEl>
                                        <p:attrNameLst>
                                          <p:attrName>style.visibility</p:attrName>
                                        </p:attrNameLst>
                                      </p:cBhvr>
                                      <p:to>
                                        <p:strVal val="visible"/>
                                      </p:to>
                                    </p:set>
                                  </p:childTnLst>
                                </p:cTn>
                              </p:par>
                              <p:par>
                                <p:cTn id="9" presetID="1" presetClass="entr" presetSubtype="0" fill="hold" nodeType="withEffect">
                                  <p:stCondLst>
                                    <p:cond delay="0"/>
                                  </p:stCondLst>
                                  <p:childTnLst>
                                    <p:set>
                                      <p:cBhvr>
                                        <p:cTn id="10" dur="1" fill="hold">
                                          <p:stCondLst>
                                            <p:cond delay="0"/>
                                          </p:stCondLst>
                                        </p:cTn>
                                        <p:tgtEl>
                                          <p:spTgt spid="8196">
                                            <p:txEl>
                                              <p:pRg st="5" end="5"/>
                                            </p:txEl>
                                          </p:spTgt>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171" name="Rectangle 3"/>
          <p:cNvSpPr>
            <a:spLocks noChangeArrowheads="1"/>
          </p:cNvSpPr>
          <p:nvPr/>
        </p:nvSpPr>
        <p:spPr bwMode="auto">
          <a:xfrm>
            <a:off x="0" y="0"/>
            <a:ext cx="9144000" cy="11430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nchor="ctr"/>
          <a:lstStyle/>
          <a:p>
            <a:pPr algn="ctr"/>
            <a:r>
              <a:rPr lang="en-US" altLang="en-US" sz="2800" b="0" i="0" u="sng" dirty="0" smtClean="0">
                <a:solidFill>
                  <a:schemeClr val="accent1"/>
                </a:solidFill>
                <a:latin typeface="+mj-lt"/>
              </a:rPr>
              <a:t>Research Purpose</a:t>
            </a:r>
            <a:endParaRPr lang="en-US" altLang="en-US" sz="2800" b="0" i="0" u="sng" dirty="0">
              <a:solidFill>
                <a:schemeClr val="accent1"/>
              </a:solidFill>
              <a:latin typeface="+mj-lt"/>
            </a:endParaRPr>
          </a:p>
        </p:txBody>
      </p:sp>
      <p:sp>
        <p:nvSpPr>
          <p:cNvPr id="7172" name="Rectangle 4"/>
          <p:cNvSpPr>
            <a:spLocks noChangeArrowheads="1"/>
          </p:cNvSpPr>
          <p:nvPr/>
        </p:nvSpPr>
        <p:spPr bwMode="auto">
          <a:xfrm>
            <a:off x="0" y="1066800"/>
            <a:ext cx="9144000" cy="16764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pPr algn="ctr"/>
            <a:r>
              <a:rPr lang="en-US" altLang="en-US" b="0" i="0" dirty="0" smtClean="0">
                <a:solidFill>
                  <a:schemeClr val="accent1"/>
                </a:solidFill>
                <a:latin typeface="+mn-lt"/>
              </a:rPr>
              <a:t>Integration of field observations and mineral compositional data along the critical geologic contacts and </a:t>
            </a:r>
            <a:r>
              <a:rPr lang="en-US" altLang="en-US" b="0" i="0" dirty="0" err="1" smtClean="0">
                <a:solidFill>
                  <a:schemeClr val="accent1"/>
                </a:solidFill>
                <a:latin typeface="+mn-lt"/>
              </a:rPr>
              <a:t>lithologies</a:t>
            </a:r>
            <a:r>
              <a:rPr lang="en-US" altLang="en-US" b="0" i="0" dirty="0" smtClean="0">
                <a:solidFill>
                  <a:schemeClr val="accent1"/>
                </a:solidFill>
                <a:latin typeface="+mn-lt"/>
              </a:rPr>
              <a:t> to address issues regarding </a:t>
            </a:r>
          </a:p>
          <a:p>
            <a:pPr algn="ctr"/>
            <a:r>
              <a:rPr lang="en-US" altLang="en-US" b="0" i="0" dirty="0" smtClean="0">
                <a:solidFill>
                  <a:schemeClr val="accent1"/>
                </a:solidFill>
                <a:latin typeface="+mn-lt"/>
              </a:rPr>
              <a:t>age and origin of QAP unit</a:t>
            </a:r>
            <a:endParaRPr lang="en-US" altLang="en-US" b="0" i="0" dirty="0">
              <a:solidFill>
                <a:schemeClr val="accent1"/>
              </a:solidFill>
              <a:latin typeface="+mn-lt"/>
            </a:endParaRPr>
          </a:p>
        </p:txBody>
      </p:sp>
      <p:pic>
        <p:nvPicPr>
          <p:cNvPr id="5" name="Picture 2" descr="Akilia-field-2-600dpi"/>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981200" y="2847202"/>
            <a:ext cx="5329238" cy="3858398"/>
          </a:xfrm>
          <a:prstGeom prst="rect">
            <a:avLst/>
          </a:prstGeom>
          <a:noFill/>
          <a:ln w="19050">
            <a:solidFill>
              <a:schemeClr val="tx1"/>
            </a:solidFill>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558" name="Rectangle 150"/>
          <p:cNvSpPr>
            <a:spLocks noChangeArrowheads="1"/>
          </p:cNvSpPr>
          <p:nvPr/>
        </p:nvSpPr>
        <p:spPr bwMode="auto">
          <a:xfrm>
            <a:off x="4419600" y="0"/>
            <a:ext cx="4724400" cy="23622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p>
            <a:r>
              <a:rPr lang="en-US" altLang="en-US" b="0" i="0" dirty="0">
                <a:solidFill>
                  <a:schemeClr val="accent1"/>
                </a:solidFill>
                <a:latin typeface="+mn-lt"/>
              </a:rPr>
              <a:t>• </a:t>
            </a:r>
            <a:r>
              <a:rPr lang="en-US" altLang="en-US" sz="2000" b="0" i="0" dirty="0">
                <a:solidFill>
                  <a:schemeClr val="accent1"/>
                </a:solidFill>
                <a:latin typeface="+mn-lt"/>
              </a:rPr>
              <a:t>3.65 - 3.85 Ga TTG </a:t>
            </a:r>
            <a:r>
              <a:rPr lang="en-US" altLang="en-US" sz="2000" b="0" i="0" dirty="0" err="1">
                <a:solidFill>
                  <a:schemeClr val="accent1"/>
                </a:solidFill>
                <a:latin typeface="+mn-lt"/>
              </a:rPr>
              <a:t>Amîtsoq</a:t>
            </a:r>
            <a:r>
              <a:rPr lang="en-US" altLang="en-US" sz="2000" b="0" i="0" dirty="0">
                <a:solidFill>
                  <a:schemeClr val="accent1"/>
                </a:solidFill>
                <a:latin typeface="+mn-lt"/>
              </a:rPr>
              <a:t> gneisses</a:t>
            </a:r>
          </a:p>
          <a:p>
            <a:pPr>
              <a:lnSpc>
                <a:spcPct val="160000"/>
              </a:lnSpc>
              <a:buFontTx/>
              <a:buChar char="•"/>
            </a:pPr>
            <a:r>
              <a:rPr lang="en-US" altLang="en-US" sz="2000" b="0" i="0" dirty="0">
                <a:solidFill>
                  <a:schemeClr val="accent1"/>
                </a:solidFill>
                <a:latin typeface="+mn-lt"/>
              </a:rPr>
              <a:t> &gt; 3.7 Ga Akilia Association</a:t>
            </a:r>
          </a:p>
          <a:p>
            <a:pPr lvl="1">
              <a:buFontTx/>
              <a:buChar char="•"/>
            </a:pPr>
            <a:r>
              <a:rPr lang="en-US" altLang="en-US" sz="1800" b="0" i="0" dirty="0" err="1">
                <a:solidFill>
                  <a:srgbClr val="8ED393"/>
                </a:solidFill>
                <a:latin typeface="+mn-lt"/>
              </a:rPr>
              <a:t>Mafics</a:t>
            </a:r>
            <a:r>
              <a:rPr lang="en-US" altLang="en-US" sz="1800" b="0" i="0" dirty="0">
                <a:solidFill>
                  <a:srgbClr val="8ED393"/>
                </a:solidFill>
                <a:latin typeface="+mn-lt"/>
              </a:rPr>
              <a:t> and </a:t>
            </a:r>
            <a:r>
              <a:rPr lang="en-US" altLang="en-US" sz="1800" b="0" i="0" dirty="0" err="1">
                <a:solidFill>
                  <a:srgbClr val="8ED393"/>
                </a:solidFill>
                <a:latin typeface="+mn-lt"/>
              </a:rPr>
              <a:t>ultramafics</a:t>
            </a:r>
            <a:endParaRPr lang="en-US" altLang="en-US" sz="1800" b="0" i="0" dirty="0">
              <a:solidFill>
                <a:srgbClr val="8ED393"/>
              </a:solidFill>
              <a:latin typeface="+mn-lt"/>
            </a:endParaRPr>
          </a:p>
          <a:p>
            <a:pPr lvl="1">
              <a:buFontTx/>
              <a:buChar char="•"/>
            </a:pPr>
            <a:r>
              <a:rPr lang="en-US" altLang="en-US" sz="1800" b="0" i="0" dirty="0">
                <a:solidFill>
                  <a:srgbClr val="8ED393"/>
                </a:solidFill>
                <a:latin typeface="+mn-lt"/>
              </a:rPr>
              <a:t>BIF</a:t>
            </a:r>
          </a:p>
          <a:p>
            <a:pPr lvl="1">
              <a:buFontTx/>
              <a:buChar char="•"/>
            </a:pPr>
            <a:r>
              <a:rPr lang="en-US" altLang="en-US" sz="1800" b="0" i="0" dirty="0" smtClean="0">
                <a:solidFill>
                  <a:srgbClr val="8ED393"/>
                </a:solidFill>
                <a:latin typeface="+mn-lt"/>
              </a:rPr>
              <a:t>QAP rocks</a:t>
            </a:r>
            <a:endParaRPr lang="en-US" altLang="en-US" sz="1800" b="0" i="0" dirty="0">
              <a:solidFill>
                <a:schemeClr val="accent1"/>
              </a:solidFill>
              <a:latin typeface="+mn-lt"/>
            </a:endParaRPr>
          </a:p>
          <a:p>
            <a:pPr>
              <a:lnSpc>
                <a:spcPct val="180000"/>
              </a:lnSpc>
              <a:buFontTx/>
              <a:buChar char="•"/>
            </a:pPr>
            <a:r>
              <a:rPr lang="en-US" altLang="en-US" sz="2000" b="0" i="0" dirty="0">
                <a:solidFill>
                  <a:schemeClr val="accent1"/>
                </a:solidFill>
                <a:latin typeface="+mn-lt"/>
              </a:rPr>
              <a:t> Granulite-facies </a:t>
            </a:r>
            <a:r>
              <a:rPr lang="en-US" altLang="en-US" sz="2000" b="0" i="0" dirty="0" smtClean="0">
                <a:solidFill>
                  <a:schemeClr val="accent1"/>
                </a:solidFill>
                <a:latin typeface="+mn-lt"/>
              </a:rPr>
              <a:t>metamorphism</a:t>
            </a:r>
            <a:endParaRPr lang="en-US" altLang="en-US" sz="2000" b="0" i="0" dirty="0">
              <a:solidFill>
                <a:schemeClr val="accent1"/>
              </a:solidFill>
              <a:latin typeface="+mn-lt"/>
            </a:endParaRPr>
          </a:p>
        </p:txBody>
      </p:sp>
      <p:sp>
        <p:nvSpPr>
          <p:cNvPr id="17562" name="Text Box 154"/>
          <p:cNvSpPr txBox="1">
            <a:spLocks noChangeArrowheads="1"/>
          </p:cNvSpPr>
          <p:nvPr/>
        </p:nvSpPr>
        <p:spPr bwMode="auto">
          <a:xfrm>
            <a:off x="228600" y="249501"/>
            <a:ext cx="3932301" cy="5191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800" b="0" i="0" u="sng" dirty="0">
                <a:solidFill>
                  <a:schemeClr val="accent1"/>
                </a:solidFill>
                <a:latin typeface="+mj-lt"/>
              </a:rPr>
              <a:t>Geologic Setting</a:t>
            </a:r>
            <a:endParaRPr lang="en-US" altLang="en-US" sz="3200" i="0" u="sng" dirty="0">
              <a:solidFill>
                <a:schemeClr val="accent1"/>
              </a:solidFill>
              <a:latin typeface="+mj-lt"/>
            </a:endParaRPr>
          </a:p>
        </p:txBody>
      </p:sp>
      <p:sp>
        <p:nvSpPr>
          <p:cNvPr id="17563" name="Text Box 155"/>
          <p:cNvSpPr txBox="1">
            <a:spLocks noChangeArrowheads="1"/>
          </p:cNvSpPr>
          <p:nvPr/>
        </p:nvSpPr>
        <p:spPr bwMode="auto">
          <a:xfrm>
            <a:off x="111756" y="6537325"/>
            <a:ext cx="3200400" cy="304800"/>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1400" b="0" i="0" dirty="0">
                <a:solidFill>
                  <a:schemeClr val="accent1"/>
                </a:solidFill>
                <a:latin typeface="Book Antiqua" charset="0"/>
              </a:rPr>
              <a:t>Modified from </a:t>
            </a:r>
            <a:r>
              <a:rPr lang="en-US" altLang="en-US" sz="1400" b="0" i="0" dirty="0" err="1">
                <a:solidFill>
                  <a:schemeClr val="accent1"/>
                </a:solidFill>
                <a:latin typeface="Book Antiqua" charset="0"/>
              </a:rPr>
              <a:t>Nutman</a:t>
            </a:r>
            <a:r>
              <a:rPr lang="en-US" altLang="en-US" sz="1400" b="0" i="0" dirty="0">
                <a:solidFill>
                  <a:schemeClr val="accent1"/>
                </a:solidFill>
                <a:latin typeface="Book Antiqua" charset="0"/>
              </a:rPr>
              <a:t> et al. (1996)</a:t>
            </a:r>
            <a:endParaRPr lang="en-US" altLang="en-US" sz="3200" i="0" u="sng" dirty="0">
              <a:solidFill>
                <a:schemeClr val="accent1"/>
              </a:solidFill>
              <a:latin typeface="Book Antiqua" charset="0"/>
            </a:endParaRPr>
          </a:p>
        </p:txBody>
      </p:sp>
      <p:sp>
        <p:nvSpPr>
          <p:cNvPr id="17565" name="Text Box 157"/>
          <p:cNvSpPr txBox="1">
            <a:spLocks noChangeArrowheads="1"/>
          </p:cNvSpPr>
          <p:nvPr/>
        </p:nvSpPr>
        <p:spPr bwMode="auto">
          <a:xfrm>
            <a:off x="8064500" y="6172200"/>
            <a:ext cx="1143000" cy="51752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lgn="ctr">
              <a:spcBef>
                <a:spcPct val="50000"/>
              </a:spcBef>
            </a:pPr>
            <a:r>
              <a:rPr lang="en-US" altLang="en-US" sz="1400" b="0" i="0">
                <a:solidFill>
                  <a:schemeClr val="accent1"/>
                </a:solidFill>
                <a:latin typeface="Book Antiqua" charset="0"/>
              </a:rPr>
              <a:t>Whitehouse et al. (2009)</a:t>
            </a:r>
            <a:endParaRPr lang="en-US" altLang="en-US" sz="3200" i="0" u="sng">
              <a:solidFill>
                <a:schemeClr val="accent1"/>
              </a:solidFill>
              <a:latin typeface="Book Antiqua" charset="0"/>
            </a:endParaRPr>
          </a:p>
        </p:txBody>
      </p:sp>
      <p:grpSp>
        <p:nvGrpSpPr>
          <p:cNvPr id="3" name="Group 2"/>
          <p:cNvGrpSpPr/>
          <p:nvPr/>
        </p:nvGrpSpPr>
        <p:grpSpPr>
          <a:xfrm>
            <a:off x="228600" y="990600"/>
            <a:ext cx="4045011" cy="5399088"/>
            <a:chOff x="165100" y="914400"/>
            <a:chExt cx="4102100" cy="5475288"/>
          </a:xfrm>
        </p:grpSpPr>
        <p:pic>
          <p:nvPicPr>
            <p:cNvPr id="17566" name="Picture 158" descr="SW_Glnd_index_map"/>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5100" y="914400"/>
              <a:ext cx="3987800" cy="547528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7567" name="Rectangle 159"/>
            <p:cNvSpPr>
              <a:spLocks noChangeArrowheads="1"/>
            </p:cNvSpPr>
            <p:nvPr/>
          </p:nvSpPr>
          <p:spPr bwMode="auto">
            <a:xfrm>
              <a:off x="3429000" y="1066800"/>
              <a:ext cx="457200" cy="457200"/>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wrap="none" anchor="ctr"/>
            <a:lstStyle/>
            <a:p>
              <a:endParaRPr lang="en-US"/>
            </a:p>
          </p:txBody>
        </p:sp>
        <p:sp>
          <p:nvSpPr>
            <p:cNvPr id="17568" name="Text Box 160"/>
            <p:cNvSpPr txBox="1">
              <a:spLocks noChangeArrowheads="1"/>
            </p:cNvSpPr>
            <p:nvPr/>
          </p:nvSpPr>
          <p:spPr bwMode="auto">
            <a:xfrm>
              <a:off x="3276600" y="990600"/>
              <a:ext cx="990600" cy="549275"/>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000" b="0" i="0" dirty="0" err="1"/>
                <a:t>Isua</a:t>
              </a:r>
              <a:r>
                <a:rPr lang="en-US" altLang="en-US" sz="1000" b="0" i="0" dirty="0"/>
                <a:t>           Greenstone         Belt</a:t>
              </a:r>
              <a:endParaRPr lang="en-US" altLang="en-US" sz="1000" dirty="0"/>
            </a:p>
          </p:txBody>
        </p:sp>
      </p:grpSp>
      <p:pic>
        <p:nvPicPr>
          <p:cNvPr id="17569" name="Picture 161" descr="akilia_geology_map"/>
          <p:cNvPicPr>
            <a:picLocks noChangeAspect="1" noChangeArrowheads="1"/>
          </p:cNvPicPr>
          <p:nvPr/>
        </p:nvPicPr>
        <p:blipFill>
          <a:blip r:embed="rId4">
            <a:extLst>
              <a:ext uri="{28A0092B-C50C-407E-A947-70E740481C1C}">
                <a14:useLocalDpi xmlns:a14="http://schemas.microsoft.com/office/drawing/2010/main" val="0"/>
              </a:ext>
            </a:extLst>
          </a:blip>
          <a:srcRect/>
          <a:stretch>
            <a:fillRect/>
          </a:stretch>
        </p:blipFill>
        <p:spPr bwMode="auto">
          <a:xfrm>
            <a:off x="4648200" y="2667000"/>
            <a:ext cx="3424238" cy="4084848"/>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Tree>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 name="Date Placeholder 1"/>
          <p:cNvSpPr>
            <a:spLocks noGrp="1"/>
          </p:cNvSpPr>
          <p:nvPr>
            <p:ph type="dt" sz="half" idx="10"/>
          </p:nvPr>
        </p:nvSpPr>
        <p:spPr/>
        <p:txBody>
          <a:bodyPr/>
          <a:lstStyle/>
          <a:p>
            <a:endParaRPr lang="en-US" altLang="en-US"/>
          </a:p>
        </p:txBody>
      </p:sp>
      <p:sp>
        <p:nvSpPr>
          <p:cNvPr id="18" name="Footer Placeholder 2"/>
          <p:cNvSpPr>
            <a:spLocks noGrp="1"/>
          </p:cNvSpPr>
          <p:nvPr>
            <p:ph type="ftr" sz="quarter" idx="11"/>
          </p:nvPr>
        </p:nvSpPr>
        <p:spPr/>
        <p:txBody>
          <a:bodyPr/>
          <a:lstStyle/>
          <a:p>
            <a:endParaRPr lang="en-US" altLang="en-US"/>
          </a:p>
        </p:txBody>
      </p:sp>
      <p:pic>
        <p:nvPicPr>
          <p:cNvPr id="18434"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0" y="0"/>
            <a:ext cx="9144000" cy="6858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rgbClr val="000000">
                      <a:alpha val="74998"/>
                    </a:srgbClr>
                  </a:outerShdw>
                </a:effectLst>
              </a14:hiddenEffects>
            </a:ext>
          </a:extLst>
        </p:spPr>
      </p:pic>
      <p:sp>
        <p:nvSpPr>
          <p:cNvPr id="18435" name="Text Box 3"/>
          <p:cNvSpPr txBox="1">
            <a:spLocks noChangeArrowheads="1"/>
          </p:cNvSpPr>
          <p:nvPr/>
        </p:nvSpPr>
        <p:spPr bwMode="auto">
          <a:xfrm>
            <a:off x="304800" y="4495800"/>
            <a:ext cx="1524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0">
                <a:solidFill>
                  <a:schemeClr val="accent1"/>
                </a:solidFill>
              </a:rPr>
              <a:t>amphibolite</a:t>
            </a:r>
            <a:endParaRPr lang="en-US" altLang="en-US" sz="1600" i="0">
              <a:solidFill>
                <a:schemeClr val="accent1"/>
              </a:solidFill>
            </a:endParaRPr>
          </a:p>
        </p:txBody>
      </p:sp>
      <p:sp>
        <p:nvSpPr>
          <p:cNvPr id="18436" name="Text Box 4"/>
          <p:cNvSpPr txBox="1">
            <a:spLocks noChangeArrowheads="1"/>
          </p:cNvSpPr>
          <p:nvPr/>
        </p:nvSpPr>
        <p:spPr bwMode="auto">
          <a:xfrm>
            <a:off x="1600200" y="4953000"/>
            <a:ext cx="13716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0">
                <a:solidFill>
                  <a:schemeClr val="accent1"/>
                </a:solidFill>
              </a:rPr>
              <a:t>QAP </a:t>
            </a:r>
          </a:p>
        </p:txBody>
      </p:sp>
      <p:sp>
        <p:nvSpPr>
          <p:cNvPr id="18437" name="Text Box 5"/>
          <p:cNvSpPr txBox="1">
            <a:spLocks noChangeArrowheads="1"/>
          </p:cNvSpPr>
          <p:nvPr/>
        </p:nvSpPr>
        <p:spPr bwMode="auto">
          <a:xfrm>
            <a:off x="2286000" y="5410200"/>
            <a:ext cx="15240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0">
                <a:solidFill>
                  <a:schemeClr val="accent1"/>
                </a:solidFill>
              </a:rPr>
              <a:t>ultra-mafic</a:t>
            </a:r>
          </a:p>
        </p:txBody>
      </p:sp>
      <p:sp>
        <p:nvSpPr>
          <p:cNvPr id="18438" name="Text Box 6"/>
          <p:cNvSpPr txBox="1">
            <a:spLocks noChangeArrowheads="1"/>
          </p:cNvSpPr>
          <p:nvPr/>
        </p:nvSpPr>
        <p:spPr bwMode="auto">
          <a:xfrm>
            <a:off x="4191000" y="381000"/>
            <a:ext cx="1981200" cy="366713"/>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800" i="0" dirty="0" err="1"/>
              <a:t>Qorqut</a:t>
            </a:r>
            <a:r>
              <a:rPr lang="en-US" altLang="en-US" sz="1800" i="0" dirty="0"/>
              <a:t> granite</a:t>
            </a:r>
          </a:p>
        </p:txBody>
      </p:sp>
      <p:sp>
        <p:nvSpPr>
          <p:cNvPr id="18439" name="Line 7"/>
          <p:cNvSpPr>
            <a:spLocks noChangeShapeType="1"/>
          </p:cNvSpPr>
          <p:nvPr/>
        </p:nvSpPr>
        <p:spPr bwMode="auto">
          <a:xfrm flipV="1">
            <a:off x="1066800" y="2971800"/>
            <a:ext cx="1143000" cy="1524000"/>
          </a:xfrm>
          <a:prstGeom prst="line">
            <a:avLst/>
          </a:prstGeom>
          <a:noFill/>
          <a:ln w="127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0" name="Line 8"/>
          <p:cNvSpPr>
            <a:spLocks noChangeShapeType="1"/>
          </p:cNvSpPr>
          <p:nvPr/>
        </p:nvSpPr>
        <p:spPr bwMode="auto">
          <a:xfrm flipV="1">
            <a:off x="2209800" y="3581400"/>
            <a:ext cx="990600" cy="1371600"/>
          </a:xfrm>
          <a:prstGeom prst="line">
            <a:avLst/>
          </a:prstGeom>
          <a:noFill/>
          <a:ln w="127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1" name="Line 9"/>
          <p:cNvSpPr>
            <a:spLocks noChangeShapeType="1"/>
          </p:cNvSpPr>
          <p:nvPr/>
        </p:nvSpPr>
        <p:spPr bwMode="auto">
          <a:xfrm flipV="1">
            <a:off x="3276600" y="3276600"/>
            <a:ext cx="990600" cy="2133600"/>
          </a:xfrm>
          <a:prstGeom prst="line">
            <a:avLst/>
          </a:prstGeom>
          <a:noFill/>
          <a:ln w="127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sp>
        <p:nvSpPr>
          <p:cNvPr id="18442" name="Line 10"/>
          <p:cNvSpPr>
            <a:spLocks noChangeShapeType="1"/>
          </p:cNvSpPr>
          <p:nvPr/>
        </p:nvSpPr>
        <p:spPr bwMode="auto">
          <a:xfrm flipH="1">
            <a:off x="4495800" y="838200"/>
            <a:ext cx="533400" cy="685800"/>
          </a:xfrm>
          <a:prstGeom prst="line">
            <a:avLst/>
          </a:prstGeom>
          <a:noFill/>
          <a:ln w="12700">
            <a:solidFill>
              <a:schemeClr val="tx1"/>
            </a:solidFill>
            <a:round/>
            <a:headEnd/>
            <a:tailEnd type="triangle" w="lg" len="med"/>
          </a:ln>
          <a:extLst>
            <a:ext uri="{909E8E84-426E-40DD-AFC4-6F175D3DCCD1}">
              <a14:hiddenFill xmlns:a14="http://schemas.microsoft.com/office/drawing/2010/main">
                <a:noFill/>
              </a14:hiddenFill>
            </a:ext>
          </a:extLst>
        </p:spPr>
        <p:txBody>
          <a:bodyPr wrap="none" anchor="ctr"/>
          <a:lstStyle/>
          <a:p>
            <a:endParaRPr lang="en-US"/>
          </a:p>
        </p:txBody>
      </p:sp>
      <p:pic>
        <p:nvPicPr>
          <p:cNvPr id="18447" name="Picture 15" descr="Akilia_Column"/>
          <p:cNvPicPr>
            <a:picLocks noChangeAspect="1" noChangeArrowheads="1"/>
          </p:cNvPicPr>
          <p:nvPr/>
        </p:nvPicPr>
        <p:blipFill>
          <a:blip r:embed="rId4">
            <a:extLst>
              <a:ext uri="{28A0092B-C50C-407E-A947-70E740481C1C}">
                <a14:useLocalDpi xmlns:a14="http://schemas.microsoft.com/office/drawing/2010/main" val="0"/>
              </a:ext>
            </a:extLst>
          </a:blip>
          <a:srcRect l="30357" t="9093" r="32356" b="8365"/>
          <a:stretch>
            <a:fillRect/>
          </a:stretch>
        </p:blipFill>
        <p:spPr bwMode="auto">
          <a:xfrm>
            <a:off x="6629400" y="0"/>
            <a:ext cx="2514600" cy="6858000"/>
          </a:xfrm>
          <a:prstGeom prst="rect">
            <a:avLst/>
          </a:prstGeom>
          <a:noFill/>
          <a:ln w="25400">
            <a:solidFill>
              <a:schemeClr val="tx1"/>
            </a:solidFill>
            <a:miter lim="800000"/>
            <a:headEnd/>
            <a:tailEnd/>
          </a:ln>
          <a:extLst>
            <a:ext uri="{909E8E84-426E-40DD-AFC4-6F175D3DCCD1}">
              <a14:hiddenFill xmlns:a14="http://schemas.microsoft.com/office/drawing/2010/main">
                <a:solidFill>
                  <a:srgbClr val="FFFFFF"/>
                </a:solidFill>
              </a14:hiddenFill>
            </a:ext>
          </a:extLst>
        </p:spPr>
      </p:pic>
      <p:sp>
        <p:nvSpPr>
          <p:cNvPr id="18448" name="Text Box 16"/>
          <p:cNvSpPr txBox="1">
            <a:spLocks noChangeArrowheads="1"/>
          </p:cNvSpPr>
          <p:nvPr/>
        </p:nvSpPr>
        <p:spPr bwMode="auto">
          <a:xfrm rot="5400000">
            <a:off x="7442994" y="2947194"/>
            <a:ext cx="25146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b="0" i="0"/>
              <a:t>quartz-amphibole-pyroxene rock</a:t>
            </a:r>
            <a:endParaRPr lang="en-US" altLang="en-US" sz="1200" b="0" i="0">
              <a:solidFill>
                <a:schemeClr val="accent1"/>
              </a:solidFill>
            </a:endParaRPr>
          </a:p>
        </p:txBody>
      </p:sp>
      <p:sp>
        <p:nvSpPr>
          <p:cNvPr id="18449" name="Text Box 17"/>
          <p:cNvSpPr txBox="1">
            <a:spLocks noChangeArrowheads="1"/>
          </p:cNvSpPr>
          <p:nvPr/>
        </p:nvSpPr>
        <p:spPr bwMode="auto">
          <a:xfrm>
            <a:off x="8229600" y="5638800"/>
            <a:ext cx="3810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i="0">
                <a:solidFill>
                  <a:srgbClr val="FF0000"/>
                </a:solidFill>
              </a:rPr>
              <a:t>05</a:t>
            </a:r>
            <a:endParaRPr lang="en-US" altLang="en-US" sz="1200" i="0">
              <a:solidFill>
                <a:schemeClr val="accent1"/>
              </a:solidFill>
            </a:endParaRPr>
          </a:p>
        </p:txBody>
      </p:sp>
      <p:sp>
        <p:nvSpPr>
          <p:cNvPr id="18450" name="Text Box 18"/>
          <p:cNvSpPr txBox="1">
            <a:spLocks noChangeArrowheads="1"/>
          </p:cNvSpPr>
          <p:nvPr/>
        </p:nvSpPr>
        <p:spPr bwMode="auto">
          <a:xfrm>
            <a:off x="8229600" y="6248400"/>
            <a:ext cx="381000" cy="274638"/>
          </a:xfrm>
          <a:prstGeom prst="rect">
            <a:avLst/>
          </a:prstGeom>
          <a:solidFill>
            <a:srgbClr val="FFFFFF"/>
          </a:solidFill>
          <a:ln>
            <a:noFill/>
          </a:ln>
          <a:extLst>
            <a:ext uri="{91240B29-F687-4F45-9708-019B960494DF}">
              <a14:hiddenLine xmlns:a14="http://schemas.microsoft.com/office/drawing/2010/main" w="9525">
                <a:solidFill>
                  <a:schemeClr val="tx1"/>
                </a:solidFill>
                <a:miter lim="800000"/>
                <a:headEnd/>
                <a:tailEnd/>
              </a14:hiddenLine>
            </a:ext>
          </a:extLst>
        </p:spPr>
        <p:txBody>
          <a:bodyPr>
            <a:spAutoFit/>
          </a:bodyPr>
          <a:lstStyle/>
          <a:p>
            <a:pPr>
              <a:spcBef>
                <a:spcPct val="50000"/>
              </a:spcBef>
            </a:pPr>
            <a:r>
              <a:rPr lang="en-US" altLang="en-US" sz="1200" i="0">
                <a:solidFill>
                  <a:srgbClr val="FF0000"/>
                </a:solidFill>
              </a:rPr>
              <a:t>02</a:t>
            </a:r>
            <a:endParaRPr lang="en-US" altLang="en-US" sz="1200" i="0">
              <a:solidFill>
                <a:schemeClr val="accent1"/>
              </a:solidFill>
            </a:endParaRPr>
          </a:p>
        </p:txBody>
      </p:sp>
      <p:sp>
        <p:nvSpPr>
          <p:cNvPr id="18451" name="Oval 19"/>
          <p:cNvSpPr>
            <a:spLocks noChangeArrowheads="1"/>
          </p:cNvSpPr>
          <p:nvPr/>
        </p:nvSpPr>
        <p:spPr bwMode="auto">
          <a:xfrm>
            <a:off x="8153400" y="6324600"/>
            <a:ext cx="76200" cy="76200"/>
          </a:xfrm>
          <a:prstGeom prst="ellipse">
            <a:avLst/>
          </a:prstGeom>
          <a:solidFill>
            <a:schemeClr val="tx2"/>
          </a:solidFill>
          <a:ln w="9525">
            <a:solidFill>
              <a:schemeClr val="tx1"/>
            </a:solidFill>
            <a:round/>
            <a:headEnd/>
            <a:tailEnd/>
          </a:ln>
        </p:spPr>
        <p:txBody>
          <a:bodyPr wrap="none" anchor="ctr"/>
          <a:lstStyle/>
          <a:p>
            <a:endParaRPr lang="en-US"/>
          </a:p>
        </p:txBody>
      </p:sp>
    </p:spTree>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74085" name="Text Box 5"/>
          <p:cNvSpPr txBox="1">
            <a:spLocks noChangeArrowheads="1"/>
          </p:cNvSpPr>
          <p:nvPr/>
        </p:nvSpPr>
        <p:spPr bwMode="auto">
          <a:xfrm>
            <a:off x="1418228" y="6367046"/>
            <a:ext cx="2696572" cy="338554"/>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dirty="0" err="1">
                <a:solidFill>
                  <a:schemeClr val="accent1"/>
                </a:solidFill>
                <a:latin typeface="Arial" charset="0"/>
              </a:rPr>
              <a:t>Nutman</a:t>
            </a:r>
            <a:r>
              <a:rPr lang="en-US" altLang="en-US" sz="1600" dirty="0">
                <a:solidFill>
                  <a:schemeClr val="accent1"/>
                </a:solidFill>
              </a:rPr>
              <a:t> et al. (1997, GCA)</a:t>
            </a:r>
            <a:endParaRPr lang="en-US" altLang="en-US" dirty="0">
              <a:solidFill>
                <a:schemeClr val="accent1"/>
              </a:solidFill>
            </a:endParaRPr>
          </a:p>
        </p:txBody>
      </p:sp>
      <p:sp>
        <p:nvSpPr>
          <p:cNvPr id="174086" name="Text Box 6"/>
          <p:cNvSpPr txBox="1">
            <a:spLocks noChangeArrowheads="1"/>
          </p:cNvSpPr>
          <p:nvPr/>
        </p:nvSpPr>
        <p:spPr bwMode="auto">
          <a:xfrm>
            <a:off x="177268" y="885950"/>
            <a:ext cx="3733799" cy="193899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en-US" b="0" i="0" dirty="0">
                <a:solidFill>
                  <a:schemeClr val="accent1"/>
                </a:solidFill>
                <a:latin typeface="+mj-lt"/>
              </a:rPr>
              <a:t>Minimum age of </a:t>
            </a:r>
            <a:r>
              <a:rPr lang="en-US" altLang="en-US" b="0" i="0" dirty="0" smtClean="0">
                <a:solidFill>
                  <a:schemeClr val="accent1"/>
                </a:solidFill>
                <a:latin typeface="+mj-lt"/>
              </a:rPr>
              <a:t>Akilia amphibolite </a:t>
            </a:r>
            <a:r>
              <a:rPr lang="en-US" altLang="en-US" b="0" i="0" dirty="0">
                <a:solidFill>
                  <a:schemeClr val="accent1"/>
                </a:solidFill>
                <a:latin typeface="+mj-lt"/>
              </a:rPr>
              <a:t>based on </a:t>
            </a:r>
            <a:endParaRPr lang="en-US" altLang="en-US" b="0" i="0" dirty="0" smtClean="0">
              <a:solidFill>
                <a:schemeClr val="accent1"/>
              </a:solidFill>
              <a:latin typeface="+mj-lt"/>
            </a:endParaRPr>
          </a:p>
          <a:p>
            <a:pPr algn="ctr"/>
            <a:r>
              <a:rPr lang="en-US" altLang="en-US" b="0" i="0" dirty="0" smtClean="0">
                <a:solidFill>
                  <a:schemeClr val="accent1"/>
                </a:solidFill>
                <a:latin typeface="+mj-lt"/>
              </a:rPr>
              <a:t>cross-cutting </a:t>
            </a:r>
            <a:r>
              <a:rPr lang="en-US" altLang="en-US" b="0" i="0" dirty="0">
                <a:solidFill>
                  <a:schemeClr val="accent1"/>
                </a:solidFill>
                <a:latin typeface="+mj-lt"/>
              </a:rPr>
              <a:t>by younger </a:t>
            </a:r>
            <a:r>
              <a:rPr lang="en-US" altLang="en-US" b="0" i="0" dirty="0" err="1" smtClean="0">
                <a:solidFill>
                  <a:schemeClr val="accent1"/>
                </a:solidFill>
                <a:latin typeface="+mj-lt"/>
              </a:rPr>
              <a:t>Amîsoq</a:t>
            </a:r>
            <a:r>
              <a:rPr lang="en-US" altLang="en-US" b="0" i="0" dirty="0" smtClean="0">
                <a:solidFill>
                  <a:schemeClr val="accent1"/>
                </a:solidFill>
                <a:latin typeface="+mj-lt"/>
              </a:rPr>
              <a:t> tonalitic gneiss?</a:t>
            </a:r>
            <a:endParaRPr lang="en-US" altLang="en-US" b="0" i="0" dirty="0">
              <a:solidFill>
                <a:schemeClr val="accent1"/>
              </a:solidFill>
              <a:latin typeface="+mj-lt"/>
            </a:endParaRPr>
          </a:p>
        </p:txBody>
      </p:sp>
      <p:grpSp>
        <p:nvGrpSpPr>
          <p:cNvPr id="3" name="Group 2"/>
          <p:cNvGrpSpPr/>
          <p:nvPr/>
        </p:nvGrpSpPr>
        <p:grpSpPr>
          <a:xfrm>
            <a:off x="4343400" y="0"/>
            <a:ext cx="4800600" cy="6857999"/>
            <a:chOff x="3048000" y="1246642"/>
            <a:chExt cx="3640138" cy="5410200"/>
          </a:xfrm>
        </p:grpSpPr>
        <p:grpSp>
          <p:nvGrpSpPr>
            <p:cNvPr id="2" name="Group 1"/>
            <p:cNvGrpSpPr/>
            <p:nvPr/>
          </p:nvGrpSpPr>
          <p:grpSpPr>
            <a:xfrm>
              <a:off x="3048000" y="1246642"/>
              <a:ext cx="3640138" cy="5410200"/>
              <a:chOff x="5334000" y="1295400"/>
              <a:chExt cx="3640138" cy="5410200"/>
            </a:xfrm>
          </p:grpSpPr>
          <p:pic>
            <p:nvPicPr>
              <p:cNvPr id="174083" name="Picture 3"/>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5334000" y="1295400"/>
                <a:ext cx="3640138" cy="5410200"/>
              </a:xfrm>
              <a:prstGeom prst="rect">
                <a:avLst/>
              </a:prstGeom>
              <a:noFill/>
              <a:extLst>
                <a:ext uri="{909E8E84-426E-40DD-AFC4-6F175D3DCCD1}">
                  <a14:hiddenFill xmlns:a14="http://schemas.microsoft.com/office/drawing/2010/main">
                    <a:solidFill>
                      <a:srgbClr val="FFFFFF"/>
                    </a:solidFill>
                  </a14:hiddenFill>
                </a:ext>
              </a:extLst>
            </p:spPr>
          </p:pic>
          <p:sp>
            <p:nvSpPr>
              <p:cNvPr id="174084" name="Rectangle 4"/>
              <p:cNvSpPr>
                <a:spLocks noChangeArrowheads="1"/>
              </p:cNvSpPr>
              <p:nvPr/>
            </p:nvSpPr>
            <p:spPr bwMode="auto">
              <a:xfrm>
                <a:off x="6589219" y="3048000"/>
                <a:ext cx="1807119" cy="1752600"/>
              </a:xfrm>
              <a:prstGeom prst="rect">
                <a:avLst/>
              </a:prstGeom>
              <a:noFill/>
              <a:ln w="38100">
                <a:solidFill>
                  <a:srgbClr val="FFFFFF"/>
                </a:solidFill>
                <a:miter lim="800000"/>
                <a:headEnd/>
                <a:tailEnd/>
              </a:ln>
              <a:effectLst/>
              <a:extLst>
                <a:ext uri="{909E8E84-426E-40DD-AFC4-6F175D3DCCD1}">
                  <a14:hiddenFill xmlns:a14="http://schemas.microsoft.com/office/drawing/2010/main">
                    <a:solidFill>
                      <a:schemeClr val="accent1"/>
                    </a:solid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088" name="Text Box 8"/>
              <p:cNvSpPr txBox="1">
                <a:spLocks noChangeArrowheads="1"/>
              </p:cNvSpPr>
              <p:nvPr/>
            </p:nvSpPr>
            <p:spPr bwMode="auto">
              <a:xfrm>
                <a:off x="7029702" y="1753433"/>
                <a:ext cx="1104396" cy="27884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dirty="0" smtClean="0">
                    <a:latin typeface="Arial" charset="0"/>
                  </a:rPr>
                  <a:t>Akilia Assn.</a:t>
                </a:r>
                <a:endParaRPr lang="en-US" altLang="en-US" dirty="0"/>
              </a:p>
            </p:txBody>
          </p:sp>
          <p:sp>
            <p:nvSpPr>
              <p:cNvPr id="174089" name="Line 9"/>
              <p:cNvSpPr>
                <a:spLocks noChangeShapeType="1"/>
              </p:cNvSpPr>
              <p:nvPr/>
            </p:nvSpPr>
            <p:spPr bwMode="auto">
              <a:xfrm>
                <a:off x="6284009" y="1955245"/>
                <a:ext cx="650192" cy="1702355"/>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sp>
            <p:nvSpPr>
              <p:cNvPr id="174090" name="Line 10"/>
              <p:cNvSpPr>
                <a:spLocks noChangeShapeType="1"/>
              </p:cNvSpPr>
              <p:nvPr/>
            </p:nvSpPr>
            <p:spPr bwMode="auto">
              <a:xfrm>
                <a:off x="7593396" y="2057400"/>
                <a:ext cx="407605" cy="1295399"/>
              </a:xfrm>
              <a:prstGeom prst="line">
                <a:avLst/>
              </a:prstGeom>
              <a:noFill/>
              <a:ln w="38100">
                <a:solidFill>
                  <a:srgbClr val="FFFFFF"/>
                </a:solidFill>
                <a:round/>
                <a:headEnd/>
                <a:tailEnd type="triangle" w="med" len="med"/>
              </a:ln>
              <a:effectLst/>
              <a:extLst>
                <a:ext uri="{909E8E84-426E-40DD-AFC4-6F175D3DCCD1}">
                  <a14:hiddenFill xmlns:a14="http://schemas.microsoft.com/office/drawing/2010/main">
                    <a:noFill/>
                  </a14:hiddenFill>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nchor="ctr"/>
              <a:lstStyle/>
              <a:p>
                <a:endParaRPr lang="en-US"/>
              </a:p>
            </p:txBody>
          </p:sp>
        </p:grpSp>
        <p:sp>
          <p:nvSpPr>
            <p:cNvPr id="174092" name="Text Box 12"/>
            <p:cNvSpPr txBox="1">
              <a:spLocks noChangeArrowheads="1"/>
            </p:cNvSpPr>
            <p:nvPr/>
          </p:nvSpPr>
          <p:spPr bwMode="auto">
            <a:xfrm>
              <a:off x="4461928" y="4853997"/>
              <a:ext cx="1267743" cy="278845"/>
            </a:xfrm>
            <a:prstGeom prst="rect">
              <a:avLst/>
            </a:prstGeom>
            <a:solidFill>
              <a:srgbClr val="FFFFFF"/>
            </a:solidFill>
            <a:ln>
              <a:noFill/>
            </a:ln>
            <a:effectLst/>
            <a:extLs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none">
              <a:spAutoFit/>
            </a:bodyPr>
            <a:lstStyle/>
            <a:p>
              <a:r>
                <a:rPr lang="en-US" altLang="en-US" sz="1600" dirty="0"/>
                <a:t>Discordance?</a:t>
              </a:r>
              <a:endParaRPr lang="en-US" altLang="en-US" dirty="0"/>
            </a:p>
          </p:txBody>
        </p:sp>
      </p:grpSp>
      <p:sp>
        <p:nvSpPr>
          <p:cNvPr id="16" name="Rectangle 15"/>
          <p:cNvSpPr/>
          <p:nvPr/>
        </p:nvSpPr>
        <p:spPr>
          <a:xfrm>
            <a:off x="4584483" y="519747"/>
            <a:ext cx="1712328" cy="338554"/>
          </a:xfrm>
          <a:prstGeom prst="rect">
            <a:avLst/>
          </a:prstGeom>
          <a:noFill/>
        </p:spPr>
        <p:txBody>
          <a:bodyPr wrap="none">
            <a:spAutoFit/>
          </a:bodyPr>
          <a:lstStyle/>
          <a:p>
            <a:r>
              <a:rPr lang="en-US" sz="1600" dirty="0" err="1"/>
              <a:t>Amîtsoq</a:t>
            </a:r>
            <a:r>
              <a:rPr lang="en-US" sz="1600" dirty="0"/>
              <a:t> gneiss</a:t>
            </a:r>
          </a:p>
        </p:txBody>
      </p:sp>
      <p:sp>
        <p:nvSpPr>
          <p:cNvPr id="18" name="Text Box 6"/>
          <p:cNvSpPr txBox="1">
            <a:spLocks noChangeArrowheads="1"/>
          </p:cNvSpPr>
          <p:nvPr/>
        </p:nvSpPr>
        <p:spPr bwMode="auto">
          <a:xfrm>
            <a:off x="177267" y="3676471"/>
            <a:ext cx="3733799" cy="1200329"/>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txBody>
          <a:bodyPr wrap="square">
            <a:spAutoFit/>
          </a:bodyPr>
          <a:lstStyle/>
          <a:p>
            <a:pPr algn="ctr"/>
            <a:r>
              <a:rPr lang="en-US" altLang="en-US" b="0" i="0" dirty="0" smtClean="0">
                <a:solidFill>
                  <a:schemeClr val="accent1"/>
                </a:solidFill>
                <a:latin typeface="+mj-lt"/>
              </a:rPr>
              <a:t>Is this relationship cross-cutting </a:t>
            </a:r>
            <a:r>
              <a:rPr lang="en-US" altLang="en-US" b="0" i="0" smtClean="0">
                <a:solidFill>
                  <a:schemeClr val="accent1"/>
                </a:solidFill>
                <a:latin typeface="+mj-lt"/>
              </a:rPr>
              <a:t>or tectonic?</a:t>
            </a:r>
            <a:endParaRPr lang="en-US" altLang="en-US" b="0" i="0" dirty="0">
              <a:solidFill>
                <a:schemeClr val="accent1"/>
              </a:solidFill>
              <a:latin typeface="+mj-lt"/>
            </a:endParaRPr>
          </a:p>
        </p:txBody>
      </p:sp>
    </p:spTree>
    <p:extLst>
      <p:ext uri="{BB962C8B-B14F-4D97-AF65-F5344CB8AC3E}">
        <p14:creationId xmlns:p14="http://schemas.microsoft.com/office/powerpoint/2010/main" val="1110337535"/>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FFFFF"/>
        </a:solidFill>
        <a:effectLst/>
      </p:bgPr>
    </p:bg>
    <p:spTree>
      <p:nvGrpSpPr>
        <p:cNvPr id="1" name=""/>
        <p:cNvGrpSpPr/>
        <p:nvPr/>
      </p:nvGrpSpPr>
      <p:grpSpPr>
        <a:xfrm>
          <a:off x="0" y="0"/>
          <a:ext cx="0" cy="0"/>
          <a:chOff x="0" y="0"/>
          <a:chExt cx="0" cy="0"/>
        </a:xfrm>
      </p:grpSpPr>
      <p:sp>
        <p:nvSpPr>
          <p:cNvPr id="9" name="Rectangle 8"/>
          <p:cNvSpPr/>
          <p:nvPr/>
        </p:nvSpPr>
        <p:spPr bwMode="auto">
          <a:xfrm>
            <a:off x="152400" y="0"/>
            <a:ext cx="8839200" cy="6858000"/>
          </a:xfrm>
          <a:prstGeom prst="rect">
            <a:avLst/>
          </a:prstGeom>
          <a:solidFill>
            <a:schemeClr val="tx1"/>
          </a:solidFill>
          <a:ln w="9525" cap="flat" cmpd="sng" algn="ctr">
            <a:solidFill>
              <a:schemeClr val="tx1"/>
            </a:solidFill>
            <a:prstDash val="solid"/>
            <a:round/>
            <a:headEnd type="none" w="med" len="med"/>
            <a:tailEnd type="none" w="med" len="med"/>
          </a:ln>
          <a:effectLst/>
          <a:extLst/>
        </p:spPr>
        <p:txBody>
          <a:bodyPr vert="horz" wrap="square" lIns="91440" tIns="45720" rIns="91440" bIns="45720" numCol="1" rtlCol="0" anchor="t" anchorCtr="0" compatLnSpc="1">
            <a:prstTxWarp prst="textNoShape">
              <a:avLst/>
            </a:prstTxWarp>
          </a:bodyPr>
          <a:lstStyle/>
          <a:p>
            <a:pPr marL="0" marR="0" indent="0" algn="l" defTabSz="914400" rtl="0" eaLnBrk="0" fontAlgn="base" latinLnBrk="0" hangingPunct="0">
              <a:lnSpc>
                <a:spcPct val="100000"/>
              </a:lnSpc>
              <a:spcBef>
                <a:spcPct val="0"/>
              </a:spcBef>
              <a:spcAft>
                <a:spcPct val="0"/>
              </a:spcAft>
              <a:buClrTx/>
              <a:buSzTx/>
              <a:buFontTx/>
              <a:buNone/>
              <a:tabLst/>
            </a:pPr>
            <a:endParaRPr kumimoji="0" lang="en-US" sz="2400" b="1" i="1" u="none" strike="noStrike" cap="none" normalizeH="0" baseline="0">
              <a:ln>
                <a:noFill/>
              </a:ln>
              <a:solidFill>
                <a:schemeClr val="tx1"/>
              </a:solidFill>
              <a:effectLst/>
              <a:latin typeface="Arial" charset="0"/>
              <a:ea typeface="ＭＳ Ｐゴシック" charset="-128"/>
            </a:endParaRPr>
          </a:p>
        </p:txBody>
      </p:sp>
      <p:pic>
        <p:nvPicPr>
          <p:cNvPr id="4" name="Picture 3"/>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648200" y="3505200"/>
            <a:ext cx="4191000" cy="3143250"/>
          </a:xfrm>
          <a:prstGeom prst="rect">
            <a:avLst/>
          </a:prstGeom>
        </p:spPr>
      </p:pic>
      <p:pic>
        <p:nvPicPr>
          <p:cNvPr id="5" name="Picture 4"/>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4800" y="209550"/>
            <a:ext cx="4191000" cy="3143250"/>
          </a:xfrm>
          <a:prstGeom prst="rect">
            <a:avLst/>
          </a:prstGeom>
          <a:ln w="53975">
            <a:noFill/>
          </a:ln>
        </p:spPr>
      </p:pic>
      <p:pic>
        <p:nvPicPr>
          <p:cNvPr id="6" name="Picture 5"/>
          <p:cNvPicPr>
            <a:picLocks noChangeAspect="1"/>
          </p:cNvPicPr>
          <p:nvPr/>
        </p:nvPicPr>
        <p:blipFill>
          <a:blip r:embed="rId5">
            <a:extLst>
              <a:ext uri="{28A0092B-C50C-407E-A947-70E740481C1C}">
                <a14:useLocalDpi xmlns:a14="http://schemas.microsoft.com/office/drawing/2010/main" val="0"/>
              </a:ext>
            </a:extLst>
          </a:blip>
          <a:stretch>
            <a:fillRect/>
          </a:stretch>
        </p:blipFill>
        <p:spPr>
          <a:xfrm>
            <a:off x="4648200" y="209550"/>
            <a:ext cx="4191000" cy="3143250"/>
          </a:xfrm>
          <a:prstGeom prst="rect">
            <a:avLst/>
          </a:prstGeom>
        </p:spPr>
      </p:pic>
      <p:pic>
        <p:nvPicPr>
          <p:cNvPr id="7" name="Picture 6"/>
          <p:cNvPicPr>
            <a:picLocks noChangeAspect="1"/>
          </p:cNvPicPr>
          <p:nvPr/>
        </p:nvPicPr>
        <p:blipFill>
          <a:blip r:embed="rId6">
            <a:extLst>
              <a:ext uri="{28A0092B-C50C-407E-A947-70E740481C1C}">
                <a14:useLocalDpi xmlns:a14="http://schemas.microsoft.com/office/drawing/2010/main" val="0"/>
              </a:ext>
            </a:extLst>
          </a:blip>
          <a:stretch>
            <a:fillRect/>
          </a:stretch>
        </p:blipFill>
        <p:spPr>
          <a:xfrm>
            <a:off x="304800" y="3505200"/>
            <a:ext cx="4191000" cy="3143250"/>
          </a:xfrm>
          <a:prstGeom prst="rect">
            <a:avLst/>
          </a:prstGeom>
        </p:spPr>
      </p:pic>
      <p:sp>
        <p:nvSpPr>
          <p:cNvPr id="3" name="Rectangle 2"/>
          <p:cNvSpPr/>
          <p:nvPr/>
        </p:nvSpPr>
        <p:spPr>
          <a:xfrm>
            <a:off x="917693" y="1663281"/>
            <a:ext cx="1516762" cy="307777"/>
          </a:xfrm>
          <a:prstGeom prst="rect">
            <a:avLst/>
          </a:prstGeom>
          <a:solidFill>
            <a:srgbClr val="FFFFFF"/>
          </a:solidFill>
        </p:spPr>
        <p:txBody>
          <a:bodyPr wrap="none">
            <a:spAutoFit/>
          </a:bodyPr>
          <a:lstStyle/>
          <a:p>
            <a:r>
              <a:rPr lang="en-US" sz="1400" dirty="0" err="1"/>
              <a:t>Amîtsoq</a:t>
            </a:r>
            <a:r>
              <a:rPr lang="en-US" sz="1400" dirty="0"/>
              <a:t> gneiss</a:t>
            </a:r>
          </a:p>
        </p:txBody>
      </p:sp>
      <p:sp>
        <p:nvSpPr>
          <p:cNvPr id="10" name="Rectangle 9"/>
          <p:cNvSpPr/>
          <p:nvPr/>
        </p:nvSpPr>
        <p:spPr>
          <a:xfrm>
            <a:off x="1821208" y="411423"/>
            <a:ext cx="1192699" cy="307777"/>
          </a:xfrm>
          <a:prstGeom prst="rect">
            <a:avLst/>
          </a:prstGeom>
          <a:solidFill>
            <a:srgbClr val="FFFFFF"/>
          </a:solidFill>
        </p:spPr>
        <p:txBody>
          <a:bodyPr wrap="none">
            <a:spAutoFit/>
          </a:bodyPr>
          <a:lstStyle/>
          <a:p>
            <a:r>
              <a:rPr lang="en-US" sz="1400" dirty="0" smtClean="0"/>
              <a:t>Akilia Assn.</a:t>
            </a:r>
            <a:endParaRPr lang="en-US" sz="1400" dirty="0"/>
          </a:p>
        </p:txBody>
      </p:sp>
      <p:sp>
        <p:nvSpPr>
          <p:cNvPr id="11" name="Rectangle 10"/>
          <p:cNvSpPr/>
          <p:nvPr/>
        </p:nvSpPr>
        <p:spPr>
          <a:xfrm>
            <a:off x="3303101" y="1971058"/>
            <a:ext cx="1192699" cy="307777"/>
          </a:xfrm>
          <a:prstGeom prst="rect">
            <a:avLst/>
          </a:prstGeom>
          <a:solidFill>
            <a:srgbClr val="FFFFFF"/>
          </a:solidFill>
        </p:spPr>
        <p:txBody>
          <a:bodyPr wrap="none">
            <a:spAutoFit/>
          </a:bodyPr>
          <a:lstStyle/>
          <a:p>
            <a:r>
              <a:rPr lang="en-US" sz="1400" dirty="0" smtClean="0"/>
              <a:t>Akilia Assn.</a:t>
            </a:r>
            <a:endParaRPr lang="en-US" sz="1400" dirty="0"/>
          </a:p>
        </p:txBody>
      </p:sp>
      <p:sp>
        <p:nvSpPr>
          <p:cNvPr id="13" name="Rectangle 12"/>
          <p:cNvSpPr/>
          <p:nvPr/>
        </p:nvSpPr>
        <p:spPr>
          <a:xfrm>
            <a:off x="302443" y="226368"/>
            <a:ext cx="407484" cy="461665"/>
          </a:xfrm>
          <a:prstGeom prst="rect">
            <a:avLst/>
          </a:prstGeom>
          <a:solidFill>
            <a:srgbClr val="FFFFFF"/>
          </a:solidFill>
        </p:spPr>
        <p:txBody>
          <a:bodyPr wrap="none">
            <a:spAutoFit/>
          </a:bodyPr>
          <a:lstStyle/>
          <a:p>
            <a:r>
              <a:rPr lang="en-US" dirty="0"/>
              <a:t>A</a:t>
            </a:r>
          </a:p>
        </p:txBody>
      </p:sp>
      <p:sp>
        <p:nvSpPr>
          <p:cNvPr id="14" name="Rectangle 13"/>
          <p:cNvSpPr/>
          <p:nvPr/>
        </p:nvSpPr>
        <p:spPr>
          <a:xfrm>
            <a:off x="4667615" y="231811"/>
            <a:ext cx="407484" cy="461665"/>
          </a:xfrm>
          <a:prstGeom prst="rect">
            <a:avLst/>
          </a:prstGeom>
          <a:solidFill>
            <a:srgbClr val="FFFFFF"/>
          </a:solidFill>
        </p:spPr>
        <p:txBody>
          <a:bodyPr wrap="none">
            <a:spAutoFit/>
          </a:bodyPr>
          <a:lstStyle/>
          <a:p>
            <a:r>
              <a:rPr lang="en-US" dirty="0" smtClean="0"/>
              <a:t>B</a:t>
            </a:r>
            <a:endParaRPr lang="en-US" dirty="0"/>
          </a:p>
        </p:txBody>
      </p:sp>
      <p:sp>
        <p:nvSpPr>
          <p:cNvPr id="15" name="Rectangle 14"/>
          <p:cNvSpPr/>
          <p:nvPr/>
        </p:nvSpPr>
        <p:spPr>
          <a:xfrm>
            <a:off x="324214" y="3513854"/>
            <a:ext cx="407484" cy="461665"/>
          </a:xfrm>
          <a:prstGeom prst="rect">
            <a:avLst/>
          </a:prstGeom>
          <a:solidFill>
            <a:srgbClr val="FFFFFF"/>
          </a:solidFill>
        </p:spPr>
        <p:txBody>
          <a:bodyPr wrap="none">
            <a:spAutoFit/>
          </a:bodyPr>
          <a:lstStyle/>
          <a:p>
            <a:r>
              <a:rPr lang="en-US" dirty="0" smtClean="0"/>
              <a:t>C</a:t>
            </a:r>
            <a:endParaRPr lang="en-US" dirty="0"/>
          </a:p>
        </p:txBody>
      </p:sp>
      <p:sp>
        <p:nvSpPr>
          <p:cNvPr id="16" name="Rectangle 15"/>
          <p:cNvSpPr/>
          <p:nvPr/>
        </p:nvSpPr>
        <p:spPr>
          <a:xfrm>
            <a:off x="4667615" y="3513854"/>
            <a:ext cx="407484" cy="461665"/>
          </a:xfrm>
          <a:prstGeom prst="rect">
            <a:avLst/>
          </a:prstGeom>
          <a:solidFill>
            <a:srgbClr val="FFFFFF"/>
          </a:solidFill>
        </p:spPr>
        <p:txBody>
          <a:bodyPr wrap="none">
            <a:spAutoFit/>
          </a:bodyPr>
          <a:lstStyle/>
          <a:p>
            <a:r>
              <a:rPr lang="en-US" dirty="0" smtClean="0"/>
              <a:t>D</a:t>
            </a:r>
            <a:endParaRPr lang="en-US" dirty="0"/>
          </a:p>
        </p:txBody>
      </p:sp>
      <p:sp>
        <p:nvSpPr>
          <p:cNvPr id="18" name="Rectangle 17"/>
          <p:cNvSpPr/>
          <p:nvPr/>
        </p:nvSpPr>
        <p:spPr>
          <a:xfrm>
            <a:off x="5790487" y="1062101"/>
            <a:ext cx="1192699" cy="307777"/>
          </a:xfrm>
          <a:prstGeom prst="rect">
            <a:avLst/>
          </a:prstGeom>
          <a:solidFill>
            <a:srgbClr val="FFFFFF"/>
          </a:solidFill>
        </p:spPr>
        <p:txBody>
          <a:bodyPr wrap="none">
            <a:spAutoFit/>
          </a:bodyPr>
          <a:lstStyle/>
          <a:p>
            <a:r>
              <a:rPr lang="en-US" sz="1400" dirty="0" smtClean="0"/>
              <a:t>Akilia Assn.</a:t>
            </a:r>
            <a:endParaRPr lang="en-US" sz="1400" dirty="0"/>
          </a:p>
        </p:txBody>
      </p:sp>
      <p:sp>
        <p:nvSpPr>
          <p:cNvPr id="19" name="Rectangle 18"/>
          <p:cNvSpPr/>
          <p:nvPr/>
        </p:nvSpPr>
        <p:spPr>
          <a:xfrm>
            <a:off x="4874650" y="2893367"/>
            <a:ext cx="1516762" cy="307777"/>
          </a:xfrm>
          <a:prstGeom prst="rect">
            <a:avLst/>
          </a:prstGeom>
          <a:solidFill>
            <a:srgbClr val="FFFFFF"/>
          </a:solidFill>
        </p:spPr>
        <p:txBody>
          <a:bodyPr wrap="none">
            <a:spAutoFit/>
          </a:bodyPr>
          <a:lstStyle/>
          <a:p>
            <a:r>
              <a:rPr lang="en-US" sz="1400" dirty="0" err="1"/>
              <a:t>Amîtsoq</a:t>
            </a:r>
            <a:r>
              <a:rPr lang="en-US" sz="1400" dirty="0"/>
              <a:t> gneiss</a:t>
            </a:r>
          </a:p>
        </p:txBody>
      </p:sp>
      <p:cxnSp>
        <p:nvCxnSpPr>
          <p:cNvPr id="21" name="Straight Arrow Connector 20"/>
          <p:cNvCxnSpPr/>
          <p:nvPr/>
        </p:nvCxnSpPr>
        <p:spPr bwMode="auto">
          <a:xfrm>
            <a:off x="2286000" y="4419600"/>
            <a:ext cx="727907" cy="1066800"/>
          </a:xfrm>
          <a:prstGeom prst="straightConnector1">
            <a:avLst/>
          </a:prstGeom>
          <a:solidFill>
            <a:schemeClr val="accent1"/>
          </a:solidFill>
          <a:ln w="412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2" name="Straight Arrow Connector 21"/>
          <p:cNvCxnSpPr/>
          <p:nvPr/>
        </p:nvCxnSpPr>
        <p:spPr bwMode="auto">
          <a:xfrm>
            <a:off x="1558093" y="4806531"/>
            <a:ext cx="727907" cy="1066800"/>
          </a:xfrm>
          <a:prstGeom prst="straightConnector1">
            <a:avLst/>
          </a:prstGeom>
          <a:solidFill>
            <a:schemeClr val="accent1"/>
          </a:solidFill>
          <a:ln w="41275" cap="flat" cmpd="sng" algn="ctr">
            <a:solidFill>
              <a:schemeClr val="tx1"/>
            </a:solidFill>
            <a:prstDash val="solid"/>
            <a:round/>
            <a:headEnd type="none" w="med" len="med"/>
            <a:tailEnd type="non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3" name="Straight Arrow Connector 22"/>
          <p:cNvCxnSpPr/>
          <p:nvPr/>
        </p:nvCxnSpPr>
        <p:spPr bwMode="auto">
          <a:xfrm flipV="1">
            <a:off x="1404970" y="4800600"/>
            <a:ext cx="652430" cy="480486"/>
          </a:xfrm>
          <a:prstGeom prst="straightConnector1">
            <a:avLst/>
          </a:prstGeom>
          <a:solidFill>
            <a:schemeClr val="accent1"/>
          </a:solidFill>
          <a:ln w="41275" cap="flat" cmpd="sng" algn="ctr">
            <a:solidFill>
              <a:schemeClr val="tx1"/>
            </a:solidFill>
            <a:prstDash val="solid"/>
            <a:round/>
            <a:headEnd type="triangle" w="lg" len="med"/>
            <a:tailEnd type="triangle" w="lg"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cxnSp>
        <p:nvCxnSpPr>
          <p:cNvPr id="26" name="Straight Arrow Connector 25"/>
          <p:cNvCxnSpPr/>
          <p:nvPr/>
        </p:nvCxnSpPr>
        <p:spPr bwMode="auto">
          <a:xfrm>
            <a:off x="6858000" y="5076825"/>
            <a:ext cx="838200" cy="1019175"/>
          </a:xfrm>
          <a:prstGeom prst="straightConnector1">
            <a:avLst/>
          </a:prstGeom>
          <a:solidFill>
            <a:schemeClr val="accent1"/>
          </a:solidFill>
          <a:ln w="41275" cap="flat" cmpd="sng" algn="ctr">
            <a:solidFill>
              <a:schemeClr val="tx1"/>
            </a:solidFill>
            <a:prstDash val="solid"/>
            <a:round/>
            <a:headEnd type="none" w="med" len="med"/>
            <a:tailEnd type="triangle" w="lg" len="lg"/>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p:spPr>
      </p:cxnSp>
      <p:sp>
        <p:nvSpPr>
          <p:cNvPr id="20" name="Rectangle 19"/>
          <p:cNvSpPr/>
          <p:nvPr/>
        </p:nvSpPr>
        <p:spPr>
          <a:xfrm>
            <a:off x="7611533" y="3684675"/>
            <a:ext cx="1192699" cy="307777"/>
          </a:xfrm>
          <a:prstGeom prst="rect">
            <a:avLst/>
          </a:prstGeom>
          <a:solidFill>
            <a:srgbClr val="FFFFFF"/>
          </a:solidFill>
        </p:spPr>
        <p:txBody>
          <a:bodyPr wrap="none">
            <a:spAutoFit/>
          </a:bodyPr>
          <a:lstStyle/>
          <a:p>
            <a:r>
              <a:rPr lang="en-US" sz="1400" dirty="0" smtClean="0"/>
              <a:t>Akilia Assn.</a:t>
            </a:r>
            <a:endParaRPr lang="en-US" sz="1400" dirty="0"/>
          </a:p>
        </p:txBody>
      </p:sp>
      <p:sp>
        <p:nvSpPr>
          <p:cNvPr id="24" name="Rectangle 23"/>
          <p:cNvSpPr/>
          <p:nvPr/>
        </p:nvSpPr>
        <p:spPr>
          <a:xfrm>
            <a:off x="2624553" y="6070413"/>
            <a:ext cx="1192699" cy="307777"/>
          </a:xfrm>
          <a:prstGeom prst="rect">
            <a:avLst/>
          </a:prstGeom>
          <a:solidFill>
            <a:srgbClr val="FFFFFF"/>
          </a:solidFill>
        </p:spPr>
        <p:txBody>
          <a:bodyPr wrap="none">
            <a:spAutoFit/>
          </a:bodyPr>
          <a:lstStyle/>
          <a:p>
            <a:r>
              <a:rPr lang="en-US" sz="1400" dirty="0" smtClean="0"/>
              <a:t>Akilia Assn.</a:t>
            </a:r>
            <a:endParaRPr lang="en-US" sz="1400" dirty="0"/>
          </a:p>
        </p:txBody>
      </p:sp>
    </p:spTree>
    <p:extLst>
      <p:ext uri="{BB962C8B-B14F-4D97-AF65-F5344CB8AC3E}">
        <p14:creationId xmlns:p14="http://schemas.microsoft.com/office/powerpoint/2010/main" val="71258732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152400" y="1676400"/>
            <a:ext cx="8839200" cy="4838700"/>
            <a:chOff x="152400" y="1383436"/>
            <a:chExt cx="8839200" cy="4838700"/>
          </a:xfrm>
        </p:grpSpPr>
        <p:pic>
          <p:nvPicPr>
            <p:cNvPr id="4" name="Picture 3"/>
            <p:cNvPicPr>
              <a:picLocks noChangeAspect="1"/>
            </p:cNvPicPr>
            <p:nvPr/>
          </p:nvPicPr>
          <p:blipFill rotWithShape="1">
            <a:blip r:embed="rId3">
              <a:extLst>
                <a:ext uri="{28A0092B-C50C-407E-A947-70E740481C1C}">
                  <a14:useLocalDpi xmlns:a14="http://schemas.microsoft.com/office/drawing/2010/main" val="0"/>
                </a:ext>
              </a:extLst>
            </a:blip>
            <a:srcRect l="1666" r="1666" b="10367"/>
            <a:stretch/>
          </p:blipFill>
          <p:spPr>
            <a:xfrm>
              <a:off x="152400" y="1383436"/>
              <a:ext cx="8839200" cy="4838700"/>
            </a:xfrm>
            <a:prstGeom prst="rect">
              <a:avLst/>
            </a:prstGeom>
          </p:spPr>
        </p:pic>
        <p:sp>
          <p:nvSpPr>
            <p:cNvPr id="7" name="TextBox 6"/>
            <p:cNvSpPr txBox="1"/>
            <p:nvPr/>
          </p:nvSpPr>
          <p:spPr>
            <a:xfrm>
              <a:off x="2438400" y="2800290"/>
              <a:ext cx="1524000" cy="400110"/>
            </a:xfrm>
            <a:prstGeom prst="rect">
              <a:avLst/>
            </a:prstGeom>
            <a:noFill/>
          </p:spPr>
          <p:txBody>
            <a:bodyPr wrap="square" rtlCol="0">
              <a:spAutoFit/>
            </a:bodyPr>
            <a:lstStyle/>
            <a:p>
              <a:r>
                <a:rPr lang="en-US" sz="2000" b="0" i="0" dirty="0" smtClean="0"/>
                <a:t>Foliations</a:t>
              </a:r>
              <a:endParaRPr lang="en-US" sz="2000" b="0" i="0" dirty="0"/>
            </a:p>
          </p:txBody>
        </p:sp>
        <p:sp>
          <p:nvSpPr>
            <p:cNvPr id="8" name="TextBox 7"/>
            <p:cNvSpPr txBox="1"/>
            <p:nvPr/>
          </p:nvSpPr>
          <p:spPr>
            <a:xfrm>
              <a:off x="2514600" y="4876800"/>
              <a:ext cx="1524000" cy="646331"/>
            </a:xfrm>
            <a:prstGeom prst="rect">
              <a:avLst/>
            </a:prstGeom>
            <a:noFill/>
          </p:spPr>
          <p:txBody>
            <a:bodyPr wrap="square" rtlCol="0">
              <a:spAutoFit/>
            </a:bodyPr>
            <a:lstStyle/>
            <a:p>
              <a:r>
                <a:rPr lang="en-US" sz="1800" b="0" i="0" dirty="0" smtClean="0"/>
                <a:t>Mineral </a:t>
              </a:r>
              <a:r>
                <a:rPr lang="en-US" sz="1800" b="0" i="0" dirty="0" err="1" smtClean="0"/>
                <a:t>lineations</a:t>
              </a:r>
              <a:endParaRPr lang="en-US" sz="1800" b="0" i="0" dirty="0"/>
            </a:p>
          </p:txBody>
        </p:sp>
        <p:sp>
          <p:nvSpPr>
            <p:cNvPr id="9" name="TextBox 8"/>
            <p:cNvSpPr txBox="1"/>
            <p:nvPr/>
          </p:nvSpPr>
          <p:spPr>
            <a:xfrm>
              <a:off x="5257800" y="4471210"/>
              <a:ext cx="1524000" cy="400110"/>
            </a:xfrm>
            <a:prstGeom prst="rect">
              <a:avLst/>
            </a:prstGeom>
            <a:noFill/>
          </p:spPr>
          <p:txBody>
            <a:bodyPr wrap="square" rtlCol="0">
              <a:spAutoFit/>
            </a:bodyPr>
            <a:lstStyle/>
            <a:p>
              <a:r>
                <a:rPr lang="en-US" sz="2000" b="0" i="0" dirty="0" smtClean="0"/>
                <a:t>Fold axes</a:t>
              </a:r>
              <a:endParaRPr lang="en-US" sz="2000" b="0" i="0" dirty="0"/>
            </a:p>
          </p:txBody>
        </p:sp>
        <p:sp>
          <p:nvSpPr>
            <p:cNvPr id="10" name="TextBox 9"/>
            <p:cNvSpPr txBox="1"/>
            <p:nvPr/>
          </p:nvSpPr>
          <p:spPr>
            <a:xfrm>
              <a:off x="6553200" y="2252954"/>
              <a:ext cx="1524000" cy="707886"/>
            </a:xfrm>
            <a:prstGeom prst="rect">
              <a:avLst/>
            </a:prstGeom>
            <a:noFill/>
          </p:spPr>
          <p:txBody>
            <a:bodyPr wrap="square" rtlCol="0">
              <a:spAutoFit/>
            </a:bodyPr>
            <a:lstStyle/>
            <a:p>
              <a:r>
                <a:rPr lang="en-US" sz="2000" b="0" i="0" smtClean="0"/>
                <a:t>Axial surfaces</a:t>
              </a:r>
              <a:endParaRPr lang="en-US" sz="2000" b="0" i="0" dirty="0"/>
            </a:p>
          </p:txBody>
        </p:sp>
      </p:grpSp>
      <p:sp>
        <p:nvSpPr>
          <p:cNvPr id="11" name="Text Box 7"/>
          <p:cNvSpPr txBox="1">
            <a:spLocks noChangeArrowheads="1"/>
          </p:cNvSpPr>
          <p:nvPr/>
        </p:nvSpPr>
        <p:spPr bwMode="auto">
          <a:xfrm>
            <a:off x="0" y="381000"/>
            <a:ext cx="9144000" cy="954107"/>
          </a:xfrm>
          <a:prstGeom prst="rect">
            <a:avLst/>
          </a:prstGeom>
          <a:noFill/>
          <a:ln>
            <a:noFill/>
          </a:ln>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wrap="square">
            <a:spAutoFit/>
          </a:bodyPr>
          <a:lstStyle/>
          <a:p>
            <a:pPr algn="ctr">
              <a:spcBef>
                <a:spcPct val="50000"/>
              </a:spcBef>
            </a:pPr>
            <a:r>
              <a:rPr lang="en-US" altLang="en-US" sz="2800" b="0" i="0" u="sng" dirty="0" smtClean="0">
                <a:solidFill>
                  <a:schemeClr val="accent1"/>
                </a:solidFill>
                <a:latin typeface="+mj-lt"/>
              </a:rPr>
              <a:t>Field Relationships Between </a:t>
            </a:r>
            <a:r>
              <a:rPr lang="en-US" altLang="en-US" sz="2800" b="0" i="0" u="sng" dirty="0" err="1" smtClean="0">
                <a:solidFill>
                  <a:schemeClr val="accent1"/>
                </a:solidFill>
                <a:latin typeface="+mj-lt"/>
              </a:rPr>
              <a:t>Amîtsoq</a:t>
            </a:r>
            <a:r>
              <a:rPr lang="en-US" altLang="en-US" sz="2800" b="0" i="0" u="sng" dirty="0" smtClean="0">
                <a:solidFill>
                  <a:schemeClr val="accent1"/>
                </a:solidFill>
                <a:latin typeface="+mj-lt"/>
              </a:rPr>
              <a:t> Gneiss and Akilia Association</a:t>
            </a:r>
            <a:endParaRPr lang="en-US" altLang="en-US" sz="2800" b="0" i="0" u="sng" dirty="0">
              <a:solidFill>
                <a:schemeClr val="accent1"/>
              </a:solidFill>
              <a:latin typeface="+mj-lt"/>
            </a:endParaRPr>
          </a:p>
        </p:txBody>
      </p:sp>
    </p:spTree>
    <p:extLst>
      <p:ext uri="{BB962C8B-B14F-4D97-AF65-F5344CB8AC3E}">
        <p14:creationId xmlns:p14="http://schemas.microsoft.com/office/powerpoint/2010/main" val="1878211289"/>
      </p:ext>
    </p:extLst>
  </p:cSld>
  <p:clrMapOvr>
    <a:masterClrMapping/>
  </p:clrMapOvr>
  <p:timing>
    <p:tnLst>
      <p:par>
        <p:cTn id="1" dur="indefinite" restart="never" nodeType="tmRoot"/>
      </p:par>
    </p:tnLst>
  </p:timing>
</p:sld>
</file>

<file path=ppt/theme/theme1.xml><?xml version="1.0" encoding="utf-8"?>
<a:theme xmlns:a="http://schemas.openxmlformats.org/drawingml/2006/main" name="Corrugated">
  <a:themeElements>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fontScheme name="Corrugated">
      <a:majorFont>
        <a:latin typeface="Verdana"/>
        <a:ea typeface="ＭＳ Ｐゴシック"/>
        <a:cs typeface=""/>
      </a:majorFont>
      <a:minorFont>
        <a:latin typeface="Verdana"/>
        <a:ea typeface="ＭＳ Ｐゴシック"/>
        <a:cs typeface=""/>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a:ln>
              <a:noFill/>
            </a:ln>
            <a:solidFill>
              <a:schemeClr val="tx1"/>
            </a:solidFill>
            <a:effectLst/>
            <a:latin typeface="Arial" charset="0"/>
            <a:ea typeface="ＭＳ Ｐゴシック" charset="-128"/>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blurRad="63500" dist="38099" dir="2700000" algn="ctr" rotWithShape="0">
                  <a:schemeClr val="bg2">
                    <a:alpha val="74998"/>
                  </a:schemeClr>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0" fontAlgn="base" latinLnBrk="0" hangingPunct="0">
          <a:lnSpc>
            <a:spcPct val="100000"/>
          </a:lnSpc>
          <a:spcBef>
            <a:spcPct val="0"/>
          </a:spcBef>
          <a:spcAft>
            <a:spcPct val="0"/>
          </a:spcAft>
          <a:buClrTx/>
          <a:buSzTx/>
          <a:buFontTx/>
          <a:buNone/>
          <a:tabLst/>
          <a:defRPr kumimoji="0" lang="en-US" altLang="en-US" sz="2400" b="1" i="1" u="none" strike="noStrike" cap="none" normalizeH="0" baseline="0">
            <a:ln>
              <a:noFill/>
            </a:ln>
            <a:solidFill>
              <a:schemeClr val="tx1"/>
            </a:solidFill>
            <a:effectLst/>
            <a:latin typeface="Arial" charset="0"/>
            <a:ea typeface="ＭＳ Ｐゴシック" charset="-128"/>
          </a:defRPr>
        </a:defPPr>
      </a:lstStyle>
    </a:lnDef>
  </a:objectDefaults>
  <a:extraClrSchemeLst>
    <a:extraClrScheme>
      <a:clrScheme name="Corrugated 1">
        <a:dk1>
          <a:srgbClr val="000000"/>
        </a:dk1>
        <a:lt1>
          <a:srgbClr val="6B9F6E"/>
        </a:lt1>
        <a:dk2>
          <a:srgbClr val="000000"/>
        </a:dk2>
        <a:lt2>
          <a:srgbClr val="969696"/>
        </a:lt2>
        <a:accent1>
          <a:srgbClr val="FBDF53"/>
        </a:accent1>
        <a:accent2>
          <a:srgbClr val="FF9966"/>
        </a:accent2>
        <a:accent3>
          <a:srgbClr val="BACDBA"/>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orrugated 2">
        <a:dk1>
          <a:srgbClr val="000000"/>
        </a:dk1>
        <a:lt1>
          <a:srgbClr val="6B9F6E"/>
        </a:lt1>
        <a:dk2>
          <a:srgbClr val="000000"/>
        </a:dk2>
        <a:lt2>
          <a:srgbClr val="777777"/>
        </a:lt2>
        <a:accent1>
          <a:srgbClr val="909082"/>
        </a:accent1>
        <a:accent2>
          <a:srgbClr val="809EA8"/>
        </a:accent2>
        <a:accent3>
          <a:srgbClr val="BACDBA"/>
        </a:accent3>
        <a:accent4>
          <a:srgbClr val="000000"/>
        </a:accent4>
        <a:accent5>
          <a:srgbClr val="C6C6C1"/>
        </a:accent5>
        <a:accent6>
          <a:srgbClr val="738F98"/>
        </a:accent6>
        <a:hlink>
          <a:srgbClr val="FFCC66"/>
        </a:hlink>
        <a:folHlink>
          <a:srgbClr val="E9DCB9"/>
        </a:folHlink>
      </a:clrScheme>
      <a:clrMap bg1="lt1" tx1="dk1" bg2="lt2" tx2="dk2" accent1="accent1" accent2="accent2" accent3="accent3" accent4="accent4" accent5="accent5" accent6="accent6" hlink="hlink" folHlink="folHlink"/>
    </a:extraClrScheme>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Light" panose="020F0302020204030204"/>
        <a:ea typeface=""/>
        <a:cs typeface=""/>
        <a:font script="Jpan" typeface="Yu Gothic Light"/>
        <a:font script="Hang" typeface="맑은 고딕"/>
        <a:font script="Hans" typeface="DengXian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Yu Gothic"/>
        <a:font script="Hang" typeface="맑은 고딕"/>
        <a:font script="Hans" typeface="DengXian"/>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Rainbows and Lollipops:Applications:Microsoft Office 2004:Templates:Presentations:Designs:Zig Zag</Template>
  <TotalTime>16249</TotalTime>
  <Words>2167</Words>
  <Application>Microsoft Macintosh PowerPoint</Application>
  <PresentationFormat>On-screen Show (4:3)</PresentationFormat>
  <Paragraphs>228</Paragraphs>
  <Slides>21</Slides>
  <Notes>21</Notes>
  <HiddenSlides>0</HiddenSlides>
  <MMClips>0</MMClips>
  <ScaleCrop>false</ScaleCrop>
  <HeadingPairs>
    <vt:vector size="6" baseType="variant">
      <vt:variant>
        <vt:lpstr>Fonts Used</vt:lpstr>
      </vt:variant>
      <vt:variant>
        <vt:i4>8</vt:i4>
      </vt:variant>
      <vt:variant>
        <vt:lpstr>Theme</vt:lpstr>
      </vt:variant>
      <vt:variant>
        <vt:i4>1</vt:i4>
      </vt:variant>
      <vt:variant>
        <vt:lpstr>Slide Titles</vt:lpstr>
      </vt:variant>
      <vt:variant>
        <vt:i4>21</vt:i4>
      </vt:variant>
    </vt:vector>
  </HeadingPairs>
  <TitlesOfParts>
    <vt:vector size="30" baseType="lpstr">
      <vt:lpstr>Adobe Garamond Pro</vt:lpstr>
      <vt:lpstr>Adobe Garamond Pro Bold</vt:lpstr>
      <vt:lpstr>Book Antiqua</vt:lpstr>
      <vt:lpstr>Helvetica</vt:lpstr>
      <vt:lpstr>Lucida Grande</vt:lpstr>
      <vt:lpstr>ＭＳ Ｐゴシック</vt:lpstr>
      <vt:lpstr>Verdana</vt:lpstr>
      <vt:lpstr>Arial</vt:lpstr>
      <vt:lpstr>Corrugated</vt:lpstr>
      <vt:lpstr>PowerPoint Presentation</vt:lpstr>
      <vt:lpstr>Introduction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Conclusions</vt:lpstr>
      <vt:lpstr>Acknowledgments</vt:lpstr>
      <vt:lpstr>PowerPoint Presentation</vt:lpstr>
      <vt:lpstr>PowerPoint Presentation</vt:lpstr>
      <vt:lpstr>PowerPoint Presentation</vt:lpstr>
    </vt:vector>
  </TitlesOfParts>
  <Company>Chris Fedo</Company>
  <LinksUpToDate>false</LinksUpToDate>
  <SharedDoc>false</SharedDoc>
  <HyperlinksChanged>false</HyperlinksChanged>
  <AppVersion>15.0026</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Chris Fedo</dc:creator>
  <cp:lastModifiedBy>Melissa Hage</cp:lastModifiedBy>
  <cp:revision>364</cp:revision>
  <dcterms:created xsi:type="dcterms:W3CDTF">2008-11-18T22:22:54Z</dcterms:created>
  <dcterms:modified xsi:type="dcterms:W3CDTF">2016-09-25T13:25:55Z</dcterms:modified>
</cp:coreProperties>
</file>