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4" r:id="rId2"/>
    <p:sldId id="424" r:id="rId3"/>
    <p:sldId id="415" r:id="rId4"/>
    <p:sldId id="345" r:id="rId5"/>
    <p:sldId id="346" r:id="rId6"/>
    <p:sldId id="363" r:id="rId7"/>
    <p:sldId id="347" r:id="rId8"/>
    <p:sldId id="365" r:id="rId9"/>
    <p:sldId id="348" r:id="rId10"/>
    <p:sldId id="349" r:id="rId11"/>
    <p:sldId id="350" r:id="rId12"/>
    <p:sldId id="352" r:id="rId13"/>
    <p:sldId id="351" r:id="rId14"/>
    <p:sldId id="354" r:id="rId15"/>
    <p:sldId id="355" r:id="rId16"/>
    <p:sldId id="356" r:id="rId17"/>
    <p:sldId id="357" r:id="rId18"/>
    <p:sldId id="360" r:id="rId19"/>
    <p:sldId id="361" r:id="rId20"/>
    <p:sldId id="386" r:id="rId21"/>
    <p:sldId id="416" r:id="rId22"/>
    <p:sldId id="408" r:id="rId23"/>
    <p:sldId id="409" r:id="rId24"/>
    <p:sldId id="410" r:id="rId25"/>
    <p:sldId id="411" r:id="rId26"/>
    <p:sldId id="417" r:id="rId27"/>
    <p:sldId id="412" r:id="rId28"/>
    <p:sldId id="413" r:id="rId29"/>
    <p:sldId id="418" r:id="rId30"/>
    <p:sldId id="421" r:id="rId31"/>
    <p:sldId id="422" r:id="rId32"/>
    <p:sldId id="423" r:id="rId33"/>
    <p:sldId id="425" r:id="rId34"/>
    <p:sldId id="426" r:id="rId35"/>
    <p:sldId id="427" r:id="rId36"/>
    <p:sldId id="428" r:id="rId37"/>
    <p:sldId id="429" r:id="rId38"/>
    <p:sldId id="430" r:id="rId39"/>
    <p:sldId id="431" r:id="rId40"/>
    <p:sldId id="432" r:id="rId41"/>
    <p:sldId id="433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898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9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983BB-A1AF-491F-B852-A4AF4599E878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4A01-0AE0-4652-9AB5-8AA3A765F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983BB-A1AF-491F-B852-A4AF4599E878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4A01-0AE0-4652-9AB5-8AA3A765F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983BB-A1AF-491F-B852-A4AF4599E878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4A01-0AE0-4652-9AB5-8AA3A765F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2526120" y="1600200"/>
            <a:ext cx="197028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2526120" y="3963600"/>
            <a:ext cx="197028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2526120" y="1600200"/>
            <a:ext cx="197028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2526120" y="3963600"/>
            <a:ext cx="197028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95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197028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983BB-A1AF-491F-B852-A4AF4599E878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4A01-0AE0-4652-9AB5-8AA3A765F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983BB-A1AF-491F-B852-A4AF4599E878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4A01-0AE0-4652-9AB5-8AA3A765F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983BB-A1AF-491F-B852-A4AF4599E878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4A01-0AE0-4652-9AB5-8AA3A765F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983BB-A1AF-491F-B852-A4AF4599E878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4A01-0AE0-4652-9AB5-8AA3A765F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983BB-A1AF-491F-B852-A4AF4599E878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4A01-0AE0-4652-9AB5-8AA3A765F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983BB-A1AF-491F-B852-A4AF4599E878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4A01-0AE0-4652-9AB5-8AA3A765F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983BB-A1AF-491F-B852-A4AF4599E878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4A01-0AE0-4652-9AB5-8AA3A765F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983BB-A1AF-491F-B852-A4AF4599E878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4A01-0AE0-4652-9AB5-8AA3A765F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983BB-A1AF-491F-B852-A4AF4599E878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14A01-0AE0-4652-9AB5-8AA3A765F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What Can the Study of Modern Seismicity Tell Us About Past and Future Large Shocks?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914400"/>
            <a:ext cx="558781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</a:t>
            </a:r>
          </a:p>
          <a:p>
            <a:r>
              <a:rPr lang="en-US" dirty="0"/>
              <a:t>Martin Chapman, </a:t>
            </a:r>
            <a:r>
              <a:rPr lang="en-US" dirty="0" err="1"/>
              <a:t>Qimin</a:t>
            </a:r>
            <a:r>
              <a:rPr lang="en-US" dirty="0"/>
              <a:t> Wu, Anna Hardy and Jacob Beale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2016 Annual Meeting</a:t>
            </a:r>
          </a:p>
          <a:p>
            <a:pPr algn="ctr"/>
            <a:r>
              <a:rPr lang="en-US" dirty="0"/>
              <a:t>Geological Society of America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September 27, 2016</a:t>
            </a:r>
          </a:p>
          <a:p>
            <a:pPr algn="ctr"/>
            <a:r>
              <a:rPr lang="en-US" dirty="0"/>
              <a:t>Denver, Colorado</a:t>
            </a:r>
          </a:p>
        </p:txBody>
      </p:sp>
      <p:pic>
        <p:nvPicPr>
          <p:cNvPr id="6" name="Picture 4" descr="vtso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5605462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457200" y="76200"/>
            <a:ext cx="8229240" cy="4111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                                             Northeastern aftershocks</a:t>
            </a:r>
          </a:p>
        </p:txBody>
      </p:sp>
      <p:pic>
        <p:nvPicPr>
          <p:cNvPr id="273" name="内容占位符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8874" y="762000"/>
            <a:ext cx="5109960" cy="2827629"/>
          </a:xfrm>
          <a:prstGeom prst="rect">
            <a:avLst/>
          </a:prstGeom>
          <a:ln w="9360">
            <a:noFill/>
          </a:ln>
        </p:spPr>
      </p:pic>
      <p:pic>
        <p:nvPicPr>
          <p:cNvPr id="274" name="内容占位符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4017634"/>
            <a:ext cx="3913233" cy="1995875"/>
          </a:xfrm>
          <a:prstGeom prst="rect">
            <a:avLst/>
          </a:prstGeom>
          <a:ln w="9360">
            <a:noFill/>
          </a:ln>
        </p:spPr>
      </p:pic>
      <p:pic>
        <p:nvPicPr>
          <p:cNvPr id="275" name="图片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32760" y="4017634"/>
            <a:ext cx="3913233" cy="1995875"/>
          </a:xfrm>
          <a:prstGeom prst="rect">
            <a:avLst/>
          </a:prstGeom>
          <a:ln>
            <a:noFill/>
          </a:ln>
        </p:spPr>
      </p:pic>
      <p:sp>
        <p:nvSpPr>
          <p:cNvPr id="276" name="CustomShape 2"/>
          <p:cNvSpPr/>
          <p:nvPr/>
        </p:nvSpPr>
        <p:spPr>
          <a:xfrm>
            <a:off x="291480" y="3962400"/>
            <a:ext cx="69912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E</a:t>
            </a:r>
            <a:endParaRPr dirty="0"/>
          </a:p>
        </p:txBody>
      </p:sp>
      <p:sp>
        <p:nvSpPr>
          <p:cNvPr id="277" name="CustomShape 3"/>
          <p:cNvSpPr/>
          <p:nvPr/>
        </p:nvSpPr>
        <p:spPr>
          <a:xfrm>
            <a:off x="3949080" y="3978720"/>
            <a:ext cx="69912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E’</a:t>
            </a:r>
            <a:endParaRPr dirty="0"/>
          </a:p>
        </p:txBody>
      </p:sp>
      <p:sp>
        <p:nvSpPr>
          <p:cNvPr id="278" name="CustomShape 4"/>
          <p:cNvSpPr/>
          <p:nvPr/>
        </p:nvSpPr>
        <p:spPr>
          <a:xfrm>
            <a:off x="5015880" y="3962400"/>
            <a:ext cx="69912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F</a:t>
            </a:r>
            <a:endParaRPr dirty="0"/>
          </a:p>
        </p:txBody>
      </p:sp>
      <p:sp>
        <p:nvSpPr>
          <p:cNvPr id="279" name="CustomShape 5"/>
          <p:cNvSpPr/>
          <p:nvPr/>
        </p:nvSpPr>
        <p:spPr>
          <a:xfrm>
            <a:off x="8673480" y="3978720"/>
            <a:ext cx="69912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F’</a:t>
            </a:r>
            <a:endParaRPr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7357-2886-40BD-A738-21CE9437D34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8600" y="6019800"/>
            <a:ext cx="876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From: </a:t>
            </a:r>
            <a:r>
              <a:rPr lang="en-US" sz="1400" dirty="0"/>
              <a:t>Wu, Qimin, M.C. Chapman and J.N. Beale, 2015, The Aftershock Sequence of the 2011 Mineral, Virginia, </a:t>
            </a:r>
          </a:p>
          <a:p>
            <a:r>
              <a:rPr lang="en-US" sz="1400" dirty="0"/>
              <a:t>Earthquake: Temporal and Spatial Distribution, Focal Mechanisms, Regional Stress and the Role of Coulomb Stress Transfer, Bulletin of the Seismological Society of America, v. 105, no. 5, p. 2521-2537, doi. 10.1785/0120150032</a:t>
            </a:r>
            <a:r>
              <a:rPr lang="en-US" sz="1200" dirty="0"/>
              <a:t>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Shape 1"/>
          <p:cNvSpPr txBox="1"/>
          <p:nvPr/>
        </p:nvSpPr>
        <p:spPr>
          <a:xfrm>
            <a:off x="457200" y="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Focal mechanism solutions (393 events)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Wu et al. (2015)</a:t>
            </a:r>
            <a:endParaRPr sz="2000" dirty="0"/>
          </a:p>
        </p:txBody>
      </p:sp>
      <p:pic>
        <p:nvPicPr>
          <p:cNvPr id="295" name="内容占位符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0"/>
            <a:ext cx="4813920" cy="2606040"/>
          </a:xfrm>
          <a:prstGeom prst="rect">
            <a:avLst/>
          </a:prstGeom>
          <a:ln w="9360">
            <a:noFill/>
          </a:ln>
        </p:spPr>
      </p:pic>
      <p:pic>
        <p:nvPicPr>
          <p:cNvPr id="296" name="内容占位符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1258248"/>
            <a:ext cx="4229517" cy="2112470"/>
          </a:xfrm>
          <a:prstGeom prst="rect">
            <a:avLst/>
          </a:prstGeom>
          <a:ln w="9360">
            <a:noFill/>
          </a:ln>
        </p:spPr>
      </p:pic>
      <p:pic>
        <p:nvPicPr>
          <p:cNvPr id="297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3772848"/>
            <a:ext cx="4204070" cy="2099760"/>
          </a:xfrm>
          <a:prstGeom prst="rect">
            <a:avLst/>
          </a:prstGeom>
          <a:ln>
            <a:noFill/>
          </a:ln>
        </p:spPr>
      </p:pic>
      <p:sp>
        <p:nvSpPr>
          <p:cNvPr id="298" name="CustomShape 2"/>
          <p:cNvSpPr/>
          <p:nvPr/>
        </p:nvSpPr>
        <p:spPr>
          <a:xfrm>
            <a:off x="5072040" y="1201680"/>
            <a:ext cx="35676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A</a:t>
            </a:r>
            <a:endParaRPr dirty="0"/>
          </a:p>
        </p:txBody>
      </p:sp>
      <p:sp>
        <p:nvSpPr>
          <p:cNvPr id="299" name="CustomShape 3"/>
          <p:cNvSpPr/>
          <p:nvPr/>
        </p:nvSpPr>
        <p:spPr>
          <a:xfrm>
            <a:off x="8645496" y="1143000"/>
            <a:ext cx="457200" cy="638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A’</a:t>
            </a:r>
            <a:endParaRPr dirty="0"/>
          </a:p>
        </p:txBody>
      </p:sp>
      <p:sp>
        <p:nvSpPr>
          <p:cNvPr id="300" name="CustomShape 4"/>
          <p:cNvSpPr/>
          <p:nvPr/>
        </p:nvSpPr>
        <p:spPr>
          <a:xfrm>
            <a:off x="5072040" y="3793968"/>
            <a:ext cx="35676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B</a:t>
            </a:r>
            <a:endParaRPr dirty="0"/>
          </a:p>
        </p:txBody>
      </p:sp>
      <p:sp>
        <p:nvSpPr>
          <p:cNvPr id="301" name="CustomShape 5"/>
          <p:cNvSpPr/>
          <p:nvPr/>
        </p:nvSpPr>
        <p:spPr>
          <a:xfrm>
            <a:off x="8686440" y="3727368"/>
            <a:ext cx="482400" cy="638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B’</a:t>
            </a:r>
            <a:endParaRPr dirty="0"/>
          </a:p>
        </p:txBody>
      </p:sp>
      <p:sp>
        <p:nvSpPr>
          <p:cNvPr id="302" name="Line 6"/>
          <p:cNvSpPr/>
          <p:nvPr/>
        </p:nvSpPr>
        <p:spPr>
          <a:xfrm>
            <a:off x="1221840" y="2998080"/>
            <a:ext cx="2010310" cy="113259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</p:sp>
      <p:sp>
        <p:nvSpPr>
          <p:cNvPr id="303" name="Line 7"/>
          <p:cNvSpPr/>
          <p:nvPr/>
        </p:nvSpPr>
        <p:spPr>
          <a:xfrm flipV="1">
            <a:off x="1598530" y="2787510"/>
            <a:ext cx="1000080" cy="171432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</p:sp>
      <p:sp>
        <p:nvSpPr>
          <p:cNvPr id="12" name="TextBox 11"/>
          <p:cNvSpPr txBox="1"/>
          <p:nvPr/>
        </p:nvSpPr>
        <p:spPr>
          <a:xfrm>
            <a:off x="228600" y="6019800"/>
            <a:ext cx="876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From: </a:t>
            </a:r>
            <a:r>
              <a:rPr lang="en-US" sz="1400" dirty="0"/>
              <a:t>Wu, Qimin, M.C. Chapman and J.N. Beale, 2015, The Aftershock Sequence of the 2011 Mineral, Virginia, </a:t>
            </a:r>
          </a:p>
          <a:p>
            <a:r>
              <a:rPr lang="en-US" sz="1400" dirty="0"/>
              <a:t>Earthquake: Temporal and Spatial Distribution, Focal Mechanisms, Regional Stress and the Role of Coulomb Stress Transfer, Bulletin of the Seismological Society of America, v. 105, no. 5, p. 2521-2537, doi. 10.1785/0120150032</a:t>
            </a:r>
            <a:r>
              <a:rPr lang="en-US" sz="1200" dirty="0"/>
              <a:t>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Shape 1"/>
          <p:cNvSpPr txBox="1"/>
          <p:nvPr/>
        </p:nvSpPr>
        <p:spPr>
          <a:xfrm>
            <a:off x="457200" y="274680"/>
            <a:ext cx="8229240" cy="7159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Northeastern aftershocks</a:t>
            </a:r>
            <a:endParaRPr sz="2000" dirty="0"/>
          </a:p>
        </p:txBody>
      </p:sp>
      <p:pic>
        <p:nvPicPr>
          <p:cNvPr id="316" name="内容占位符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33600"/>
            <a:ext cx="4813920" cy="2663640"/>
          </a:xfrm>
          <a:prstGeom prst="rect">
            <a:avLst/>
          </a:prstGeom>
          <a:ln w="9360">
            <a:noFill/>
          </a:ln>
        </p:spPr>
      </p:pic>
      <p:pic>
        <p:nvPicPr>
          <p:cNvPr id="317" name="内容占位符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6030" y="1198560"/>
            <a:ext cx="4187880" cy="2286000"/>
          </a:xfrm>
          <a:prstGeom prst="rect">
            <a:avLst/>
          </a:prstGeom>
          <a:ln w="9360">
            <a:noFill/>
          </a:ln>
        </p:spPr>
      </p:pic>
      <p:pic>
        <p:nvPicPr>
          <p:cNvPr id="31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37176" y="3758400"/>
            <a:ext cx="4187952" cy="2339680"/>
          </a:xfrm>
          <a:prstGeom prst="rect">
            <a:avLst/>
          </a:prstGeom>
          <a:ln>
            <a:noFill/>
          </a:ln>
        </p:spPr>
      </p:pic>
      <p:sp>
        <p:nvSpPr>
          <p:cNvPr id="319" name="CustomShape 2"/>
          <p:cNvSpPr/>
          <p:nvPr/>
        </p:nvSpPr>
        <p:spPr>
          <a:xfrm>
            <a:off x="5072040" y="1125480"/>
            <a:ext cx="35676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E</a:t>
            </a:r>
            <a:endParaRPr dirty="0"/>
          </a:p>
        </p:txBody>
      </p:sp>
      <p:sp>
        <p:nvSpPr>
          <p:cNvPr id="320" name="CustomShape 3"/>
          <p:cNvSpPr/>
          <p:nvPr/>
        </p:nvSpPr>
        <p:spPr>
          <a:xfrm>
            <a:off x="8744496" y="1066800"/>
            <a:ext cx="457200" cy="638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E’</a:t>
            </a:r>
            <a:endParaRPr dirty="0"/>
          </a:p>
        </p:txBody>
      </p:sp>
      <p:sp>
        <p:nvSpPr>
          <p:cNvPr id="321" name="CustomShape 4"/>
          <p:cNvSpPr/>
          <p:nvPr/>
        </p:nvSpPr>
        <p:spPr>
          <a:xfrm>
            <a:off x="5143680" y="3682800"/>
            <a:ext cx="35676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F</a:t>
            </a:r>
            <a:endParaRPr dirty="0"/>
          </a:p>
        </p:txBody>
      </p:sp>
      <p:sp>
        <p:nvSpPr>
          <p:cNvPr id="322" name="CustomShape 5"/>
          <p:cNvSpPr/>
          <p:nvPr/>
        </p:nvSpPr>
        <p:spPr>
          <a:xfrm>
            <a:off x="8817066" y="3657600"/>
            <a:ext cx="490680" cy="638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F’</a:t>
            </a:r>
            <a:endParaRPr dirty="0"/>
          </a:p>
        </p:txBody>
      </p:sp>
      <p:sp>
        <p:nvSpPr>
          <p:cNvPr id="323" name="Line 6"/>
          <p:cNvSpPr/>
          <p:nvPr/>
        </p:nvSpPr>
        <p:spPr>
          <a:xfrm>
            <a:off x="2747880" y="2446080"/>
            <a:ext cx="1357200" cy="107172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</p:sp>
      <p:sp>
        <p:nvSpPr>
          <p:cNvPr id="324" name="Line 7"/>
          <p:cNvSpPr/>
          <p:nvPr/>
        </p:nvSpPr>
        <p:spPr>
          <a:xfrm flipH="1">
            <a:off x="2703240" y="2250960"/>
            <a:ext cx="1278000" cy="157140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</p:sp>
      <p:sp>
        <p:nvSpPr>
          <p:cNvPr id="12" name="TextBox 11"/>
          <p:cNvSpPr txBox="1"/>
          <p:nvPr/>
        </p:nvSpPr>
        <p:spPr>
          <a:xfrm>
            <a:off x="228600" y="6119336"/>
            <a:ext cx="876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From: </a:t>
            </a:r>
            <a:r>
              <a:rPr lang="en-US" sz="1400" dirty="0"/>
              <a:t>Wu, Qimin, M.C. Chapman and J.N. Beale, 2015, The Aftershock Sequence of the 2011 Mineral, Virginia, </a:t>
            </a:r>
          </a:p>
          <a:p>
            <a:r>
              <a:rPr lang="en-US" sz="1400" dirty="0"/>
              <a:t>Earthquake: Temporal and Spatial Distribution, Focal Mechanisms, Regional Stress and the Role of Coulomb Stress Transfer, Bulletin of the Seismological Society of America, v. 105, no. 5, p. 2521-2537, doi. 10.1785/0120150032</a:t>
            </a:r>
            <a:r>
              <a:rPr lang="en-US" sz="1200" dirty="0"/>
              <a:t>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388" y="3657600"/>
            <a:ext cx="2561558" cy="2463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23" y="3657600"/>
            <a:ext cx="2552867" cy="2463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516" y="838200"/>
            <a:ext cx="2562339" cy="24647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15" y="914400"/>
            <a:ext cx="2571019" cy="2464707"/>
          </a:xfrm>
          <a:prstGeom prst="rect">
            <a:avLst/>
          </a:prstGeom>
        </p:spPr>
      </p:pic>
      <p:sp>
        <p:nvSpPr>
          <p:cNvPr id="304" name="TextShape 1"/>
          <p:cNvSpPr txBox="1"/>
          <p:nvPr/>
        </p:nvSpPr>
        <p:spPr>
          <a:xfrm>
            <a:off x="1244906" y="1"/>
            <a:ext cx="7391040" cy="6858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宋体"/>
              </a:rPr>
              <a:t>Focal Mechanism P-axis Trends</a:t>
            </a:r>
            <a:endParaRPr dirty="0"/>
          </a:p>
        </p:txBody>
      </p:sp>
      <p:sp>
        <p:nvSpPr>
          <p:cNvPr id="309" name="CustomShape 2"/>
          <p:cNvSpPr/>
          <p:nvPr/>
        </p:nvSpPr>
        <p:spPr>
          <a:xfrm>
            <a:off x="152400" y="1371697"/>
            <a:ext cx="1776385" cy="573914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ea typeface="宋体"/>
              </a:rPr>
              <a:t>all 393 events</a:t>
            </a:r>
            <a:endParaRPr sz="1600"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10" name="CustomShape 3"/>
          <p:cNvSpPr/>
          <p:nvPr/>
        </p:nvSpPr>
        <p:spPr>
          <a:xfrm>
            <a:off x="4633566" y="1146826"/>
            <a:ext cx="1616659" cy="573914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ea typeface="宋体"/>
              </a:rPr>
              <a:t>depth 0 - 4 km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ea typeface="宋体"/>
              </a:rPr>
              <a:t> (126 events)</a:t>
            </a:r>
            <a:endParaRPr sz="1600" dirty="0"/>
          </a:p>
        </p:txBody>
      </p:sp>
      <p:sp>
        <p:nvSpPr>
          <p:cNvPr id="311" name="CustomShape 4"/>
          <p:cNvSpPr/>
          <p:nvPr/>
        </p:nvSpPr>
        <p:spPr>
          <a:xfrm>
            <a:off x="4776126" y="4128863"/>
            <a:ext cx="1616659" cy="573267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ea typeface="宋体"/>
              </a:rPr>
              <a:t>depth &gt; 6 km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ea typeface="宋体"/>
              </a:rPr>
              <a:t> (36 events)</a:t>
            </a:r>
            <a:endParaRPr sz="1600" dirty="0"/>
          </a:p>
        </p:txBody>
      </p:sp>
      <p:sp>
        <p:nvSpPr>
          <p:cNvPr id="312" name="CustomShape 5"/>
          <p:cNvSpPr/>
          <p:nvPr/>
        </p:nvSpPr>
        <p:spPr>
          <a:xfrm>
            <a:off x="167766" y="4265737"/>
            <a:ext cx="1616659" cy="573914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ea typeface="宋体"/>
              </a:rPr>
              <a:t>depth 4 - 6 km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宋体"/>
              </a:rPr>
              <a:t>(231 events)</a:t>
            </a:r>
            <a:endParaRPr sz="1600" dirty="0"/>
          </a:p>
        </p:txBody>
      </p:sp>
      <p:sp>
        <p:nvSpPr>
          <p:cNvPr id="313" name="CustomShape 6"/>
          <p:cNvSpPr/>
          <p:nvPr/>
        </p:nvSpPr>
        <p:spPr>
          <a:xfrm>
            <a:off x="4267200" y="2286000"/>
            <a:ext cx="1516749" cy="518301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ea typeface="宋体"/>
              </a:rPr>
              <a:t>mainshock P axis N103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</a:rPr>
              <a:t>°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宋体"/>
              </a:rPr>
              <a:t>E</a:t>
            </a:r>
            <a:endParaRPr dirty="0"/>
          </a:p>
        </p:txBody>
      </p:sp>
      <p:sp>
        <p:nvSpPr>
          <p:cNvPr id="314" name="Line 7"/>
          <p:cNvSpPr/>
          <p:nvPr/>
        </p:nvSpPr>
        <p:spPr>
          <a:xfrm flipH="1" flipV="1">
            <a:off x="3922217" y="2243639"/>
            <a:ext cx="323655" cy="195292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7" name="Line 7"/>
          <p:cNvSpPr/>
          <p:nvPr/>
        </p:nvSpPr>
        <p:spPr>
          <a:xfrm flipH="1" flipV="1">
            <a:off x="8444921" y="4976951"/>
            <a:ext cx="323655" cy="195292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4" name="TextBox 13"/>
          <p:cNvSpPr txBox="1"/>
          <p:nvPr/>
        </p:nvSpPr>
        <p:spPr>
          <a:xfrm>
            <a:off x="228600" y="6119336"/>
            <a:ext cx="876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From: </a:t>
            </a:r>
            <a:r>
              <a:rPr lang="en-US" sz="1400" dirty="0"/>
              <a:t>Wu, Qimin, M.C. Chapman and J.N. Beale, 2015, The Aftershock Sequence of the 2011 Mineral, Virginia, </a:t>
            </a:r>
          </a:p>
          <a:p>
            <a:r>
              <a:rPr lang="en-US" sz="1400" dirty="0"/>
              <a:t>Earthquake: Temporal and Spatial Distribution, Focal Mechanisms, Regional Stress and the Role of Coulomb Stress Transfer, Bulletin of the Seismological Society of America, v. 105, no. 5, p. 2521-2537, doi. 10.1785/0120150032</a:t>
            </a:r>
            <a:r>
              <a:rPr lang="en-US" sz="1200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icture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9358" y="838200"/>
            <a:ext cx="6109680" cy="4761156"/>
          </a:xfrm>
          <a:prstGeom prst="rect">
            <a:avLst/>
          </a:prstGeom>
          <a:ln>
            <a:noFill/>
          </a:ln>
        </p:spPr>
      </p:pic>
      <p:sp>
        <p:nvSpPr>
          <p:cNvPr id="330" name="CustomShape 1"/>
          <p:cNvSpPr/>
          <p:nvPr/>
        </p:nvSpPr>
        <p:spPr>
          <a:xfrm>
            <a:off x="430344" y="1345266"/>
            <a:ext cx="1093656" cy="60368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Main cluster</a:t>
            </a:r>
            <a:endParaRPr dirty="0"/>
          </a:p>
        </p:txBody>
      </p:sp>
      <p:sp>
        <p:nvSpPr>
          <p:cNvPr id="331" name="CustomShape 2"/>
          <p:cNvSpPr/>
          <p:nvPr/>
        </p:nvSpPr>
        <p:spPr>
          <a:xfrm>
            <a:off x="7399470" y="1202346"/>
            <a:ext cx="1744530" cy="60369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Northeastern aftershocks</a:t>
            </a:r>
            <a:endParaRPr dirty="0"/>
          </a:p>
        </p:txBody>
      </p:sp>
      <p:sp>
        <p:nvSpPr>
          <p:cNvPr id="332" name="CustomShape 3"/>
          <p:cNvSpPr/>
          <p:nvPr/>
        </p:nvSpPr>
        <p:spPr>
          <a:xfrm>
            <a:off x="1306714" y="5607628"/>
            <a:ext cx="1790323" cy="34452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Depth 0 – 4 km</a:t>
            </a:r>
            <a:endParaRPr dirty="0"/>
          </a:p>
        </p:txBody>
      </p:sp>
      <p:sp>
        <p:nvSpPr>
          <p:cNvPr id="333" name="CustomShape 4"/>
          <p:cNvSpPr/>
          <p:nvPr/>
        </p:nvSpPr>
        <p:spPr>
          <a:xfrm>
            <a:off x="3702514" y="5607628"/>
            <a:ext cx="1790323" cy="34452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Depth 4 – 6 km</a:t>
            </a:r>
            <a:endParaRPr dirty="0"/>
          </a:p>
        </p:txBody>
      </p:sp>
      <p:sp>
        <p:nvSpPr>
          <p:cNvPr id="334" name="CustomShape 5"/>
          <p:cNvSpPr/>
          <p:nvPr/>
        </p:nvSpPr>
        <p:spPr>
          <a:xfrm>
            <a:off x="6021634" y="5607628"/>
            <a:ext cx="1790323" cy="34452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Depth &gt; 6 km</a:t>
            </a:r>
            <a:endParaRPr dirty="0"/>
          </a:p>
        </p:txBody>
      </p:sp>
      <p:sp>
        <p:nvSpPr>
          <p:cNvPr id="335" name="CustomShape 6"/>
          <p:cNvSpPr/>
          <p:nvPr/>
        </p:nvSpPr>
        <p:spPr>
          <a:xfrm>
            <a:off x="457200" y="0"/>
            <a:ext cx="7643520" cy="577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Stress inversion using focal mechanisms</a:t>
            </a:r>
            <a:endParaRPr sz="2400" dirty="0"/>
          </a:p>
        </p:txBody>
      </p:sp>
      <p:sp>
        <p:nvSpPr>
          <p:cNvPr id="336" name="CustomShape 7"/>
          <p:cNvSpPr/>
          <p:nvPr/>
        </p:nvSpPr>
        <p:spPr>
          <a:xfrm>
            <a:off x="152400" y="4349106"/>
            <a:ext cx="944477" cy="60369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In main cluster</a:t>
            </a:r>
            <a:endParaRPr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6119336"/>
            <a:ext cx="876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From: </a:t>
            </a:r>
            <a:r>
              <a:rPr lang="en-US" sz="1400" dirty="0"/>
              <a:t>Wu, Qimin, M.C. Chapman and J.N. Beale, 2015, The Aftershock Sequence of the 2011 Mineral, Virginia, </a:t>
            </a:r>
          </a:p>
          <a:p>
            <a:r>
              <a:rPr lang="en-US" sz="1400" dirty="0"/>
              <a:t>Earthquake: Temporal and Spatial Distribution, Focal Mechanisms, Regional Stress and the Role of Coulomb Stress Transfer, Bulletin of the Seismological Society of America, v. 105, no. 5, p. 2521-2537, doi. 10.1785/0120150032</a:t>
            </a:r>
            <a:r>
              <a:rPr lang="en-US" sz="1200" dirty="0"/>
              <a:t>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Coulomb Stress Transfer</a:t>
            </a:r>
            <a:endParaRPr dirty="0"/>
          </a:p>
        </p:txBody>
      </p:sp>
      <p:sp>
        <p:nvSpPr>
          <p:cNvPr id="339" name="TextShape 2"/>
          <p:cNvSpPr txBox="1"/>
          <p:nvPr/>
        </p:nvSpPr>
        <p:spPr>
          <a:xfrm>
            <a:off x="179279" y="1417680"/>
            <a:ext cx="8659921" cy="503532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宋体"/>
              </a:rPr>
              <a:t>The Coulomb stress change         :</a:t>
            </a:r>
            <a:endParaRPr sz="2400" dirty="0"/>
          </a:p>
          <a:p>
            <a:pPr>
              <a:lnSpc>
                <a:spcPct val="100000"/>
              </a:lnSpc>
            </a:pPr>
            <a:endParaRPr sz="2400" dirty="0"/>
          </a:p>
          <a:p>
            <a:pPr>
              <a:lnSpc>
                <a:spcPct val="100000"/>
              </a:lnSpc>
            </a:pPr>
            <a:endParaRPr sz="2400" dirty="0"/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Arial"/>
                <a:ea typeface="宋体"/>
              </a:rPr>
              <a:t>        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Arial"/>
                <a:ea typeface="宋体"/>
              </a:rPr>
              <a:t>          - 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宋体"/>
              </a:rPr>
              <a:t>the shear stress change (positive in the direction of slip ) </a:t>
            </a:r>
          </a:p>
          <a:p>
            <a:pPr>
              <a:lnSpc>
                <a:spcPct val="100000"/>
              </a:lnSpc>
            </a:pPr>
            <a:endParaRPr sz="2400" dirty="0"/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宋体"/>
              </a:rPr>
              <a:t>         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宋体"/>
              </a:rPr>
              <a:t> - 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宋体"/>
              </a:rPr>
              <a:t>the normal stress change (positive in the direction of 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ea typeface="宋体"/>
              </a:rPr>
              <a:t>unclamping )</a:t>
            </a:r>
            <a:endParaRPr sz="2000" dirty="0"/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宋体"/>
              </a:rPr>
              <a:t>        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宋体"/>
              </a:rPr>
              <a:t>          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宋体"/>
              </a:rPr>
              <a:t>- the effective coefficient of friction (0 ~ 0.8)</a:t>
            </a:r>
          </a:p>
          <a:p>
            <a:pPr>
              <a:lnSpc>
                <a:spcPct val="100000"/>
              </a:lnSpc>
            </a:pPr>
            <a:endParaRPr sz="24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宋体"/>
              </a:rPr>
              <a:t>Program Coulomb 3.3 (Toda </a:t>
            </a:r>
            <a:r>
              <a:rPr lang="en-US" sz="2400" i="1" dirty="0">
                <a:solidFill>
                  <a:srgbClr val="000000"/>
                </a:solidFill>
                <a:latin typeface="Arial"/>
                <a:ea typeface="宋体"/>
              </a:rPr>
              <a:t>et al.,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宋体"/>
              </a:rPr>
              <a:t> 2011)</a:t>
            </a:r>
            <a:endParaRPr sz="2400" dirty="0"/>
          </a:p>
        </p:txBody>
      </p:sp>
      <p:pic>
        <p:nvPicPr>
          <p:cNvPr id="341" name="Picture 34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9640" y="1999344"/>
            <a:ext cx="4995674" cy="695352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42" name="Picture 34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5648" y="2854348"/>
            <a:ext cx="533520" cy="41904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43" name="Picture 3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2000" y="3643561"/>
            <a:ext cx="546120" cy="38088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44" name="Picture 34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1208" y="4318210"/>
            <a:ext cx="431640" cy="54864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45" name="Picture 34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83642" y="1392024"/>
            <a:ext cx="700560" cy="57132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7357-2886-40BD-A738-21CE9437D348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Shape 1"/>
          <p:cNvSpPr txBox="1"/>
          <p:nvPr/>
        </p:nvSpPr>
        <p:spPr>
          <a:xfrm>
            <a:off x="457200" y="274680"/>
            <a:ext cx="8229240" cy="6537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宋体"/>
              </a:rPr>
              <a:t>Source fault</a:t>
            </a:r>
            <a:endParaRPr sz="2800" dirty="0"/>
          </a:p>
        </p:txBody>
      </p:sp>
      <p:sp>
        <p:nvSpPr>
          <p:cNvPr id="347" name="TextShape 2"/>
          <p:cNvSpPr txBox="1"/>
          <p:nvPr/>
        </p:nvSpPr>
        <p:spPr>
          <a:xfrm>
            <a:off x="457200" y="1030038"/>
            <a:ext cx="8580240" cy="519732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宋体"/>
              </a:rPr>
              <a:t>Fault size: 4km x 4km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sz="24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宋体"/>
              </a:rPr>
              <a:t>Slip concentrated on 3 sub-even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宋体"/>
              </a:rPr>
              <a:t>ts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348" name="Pictur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760" y="2907224"/>
            <a:ext cx="3657240" cy="2530080"/>
          </a:xfrm>
          <a:prstGeom prst="rect">
            <a:avLst/>
          </a:prstGeom>
          <a:ln>
            <a:noFill/>
          </a:ln>
        </p:spPr>
      </p:pic>
      <p:sp>
        <p:nvSpPr>
          <p:cNvPr id="349" name="CustomShape 3"/>
          <p:cNvSpPr/>
          <p:nvPr/>
        </p:nvSpPr>
        <p:spPr>
          <a:xfrm>
            <a:off x="60480" y="5366384"/>
            <a:ext cx="1476000" cy="30348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  <a:ea typeface="宋体"/>
              </a:rPr>
              <a:t>initial subevent</a:t>
            </a:r>
            <a:endParaRPr dirty="0"/>
          </a:p>
        </p:txBody>
      </p:sp>
      <p:sp>
        <p:nvSpPr>
          <p:cNvPr id="350" name="CustomShape 4"/>
          <p:cNvSpPr/>
          <p:nvPr/>
        </p:nvSpPr>
        <p:spPr>
          <a:xfrm>
            <a:off x="1481040" y="5366384"/>
            <a:ext cx="1315800" cy="30348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  <a:ea typeface="宋体"/>
              </a:rPr>
              <a:t>subevent 2</a:t>
            </a:r>
            <a:endParaRPr dirty="0"/>
          </a:p>
        </p:txBody>
      </p:sp>
      <p:sp>
        <p:nvSpPr>
          <p:cNvPr id="351" name="CustomShape 5"/>
          <p:cNvSpPr/>
          <p:nvPr/>
        </p:nvSpPr>
        <p:spPr>
          <a:xfrm>
            <a:off x="2868480" y="5366384"/>
            <a:ext cx="1315800" cy="30348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  <a:ea typeface="宋体"/>
              </a:rPr>
              <a:t>subevent 3</a:t>
            </a:r>
            <a:endParaRPr dirty="0"/>
          </a:p>
        </p:txBody>
      </p:sp>
      <p:sp>
        <p:nvSpPr>
          <p:cNvPr id="352" name="Line 6"/>
          <p:cNvSpPr/>
          <p:nvPr/>
        </p:nvSpPr>
        <p:spPr>
          <a:xfrm flipV="1">
            <a:off x="482400" y="4285304"/>
            <a:ext cx="442800" cy="103500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353" name="Line 7"/>
          <p:cNvSpPr/>
          <p:nvPr/>
        </p:nvSpPr>
        <p:spPr>
          <a:xfrm flipV="1">
            <a:off x="2106360" y="4142384"/>
            <a:ext cx="0" cy="122400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354" name="Line 8"/>
          <p:cNvSpPr/>
          <p:nvPr/>
        </p:nvSpPr>
        <p:spPr>
          <a:xfrm flipH="1" flipV="1">
            <a:off x="2941560" y="4142384"/>
            <a:ext cx="452160" cy="117936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355" name="CustomShape 9"/>
          <p:cNvSpPr/>
          <p:nvPr/>
        </p:nvSpPr>
        <p:spPr>
          <a:xfrm>
            <a:off x="1450800" y="5747984"/>
            <a:ext cx="2050560" cy="36468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  <a:ea typeface="宋体"/>
              </a:rPr>
              <a:t>(Chapman, 2013)</a:t>
            </a:r>
            <a:endParaRPr dirty="0"/>
          </a:p>
        </p:txBody>
      </p:sp>
      <p:pic>
        <p:nvPicPr>
          <p:cNvPr id="35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738" y="2692124"/>
            <a:ext cx="3970992" cy="3017520"/>
          </a:xfrm>
          <a:prstGeom prst="rect">
            <a:avLst/>
          </a:prstGeom>
          <a:ln w="9360">
            <a:noFill/>
          </a:ln>
        </p:spPr>
      </p:pic>
      <p:sp>
        <p:nvSpPr>
          <p:cNvPr id="357" name="CustomShape 10"/>
          <p:cNvSpPr/>
          <p:nvPr/>
        </p:nvSpPr>
        <p:spPr>
          <a:xfrm>
            <a:off x="4182840" y="3991544"/>
            <a:ext cx="603000" cy="1677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DB6EF"/>
          </a:solidFill>
          <a:ln w="9360">
            <a:solidFill>
              <a:srgbClr val="000000"/>
            </a:solidFill>
            <a:round/>
          </a:ln>
        </p:spPr>
      </p:sp>
      <p:sp>
        <p:nvSpPr>
          <p:cNvPr id="15" name="TextBox 14"/>
          <p:cNvSpPr txBox="1"/>
          <p:nvPr/>
        </p:nvSpPr>
        <p:spPr>
          <a:xfrm>
            <a:off x="228600" y="6119336"/>
            <a:ext cx="876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From: </a:t>
            </a:r>
            <a:r>
              <a:rPr lang="en-US" sz="1400" dirty="0"/>
              <a:t>Wu, Qimin, M.C. Chapman and J.N. Beale, 2015, The Aftershock Sequence of the 2011 Mineral, Virginia, </a:t>
            </a:r>
          </a:p>
          <a:p>
            <a:r>
              <a:rPr lang="en-US" sz="1400" dirty="0"/>
              <a:t>Earthquake: Temporal and Spatial Distribution, Focal Mechanisms, Regional Stress and the Role of Coulomb Stress Transfer, Bulletin of the Seismological Society of America, v. 105, no. 5, p. 2521-2537, doi. 10.1785/0120150032</a:t>
            </a:r>
            <a:r>
              <a:rPr lang="en-US" sz="1200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000" y="3004560"/>
            <a:ext cx="4597200" cy="2591640"/>
          </a:xfrm>
          <a:prstGeom prst="rect">
            <a:avLst/>
          </a:prstGeom>
          <a:ln w="9360">
            <a:noFill/>
          </a:ln>
        </p:spPr>
      </p:pic>
      <p:pic>
        <p:nvPicPr>
          <p:cNvPr id="361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46680" y="1884720"/>
            <a:ext cx="4217400" cy="2159640"/>
          </a:xfrm>
          <a:prstGeom prst="rect">
            <a:avLst/>
          </a:prstGeom>
          <a:ln w="9360">
            <a:noFill/>
          </a:ln>
        </p:spPr>
      </p:pic>
      <p:pic>
        <p:nvPicPr>
          <p:cNvPr id="362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29200" y="4211160"/>
            <a:ext cx="3900240" cy="2159640"/>
          </a:xfrm>
          <a:prstGeom prst="rect">
            <a:avLst/>
          </a:prstGeom>
          <a:ln w="9360">
            <a:noFill/>
          </a:ln>
        </p:spPr>
      </p:pic>
      <p:sp>
        <p:nvSpPr>
          <p:cNvPr id="363" name="CustomShape 1"/>
          <p:cNvSpPr/>
          <p:nvPr/>
        </p:nvSpPr>
        <p:spPr>
          <a:xfrm>
            <a:off x="5211720" y="1642800"/>
            <a:ext cx="288720" cy="30348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A</a:t>
            </a:r>
            <a:endParaRPr dirty="0"/>
          </a:p>
        </p:txBody>
      </p:sp>
      <p:sp>
        <p:nvSpPr>
          <p:cNvPr id="364" name="CustomShape 2"/>
          <p:cNvSpPr/>
          <p:nvPr/>
        </p:nvSpPr>
        <p:spPr>
          <a:xfrm>
            <a:off x="8140680" y="1642800"/>
            <a:ext cx="288720" cy="30348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B</a:t>
            </a:r>
            <a:endParaRPr dirty="0"/>
          </a:p>
        </p:txBody>
      </p:sp>
      <p:sp>
        <p:nvSpPr>
          <p:cNvPr id="365" name="CustomShape 3"/>
          <p:cNvSpPr/>
          <p:nvPr/>
        </p:nvSpPr>
        <p:spPr>
          <a:xfrm>
            <a:off x="5354640" y="3962400"/>
            <a:ext cx="288720" cy="30348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C</a:t>
            </a:r>
            <a:endParaRPr dirty="0"/>
          </a:p>
        </p:txBody>
      </p:sp>
      <p:sp>
        <p:nvSpPr>
          <p:cNvPr id="366" name="CustomShape 4"/>
          <p:cNvSpPr/>
          <p:nvPr/>
        </p:nvSpPr>
        <p:spPr>
          <a:xfrm>
            <a:off x="8069400" y="3980040"/>
            <a:ext cx="288720" cy="30348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D</a:t>
            </a:r>
            <a:endParaRPr dirty="0"/>
          </a:p>
        </p:txBody>
      </p:sp>
      <p:sp>
        <p:nvSpPr>
          <p:cNvPr id="367" name="CustomShape 5"/>
          <p:cNvSpPr/>
          <p:nvPr/>
        </p:nvSpPr>
        <p:spPr>
          <a:xfrm>
            <a:off x="428760" y="522024"/>
            <a:ext cx="8179920" cy="150912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宋体"/>
              </a:rPr>
              <a:t>Coulomb stress change on receiver fault type 1 for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宋体"/>
              </a:rPr>
              <a:t>shallow events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ea typeface="宋体"/>
              </a:rPr>
              <a:t> Strike: 340°, Dip: 60°, Rake: 90°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ea typeface="宋体"/>
              </a:rPr>
              <a:t>(with earthquakes at depth 0 – 4 km)</a:t>
            </a:r>
            <a:endParaRPr dirty="0"/>
          </a:p>
        </p:txBody>
      </p:sp>
      <p:sp>
        <p:nvSpPr>
          <p:cNvPr id="368" name="CustomShape 6"/>
          <p:cNvSpPr/>
          <p:nvPr/>
        </p:nvSpPr>
        <p:spPr>
          <a:xfrm>
            <a:off x="5983200" y="1295400"/>
            <a:ext cx="2160360" cy="36468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  <a:ea typeface="宋体"/>
              </a:rPr>
              <a:t>Cross sections</a:t>
            </a:r>
            <a:endParaRPr dirty="0"/>
          </a:p>
        </p:txBody>
      </p:sp>
      <p:sp>
        <p:nvSpPr>
          <p:cNvPr id="369" name="CustomShape 7"/>
          <p:cNvSpPr/>
          <p:nvPr/>
        </p:nvSpPr>
        <p:spPr>
          <a:xfrm>
            <a:off x="928800" y="2418480"/>
            <a:ext cx="299988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Map view at depth 2 km</a:t>
            </a:r>
            <a:endParaRPr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8740620" y="2915003"/>
            <a:ext cx="498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Bars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8740620" y="5201003"/>
            <a:ext cx="498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Bars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" y="6195536"/>
            <a:ext cx="876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From: </a:t>
            </a:r>
            <a:r>
              <a:rPr lang="en-US" sz="1400" dirty="0"/>
              <a:t>Wu, </a:t>
            </a:r>
            <a:r>
              <a:rPr lang="en-US" sz="1400" dirty="0" err="1"/>
              <a:t>Qimin</a:t>
            </a:r>
            <a:r>
              <a:rPr lang="en-US" sz="1400" dirty="0"/>
              <a:t>, M.C. Chapman and J.N. Beale, 2015, The Aftershock Sequence of the 2011 Mineral, Virginia, </a:t>
            </a:r>
          </a:p>
          <a:p>
            <a:r>
              <a:rPr lang="en-US" sz="1400" dirty="0"/>
              <a:t>Earthquake: Temporal and Spatial Distribution, Focal Mechanisms, Regional Stress and the Role of Coulomb Stress Transfer, Bulletin of the Seismological Society of America, v. 105, no. 5, p. 2521-2537, </a:t>
            </a:r>
            <a:r>
              <a:rPr lang="en-US" sz="1400" dirty="0" err="1"/>
              <a:t>doi</a:t>
            </a:r>
            <a:r>
              <a:rPr lang="en-US" sz="1400" dirty="0"/>
              <a:t>. 10.1785/0120150032</a:t>
            </a:r>
            <a:r>
              <a:rPr lang="en-US" sz="1200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extShape 1"/>
          <p:cNvSpPr txBox="1"/>
          <p:nvPr/>
        </p:nvSpPr>
        <p:spPr>
          <a:xfrm>
            <a:off x="457200" y="0"/>
            <a:ext cx="8229240" cy="7059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Arial"/>
                <a:ea typeface="宋体"/>
              </a:rPr>
              <a:t>Coulomb stress change on focal mechanism nodal planes</a:t>
            </a:r>
            <a:endParaRPr dirty="0"/>
          </a:p>
        </p:txBody>
      </p:sp>
      <p:sp>
        <p:nvSpPr>
          <p:cNvPr id="381" name="TextShape 2"/>
          <p:cNvSpPr txBox="1"/>
          <p:nvPr/>
        </p:nvSpPr>
        <p:spPr>
          <a:xfrm>
            <a:off x="457200" y="1197000"/>
            <a:ext cx="3685680" cy="4928760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宋体"/>
              </a:rPr>
              <a:t>Stress change on randomly selected nodal planes</a:t>
            </a:r>
            <a:endParaRPr dirty="0"/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Arial"/>
                <a:ea typeface="宋体"/>
              </a:rPr>
              <a:t>Positive stress change rate: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  <a:ea typeface="宋体"/>
              </a:rPr>
              <a:t>           308/393 = </a:t>
            </a:r>
            <a:r>
              <a:rPr lang="en-US" b="1" dirty="0">
                <a:solidFill>
                  <a:srgbClr val="FF0000"/>
                </a:solidFill>
                <a:latin typeface="Arial"/>
                <a:ea typeface="宋体"/>
              </a:rPr>
              <a:t>78.4％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宋体"/>
              </a:rPr>
              <a:t>Maximum stress change on both nodal planes</a:t>
            </a:r>
            <a:endParaRPr dirty="0"/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Arial"/>
                <a:ea typeface="宋体"/>
              </a:rPr>
              <a:t>Positive stress change rate: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  <a:ea typeface="宋体"/>
              </a:rPr>
              <a:t>             343/393 = </a:t>
            </a:r>
            <a:r>
              <a:rPr lang="en-US" b="1" dirty="0">
                <a:solidFill>
                  <a:srgbClr val="FF0000"/>
                </a:solidFill>
                <a:latin typeface="Arial"/>
                <a:ea typeface="宋体"/>
              </a:rPr>
              <a:t>87.3％</a:t>
            </a:r>
            <a:endParaRPr dirty="0"/>
          </a:p>
        </p:txBody>
      </p:sp>
      <p:pic>
        <p:nvPicPr>
          <p:cNvPr id="38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32" y="730234"/>
            <a:ext cx="5038344" cy="2622566"/>
          </a:xfrm>
          <a:prstGeom prst="rect">
            <a:avLst/>
          </a:prstGeom>
          <a:ln>
            <a:noFill/>
          </a:ln>
        </p:spPr>
      </p:pic>
      <p:pic>
        <p:nvPicPr>
          <p:cNvPr id="38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580" y="3429000"/>
            <a:ext cx="5029396" cy="2621191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8600" y="6119336"/>
            <a:ext cx="876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From: </a:t>
            </a:r>
            <a:r>
              <a:rPr lang="en-US" sz="1400" dirty="0"/>
              <a:t>Wu, </a:t>
            </a:r>
            <a:r>
              <a:rPr lang="en-US" sz="1400" dirty="0" err="1"/>
              <a:t>Qimin</a:t>
            </a:r>
            <a:r>
              <a:rPr lang="en-US" sz="1400" dirty="0"/>
              <a:t>, M.C. Chapman and J.N. Beale, 2015, The Aftershock Sequence of the 2011 Mineral, Virginia, </a:t>
            </a:r>
          </a:p>
          <a:p>
            <a:r>
              <a:rPr lang="en-US" sz="1400" dirty="0"/>
              <a:t>Earthquake: Temporal and Spatial Distribution, Focal Mechanisms, Regional Stress and the Role of Coulomb Stress Transfer, Bulletin of the Seismological Society of America, v. 105, no. 5, p. 2521-2537, </a:t>
            </a:r>
            <a:r>
              <a:rPr lang="en-US" sz="1400" dirty="0" err="1"/>
              <a:t>doi</a:t>
            </a:r>
            <a:r>
              <a:rPr lang="en-US" sz="1400" dirty="0"/>
              <a:t>. 10.1785/0120150032</a:t>
            </a:r>
            <a:r>
              <a:rPr lang="en-US" sz="1200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" y="86065"/>
            <a:ext cx="352850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mainshock</a:t>
            </a:r>
            <a:r>
              <a:rPr lang="en-US" dirty="0"/>
              <a:t> triggered shallow aftershocks with very consistent focal mechanisms </a:t>
            </a:r>
            <a:r>
              <a:rPr lang="en-US" dirty="0">
                <a:solidFill>
                  <a:srgbClr val="FF0000"/>
                </a:solidFill>
              </a:rPr>
              <a:t>different from that of the </a:t>
            </a:r>
            <a:r>
              <a:rPr lang="en-US" dirty="0" err="1">
                <a:solidFill>
                  <a:srgbClr val="FF0000"/>
                </a:solidFill>
              </a:rPr>
              <a:t>mainshock</a:t>
            </a:r>
            <a:r>
              <a:rPr lang="en-US" dirty="0">
                <a:solidFill>
                  <a:srgbClr val="FF0000"/>
                </a:solidFill>
              </a:rPr>
              <a:t> to distances of at least 30 km.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This occurred in response to Coulomb stress changes on the order of 0.1 bar. It indicates: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 Reverse faults trending N-NW, rather than NE as the </a:t>
            </a:r>
            <a:r>
              <a:rPr lang="en-US" dirty="0" err="1"/>
              <a:t>mainshock</a:t>
            </a:r>
            <a:r>
              <a:rPr lang="en-US" dirty="0"/>
              <a:t>, are optimally oriented in the shallow stress field.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 The stress field at the depth of </a:t>
            </a:r>
            <a:r>
              <a:rPr lang="en-US" dirty="0" err="1"/>
              <a:t>mainshock</a:t>
            </a:r>
            <a:r>
              <a:rPr lang="en-US" dirty="0"/>
              <a:t> rupture initiation and moment release may be slightly rotated with respect to the shallow stress field.   </a:t>
            </a:r>
          </a:p>
          <a:p>
            <a:endParaRPr lang="en-US" dirty="0"/>
          </a:p>
        </p:txBody>
      </p:sp>
      <p:pic>
        <p:nvPicPr>
          <p:cNvPr id="5" name="内容占位符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0631" y="672395"/>
            <a:ext cx="4813920" cy="2663640"/>
          </a:xfrm>
          <a:prstGeom prst="rect">
            <a:avLst/>
          </a:prstGeom>
          <a:ln w="9360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42" y="3652432"/>
            <a:ext cx="2852928" cy="274422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250188" y="1043490"/>
            <a:ext cx="1495313" cy="15491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981713" y="2592593"/>
            <a:ext cx="32274" cy="1258645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7357-2886-40BD-A738-21CE9437D348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3800" y="228600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1066800"/>
            <a:ext cx="772384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 Review of Source Rupture Process for the 2011 Mineral, VA earthquake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Review of Results from the Analysis of the August 25, 2011 - January 12, 2012</a:t>
            </a:r>
          </a:p>
          <a:p>
            <a:r>
              <a:rPr lang="en-US" dirty="0" smtClean="0"/>
              <a:t>     Mineral Aftershocks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Results from a 1-year Temporary Network Deployment in Summerville, SC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Comparison of the Mineral Aftershocks with Current Seismicity in and around</a:t>
            </a:r>
          </a:p>
          <a:p>
            <a:r>
              <a:rPr lang="en-US" dirty="0" smtClean="0"/>
              <a:t>      Summerville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Hot off the Press View of the Correlation of </a:t>
            </a:r>
            <a:r>
              <a:rPr lang="en-US" dirty="0" err="1" smtClean="0"/>
              <a:t>Lidar</a:t>
            </a:r>
            <a:r>
              <a:rPr lang="en-US" dirty="0" smtClean="0"/>
              <a:t> Lineaments with shallow</a:t>
            </a:r>
          </a:p>
          <a:p>
            <a:r>
              <a:rPr lang="en-US" dirty="0" smtClean="0"/>
              <a:t>      Mineral, VA aftershocks (time permitting).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3048000"/>
            <a:ext cx="7171261" cy="368251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8764" y="0"/>
            <a:ext cx="9096401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/>
              <a:t> </a:t>
            </a:r>
            <a:r>
              <a:rPr lang="en-US" dirty="0"/>
              <a:t>The concentration of aftershocks at depths of 4-6 km in the main aftershock</a:t>
            </a:r>
          </a:p>
          <a:p>
            <a:r>
              <a:rPr lang="en-US" dirty="0"/>
              <a:t>     cluster features a wide range of fault plane strikes. No single fault plane is responsible.</a:t>
            </a:r>
          </a:p>
          <a:p>
            <a:r>
              <a:rPr lang="en-US" sz="1600" dirty="0"/>
              <a:t>    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The zone of major </a:t>
            </a:r>
            <a:r>
              <a:rPr lang="en-US" dirty="0" err="1"/>
              <a:t>mainshock</a:t>
            </a:r>
            <a:r>
              <a:rPr lang="en-US" dirty="0"/>
              <a:t> moment release lies in a conspicuous gap in aftershock activity.</a:t>
            </a:r>
          </a:p>
          <a:p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 The aftershocks formed a halo of activity up-dip and to the north-northeast of the </a:t>
            </a:r>
          </a:p>
          <a:p>
            <a:r>
              <a:rPr lang="en-US" dirty="0"/>
              <a:t>      </a:t>
            </a:r>
            <a:r>
              <a:rPr lang="en-US" dirty="0" err="1"/>
              <a:t>mainshock</a:t>
            </a:r>
            <a:r>
              <a:rPr lang="en-US" dirty="0"/>
              <a:t> rupture, in the direction of </a:t>
            </a:r>
            <a:r>
              <a:rPr lang="en-US" dirty="0" err="1"/>
              <a:t>mainshock</a:t>
            </a:r>
            <a:r>
              <a:rPr lang="en-US" dirty="0"/>
              <a:t> rupture propagation.</a:t>
            </a:r>
          </a:p>
          <a:p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1600" dirty="0"/>
              <a:t> </a:t>
            </a:r>
            <a:r>
              <a:rPr lang="en-US" dirty="0"/>
              <a:t>The aftershocks outline the shallow perimeter of </a:t>
            </a:r>
            <a:r>
              <a:rPr lang="en-US" dirty="0" err="1"/>
              <a:t>mainshock</a:t>
            </a:r>
            <a:r>
              <a:rPr lang="en-US" dirty="0"/>
              <a:t> rupture, which coincides with </a:t>
            </a:r>
          </a:p>
          <a:p>
            <a:r>
              <a:rPr lang="en-US" dirty="0"/>
              <a:t>     the zone of maximum positive Coulomb stress transfer from the </a:t>
            </a:r>
            <a:r>
              <a:rPr lang="en-US" dirty="0" err="1"/>
              <a:t>mainshock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8" name="Arc 7"/>
          <p:cNvSpPr/>
          <p:nvPr/>
        </p:nvSpPr>
        <p:spPr>
          <a:xfrm rot="20250903">
            <a:off x="1596952" y="5290992"/>
            <a:ext cx="3511696" cy="2673520"/>
          </a:xfrm>
          <a:prstGeom prst="arc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19200" y="3124200"/>
            <a:ext cx="493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0" y="3124200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0" y="6172200"/>
            <a:ext cx="219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mainshock</a:t>
            </a:r>
            <a:r>
              <a:rPr lang="en-US" dirty="0"/>
              <a:t> </a:t>
            </a:r>
            <a:r>
              <a:rPr lang="en-US" dirty="0" err="1"/>
              <a:t>subevents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581400" y="5943600"/>
            <a:ext cx="533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810000" y="5791200"/>
            <a:ext cx="381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962400" y="5715000"/>
            <a:ext cx="381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4" y="304800"/>
            <a:ext cx="9004902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An 8-station temporary seismic network was operated in the Summerville, SC area for 1 year</a:t>
            </a:r>
          </a:p>
          <a:p>
            <a:pPr algn="ctr"/>
            <a:r>
              <a:rPr lang="en-US" b="1" dirty="0"/>
              <a:t>(August 7, 2011 through August 30, 2012) </a:t>
            </a:r>
          </a:p>
          <a:p>
            <a:endParaRPr lang="en-US" dirty="0"/>
          </a:p>
          <a:p>
            <a:r>
              <a:rPr lang="en-US" dirty="0"/>
              <a:t>Purpose: </a:t>
            </a:r>
          </a:p>
          <a:p>
            <a:endParaRPr lang="en-US" dirty="0"/>
          </a:p>
          <a:p>
            <a:r>
              <a:rPr lang="en-US" dirty="0"/>
              <a:t>Determine accurate hypocenters and focal mechanisms using targeted station locations.</a:t>
            </a:r>
          </a:p>
          <a:p>
            <a:endParaRPr lang="en-US" dirty="0"/>
          </a:p>
          <a:p>
            <a:r>
              <a:rPr lang="en-US" dirty="0"/>
              <a:t>Results:   </a:t>
            </a:r>
          </a:p>
          <a:p>
            <a:endParaRPr lang="en-US" dirty="0"/>
          </a:p>
          <a:p>
            <a:r>
              <a:rPr lang="en-US" dirty="0"/>
              <a:t>134 earthquakes detected and located (duration magnitudes -1.8 to 2.6). </a:t>
            </a:r>
          </a:p>
          <a:p>
            <a:endParaRPr lang="en-US" dirty="0"/>
          </a:p>
          <a:p>
            <a:r>
              <a:rPr lang="en-US" dirty="0"/>
              <a:t>48 focal mechanisms with sufficient constraint to be considered reliable.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Interpretation of Results:</a:t>
            </a:r>
          </a:p>
          <a:p>
            <a:endParaRPr lang="en-US" dirty="0"/>
          </a:p>
          <a:p>
            <a:r>
              <a:rPr lang="en-US" dirty="0"/>
              <a:t>The modern seismicity near Summerville, SC is occurring in a South-striking, West-</a:t>
            </a:r>
          </a:p>
          <a:p>
            <a:r>
              <a:rPr lang="en-US" dirty="0"/>
              <a:t>dipping tabular zone within which the majority of earthquakes exhibit reverse motion</a:t>
            </a:r>
          </a:p>
          <a:p>
            <a:r>
              <a:rPr lang="en-US" dirty="0"/>
              <a:t>on either N-NW or S-SE striking fault planes. The S-SE striking planes are consistent with</a:t>
            </a:r>
          </a:p>
          <a:p>
            <a:r>
              <a:rPr lang="en-US" dirty="0"/>
              <a:t>the orientation of the seismic zone.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" y="1143000"/>
            <a:ext cx="83820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200" y="2286000"/>
            <a:ext cx="8382000" cy="137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200" y="4114800"/>
            <a:ext cx="8458200" cy="1828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7357-2886-40BD-A738-21CE9437D348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6736" y="1100328"/>
            <a:ext cx="6510528" cy="4657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6320135"/>
            <a:ext cx="8386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from: Chapman, M.C., J.N. Beale, A.C. Hardy and Q. Wu (2016) Modern seismicity and the fault responsible for the 1886 Charleston,</a:t>
            </a:r>
          </a:p>
          <a:p>
            <a:r>
              <a:rPr lang="en-US" sz="1200" dirty="0"/>
              <a:t>           South Carolina Earthquake, </a:t>
            </a:r>
            <a:r>
              <a:rPr lang="en-US" sz="1200" i="1" dirty="0"/>
              <a:t>Bull. Seism. Soc. Am., </a:t>
            </a:r>
            <a:r>
              <a:rPr lang="en-US" sz="1200" dirty="0"/>
              <a:t>106, 364-372.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762000"/>
            <a:ext cx="7946136" cy="55011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6320135"/>
            <a:ext cx="8386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from: Chapman, M.C., J.N. Beale, A.C. Hardy and Q. Wu (2016) Modern seismicity and the fault responsible for the 1886 Charleston,</a:t>
            </a:r>
          </a:p>
          <a:p>
            <a:r>
              <a:rPr lang="en-US" sz="1200" dirty="0"/>
              <a:t>           South Carolina Earthquake, </a:t>
            </a:r>
            <a:r>
              <a:rPr lang="en-US" sz="1200" i="1" dirty="0"/>
              <a:t>Bull. Seism. Soc. Am., </a:t>
            </a:r>
            <a:r>
              <a:rPr lang="en-US" sz="1200" dirty="0"/>
              <a:t>106, 364-372.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304800"/>
            <a:ext cx="352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Single-event locations (</a:t>
            </a:r>
            <a:r>
              <a:rPr lang="en-US" dirty="0" err="1"/>
              <a:t>Hypoellipse</a:t>
            </a:r>
            <a:r>
              <a:rPr lang="en-US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5800" y="304800"/>
            <a:ext cx="374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Double-difference locations (</a:t>
            </a:r>
            <a:r>
              <a:rPr lang="en-US" dirty="0" err="1"/>
              <a:t>HypoDD</a:t>
            </a:r>
            <a:r>
              <a:rPr lang="en-US" dirty="0"/>
              <a:t>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152" y="584157"/>
            <a:ext cx="7851648" cy="5511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6320135"/>
            <a:ext cx="8386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from: Chapman, M.C., J.N. Beale, A.C. Hardy and Q. Wu (2016) Modern seismicity and the fault responsible for the 1886 Charleston,</a:t>
            </a:r>
          </a:p>
          <a:p>
            <a:r>
              <a:rPr lang="en-US" sz="1200" dirty="0"/>
              <a:t>           South Carolina Earthquake, </a:t>
            </a:r>
            <a:r>
              <a:rPr lang="en-US" sz="1200" i="1" dirty="0"/>
              <a:t>Bull. Seism. Soc. Am., </a:t>
            </a:r>
            <a:r>
              <a:rPr lang="en-US" sz="1200" dirty="0"/>
              <a:t>106, 364-372.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0769" y="164068"/>
            <a:ext cx="352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Single-event locations (</a:t>
            </a:r>
            <a:r>
              <a:rPr lang="en-US" dirty="0" err="1"/>
              <a:t>Hypoellipse</a:t>
            </a:r>
            <a:r>
              <a:rPr lang="en-US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32897" y="164068"/>
            <a:ext cx="374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Double-difference locations (</a:t>
            </a:r>
            <a:r>
              <a:rPr lang="en-US" dirty="0" err="1"/>
              <a:t>HypoDD</a:t>
            </a:r>
            <a:r>
              <a:rPr lang="en-US" dirty="0"/>
              <a:t>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2053" y="152400"/>
            <a:ext cx="3126947" cy="6108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6320135"/>
            <a:ext cx="8386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from: Chapman, M.C., J.N. Beale, A.C. Hardy and Q. Wu (2016) Modern seismicity and the fault responsible for the 1886 Charleston,</a:t>
            </a:r>
          </a:p>
          <a:p>
            <a:r>
              <a:rPr lang="en-US" sz="1200" dirty="0"/>
              <a:t>           South Carolina Earthquake, </a:t>
            </a:r>
            <a:r>
              <a:rPr lang="en-US" sz="1200" i="1" dirty="0"/>
              <a:t>Bull. Seism. Soc. Am., </a:t>
            </a:r>
            <a:r>
              <a:rPr lang="en-US" sz="1200" dirty="0"/>
              <a:t>106, 364-372.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676400"/>
            <a:ext cx="2590800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1977-2005 events re-located using archived</a:t>
            </a:r>
          </a:p>
          <a:p>
            <a:r>
              <a:rPr lang="en-US" sz="1600" dirty="0"/>
              <a:t>phase arrival time data (single event locations, </a:t>
            </a:r>
            <a:r>
              <a:rPr lang="en-US" sz="1600" dirty="0" err="1"/>
              <a:t>Hypoellipse</a:t>
            </a:r>
            <a:r>
              <a:rPr lang="en-US" sz="1600" dirty="0"/>
              <a:t>)</a:t>
            </a:r>
          </a:p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48000" y="2895600"/>
            <a:ext cx="9144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048000" y="1371600"/>
            <a:ext cx="9144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lletin-hypodd_N95E_proj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9280" y="844296"/>
            <a:ext cx="5425440" cy="517550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7357-2886-40BD-A738-21CE9437D34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0" y="1295400"/>
            <a:ext cx="1981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"/>
            <a:ext cx="5474188" cy="61832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762000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 - S: 14/48, 29%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076" y="3276600"/>
            <a:ext cx="1603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NW-SE: 12/48, 25%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1400" y="3200400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E-W: 9/48 19%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5334000"/>
            <a:ext cx="1545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 - SW: 6/48 13%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62800" y="5257800"/>
            <a:ext cx="1668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Strike slip: 7/48 15%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6320135"/>
            <a:ext cx="8386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from: Chapman, M.C., J.N. Beale, A.C. Hardy and Q. Wu (2016) Modern seismicity and the fault responsible for the 1886 Charleston,</a:t>
            </a:r>
          </a:p>
          <a:p>
            <a:r>
              <a:rPr lang="en-US" sz="1200" dirty="0"/>
              <a:t>           South Carolina Earthquake, </a:t>
            </a:r>
            <a:r>
              <a:rPr lang="en-US" sz="1200" i="1" dirty="0"/>
              <a:t>Bull. Seism. Soc. Am., </a:t>
            </a:r>
            <a:r>
              <a:rPr lang="en-US" sz="1200" dirty="0"/>
              <a:t>106, 364-372.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xes_rosediagr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0"/>
            <a:ext cx="5425440" cy="3572256"/>
          </a:xfrm>
          <a:prstGeom prst="rect">
            <a:avLst/>
          </a:prstGeom>
          <a:noFill/>
        </p:spPr>
      </p:pic>
      <p:pic>
        <p:nvPicPr>
          <p:cNvPr id="5" name="Picture 4" descr="stressinvers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528010"/>
            <a:ext cx="3527921" cy="3574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990600"/>
            <a:ext cx="2971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Focal Mechanism P-axis trend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1" y="3810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Stress Inversion results from focal</a:t>
            </a:r>
          </a:p>
          <a:p>
            <a:pPr algn="ctr"/>
            <a:r>
              <a:rPr lang="en-US" dirty="0"/>
              <a:t>mechanisms. Colors indicate approximate</a:t>
            </a:r>
          </a:p>
          <a:p>
            <a:pPr algn="ctr"/>
            <a:r>
              <a:rPr lang="en-US" dirty="0"/>
              <a:t>95% confidence regions of principle stress directions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0200" y="5410200"/>
            <a:ext cx="29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MSATSI (Martínez-Garzón </a:t>
            </a:r>
            <a:r>
              <a:rPr lang="en-US" sz="1400" i="1" dirty="0"/>
              <a:t>et al</a:t>
            </a:r>
            <a:r>
              <a:rPr lang="en-US" sz="1400" dirty="0"/>
              <a:t>., 2014</a:t>
            </a:r>
            <a:r>
              <a:rPr lang="en-US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6320135"/>
            <a:ext cx="8386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from: Chapman, M.C., J.N. Beale, A.C. Hardy and Q. Wu (2016) Modern seismicity and the fault responsible for the 1886 Charleston,</a:t>
            </a:r>
          </a:p>
          <a:p>
            <a:r>
              <a:rPr lang="en-US" sz="1200" dirty="0"/>
              <a:t>           South Carolina Earthquake, </a:t>
            </a:r>
            <a:r>
              <a:rPr lang="en-US" sz="1200" i="1" dirty="0"/>
              <a:t>Bull. Seism. Soc. Am., </a:t>
            </a:r>
            <a:r>
              <a:rPr lang="en-US" sz="1200" dirty="0"/>
              <a:t>106, 364-372.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81000"/>
            <a:ext cx="843301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distribution of hypocenters and focal mechanisms in Summerville is</a:t>
            </a:r>
          </a:p>
          <a:p>
            <a:r>
              <a:rPr lang="en-US" dirty="0"/>
              <a:t>reminiscent of the aftershock sequence of the 2011 Mineral, Virginia Earthquake. </a:t>
            </a:r>
          </a:p>
          <a:p>
            <a:endParaRPr lang="en-US" dirty="0"/>
          </a:p>
          <a:p>
            <a:r>
              <a:rPr lang="en-US" dirty="0"/>
              <a:t>In both cases we see: </a:t>
            </a:r>
          </a:p>
          <a:p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A tabular zone of aftershocks as expected for a reverse mechanism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The majority of events are at shallow depth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Considerable variability in focal mechanism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Features of the Mineral aftershocks that may have relevance in regard to Summerville:</a:t>
            </a:r>
          </a:p>
          <a:p>
            <a:endParaRPr lang="en-US" dirty="0"/>
          </a:p>
          <a:p>
            <a:r>
              <a:rPr lang="en-US" dirty="0"/>
              <a:t>1) Mineral aftershocks define a tabular zone that has the strike and dip</a:t>
            </a:r>
          </a:p>
          <a:p>
            <a:r>
              <a:rPr lang="en-US" dirty="0"/>
              <a:t>     of the mainshock focal mechanism, but the majority of the aftershocks have different</a:t>
            </a:r>
          </a:p>
          <a:p>
            <a:r>
              <a:rPr lang="en-US" dirty="0"/>
              <a:t>     focal mechanisms. The aftershock hypocenters appear to outline the zone of </a:t>
            </a:r>
          </a:p>
          <a:p>
            <a:r>
              <a:rPr lang="en-US" dirty="0"/>
              <a:t>     mainshock rupture termination, in the direction of rupture propagation</a:t>
            </a:r>
          </a:p>
          <a:p>
            <a:endParaRPr lang="en-US" dirty="0"/>
          </a:p>
          <a:p>
            <a:r>
              <a:rPr lang="en-US" dirty="0"/>
              <a:t>2) The aftershocks are largely controlled by the perturbation of the stress field</a:t>
            </a:r>
          </a:p>
          <a:p>
            <a:r>
              <a:rPr lang="en-US" dirty="0"/>
              <a:t>     caused by the mainshock.  The spatial geometry of this perturbation is reflected by</a:t>
            </a:r>
          </a:p>
          <a:p>
            <a:r>
              <a:rPr lang="en-US" dirty="0"/>
              <a:t>     the aftershock hypocenter locations.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7357-2886-40BD-A738-21CE9437D348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xchapman_fi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629528"/>
            <a:ext cx="8382000" cy="4085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1385" y="1676400"/>
            <a:ext cx="283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Historical (pre-instrumental)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1676400"/>
            <a:ext cx="228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Instrumentally located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4600" y="304800"/>
            <a:ext cx="3781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Central Virginia Seismic Zone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0"/>
            <a:ext cx="831157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 think that modern seismicity in Summerville is  completely analogous to the</a:t>
            </a:r>
          </a:p>
          <a:p>
            <a:r>
              <a:rPr lang="en-US" dirty="0">
                <a:solidFill>
                  <a:srgbClr val="FF0000"/>
                </a:solidFill>
              </a:rPr>
              <a:t>aftershock sequence of the 2011 Mineral, Virginia earthquake.</a:t>
            </a:r>
          </a:p>
          <a:p>
            <a:endParaRPr lang="en-US" dirty="0"/>
          </a:p>
          <a:p>
            <a:r>
              <a:rPr lang="en-US" dirty="0"/>
              <a:t>Our hypothesis is that shocks near Summerville are mapping the zone of stress </a:t>
            </a:r>
          </a:p>
          <a:p>
            <a:r>
              <a:rPr lang="en-US" dirty="0"/>
              <a:t>perturbation (positive Coulomb stress change) caused by the 1886 shock, which was</a:t>
            </a:r>
          </a:p>
          <a:p>
            <a:r>
              <a:rPr lang="en-US" dirty="0"/>
              <a:t>predominantly reverse faulting on a South-striking, west-dipping plane.</a:t>
            </a:r>
          </a:p>
          <a:p>
            <a:endParaRPr lang="en-US" dirty="0"/>
          </a:p>
          <a:p>
            <a:r>
              <a:rPr lang="en-US" dirty="0"/>
              <a:t>If the analogy with the Mineral shock is accurate, then the Summerville hypocenter</a:t>
            </a:r>
          </a:p>
          <a:p>
            <a:r>
              <a:rPr lang="en-US" dirty="0"/>
              <a:t>distribution will have the same general orientation (strike, dip) of the mainshock</a:t>
            </a:r>
          </a:p>
          <a:p>
            <a:r>
              <a:rPr lang="en-US" dirty="0"/>
              <a:t>rupture plane, but the hypocenters will tend to cluster near the termination</a:t>
            </a:r>
          </a:p>
          <a:p>
            <a:r>
              <a:rPr lang="en-US" dirty="0"/>
              <a:t>of rupture, preferentially in the direction of rupture propagation. Focal mechanisms</a:t>
            </a:r>
          </a:p>
          <a:p>
            <a:r>
              <a:rPr lang="en-US" dirty="0"/>
              <a:t> in this cluster will be variable.  This is consistent with data we have</a:t>
            </a:r>
          </a:p>
          <a:p>
            <a:r>
              <a:rPr lang="en-US" dirty="0"/>
              <a:t>collected recently.</a:t>
            </a:r>
          </a:p>
          <a:p>
            <a:endParaRPr lang="en-US" dirty="0"/>
          </a:p>
          <a:p>
            <a:r>
              <a:rPr lang="en-US" dirty="0"/>
              <a:t>This suggests the following hypothetical model for the 1886 shock: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7357-2886-40BD-A738-21CE9437D348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152400"/>
            <a:ext cx="622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HYPOTHESIS REGARDING THE 1886 CHARLESTON EARTHQUAKE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inshock-aftershocks-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-14343"/>
            <a:ext cx="5334000" cy="4129143"/>
          </a:xfrm>
          <a:prstGeom prst="rect">
            <a:avLst/>
          </a:prstGeom>
        </p:spPr>
      </p:pic>
      <p:pic>
        <p:nvPicPr>
          <p:cNvPr id="6" name="Picture 5" descr="mainshock-aftershocks-cro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4065861"/>
            <a:ext cx="4572000" cy="218253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7357-2886-40BD-A738-21CE9437D348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7718" y="1828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0600" y="25262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1521023"/>
            <a:ext cx="2732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Dutton's Woodstock "</a:t>
            </a:r>
            <a:r>
              <a:rPr lang="en-US" sz="1400" dirty="0" err="1"/>
              <a:t>epicentrum</a:t>
            </a:r>
            <a:r>
              <a:rPr lang="en-US" sz="1400" dirty="0"/>
              <a:t>"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7142" y="2667000"/>
            <a:ext cx="2636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Dutton's </a:t>
            </a:r>
            <a:r>
              <a:rPr lang="en-US" sz="1400" dirty="0" err="1"/>
              <a:t>Rantowles</a:t>
            </a:r>
            <a:r>
              <a:rPr lang="en-US" sz="1400" dirty="0"/>
              <a:t> "</a:t>
            </a:r>
            <a:r>
              <a:rPr lang="en-US" sz="1400" dirty="0" err="1"/>
              <a:t>epicentrum</a:t>
            </a:r>
            <a:r>
              <a:rPr lang="en-US" sz="1400" dirty="0"/>
              <a:t>"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181600" y="1676400"/>
            <a:ext cx="304800" cy="2286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029200" y="2667000"/>
            <a:ext cx="381000" cy="1524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00400" y="762000"/>
            <a:ext cx="2137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surface trace of fault plane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343400" y="1145977"/>
            <a:ext cx="683782" cy="530423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7357-2886-40BD-A738-21CE9437D348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 descr="dutton_plate26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143000"/>
            <a:ext cx="3648672" cy="5105400"/>
          </a:xfrm>
          <a:prstGeom prst="rect">
            <a:avLst/>
          </a:prstGeom>
        </p:spPr>
      </p:pic>
      <p:pic>
        <p:nvPicPr>
          <p:cNvPr id="6" name="Picture 5" descr="tracks_out_of_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2286000"/>
            <a:ext cx="5079397" cy="297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3400" y="5334000"/>
            <a:ext cx="4454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Looking N70E along Charleston and Savannah</a:t>
            </a:r>
          </a:p>
          <a:p>
            <a:r>
              <a:rPr lang="en-US" dirty="0"/>
              <a:t>railroad, just west of </a:t>
            </a:r>
            <a:r>
              <a:rPr lang="en-US" dirty="0" err="1"/>
              <a:t>Rantowles</a:t>
            </a:r>
            <a:r>
              <a:rPr lang="en-US" dirty="0"/>
              <a:t>, SC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8800" y="228600"/>
            <a:ext cx="5770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Dutton, C.E. (1889) </a:t>
            </a:r>
            <a:r>
              <a:rPr lang="en-US" sz="1600"/>
              <a:t>The Charleston </a:t>
            </a:r>
            <a:r>
              <a:rPr lang="en-US" sz="1600" dirty="0"/>
              <a:t>earthquake of August 31, 1886, </a:t>
            </a:r>
          </a:p>
          <a:p>
            <a:r>
              <a:rPr lang="en-US" sz="1600" dirty="0"/>
              <a:t>in</a:t>
            </a:r>
            <a:r>
              <a:rPr lang="en-US" sz="1600" i="1" dirty="0"/>
              <a:t> Ninth Annual report of the U.S. Geological Survey</a:t>
            </a:r>
            <a:r>
              <a:rPr lang="en-US" sz="1600" dirty="0"/>
              <a:t>, 203-528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447800" y="2133600"/>
            <a:ext cx="381000" cy="2209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5800" y="6248400"/>
            <a:ext cx="2566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Plate XXVI, Dutton (1889)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0" y="1295400"/>
            <a:ext cx="442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Surface projection of plane fit to hypocenters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905000" y="1447800"/>
            <a:ext cx="1905000" cy="76200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371600" y="4038600"/>
            <a:ext cx="2438400" cy="762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uisa-lidar-over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457200"/>
            <a:ext cx="8686800" cy="59441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7800" y="2209800"/>
            <a:ext cx="914400" cy="60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72400" y="533400"/>
            <a:ext cx="1145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Lake Anna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0"/>
            <a:ext cx="4180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DEM generated from USGS LIDAR data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w-clus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3127"/>
            <a:ext cx="9144000" cy="6211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-76200"/>
            <a:ext cx="5573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LIDAR image with low sun-angle processing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2514600"/>
            <a:ext cx="177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Bend of River </a:t>
            </a:r>
            <a:r>
              <a:rPr lang="en-US" dirty="0" err="1" smtClean="0">
                <a:solidFill>
                  <a:schemeClr val="bg1"/>
                </a:solidFill>
              </a:rPr>
              <a:t>Ln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639233">
            <a:off x="6918842" y="3540417"/>
            <a:ext cx="1567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Yanceyville Rd.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1121804">
            <a:off x="245504" y="3628306"/>
            <a:ext cx="1801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South Anna River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w-cluster_join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3126"/>
            <a:ext cx="9144000" cy="62117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-76200"/>
            <a:ext cx="5573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LIDAR image with low sun-angle processing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 rot="4139380">
            <a:off x="3428625" y="3595010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N20W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593964">
            <a:off x="1752600" y="4028162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N100E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685800" cy="387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uisa-lidar-over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457200"/>
            <a:ext cx="8686800" cy="59441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24400" y="1981200"/>
            <a:ext cx="609600" cy="60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72400" y="533400"/>
            <a:ext cx="1145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Lake Anna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-cluster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85800"/>
            <a:ext cx="8077200" cy="5516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7944036">
            <a:off x="633365" y="3634407"/>
            <a:ext cx="1500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Rt. 522 Pendleton Rd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438235">
            <a:off x="2438400" y="2400433"/>
            <a:ext cx="9972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Ebenezer Rd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 rot="1151656">
            <a:off x="7097702" y="2747411"/>
            <a:ext cx="1117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Moorefield Rd.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7671816">
            <a:off x="6120557" y="3694607"/>
            <a:ext cx="1234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Breezy Point. Rd.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-cluster-1_join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85800"/>
            <a:ext cx="8153400" cy="56962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593964">
            <a:off x="1752600" y="4267200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N100E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4335190">
            <a:off x="2057023" y="92801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N20W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11525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uisa-lidar-over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457200"/>
            <a:ext cx="8686800" cy="59441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3505200"/>
            <a:ext cx="1143000" cy="838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72400" y="533400"/>
            <a:ext cx="1145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Lake Anna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yn-vs-real-transvers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533400"/>
            <a:ext cx="5751589" cy="4125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990600"/>
            <a:ext cx="1552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Observed data</a:t>
            </a:r>
          </a:p>
          <a:p>
            <a:r>
              <a:rPr lang="en-US" dirty="0">
                <a:solidFill>
                  <a:srgbClr val="00B0F0"/>
                </a:solidFill>
              </a:rPr>
              <a:t>   (transverse)</a:t>
            </a:r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>
            <a:off x="3914420" y="1313766"/>
            <a:ext cx="505180" cy="57834"/>
          </a:xfrm>
          <a:prstGeom prst="straightConnector1">
            <a:avLst/>
          </a:prstGeom>
          <a:ln w="127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724401" y="3200401"/>
            <a:ext cx="228599" cy="38099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81200" y="2895600"/>
            <a:ext cx="148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0.25 x 10</a:t>
            </a:r>
            <a:r>
              <a:rPr lang="en-US" sz="1200" baseline="30000" dirty="0">
                <a:solidFill>
                  <a:srgbClr val="FF0000"/>
                </a:solidFill>
              </a:rPr>
              <a:t>24</a:t>
            </a:r>
            <a:r>
              <a:rPr lang="en-US" sz="1200" dirty="0">
                <a:solidFill>
                  <a:srgbClr val="FF0000"/>
                </a:solidFill>
              </a:rPr>
              <a:t> dyne-cm</a:t>
            </a:r>
          </a:p>
          <a:p>
            <a:r>
              <a:rPr lang="en-US" sz="1200" dirty="0">
                <a:solidFill>
                  <a:srgbClr val="FF0000"/>
                </a:solidFill>
              </a:rPr>
              <a:t>50 bars: M</a:t>
            </a:r>
            <a:r>
              <a:rPr lang="en-US" sz="1200" baseline="-25000" dirty="0">
                <a:solidFill>
                  <a:srgbClr val="FF0000"/>
                </a:solidFill>
              </a:rPr>
              <a:t>w</a:t>
            </a:r>
            <a:r>
              <a:rPr lang="en-US" sz="1200" dirty="0">
                <a:solidFill>
                  <a:srgbClr val="FF0000"/>
                </a:solidFill>
              </a:rPr>
              <a:t> 4.9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33600" y="3733800"/>
            <a:ext cx="148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2.25 x 10</a:t>
            </a:r>
            <a:r>
              <a:rPr lang="en-US" sz="1200" baseline="30000" dirty="0">
                <a:solidFill>
                  <a:srgbClr val="FF0000"/>
                </a:solidFill>
              </a:rPr>
              <a:t>24</a:t>
            </a:r>
            <a:r>
              <a:rPr lang="en-US" sz="1200" dirty="0">
                <a:solidFill>
                  <a:srgbClr val="FF0000"/>
                </a:solidFill>
              </a:rPr>
              <a:t> dyne-cm</a:t>
            </a:r>
          </a:p>
          <a:p>
            <a:r>
              <a:rPr lang="en-US" sz="1200" dirty="0">
                <a:solidFill>
                  <a:srgbClr val="FF0000"/>
                </a:solidFill>
              </a:rPr>
              <a:t>300 bars: M</a:t>
            </a:r>
            <a:r>
              <a:rPr lang="en-US" sz="1200" baseline="-25000" dirty="0">
                <a:solidFill>
                  <a:srgbClr val="FF0000"/>
                </a:solidFill>
              </a:rPr>
              <a:t>w</a:t>
            </a:r>
            <a:r>
              <a:rPr lang="en-US" sz="1200" dirty="0">
                <a:solidFill>
                  <a:srgbClr val="FF0000"/>
                </a:solidFill>
              </a:rPr>
              <a:t> 5.5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3400" y="3657600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1.22 x 10</a:t>
            </a:r>
            <a:r>
              <a:rPr lang="en-US" sz="1200" baseline="30000" dirty="0">
                <a:solidFill>
                  <a:srgbClr val="FF0000"/>
                </a:solidFill>
              </a:rPr>
              <a:t>24</a:t>
            </a:r>
            <a:r>
              <a:rPr lang="en-US" sz="1200" dirty="0">
                <a:solidFill>
                  <a:srgbClr val="FF0000"/>
                </a:solidFill>
              </a:rPr>
              <a:t> dyne-cm</a:t>
            </a:r>
          </a:p>
          <a:p>
            <a:r>
              <a:rPr lang="en-US" sz="1200" dirty="0">
                <a:solidFill>
                  <a:srgbClr val="FF0000"/>
                </a:solidFill>
              </a:rPr>
              <a:t>300 bars: M</a:t>
            </a:r>
            <a:r>
              <a:rPr lang="en-US" sz="1200" baseline="-25000" dirty="0">
                <a:solidFill>
                  <a:srgbClr val="FF0000"/>
                </a:solidFill>
              </a:rPr>
              <a:t>w</a:t>
            </a:r>
            <a:r>
              <a:rPr lang="en-US" sz="1200" dirty="0">
                <a:solidFill>
                  <a:srgbClr val="FF0000"/>
                </a:solidFill>
              </a:rPr>
              <a:t> 5.4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743200" y="2362200"/>
            <a:ext cx="457200" cy="457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352800" y="4038600"/>
            <a:ext cx="609600" cy="76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62600" y="99060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additional pulses ?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410200" y="1295400"/>
            <a:ext cx="762000" cy="533400"/>
          </a:xfrm>
          <a:prstGeom prst="straightConnector1">
            <a:avLst/>
          </a:prstGeom>
          <a:ln w="127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943600" y="1600200"/>
            <a:ext cx="381000" cy="685800"/>
          </a:xfrm>
          <a:prstGeom prst="straightConnector1">
            <a:avLst/>
          </a:prstGeom>
          <a:ln w="127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9600" y="4800600"/>
            <a:ext cx="83363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mainshock started out as mediocre M</a:t>
            </a:r>
            <a:r>
              <a:rPr lang="en-US" sz="2000" baseline="-25000" dirty="0"/>
              <a:t>w</a:t>
            </a:r>
            <a:r>
              <a:rPr lang="en-US" sz="2000" dirty="0"/>
              <a:t> 4.9 event. But that initial subevent</a:t>
            </a:r>
          </a:p>
          <a:p>
            <a:r>
              <a:rPr lang="en-US" sz="2000" dirty="0"/>
              <a:t>was followed by two much larger subevents that accounted for most of the </a:t>
            </a:r>
          </a:p>
          <a:p>
            <a:r>
              <a:rPr lang="en-US" sz="2000" dirty="0"/>
              <a:t>moment release.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800" y="152400"/>
            <a:ext cx="8731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Transverse Component of Ground Velocity, North Anna Nuclear Power Station, 23 km from Epicenter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7357-2886-40BD-A738-21CE9437D34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953000" y="29718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synthetic velocity record</a:t>
            </a:r>
          </a:p>
          <a:p>
            <a:r>
              <a:rPr lang="en-US" sz="1400" dirty="0">
                <a:solidFill>
                  <a:srgbClr val="FF0000"/>
                </a:solidFill>
              </a:rPr>
              <a:t>comprised of 3 subevents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8600" y="6172200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From:</a:t>
            </a:r>
            <a:r>
              <a:rPr lang="en-US" sz="1600" b="1" dirty="0"/>
              <a:t> </a:t>
            </a:r>
            <a:r>
              <a:rPr lang="en-US" sz="1600" dirty="0"/>
              <a:t>Chapman, M.C., (2013). On the Rupture Process of the 23 August 2011 Virginia Earthquake, </a:t>
            </a:r>
            <a:r>
              <a:rPr lang="en-US" sz="1600" i="1" u="sng" dirty="0"/>
              <a:t>Bulletin of the Seismological Society of America</a:t>
            </a:r>
            <a:r>
              <a:rPr lang="en-US" sz="1600" i="1" dirty="0"/>
              <a:t>,</a:t>
            </a:r>
            <a:r>
              <a:rPr lang="en-US" sz="1600" dirty="0"/>
              <a:t> 103, 613-628.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w-clus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8134"/>
            <a:ext cx="9144000" cy="62017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619477">
            <a:off x="1752600" y="4127951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Rt. 250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8609753">
            <a:off x="1485658" y="1648379"/>
            <a:ext cx="1670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Rt. 604 Roundabout Rd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 rot="2498051">
            <a:off x="2873009" y="3259241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I-64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9477302">
            <a:off x="3843234" y="4010632"/>
            <a:ext cx="1333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Rt. 683 Parrish Rd.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9474296">
            <a:off x="6419839" y="5188506"/>
            <a:ext cx="1737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Rt. 605 Shannon Hill Rd.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w-cluster_join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4800"/>
            <a:ext cx="9144000" cy="6199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7357-2886-40BD-A738-21CE9437D34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 descr="globalstation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1143000"/>
            <a:ext cx="4953991" cy="4972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908" y="228600"/>
            <a:ext cx="8560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Fortunately, 17 teleseismic stations at distances beyond 20 degrees showed clear</a:t>
            </a:r>
          </a:p>
          <a:p>
            <a:pPr algn="ctr"/>
            <a:r>
              <a:rPr lang="en-US" sz="2000" dirty="0"/>
              <a:t>sub-event arrivals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172200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From:</a:t>
            </a:r>
            <a:r>
              <a:rPr lang="en-US" sz="1600" b="1" dirty="0"/>
              <a:t> </a:t>
            </a:r>
            <a:r>
              <a:rPr lang="en-US" sz="1600" dirty="0"/>
              <a:t>Chapman, M.C., (2013). On the Rupture Process of the 23 August 2011 Virginia Earthquake, </a:t>
            </a:r>
            <a:r>
              <a:rPr lang="en-US" sz="1600" i="1" u="sng" dirty="0"/>
              <a:t>Bulletin of the Seismological Society of America</a:t>
            </a:r>
            <a:r>
              <a:rPr lang="en-US" sz="1600" i="1" dirty="0"/>
              <a:t>,</a:t>
            </a:r>
            <a:r>
              <a:rPr lang="en-US" sz="1600" dirty="0"/>
              <a:t> 103, 613-628.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2209792"/>
            <a:ext cx="5276099" cy="3810008"/>
          </a:xfrm>
          <a:prstGeom prst="rect">
            <a:avLst/>
          </a:prstGeom>
        </p:spPr>
      </p:pic>
      <p:pic>
        <p:nvPicPr>
          <p:cNvPr id="5" name="Picture 4" descr="fig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381000"/>
            <a:ext cx="3015198" cy="251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33800" y="304800"/>
            <a:ext cx="54936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arrival times of the subevents at local, regional</a:t>
            </a:r>
          </a:p>
          <a:p>
            <a:r>
              <a:rPr lang="en-US" sz="2000" dirty="0"/>
              <a:t>and teleseismic stations</a:t>
            </a:r>
          </a:p>
          <a:p>
            <a:r>
              <a:rPr lang="en-US" sz="2000" dirty="0"/>
              <a:t>were used to determine the relative locations.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4343400"/>
            <a:ext cx="1801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Location of initial</a:t>
            </a:r>
          </a:p>
          <a:p>
            <a:r>
              <a:rPr lang="en-US" dirty="0"/>
              <a:t>subevent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505200" y="4191000"/>
            <a:ext cx="685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76800" y="2590800"/>
            <a:ext cx="1459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2nd subevent</a:t>
            </a: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>
            <a:off x="5606776" y="2960132"/>
            <a:ext cx="413024" cy="6974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15200" y="2362200"/>
            <a:ext cx="141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3rd subevent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934200" y="2743200"/>
            <a:ext cx="5334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43600" y="1981200"/>
            <a:ext cx="121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Fault Plane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" y="6172200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From:</a:t>
            </a:r>
            <a:r>
              <a:rPr lang="en-US" sz="1600" b="1" dirty="0"/>
              <a:t> </a:t>
            </a:r>
            <a:r>
              <a:rPr lang="en-US" sz="1600" dirty="0"/>
              <a:t>Chapman, M.C., (2013). On the Rupture Process of the 23 August 2011 Virginia Earthquake, </a:t>
            </a:r>
            <a:r>
              <a:rPr lang="en-US" sz="1600" i="1" u="sng" dirty="0"/>
              <a:t>Bulletin of the Seismological Society of America</a:t>
            </a:r>
            <a:r>
              <a:rPr lang="en-US" sz="1600" i="1" dirty="0"/>
              <a:t>,</a:t>
            </a:r>
            <a:r>
              <a:rPr lang="en-US" sz="1600" dirty="0"/>
              <a:t> 103, 613-628.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SK_acc_depth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317220"/>
            <a:ext cx="6934200" cy="1968780"/>
          </a:xfrm>
          <a:prstGeom prst="rect">
            <a:avLst/>
          </a:prstGeom>
        </p:spPr>
      </p:pic>
      <p:pic>
        <p:nvPicPr>
          <p:cNvPr id="6" name="Picture 5" descr="ALE_acc_depth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2371770"/>
            <a:ext cx="7010400" cy="1971630"/>
          </a:xfrm>
          <a:prstGeom prst="rect">
            <a:avLst/>
          </a:prstGeom>
        </p:spPr>
      </p:pic>
      <p:pic>
        <p:nvPicPr>
          <p:cNvPr id="7" name="Picture 6" descr="YKW3_acc_depth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4419600"/>
            <a:ext cx="7025541" cy="1981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9200" y="0"/>
            <a:ext cx="718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Focal depth (8.0 km) was determined from teleseismic waveform matching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633478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From:</a:t>
            </a:r>
            <a:r>
              <a:rPr lang="en-US" sz="1400" b="1" dirty="0"/>
              <a:t> </a:t>
            </a:r>
            <a:r>
              <a:rPr lang="en-US" sz="1400" dirty="0"/>
              <a:t>Chapman, M.C., (2013). On the Rupture Process of the 23 August 2011 Virginia Earthquake, </a:t>
            </a:r>
            <a:r>
              <a:rPr lang="en-US" sz="1400" i="1" u="sng" dirty="0"/>
              <a:t>Bulletin of the Seismological Society of America</a:t>
            </a:r>
            <a:r>
              <a:rPr lang="en-US" sz="1400" i="1" dirty="0"/>
              <a:t>,</a:t>
            </a:r>
            <a:r>
              <a:rPr lang="en-US" sz="1400" dirty="0"/>
              <a:t> 103, 613-628.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0" y="1082201"/>
            <a:ext cx="5410200" cy="4956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981200"/>
            <a:ext cx="2590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Temporary seismic</a:t>
            </a:r>
          </a:p>
          <a:p>
            <a:r>
              <a:rPr lang="en-US" sz="2000" dirty="0"/>
              <a:t>stations operating</a:t>
            </a:r>
          </a:p>
          <a:p>
            <a:r>
              <a:rPr lang="en-US" sz="2000" dirty="0"/>
              <a:t>from August 23, 2011</a:t>
            </a:r>
          </a:p>
          <a:p>
            <a:r>
              <a:rPr lang="en-US" sz="2000" dirty="0"/>
              <a:t>until early January, 2012.</a:t>
            </a:r>
          </a:p>
          <a:p>
            <a:endParaRPr lang="en-US" dirty="0"/>
          </a:p>
          <a:p>
            <a:r>
              <a:rPr lang="en-US" sz="1600" dirty="0"/>
              <a:t>Contributors:  Virginia Tech, University of Memphis, Lehigh University, IRIS, USGS.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6119336"/>
            <a:ext cx="876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From: </a:t>
            </a:r>
            <a:r>
              <a:rPr lang="en-US" sz="1400" dirty="0"/>
              <a:t>Wu, Qimin, M.C. Chapman and J.N. Beale, 2015, The Aftershock Sequence of the 2011 Mineral, Virginia, </a:t>
            </a:r>
          </a:p>
          <a:p>
            <a:r>
              <a:rPr lang="en-US" sz="1400" dirty="0"/>
              <a:t>Earthquake: Temporal and Spatial Distribution, Focal Mechanisms, Regional Stress and the Role of Coulomb Stress Transfer, Bulletin of the Seismological Society of America, v. 105, no. 5, p. 2521-2537, doi. 10.1785/0120150032</a:t>
            </a:r>
            <a:r>
              <a:rPr lang="en-US" sz="1200" dirty="0"/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1076" y="252079"/>
            <a:ext cx="7787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mainshock was poorly recorded, but the aftershock sequence was one of the</a:t>
            </a:r>
          </a:p>
          <a:p>
            <a:r>
              <a:rPr lang="en-US" dirty="0"/>
              <a:t>Best ever recorded in the eastern U.S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76200" y="152400"/>
            <a:ext cx="9067800" cy="4572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Double-Difference Aftershock Relocation (1,712 events)</a:t>
            </a:r>
          </a:p>
          <a:p>
            <a:pPr algn="ctr">
              <a:lnSpc>
                <a:spcPct val="100000"/>
              </a:lnSpc>
            </a:pPr>
            <a:r>
              <a:rPr lang="en-US" dirty="0"/>
              <a:t>Wu et al. (2015)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内容占位符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5516" y="762000"/>
            <a:ext cx="4957560" cy="2743297"/>
          </a:xfrm>
          <a:prstGeom prst="rect">
            <a:avLst/>
          </a:prstGeom>
          <a:ln w="9360">
            <a:noFill/>
          </a:ln>
        </p:spPr>
      </p:pic>
      <p:pic>
        <p:nvPicPr>
          <p:cNvPr id="253" name="内容占位符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3350" y="3788532"/>
            <a:ext cx="3796525" cy="1896326"/>
          </a:xfrm>
          <a:prstGeom prst="rect">
            <a:avLst/>
          </a:prstGeom>
          <a:ln w="9360">
            <a:noFill/>
          </a:ln>
        </p:spPr>
      </p:pic>
      <p:pic>
        <p:nvPicPr>
          <p:cNvPr id="254" name="图片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83710" y="3804132"/>
            <a:ext cx="3796525" cy="1896326"/>
          </a:xfrm>
          <a:prstGeom prst="rect">
            <a:avLst/>
          </a:prstGeom>
          <a:ln>
            <a:noFill/>
          </a:ln>
        </p:spPr>
      </p:pic>
      <p:sp>
        <p:nvSpPr>
          <p:cNvPr id="255" name="CustomShape 2"/>
          <p:cNvSpPr/>
          <p:nvPr/>
        </p:nvSpPr>
        <p:spPr>
          <a:xfrm>
            <a:off x="533400" y="3657600"/>
            <a:ext cx="626836" cy="32697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A</a:t>
            </a:r>
            <a:endParaRPr dirty="0"/>
          </a:p>
        </p:txBody>
      </p:sp>
      <p:sp>
        <p:nvSpPr>
          <p:cNvPr id="256" name="CustomShape 3"/>
          <p:cNvSpPr/>
          <p:nvPr/>
        </p:nvSpPr>
        <p:spPr>
          <a:xfrm>
            <a:off x="3886200" y="3733800"/>
            <a:ext cx="626836" cy="32697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A’</a:t>
            </a:r>
            <a:endParaRPr dirty="0"/>
          </a:p>
        </p:txBody>
      </p:sp>
      <p:sp>
        <p:nvSpPr>
          <p:cNvPr id="257" name="CustomShape 4"/>
          <p:cNvSpPr/>
          <p:nvPr/>
        </p:nvSpPr>
        <p:spPr>
          <a:xfrm>
            <a:off x="5168280" y="3733800"/>
            <a:ext cx="69912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B</a:t>
            </a:r>
            <a:endParaRPr dirty="0"/>
          </a:p>
        </p:txBody>
      </p:sp>
      <p:sp>
        <p:nvSpPr>
          <p:cNvPr id="258" name="CustomShape 5"/>
          <p:cNvSpPr/>
          <p:nvPr/>
        </p:nvSpPr>
        <p:spPr>
          <a:xfrm>
            <a:off x="8534400" y="3733800"/>
            <a:ext cx="69912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B’</a:t>
            </a:r>
            <a:endParaRPr dirty="0"/>
          </a:p>
        </p:txBody>
      </p:sp>
      <p:sp>
        <p:nvSpPr>
          <p:cNvPr id="259" name="CustomShape 6"/>
          <p:cNvSpPr/>
          <p:nvPr/>
        </p:nvSpPr>
        <p:spPr>
          <a:xfrm>
            <a:off x="228600" y="5715000"/>
            <a:ext cx="6643440" cy="333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Black stars: 3 subevents of the mainshock (Chapman, 2013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) </a:t>
            </a:r>
            <a:endParaRPr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7357-2886-40BD-A738-21CE9437D34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" y="6019800"/>
            <a:ext cx="876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From: </a:t>
            </a:r>
            <a:r>
              <a:rPr lang="en-US" sz="1400" dirty="0"/>
              <a:t>Wu, Qimin, M.C. Chapman and J.N. Beale, 2015, The Aftershock Sequence of the 2011 Mineral, Virginia, </a:t>
            </a:r>
          </a:p>
          <a:p>
            <a:r>
              <a:rPr lang="en-US" sz="1400" dirty="0"/>
              <a:t>Earthquake: Temporal and Spatial Distribution, Focal Mechanisms, Regional Stress and the Role of Coulomb Stress Transfer, Bulletin of the Seismological Society of America, v. 105, no. 5, p. 2521-2537, doi. 10.1785/0120150032</a:t>
            </a:r>
            <a:r>
              <a:rPr lang="en-US" sz="1200" dirty="0"/>
              <a:t>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9171</TotalTime>
  <Words>2623</Words>
  <Application>Microsoft Office PowerPoint</Application>
  <PresentationFormat>On-screen Show (4:3)</PresentationFormat>
  <Paragraphs>326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Company>Virginia Tech Geosciences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Martin Chapman</dc:creator>
  <cp:lastModifiedBy>Martin Chapman</cp:lastModifiedBy>
  <cp:revision>418</cp:revision>
  <dcterms:created xsi:type="dcterms:W3CDTF">2011-11-15T22:34:48Z</dcterms:created>
  <dcterms:modified xsi:type="dcterms:W3CDTF">2016-09-24T18:28:59Z</dcterms:modified>
</cp:coreProperties>
</file>