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2"/>
  </p:sldMasterIdLst>
  <p:notesMasterIdLst>
    <p:notesMasterId r:id="rId20"/>
  </p:notesMasterIdLst>
  <p:handoutMasterIdLst>
    <p:handoutMasterId r:id="rId21"/>
  </p:handoutMasterIdLst>
  <p:sldIdLst>
    <p:sldId id="256" r:id="rId3"/>
    <p:sldId id="284" r:id="rId4"/>
    <p:sldId id="285" r:id="rId5"/>
    <p:sldId id="273" r:id="rId6"/>
    <p:sldId id="274" r:id="rId7"/>
    <p:sldId id="294" r:id="rId8"/>
    <p:sldId id="286" r:id="rId9"/>
    <p:sldId id="265" r:id="rId10"/>
    <p:sldId id="276" r:id="rId11"/>
    <p:sldId id="295" r:id="rId12"/>
    <p:sldId id="287" r:id="rId13"/>
    <p:sldId id="288" r:id="rId14"/>
    <p:sldId id="289" r:id="rId15"/>
    <p:sldId id="293" r:id="rId16"/>
    <p:sldId id="282" r:id="rId17"/>
    <p:sldId id="283" r:id="rId18"/>
    <p:sldId id="29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A8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5300" autoAdjust="0"/>
  </p:normalViewPr>
  <p:slideViewPr>
    <p:cSldViewPr snapToGrid="0">
      <p:cViewPr varScale="1">
        <p:scale>
          <a:sx n="127" d="100"/>
          <a:sy n="127" d="100"/>
        </p:scale>
        <p:origin x="845" y="72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9/23/2016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9/23/2016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59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120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central</a:t>
            </a:r>
            <a:r>
              <a:rPr lang="en-GB" baseline="0" dirty="0" smtClean="0"/>
              <a:t> channel is missing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120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342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102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662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949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96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904427"/>
            <a:ext cx="9144000" cy="3196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-1" y="0"/>
            <a:ext cx="9141620" cy="1905000"/>
          </a:xfrm>
          <a:prstGeom prst="rect">
            <a:avLst/>
          </a:prstGeom>
          <a:solidFill>
            <a:srgbClr val="E9A833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350"/>
          </a:p>
        </p:txBody>
      </p:sp>
      <p:sp>
        <p:nvSpPr>
          <p:cNvPr id="9" name="Rectangle 8"/>
          <p:cNvSpPr/>
          <p:nvPr/>
        </p:nvSpPr>
        <p:spPr>
          <a:xfrm>
            <a:off x="-1" y="5102352"/>
            <a:ext cx="9141620" cy="1755648"/>
          </a:xfrm>
          <a:prstGeom prst="rect">
            <a:avLst/>
          </a:prstGeom>
          <a:solidFill>
            <a:srgbClr val="E9A833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0" y="2286000"/>
            <a:ext cx="7200900" cy="1517904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3959352"/>
            <a:ext cx="72009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500" cap="all" baseline="0"/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2986" y="2350008"/>
            <a:ext cx="3154680" cy="1993392"/>
          </a:xfrm>
        </p:spPr>
        <p:txBody>
          <a:bodyPr anchor="b">
            <a:normAutofit/>
          </a:bodyPr>
          <a:lstStyle>
            <a:lvl1pPr>
              <a:defRPr sz="255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6314" y="502920"/>
            <a:ext cx="5026914" cy="5843016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2986" y="4361688"/>
            <a:ext cx="3154680" cy="1728216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solidFill>
            <a:schemeClr val="accent4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74320"/>
            <a:ext cx="9144000" cy="63093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2130552"/>
            <a:ext cx="7200900" cy="2359152"/>
          </a:xfrm>
        </p:spPr>
        <p:txBody>
          <a:bodyPr anchor="b">
            <a:normAutofit/>
          </a:bodyPr>
          <a:lstStyle>
            <a:lvl1pPr algn="ctr">
              <a:defRPr sz="405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4572000"/>
            <a:ext cx="72009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5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273383"/>
            <a:ext cx="3429000" cy="4762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160" y="1273383"/>
            <a:ext cx="3429000" cy="47525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273383"/>
            <a:ext cx="3429000" cy="237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160" y="1273383"/>
            <a:ext cx="3429000" cy="237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/>
              <a:t>‹#›</a:t>
            </a:fld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05840" y="3859776"/>
            <a:ext cx="3429000" cy="237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709160" y="3859776"/>
            <a:ext cx="3429000" cy="237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95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203099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40" y="2109797"/>
            <a:ext cx="3429000" cy="391978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9160" y="1203099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9160" y="2109797"/>
            <a:ext cx="3429000" cy="391978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1620" cy="27432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3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2986" y="2350008"/>
            <a:ext cx="3154680" cy="1993392"/>
          </a:xfrm>
        </p:spPr>
        <p:txBody>
          <a:bodyPr anchor="b">
            <a:normAutofit/>
          </a:bodyPr>
          <a:lstStyle>
            <a:lvl1pPr>
              <a:defRPr sz="255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758952"/>
            <a:ext cx="4972050" cy="533095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2986" y="4361688"/>
            <a:ext cx="3154680" cy="1728216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83680"/>
            <a:ext cx="9141620" cy="27432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67360"/>
            <a:ext cx="7132320" cy="595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268730"/>
            <a:ext cx="7132320" cy="4760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Thomas &amp; Hynek, GSA Denver,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25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t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0456" y="2874571"/>
            <a:ext cx="7200900" cy="1138428"/>
          </a:xfrm>
        </p:spPr>
        <p:txBody>
          <a:bodyPr>
            <a:noAutofit/>
          </a:bodyPr>
          <a:lstStyle/>
          <a:p>
            <a:r>
              <a:rPr lang="en-US" sz="3300" b="1" dirty="0"/>
              <a:t>Enhancement of </a:t>
            </a:r>
            <a:r>
              <a:rPr lang="en-US" sz="3300" b="1" dirty="0" err="1"/>
              <a:t>astrobiological</a:t>
            </a:r>
            <a:r>
              <a:rPr lang="en-US" sz="3300" b="1" dirty="0"/>
              <a:t> detection potential by fracture-sourced fluids near Mars’ dichotomy boundary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0456" y="4122711"/>
            <a:ext cx="7200900" cy="685800"/>
          </a:xfrm>
        </p:spPr>
        <p:txBody>
          <a:bodyPr>
            <a:normAutofit fontScale="92500"/>
          </a:bodyPr>
          <a:lstStyle/>
          <a:p>
            <a:r>
              <a:rPr lang="en-US" sz="2100" b="1" dirty="0"/>
              <a:t>Rebecca J. THOMAS </a:t>
            </a:r>
            <a:r>
              <a:rPr lang="en-US" sz="2100" dirty="0"/>
              <a:t>&amp; Brian M. </a:t>
            </a:r>
            <a:r>
              <a:rPr lang="en-US" sz="2100" dirty="0" smtClean="0"/>
              <a:t>HYNEK</a:t>
            </a:r>
          </a:p>
          <a:p>
            <a:r>
              <a:rPr lang="en-US" dirty="0" smtClean="0"/>
              <a:t>Laboratory </a:t>
            </a:r>
            <a:r>
              <a:rPr lang="en-US" dirty="0"/>
              <a:t>for Atmospheric and Space Physics, University of </a:t>
            </a:r>
            <a:r>
              <a:rPr lang="en-US" dirty="0" smtClean="0"/>
              <a:t>Colorado, boulder, co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588" y="78205"/>
            <a:ext cx="3034207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Clay-bearing lithology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95" y="1345435"/>
            <a:ext cx="3782939" cy="3782939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98" y="1345436"/>
            <a:ext cx="3782939" cy="3782939"/>
          </a:xfrm>
        </p:spPr>
      </p:pic>
    </p:spTree>
    <p:extLst>
      <p:ext uri="{BB962C8B-B14F-4D97-AF65-F5344CB8AC3E}">
        <p14:creationId xmlns:p14="http://schemas.microsoft.com/office/powerpoint/2010/main" val="3954464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Extent of early hydrated </a:t>
            </a:r>
            <a:r>
              <a:rPr lang="en-US" dirty="0" err="1" smtClean="0"/>
              <a:t>lithologies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79" y="1274733"/>
            <a:ext cx="4529888" cy="4816954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11</a:t>
            </a:fld>
            <a:endParaRPr lang="en-US"/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44" y="3715200"/>
            <a:ext cx="2376487" cy="237648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44" y="1274733"/>
            <a:ext cx="237744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1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056" y="1240392"/>
            <a:ext cx="4529888" cy="481695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01" y="1240546"/>
            <a:ext cx="4529742" cy="4816799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is there such extensive exposure of early sediments?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74" y="2269769"/>
            <a:ext cx="8274597" cy="275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for later deposition from fluid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9" y="1362496"/>
            <a:ext cx="7912743" cy="4578174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0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for volcanic deposition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39" y="1214219"/>
            <a:ext cx="4809743" cy="5114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446" y="1213163"/>
            <a:ext cx="4810736" cy="511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200" y="1213163"/>
            <a:ext cx="5115600" cy="51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9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Astrobiological</a:t>
            </a:r>
            <a:r>
              <a:rPr lang="en-US" dirty="0" smtClean="0"/>
              <a:t> detection potential in Margaritifer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Early: </a:t>
            </a:r>
          </a:p>
          <a:p>
            <a:pPr lvl="1"/>
            <a:r>
              <a:rPr lang="en-US" dirty="0" smtClean="0"/>
              <a:t>Presence of clay-bearing substrate over a very large area</a:t>
            </a:r>
          </a:p>
          <a:p>
            <a:pPr lvl="1"/>
            <a:r>
              <a:rPr lang="en-US" dirty="0" smtClean="0"/>
              <a:t>Clays indicate a good environment for </a:t>
            </a:r>
            <a:r>
              <a:rPr lang="en-US" dirty="0" smtClean="0"/>
              <a:t>life</a:t>
            </a:r>
            <a:endParaRPr lang="en-US" dirty="0" smtClean="0"/>
          </a:p>
          <a:p>
            <a:pPr lvl="1"/>
            <a:r>
              <a:rPr lang="en-US" dirty="0" smtClean="0"/>
              <a:t>A multiplicity of exposures over a large region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512" y="1191756"/>
            <a:ext cx="2360943" cy="2510559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15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Late: </a:t>
            </a:r>
          </a:p>
          <a:p>
            <a:pPr lvl="1"/>
            <a:r>
              <a:rPr lang="en-US" dirty="0"/>
              <a:t>Deposition of cements from this </a:t>
            </a:r>
            <a:r>
              <a:rPr lang="en-US" dirty="0" smtClean="0"/>
              <a:t>fluid</a:t>
            </a:r>
            <a:endParaRPr lang="en-US" dirty="0"/>
          </a:p>
          <a:p>
            <a:pPr lvl="1"/>
            <a:r>
              <a:rPr lang="en-US" dirty="0" smtClean="0"/>
              <a:t>Potential hydrothermal </a:t>
            </a:r>
            <a:r>
              <a:rPr lang="en-US" dirty="0" smtClean="0"/>
              <a:t>activity</a:t>
            </a:r>
          </a:p>
          <a:p>
            <a:pPr lvl="1"/>
            <a:r>
              <a:rPr lang="en-US" dirty="0" smtClean="0"/>
              <a:t>Good potential for preservation/detection of biosignatures from a subsurface biosphere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15" y="3811219"/>
            <a:ext cx="2675205" cy="2453987"/>
          </a:xfrm>
        </p:spPr>
      </p:pic>
      <p:sp>
        <p:nvSpPr>
          <p:cNvPr id="4" name="TextBox 3"/>
          <p:cNvSpPr txBox="1"/>
          <p:nvPr/>
        </p:nvSpPr>
        <p:spPr>
          <a:xfrm>
            <a:off x="8138160" y="1321738"/>
            <a:ext cx="559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4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chemeClr val="accent4"/>
              </a:solidFill>
              <a:latin typeface="Symbol" panose="05050102010706020507" pitchFamily="18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53747" y="3859776"/>
            <a:ext cx="559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4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chemeClr val="accent4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8102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unique geological history </a:t>
            </a:r>
            <a:r>
              <a:rPr lang="en-US" dirty="0" smtClean="0">
                <a:sym typeface="Symbol" panose="05050102010706020507" pitchFamily="18" charset="2"/>
              </a:rPr>
              <a:t> exceptional potential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28" y="1201230"/>
            <a:ext cx="4809743" cy="5114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28" y="1201230"/>
            <a:ext cx="4809743" cy="5114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28" y="1201230"/>
            <a:ext cx="4809743" cy="5114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28" y="1201230"/>
            <a:ext cx="4809743" cy="5114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28" y="1201230"/>
            <a:ext cx="4809743" cy="5114544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32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971550" y="2286000"/>
            <a:ext cx="7200900" cy="1371600"/>
          </a:xfrm>
        </p:spPr>
        <p:txBody>
          <a:bodyPr/>
          <a:lstStyle/>
          <a:p>
            <a:r>
              <a:rPr lang="en-US" dirty="0" smtClean="0"/>
              <a:t>Thank you – questions?</a:t>
            </a:r>
            <a:endParaRPr 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971550" y="3875128"/>
            <a:ext cx="7200900" cy="914400"/>
          </a:xfrm>
        </p:spPr>
        <p:txBody>
          <a:bodyPr>
            <a:normAutofit/>
          </a:bodyPr>
          <a:lstStyle/>
          <a:p>
            <a:r>
              <a:rPr lang="en-US" sz="2000" cap="none" dirty="0" smtClean="0"/>
              <a:t>rebecca.thomas@lasp.colorado.edu</a:t>
            </a:r>
            <a:endParaRPr lang="en-US" sz="2000" cap="none" dirty="0"/>
          </a:p>
        </p:txBody>
      </p:sp>
    </p:spTree>
    <p:extLst>
      <p:ext uri="{BB962C8B-B14F-4D97-AF65-F5344CB8AC3E}">
        <p14:creationId xmlns:p14="http://schemas.microsoft.com/office/powerpoint/2010/main" val="150234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there was life on </a:t>
            </a:r>
            <a:r>
              <a:rPr lang="en-US" dirty="0" smtClean="0">
                <a:solidFill>
                  <a:schemeClr val="accent4"/>
                </a:solidFill>
              </a:rPr>
              <a:t>early</a:t>
            </a:r>
            <a:r>
              <a:rPr lang="en-US" dirty="0" smtClean="0"/>
              <a:t> Mars, where would it be?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Surface aqueous environments</a:t>
            </a:r>
          </a:p>
          <a:p>
            <a:r>
              <a:rPr lang="en-US" dirty="0" smtClean="0"/>
              <a:t>Evidence that these existed</a:t>
            </a:r>
          </a:p>
          <a:p>
            <a:pPr lvl="1"/>
            <a:r>
              <a:rPr lang="en-US" dirty="0" smtClean="0"/>
              <a:t>Widespread exposures of hydrated-minerals within Noachian sediments across Mars’ southern highlands</a:t>
            </a:r>
          </a:p>
          <a:p>
            <a:pPr lvl="1"/>
            <a:r>
              <a:rPr lang="en-US" dirty="0" smtClean="0"/>
              <a:t>Geomorphological evidence for fluvial, deltaic, lacustrine environments</a:t>
            </a:r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525" y="1316661"/>
            <a:ext cx="3429000" cy="2289516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2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Challenges to detection:</a:t>
            </a:r>
          </a:p>
          <a:p>
            <a:pPr lvl="1"/>
            <a:r>
              <a:rPr lang="en-US" dirty="0"/>
              <a:t>Late burial of early sediments</a:t>
            </a:r>
          </a:p>
          <a:p>
            <a:pPr lvl="1"/>
            <a:r>
              <a:rPr lang="en-US" dirty="0"/>
              <a:t>Long-term degradation of exposed early sediments</a:t>
            </a:r>
          </a:p>
          <a:p>
            <a:pPr marL="34290" indent="0">
              <a:buNone/>
            </a:pP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525" y="3904456"/>
            <a:ext cx="3429000" cy="2286000"/>
          </a:xfrm>
        </p:spPr>
      </p:pic>
    </p:spTree>
    <p:extLst>
      <p:ext uri="{BB962C8B-B14F-4D97-AF65-F5344CB8AC3E}">
        <p14:creationId xmlns:p14="http://schemas.microsoft.com/office/powerpoint/2010/main" val="232552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on </a:t>
            </a:r>
            <a:r>
              <a:rPr lang="en-US" dirty="0" smtClean="0">
                <a:solidFill>
                  <a:schemeClr val="accent4"/>
                </a:solidFill>
              </a:rPr>
              <a:t>later</a:t>
            </a:r>
            <a:r>
              <a:rPr lang="en-US" dirty="0" smtClean="0"/>
              <a:t> Mars?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05840" y="1273383"/>
            <a:ext cx="3429000" cy="2381400"/>
          </a:xfrm>
        </p:spPr>
        <p:txBody>
          <a:bodyPr/>
          <a:lstStyle/>
          <a:p>
            <a:r>
              <a:rPr lang="en-US" dirty="0" smtClean="0"/>
              <a:t>Evidence for a change after the Early Hesperian (~ 3.5 Ga)</a:t>
            </a:r>
          </a:p>
          <a:p>
            <a:pPr lvl="1"/>
            <a:r>
              <a:rPr lang="en-US" dirty="0" smtClean="0"/>
              <a:t>Lack of widespread hydrated sediments</a:t>
            </a:r>
          </a:p>
          <a:p>
            <a:pPr lvl="1"/>
            <a:r>
              <a:rPr lang="en-US" dirty="0" smtClean="0"/>
              <a:t>Lack of fluvial landforms</a:t>
            </a:r>
          </a:p>
          <a:p>
            <a:pPr marL="34290" indent="0">
              <a:buNone/>
            </a:pPr>
            <a:r>
              <a:rPr lang="en-US" dirty="0" smtClean="0"/>
              <a:t>→ Subsurface</a:t>
            </a:r>
            <a:endParaRPr lang="en-US" dirty="0"/>
          </a:p>
          <a:p>
            <a:pPr marL="274320" lvl="1" indent="0">
              <a:buNone/>
            </a:pPr>
            <a:endParaRPr lang="en-US" dirty="0" smtClean="0"/>
          </a:p>
          <a:p>
            <a:pPr marL="274320" lvl="1" indent="0">
              <a:buNone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3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937" y="1062990"/>
            <a:ext cx="3453773" cy="5113647"/>
          </a:xfrm>
        </p:spPr>
      </p:pic>
      <p:sp>
        <p:nvSpPr>
          <p:cNvPr id="10" name="TextBox 9"/>
          <p:cNvSpPr txBox="1"/>
          <p:nvPr/>
        </p:nvSpPr>
        <p:spPr>
          <a:xfrm>
            <a:off x="5275846" y="6160936"/>
            <a:ext cx="2995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Michalski et al., Nat. </a:t>
            </a:r>
            <a:r>
              <a:rPr lang="en-US" sz="1400" dirty="0" err="1" smtClean="0"/>
              <a:t>Geosci</a:t>
            </a:r>
            <a:r>
              <a:rPr lang="en-US" sz="1400" dirty="0" smtClean="0"/>
              <a:t>., 2013 </a:t>
            </a:r>
            <a:endParaRPr lang="en-US" sz="1400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1005840" y="3658834"/>
            <a:ext cx="3429000" cy="237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574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SzPct val="80000"/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577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80000"/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583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586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589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859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598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Challenges to detection:</a:t>
            </a:r>
          </a:p>
          <a:p>
            <a:pPr lvl="1"/>
            <a:r>
              <a:rPr lang="en-US" sz="1600" dirty="0" smtClean="0"/>
              <a:t>Inaccessibility</a:t>
            </a:r>
            <a:endParaRPr lang="en-US" sz="1600" dirty="0"/>
          </a:p>
          <a:p>
            <a:pPr marL="274320" lvl="1" indent="0"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01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Margaritifer Terra: </a:t>
            </a:r>
            <a:r>
              <a:rPr lang="en-US" dirty="0" err="1" smtClean="0"/>
              <a:t>Astrobiological</a:t>
            </a:r>
            <a:r>
              <a:rPr lang="en-US" dirty="0" smtClean="0"/>
              <a:t> potential through time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14" y="1135179"/>
            <a:ext cx="4806616" cy="5111217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67" y="1135179"/>
            <a:ext cx="1901952" cy="1901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86" y="1135179"/>
            <a:ext cx="4809744" cy="5114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86" y="1131852"/>
            <a:ext cx="4809744" cy="51145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1967" y="3350795"/>
            <a:ext cx="1901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Noachian-Early Hesperian fluvial</a:t>
            </a:r>
          </a:p>
        </p:txBody>
      </p:sp>
    </p:spTree>
    <p:extLst>
      <p:ext uri="{BB962C8B-B14F-4D97-AF65-F5344CB8AC3E}">
        <p14:creationId xmlns:p14="http://schemas.microsoft.com/office/powerpoint/2010/main" val="114300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Margaritifer: Noachian-Early Hesperian fluvial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99" y="1273937"/>
            <a:ext cx="3425952" cy="4760976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928" y="1273175"/>
            <a:ext cx="3420194" cy="4752975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6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52" y="1131852"/>
            <a:ext cx="4809744" cy="511454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Margaritifer Terra: </a:t>
            </a:r>
            <a:r>
              <a:rPr lang="en-US" dirty="0" err="1" smtClean="0"/>
              <a:t>Astrobiological</a:t>
            </a:r>
            <a:r>
              <a:rPr lang="en-US" dirty="0" smtClean="0"/>
              <a:t> potential through time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67" y="1135179"/>
            <a:ext cx="1901952" cy="19019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1967" y="3350795"/>
            <a:ext cx="1901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Noachian-Early Hesperian fluvial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Hesperian-Amazonian chaos-formation and outflow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52" y="1135179"/>
            <a:ext cx="4809744" cy="511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9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Margaritifer: Hesperian-Amazonian chaos outflow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63" y="1287379"/>
            <a:ext cx="6863674" cy="4777655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Investigating </a:t>
            </a:r>
            <a:r>
              <a:rPr lang="en-US" dirty="0" err="1" smtClean="0"/>
              <a:t>astrobiological</a:t>
            </a:r>
            <a:r>
              <a:rPr lang="en-US" dirty="0" smtClean="0"/>
              <a:t> potential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Look for:</a:t>
            </a:r>
          </a:p>
          <a:p>
            <a:pPr lvl="1"/>
            <a:r>
              <a:rPr lang="en-US" sz="1800" dirty="0" smtClean="0"/>
              <a:t>Hydrated minerals and </a:t>
            </a:r>
            <a:r>
              <a:rPr lang="en-US" sz="1800" dirty="0" err="1" smtClean="0"/>
              <a:t>lithologies</a:t>
            </a:r>
            <a:endParaRPr lang="en-US" sz="1800" dirty="0" smtClean="0"/>
          </a:p>
          <a:p>
            <a:pPr lvl="1"/>
            <a:r>
              <a:rPr lang="en-US" sz="1800" dirty="0" smtClean="0"/>
              <a:t>Morphologies indicating</a:t>
            </a:r>
          </a:p>
          <a:p>
            <a:pPr lvl="2"/>
            <a:r>
              <a:rPr lang="en-US" sz="1600" dirty="0" smtClean="0"/>
              <a:t>Noachian-Early Hesperian fluid flow (channels)</a:t>
            </a:r>
          </a:p>
          <a:p>
            <a:pPr lvl="2"/>
            <a:r>
              <a:rPr lang="en-US" sz="1600" dirty="0" smtClean="0"/>
              <a:t>Hesperian-Amazonian fracturing (graben) and fluid flow (channels, erosion)</a:t>
            </a:r>
          </a:p>
          <a:p>
            <a:pPr lvl="2"/>
            <a:r>
              <a:rPr lang="en-US" sz="1600" dirty="0" smtClean="0"/>
              <a:t>Deposition </a:t>
            </a:r>
            <a:r>
              <a:rPr lang="en-US" sz="1600" dirty="0"/>
              <a:t>from Hesperian-Amazonian </a:t>
            </a:r>
            <a:r>
              <a:rPr lang="en-US" sz="1600" dirty="0" smtClean="0"/>
              <a:t>fluid</a:t>
            </a:r>
          </a:p>
          <a:p>
            <a:pPr lvl="2"/>
            <a:endParaRPr lang="en-US" sz="1600" dirty="0"/>
          </a:p>
          <a:p>
            <a:r>
              <a:rPr lang="en-US" sz="2000" dirty="0" smtClean="0"/>
              <a:t>Methodology</a:t>
            </a:r>
          </a:p>
          <a:p>
            <a:pPr lvl="1"/>
            <a:r>
              <a:rPr lang="en-US" sz="1800" dirty="0" smtClean="0"/>
              <a:t>Spectral analysis – targeted CRISM, THEMIS DCS</a:t>
            </a:r>
          </a:p>
          <a:p>
            <a:pPr lvl="1"/>
            <a:r>
              <a:rPr lang="en-US" sz="1800" dirty="0" smtClean="0"/>
              <a:t>Grid mapping (</a:t>
            </a:r>
            <a:r>
              <a:rPr lang="en-US" sz="1800" dirty="0" err="1" smtClean="0"/>
              <a:t>Ramsdale</a:t>
            </a:r>
            <a:r>
              <a:rPr lang="en-US" sz="1800" dirty="0"/>
              <a:t> </a:t>
            </a:r>
            <a:r>
              <a:rPr lang="en-US" sz="1800" dirty="0" smtClean="0"/>
              <a:t>et al., 2015 for more details)</a:t>
            </a:r>
          </a:p>
          <a:p>
            <a:pPr lvl="1"/>
            <a:r>
              <a:rPr lang="en-US" sz="1800" dirty="0" smtClean="0"/>
              <a:t>Observations, regional and local mapping on CTX, HiRISE images 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for clays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79" y="1274733"/>
            <a:ext cx="4529889" cy="4816954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02" y="3714149"/>
            <a:ext cx="2377440" cy="237744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55" y="1274733"/>
            <a:ext cx="2376487" cy="237648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02" y="3714149"/>
            <a:ext cx="2972953" cy="254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8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ded Design Teal 16x9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BBF5D7C-90AF-408A-B515-5CD5355B6C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Teal banded presentation (widescreen)</Template>
  <TotalTime>840</TotalTime>
  <Words>481</Words>
  <Application>Microsoft Office PowerPoint</Application>
  <PresentationFormat>On-screen Show (4:3)</PresentationFormat>
  <Paragraphs>97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Symbol</vt:lpstr>
      <vt:lpstr>Wingdings</vt:lpstr>
      <vt:lpstr>Banded Design Teal 16x9</vt:lpstr>
      <vt:lpstr>Enhancement of astrobiological detection potential by fracture-sourced fluids near Mars’ dichotomy boundary</vt:lpstr>
      <vt:lpstr>If there was life on early Mars, where would it be?</vt:lpstr>
      <vt:lpstr>And on later Mars?</vt:lpstr>
      <vt:lpstr>Margaritifer Terra: Astrobiological potential through time</vt:lpstr>
      <vt:lpstr>Margaritifer: Noachian-Early Hesperian fluvial</vt:lpstr>
      <vt:lpstr>Margaritifer Terra: Astrobiological potential through time</vt:lpstr>
      <vt:lpstr>Margaritifer: Hesperian-Amazonian chaos outflow</vt:lpstr>
      <vt:lpstr>Investigating astrobiological potential</vt:lpstr>
      <vt:lpstr>Evidence for clays</vt:lpstr>
      <vt:lpstr>Clay-bearing lithology</vt:lpstr>
      <vt:lpstr>Extent of early hydrated lithologies</vt:lpstr>
      <vt:lpstr>Why is there such extensive exposure of early sediments?</vt:lpstr>
      <vt:lpstr>Evidence for later deposition from fluid</vt:lpstr>
      <vt:lpstr>Evidence for volcanic deposition</vt:lpstr>
      <vt:lpstr>Astrobiological detection potential in Margaritifer</vt:lpstr>
      <vt:lpstr>A unique geological history  exceptional potential</vt:lpstr>
      <vt:lpstr>Thank you – questions?</vt:lpstr>
    </vt:vector>
  </TitlesOfParts>
  <Company>LASP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Enhancement of astrobiological detection potential by fracture-sourced fluids near Mars’ dichotomy boundary</dc:title>
  <dc:creator>Rebecca Thomas</dc:creator>
  <cp:keywords/>
  <cp:lastModifiedBy>Rebecca Thomas</cp:lastModifiedBy>
  <cp:revision>50</cp:revision>
  <dcterms:created xsi:type="dcterms:W3CDTF">2016-09-08T15:03:01Z</dcterms:created>
  <dcterms:modified xsi:type="dcterms:W3CDTF">2016-09-23T17:59:20Z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TC028952549991</vt:lpwstr>
  </property>
</Properties>
</file>