
<file path=[Content_Types].xml><?xml version="1.0" encoding="utf-8"?>
<Types xmlns="http://schemas.openxmlformats.org/package/2006/content-types">
  <Default Extension="xml" ContentType="application/xml"/>
  <Default Extension="wdp" ContentType="image/vnd.ms-photo"/>
  <Default Extension="jpeg" ContentType="image/jpeg"/>
  <Default Extension="tiff" ContentType="image/tiff"/>
  <Default Extension="mp4" ContentType="video/unknown"/>
  <Default Extension="jpg" ContentType="image/jpeg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</p:sldMasterIdLst>
  <p:notesMasterIdLst>
    <p:notesMasterId r:id="rId27"/>
  </p:notesMasterIdLst>
  <p:sldIdLst>
    <p:sldId id="296" r:id="rId2"/>
    <p:sldId id="260" r:id="rId3"/>
    <p:sldId id="261" r:id="rId4"/>
    <p:sldId id="262" r:id="rId5"/>
    <p:sldId id="277" r:id="rId6"/>
    <p:sldId id="258" r:id="rId7"/>
    <p:sldId id="272" r:id="rId8"/>
    <p:sldId id="280" r:id="rId9"/>
    <p:sldId id="279" r:id="rId10"/>
    <p:sldId id="273" r:id="rId11"/>
    <p:sldId id="283" r:id="rId12"/>
    <p:sldId id="284" r:id="rId13"/>
    <p:sldId id="285" r:id="rId14"/>
    <p:sldId id="286" r:id="rId15"/>
    <p:sldId id="289" r:id="rId16"/>
    <p:sldId id="291" r:id="rId17"/>
    <p:sldId id="276" r:id="rId18"/>
    <p:sldId id="265" r:id="rId19"/>
    <p:sldId id="266" r:id="rId20"/>
    <p:sldId id="267" r:id="rId21"/>
    <p:sldId id="268" r:id="rId22"/>
    <p:sldId id="269" r:id="rId23"/>
    <p:sldId id="270" r:id="rId24"/>
    <p:sldId id="294" r:id="rId25"/>
    <p:sldId id="29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5D41"/>
    <a:srgbClr val="CDC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91" autoAdjust="0"/>
    <p:restoredTop sz="94609" autoAdjust="0"/>
  </p:normalViewPr>
  <p:slideViewPr>
    <p:cSldViewPr snapToGrid="0" snapToObjects="1">
      <p:cViewPr>
        <p:scale>
          <a:sx n="152" d="100"/>
          <a:sy n="152" d="100"/>
        </p:scale>
        <p:origin x="-1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6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5CA6E6-A6A0-6946-9998-A91CBDC8EBD8}" type="doc">
      <dgm:prSet loTypeId="urn:microsoft.com/office/officeart/2005/8/layout/hChevron3" loCatId="" qsTypeId="urn:microsoft.com/office/officeart/2005/8/quickstyle/3D3" qsCatId="3D" csTypeId="urn:microsoft.com/office/officeart/2005/8/colors/accent1_2" csCatId="accent1" phldr="1"/>
      <dgm:spPr/>
    </dgm:pt>
    <dgm:pt modelId="{46CB8558-FA65-E746-AFBE-75F89714174B}">
      <dgm:prSet phldrT="[Text]" custT="1"/>
      <dgm:spPr/>
      <dgm:t>
        <a:bodyPr/>
        <a:lstStyle/>
        <a:p>
          <a:r>
            <a:rPr lang="en-US" sz="3200" dirty="0" smtClean="0"/>
            <a:t>Pick</a:t>
          </a:r>
          <a:endParaRPr lang="en-US" sz="3200" dirty="0"/>
        </a:p>
      </dgm:t>
    </dgm:pt>
    <dgm:pt modelId="{19791955-C475-6C4A-8623-1F8A539FC5AB}" type="parTrans" cxnId="{78A26059-9108-CE4A-BD29-82140390766B}">
      <dgm:prSet/>
      <dgm:spPr/>
      <dgm:t>
        <a:bodyPr/>
        <a:lstStyle/>
        <a:p>
          <a:endParaRPr lang="en-US"/>
        </a:p>
      </dgm:t>
    </dgm:pt>
    <dgm:pt modelId="{2456A211-420A-884B-B141-19DF885A83D9}" type="sibTrans" cxnId="{78A26059-9108-CE4A-BD29-82140390766B}">
      <dgm:prSet/>
      <dgm:spPr/>
      <dgm:t>
        <a:bodyPr/>
        <a:lstStyle/>
        <a:p>
          <a:endParaRPr lang="en-US"/>
        </a:p>
      </dgm:t>
    </dgm:pt>
    <dgm:pt modelId="{FDAEBC41-464D-C14B-A01A-A3C53BFDDE0A}">
      <dgm:prSet phldrT="[Text]" custT="1"/>
      <dgm:spPr/>
      <dgm:t>
        <a:bodyPr/>
        <a:lstStyle/>
        <a:p>
          <a:r>
            <a:rPr lang="en-US" sz="3200" dirty="0" smtClean="0"/>
            <a:t>Arrange</a:t>
          </a:r>
          <a:endParaRPr lang="en-US" sz="3200" dirty="0"/>
        </a:p>
      </dgm:t>
    </dgm:pt>
    <dgm:pt modelId="{2AC87C4E-4DB9-D542-896A-C8DC3B6BB3E0}" type="parTrans" cxnId="{09D41B36-8239-D646-8D0F-EF8012A27D80}">
      <dgm:prSet/>
      <dgm:spPr/>
      <dgm:t>
        <a:bodyPr/>
        <a:lstStyle/>
        <a:p>
          <a:endParaRPr lang="en-US"/>
        </a:p>
      </dgm:t>
    </dgm:pt>
    <dgm:pt modelId="{542B6F78-9BAC-4A41-8461-61B8173058CC}" type="sibTrans" cxnId="{09D41B36-8239-D646-8D0F-EF8012A27D80}">
      <dgm:prSet/>
      <dgm:spPr/>
      <dgm:t>
        <a:bodyPr/>
        <a:lstStyle/>
        <a:p>
          <a:endParaRPr lang="en-US"/>
        </a:p>
      </dgm:t>
    </dgm:pt>
    <dgm:pt modelId="{1DBF3BBB-7506-F041-99E3-E3DEB3C02336}">
      <dgm:prSet phldrT="[Text]" custT="1"/>
      <dgm:spPr/>
      <dgm:t>
        <a:bodyPr/>
        <a:lstStyle/>
        <a:p>
          <a:r>
            <a:rPr lang="en-US" sz="3200" dirty="0" smtClean="0"/>
            <a:t>Store</a:t>
          </a:r>
          <a:endParaRPr lang="en-US" sz="3200" dirty="0"/>
        </a:p>
      </dgm:t>
    </dgm:pt>
    <dgm:pt modelId="{26297D9B-45A1-0043-A8CE-B2614D183B86}" type="parTrans" cxnId="{7BF6AC82-1975-B540-AB43-9C3DDD78FAD5}">
      <dgm:prSet/>
      <dgm:spPr/>
      <dgm:t>
        <a:bodyPr/>
        <a:lstStyle/>
        <a:p>
          <a:endParaRPr lang="en-US"/>
        </a:p>
      </dgm:t>
    </dgm:pt>
    <dgm:pt modelId="{467619DB-FF33-5A4D-9E1C-8A54AE6043CD}" type="sibTrans" cxnId="{7BF6AC82-1975-B540-AB43-9C3DDD78FAD5}">
      <dgm:prSet/>
      <dgm:spPr/>
      <dgm:t>
        <a:bodyPr/>
        <a:lstStyle/>
        <a:p>
          <a:endParaRPr lang="en-US"/>
        </a:p>
      </dgm:t>
    </dgm:pt>
    <dgm:pt modelId="{DA1848B9-EFCE-754B-866E-A963F970B82F}" type="pres">
      <dgm:prSet presAssocID="{FC5CA6E6-A6A0-6946-9998-A91CBDC8EBD8}" presName="Name0" presStyleCnt="0">
        <dgm:presLayoutVars>
          <dgm:dir/>
          <dgm:resizeHandles val="exact"/>
        </dgm:presLayoutVars>
      </dgm:prSet>
      <dgm:spPr/>
    </dgm:pt>
    <dgm:pt modelId="{E37D9087-318C-C24A-BE57-31CCA2716F9C}" type="pres">
      <dgm:prSet presAssocID="{46CB8558-FA65-E746-AFBE-75F89714174B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A3978E-55FB-AD48-8810-655C63F0C64F}" type="pres">
      <dgm:prSet presAssocID="{2456A211-420A-884B-B141-19DF885A83D9}" presName="parSpace" presStyleCnt="0"/>
      <dgm:spPr/>
    </dgm:pt>
    <dgm:pt modelId="{895C62FE-2239-5C40-B5F0-EB368D377AF9}" type="pres">
      <dgm:prSet presAssocID="{FDAEBC41-464D-C14B-A01A-A3C53BFDDE0A}" presName="parTxOnly" presStyleLbl="node1" presStyleIdx="1" presStyleCnt="3" custScaleX="119284" custLinFactNeighborX="-309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CE3E43-80C8-DE4A-BE4D-5362BB52F81D}" type="pres">
      <dgm:prSet presAssocID="{542B6F78-9BAC-4A41-8461-61B8173058CC}" presName="parSpace" presStyleCnt="0"/>
      <dgm:spPr/>
    </dgm:pt>
    <dgm:pt modelId="{60416915-DDDB-8040-B7F9-D224E680565E}" type="pres">
      <dgm:prSet presAssocID="{1DBF3BBB-7506-F041-99E3-E3DEB3C02336}" presName="parTxOnly" presStyleLbl="node1" presStyleIdx="2" presStyleCnt="3" custScaleX="579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5B4295-AA8E-3240-ADE3-8178FFF81AFF}" type="presOf" srcId="{FC5CA6E6-A6A0-6946-9998-A91CBDC8EBD8}" destId="{DA1848B9-EFCE-754B-866E-A963F970B82F}" srcOrd="0" destOrd="0" presId="urn:microsoft.com/office/officeart/2005/8/layout/hChevron3"/>
    <dgm:cxn modelId="{979174CA-0195-3649-9863-0D8F06CEA0F8}" type="presOf" srcId="{FDAEBC41-464D-C14B-A01A-A3C53BFDDE0A}" destId="{895C62FE-2239-5C40-B5F0-EB368D377AF9}" srcOrd="0" destOrd="0" presId="urn:microsoft.com/office/officeart/2005/8/layout/hChevron3"/>
    <dgm:cxn modelId="{09D41B36-8239-D646-8D0F-EF8012A27D80}" srcId="{FC5CA6E6-A6A0-6946-9998-A91CBDC8EBD8}" destId="{FDAEBC41-464D-C14B-A01A-A3C53BFDDE0A}" srcOrd="1" destOrd="0" parTransId="{2AC87C4E-4DB9-D542-896A-C8DC3B6BB3E0}" sibTransId="{542B6F78-9BAC-4A41-8461-61B8173058CC}"/>
    <dgm:cxn modelId="{4317A0A9-48E5-A24F-8BEF-A29890C2DC8F}" type="presOf" srcId="{1DBF3BBB-7506-F041-99E3-E3DEB3C02336}" destId="{60416915-DDDB-8040-B7F9-D224E680565E}" srcOrd="0" destOrd="0" presId="urn:microsoft.com/office/officeart/2005/8/layout/hChevron3"/>
    <dgm:cxn modelId="{B370564A-D38D-7541-80E9-77FEF3C7309B}" type="presOf" srcId="{46CB8558-FA65-E746-AFBE-75F89714174B}" destId="{E37D9087-318C-C24A-BE57-31CCA2716F9C}" srcOrd="0" destOrd="0" presId="urn:microsoft.com/office/officeart/2005/8/layout/hChevron3"/>
    <dgm:cxn modelId="{7BF6AC82-1975-B540-AB43-9C3DDD78FAD5}" srcId="{FC5CA6E6-A6A0-6946-9998-A91CBDC8EBD8}" destId="{1DBF3BBB-7506-F041-99E3-E3DEB3C02336}" srcOrd="2" destOrd="0" parTransId="{26297D9B-45A1-0043-A8CE-B2614D183B86}" sibTransId="{467619DB-FF33-5A4D-9E1C-8A54AE6043CD}"/>
    <dgm:cxn modelId="{78A26059-9108-CE4A-BD29-82140390766B}" srcId="{FC5CA6E6-A6A0-6946-9998-A91CBDC8EBD8}" destId="{46CB8558-FA65-E746-AFBE-75F89714174B}" srcOrd="0" destOrd="0" parTransId="{19791955-C475-6C4A-8623-1F8A539FC5AB}" sibTransId="{2456A211-420A-884B-B141-19DF885A83D9}"/>
    <dgm:cxn modelId="{CD60D34E-613F-5C4A-9C32-E70D67CFD913}" type="presParOf" srcId="{DA1848B9-EFCE-754B-866E-A963F970B82F}" destId="{E37D9087-318C-C24A-BE57-31CCA2716F9C}" srcOrd="0" destOrd="0" presId="urn:microsoft.com/office/officeart/2005/8/layout/hChevron3"/>
    <dgm:cxn modelId="{5DBADC65-C186-FC42-836B-EEE8C45C8545}" type="presParOf" srcId="{DA1848B9-EFCE-754B-866E-A963F970B82F}" destId="{34A3978E-55FB-AD48-8810-655C63F0C64F}" srcOrd="1" destOrd="0" presId="urn:microsoft.com/office/officeart/2005/8/layout/hChevron3"/>
    <dgm:cxn modelId="{22675545-4AD2-D54C-A281-4053952DC7C8}" type="presParOf" srcId="{DA1848B9-EFCE-754B-866E-A963F970B82F}" destId="{895C62FE-2239-5C40-B5F0-EB368D377AF9}" srcOrd="2" destOrd="0" presId="urn:microsoft.com/office/officeart/2005/8/layout/hChevron3"/>
    <dgm:cxn modelId="{22FF7D89-D8FC-6B43-8C80-135351E03AF0}" type="presParOf" srcId="{DA1848B9-EFCE-754B-866E-A963F970B82F}" destId="{0DCE3E43-80C8-DE4A-BE4D-5362BB52F81D}" srcOrd="3" destOrd="0" presId="urn:microsoft.com/office/officeart/2005/8/layout/hChevron3"/>
    <dgm:cxn modelId="{1F38630C-D114-D54A-A8D6-5BAC74B94CFA}" type="presParOf" srcId="{DA1848B9-EFCE-754B-866E-A963F970B82F}" destId="{60416915-DDDB-8040-B7F9-D224E680565E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876CF21-E643-5C45-8516-CF75763C9DAC}" type="doc">
      <dgm:prSet loTypeId="urn:microsoft.com/office/officeart/2005/8/layout/default" loCatId="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0CB97D04-B808-9E44-83EF-340800C28C8B}">
      <dgm:prSet phldrT="[Text]" custT="1"/>
      <dgm:spPr/>
      <dgm:t>
        <a:bodyPr/>
        <a:lstStyle/>
        <a:p>
          <a:r>
            <a:rPr lang="en-US" sz="3200" b="1" dirty="0" smtClean="0"/>
            <a:t>25 x</a:t>
          </a:r>
        </a:p>
        <a:p>
          <a:r>
            <a:rPr lang="en-US" sz="2400" dirty="0" smtClean="0"/>
            <a:t>focused on largest </a:t>
          </a:r>
          <a:r>
            <a:rPr lang="en-US" sz="2400" dirty="0" err="1" smtClean="0"/>
            <a:t>foram</a:t>
          </a:r>
          <a:endParaRPr lang="en-US" sz="2400" dirty="0"/>
        </a:p>
      </dgm:t>
    </dgm:pt>
    <dgm:pt modelId="{E3A9FF37-5B89-E44D-8F4B-0769D5370883}" type="parTrans" cxnId="{222F22B1-E78E-8246-BA9F-DC38CC5910D3}">
      <dgm:prSet/>
      <dgm:spPr/>
      <dgm:t>
        <a:bodyPr/>
        <a:lstStyle/>
        <a:p>
          <a:endParaRPr lang="en-US"/>
        </a:p>
      </dgm:t>
    </dgm:pt>
    <dgm:pt modelId="{E0705426-3AB3-3448-B6DD-AE3A613A8060}" type="sibTrans" cxnId="{222F22B1-E78E-8246-BA9F-DC38CC5910D3}">
      <dgm:prSet/>
      <dgm:spPr/>
      <dgm:t>
        <a:bodyPr/>
        <a:lstStyle/>
        <a:p>
          <a:endParaRPr lang="en-US"/>
        </a:p>
      </dgm:t>
    </dgm:pt>
    <dgm:pt modelId="{A4456BFD-BD59-DD46-822E-A7B9A559E871}" type="pres">
      <dgm:prSet presAssocID="{8876CF21-E643-5C45-8516-CF75763C9D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525811-742E-044A-B909-AE59E1DB582C}" type="pres">
      <dgm:prSet presAssocID="{0CB97D04-B808-9E44-83EF-340800C28C8B}" presName="node" presStyleLbl="node1" presStyleIdx="0" presStyleCnt="1" custScaleX="889468" custScaleY="354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2F22B1-E78E-8246-BA9F-DC38CC5910D3}" srcId="{8876CF21-E643-5C45-8516-CF75763C9DAC}" destId="{0CB97D04-B808-9E44-83EF-340800C28C8B}" srcOrd="0" destOrd="0" parTransId="{E3A9FF37-5B89-E44D-8F4B-0769D5370883}" sibTransId="{E0705426-3AB3-3448-B6DD-AE3A613A8060}"/>
    <dgm:cxn modelId="{187C3390-A1BF-F441-92E4-46A89C7272BF}" type="presOf" srcId="{0CB97D04-B808-9E44-83EF-340800C28C8B}" destId="{A5525811-742E-044A-B909-AE59E1DB582C}" srcOrd="0" destOrd="0" presId="urn:microsoft.com/office/officeart/2005/8/layout/default"/>
    <dgm:cxn modelId="{93740A23-C18D-CC47-9D6D-43FE8392C015}" type="presOf" srcId="{8876CF21-E643-5C45-8516-CF75763C9DAC}" destId="{A4456BFD-BD59-DD46-822E-A7B9A559E871}" srcOrd="0" destOrd="0" presId="urn:microsoft.com/office/officeart/2005/8/layout/default"/>
    <dgm:cxn modelId="{7E7EA264-2FCE-A04D-BF24-01D6F855A740}" type="presParOf" srcId="{A4456BFD-BD59-DD46-822E-A7B9A559E871}" destId="{A5525811-742E-044A-B909-AE59E1DB582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876CF21-E643-5C45-8516-CF75763C9DAC}" type="doc">
      <dgm:prSet loTypeId="urn:microsoft.com/office/officeart/2005/8/layout/default" loCatId="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0CB97D04-B808-9E44-83EF-340800C28C8B}">
      <dgm:prSet phldrT="[Text]" custT="1"/>
      <dgm:spPr/>
      <dgm:t>
        <a:bodyPr/>
        <a:lstStyle/>
        <a:p>
          <a:r>
            <a:rPr lang="en-US" sz="3200" b="1" dirty="0" smtClean="0"/>
            <a:t>32 x</a:t>
          </a:r>
        </a:p>
        <a:p>
          <a:r>
            <a:rPr lang="en-US" sz="2400" dirty="0" smtClean="0"/>
            <a:t>focused on mid-sized </a:t>
          </a:r>
          <a:r>
            <a:rPr lang="en-US" sz="2400" dirty="0" err="1" smtClean="0"/>
            <a:t>foram</a:t>
          </a:r>
          <a:endParaRPr lang="en-US" sz="2400" dirty="0"/>
        </a:p>
      </dgm:t>
    </dgm:pt>
    <dgm:pt modelId="{E3A9FF37-5B89-E44D-8F4B-0769D5370883}" type="parTrans" cxnId="{222F22B1-E78E-8246-BA9F-DC38CC5910D3}">
      <dgm:prSet/>
      <dgm:spPr/>
      <dgm:t>
        <a:bodyPr/>
        <a:lstStyle/>
        <a:p>
          <a:endParaRPr lang="en-US"/>
        </a:p>
      </dgm:t>
    </dgm:pt>
    <dgm:pt modelId="{E0705426-3AB3-3448-B6DD-AE3A613A8060}" type="sibTrans" cxnId="{222F22B1-E78E-8246-BA9F-DC38CC5910D3}">
      <dgm:prSet/>
      <dgm:spPr/>
      <dgm:t>
        <a:bodyPr/>
        <a:lstStyle/>
        <a:p>
          <a:endParaRPr lang="en-US"/>
        </a:p>
      </dgm:t>
    </dgm:pt>
    <dgm:pt modelId="{A4456BFD-BD59-DD46-822E-A7B9A559E871}" type="pres">
      <dgm:prSet presAssocID="{8876CF21-E643-5C45-8516-CF75763C9D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525811-742E-044A-B909-AE59E1DB582C}" type="pres">
      <dgm:prSet presAssocID="{0CB97D04-B808-9E44-83EF-340800C28C8B}" presName="node" presStyleLbl="node1" presStyleIdx="0" presStyleCnt="1" custScaleX="889468" custScaleY="354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2F22B1-E78E-8246-BA9F-DC38CC5910D3}" srcId="{8876CF21-E643-5C45-8516-CF75763C9DAC}" destId="{0CB97D04-B808-9E44-83EF-340800C28C8B}" srcOrd="0" destOrd="0" parTransId="{E3A9FF37-5B89-E44D-8F4B-0769D5370883}" sibTransId="{E0705426-3AB3-3448-B6DD-AE3A613A8060}"/>
    <dgm:cxn modelId="{B9BBF1F3-C972-3B42-ADCE-C4B47CFF8685}" type="presOf" srcId="{0CB97D04-B808-9E44-83EF-340800C28C8B}" destId="{A5525811-742E-044A-B909-AE59E1DB582C}" srcOrd="0" destOrd="0" presId="urn:microsoft.com/office/officeart/2005/8/layout/default"/>
    <dgm:cxn modelId="{4491550D-F782-3648-8990-EF8EBA2FC3FB}" type="presOf" srcId="{8876CF21-E643-5C45-8516-CF75763C9DAC}" destId="{A4456BFD-BD59-DD46-822E-A7B9A559E871}" srcOrd="0" destOrd="0" presId="urn:microsoft.com/office/officeart/2005/8/layout/default"/>
    <dgm:cxn modelId="{AE2330D8-F804-E949-A550-1580DB032C5C}" type="presParOf" srcId="{A4456BFD-BD59-DD46-822E-A7B9A559E871}" destId="{A5525811-742E-044A-B909-AE59E1DB582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876CF21-E643-5C45-8516-CF75763C9DAC}" type="doc">
      <dgm:prSet loTypeId="urn:microsoft.com/office/officeart/2005/8/layout/default" loCatId="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0CB97D04-B808-9E44-83EF-340800C28C8B}">
      <dgm:prSet phldrT="[Text]" custT="1"/>
      <dgm:spPr/>
      <dgm:t>
        <a:bodyPr/>
        <a:lstStyle/>
        <a:p>
          <a:r>
            <a:rPr lang="en-US" sz="3200" b="1" dirty="0" smtClean="0"/>
            <a:t>40 x</a:t>
          </a:r>
        </a:p>
        <a:p>
          <a:r>
            <a:rPr lang="en-US" sz="2400" dirty="0" smtClean="0"/>
            <a:t>focused on mid-sized </a:t>
          </a:r>
          <a:r>
            <a:rPr lang="en-US" sz="2400" dirty="0" err="1" smtClean="0"/>
            <a:t>foram</a:t>
          </a:r>
          <a:endParaRPr lang="en-US" sz="2400" dirty="0"/>
        </a:p>
      </dgm:t>
    </dgm:pt>
    <dgm:pt modelId="{E3A9FF37-5B89-E44D-8F4B-0769D5370883}" type="parTrans" cxnId="{222F22B1-E78E-8246-BA9F-DC38CC5910D3}">
      <dgm:prSet/>
      <dgm:spPr/>
      <dgm:t>
        <a:bodyPr/>
        <a:lstStyle/>
        <a:p>
          <a:endParaRPr lang="en-US"/>
        </a:p>
      </dgm:t>
    </dgm:pt>
    <dgm:pt modelId="{E0705426-3AB3-3448-B6DD-AE3A613A8060}" type="sibTrans" cxnId="{222F22B1-E78E-8246-BA9F-DC38CC5910D3}">
      <dgm:prSet/>
      <dgm:spPr/>
      <dgm:t>
        <a:bodyPr/>
        <a:lstStyle/>
        <a:p>
          <a:endParaRPr lang="en-US"/>
        </a:p>
      </dgm:t>
    </dgm:pt>
    <dgm:pt modelId="{A4456BFD-BD59-DD46-822E-A7B9A559E871}" type="pres">
      <dgm:prSet presAssocID="{8876CF21-E643-5C45-8516-CF75763C9D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525811-742E-044A-B909-AE59E1DB582C}" type="pres">
      <dgm:prSet presAssocID="{0CB97D04-B808-9E44-83EF-340800C28C8B}" presName="node" presStyleLbl="node1" presStyleIdx="0" presStyleCnt="1" custScaleX="889468" custScaleY="354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2F22B1-E78E-8246-BA9F-DC38CC5910D3}" srcId="{8876CF21-E643-5C45-8516-CF75763C9DAC}" destId="{0CB97D04-B808-9E44-83EF-340800C28C8B}" srcOrd="0" destOrd="0" parTransId="{E3A9FF37-5B89-E44D-8F4B-0769D5370883}" sibTransId="{E0705426-3AB3-3448-B6DD-AE3A613A8060}"/>
    <dgm:cxn modelId="{48D58759-1C2D-7144-A7D7-EF02CDA881F0}" type="presOf" srcId="{0CB97D04-B808-9E44-83EF-340800C28C8B}" destId="{A5525811-742E-044A-B909-AE59E1DB582C}" srcOrd="0" destOrd="0" presId="urn:microsoft.com/office/officeart/2005/8/layout/default"/>
    <dgm:cxn modelId="{D3AEE42E-EA42-BE4B-8DF5-AA22CE2ADF35}" type="presOf" srcId="{8876CF21-E643-5C45-8516-CF75763C9DAC}" destId="{A4456BFD-BD59-DD46-822E-A7B9A559E871}" srcOrd="0" destOrd="0" presId="urn:microsoft.com/office/officeart/2005/8/layout/default"/>
    <dgm:cxn modelId="{C691C05F-D9C5-844B-8076-A1A074BC43E7}" type="presParOf" srcId="{A4456BFD-BD59-DD46-822E-A7B9A559E871}" destId="{A5525811-742E-044A-B909-AE59E1DB582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876CF21-E643-5C45-8516-CF75763C9DAC}" type="doc">
      <dgm:prSet loTypeId="urn:microsoft.com/office/officeart/2005/8/layout/default" loCatId="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0CB97D04-B808-9E44-83EF-340800C28C8B}">
      <dgm:prSet phldrT="[Text]" custT="1"/>
      <dgm:spPr/>
      <dgm:t>
        <a:bodyPr/>
        <a:lstStyle/>
        <a:p>
          <a:r>
            <a:rPr lang="en-US" sz="3200" b="1" dirty="0" smtClean="0"/>
            <a:t>40 x</a:t>
          </a:r>
        </a:p>
        <a:p>
          <a:r>
            <a:rPr lang="en-US" sz="2400" dirty="0" smtClean="0"/>
            <a:t>focused on smallest </a:t>
          </a:r>
          <a:r>
            <a:rPr lang="en-US" sz="2400" dirty="0" err="1" smtClean="0"/>
            <a:t>foram</a:t>
          </a:r>
          <a:endParaRPr lang="en-US" sz="2400" dirty="0"/>
        </a:p>
      </dgm:t>
    </dgm:pt>
    <dgm:pt modelId="{E3A9FF37-5B89-E44D-8F4B-0769D5370883}" type="parTrans" cxnId="{222F22B1-E78E-8246-BA9F-DC38CC5910D3}">
      <dgm:prSet/>
      <dgm:spPr/>
      <dgm:t>
        <a:bodyPr/>
        <a:lstStyle/>
        <a:p>
          <a:endParaRPr lang="en-US"/>
        </a:p>
      </dgm:t>
    </dgm:pt>
    <dgm:pt modelId="{E0705426-3AB3-3448-B6DD-AE3A613A8060}" type="sibTrans" cxnId="{222F22B1-E78E-8246-BA9F-DC38CC5910D3}">
      <dgm:prSet/>
      <dgm:spPr/>
      <dgm:t>
        <a:bodyPr/>
        <a:lstStyle/>
        <a:p>
          <a:endParaRPr lang="en-US"/>
        </a:p>
      </dgm:t>
    </dgm:pt>
    <dgm:pt modelId="{A4456BFD-BD59-DD46-822E-A7B9A559E871}" type="pres">
      <dgm:prSet presAssocID="{8876CF21-E643-5C45-8516-CF75763C9D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525811-742E-044A-B909-AE59E1DB582C}" type="pres">
      <dgm:prSet presAssocID="{0CB97D04-B808-9E44-83EF-340800C28C8B}" presName="node" presStyleLbl="node1" presStyleIdx="0" presStyleCnt="1" custScaleX="889468" custScaleY="354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2F22B1-E78E-8246-BA9F-DC38CC5910D3}" srcId="{8876CF21-E643-5C45-8516-CF75763C9DAC}" destId="{0CB97D04-B808-9E44-83EF-340800C28C8B}" srcOrd="0" destOrd="0" parTransId="{E3A9FF37-5B89-E44D-8F4B-0769D5370883}" sibTransId="{E0705426-3AB3-3448-B6DD-AE3A613A8060}"/>
    <dgm:cxn modelId="{A8BED3C2-758B-5648-B7C9-BB5D28CE86A9}" type="presOf" srcId="{0CB97D04-B808-9E44-83EF-340800C28C8B}" destId="{A5525811-742E-044A-B909-AE59E1DB582C}" srcOrd="0" destOrd="0" presId="urn:microsoft.com/office/officeart/2005/8/layout/default"/>
    <dgm:cxn modelId="{CA3815FA-0E44-3447-AA3A-4EA423FE5955}" type="presOf" srcId="{8876CF21-E643-5C45-8516-CF75763C9DAC}" destId="{A4456BFD-BD59-DD46-822E-A7B9A559E871}" srcOrd="0" destOrd="0" presId="urn:microsoft.com/office/officeart/2005/8/layout/default"/>
    <dgm:cxn modelId="{225694A3-3DF9-8346-9C9A-9865EDAB5FB0}" type="presParOf" srcId="{A4456BFD-BD59-DD46-822E-A7B9A559E871}" destId="{A5525811-742E-044A-B909-AE59E1DB582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876CF21-E643-5C45-8516-CF75763C9DAC}" type="doc">
      <dgm:prSet loTypeId="urn:microsoft.com/office/officeart/2005/8/layout/default" loCatId="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0CB97D04-B808-9E44-83EF-340800C28C8B}">
      <dgm:prSet phldrT="[Text]" custT="1"/>
      <dgm:spPr/>
      <dgm:t>
        <a:bodyPr/>
        <a:lstStyle/>
        <a:p>
          <a:r>
            <a:rPr lang="en-US" sz="3200" b="1" dirty="0" smtClean="0"/>
            <a:t>40 x</a:t>
          </a:r>
        </a:p>
        <a:p>
          <a:r>
            <a:rPr lang="en-US" sz="2400" i="1" dirty="0" err="1" smtClean="0"/>
            <a:t>Archaias</a:t>
          </a:r>
          <a:r>
            <a:rPr lang="en-US" sz="2400" i="1" dirty="0" smtClean="0"/>
            <a:t> </a:t>
          </a:r>
          <a:r>
            <a:rPr lang="en-US" sz="2400" i="1" dirty="0" err="1" smtClean="0"/>
            <a:t>angulatus</a:t>
          </a:r>
          <a:endParaRPr lang="en-US" sz="2400" i="1" dirty="0"/>
        </a:p>
      </dgm:t>
    </dgm:pt>
    <dgm:pt modelId="{E3A9FF37-5B89-E44D-8F4B-0769D5370883}" type="parTrans" cxnId="{222F22B1-E78E-8246-BA9F-DC38CC5910D3}">
      <dgm:prSet/>
      <dgm:spPr/>
      <dgm:t>
        <a:bodyPr/>
        <a:lstStyle/>
        <a:p>
          <a:endParaRPr lang="en-US"/>
        </a:p>
      </dgm:t>
    </dgm:pt>
    <dgm:pt modelId="{E0705426-3AB3-3448-B6DD-AE3A613A8060}" type="sibTrans" cxnId="{222F22B1-E78E-8246-BA9F-DC38CC5910D3}">
      <dgm:prSet/>
      <dgm:spPr/>
      <dgm:t>
        <a:bodyPr/>
        <a:lstStyle/>
        <a:p>
          <a:endParaRPr lang="en-US"/>
        </a:p>
      </dgm:t>
    </dgm:pt>
    <dgm:pt modelId="{A4456BFD-BD59-DD46-822E-A7B9A559E871}" type="pres">
      <dgm:prSet presAssocID="{8876CF21-E643-5C45-8516-CF75763C9D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525811-742E-044A-B909-AE59E1DB582C}" type="pres">
      <dgm:prSet presAssocID="{0CB97D04-B808-9E44-83EF-340800C28C8B}" presName="node" presStyleLbl="node1" presStyleIdx="0" presStyleCnt="1" custScaleX="889468" custScaleY="354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2F22B1-E78E-8246-BA9F-DC38CC5910D3}" srcId="{8876CF21-E643-5C45-8516-CF75763C9DAC}" destId="{0CB97D04-B808-9E44-83EF-340800C28C8B}" srcOrd="0" destOrd="0" parTransId="{E3A9FF37-5B89-E44D-8F4B-0769D5370883}" sibTransId="{E0705426-3AB3-3448-B6DD-AE3A613A8060}"/>
    <dgm:cxn modelId="{F2A67B29-2013-A84E-9305-310EFF8EF77B}" type="presOf" srcId="{0CB97D04-B808-9E44-83EF-340800C28C8B}" destId="{A5525811-742E-044A-B909-AE59E1DB582C}" srcOrd="0" destOrd="0" presId="urn:microsoft.com/office/officeart/2005/8/layout/default"/>
    <dgm:cxn modelId="{E1042938-E9EA-AF47-8362-2B0AB265E51B}" type="presOf" srcId="{8876CF21-E643-5C45-8516-CF75763C9DAC}" destId="{A4456BFD-BD59-DD46-822E-A7B9A559E871}" srcOrd="0" destOrd="0" presId="urn:microsoft.com/office/officeart/2005/8/layout/default"/>
    <dgm:cxn modelId="{08526467-714D-F24E-B71E-F664361D3223}" type="presParOf" srcId="{A4456BFD-BD59-DD46-822E-A7B9A559E871}" destId="{A5525811-742E-044A-B909-AE59E1DB582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876CF21-E643-5C45-8516-CF75763C9DAC}" type="doc">
      <dgm:prSet loTypeId="urn:microsoft.com/office/officeart/2005/8/layout/default" loCatId="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0CB97D04-B808-9E44-83EF-340800C28C8B}">
      <dgm:prSet phldrT="[Text]" custT="1"/>
      <dgm:spPr/>
      <dgm:t>
        <a:bodyPr/>
        <a:lstStyle/>
        <a:p>
          <a:r>
            <a:rPr lang="en-US" sz="3200" b="1" dirty="0" smtClean="0"/>
            <a:t>20 x</a:t>
          </a:r>
        </a:p>
        <a:p>
          <a:r>
            <a:rPr lang="en-US" sz="2400" i="1" dirty="0" err="1" smtClean="0"/>
            <a:t>Archaias</a:t>
          </a:r>
          <a:r>
            <a:rPr lang="en-US" sz="2400" i="1" dirty="0" smtClean="0"/>
            <a:t> </a:t>
          </a:r>
          <a:r>
            <a:rPr lang="en-US" sz="2400" i="1" dirty="0" err="1" smtClean="0"/>
            <a:t>angulatus</a:t>
          </a:r>
          <a:endParaRPr lang="en-US" sz="2400" i="1" dirty="0"/>
        </a:p>
      </dgm:t>
    </dgm:pt>
    <dgm:pt modelId="{E3A9FF37-5B89-E44D-8F4B-0769D5370883}" type="parTrans" cxnId="{222F22B1-E78E-8246-BA9F-DC38CC5910D3}">
      <dgm:prSet/>
      <dgm:spPr/>
      <dgm:t>
        <a:bodyPr/>
        <a:lstStyle/>
        <a:p>
          <a:endParaRPr lang="en-US"/>
        </a:p>
      </dgm:t>
    </dgm:pt>
    <dgm:pt modelId="{E0705426-3AB3-3448-B6DD-AE3A613A8060}" type="sibTrans" cxnId="{222F22B1-E78E-8246-BA9F-DC38CC5910D3}">
      <dgm:prSet/>
      <dgm:spPr/>
      <dgm:t>
        <a:bodyPr/>
        <a:lstStyle/>
        <a:p>
          <a:endParaRPr lang="en-US"/>
        </a:p>
      </dgm:t>
    </dgm:pt>
    <dgm:pt modelId="{A4456BFD-BD59-DD46-822E-A7B9A559E871}" type="pres">
      <dgm:prSet presAssocID="{8876CF21-E643-5C45-8516-CF75763C9D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525811-742E-044A-B909-AE59E1DB582C}" type="pres">
      <dgm:prSet presAssocID="{0CB97D04-B808-9E44-83EF-340800C28C8B}" presName="node" presStyleLbl="node1" presStyleIdx="0" presStyleCnt="1" custScaleX="889468" custScaleY="354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2F22B1-E78E-8246-BA9F-DC38CC5910D3}" srcId="{8876CF21-E643-5C45-8516-CF75763C9DAC}" destId="{0CB97D04-B808-9E44-83EF-340800C28C8B}" srcOrd="0" destOrd="0" parTransId="{E3A9FF37-5B89-E44D-8F4B-0769D5370883}" sibTransId="{E0705426-3AB3-3448-B6DD-AE3A613A8060}"/>
    <dgm:cxn modelId="{ED0228F3-C82C-AB43-9BF1-8627F84C2756}" type="presOf" srcId="{8876CF21-E643-5C45-8516-CF75763C9DAC}" destId="{A4456BFD-BD59-DD46-822E-A7B9A559E871}" srcOrd="0" destOrd="0" presId="urn:microsoft.com/office/officeart/2005/8/layout/default"/>
    <dgm:cxn modelId="{4DD4B256-0E67-F446-B93A-5CFE443E8115}" type="presOf" srcId="{0CB97D04-B808-9E44-83EF-340800C28C8B}" destId="{A5525811-742E-044A-B909-AE59E1DB582C}" srcOrd="0" destOrd="0" presId="urn:microsoft.com/office/officeart/2005/8/layout/default"/>
    <dgm:cxn modelId="{B0DC93F3-DFD0-1E45-9226-0988351C9E24}" type="presParOf" srcId="{A4456BFD-BD59-DD46-822E-A7B9A559E871}" destId="{A5525811-742E-044A-B909-AE59E1DB582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87D613B-DDE5-014E-AA01-56A88289FA3E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A1A0805F-E54C-5743-B51B-C16F33570766}">
      <dgm:prSet phldrT="[Text]"/>
      <dgm:spPr/>
      <dgm:t>
        <a:bodyPr/>
        <a:lstStyle/>
        <a:p>
          <a:r>
            <a:rPr lang="en-US" dirty="0" smtClean="0"/>
            <a:t>AVI animation</a:t>
          </a:r>
          <a:endParaRPr lang="en-US" dirty="0"/>
        </a:p>
      </dgm:t>
    </dgm:pt>
    <dgm:pt modelId="{595BC17A-3AD7-A649-A03E-E9753B9BA19A}" type="parTrans" cxnId="{E15B1CA1-7932-D844-973F-C1D15138B847}">
      <dgm:prSet/>
      <dgm:spPr/>
      <dgm:t>
        <a:bodyPr/>
        <a:lstStyle/>
        <a:p>
          <a:endParaRPr lang="en-US"/>
        </a:p>
      </dgm:t>
    </dgm:pt>
    <dgm:pt modelId="{3FE5244B-64AF-2544-9286-FDC358155293}" type="sibTrans" cxnId="{E15B1CA1-7932-D844-973F-C1D15138B847}">
      <dgm:prSet/>
      <dgm:spPr/>
      <dgm:t>
        <a:bodyPr/>
        <a:lstStyle/>
        <a:p>
          <a:endParaRPr lang="en-US"/>
        </a:p>
      </dgm:t>
    </dgm:pt>
    <dgm:pt modelId="{56988F7B-7B1B-DA40-A663-3B30BE025B02}" type="pres">
      <dgm:prSet presAssocID="{487D613B-DDE5-014E-AA01-56A88289FA3E}" presName="CompostProcess" presStyleCnt="0">
        <dgm:presLayoutVars>
          <dgm:dir/>
          <dgm:resizeHandles val="exact"/>
        </dgm:presLayoutVars>
      </dgm:prSet>
      <dgm:spPr/>
    </dgm:pt>
    <dgm:pt modelId="{CCF5C397-DC52-304B-8C7E-DD298A4529C4}" type="pres">
      <dgm:prSet presAssocID="{487D613B-DDE5-014E-AA01-56A88289FA3E}" presName="arrow" presStyleLbl="bgShp" presStyleIdx="0" presStyleCnt="1"/>
      <dgm:spPr/>
    </dgm:pt>
    <dgm:pt modelId="{C49FBBF9-C2D1-334B-8261-874120E1A7B0}" type="pres">
      <dgm:prSet presAssocID="{487D613B-DDE5-014E-AA01-56A88289FA3E}" presName="linearProcess" presStyleCnt="0"/>
      <dgm:spPr/>
    </dgm:pt>
    <dgm:pt modelId="{B59FB831-8E01-C940-A39A-7F560D51405A}" type="pres">
      <dgm:prSet presAssocID="{A1A0805F-E54C-5743-B51B-C16F33570766}" presName="textNode" presStyleLbl="node1" presStyleIdx="0" presStyleCnt="1" custScaleX="110249" custScaleY="50001" custLinFactNeighborX="-8078" custLinFactNeighborY="-30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996842-FDFD-C54F-8B78-CAC7B07B999E}" type="presOf" srcId="{A1A0805F-E54C-5743-B51B-C16F33570766}" destId="{B59FB831-8E01-C940-A39A-7F560D51405A}" srcOrd="0" destOrd="0" presId="urn:microsoft.com/office/officeart/2005/8/layout/hProcess9"/>
    <dgm:cxn modelId="{E15B1CA1-7932-D844-973F-C1D15138B847}" srcId="{487D613B-DDE5-014E-AA01-56A88289FA3E}" destId="{A1A0805F-E54C-5743-B51B-C16F33570766}" srcOrd="0" destOrd="0" parTransId="{595BC17A-3AD7-A649-A03E-E9753B9BA19A}" sibTransId="{3FE5244B-64AF-2544-9286-FDC358155293}"/>
    <dgm:cxn modelId="{41F8D34C-91E7-EE41-94B6-FF737D11323E}" type="presOf" srcId="{487D613B-DDE5-014E-AA01-56A88289FA3E}" destId="{56988F7B-7B1B-DA40-A663-3B30BE025B02}" srcOrd="0" destOrd="0" presId="urn:microsoft.com/office/officeart/2005/8/layout/hProcess9"/>
    <dgm:cxn modelId="{0A9D5037-E664-224D-A096-6CC724086B78}" type="presParOf" srcId="{56988F7B-7B1B-DA40-A663-3B30BE025B02}" destId="{CCF5C397-DC52-304B-8C7E-DD298A4529C4}" srcOrd="0" destOrd="0" presId="urn:microsoft.com/office/officeart/2005/8/layout/hProcess9"/>
    <dgm:cxn modelId="{D28E961B-D798-6E46-897D-266A47C2FE6B}" type="presParOf" srcId="{56988F7B-7B1B-DA40-A663-3B30BE025B02}" destId="{C49FBBF9-C2D1-334B-8261-874120E1A7B0}" srcOrd="1" destOrd="0" presId="urn:microsoft.com/office/officeart/2005/8/layout/hProcess9"/>
    <dgm:cxn modelId="{31AF9903-BEE3-594A-8554-8D8200959CE9}" type="presParOf" srcId="{C49FBBF9-C2D1-334B-8261-874120E1A7B0}" destId="{B59FB831-8E01-C940-A39A-7F560D51405A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09FF6C-91C0-D14F-AD7A-D964ACAFD9EB}" type="doc">
      <dgm:prSet loTypeId="urn:microsoft.com/office/officeart/2005/8/layout/default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F3B0E63-287B-6D4B-9C32-3A4B4AC4FDD6}">
      <dgm:prSet phldrT="[Text]"/>
      <dgm:spPr/>
      <dgm:t>
        <a:bodyPr/>
        <a:lstStyle/>
        <a:p>
          <a:r>
            <a:rPr lang="en-US" dirty="0" smtClean="0"/>
            <a:t>Requires skill developed over years</a:t>
          </a:r>
          <a:endParaRPr lang="en-US" dirty="0"/>
        </a:p>
      </dgm:t>
    </dgm:pt>
    <dgm:pt modelId="{6CA02BD1-FBB7-794A-9275-0459F874BD8D}" type="parTrans" cxnId="{379FD104-21C9-F64C-8131-BDAF3028BC4A}">
      <dgm:prSet/>
      <dgm:spPr/>
      <dgm:t>
        <a:bodyPr/>
        <a:lstStyle/>
        <a:p>
          <a:endParaRPr lang="en-US"/>
        </a:p>
      </dgm:t>
    </dgm:pt>
    <dgm:pt modelId="{DA77DDD4-5A77-6E4D-94BC-349AD20C5B0B}" type="sibTrans" cxnId="{379FD104-21C9-F64C-8131-BDAF3028BC4A}">
      <dgm:prSet/>
      <dgm:spPr/>
      <dgm:t>
        <a:bodyPr/>
        <a:lstStyle/>
        <a:p>
          <a:endParaRPr lang="en-US"/>
        </a:p>
      </dgm:t>
    </dgm:pt>
    <dgm:pt modelId="{661AB74B-6C60-694F-BAFC-97CB3D2FADA2}" type="pres">
      <dgm:prSet presAssocID="{6E09FF6C-91C0-D14F-AD7A-D964ACAFD9E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15B746-CD9D-4140-912A-B34E8BC0DEE1}" type="pres">
      <dgm:prSet presAssocID="{0F3B0E63-287B-6D4B-9C32-3A4B4AC4FDD6}" presName="node" presStyleLbl="node1" presStyleIdx="0" presStyleCnt="1" custScaleX="8865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9A9E49-0D2D-6242-9B1E-6C017DA9E2D3}" type="presOf" srcId="{0F3B0E63-287B-6D4B-9C32-3A4B4AC4FDD6}" destId="{2A15B746-CD9D-4140-912A-B34E8BC0DEE1}" srcOrd="0" destOrd="0" presId="urn:microsoft.com/office/officeart/2005/8/layout/default"/>
    <dgm:cxn modelId="{E56F0E58-9E5A-EA44-8740-F696D44365B8}" type="presOf" srcId="{6E09FF6C-91C0-D14F-AD7A-D964ACAFD9EB}" destId="{661AB74B-6C60-694F-BAFC-97CB3D2FADA2}" srcOrd="0" destOrd="0" presId="urn:microsoft.com/office/officeart/2005/8/layout/default"/>
    <dgm:cxn modelId="{379FD104-21C9-F64C-8131-BDAF3028BC4A}" srcId="{6E09FF6C-91C0-D14F-AD7A-D964ACAFD9EB}" destId="{0F3B0E63-287B-6D4B-9C32-3A4B4AC4FDD6}" srcOrd="0" destOrd="0" parTransId="{6CA02BD1-FBB7-794A-9275-0459F874BD8D}" sibTransId="{DA77DDD4-5A77-6E4D-94BC-349AD20C5B0B}"/>
    <dgm:cxn modelId="{E119775B-014A-314B-8899-2F7D55BE8673}" type="presParOf" srcId="{661AB74B-6C60-694F-BAFC-97CB3D2FADA2}" destId="{2A15B746-CD9D-4140-912A-B34E8BC0DEE1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9962E1-A18E-9643-91C9-E4A6A5355193}" type="doc">
      <dgm:prSet loTypeId="urn:microsoft.com/office/officeart/2005/8/layout/default" loCatId="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F5BB1A06-6EE6-A949-9D36-9D83937B1588}">
      <dgm:prSet custT="1"/>
      <dgm:spPr/>
      <dgm:t>
        <a:bodyPr/>
        <a:lstStyle/>
        <a:p>
          <a:pPr rtl="0"/>
          <a:r>
            <a:rPr lang="en-US" sz="2800" dirty="0" smtClean="0"/>
            <a:t>Software generates data which allows writing detailed Thesis</a:t>
          </a:r>
          <a:endParaRPr lang="en-US" sz="2800" dirty="0"/>
        </a:p>
      </dgm:t>
    </dgm:pt>
    <dgm:pt modelId="{2545D783-7D6E-694B-A302-56C24A067327}" type="parTrans" cxnId="{CED3A065-2B4D-624A-ADBB-4D495F4DB994}">
      <dgm:prSet/>
      <dgm:spPr/>
      <dgm:t>
        <a:bodyPr/>
        <a:lstStyle/>
        <a:p>
          <a:endParaRPr lang="en-US"/>
        </a:p>
      </dgm:t>
    </dgm:pt>
    <dgm:pt modelId="{21774DEF-9809-864F-B8A1-FADFC5768DC5}" type="sibTrans" cxnId="{CED3A065-2B4D-624A-ADBB-4D495F4DB994}">
      <dgm:prSet/>
      <dgm:spPr/>
      <dgm:t>
        <a:bodyPr/>
        <a:lstStyle/>
        <a:p>
          <a:endParaRPr lang="en-US"/>
        </a:p>
      </dgm:t>
    </dgm:pt>
    <dgm:pt modelId="{22B0BBDD-6C9B-694C-BB40-BA82FD6F60E6}" type="pres">
      <dgm:prSet presAssocID="{B59962E1-A18E-9643-91C9-E4A6A535519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EA4594-2888-624E-AD30-57F7D1484417}" type="pres">
      <dgm:prSet presAssocID="{F5BB1A06-6EE6-A949-9D36-9D83937B1588}" presName="node" presStyleLbl="node1" presStyleIdx="0" presStyleCnt="1" custScaleX="197302" custScaleY="111466" custLinFactX="-95028" custLinFactY="-138037" custLinFactNeighborX="-100000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B16848-DA87-024B-81DB-B64D6F24E4D4}" type="presOf" srcId="{F5BB1A06-6EE6-A949-9D36-9D83937B1588}" destId="{BBEA4594-2888-624E-AD30-57F7D1484417}" srcOrd="0" destOrd="0" presId="urn:microsoft.com/office/officeart/2005/8/layout/default"/>
    <dgm:cxn modelId="{E1765AFD-F22D-A947-90A7-D5860FD395FB}" type="presOf" srcId="{B59962E1-A18E-9643-91C9-E4A6A5355193}" destId="{22B0BBDD-6C9B-694C-BB40-BA82FD6F60E6}" srcOrd="0" destOrd="0" presId="urn:microsoft.com/office/officeart/2005/8/layout/default"/>
    <dgm:cxn modelId="{CED3A065-2B4D-624A-ADBB-4D495F4DB994}" srcId="{B59962E1-A18E-9643-91C9-E4A6A5355193}" destId="{F5BB1A06-6EE6-A949-9D36-9D83937B1588}" srcOrd="0" destOrd="0" parTransId="{2545D783-7D6E-694B-A302-56C24A067327}" sibTransId="{21774DEF-9809-864F-B8A1-FADFC5768DC5}"/>
    <dgm:cxn modelId="{F82CC212-0016-9846-A1D3-7CB8D75C7B9B}" type="presParOf" srcId="{22B0BBDD-6C9B-694C-BB40-BA82FD6F60E6}" destId="{BBEA4594-2888-624E-AD30-57F7D148441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37AD97-3B40-BB41-BE85-C39F13FD7762}" type="doc">
      <dgm:prSet loTypeId="urn:microsoft.com/office/officeart/2005/8/layout/default" loCatId="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EF457DCB-DA41-EC4B-93D1-A3023ED005AC}">
      <dgm:prSet custT="1"/>
      <dgm:spPr/>
      <dgm:t>
        <a:bodyPr/>
        <a:lstStyle/>
        <a:p>
          <a:pPr rtl="0"/>
          <a:r>
            <a:rPr lang="en-US" sz="2800" dirty="0" smtClean="0"/>
            <a:t>Add sediment containing foraminifera</a:t>
          </a:r>
          <a:endParaRPr lang="en-US" sz="2800" dirty="0"/>
        </a:p>
      </dgm:t>
    </dgm:pt>
    <dgm:pt modelId="{B65C47EC-15C1-B94C-83DF-4548894B5CCE}" type="parTrans" cxnId="{102A05E7-21DA-C14F-9D8A-AFC242792AD3}">
      <dgm:prSet/>
      <dgm:spPr/>
      <dgm:t>
        <a:bodyPr/>
        <a:lstStyle/>
        <a:p>
          <a:endParaRPr lang="en-US"/>
        </a:p>
      </dgm:t>
    </dgm:pt>
    <dgm:pt modelId="{D2CE36BC-0EC1-AA40-B09E-67E01010F860}" type="sibTrans" cxnId="{102A05E7-21DA-C14F-9D8A-AFC242792AD3}">
      <dgm:prSet/>
      <dgm:spPr/>
      <dgm:t>
        <a:bodyPr/>
        <a:lstStyle/>
        <a:p>
          <a:endParaRPr lang="en-US"/>
        </a:p>
      </dgm:t>
    </dgm:pt>
    <dgm:pt modelId="{C5CD8C42-CFFF-2348-BE7F-4B45440CBBC8}" type="pres">
      <dgm:prSet presAssocID="{DF37AD97-3B40-BB41-BE85-C39F13FD776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BB5AAD-2F44-F547-8B15-7D28179B4BD7}" type="pres">
      <dgm:prSet presAssocID="{EF457DCB-DA41-EC4B-93D1-A3023ED005AC}" presName="node" presStyleLbl="node1" presStyleIdx="0" presStyleCnt="1" custScaleX="371014" custScaleY="139873" custLinFactNeighborX="-24665" custLinFactNeighborY="-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E0ACA1-B540-6444-9BF0-002518FDB2B3}" type="presOf" srcId="{DF37AD97-3B40-BB41-BE85-C39F13FD7762}" destId="{C5CD8C42-CFFF-2348-BE7F-4B45440CBBC8}" srcOrd="0" destOrd="0" presId="urn:microsoft.com/office/officeart/2005/8/layout/default"/>
    <dgm:cxn modelId="{102A05E7-21DA-C14F-9D8A-AFC242792AD3}" srcId="{DF37AD97-3B40-BB41-BE85-C39F13FD7762}" destId="{EF457DCB-DA41-EC4B-93D1-A3023ED005AC}" srcOrd="0" destOrd="0" parTransId="{B65C47EC-15C1-B94C-83DF-4548894B5CCE}" sibTransId="{D2CE36BC-0EC1-AA40-B09E-67E01010F860}"/>
    <dgm:cxn modelId="{25CA7A9D-7546-CC43-A0EE-508A85B1FCC9}" type="presOf" srcId="{EF457DCB-DA41-EC4B-93D1-A3023ED005AC}" destId="{F9BB5AAD-2F44-F547-8B15-7D28179B4BD7}" srcOrd="0" destOrd="0" presId="urn:microsoft.com/office/officeart/2005/8/layout/default"/>
    <dgm:cxn modelId="{8D28AAAA-A412-DD4E-B95B-4A47AF144BCD}" type="presParOf" srcId="{C5CD8C42-CFFF-2348-BE7F-4B45440CBBC8}" destId="{F9BB5AAD-2F44-F547-8B15-7D28179B4BD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327A97-21E3-0144-88FB-C170D1220424}" type="doc">
      <dgm:prSet loTypeId="urn:microsoft.com/office/officeart/2005/8/layout/default" loCatId="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4EB62A7A-AF06-B242-B7A9-B52133523598}">
      <dgm:prSet custT="1"/>
      <dgm:spPr/>
      <dgm:t>
        <a:bodyPr/>
        <a:lstStyle/>
        <a:p>
          <a:pPr rtl="0"/>
          <a:r>
            <a:rPr lang="fr-FR" sz="2800" dirty="0" smtClean="0"/>
            <a:t>Machine sorts &amp; </a:t>
          </a:r>
          <a:r>
            <a:rPr lang="fr-FR" sz="2800" dirty="0" err="1" smtClean="0"/>
            <a:t>processes</a:t>
          </a:r>
          <a:r>
            <a:rPr lang="fr-FR" sz="2800" dirty="0" smtClean="0"/>
            <a:t> </a:t>
          </a:r>
          <a:r>
            <a:rPr lang="fr-FR" sz="2800" dirty="0" err="1" smtClean="0"/>
            <a:t>particles</a:t>
          </a:r>
          <a:endParaRPr lang="fr-FR" sz="2800" dirty="0"/>
        </a:p>
      </dgm:t>
    </dgm:pt>
    <dgm:pt modelId="{26EA4B7B-8B4A-6644-813E-F57B642B8DCC}" type="parTrans" cxnId="{55F1A4F1-FEC9-7241-96CF-09E490100259}">
      <dgm:prSet/>
      <dgm:spPr/>
      <dgm:t>
        <a:bodyPr/>
        <a:lstStyle/>
        <a:p>
          <a:endParaRPr lang="en-US"/>
        </a:p>
      </dgm:t>
    </dgm:pt>
    <dgm:pt modelId="{A43D7930-8A50-4249-BE10-4D7F05B5F68C}" type="sibTrans" cxnId="{55F1A4F1-FEC9-7241-96CF-09E490100259}">
      <dgm:prSet/>
      <dgm:spPr/>
      <dgm:t>
        <a:bodyPr/>
        <a:lstStyle/>
        <a:p>
          <a:endParaRPr lang="en-US"/>
        </a:p>
      </dgm:t>
    </dgm:pt>
    <dgm:pt modelId="{485B594F-C598-B548-B090-DEE06A2196BF}" type="pres">
      <dgm:prSet presAssocID="{EC327A97-21E3-0144-88FB-C170D122042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8B1751-DDAA-1747-8FE1-FF71A41BE007}" type="pres">
      <dgm:prSet presAssocID="{4EB62A7A-AF06-B242-B7A9-B52133523598}" presName="node" presStyleLbl="node1" presStyleIdx="0" presStyleCnt="1" custScaleX="296382" custScaleY="1114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F1A4F1-FEC9-7241-96CF-09E490100259}" srcId="{EC327A97-21E3-0144-88FB-C170D1220424}" destId="{4EB62A7A-AF06-B242-B7A9-B52133523598}" srcOrd="0" destOrd="0" parTransId="{26EA4B7B-8B4A-6644-813E-F57B642B8DCC}" sibTransId="{A43D7930-8A50-4249-BE10-4D7F05B5F68C}"/>
    <dgm:cxn modelId="{21759A6B-677C-F843-869C-D2C63D2185CA}" type="presOf" srcId="{4EB62A7A-AF06-B242-B7A9-B52133523598}" destId="{158B1751-DDAA-1747-8FE1-FF71A41BE007}" srcOrd="0" destOrd="0" presId="urn:microsoft.com/office/officeart/2005/8/layout/default"/>
    <dgm:cxn modelId="{588CFD73-4C5C-0940-B870-6DCFAC39C217}" type="presOf" srcId="{EC327A97-21E3-0144-88FB-C170D1220424}" destId="{485B594F-C598-B548-B090-DEE06A2196BF}" srcOrd="0" destOrd="0" presId="urn:microsoft.com/office/officeart/2005/8/layout/default"/>
    <dgm:cxn modelId="{C75792E8-C96A-1042-96F2-0A2C0E54EF90}" type="presParOf" srcId="{485B594F-C598-B548-B090-DEE06A2196BF}" destId="{158B1751-DDAA-1747-8FE1-FF71A41BE00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8C699E-A9C7-014D-AFBE-FD4F61D767D7}" type="doc">
      <dgm:prSet loTypeId="urn:microsoft.com/office/officeart/2005/8/layout/default" loCatId="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11B56B42-6770-7844-A281-F43E17D6ED7C}">
      <dgm:prSet custT="1"/>
      <dgm:spPr/>
      <dgm:t>
        <a:bodyPr/>
        <a:lstStyle/>
        <a:p>
          <a:pPr rtl="0"/>
          <a:r>
            <a:rPr lang="en-US" sz="2800" dirty="0" smtClean="0"/>
            <a:t>Software generates Thesis</a:t>
          </a:r>
          <a:endParaRPr lang="en-US" sz="2800" dirty="0"/>
        </a:p>
      </dgm:t>
    </dgm:pt>
    <dgm:pt modelId="{2B093732-86EC-AB4A-ABAB-9784850F5A4E}" type="parTrans" cxnId="{20EB3749-0982-9D44-B520-2FF15B26A680}">
      <dgm:prSet/>
      <dgm:spPr/>
      <dgm:t>
        <a:bodyPr/>
        <a:lstStyle/>
        <a:p>
          <a:endParaRPr lang="en-US"/>
        </a:p>
      </dgm:t>
    </dgm:pt>
    <dgm:pt modelId="{3022C7A4-3E48-ED4E-9055-A4242B09313D}" type="sibTrans" cxnId="{20EB3749-0982-9D44-B520-2FF15B26A680}">
      <dgm:prSet/>
      <dgm:spPr/>
      <dgm:t>
        <a:bodyPr/>
        <a:lstStyle/>
        <a:p>
          <a:endParaRPr lang="en-US"/>
        </a:p>
      </dgm:t>
    </dgm:pt>
    <dgm:pt modelId="{258E2F3E-4B73-3543-94A7-7046A1295C9C}" type="pres">
      <dgm:prSet presAssocID="{EC8C699E-A9C7-014D-AFBE-FD4F61D767D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952AA8-2F42-5640-9BE9-5F3EE440A2D1}" type="pres">
      <dgm:prSet presAssocID="{11B56B42-6770-7844-A281-F43E17D6ED7C}" presName="node" presStyleLbl="node1" presStyleIdx="0" presStyleCnt="1" custScaleX="519138" custScaleY="195667" custLinFactNeighborX="-222" custLinFactNeighborY="45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851F37-D929-CF4F-AE18-DED9038E3482}" type="presOf" srcId="{EC8C699E-A9C7-014D-AFBE-FD4F61D767D7}" destId="{258E2F3E-4B73-3543-94A7-7046A1295C9C}" srcOrd="0" destOrd="0" presId="urn:microsoft.com/office/officeart/2005/8/layout/default"/>
    <dgm:cxn modelId="{FB9E779D-7092-3445-8EB1-FF4695DD84A0}" type="presOf" srcId="{11B56B42-6770-7844-A281-F43E17D6ED7C}" destId="{84952AA8-2F42-5640-9BE9-5F3EE440A2D1}" srcOrd="0" destOrd="0" presId="urn:microsoft.com/office/officeart/2005/8/layout/default"/>
    <dgm:cxn modelId="{20EB3749-0982-9D44-B520-2FF15B26A680}" srcId="{EC8C699E-A9C7-014D-AFBE-FD4F61D767D7}" destId="{11B56B42-6770-7844-A281-F43E17D6ED7C}" srcOrd="0" destOrd="0" parTransId="{2B093732-86EC-AB4A-ABAB-9784850F5A4E}" sibTransId="{3022C7A4-3E48-ED4E-9055-A4242B09313D}"/>
    <dgm:cxn modelId="{5396F5DA-55F3-0946-95A7-7A8CF7467359}" type="presParOf" srcId="{258E2F3E-4B73-3543-94A7-7046A1295C9C}" destId="{84952AA8-2F42-5640-9BE9-5F3EE440A2D1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E386E5-6CC2-524A-9A52-43CEB63601FE}" type="doc">
      <dgm:prSet loTypeId="urn:microsoft.com/office/officeart/2005/8/layout/default" loCatId="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80E60656-02A5-574E-B1BF-174BA387F26D}">
      <dgm:prSet custT="1"/>
      <dgm:spPr/>
      <dgm:t>
        <a:bodyPr/>
        <a:lstStyle/>
        <a:p>
          <a:pPr rtl="0"/>
          <a:r>
            <a:rPr lang="en-US" sz="2400" b="0" dirty="0" smtClean="0"/>
            <a:t>using the </a:t>
          </a:r>
          <a:r>
            <a:rPr lang="en-US" sz="2400" b="1" dirty="0" smtClean="0">
              <a:solidFill>
                <a:srgbClr val="0000FF"/>
              </a:solidFill>
            </a:rPr>
            <a:t>lower</a:t>
          </a:r>
          <a:r>
            <a:rPr lang="en-US" sz="2400" b="0" dirty="0" smtClean="0"/>
            <a:t> light </a:t>
          </a:r>
          <a:endParaRPr lang="en-US" sz="2400" dirty="0"/>
        </a:p>
      </dgm:t>
    </dgm:pt>
    <dgm:pt modelId="{750583FE-4A15-3840-B503-70B0783A141A}" type="parTrans" cxnId="{77AD4D5B-E6C8-BF40-A05F-6449B3D3D1E5}">
      <dgm:prSet/>
      <dgm:spPr/>
      <dgm:t>
        <a:bodyPr/>
        <a:lstStyle/>
        <a:p>
          <a:endParaRPr lang="en-US"/>
        </a:p>
      </dgm:t>
    </dgm:pt>
    <dgm:pt modelId="{C4FF7B5C-884B-264F-BF50-F918A6F22316}" type="sibTrans" cxnId="{77AD4D5B-E6C8-BF40-A05F-6449B3D3D1E5}">
      <dgm:prSet/>
      <dgm:spPr/>
      <dgm:t>
        <a:bodyPr/>
        <a:lstStyle/>
        <a:p>
          <a:endParaRPr lang="en-US"/>
        </a:p>
      </dgm:t>
    </dgm:pt>
    <dgm:pt modelId="{F95A12B0-6AFF-894F-A1FD-CC46E6610F80}" type="pres">
      <dgm:prSet presAssocID="{FFE386E5-6CC2-524A-9A52-43CEB63601F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36BD42-EC44-7343-BF8A-F81988161129}" type="pres">
      <dgm:prSet presAssocID="{80E60656-02A5-574E-B1BF-174BA387F26D}" presName="node" presStyleLbl="node1" presStyleIdx="0" presStyleCnt="1" custScaleX="3580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AD4D5B-E6C8-BF40-A05F-6449B3D3D1E5}" srcId="{FFE386E5-6CC2-524A-9A52-43CEB63601FE}" destId="{80E60656-02A5-574E-B1BF-174BA387F26D}" srcOrd="0" destOrd="0" parTransId="{750583FE-4A15-3840-B503-70B0783A141A}" sibTransId="{C4FF7B5C-884B-264F-BF50-F918A6F22316}"/>
    <dgm:cxn modelId="{D30A53E7-4F3E-A248-8D5B-2F30E3579D8F}" type="presOf" srcId="{80E60656-02A5-574E-B1BF-174BA387F26D}" destId="{4B36BD42-EC44-7343-BF8A-F81988161129}" srcOrd="0" destOrd="0" presId="urn:microsoft.com/office/officeart/2005/8/layout/default"/>
    <dgm:cxn modelId="{D64182C0-EF27-6342-B52E-0CE11613C576}" type="presOf" srcId="{FFE386E5-6CC2-524A-9A52-43CEB63601FE}" destId="{F95A12B0-6AFF-894F-A1FD-CC46E6610F80}" srcOrd="0" destOrd="0" presId="urn:microsoft.com/office/officeart/2005/8/layout/default"/>
    <dgm:cxn modelId="{07DB360B-E4EA-9340-ABFB-D6081D52E434}" type="presParOf" srcId="{F95A12B0-6AFF-894F-A1FD-CC46E6610F80}" destId="{4B36BD42-EC44-7343-BF8A-F8198816112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E386E5-6CC2-524A-9A52-43CEB63601FE}" type="doc">
      <dgm:prSet loTypeId="urn:microsoft.com/office/officeart/2005/8/layout/default" loCatId="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80E60656-02A5-574E-B1BF-174BA387F26D}">
      <dgm:prSet custT="1"/>
      <dgm:spPr/>
      <dgm:t>
        <a:bodyPr/>
        <a:lstStyle/>
        <a:p>
          <a:pPr rtl="0"/>
          <a:r>
            <a:rPr lang="en-US" sz="2400" b="0" dirty="0" smtClean="0"/>
            <a:t>using the </a:t>
          </a:r>
          <a:r>
            <a:rPr lang="en-US" sz="2400" b="1" dirty="0" smtClean="0">
              <a:solidFill>
                <a:srgbClr val="FF0000"/>
              </a:solidFill>
            </a:rPr>
            <a:t>upper</a:t>
          </a:r>
          <a:r>
            <a:rPr lang="en-US" sz="2400" b="0" dirty="0" smtClean="0"/>
            <a:t> light </a:t>
          </a:r>
          <a:endParaRPr lang="en-US" sz="2400" dirty="0"/>
        </a:p>
      </dgm:t>
    </dgm:pt>
    <dgm:pt modelId="{750583FE-4A15-3840-B503-70B0783A141A}" type="parTrans" cxnId="{77AD4D5B-E6C8-BF40-A05F-6449B3D3D1E5}">
      <dgm:prSet/>
      <dgm:spPr/>
      <dgm:t>
        <a:bodyPr/>
        <a:lstStyle/>
        <a:p>
          <a:endParaRPr lang="en-US"/>
        </a:p>
      </dgm:t>
    </dgm:pt>
    <dgm:pt modelId="{C4FF7B5C-884B-264F-BF50-F918A6F22316}" type="sibTrans" cxnId="{77AD4D5B-E6C8-BF40-A05F-6449B3D3D1E5}">
      <dgm:prSet/>
      <dgm:spPr/>
      <dgm:t>
        <a:bodyPr/>
        <a:lstStyle/>
        <a:p>
          <a:endParaRPr lang="en-US"/>
        </a:p>
      </dgm:t>
    </dgm:pt>
    <dgm:pt modelId="{F95A12B0-6AFF-894F-A1FD-CC46E6610F80}" type="pres">
      <dgm:prSet presAssocID="{FFE386E5-6CC2-524A-9A52-43CEB63601F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36BD42-EC44-7343-BF8A-F81988161129}" type="pres">
      <dgm:prSet presAssocID="{80E60656-02A5-574E-B1BF-174BA387F26D}" presName="node" presStyleLbl="node1" presStyleIdx="0" presStyleCnt="1" custScaleX="3580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AD4D5B-E6C8-BF40-A05F-6449B3D3D1E5}" srcId="{FFE386E5-6CC2-524A-9A52-43CEB63601FE}" destId="{80E60656-02A5-574E-B1BF-174BA387F26D}" srcOrd="0" destOrd="0" parTransId="{750583FE-4A15-3840-B503-70B0783A141A}" sibTransId="{C4FF7B5C-884B-264F-BF50-F918A6F22316}"/>
    <dgm:cxn modelId="{430B1AE1-3AF2-F844-8321-ED673AE8CA5F}" type="presOf" srcId="{80E60656-02A5-574E-B1BF-174BA387F26D}" destId="{4B36BD42-EC44-7343-BF8A-F81988161129}" srcOrd="0" destOrd="0" presId="urn:microsoft.com/office/officeart/2005/8/layout/default"/>
    <dgm:cxn modelId="{7FA703A3-3300-FF4C-B23B-7DFFC2824A07}" type="presOf" srcId="{FFE386E5-6CC2-524A-9A52-43CEB63601FE}" destId="{F95A12B0-6AFF-894F-A1FD-CC46E6610F80}" srcOrd="0" destOrd="0" presId="urn:microsoft.com/office/officeart/2005/8/layout/default"/>
    <dgm:cxn modelId="{5012B3C7-4304-2B4A-9395-AA4939E6745F}" type="presParOf" srcId="{F95A12B0-6AFF-894F-A1FD-CC46E6610F80}" destId="{4B36BD42-EC44-7343-BF8A-F8198816112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876CF21-E643-5C45-8516-CF75763C9DAC}" type="doc">
      <dgm:prSet loTypeId="urn:microsoft.com/office/officeart/2005/8/layout/default" loCatId="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0CB97D04-B808-9E44-83EF-340800C28C8B}">
      <dgm:prSet phldrT="[Text]" custT="1"/>
      <dgm:spPr/>
      <dgm:t>
        <a:bodyPr/>
        <a:lstStyle/>
        <a:p>
          <a:r>
            <a:rPr lang="en-US" sz="3200" b="1" dirty="0" smtClean="0"/>
            <a:t>20 x</a:t>
          </a:r>
        </a:p>
        <a:p>
          <a:r>
            <a:rPr lang="en-US" sz="2400" dirty="0" smtClean="0"/>
            <a:t>focused on largest </a:t>
          </a:r>
          <a:r>
            <a:rPr lang="en-US" sz="2400" dirty="0" err="1" smtClean="0"/>
            <a:t>foram</a:t>
          </a:r>
          <a:endParaRPr lang="en-US" sz="2400" dirty="0"/>
        </a:p>
      </dgm:t>
    </dgm:pt>
    <dgm:pt modelId="{E3A9FF37-5B89-E44D-8F4B-0769D5370883}" type="parTrans" cxnId="{222F22B1-E78E-8246-BA9F-DC38CC5910D3}">
      <dgm:prSet/>
      <dgm:spPr/>
      <dgm:t>
        <a:bodyPr/>
        <a:lstStyle/>
        <a:p>
          <a:endParaRPr lang="en-US"/>
        </a:p>
      </dgm:t>
    </dgm:pt>
    <dgm:pt modelId="{E0705426-3AB3-3448-B6DD-AE3A613A8060}" type="sibTrans" cxnId="{222F22B1-E78E-8246-BA9F-DC38CC5910D3}">
      <dgm:prSet/>
      <dgm:spPr/>
      <dgm:t>
        <a:bodyPr/>
        <a:lstStyle/>
        <a:p>
          <a:endParaRPr lang="en-US"/>
        </a:p>
      </dgm:t>
    </dgm:pt>
    <dgm:pt modelId="{A4456BFD-BD59-DD46-822E-A7B9A559E871}" type="pres">
      <dgm:prSet presAssocID="{8876CF21-E643-5C45-8516-CF75763C9D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525811-742E-044A-B909-AE59E1DB582C}" type="pres">
      <dgm:prSet presAssocID="{0CB97D04-B808-9E44-83EF-340800C28C8B}" presName="node" presStyleLbl="node1" presStyleIdx="0" presStyleCnt="1" custScaleX="889468" custScaleY="354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2F22B1-E78E-8246-BA9F-DC38CC5910D3}" srcId="{8876CF21-E643-5C45-8516-CF75763C9DAC}" destId="{0CB97D04-B808-9E44-83EF-340800C28C8B}" srcOrd="0" destOrd="0" parTransId="{E3A9FF37-5B89-E44D-8F4B-0769D5370883}" sibTransId="{E0705426-3AB3-3448-B6DD-AE3A613A8060}"/>
    <dgm:cxn modelId="{D799D924-FF76-C34E-BEB5-608DC121C015}" type="presOf" srcId="{0CB97D04-B808-9E44-83EF-340800C28C8B}" destId="{A5525811-742E-044A-B909-AE59E1DB582C}" srcOrd="0" destOrd="0" presId="urn:microsoft.com/office/officeart/2005/8/layout/default"/>
    <dgm:cxn modelId="{609B30A3-7C73-EF43-9545-EE3AA7EB3E65}" type="presOf" srcId="{8876CF21-E643-5C45-8516-CF75763C9DAC}" destId="{A4456BFD-BD59-DD46-822E-A7B9A559E871}" srcOrd="0" destOrd="0" presId="urn:microsoft.com/office/officeart/2005/8/layout/default"/>
    <dgm:cxn modelId="{D7E65A6B-FD77-D54E-B905-806215007E34}" type="presParOf" srcId="{A4456BFD-BD59-DD46-822E-A7B9A559E871}" destId="{A5525811-742E-044A-B909-AE59E1DB582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D9087-318C-C24A-BE57-31CCA2716F9C}">
      <dsp:nvSpPr>
        <dsp:cNvPr id="0" name=""/>
        <dsp:cNvSpPr/>
      </dsp:nvSpPr>
      <dsp:spPr>
        <a:xfrm>
          <a:off x="1139" y="0"/>
          <a:ext cx="3467844" cy="6985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85344" rIns="42672" bIns="8534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Pick</a:t>
          </a:r>
          <a:endParaRPr lang="en-US" sz="3200" kern="1200" dirty="0"/>
        </a:p>
      </dsp:txBody>
      <dsp:txXfrm>
        <a:off x="1139" y="0"/>
        <a:ext cx="3293219" cy="698500"/>
      </dsp:txXfrm>
    </dsp:sp>
    <dsp:sp modelId="{895C62FE-2239-5C40-B5F0-EB368D377AF9}">
      <dsp:nvSpPr>
        <dsp:cNvPr id="0" name=""/>
        <dsp:cNvSpPr/>
      </dsp:nvSpPr>
      <dsp:spPr>
        <a:xfrm>
          <a:off x="2560477" y="0"/>
          <a:ext cx="4136583" cy="6985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85344" rIns="42672" bIns="8534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Arrange</a:t>
          </a:r>
          <a:endParaRPr lang="en-US" sz="3200" kern="1200" dirty="0"/>
        </a:p>
      </dsp:txBody>
      <dsp:txXfrm>
        <a:off x="2909727" y="0"/>
        <a:ext cx="3438083" cy="698500"/>
      </dsp:txXfrm>
    </dsp:sp>
    <dsp:sp modelId="{60416915-DDDB-8040-B7F9-D224E680565E}">
      <dsp:nvSpPr>
        <dsp:cNvPr id="0" name=""/>
        <dsp:cNvSpPr/>
      </dsp:nvSpPr>
      <dsp:spPr>
        <a:xfrm>
          <a:off x="6218428" y="0"/>
          <a:ext cx="2010031" cy="6985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85344" rIns="42672" bIns="8534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Store</a:t>
          </a:r>
          <a:endParaRPr lang="en-US" sz="3200" kern="1200" dirty="0"/>
        </a:p>
      </dsp:txBody>
      <dsp:txXfrm>
        <a:off x="6567678" y="0"/>
        <a:ext cx="1311531" cy="6985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25811-742E-044A-B909-AE59E1DB582C}">
      <dsp:nvSpPr>
        <dsp:cNvPr id="0" name=""/>
        <dsp:cNvSpPr/>
      </dsp:nvSpPr>
      <dsp:spPr>
        <a:xfrm>
          <a:off x="2194" y="1049"/>
          <a:ext cx="4037385" cy="965436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25 x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focused on largest </a:t>
          </a:r>
          <a:r>
            <a:rPr lang="en-US" sz="2400" kern="1200" dirty="0" err="1" smtClean="0"/>
            <a:t>foram</a:t>
          </a:r>
          <a:endParaRPr lang="en-US" sz="2400" kern="1200" dirty="0"/>
        </a:p>
      </dsp:txBody>
      <dsp:txXfrm>
        <a:off x="2194" y="1049"/>
        <a:ext cx="4037385" cy="9654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25811-742E-044A-B909-AE59E1DB582C}">
      <dsp:nvSpPr>
        <dsp:cNvPr id="0" name=""/>
        <dsp:cNvSpPr/>
      </dsp:nvSpPr>
      <dsp:spPr>
        <a:xfrm>
          <a:off x="2194" y="1049"/>
          <a:ext cx="4037385" cy="965436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32 x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focused on mid-sized </a:t>
          </a:r>
          <a:r>
            <a:rPr lang="en-US" sz="2400" kern="1200" dirty="0" err="1" smtClean="0"/>
            <a:t>foram</a:t>
          </a:r>
          <a:endParaRPr lang="en-US" sz="2400" kern="1200" dirty="0"/>
        </a:p>
      </dsp:txBody>
      <dsp:txXfrm>
        <a:off x="2194" y="1049"/>
        <a:ext cx="4037385" cy="96543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25811-742E-044A-B909-AE59E1DB582C}">
      <dsp:nvSpPr>
        <dsp:cNvPr id="0" name=""/>
        <dsp:cNvSpPr/>
      </dsp:nvSpPr>
      <dsp:spPr>
        <a:xfrm>
          <a:off x="2194" y="1049"/>
          <a:ext cx="4037385" cy="965436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40 x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focused on mid-sized </a:t>
          </a:r>
          <a:r>
            <a:rPr lang="en-US" sz="2400" kern="1200" dirty="0" err="1" smtClean="0"/>
            <a:t>foram</a:t>
          </a:r>
          <a:endParaRPr lang="en-US" sz="2400" kern="1200" dirty="0"/>
        </a:p>
      </dsp:txBody>
      <dsp:txXfrm>
        <a:off x="2194" y="1049"/>
        <a:ext cx="4037385" cy="96543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25811-742E-044A-B909-AE59E1DB582C}">
      <dsp:nvSpPr>
        <dsp:cNvPr id="0" name=""/>
        <dsp:cNvSpPr/>
      </dsp:nvSpPr>
      <dsp:spPr>
        <a:xfrm>
          <a:off x="2194" y="1049"/>
          <a:ext cx="4037385" cy="965436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40 x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focused on smallest </a:t>
          </a:r>
          <a:r>
            <a:rPr lang="en-US" sz="2400" kern="1200" dirty="0" err="1" smtClean="0"/>
            <a:t>foram</a:t>
          </a:r>
          <a:endParaRPr lang="en-US" sz="2400" kern="1200" dirty="0"/>
        </a:p>
      </dsp:txBody>
      <dsp:txXfrm>
        <a:off x="2194" y="1049"/>
        <a:ext cx="4037385" cy="96543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25811-742E-044A-B909-AE59E1DB582C}">
      <dsp:nvSpPr>
        <dsp:cNvPr id="0" name=""/>
        <dsp:cNvSpPr/>
      </dsp:nvSpPr>
      <dsp:spPr>
        <a:xfrm>
          <a:off x="2194" y="1049"/>
          <a:ext cx="4037385" cy="965436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40 x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/>
            <a:t>Archaias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angulatus</a:t>
          </a:r>
          <a:endParaRPr lang="en-US" sz="2400" i="1" kern="1200" dirty="0"/>
        </a:p>
      </dsp:txBody>
      <dsp:txXfrm>
        <a:off x="2194" y="1049"/>
        <a:ext cx="4037385" cy="96543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25811-742E-044A-B909-AE59E1DB582C}">
      <dsp:nvSpPr>
        <dsp:cNvPr id="0" name=""/>
        <dsp:cNvSpPr/>
      </dsp:nvSpPr>
      <dsp:spPr>
        <a:xfrm>
          <a:off x="2194" y="1049"/>
          <a:ext cx="4037385" cy="965436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20 x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/>
            <a:t>Archaias</a:t>
          </a:r>
          <a:r>
            <a:rPr lang="en-US" sz="2400" i="1" kern="1200" dirty="0" smtClean="0"/>
            <a:t> </a:t>
          </a:r>
          <a:r>
            <a:rPr lang="en-US" sz="2400" i="1" kern="1200" dirty="0" err="1" smtClean="0"/>
            <a:t>angulatus</a:t>
          </a:r>
          <a:endParaRPr lang="en-US" sz="2400" i="1" kern="1200" dirty="0"/>
        </a:p>
      </dsp:txBody>
      <dsp:txXfrm>
        <a:off x="2194" y="1049"/>
        <a:ext cx="4037385" cy="96543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F5C397-DC52-304B-8C7E-DD298A4529C4}">
      <dsp:nvSpPr>
        <dsp:cNvPr id="0" name=""/>
        <dsp:cNvSpPr/>
      </dsp:nvSpPr>
      <dsp:spPr>
        <a:xfrm>
          <a:off x="288788" y="0"/>
          <a:ext cx="3272936" cy="355492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9FB831-8E01-C940-A39A-7F560D51405A}">
      <dsp:nvSpPr>
        <dsp:cNvPr id="0" name=""/>
        <dsp:cNvSpPr/>
      </dsp:nvSpPr>
      <dsp:spPr>
        <a:xfrm>
          <a:off x="396638" y="1379118"/>
          <a:ext cx="2666486" cy="7109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AVI animation</a:t>
          </a:r>
          <a:endParaRPr lang="en-US" sz="2900" kern="1200" dirty="0"/>
        </a:p>
      </dsp:txBody>
      <dsp:txXfrm>
        <a:off x="431346" y="1413826"/>
        <a:ext cx="2597070" cy="6415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5B746-CD9D-4140-912A-B34E8BC0DEE1}">
      <dsp:nvSpPr>
        <dsp:cNvPr id="0" name=""/>
        <dsp:cNvSpPr/>
      </dsp:nvSpPr>
      <dsp:spPr>
        <a:xfrm>
          <a:off x="0" y="134"/>
          <a:ext cx="8229598" cy="5569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Requires skill developed over years</a:t>
          </a:r>
          <a:endParaRPr lang="en-US" sz="2500" kern="1200" dirty="0"/>
        </a:p>
      </dsp:txBody>
      <dsp:txXfrm>
        <a:off x="0" y="134"/>
        <a:ext cx="8229598" cy="5569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A4594-2888-624E-AD30-57F7D1484417}">
      <dsp:nvSpPr>
        <dsp:cNvPr id="0" name=""/>
        <dsp:cNvSpPr/>
      </dsp:nvSpPr>
      <dsp:spPr>
        <a:xfrm>
          <a:off x="0" y="0"/>
          <a:ext cx="4038589" cy="1368963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Software generates data which allows writing detailed Thesis</a:t>
          </a:r>
          <a:endParaRPr lang="en-US" sz="2800" kern="1200" dirty="0"/>
        </a:p>
      </dsp:txBody>
      <dsp:txXfrm>
        <a:off x="0" y="0"/>
        <a:ext cx="4038589" cy="13689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BB5AAD-2F44-F547-8B15-7D28179B4BD7}">
      <dsp:nvSpPr>
        <dsp:cNvPr id="0" name=""/>
        <dsp:cNvSpPr/>
      </dsp:nvSpPr>
      <dsp:spPr>
        <a:xfrm>
          <a:off x="0" y="243"/>
          <a:ext cx="4038594" cy="913534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Add sediment containing foraminifera</a:t>
          </a:r>
          <a:endParaRPr lang="en-US" sz="2800" kern="1200" dirty="0"/>
        </a:p>
      </dsp:txBody>
      <dsp:txXfrm>
        <a:off x="0" y="243"/>
        <a:ext cx="4038594" cy="9135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B1751-DDAA-1747-8FE1-FF71A41BE007}">
      <dsp:nvSpPr>
        <dsp:cNvPr id="0" name=""/>
        <dsp:cNvSpPr/>
      </dsp:nvSpPr>
      <dsp:spPr>
        <a:xfrm>
          <a:off x="0" y="61"/>
          <a:ext cx="4038599" cy="911102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Machine sorts &amp; </a:t>
          </a:r>
          <a:r>
            <a:rPr lang="fr-FR" sz="2800" kern="1200" dirty="0" err="1" smtClean="0"/>
            <a:t>processes</a:t>
          </a:r>
          <a:r>
            <a:rPr lang="fr-FR" sz="2800" kern="1200" dirty="0" smtClean="0"/>
            <a:t> </a:t>
          </a:r>
          <a:r>
            <a:rPr lang="fr-FR" sz="2800" kern="1200" dirty="0" err="1" smtClean="0"/>
            <a:t>particles</a:t>
          </a:r>
          <a:endParaRPr lang="fr-FR" sz="2800" kern="1200" dirty="0"/>
        </a:p>
      </dsp:txBody>
      <dsp:txXfrm>
        <a:off x="0" y="61"/>
        <a:ext cx="4038599" cy="9111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52AA8-2F42-5640-9BE9-5F3EE440A2D1}">
      <dsp:nvSpPr>
        <dsp:cNvPr id="0" name=""/>
        <dsp:cNvSpPr/>
      </dsp:nvSpPr>
      <dsp:spPr>
        <a:xfrm>
          <a:off x="0" y="1093"/>
          <a:ext cx="4038598" cy="913306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Software generates Thesis</a:t>
          </a:r>
          <a:endParaRPr lang="en-US" sz="2800" kern="1200" dirty="0"/>
        </a:p>
      </dsp:txBody>
      <dsp:txXfrm>
        <a:off x="0" y="1093"/>
        <a:ext cx="4038598" cy="9133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6BD42-EC44-7343-BF8A-F81988161129}">
      <dsp:nvSpPr>
        <dsp:cNvPr id="0" name=""/>
        <dsp:cNvSpPr/>
      </dsp:nvSpPr>
      <dsp:spPr>
        <a:xfrm>
          <a:off x="3332" y="937"/>
          <a:ext cx="3806509" cy="637887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/>
            <a:t>using the </a:t>
          </a:r>
          <a:r>
            <a:rPr lang="en-US" sz="2400" b="1" kern="1200" dirty="0" smtClean="0">
              <a:solidFill>
                <a:srgbClr val="0000FF"/>
              </a:solidFill>
            </a:rPr>
            <a:t>lower</a:t>
          </a:r>
          <a:r>
            <a:rPr lang="en-US" sz="2400" b="0" kern="1200" dirty="0" smtClean="0"/>
            <a:t> light </a:t>
          </a:r>
          <a:endParaRPr lang="en-US" sz="2400" kern="1200" dirty="0"/>
        </a:p>
      </dsp:txBody>
      <dsp:txXfrm>
        <a:off x="3332" y="937"/>
        <a:ext cx="3806509" cy="6378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6BD42-EC44-7343-BF8A-F81988161129}">
      <dsp:nvSpPr>
        <dsp:cNvPr id="0" name=""/>
        <dsp:cNvSpPr/>
      </dsp:nvSpPr>
      <dsp:spPr>
        <a:xfrm>
          <a:off x="3332" y="937"/>
          <a:ext cx="3806509" cy="637887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/>
            <a:t>using the </a:t>
          </a:r>
          <a:r>
            <a:rPr lang="en-US" sz="2400" b="1" kern="1200" dirty="0" smtClean="0">
              <a:solidFill>
                <a:srgbClr val="FF0000"/>
              </a:solidFill>
            </a:rPr>
            <a:t>upper</a:t>
          </a:r>
          <a:r>
            <a:rPr lang="en-US" sz="2400" b="0" kern="1200" dirty="0" smtClean="0"/>
            <a:t> light </a:t>
          </a:r>
          <a:endParaRPr lang="en-US" sz="2400" kern="1200" dirty="0"/>
        </a:p>
      </dsp:txBody>
      <dsp:txXfrm>
        <a:off x="3332" y="937"/>
        <a:ext cx="3806509" cy="63788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25811-742E-044A-B909-AE59E1DB582C}">
      <dsp:nvSpPr>
        <dsp:cNvPr id="0" name=""/>
        <dsp:cNvSpPr/>
      </dsp:nvSpPr>
      <dsp:spPr>
        <a:xfrm>
          <a:off x="2194" y="1049"/>
          <a:ext cx="4037385" cy="965436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20 x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focused on largest </a:t>
          </a:r>
          <a:r>
            <a:rPr lang="en-US" sz="2400" kern="1200" dirty="0" err="1" smtClean="0"/>
            <a:t>foram</a:t>
          </a:r>
          <a:endParaRPr lang="en-US" sz="2400" kern="1200" dirty="0"/>
        </a:p>
      </dsp:txBody>
      <dsp:txXfrm>
        <a:off x="2194" y="1049"/>
        <a:ext cx="4037385" cy="965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3D8DD-E122-D94A-B57C-90F8177F1484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2F682-F84B-5541-9A8C-1E0E28916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44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Broken</a:t>
            </a:r>
            <a:r>
              <a:rPr lang="en-US" baseline="0" dirty="0" smtClean="0"/>
              <a:t> &amp; tiny </a:t>
            </a:r>
            <a:r>
              <a:rPr lang="en-US" baseline="0" dirty="0" err="1" smtClean="0"/>
              <a:t>forams</a:t>
            </a:r>
            <a:r>
              <a:rPr lang="en-US" baseline="0" dirty="0" smtClean="0"/>
              <a:t> might not be identifiable or only identifiable to a certain level</a:t>
            </a:r>
            <a:endParaRPr lang="en-US" dirty="0" smtClean="0"/>
          </a:p>
          <a:p>
            <a:r>
              <a:rPr lang="en-US" dirty="0" smtClean="0"/>
              <a:t>Still subjective, like balls</a:t>
            </a:r>
            <a:r>
              <a:rPr lang="en-US" baseline="0" dirty="0" smtClean="0"/>
              <a:t> &amp; strikes being called by a</a:t>
            </a:r>
            <a:r>
              <a:rPr lang="en-US" dirty="0" smtClean="0"/>
              <a:t> minor league umpire vs. a major league umpire.  i.e., Called</a:t>
            </a:r>
            <a:r>
              <a:rPr lang="en-US" baseline="0" dirty="0" smtClean="0"/>
              <a:t> to the best of their ability, but that strike could have been a ball.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2F682-F84B-5541-9A8C-1E0E289163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00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2F682-F84B-5541-9A8C-1E0E289163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5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Automatic IDs may not be exact, but it should aid manual work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Software</a:t>
            </a:r>
            <a:r>
              <a:rPr lang="en-US" baseline="0" dirty="0" smtClean="0"/>
              <a:t> gets better and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2F682-F84B-5541-9A8C-1E0E289163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33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 TCE</a:t>
            </a:r>
            <a:r>
              <a:rPr lang="en-US" baseline="0" dirty="0" smtClean="0"/>
              <a:t> might speed up the number of images taken, or be utilized to create aliquots of </a:t>
            </a:r>
            <a:r>
              <a:rPr lang="en-US" baseline="0" dirty="0" err="1" smtClean="0"/>
              <a:t>forams</a:t>
            </a:r>
            <a:r>
              <a:rPr lang="en-US" baseline="0" dirty="0" smtClean="0"/>
              <a:t> to be processed by </a:t>
            </a:r>
            <a:r>
              <a:rPr lang="en-US" baseline="0" dirty="0" smtClean="0">
                <a:solidFill>
                  <a:srgbClr val="3366FF"/>
                </a:solidFill>
              </a:rPr>
              <a:t>machine</a:t>
            </a:r>
            <a:r>
              <a:rPr lang="en-US" baseline="0" dirty="0" smtClean="0"/>
              <a:t> (automated, but currently black &amp; white images)</a:t>
            </a:r>
          </a:p>
          <a:p>
            <a:r>
              <a:rPr lang="en-US" dirty="0" smtClean="0"/>
              <a:t>• There is better (as well as other) software &amp; technology available,</a:t>
            </a:r>
            <a:r>
              <a:rPr lang="en-US" baseline="0" dirty="0" smtClean="0"/>
              <a:t> but these were within our area and budget to explore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2F682-F84B-5541-9A8C-1E0E289163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12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2656-4229-DD4E-A636-9A546D421355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06D8-41A5-284F-8BFB-67B47C09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2656-4229-DD4E-A636-9A546D421355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06D8-41A5-284F-8BFB-67B47C09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4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2656-4229-DD4E-A636-9A546D421355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06D8-41A5-284F-8BFB-67B47C09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6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2656-4229-DD4E-A636-9A546D421355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06D8-41A5-284F-8BFB-67B47C09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3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5E10-6A14-4A4C-9A21-43B7BF2E1709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25173-8C20-3A42-B28B-800E95282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2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2656-4229-DD4E-A636-9A546D421355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06D8-41A5-284F-8BFB-67B47C09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52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5E10-6A14-4A4C-9A21-43B7BF2E1709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25173-8C20-3A42-B28B-800E95282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2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5E10-6A14-4A4C-9A21-43B7BF2E1709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25173-8C20-3A42-B28B-800E95282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2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2656-4229-DD4E-A636-9A546D421355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06D8-41A5-284F-8BFB-67B47C09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60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2656-4229-DD4E-A636-9A546D421355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06D8-41A5-284F-8BFB-67B47C09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7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2656-4229-DD4E-A636-9A546D421355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06D8-41A5-284F-8BFB-67B47C09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1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2656-4229-DD4E-A636-9A546D421355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D06D8-41A5-284F-8BFB-67B47C09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8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E2656-4229-DD4E-A636-9A546D421355}" type="datetimeFigureOut">
              <a:rPr lang="en-US" smtClean="0"/>
              <a:t>10/29/16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06D8-41A5-284F-8BFB-67B47C09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3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115D4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1.jpeg"/><Relationship Id="rId5" Type="http://schemas.openxmlformats.org/officeDocument/2006/relationships/diagramData" Target="../diagrams/data9.xml"/><Relationship Id="rId6" Type="http://schemas.openxmlformats.org/officeDocument/2006/relationships/diagramLayout" Target="../diagrams/layout9.xml"/><Relationship Id="rId7" Type="http://schemas.openxmlformats.org/officeDocument/2006/relationships/diagramQuickStyle" Target="../diagrams/quickStyle9.xml"/><Relationship Id="rId8" Type="http://schemas.openxmlformats.org/officeDocument/2006/relationships/diagramColors" Target="../diagrams/colors9.xml"/><Relationship Id="rId9" Type="http://schemas.microsoft.com/office/2007/relationships/diagramDrawing" Target="../diagrams/drawing9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1.jpeg"/><Relationship Id="rId5" Type="http://schemas.openxmlformats.org/officeDocument/2006/relationships/diagramData" Target="../diagrams/data10.xml"/><Relationship Id="rId6" Type="http://schemas.openxmlformats.org/officeDocument/2006/relationships/diagramLayout" Target="../diagrams/layout10.xml"/><Relationship Id="rId7" Type="http://schemas.openxmlformats.org/officeDocument/2006/relationships/diagramQuickStyle" Target="../diagrams/quickStyle10.xml"/><Relationship Id="rId8" Type="http://schemas.openxmlformats.org/officeDocument/2006/relationships/diagramColors" Target="../diagrams/colors10.xml"/><Relationship Id="rId9" Type="http://schemas.microsoft.com/office/2007/relationships/diagramDrawing" Target="../diagrams/drawing10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21.jpeg"/><Relationship Id="rId5" Type="http://schemas.openxmlformats.org/officeDocument/2006/relationships/diagramData" Target="../diagrams/data11.xml"/><Relationship Id="rId6" Type="http://schemas.openxmlformats.org/officeDocument/2006/relationships/diagramLayout" Target="../diagrams/layout11.xml"/><Relationship Id="rId7" Type="http://schemas.openxmlformats.org/officeDocument/2006/relationships/diagramQuickStyle" Target="../diagrams/quickStyle11.xml"/><Relationship Id="rId8" Type="http://schemas.openxmlformats.org/officeDocument/2006/relationships/diagramColors" Target="../diagrams/colors11.xml"/><Relationship Id="rId9" Type="http://schemas.microsoft.com/office/2007/relationships/diagramDrawing" Target="../diagrams/drawing11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21.jpeg"/><Relationship Id="rId5" Type="http://schemas.openxmlformats.org/officeDocument/2006/relationships/diagramData" Target="../diagrams/data12.xml"/><Relationship Id="rId6" Type="http://schemas.openxmlformats.org/officeDocument/2006/relationships/diagramLayout" Target="../diagrams/layout12.xml"/><Relationship Id="rId7" Type="http://schemas.openxmlformats.org/officeDocument/2006/relationships/diagramQuickStyle" Target="../diagrams/quickStyle12.xml"/><Relationship Id="rId8" Type="http://schemas.openxmlformats.org/officeDocument/2006/relationships/diagramColors" Target="../diagrams/colors12.xml"/><Relationship Id="rId9" Type="http://schemas.microsoft.com/office/2007/relationships/diagramDrawing" Target="../diagrams/drawing12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21.jpeg"/><Relationship Id="rId5" Type="http://schemas.openxmlformats.org/officeDocument/2006/relationships/diagramData" Target="../diagrams/data13.xml"/><Relationship Id="rId6" Type="http://schemas.openxmlformats.org/officeDocument/2006/relationships/diagramLayout" Target="../diagrams/layout13.xml"/><Relationship Id="rId7" Type="http://schemas.openxmlformats.org/officeDocument/2006/relationships/diagramQuickStyle" Target="../diagrams/quickStyle13.xml"/><Relationship Id="rId8" Type="http://schemas.openxmlformats.org/officeDocument/2006/relationships/diagramColors" Target="../diagrams/colors13.xml"/><Relationship Id="rId9" Type="http://schemas.microsoft.com/office/2007/relationships/diagramDrawing" Target="../diagrams/drawing13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15.xml"/><Relationship Id="rId12" Type="http://schemas.openxmlformats.org/officeDocument/2006/relationships/diagramQuickStyle" Target="../diagrams/quickStyle15.xml"/><Relationship Id="rId13" Type="http://schemas.openxmlformats.org/officeDocument/2006/relationships/diagramColors" Target="../diagrams/colors15.xml"/><Relationship Id="rId14" Type="http://schemas.microsoft.com/office/2007/relationships/diagramDrawing" Target="../diagrams/drawing15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Relationship Id="rId4" Type="http://schemas.openxmlformats.org/officeDocument/2006/relationships/image" Target="../media/image21.jpeg"/><Relationship Id="rId5" Type="http://schemas.openxmlformats.org/officeDocument/2006/relationships/diagramData" Target="../diagrams/data14.xml"/><Relationship Id="rId6" Type="http://schemas.openxmlformats.org/officeDocument/2006/relationships/diagramLayout" Target="../diagrams/layout14.xml"/><Relationship Id="rId7" Type="http://schemas.openxmlformats.org/officeDocument/2006/relationships/diagramQuickStyle" Target="../diagrams/quickStyle14.xml"/><Relationship Id="rId8" Type="http://schemas.openxmlformats.org/officeDocument/2006/relationships/diagramColors" Target="../diagrams/colors14.xml"/><Relationship Id="rId9" Type="http://schemas.microsoft.com/office/2007/relationships/diagramDrawing" Target="../diagrams/drawing14.xml"/><Relationship Id="rId10" Type="http://schemas.openxmlformats.org/officeDocument/2006/relationships/diagramData" Target="../diagrams/data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microsoft.com/office/2007/relationships/hdphoto" Target="../media/hdphoto6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tiff"/><Relationship Id="rId14" Type="http://schemas.openxmlformats.org/officeDocument/2006/relationships/image" Target="../media/image39.tiff"/><Relationship Id="rId15" Type="http://schemas.openxmlformats.org/officeDocument/2006/relationships/image" Target="../media/image40.tiff"/><Relationship Id="rId16" Type="http://schemas.openxmlformats.org/officeDocument/2006/relationships/image" Target="../media/image41.tiff"/><Relationship Id="rId17" Type="http://schemas.openxmlformats.org/officeDocument/2006/relationships/image" Target="../media/image42.tiff"/><Relationship Id="rId18" Type="http://schemas.openxmlformats.org/officeDocument/2006/relationships/image" Target="../media/image43.tiff"/><Relationship Id="rId19" Type="http://schemas.openxmlformats.org/officeDocument/2006/relationships/image" Target="../media/image44.tiff"/><Relationship Id="rId50" Type="http://schemas.openxmlformats.org/officeDocument/2006/relationships/image" Target="../media/image75.tiff"/><Relationship Id="rId51" Type="http://schemas.openxmlformats.org/officeDocument/2006/relationships/image" Target="../media/image76.tiff"/><Relationship Id="rId52" Type="http://schemas.openxmlformats.org/officeDocument/2006/relationships/image" Target="../media/image77.tiff"/><Relationship Id="rId53" Type="http://schemas.openxmlformats.org/officeDocument/2006/relationships/image" Target="../media/image78.tiff"/><Relationship Id="rId54" Type="http://schemas.openxmlformats.org/officeDocument/2006/relationships/image" Target="../media/image79.tiff"/><Relationship Id="rId40" Type="http://schemas.openxmlformats.org/officeDocument/2006/relationships/image" Target="../media/image65.tiff"/><Relationship Id="rId41" Type="http://schemas.openxmlformats.org/officeDocument/2006/relationships/image" Target="../media/image66.tiff"/><Relationship Id="rId42" Type="http://schemas.openxmlformats.org/officeDocument/2006/relationships/image" Target="../media/image67.tiff"/><Relationship Id="rId43" Type="http://schemas.openxmlformats.org/officeDocument/2006/relationships/image" Target="../media/image68.tiff"/><Relationship Id="rId44" Type="http://schemas.openxmlformats.org/officeDocument/2006/relationships/image" Target="../media/image69.tiff"/><Relationship Id="rId45" Type="http://schemas.openxmlformats.org/officeDocument/2006/relationships/image" Target="../media/image70.tiff"/><Relationship Id="rId46" Type="http://schemas.openxmlformats.org/officeDocument/2006/relationships/image" Target="../media/image71.tiff"/><Relationship Id="rId47" Type="http://schemas.openxmlformats.org/officeDocument/2006/relationships/image" Target="../media/image72.tiff"/><Relationship Id="rId48" Type="http://schemas.openxmlformats.org/officeDocument/2006/relationships/image" Target="../media/image73.tiff"/><Relationship Id="rId49" Type="http://schemas.openxmlformats.org/officeDocument/2006/relationships/image" Target="../media/image74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tiff"/><Relationship Id="rId3" Type="http://schemas.openxmlformats.org/officeDocument/2006/relationships/diagramData" Target="../diagrams/data16.xml"/><Relationship Id="rId4" Type="http://schemas.openxmlformats.org/officeDocument/2006/relationships/diagramLayout" Target="../diagrams/layout16.xml"/><Relationship Id="rId5" Type="http://schemas.openxmlformats.org/officeDocument/2006/relationships/diagramQuickStyle" Target="../diagrams/quickStyle16.xml"/><Relationship Id="rId6" Type="http://schemas.openxmlformats.org/officeDocument/2006/relationships/diagramColors" Target="../diagrams/colors16.xml"/><Relationship Id="rId7" Type="http://schemas.microsoft.com/office/2007/relationships/diagramDrawing" Target="../diagrams/drawing16.xml"/><Relationship Id="rId8" Type="http://schemas.openxmlformats.org/officeDocument/2006/relationships/image" Target="../media/image33.tiff"/><Relationship Id="rId9" Type="http://schemas.openxmlformats.org/officeDocument/2006/relationships/image" Target="../media/image34.tiff"/><Relationship Id="rId30" Type="http://schemas.openxmlformats.org/officeDocument/2006/relationships/image" Target="../media/image55.tiff"/><Relationship Id="rId31" Type="http://schemas.openxmlformats.org/officeDocument/2006/relationships/image" Target="../media/image56.tiff"/><Relationship Id="rId32" Type="http://schemas.openxmlformats.org/officeDocument/2006/relationships/image" Target="../media/image57.tiff"/><Relationship Id="rId33" Type="http://schemas.openxmlformats.org/officeDocument/2006/relationships/image" Target="../media/image58.tiff"/><Relationship Id="rId34" Type="http://schemas.openxmlformats.org/officeDocument/2006/relationships/image" Target="../media/image59.tiff"/><Relationship Id="rId35" Type="http://schemas.openxmlformats.org/officeDocument/2006/relationships/image" Target="../media/image60.tiff"/><Relationship Id="rId36" Type="http://schemas.openxmlformats.org/officeDocument/2006/relationships/image" Target="../media/image61.tiff"/><Relationship Id="rId37" Type="http://schemas.openxmlformats.org/officeDocument/2006/relationships/image" Target="../media/image62.tiff"/><Relationship Id="rId38" Type="http://schemas.openxmlformats.org/officeDocument/2006/relationships/image" Target="../media/image63.tiff"/><Relationship Id="rId39" Type="http://schemas.openxmlformats.org/officeDocument/2006/relationships/image" Target="../media/image64.tiff"/><Relationship Id="rId20" Type="http://schemas.openxmlformats.org/officeDocument/2006/relationships/image" Target="../media/image45.tiff"/><Relationship Id="rId21" Type="http://schemas.openxmlformats.org/officeDocument/2006/relationships/image" Target="../media/image46.tiff"/><Relationship Id="rId22" Type="http://schemas.openxmlformats.org/officeDocument/2006/relationships/image" Target="../media/image47.tiff"/><Relationship Id="rId23" Type="http://schemas.openxmlformats.org/officeDocument/2006/relationships/image" Target="../media/image48.tiff"/><Relationship Id="rId24" Type="http://schemas.openxmlformats.org/officeDocument/2006/relationships/image" Target="../media/image49.tiff"/><Relationship Id="rId25" Type="http://schemas.openxmlformats.org/officeDocument/2006/relationships/image" Target="../media/image50.tiff"/><Relationship Id="rId26" Type="http://schemas.openxmlformats.org/officeDocument/2006/relationships/image" Target="../media/image51.tiff"/><Relationship Id="rId27" Type="http://schemas.openxmlformats.org/officeDocument/2006/relationships/image" Target="../media/image52.tiff"/><Relationship Id="rId28" Type="http://schemas.openxmlformats.org/officeDocument/2006/relationships/image" Target="../media/image53.tiff"/><Relationship Id="rId29" Type="http://schemas.openxmlformats.org/officeDocument/2006/relationships/image" Target="../media/image54.tiff"/><Relationship Id="rId10" Type="http://schemas.openxmlformats.org/officeDocument/2006/relationships/image" Target="../media/image35.tiff"/><Relationship Id="rId11" Type="http://schemas.openxmlformats.org/officeDocument/2006/relationships/image" Target="../media/image36.tiff"/><Relationship Id="rId12" Type="http://schemas.openxmlformats.org/officeDocument/2006/relationships/image" Target="../media/image3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8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gif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ydroptic.com/zooscan.html" TargetMode="External"/><Relationship Id="rId4" Type="http://schemas.openxmlformats.org/officeDocument/2006/relationships/hyperlink" Target="http://commons.wikimedia.org" TargetMode="External"/><Relationship Id="rId5" Type="http://schemas.openxmlformats.org/officeDocument/2006/relationships/hyperlink" Target="http://cliparts.co" TargetMode="External"/><Relationship Id="rId6" Type="http://schemas.openxmlformats.org/officeDocument/2006/relationships/image" Target="../media/image88.tiff"/><Relationship Id="rId7" Type="http://schemas.openxmlformats.org/officeDocument/2006/relationships/image" Target="../media/image89.jpg"/><Relationship Id="rId8" Type="http://schemas.openxmlformats.org/officeDocument/2006/relationships/image" Target="../media/image90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luidimaging.com/products/flowcam-v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4" Type="http://schemas.openxmlformats.org/officeDocument/2006/relationships/image" Target="../media/image93.tiff"/><Relationship Id="rId5" Type="http://schemas.openxmlformats.org/officeDocument/2006/relationships/image" Target="../media/image94.tiff"/><Relationship Id="rId6" Type="http://schemas.openxmlformats.org/officeDocument/2006/relationships/image" Target="../media/image9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cgfatter@mail.usf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diagramData" Target="../diagrams/data4.xml"/><Relationship Id="rId20" Type="http://schemas.openxmlformats.org/officeDocument/2006/relationships/diagramLayout" Target="../diagrams/layout6.xml"/><Relationship Id="rId21" Type="http://schemas.openxmlformats.org/officeDocument/2006/relationships/diagramQuickStyle" Target="../diagrams/quickStyle6.xml"/><Relationship Id="rId22" Type="http://schemas.openxmlformats.org/officeDocument/2006/relationships/diagramColors" Target="../diagrams/colors6.xml"/><Relationship Id="rId23" Type="http://schemas.microsoft.com/office/2007/relationships/diagramDrawing" Target="../diagrams/drawing6.xml"/><Relationship Id="rId24" Type="http://schemas.openxmlformats.org/officeDocument/2006/relationships/image" Target="../media/image8.png"/><Relationship Id="rId25" Type="http://schemas.openxmlformats.org/officeDocument/2006/relationships/image" Target="../media/image9.png"/><Relationship Id="rId26" Type="http://schemas.openxmlformats.org/officeDocument/2006/relationships/image" Target="../media/image10.png"/><Relationship Id="rId27" Type="http://schemas.openxmlformats.org/officeDocument/2006/relationships/image" Target="../media/image11.jpeg"/><Relationship Id="rId10" Type="http://schemas.openxmlformats.org/officeDocument/2006/relationships/diagramLayout" Target="../diagrams/layout4.xml"/><Relationship Id="rId11" Type="http://schemas.openxmlformats.org/officeDocument/2006/relationships/diagramQuickStyle" Target="../diagrams/quickStyle4.xml"/><Relationship Id="rId12" Type="http://schemas.openxmlformats.org/officeDocument/2006/relationships/diagramColors" Target="../diagrams/colors4.xml"/><Relationship Id="rId13" Type="http://schemas.microsoft.com/office/2007/relationships/diagramDrawing" Target="../diagrams/drawing4.xml"/><Relationship Id="rId14" Type="http://schemas.openxmlformats.org/officeDocument/2006/relationships/diagramData" Target="../diagrams/data5.xml"/><Relationship Id="rId15" Type="http://schemas.openxmlformats.org/officeDocument/2006/relationships/diagramLayout" Target="../diagrams/layout5.xml"/><Relationship Id="rId16" Type="http://schemas.openxmlformats.org/officeDocument/2006/relationships/diagramQuickStyle" Target="../diagrams/quickStyle5.xml"/><Relationship Id="rId17" Type="http://schemas.openxmlformats.org/officeDocument/2006/relationships/diagramColors" Target="../diagrams/colors5.xml"/><Relationship Id="rId18" Type="http://schemas.microsoft.com/office/2007/relationships/diagramDrawing" Target="../diagrams/drawing5.xml"/><Relationship Id="rId19" Type="http://schemas.openxmlformats.org/officeDocument/2006/relationships/diagramData" Target="../diagrams/data6.xml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6.xml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diagramData" Target="../diagrams/data7.xml"/><Relationship Id="rId5" Type="http://schemas.openxmlformats.org/officeDocument/2006/relationships/diagramLayout" Target="../diagrams/layout7.xml"/><Relationship Id="rId6" Type="http://schemas.openxmlformats.org/officeDocument/2006/relationships/diagramQuickStyle" Target="../diagrams/quickStyle7.xml"/><Relationship Id="rId7" Type="http://schemas.openxmlformats.org/officeDocument/2006/relationships/diagramColors" Target="../diagrams/colors7.xml"/><Relationship Id="rId8" Type="http://schemas.microsoft.com/office/2007/relationships/diagramDrawing" Target="../diagrams/drawing7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diagramData" Target="../diagrams/data8.xml"/><Relationship Id="rId5" Type="http://schemas.openxmlformats.org/officeDocument/2006/relationships/diagramLayout" Target="../diagrams/layout8.xml"/><Relationship Id="rId6" Type="http://schemas.openxmlformats.org/officeDocument/2006/relationships/diagramQuickStyle" Target="../diagrams/quickStyle8.xml"/><Relationship Id="rId7" Type="http://schemas.openxmlformats.org/officeDocument/2006/relationships/diagramColors" Target="../diagrams/colors8.xml"/><Relationship Id="rId8" Type="http://schemas.microsoft.com/office/2007/relationships/diagramDrawing" Target="../diagrams/drawing8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Relationship Id="rId3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228600" y="135055"/>
            <a:ext cx="8686800" cy="1198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115D41"/>
                </a:solidFill>
              </a:rPr>
              <a:t>Utilizing image recognition technology for </a:t>
            </a:r>
            <a:r>
              <a:rPr lang="en-US" b="1" smtClean="0">
                <a:solidFill>
                  <a:srgbClr val="115D41"/>
                </a:solidFill>
              </a:rPr>
              <a:t>foraminiferal</a:t>
            </a:r>
            <a:r>
              <a:rPr lang="en-US" b="1" dirty="0" smtClean="0">
                <a:solidFill>
                  <a:srgbClr val="115D41"/>
                </a:solidFill>
              </a:rPr>
              <a:t> assemblage analyses</a:t>
            </a:r>
            <a:endParaRPr lang="en-US" b="1" dirty="0">
              <a:solidFill>
                <a:srgbClr val="115D41"/>
              </a:solidFill>
            </a:endParaRPr>
          </a:p>
        </p:txBody>
      </p:sp>
      <p:pic>
        <p:nvPicPr>
          <p:cNvPr id="3" name="Picture 2" descr="CMS-h-greengold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700" y="6007100"/>
            <a:ext cx="3657600" cy="685800"/>
          </a:xfrm>
          <a:prstGeom prst="rect">
            <a:avLst/>
          </a:prstGeom>
        </p:spPr>
      </p:pic>
      <p:pic>
        <p:nvPicPr>
          <p:cNvPr id="7" name="Content Placeholder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078" y="1144954"/>
            <a:ext cx="6629844" cy="496725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82600" y="1333617"/>
            <a:ext cx="8267700" cy="0"/>
          </a:xfrm>
          <a:prstGeom prst="line">
            <a:avLst/>
          </a:prstGeom>
          <a:ln w="76200" cmpd="sng">
            <a:solidFill>
              <a:srgbClr val="CDC0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3"/>
          <p:cNvSpPr txBox="1">
            <a:spLocks/>
          </p:cNvSpPr>
          <p:nvPr/>
        </p:nvSpPr>
        <p:spPr>
          <a:xfrm>
            <a:off x="482600" y="5999163"/>
            <a:ext cx="3657600" cy="693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115D41"/>
                </a:solidFill>
              </a:rPr>
              <a:t>Christian H </a:t>
            </a:r>
            <a:r>
              <a:rPr lang="en-US" sz="3600" dirty="0" err="1" smtClean="0">
                <a:solidFill>
                  <a:srgbClr val="115D41"/>
                </a:solidFill>
              </a:rPr>
              <a:t>Gfatter</a:t>
            </a:r>
            <a:endParaRPr lang="en-US" sz="3600" dirty="0">
              <a:solidFill>
                <a:srgbClr val="115D4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82600" y="6692900"/>
            <a:ext cx="3657600" cy="0"/>
          </a:xfrm>
          <a:prstGeom prst="line">
            <a:avLst/>
          </a:prstGeom>
          <a:ln>
            <a:solidFill>
              <a:srgbClr val="CDC0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6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SNAP-172545-0008_20x.tif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5025" y="3141663"/>
            <a:ext cx="4041775" cy="30289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Instruments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187826" cy="639762"/>
          </a:xfrm>
        </p:spPr>
        <p:txBody>
          <a:bodyPr>
            <a:noAutofit/>
          </a:bodyPr>
          <a:lstStyle/>
          <a:p>
            <a:r>
              <a:rPr lang="en-US" dirty="0" smtClean="0"/>
              <a:t>Zeiss </a:t>
            </a:r>
            <a:r>
              <a:rPr lang="en-US" dirty="0" err="1" smtClean="0"/>
              <a:t>AxioCam</a:t>
            </a:r>
            <a:r>
              <a:rPr lang="en-US" dirty="0" smtClean="0"/>
              <a:t> MRc5</a:t>
            </a:r>
            <a:br>
              <a:rPr lang="en-US" dirty="0" smtClean="0"/>
            </a:br>
            <a:r>
              <a:rPr lang="ro-RO" sz="1800" b="0" dirty="0" smtClean="0"/>
              <a:t>(5 megapixel </a:t>
            </a:r>
            <a:r>
              <a:rPr lang="ro-RO" sz="1800" b="0" dirty="0"/>
              <a:t>d</a:t>
            </a:r>
            <a:r>
              <a:rPr lang="ro-RO" sz="1800" b="0" dirty="0" smtClean="0"/>
              <a:t>igital microscope camera)</a:t>
            </a:r>
            <a:endParaRPr lang="en-US" sz="1800" b="0" dirty="0"/>
          </a:p>
        </p:txBody>
      </p:sp>
      <p:pic>
        <p:nvPicPr>
          <p:cNvPr id="6" name="Content Placeholder 5" descr="20160910_210406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9425" y="2197100"/>
            <a:ext cx="3995737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0" dirty="0" smtClean="0"/>
              <a:t>Magnification</a:t>
            </a:r>
            <a:endParaRPr lang="en-US" b="0" dirty="0"/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185361536"/>
              </p:ext>
            </p:extLst>
          </p:nvPr>
        </p:nvGraphicFramePr>
        <p:xfrm>
          <a:off x="4645026" y="2174875"/>
          <a:ext cx="4041774" cy="967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90225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NAP-172746-0009_25x.tif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5025" y="3141663"/>
            <a:ext cx="4041775" cy="30289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Instruments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187826" cy="639762"/>
          </a:xfrm>
        </p:spPr>
        <p:txBody>
          <a:bodyPr>
            <a:noAutofit/>
          </a:bodyPr>
          <a:lstStyle/>
          <a:p>
            <a:r>
              <a:rPr lang="en-US" dirty="0" smtClean="0"/>
              <a:t>Zeiss </a:t>
            </a:r>
            <a:r>
              <a:rPr lang="en-US" dirty="0" err="1" smtClean="0"/>
              <a:t>AxioCam</a:t>
            </a:r>
            <a:r>
              <a:rPr lang="en-US" dirty="0" smtClean="0"/>
              <a:t> MRc5</a:t>
            </a:r>
            <a:br>
              <a:rPr lang="en-US" dirty="0" smtClean="0"/>
            </a:br>
            <a:r>
              <a:rPr lang="ro-RO" sz="1800" b="0" dirty="0" smtClean="0"/>
              <a:t>(5 megapixel </a:t>
            </a:r>
            <a:r>
              <a:rPr lang="ro-RO" sz="1800" b="0" dirty="0"/>
              <a:t>d</a:t>
            </a:r>
            <a:r>
              <a:rPr lang="ro-RO" sz="1800" b="0" dirty="0" smtClean="0"/>
              <a:t>igital microscope camera)</a:t>
            </a:r>
            <a:endParaRPr lang="en-US" sz="1800" b="0" dirty="0"/>
          </a:p>
        </p:txBody>
      </p:sp>
      <p:pic>
        <p:nvPicPr>
          <p:cNvPr id="6" name="Content Placeholder 5" descr="20160910_210406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9425" y="2197100"/>
            <a:ext cx="3995738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0" dirty="0" smtClean="0"/>
              <a:t>Magnification</a:t>
            </a:r>
            <a:endParaRPr lang="en-US" b="0" dirty="0"/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4290405323"/>
              </p:ext>
            </p:extLst>
          </p:nvPr>
        </p:nvGraphicFramePr>
        <p:xfrm>
          <a:off x="4645026" y="2174875"/>
          <a:ext cx="4041774" cy="967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68049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NAP-172836-0010_32x.tif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5025" y="3141663"/>
            <a:ext cx="4041775" cy="30289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Instruments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187826" cy="639762"/>
          </a:xfrm>
        </p:spPr>
        <p:txBody>
          <a:bodyPr>
            <a:noAutofit/>
          </a:bodyPr>
          <a:lstStyle/>
          <a:p>
            <a:r>
              <a:rPr lang="en-US" dirty="0" smtClean="0"/>
              <a:t>Zeiss </a:t>
            </a:r>
            <a:r>
              <a:rPr lang="en-US" dirty="0" err="1" smtClean="0"/>
              <a:t>AxioCam</a:t>
            </a:r>
            <a:r>
              <a:rPr lang="en-US" dirty="0" smtClean="0"/>
              <a:t> MRc5</a:t>
            </a:r>
            <a:br>
              <a:rPr lang="en-US" dirty="0" smtClean="0"/>
            </a:br>
            <a:r>
              <a:rPr lang="ro-RO" sz="1800" b="0" dirty="0" smtClean="0"/>
              <a:t>(5 megapixel </a:t>
            </a:r>
            <a:r>
              <a:rPr lang="ro-RO" sz="1800" b="0" dirty="0"/>
              <a:t>d</a:t>
            </a:r>
            <a:r>
              <a:rPr lang="ro-RO" sz="1800" b="0" dirty="0" smtClean="0"/>
              <a:t>igital microscope camera)</a:t>
            </a:r>
            <a:endParaRPr lang="en-US" sz="1800" b="0" dirty="0"/>
          </a:p>
        </p:txBody>
      </p:sp>
      <p:pic>
        <p:nvPicPr>
          <p:cNvPr id="6" name="Content Placeholder 5" descr="20160910_210406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9425" y="2197100"/>
            <a:ext cx="3995738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0" dirty="0" smtClean="0"/>
              <a:t>Magnification</a:t>
            </a:r>
            <a:endParaRPr lang="en-US" b="0" dirty="0"/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1462991987"/>
              </p:ext>
            </p:extLst>
          </p:nvPr>
        </p:nvGraphicFramePr>
        <p:xfrm>
          <a:off x="4645026" y="2174875"/>
          <a:ext cx="4041774" cy="967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68049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NAP-172939-0011_40x.tif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5025" y="3141663"/>
            <a:ext cx="4041775" cy="30289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Instruments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187826" cy="639762"/>
          </a:xfrm>
        </p:spPr>
        <p:txBody>
          <a:bodyPr>
            <a:noAutofit/>
          </a:bodyPr>
          <a:lstStyle/>
          <a:p>
            <a:r>
              <a:rPr lang="en-US" dirty="0" smtClean="0"/>
              <a:t>Zeiss </a:t>
            </a:r>
            <a:r>
              <a:rPr lang="en-US" dirty="0" err="1" smtClean="0"/>
              <a:t>AxioCam</a:t>
            </a:r>
            <a:r>
              <a:rPr lang="en-US" dirty="0" smtClean="0"/>
              <a:t> MRc5</a:t>
            </a:r>
            <a:br>
              <a:rPr lang="en-US" dirty="0" smtClean="0"/>
            </a:br>
            <a:r>
              <a:rPr lang="ro-RO" sz="1800" b="0" dirty="0" smtClean="0"/>
              <a:t>(5 megapixel </a:t>
            </a:r>
            <a:r>
              <a:rPr lang="ro-RO" sz="1800" b="0" dirty="0"/>
              <a:t>d</a:t>
            </a:r>
            <a:r>
              <a:rPr lang="ro-RO" sz="1800" b="0" dirty="0" smtClean="0"/>
              <a:t>igital microscope camera)</a:t>
            </a:r>
            <a:endParaRPr lang="en-US" sz="1800" b="0" dirty="0"/>
          </a:p>
        </p:txBody>
      </p:sp>
      <p:pic>
        <p:nvPicPr>
          <p:cNvPr id="6" name="Content Placeholder 5" descr="20160910_210406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9425" y="2197100"/>
            <a:ext cx="3995737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0" dirty="0" smtClean="0"/>
              <a:t>Magnification</a:t>
            </a:r>
            <a:endParaRPr lang="en-US" b="0" dirty="0"/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1311210558"/>
              </p:ext>
            </p:extLst>
          </p:nvPr>
        </p:nvGraphicFramePr>
        <p:xfrm>
          <a:off x="4645026" y="2174875"/>
          <a:ext cx="4041774" cy="967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68049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NAP-173027-0012_40x.tif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5025" y="3141663"/>
            <a:ext cx="4041775" cy="30289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Instruments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187826" cy="639762"/>
          </a:xfrm>
        </p:spPr>
        <p:txBody>
          <a:bodyPr>
            <a:noAutofit/>
          </a:bodyPr>
          <a:lstStyle/>
          <a:p>
            <a:r>
              <a:rPr lang="en-US" dirty="0" smtClean="0"/>
              <a:t>Zeiss </a:t>
            </a:r>
            <a:r>
              <a:rPr lang="en-US" dirty="0" err="1" smtClean="0"/>
              <a:t>AxioCam</a:t>
            </a:r>
            <a:r>
              <a:rPr lang="en-US" dirty="0" smtClean="0"/>
              <a:t> MRc5</a:t>
            </a:r>
            <a:br>
              <a:rPr lang="en-US" dirty="0" smtClean="0"/>
            </a:br>
            <a:r>
              <a:rPr lang="ro-RO" sz="1800" b="0" dirty="0" smtClean="0"/>
              <a:t>(5 megapixel </a:t>
            </a:r>
            <a:r>
              <a:rPr lang="ro-RO" sz="1800" b="0" dirty="0"/>
              <a:t>d</a:t>
            </a:r>
            <a:r>
              <a:rPr lang="ro-RO" sz="1800" b="0" dirty="0" smtClean="0"/>
              <a:t>igital microscope camera)</a:t>
            </a:r>
            <a:endParaRPr lang="en-US" sz="1800" b="0" dirty="0"/>
          </a:p>
        </p:txBody>
      </p:sp>
      <p:pic>
        <p:nvPicPr>
          <p:cNvPr id="6" name="Content Placeholder 5" descr="20160910_210406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9425" y="2197100"/>
            <a:ext cx="3995737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0" dirty="0" smtClean="0"/>
              <a:t>Magnification</a:t>
            </a:r>
            <a:endParaRPr lang="en-US" b="0" dirty="0"/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1640711013"/>
              </p:ext>
            </p:extLst>
          </p:nvPr>
        </p:nvGraphicFramePr>
        <p:xfrm>
          <a:off x="4645026" y="2174875"/>
          <a:ext cx="4041774" cy="967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>
            <a:off x="5981700" y="3142410"/>
            <a:ext cx="495300" cy="52789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049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5025" y="3141663"/>
            <a:ext cx="4041775" cy="3028950"/>
          </a:xfrm>
        </p:spPr>
      </p:pic>
      <p:pic>
        <p:nvPicPr>
          <p:cNvPr id="12" name="Content Placeholder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29" y="3142412"/>
            <a:ext cx="4041773" cy="30282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Instruments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187826" cy="639762"/>
          </a:xfrm>
        </p:spPr>
        <p:txBody>
          <a:bodyPr>
            <a:noAutofit/>
          </a:bodyPr>
          <a:lstStyle/>
          <a:p>
            <a:r>
              <a:rPr lang="en-US" dirty="0" smtClean="0"/>
              <a:t>Zeiss </a:t>
            </a:r>
            <a:r>
              <a:rPr lang="en-US" dirty="0" err="1" smtClean="0"/>
              <a:t>AxioCam</a:t>
            </a:r>
            <a:r>
              <a:rPr lang="en-US" dirty="0" smtClean="0"/>
              <a:t> MRc5</a:t>
            </a:r>
            <a:br>
              <a:rPr lang="en-US" dirty="0" smtClean="0"/>
            </a:br>
            <a:r>
              <a:rPr lang="ro-RO" sz="1800" b="0" dirty="0" smtClean="0"/>
              <a:t>(5 megapixel </a:t>
            </a:r>
            <a:r>
              <a:rPr lang="ro-RO" sz="1800" b="0" dirty="0"/>
              <a:t>d</a:t>
            </a:r>
            <a:r>
              <a:rPr lang="ro-RO" sz="1800" b="0" dirty="0" smtClean="0"/>
              <a:t>igital microscope camera)</a:t>
            </a:r>
            <a:endParaRPr lang="en-US" sz="1800" b="0" dirty="0"/>
          </a:p>
        </p:txBody>
      </p:sp>
      <p:pic>
        <p:nvPicPr>
          <p:cNvPr id="6" name="Content Placeholder 5" descr="20160910_210406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9425" y="2197100"/>
            <a:ext cx="3995738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0" dirty="0" smtClean="0"/>
              <a:t>Magnification</a:t>
            </a:r>
            <a:endParaRPr lang="en-US" b="0" dirty="0"/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71427228"/>
              </p:ext>
            </p:extLst>
          </p:nvPr>
        </p:nvGraphicFramePr>
        <p:xfrm>
          <a:off x="4645026" y="2174875"/>
          <a:ext cx="4041774" cy="967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 Placeholder 6"/>
          <p:cNvSpPr txBox="1">
            <a:spLocks/>
          </p:cNvSpPr>
          <p:nvPr/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 smtClean="0"/>
              <a:t>Additional set of images taken for larger specimens</a:t>
            </a:r>
            <a:endParaRPr lang="en-US" b="0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253625477"/>
              </p:ext>
            </p:extLst>
          </p:nvPr>
        </p:nvGraphicFramePr>
        <p:xfrm>
          <a:off x="4645026" y="2174876"/>
          <a:ext cx="4041774" cy="967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2596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Graphic spid="19" grpId="0">
        <p:bldAsOne/>
      </p:bldGraphic>
      <p:bldP spid="8" grpId="0"/>
      <p:bldGraphic spid="9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7090349" y="4383930"/>
            <a:ext cx="1138621" cy="1138624"/>
            <a:chOff x="7548179" y="3880074"/>
            <a:chExt cx="1138621" cy="1138624"/>
          </a:xfrm>
        </p:grpSpPr>
        <p:sp>
          <p:nvSpPr>
            <p:cNvPr id="10" name="Rectangle 9"/>
            <p:cNvSpPr/>
            <p:nvPr/>
          </p:nvSpPr>
          <p:spPr>
            <a:xfrm>
              <a:off x="7548179" y="3880074"/>
              <a:ext cx="1138621" cy="11386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SC34a7 2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8179" y="4028971"/>
              <a:ext cx="1133951" cy="84958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1 slide per site</a:t>
            </a:r>
          </a:p>
          <a:p>
            <a:r>
              <a:rPr lang="en-US" dirty="0" smtClean="0"/>
              <a:t>1+ </a:t>
            </a:r>
            <a:r>
              <a:rPr lang="en-US" dirty="0" err="1" smtClean="0"/>
              <a:t>forams</a:t>
            </a:r>
            <a:r>
              <a:rPr lang="en-US" dirty="0" smtClean="0"/>
              <a:t> per grid</a:t>
            </a:r>
            <a:endParaRPr lang="en-US" dirty="0"/>
          </a:p>
          <a:p>
            <a:r>
              <a:rPr lang="en-US" dirty="0" smtClean="0"/>
              <a:t>1/4 of grid utilized with</a:t>
            </a:r>
            <a:br>
              <a:rPr lang="en-US" dirty="0" smtClean="0"/>
            </a:br>
            <a:r>
              <a:rPr lang="en-US" dirty="0" err="1" smtClean="0"/>
              <a:t>forams</a:t>
            </a:r>
            <a:r>
              <a:rPr lang="en-US" dirty="0" smtClean="0"/>
              <a:t> </a:t>
            </a:r>
            <a:r>
              <a:rPr lang="en-US" dirty="0"/>
              <a:t>grouped </a:t>
            </a:r>
            <a:r>
              <a:rPr lang="en-US" dirty="0" smtClean="0"/>
              <a:t>by size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Micropaleoslide</a:t>
            </a:r>
            <a:r>
              <a:rPr lang="en-US" dirty="0" smtClean="0"/>
              <a:t> arrangement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 smtClean="0"/>
              <a:t>Library images from sites</a:t>
            </a:r>
            <a:endParaRPr lang="en-US" dirty="0"/>
          </a:p>
        </p:txBody>
      </p:sp>
      <p:sp useBgFill="1">
        <p:nvSpPr>
          <p:cNvPr id="24" name="Rectangle 23"/>
          <p:cNvSpPr/>
          <p:nvPr/>
        </p:nvSpPr>
        <p:spPr>
          <a:xfrm>
            <a:off x="7076826" y="4377580"/>
            <a:ext cx="1152144" cy="115214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1+ slides per site</a:t>
            </a:r>
          </a:p>
          <a:p>
            <a:r>
              <a:rPr lang="en-US" dirty="0" smtClean="0"/>
              <a:t>1 foraminifera per grid</a:t>
            </a:r>
          </a:p>
          <a:p>
            <a:r>
              <a:rPr lang="en-US" dirty="0" smtClean="0"/>
              <a:t>Several views photographed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r>
              <a:rPr lang="en-US" dirty="0" smtClean="0"/>
              <a:t>Sampling site images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54741" y="3121222"/>
            <a:ext cx="2645103" cy="4040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96044" y="3773105"/>
            <a:ext cx="1340069" cy="404145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980621" y="3880074"/>
            <a:ext cx="1763329" cy="1651239"/>
            <a:chOff x="6980621" y="3880074"/>
            <a:chExt cx="1763329" cy="1651239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6980621" y="3880074"/>
              <a:ext cx="620329" cy="1532752"/>
            </a:xfrm>
            <a:prstGeom prst="line">
              <a:avLst/>
            </a:prstGeom>
            <a:ln>
              <a:solidFill>
                <a:srgbClr val="115D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7090350" y="5018698"/>
              <a:ext cx="1653600" cy="503856"/>
            </a:xfrm>
            <a:prstGeom prst="line">
              <a:avLst/>
            </a:prstGeom>
            <a:ln>
              <a:solidFill>
                <a:srgbClr val="115D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6980621" y="5421585"/>
              <a:ext cx="109728" cy="109728"/>
            </a:xfrm>
            <a:prstGeom prst="rect">
              <a:avLst/>
            </a:prstGeom>
            <a:noFill/>
            <a:ln w="158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SC34a7.tif"/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74811"/>
            <a:ext cx="8686801" cy="650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3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05486 -0.07315 " pathEditMode="fixed" rAng="0" ptsTypes="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 build="p"/>
      <p:bldP spid="24" grpId="0" animBg="1"/>
      <p:bldP spid="4" grpId="0" build="p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Combining </a:t>
            </a:r>
            <a:r>
              <a:rPr lang="en-US" dirty="0" err="1" smtClean="0"/>
              <a:t>AxioCam</a:t>
            </a:r>
            <a:r>
              <a:rPr lang="en-US" dirty="0" smtClean="0"/>
              <a:t> pictures with</a:t>
            </a:r>
            <a:br>
              <a:rPr lang="en-US" dirty="0" smtClean="0"/>
            </a:br>
            <a:r>
              <a:rPr lang="en-US" dirty="0" err="1" smtClean="0"/>
              <a:t>FlowCam</a:t>
            </a:r>
            <a:r>
              <a:rPr lang="en-US" dirty="0" smtClean="0"/>
              <a:t> image processing software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images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243138"/>
            <a:ext cx="603250" cy="45243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en-US" dirty="0" err="1" smtClean="0"/>
              <a:t>VisualSpreadsheet</a:t>
            </a:r>
            <a:endParaRPr lang="en-US" dirty="0"/>
          </a:p>
        </p:txBody>
      </p:sp>
      <p:graphicFrame>
        <p:nvGraphicFramePr>
          <p:cNvPr id="66" name="Content Placeholder 65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591498732"/>
              </p:ext>
            </p:extLst>
          </p:nvPr>
        </p:nvGraphicFramePr>
        <p:xfrm>
          <a:off x="5293487" y="2174875"/>
          <a:ext cx="3850514" cy="3554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Content Placeholder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802" y="2243893"/>
            <a:ext cx="603367" cy="452058"/>
          </a:xfrm>
          <a:prstGeom prst="rect">
            <a:avLst/>
          </a:prstGeom>
        </p:spPr>
      </p:pic>
      <p:pic>
        <p:nvPicPr>
          <p:cNvPr id="18" name="Content Placeholder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521" y="2243892"/>
            <a:ext cx="603367" cy="452058"/>
          </a:xfrm>
          <a:prstGeom prst="rect">
            <a:avLst/>
          </a:prstGeom>
        </p:spPr>
      </p:pic>
      <p:pic>
        <p:nvPicPr>
          <p:cNvPr id="19" name="Content Placeholder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240" y="2243893"/>
            <a:ext cx="603367" cy="452058"/>
          </a:xfrm>
          <a:prstGeom prst="rect">
            <a:avLst/>
          </a:prstGeom>
        </p:spPr>
      </p:pic>
      <p:pic>
        <p:nvPicPr>
          <p:cNvPr id="20" name="Content Placeholder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959" y="2243893"/>
            <a:ext cx="603367" cy="452058"/>
          </a:xfrm>
          <a:prstGeom prst="rect">
            <a:avLst/>
          </a:prstGeom>
        </p:spPr>
      </p:pic>
      <p:pic>
        <p:nvPicPr>
          <p:cNvPr id="21" name="Content Placeholder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678" y="2243894"/>
            <a:ext cx="603367" cy="452058"/>
          </a:xfrm>
          <a:prstGeom prst="rect">
            <a:avLst/>
          </a:prstGeom>
        </p:spPr>
      </p:pic>
      <p:pic>
        <p:nvPicPr>
          <p:cNvPr id="22" name="Content Placeholder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397" y="2243894"/>
            <a:ext cx="603367" cy="452058"/>
          </a:xfrm>
          <a:prstGeom prst="rect">
            <a:avLst/>
          </a:prstGeom>
        </p:spPr>
      </p:pic>
      <p:pic>
        <p:nvPicPr>
          <p:cNvPr id="23" name="Content Placeholder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119" y="2243893"/>
            <a:ext cx="603367" cy="452058"/>
          </a:xfrm>
          <a:prstGeom prst="rect">
            <a:avLst/>
          </a:prstGeom>
        </p:spPr>
      </p:pic>
      <p:pic>
        <p:nvPicPr>
          <p:cNvPr id="26" name="Content Placeholder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2850362"/>
            <a:ext cx="603367" cy="452058"/>
          </a:xfrm>
          <a:prstGeom prst="rect">
            <a:avLst/>
          </a:prstGeom>
        </p:spPr>
      </p:pic>
      <p:pic>
        <p:nvPicPr>
          <p:cNvPr id="27" name="Content Placeholder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04" y="2850663"/>
            <a:ext cx="603367" cy="452058"/>
          </a:xfrm>
          <a:prstGeom prst="rect">
            <a:avLst/>
          </a:prstGeom>
        </p:spPr>
      </p:pic>
      <p:pic>
        <p:nvPicPr>
          <p:cNvPr id="28" name="Content Placeholder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607" y="2850662"/>
            <a:ext cx="603367" cy="452058"/>
          </a:xfrm>
          <a:prstGeom prst="rect">
            <a:avLst/>
          </a:prstGeom>
        </p:spPr>
      </p:pic>
      <p:pic>
        <p:nvPicPr>
          <p:cNvPr id="29" name="Content Placeholder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310" y="2850663"/>
            <a:ext cx="603367" cy="452058"/>
          </a:xfrm>
          <a:prstGeom prst="rect">
            <a:avLst/>
          </a:prstGeom>
        </p:spPr>
      </p:pic>
      <p:pic>
        <p:nvPicPr>
          <p:cNvPr id="30" name="Content Placeholder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013" y="2850663"/>
            <a:ext cx="603367" cy="452058"/>
          </a:xfrm>
          <a:prstGeom prst="rect">
            <a:avLst/>
          </a:prstGeom>
        </p:spPr>
      </p:pic>
      <p:pic>
        <p:nvPicPr>
          <p:cNvPr id="31" name="Content Placeholder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716" y="2850664"/>
            <a:ext cx="603367" cy="452058"/>
          </a:xfrm>
          <a:prstGeom prst="rect">
            <a:avLst/>
          </a:prstGeom>
        </p:spPr>
      </p:pic>
      <p:pic>
        <p:nvPicPr>
          <p:cNvPr id="32" name="Content Placeholder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419" y="2850664"/>
            <a:ext cx="603367" cy="452058"/>
          </a:xfrm>
          <a:prstGeom prst="rect">
            <a:avLst/>
          </a:prstGeom>
        </p:spPr>
      </p:pic>
      <p:pic>
        <p:nvPicPr>
          <p:cNvPr id="33" name="Content Placeholder 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119" y="2850663"/>
            <a:ext cx="603367" cy="452058"/>
          </a:xfrm>
          <a:prstGeom prst="rect">
            <a:avLst/>
          </a:prstGeom>
        </p:spPr>
      </p:pic>
      <p:pic>
        <p:nvPicPr>
          <p:cNvPr id="36" name="Content Placeholder 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457207"/>
            <a:ext cx="603367" cy="452058"/>
          </a:xfrm>
          <a:prstGeom prst="rect">
            <a:avLst/>
          </a:prstGeom>
        </p:spPr>
      </p:pic>
      <p:pic>
        <p:nvPicPr>
          <p:cNvPr id="37" name="Content Placeholder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04" y="3457433"/>
            <a:ext cx="603367" cy="452058"/>
          </a:xfrm>
          <a:prstGeom prst="rect">
            <a:avLst/>
          </a:prstGeom>
        </p:spPr>
      </p:pic>
      <p:pic>
        <p:nvPicPr>
          <p:cNvPr id="38" name="Content Placeholder 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607" y="3457432"/>
            <a:ext cx="603367" cy="452058"/>
          </a:xfrm>
          <a:prstGeom prst="rect">
            <a:avLst/>
          </a:prstGeom>
        </p:spPr>
      </p:pic>
      <p:pic>
        <p:nvPicPr>
          <p:cNvPr id="39" name="Content Placeholder 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310" y="3457433"/>
            <a:ext cx="603367" cy="452058"/>
          </a:xfrm>
          <a:prstGeom prst="rect">
            <a:avLst/>
          </a:prstGeom>
        </p:spPr>
      </p:pic>
      <p:pic>
        <p:nvPicPr>
          <p:cNvPr id="40" name="Content Placeholder 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013" y="3457433"/>
            <a:ext cx="603367" cy="452058"/>
          </a:xfrm>
          <a:prstGeom prst="rect">
            <a:avLst/>
          </a:prstGeom>
        </p:spPr>
      </p:pic>
      <p:pic>
        <p:nvPicPr>
          <p:cNvPr id="41" name="Content Placeholder 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716" y="3457434"/>
            <a:ext cx="603367" cy="452058"/>
          </a:xfrm>
          <a:prstGeom prst="rect">
            <a:avLst/>
          </a:prstGeom>
        </p:spPr>
      </p:pic>
      <p:pic>
        <p:nvPicPr>
          <p:cNvPr id="42" name="Content Placeholder 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419" y="3457434"/>
            <a:ext cx="603367" cy="452058"/>
          </a:xfrm>
          <a:prstGeom prst="rect">
            <a:avLst/>
          </a:prstGeom>
        </p:spPr>
      </p:pic>
      <p:pic>
        <p:nvPicPr>
          <p:cNvPr id="43" name="Content Placeholder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119" y="3457433"/>
            <a:ext cx="603367" cy="452058"/>
          </a:xfrm>
          <a:prstGeom prst="rect">
            <a:avLst/>
          </a:prstGeom>
        </p:spPr>
      </p:pic>
      <p:pic>
        <p:nvPicPr>
          <p:cNvPr id="46" name="Content Placeholder 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064052"/>
            <a:ext cx="603367" cy="452058"/>
          </a:xfrm>
          <a:prstGeom prst="rect">
            <a:avLst/>
          </a:prstGeom>
        </p:spPr>
      </p:pic>
      <p:pic>
        <p:nvPicPr>
          <p:cNvPr id="47" name="Content Placeholder 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03" y="4064203"/>
            <a:ext cx="603367" cy="452058"/>
          </a:xfrm>
          <a:prstGeom prst="rect">
            <a:avLst/>
          </a:prstGeom>
        </p:spPr>
      </p:pic>
      <p:pic>
        <p:nvPicPr>
          <p:cNvPr id="48" name="Content Placeholder 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606" y="4064202"/>
            <a:ext cx="603367" cy="452058"/>
          </a:xfrm>
          <a:prstGeom prst="rect">
            <a:avLst/>
          </a:prstGeom>
        </p:spPr>
      </p:pic>
      <p:pic>
        <p:nvPicPr>
          <p:cNvPr id="49" name="Content Placeholder 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309" y="4064203"/>
            <a:ext cx="603367" cy="452058"/>
          </a:xfrm>
          <a:prstGeom prst="rect">
            <a:avLst/>
          </a:prstGeom>
        </p:spPr>
      </p:pic>
      <p:pic>
        <p:nvPicPr>
          <p:cNvPr id="50" name="Content Placeholder 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012" y="4064203"/>
            <a:ext cx="603367" cy="452058"/>
          </a:xfrm>
          <a:prstGeom prst="rect">
            <a:avLst/>
          </a:prstGeom>
        </p:spPr>
      </p:pic>
      <p:pic>
        <p:nvPicPr>
          <p:cNvPr id="51" name="Content Placeholder 7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715" y="4064204"/>
            <a:ext cx="603367" cy="452058"/>
          </a:xfrm>
          <a:prstGeom prst="rect">
            <a:avLst/>
          </a:prstGeom>
        </p:spPr>
      </p:pic>
      <p:pic>
        <p:nvPicPr>
          <p:cNvPr id="52" name="Content Placeholder 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418" y="4064204"/>
            <a:ext cx="603367" cy="452058"/>
          </a:xfrm>
          <a:prstGeom prst="rect">
            <a:avLst/>
          </a:prstGeom>
        </p:spPr>
      </p:pic>
      <p:pic>
        <p:nvPicPr>
          <p:cNvPr id="53" name="Content Placeholder 7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118" y="4064203"/>
            <a:ext cx="603367" cy="452058"/>
          </a:xfrm>
          <a:prstGeom prst="rect">
            <a:avLst/>
          </a:prstGeom>
        </p:spPr>
      </p:pic>
      <p:pic>
        <p:nvPicPr>
          <p:cNvPr id="56" name="Content Placeholder 7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4670897"/>
            <a:ext cx="603367" cy="452058"/>
          </a:xfrm>
          <a:prstGeom prst="rect">
            <a:avLst/>
          </a:prstGeom>
        </p:spPr>
      </p:pic>
      <p:pic>
        <p:nvPicPr>
          <p:cNvPr id="57" name="Content Placeholder 7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04" y="4670973"/>
            <a:ext cx="603367" cy="452058"/>
          </a:xfrm>
          <a:prstGeom prst="rect">
            <a:avLst/>
          </a:prstGeom>
        </p:spPr>
      </p:pic>
      <p:pic>
        <p:nvPicPr>
          <p:cNvPr id="58" name="Content Placeholder 7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607" y="4670972"/>
            <a:ext cx="603367" cy="452058"/>
          </a:xfrm>
          <a:prstGeom prst="rect">
            <a:avLst/>
          </a:prstGeom>
        </p:spPr>
      </p:pic>
      <p:pic>
        <p:nvPicPr>
          <p:cNvPr id="59" name="Content Placeholder 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310" y="4670973"/>
            <a:ext cx="603367" cy="452058"/>
          </a:xfrm>
          <a:prstGeom prst="rect">
            <a:avLst/>
          </a:prstGeom>
        </p:spPr>
      </p:pic>
      <p:pic>
        <p:nvPicPr>
          <p:cNvPr id="60" name="Content Placeholder 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013" y="4670973"/>
            <a:ext cx="603367" cy="452058"/>
          </a:xfrm>
          <a:prstGeom prst="rect">
            <a:avLst/>
          </a:prstGeom>
        </p:spPr>
      </p:pic>
      <p:pic>
        <p:nvPicPr>
          <p:cNvPr id="61" name="Content Placeholder 7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716" y="4670974"/>
            <a:ext cx="603367" cy="452058"/>
          </a:xfrm>
          <a:prstGeom prst="rect">
            <a:avLst/>
          </a:prstGeom>
        </p:spPr>
      </p:pic>
      <p:pic>
        <p:nvPicPr>
          <p:cNvPr id="62" name="Content Placeholder 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419" y="4670974"/>
            <a:ext cx="603367" cy="452058"/>
          </a:xfrm>
          <a:prstGeom prst="rect">
            <a:avLst/>
          </a:prstGeom>
        </p:spPr>
      </p:pic>
      <p:pic>
        <p:nvPicPr>
          <p:cNvPr id="63" name="Content Placeholder 7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119" y="4670973"/>
            <a:ext cx="603367" cy="452058"/>
          </a:xfrm>
          <a:prstGeom prst="rect">
            <a:avLst/>
          </a:prstGeom>
        </p:spPr>
      </p:pic>
      <p:pic>
        <p:nvPicPr>
          <p:cNvPr id="54" name="Content Placeholder 7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5277742"/>
            <a:ext cx="603366" cy="452058"/>
          </a:xfrm>
          <a:prstGeom prst="rect">
            <a:avLst/>
          </a:prstGeom>
        </p:spPr>
      </p:pic>
      <p:pic>
        <p:nvPicPr>
          <p:cNvPr id="55" name="Content Placeholder 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04" y="5277742"/>
            <a:ext cx="603366" cy="452058"/>
          </a:xfrm>
          <a:prstGeom prst="rect">
            <a:avLst/>
          </a:prstGeom>
        </p:spPr>
      </p:pic>
      <p:pic>
        <p:nvPicPr>
          <p:cNvPr id="64" name="Content Placeholder 7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606" y="5277741"/>
            <a:ext cx="603366" cy="452058"/>
          </a:xfrm>
          <a:prstGeom prst="rect">
            <a:avLst/>
          </a:prstGeom>
        </p:spPr>
      </p:pic>
      <p:pic>
        <p:nvPicPr>
          <p:cNvPr id="65" name="Content Placeholder 7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308" y="5277742"/>
            <a:ext cx="603366" cy="452058"/>
          </a:xfrm>
          <a:prstGeom prst="rect">
            <a:avLst/>
          </a:prstGeom>
        </p:spPr>
      </p:pic>
      <p:pic>
        <p:nvPicPr>
          <p:cNvPr id="67" name="Content Placeholder 7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010" y="5277742"/>
            <a:ext cx="603366" cy="452058"/>
          </a:xfrm>
          <a:prstGeom prst="rect">
            <a:avLst/>
          </a:prstGeom>
        </p:spPr>
      </p:pic>
      <p:pic>
        <p:nvPicPr>
          <p:cNvPr id="68" name="Content Placeholder 7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712" y="5277743"/>
            <a:ext cx="603367" cy="452058"/>
          </a:xfrm>
          <a:prstGeom prst="rect">
            <a:avLst/>
          </a:prstGeom>
        </p:spPr>
      </p:pic>
      <p:pic>
        <p:nvPicPr>
          <p:cNvPr id="69" name="Content Placeholder 7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415" y="5277743"/>
            <a:ext cx="603367" cy="452058"/>
          </a:xfrm>
          <a:prstGeom prst="rect">
            <a:avLst/>
          </a:prstGeom>
        </p:spPr>
      </p:pic>
      <p:pic>
        <p:nvPicPr>
          <p:cNvPr id="70" name="Content Placeholder 7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120" y="5277742"/>
            <a:ext cx="603367" cy="45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5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used by </a:t>
            </a:r>
            <a:r>
              <a:rPr lang="en-US" dirty="0" err="1" smtClean="0"/>
              <a:t>FlowCam</a:t>
            </a:r>
            <a:r>
              <a:rPr lang="en-US" dirty="0" smtClean="0"/>
              <a:t> software (</a:t>
            </a:r>
            <a:r>
              <a:rPr lang="en-US" dirty="0" err="1" smtClean="0"/>
              <a:t>VisualSpreadsheet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2400" dirty="0" smtClean="0"/>
              <a:t>For this demo, 48 images at 6 frames per second</a:t>
            </a:r>
            <a:endParaRPr lang="en-US" sz="2400" dirty="0"/>
          </a:p>
        </p:txBody>
      </p:sp>
      <p:pic>
        <p:nvPicPr>
          <p:cNvPr id="3" name="GSA present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65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VisualSpreadsheet</a:t>
            </a:r>
            <a:r>
              <a:rPr lang="en-US" dirty="0" smtClean="0"/>
              <a:t> output</a:t>
            </a:r>
            <a:endParaRPr lang="en-US" dirty="0"/>
          </a:p>
        </p:txBody>
      </p:sp>
      <p:pic>
        <p:nvPicPr>
          <p:cNvPr id="7" name="Picture 6" descr="Forams USF and Vi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2183"/>
            <a:ext cx="9144000" cy="520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03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8637-40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336" y="146050"/>
            <a:ext cx="1905000" cy="1714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Florida Springs Coast</a:t>
            </a:r>
            <a:br>
              <a:rPr lang="de-DE" dirty="0" smtClean="0"/>
            </a:b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7607300" y="749300"/>
            <a:ext cx="685800" cy="668338"/>
          </a:xfrm>
          <a:prstGeom prst="line">
            <a:avLst/>
          </a:prstGeom>
          <a:ln>
            <a:solidFill>
              <a:srgbClr val="115D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807200" y="749300"/>
            <a:ext cx="1485900" cy="254000"/>
          </a:xfrm>
          <a:prstGeom prst="line">
            <a:avLst/>
          </a:prstGeom>
          <a:ln>
            <a:solidFill>
              <a:srgbClr val="115D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prings2013_Hernando_Char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00" y="1003300"/>
            <a:ext cx="75184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8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Refinement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Aft>
                <a:spcPts val="1600"/>
              </a:spcAft>
              <a:buFont typeface="+mj-lt"/>
              <a:buAutoNum type="arabicPeriod"/>
            </a:pPr>
            <a:r>
              <a:rPr lang="en-US" dirty="0" smtClean="0"/>
              <a:t>Initial classification and measurements </a:t>
            </a:r>
            <a:r>
              <a:rPr lang="en-US" b="1" dirty="0" smtClean="0"/>
              <a:t>systematically made by software</a:t>
            </a:r>
          </a:p>
          <a:p>
            <a:pPr marL="514350" indent="-514350">
              <a:spcAft>
                <a:spcPts val="1600"/>
              </a:spcAft>
              <a:buFont typeface="+mj-lt"/>
              <a:buAutoNum type="arabicPeriod"/>
            </a:pPr>
            <a:r>
              <a:rPr lang="en-US" dirty="0"/>
              <a:t>Manual post-</a:t>
            </a:r>
            <a:r>
              <a:rPr lang="en-US" dirty="0" smtClean="0"/>
              <a:t>processing: image rejection, </a:t>
            </a:r>
            <a:r>
              <a:rPr lang="en-US" dirty="0" smtClean="0">
                <a:solidFill>
                  <a:srgbClr val="0000FF"/>
                </a:solidFill>
              </a:rPr>
              <a:t>identification overrides</a:t>
            </a:r>
            <a:r>
              <a:rPr lang="en-US" dirty="0" smtClean="0"/>
              <a:t>, etc.</a:t>
            </a:r>
          </a:p>
          <a:p>
            <a:pPr marL="514350" indent="-514350">
              <a:spcAft>
                <a:spcPts val="1600"/>
              </a:spcAft>
              <a:buFont typeface="+mj-lt"/>
              <a:buAutoNum type="arabicPeriod"/>
            </a:pPr>
            <a:r>
              <a:rPr lang="en-US" dirty="0" smtClean="0"/>
              <a:t>Library grows, helping improve processing of subsequent </a:t>
            </a:r>
            <a:r>
              <a:rPr lang="en-US" dirty="0" err="1" smtClean="0"/>
              <a:t>foraminiferal</a:t>
            </a:r>
            <a:r>
              <a:rPr lang="en-US" dirty="0" smtClean="0"/>
              <a:t> samples</a:t>
            </a:r>
          </a:p>
          <a:p>
            <a:pPr marL="514350" indent="-514350">
              <a:spcAft>
                <a:spcPts val="1600"/>
              </a:spcAft>
              <a:buFont typeface="+mj-lt"/>
              <a:buAutoNum type="arabicPeriod"/>
            </a:pPr>
            <a:r>
              <a:rPr lang="en-US" dirty="0" smtClean="0"/>
              <a:t>Digital data (images &amp; records) </a:t>
            </a:r>
            <a:r>
              <a:rPr lang="en-US" dirty="0"/>
              <a:t>can </a:t>
            </a:r>
            <a:r>
              <a:rPr lang="en-US" dirty="0" smtClean="0"/>
              <a:t>be shared and backed-up </a:t>
            </a:r>
            <a:r>
              <a:rPr lang="en-US" dirty="0">
                <a:sym typeface="Wingdings"/>
              </a:rPr>
              <a:t>(</a:t>
            </a:r>
            <a:r>
              <a:rPr lang="en-US" dirty="0" smtClean="0"/>
              <a:t>physical specimens archived)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01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1450" y="4474875"/>
            <a:ext cx="2279650" cy="2316943"/>
          </a:xfrm>
          <a:prstGeom prst="rect">
            <a:avLst/>
          </a:prstGeom>
        </p:spPr>
      </p:pic>
      <p:pic>
        <p:nvPicPr>
          <p:cNvPr id="5" name="Picture 4" descr="20160917_23034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1851" y="4479543"/>
            <a:ext cx="2286000" cy="2312275"/>
          </a:xfrm>
          <a:prstGeom prst="rect">
            <a:avLst/>
          </a:prstGeom>
        </p:spPr>
      </p:pic>
      <p:pic>
        <p:nvPicPr>
          <p:cNvPr id="3" name="Picture 2" descr="20160917_23045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4479543"/>
            <a:ext cx="3651702" cy="2312275"/>
          </a:xfrm>
          <a:prstGeom prst="rect">
            <a:avLst/>
          </a:prstGeom>
        </p:spPr>
      </p:pic>
      <p:sp>
        <p:nvSpPr>
          <p:cNvPr id="4" name="Content Placeholder 7"/>
          <p:cNvSpPr txBox="1">
            <a:spLocks/>
          </p:cNvSpPr>
          <p:nvPr/>
        </p:nvSpPr>
        <p:spPr>
          <a:xfrm>
            <a:off x="342900" y="4659585"/>
            <a:ext cx="8458200" cy="14565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68"/>
              </a:spcBef>
              <a:spcAft>
                <a:spcPts val="1600"/>
              </a:spcAft>
            </a:pPr>
            <a:r>
              <a:rPr lang="en-US" b="1" dirty="0" smtClean="0">
                <a:solidFill>
                  <a:srgbClr val="000090"/>
                </a:solidFill>
              </a:rPr>
              <a:t>SOFTWARE</a:t>
            </a:r>
            <a:r>
              <a:rPr lang="en-US" dirty="0" smtClean="0"/>
              <a:t>: other programs (e.g. SIPPER) may make finer determinations, provide different data, etc.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42900" y="1600201"/>
            <a:ext cx="8458200" cy="2879342"/>
          </a:xfrm>
        </p:spPr>
        <p:txBody>
          <a:bodyPr/>
          <a:lstStyle/>
          <a:p>
            <a:pPr>
              <a:spcAft>
                <a:spcPts val="1600"/>
              </a:spcAft>
            </a:pPr>
            <a:r>
              <a:rPr lang="en-US" b="1" dirty="0" smtClean="0">
                <a:solidFill>
                  <a:srgbClr val="000090"/>
                </a:solidFill>
              </a:rPr>
              <a:t>WHAT</a:t>
            </a:r>
            <a:r>
              <a:rPr lang="en-US" dirty="0" smtClean="0"/>
              <a:t>: heavy mineral sands </a:t>
            </a:r>
            <a:r>
              <a:rPr lang="en-US" sz="2000" dirty="0" smtClean="0"/>
              <a:t>(e.g., in ancient beach sands)</a:t>
            </a:r>
            <a:r>
              <a:rPr lang="en-US" dirty="0" smtClean="0"/>
              <a:t>, diatoms, </a:t>
            </a:r>
            <a:r>
              <a:rPr lang="en-US" dirty="0" err="1" smtClean="0"/>
              <a:t>ostracods</a:t>
            </a:r>
            <a:r>
              <a:rPr lang="en-US" dirty="0" smtClean="0"/>
              <a:t>, &amp; other opaque organisms</a:t>
            </a:r>
          </a:p>
          <a:p>
            <a:pPr>
              <a:spcAft>
                <a:spcPts val="1600"/>
              </a:spcAft>
            </a:pPr>
            <a:r>
              <a:rPr lang="en-US" b="1" dirty="0" smtClean="0">
                <a:solidFill>
                  <a:srgbClr val="000090"/>
                </a:solidFill>
              </a:rPr>
              <a:t>HOW</a:t>
            </a:r>
            <a:r>
              <a:rPr lang="en-US" dirty="0" smtClean="0"/>
              <a:t>: </a:t>
            </a:r>
            <a:r>
              <a:rPr lang="en-US" dirty="0"/>
              <a:t>u</a:t>
            </a:r>
            <a:r>
              <a:rPr lang="en-US" dirty="0" smtClean="0"/>
              <a:t>sing trichloroethylene (TCE) separation technique to provide </a:t>
            </a:r>
            <a:r>
              <a:rPr lang="en-US" dirty="0" err="1" smtClean="0"/>
              <a:t>foraminiferal</a:t>
            </a:r>
            <a:r>
              <a:rPr lang="en-US" dirty="0" smtClean="0"/>
              <a:t> samples for bulk processing</a:t>
            </a:r>
            <a:endParaRPr lang="en-US" sz="2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Applications &amp; Considerations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0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pic>
        <p:nvPicPr>
          <p:cNvPr id="3" name="Picture 2" descr="Screen Shot 2016-09-12 at 7.29.41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035" y="3368319"/>
            <a:ext cx="648929" cy="914400"/>
          </a:xfrm>
          <a:prstGeom prst="rect">
            <a:avLst/>
          </a:prstGeom>
        </p:spPr>
      </p:pic>
      <p:pic>
        <p:nvPicPr>
          <p:cNvPr id="4" name="Picture 3" descr="SC34a56-1 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17" r="-3460"/>
          <a:stretch/>
        </p:blipFill>
        <p:spPr>
          <a:xfrm>
            <a:off x="6001406" y="2207172"/>
            <a:ext cx="914400" cy="91440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6849241" y="1665508"/>
            <a:ext cx="1961931" cy="541663"/>
          </a:xfrm>
          <a:prstGeom prst="wedgeEllipseCallout">
            <a:avLst>
              <a:gd name="adj1" fmla="val -56441"/>
              <a:gd name="adj2" fmla="val 73864"/>
            </a:avLst>
          </a:prstGeom>
          <a:ln>
            <a:solidFill>
              <a:srgbClr val="115D4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i="1" dirty="0" err="1" smtClean="0"/>
              <a:t>Broeckina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orbitolitoides</a:t>
            </a:r>
            <a:endParaRPr lang="en-US" sz="16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406" y="5213515"/>
            <a:ext cx="914401" cy="914401"/>
          </a:xfrm>
          <a:prstGeom prst="rect">
            <a:avLst/>
          </a:prstGeom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609600" y="3368319"/>
            <a:ext cx="5253421" cy="13689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Additional data</a:t>
            </a:r>
          </a:p>
          <a:p>
            <a:pPr lvl="2"/>
            <a:r>
              <a:rPr lang="en-US" dirty="0" smtClean="0"/>
              <a:t>Standardized characterization</a:t>
            </a:r>
            <a:br>
              <a:rPr lang="en-US" dirty="0" smtClean="0"/>
            </a:br>
            <a:r>
              <a:rPr lang="en-US" sz="1800" dirty="0" smtClean="0"/>
              <a:t>(e.g. length)</a:t>
            </a:r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609600" y="1752602"/>
            <a:ext cx="5253421" cy="13689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b="1" dirty="0" smtClean="0"/>
              <a:t>Identification efficiency</a:t>
            </a:r>
          </a:p>
          <a:p>
            <a:pPr lvl="2"/>
            <a:r>
              <a:rPr lang="en-US" dirty="0" smtClean="0"/>
              <a:t>Consistency</a:t>
            </a:r>
          </a:p>
          <a:p>
            <a:pPr lvl="2"/>
            <a:r>
              <a:rPr lang="en-US" dirty="0" smtClean="0"/>
              <a:t>Error reduction</a:t>
            </a:r>
          </a:p>
        </p:txBody>
      </p:sp>
      <p:pic>
        <p:nvPicPr>
          <p:cNvPr id="12" name="Picture 11" descr="Screen Shot 2016-09-12 at 7.29.41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435" y="3520719"/>
            <a:ext cx="648929" cy="914400"/>
          </a:xfrm>
          <a:prstGeom prst="rect">
            <a:avLst/>
          </a:prstGeom>
        </p:spPr>
      </p:pic>
      <p:pic>
        <p:nvPicPr>
          <p:cNvPr id="13" name="Picture 12" descr="Screen Shot 2016-09-12 at 7.29.41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499" y="3673119"/>
            <a:ext cx="648929" cy="914400"/>
          </a:xfrm>
          <a:prstGeom prst="rect">
            <a:avLst/>
          </a:prstGeom>
        </p:spPr>
      </p:pic>
      <p:sp>
        <p:nvSpPr>
          <p:cNvPr id="15" name="Content Placeholder 7"/>
          <p:cNvSpPr txBox="1">
            <a:spLocks/>
          </p:cNvSpPr>
          <p:nvPr/>
        </p:nvSpPr>
        <p:spPr>
          <a:xfrm>
            <a:off x="623614" y="4804545"/>
            <a:ext cx="5253421" cy="13689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b="1" dirty="0" smtClean="0"/>
              <a:t>Digitization</a:t>
            </a:r>
          </a:p>
          <a:p>
            <a:pPr lvl="2"/>
            <a:r>
              <a:rPr lang="en-US" dirty="0" smtClean="0"/>
              <a:t>Accessibility</a:t>
            </a:r>
          </a:p>
          <a:p>
            <a:pPr lvl="2"/>
            <a:r>
              <a:rPr lang="en-US" dirty="0" smtClean="0"/>
              <a:t>Global sharing</a:t>
            </a:r>
          </a:p>
        </p:txBody>
      </p:sp>
      <p:pic>
        <p:nvPicPr>
          <p:cNvPr id="17" name="Picture 16" descr="120px-Gnome-laptop.sv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958" y="5213515"/>
            <a:ext cx="455448" cy="455448"/>
          </a:xfrm>
          <a:prstGeom prst="rect">
            <a:avLst/>
          </a:prstGeom>
        </p:spPr>
      </p:pic>
      <p:pic>
        <p:nvPicPr>
          <p:cNvPr id="18" name="Picture 17" descr="120px-Gnome-laptop.sv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806" y="5672468"/>
            <a:ext cx="455448" cy="455448"/>
          </a:xfrm>
          <a:prstGeom prst="rect">
            <a:avLst/>
          </a:prstGeom>
        </p:spPr>
      </p:pic>
      <p:cxnSp>
        <p:nvCxnSpPr>
          <p:cNvPr id="21" name="Curved Connector 20"/>
          <p:cNvCxnSpPr/>
          <p:nvPr/>
        </p:nvCxnSpPr>
        <p:spPr>
          <a:xfrm rot="16200000" flipH="1">
            <a:off x="5962732" y="5041982"/>
            <a:ext cx="313175" cy="691277"/>
          </a:xfrm>
          <a:prstGeom prst="curvedConnector4">
            <a:avLst>
              <a:gd name="adj1" fmla="val -72994"/>
              <a:gd name="adj2" fmla="val 77874"/>
            </a:avLst>
          </a:prstGeom>
          <a:ln>
            <a:solidFill>
              <a:schemeClr val="accent6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endCxn id="18" idx="0"/>
          </p:cNvCxnSpPr>
          <p:nvPr/>
        </p:nvCxnSpPr>
        <p:spPr>
          <a:xfrm>
            <a:off x="6464958" y="5544208"/>
            <a:ext cx="678572" cy="128260"/>
          </a:xfrm>
          <a:prstGeom prst="bentConnector2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Screen Shot 2016-09-12 at 7.29.41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899" y="3825519"/>
            <a:ext cx="648929" cy="914400"/>
          </a:xfrm>
          <a:prstGeom prst="rect">
            <a:avLst/>
          </a:prstGeom>
        </p:spPr>
      </p:pic>
      <p:pic>
        <p:nvPicPr>
          <p:cNvPr id="22" name="Picture 21" descr="Screen Shot 2016-09-12 at 7.29.41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299" y="3977919"/>
            <a:ext cx="64892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33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1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&amp; Credits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5753100"/>
            <a:ext cx="8221717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Maps:</a:t>
            </a:r>
          </a:p>
          <a:p>
            <a:r>
              <a:rPr lang="en-US" sz="1600" dirty="0" smtClean="0"/>
              <a:t>Florida </a:t>
            </a:r>
            <a:r>
              <a:rPr lang="en-US" sz="1600" dirty="0"/>
              <a:t>Center for Instructional Technology, University of South </a:t>
            </a:r>
            <a:r>
              <a:rPr lang="en-US" sz="1600" dirty="0" smtClean="0"/>
              <a:t>Florida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4152901"/>
            <a:ext cx="8221717" cy="1600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/>
              <a:t>Images:</a:t>
            </a:r>
          </a:p>
          <a:p>
            <a:r>
              <a:rPr lang="en-US" sz="1600" dirty="0" smtClean="0">
                <a:hlinkClick r:id="rId2"/>
              </a:rPr>
              <a:t>www.fluidimaging.com</a:t>
            </a:r>
            <a:r>
              <a:rPr lang="en-US" sz="1600" dirty="0">
                <a:hlinkClick r:id="rId2"/>
              </a:rPr>
              <a:t>/products/flowcam-vs</a:t>
            </a:r>
            <a:endParaRPr lang="en-US" sz="1600" dirty="0"/>
          </a:p>
          <a:p>
            <a:r>
              <a:rPr lang="nl-NL" sz="1600" dirty="0" smtClean="0">
                <a:hlinkClick r:id="rId3"/>
              </a:rPr>
              <a:t>www.hydroptic.com/zooscan.html</a:t>
            </a:r>
            <a:endParaRPr lang="nl-NL" sz="1600" dirty="0"/>
          </a:p>
          <a:p>
            <a:r>
              <a:rPr lang="en-US" sz="1600" dirty="0" smtClean="0">
                <a:hlinkClick r:id="rId4"/>
              </a:rPr>
              <a:t>commons.wikimedia.org</a:t>
            </a:r>
            <a:endParaRPr lang="en-US" sz="1600" dirty="0" smtClean="0"/>
          </a:p>
          <a:p>
            <a:r>
              <a:rPr lang="sk-SK" sz="1600" dirty="0" smtClean="0">
                <a:hlinkClick r:id="rId5"/>
              </a:rPr>
              <a:t>cliparts.co</a:t>
            </a:r>
            <a:endParaRPr lang="en-US" sz="1600" dirty="0" smtClean="0"/>
          </a:p>
        </p:txBody>
      </p:sp>
      <p:pic>
        <p:nvPicPr>
          <p:cNvPr id="14" name="Picture 13" descr="SC34a56-1 2.ti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17" r="-3460"/>
          <a:stretch/>
        </p:blipFill>
        <p:spPr>
          <a:xfrm>
            <a:off x="76200" y="4152901"/>
            <a:ext cx="457200" cy="457200"/>
          </a:xfrm>
          <a:prstGeom prst="rect">
            <a:avLst/>
          </a:prstGeom>
        </p:spPr>
      </p:pic>
      <p:sp>
        <p:nvSpPr>
          <p:cNvPr id="16" name="Content Placeholder 7"/>
          <p:cNvSpPr txBox="1">
            <a:spLocks/>
          </p:cNvSpPr>
          <p:nvPr/>
        </p:nvSpPr>
        <p:spPr>
          <a:xfrm>
            <a:off x="685800" y="1182414"/>
            <a:ext cx="8221717" cy="2970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Cushman Foundation for </a:t>
            </a:r>
            <a:r>
              <a:rPr lang="en-US" sz="2200" dirty="0" err="1" smtClean="0"/>
              <a:t>Foraminiferal</a:t>
            </a:r>
            <a:r>
              <a:rPr lang="en-US" sz="2200" dirty="0" smtClean="0"/>
              <a:t> Research</a:t>
            </a:r>
          </a:p>
          <a:p>
            <a:r>
              <a:rPr lang="en-US" sz="2200" dirty="0" smtClean="0"/>
              <a:t>Dr. Pamela </a:t>
            </a:r>
            <a:r>
              <a:rPr lang="en-US" sz="2200" dirty="0" err="1" smtClean="0"/>
              <a:t>Hallock</a:t>
            </a:r>
            <a:r>
              <a:rPr lang="en-US" sz="2200" dirty="0" smtClean="0"/>
              <a:t> Muller</a:t>
            </a:r>
          </a:p>
          <a:p>
            <a:r>
              <a:rPr lang="en-US" sz="2200" dirty="0"/>
              <a:t>Kyle </a:t>
            </a:r>
            <a:r>
              <a:rPr lang="en-US" sz="2200" dirty="0" err="1"/>
              <a:t>Amergian</a:t>
            </a:r>
            <a:endParaRPr lang="en-US" sz="2200" dirty="0"/>
          </a:p>
          <a:p>
            <a:r>
              <a:rPr lang="en-US" sz="2200" dirty="0"/>
              <a:t>Harry Nelson, VP – Aquatic Markets, </a:t>
            </a:r>
            <a:r>
              <a:rPr lang="nl-NL" sz="2200" dirty="0" err="1"/>
              <a:t>Fluid</a:t>
            </a:r>
            <a:r>
              <a:rPr lang="nl-NL" sz="2200" dirty="0"/>
              <a:t> Imaging Technologies</a:t>
            </a:r>
          </a:p>
          <a:p>
            <a:r>
              <a:rPr lang="en-US" sz="2200" dirty="0" smtClean="0"/>
              <a:t>Ian W Bishop, University of Colorado</a:t>
            </a:r>
          </a:p>
          <a:p>
            <a:r>
              <a:rPr lang="en-US" sz="2200" dirty="0"/>
              <a:t>Kate </a:t>
            </a:r>
            <a:r>
              <a:rPr lang="en-US" sz="2200" dirty="0" err="1"/>
              <a:t>Dubickas</a:t>
            </a:r>
            <a:endParaRPr lang="en-US" sz="2200" dirty="0"/>
          </a:p>
          <a:p>
            <a:r>
              <a:rPr lang="nl-NL" sz="2200" dirty="0" err="1" smtClean="0"/>
              <a:t>Dr</a:t>
            </a:r>
            <a:r>
              <a:rPr lang="nl-NL" sz="2200" dirty="0" smtClean="0"/>
              <a:t> </a:t>
            </a:r>
            <a:r>
              <a:rPr lang="en-US" sz="2200" dirty="0"/>
              <a:t>Paul Carlson, </a:t>
            </a:r>
            <a:r>
              <a:rPr lang="en-US" sz="2200" dirty="0" smtClean="0"/>
              <a:t>Florida </a:t>
            </a:r>
            <a:r>
              <a:rPr lang="en-US" sz="2200" dirty="0"/>
              <a:t>Fish and Wildlife Research </a:t>
            </a:r>
            <a:r>
              <a:rPr lang="en-US" sz="2200" dirty="0" smtClean="0"/>
              <a:t>Institute</a:t>
            </a:r>
            <a:endParaRPr lang="nl-NL" sz="2200" dirty="0"/>
          </a:p>
        </p:txBody>
      </p:sp>
      <p:pic>
        <p:nvPicPr>
          <p:cNvPr id="17" name="Picture 16" descr="CF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182414"/>
            <a:ext cx="609600" cy="609600"/>
          </a:xfrm>
          <a:prstGeom prst="rect">
            <a:avLst/>
          </a:prstGeom>
        </p:spPr>
      </p:pic>
      <p:pic>
        <p:nvPicPr>
          <p:cNvPr id="23" name="Picture 22" descr="SC34a6-2 2.tif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57531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62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370186"/>
            <a:ext cx="4572000" cy="4572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4" name="Picture 3" descr="SC34a6-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87815"/>
            <a:ext cx="1828800" cy="1370185"/>
          </a:xfrm>
          <a:prstGeom prst="rect">
            <a:avLst/>
          </a:prstGeom>
        </p:spPr>
      </p:pic>
      <p:pic>
        <p:nvPicPr>
          <p:cNvPr id="5" name="Picture 4" descr="SC34a6-2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"/>
            <a:ext cx="1828800" cy="1370185"/>
          </a:xfrm>
          <a:prstGeom prst="rect">
            <a:avLst/>
          </a:prstGeom>
        </p:spPr>
      </p:pic>
      <p:pic>
        <p:nvPicPr>
          <p:cNvPr id="8" name="Picture 7" descr="SC34a56-1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828800" cy="1370185"/>
          </a:xfrm>
          <a:prstGeom prst="rect">
            <a:avLst/>
          </a:prstGeom>
        </p:spPr>
      </p:pic>
      <p:pic>
        <p:nvPicPr>
          <p:cNvPr id="11" name="Picture 10" descr="SC34a56-2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487815"/>
            <a:ext cx="1828800" cy="137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9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Thank you!</a:t>
            </a:r>
            <a:endParaRPr lang="en-US" sz="9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286438" y="4869793"/>
            <a:ext cx="4571124" cy="1823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115D41"/>
                </a:solidFill>
              </a:rPr>
              <a:t>Christian H </a:t>
            </a:r>
            <a:r>
              <a:rPr lang="en-US" sz="3600" dirty="0" err="1" smtClean="0">
                <a:solidFill>
                  <a:srgbClr val="115D41"/>
                </a:solidFill>
              </a:rPr>
              <a:t>Gfatter</a:t>
            </a:r>
            <a:endParaRPr lang="en-US" sz="3600" dirty="0" smtClean="0">
              <a:solidFill>
                <a:srgbClr val="115D41"/>
              </a:solidFill>
            </a:endParaRPr>
          </a:p>
          <a:p>
            <a:r>
              <a:rPr lang="en-US" sz="3600" dirty="0" smtClean="0">
                <a:solidFill>
                  <a:srgbClr val="115D41"/>
                </a:solidFill>
              </a:rPr>
              <a:t>+1 (312) 321-1777</a:t>
            </a:r>
            <a:br>
              <a:rPr lang="en-US" sz="3600" dirty="0" smtClean="0">
                <a:solidFill>
                  <a:srgbClr val="115D41"/>
                </a:solidFill>
              </a:rPr>
            </a:br>
            <a:r>
              <a:rPr lang="en-US" sz="3600" dirty="0" smtClean="0">
                <a:solidFill>
                  <a:srgbClr val="115D41"/>
                </a:solidFill>
                <a:hlinkClick r:id="rId2"/>
              </a:rPr>
              <a:t>cgfatter@mail.usf.edu</a:t>
            </a:r>
            <a:endParaRPr lang="en-US" sz="3600" dirty="0">
              <a:solidFill>
                <a:srgbClr val="115D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46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picking</a:t>
            </a:r>
            <a:endParaRPr lang="en-US" dirty="0"/>
          </a:p>
        </p:txBody>
      </p:sp>
      <p:pic>
        <p:nvPicPr>
          <p:cNvPr id="6" name="Picture 5" descr="20160911_142253 [ODP Leg 194]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0247" y="2277965"/>
            <a:ext cx="5130928" cy="3848196"/>
          </a:xfrm>
          <a:prstGeom prst="rect">
            <a:avLst/>
          </a:prstGeom>
        </p:spPr>
      </p:pic>
      <p:pic>
        <p:nvPicPr>
          <p:cNvPr id="11" name="Picture 10" descr="20160802_22492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81025" y="2758989"/>
            <a:ext cx="3848196" cy="2886147"/>
          </a:xfrm>
          <a:prstGeom prst="rect">
            <a:avLst/>
          </a:prstGeom>
        </p:spPr>
      </p:pic>
      <p:pic>
        <p:nvPicPr>
          <p:cNvPr id="4" name="Picture 3" descr="20160911_140519 [May 26, 1984]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44739" y="3226901"/>
            <a:ext cx="3848197" cy="1950325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147253639"/>
              </p:ext>
            </p:extLst>
          </p:nvPr>
        </p:nvGraphicFramePr>
        <p:xfrm>
          <a:off x="457200" y="1397000"/>
          <a:ext cx="8229600" cy="698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09184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Identification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514600" y="1954213"/>
            <a:ext cx="4114800" cy="639762"/>
          </a:xfrm>
        </p:spPr>
        <p:txBody>
          <a:bodyPr vert="horz" anchor="ctr">
            <a:normAutofit/>
          </a:bodyPr>
          <a:lstStyle/>
          <a:p>
            <a:pPr algn="ctr"/>
            <a:r>
              <a:rPr lang="en-US" dirty="0" smtClean="0"/>
              <a:t>Novice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2593975"/>
            <a:ext cx="2057400" cy="685800"/>
          </a:xfrm>
        </p:spPr>
        <p:txBody>
          <a:bodyPr anchor="b"/>
          <a:lstStyle/>
          <a:p>
            <a:pPr marL="0" indent="0" algn="ctr">
              <a:buNone/>
            </a:pP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629399" y="1954213"/>
            <a:ext cx="2057400" cy="639762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smtClean="0"/>
              <a:t>Expert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6642100" y="2593975"/>
            <a:ext cx="2057400" cy="685800"/>
          </a:xfrm>
        </p:spPr>
        <p:txBody>
          <a:bodyPr lIns="91440" rIns="0" anchor="t"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familiar with &gt; 100 genera or species</a:t>
            </a:r>
          </a:p>
        </p:txBody>
      </p:sp>
      <p:sp>
        <p:nvSpPr>
          <p:cNvPr id="16" name="Content Placeholder 8"/>
          <p:cNvSpPr txBox="1">
            <a:spLocks/>
          </p:cNvSpPr>
          <p:nvPr/>
        </p:nvSpPr>
        <p:spPr>
          <a:xfrm>
            <a:off x="4580466" y="2593975"/>
            <a:ext cx="2057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880046"/>
              </p:ext>
            </p:extLst>
          </p:nvPr>
        </p:nvGraphicFramePr>
        <p:xfrm>
          <a:off x="457199" y="3403598"/>
          <a:ext cx="8229600" cy="2818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54451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Identified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using pictures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using electronic dichotomous 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 smtClean="0"/>
                        <a:t>using available resources</a:t>
                      </a:r>
                    </a:p>
                  </a:txBody>
                  <a:tcPr/>
                </a:tc>
              </a:tr>
              <a:tr h="544513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Genera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57 of 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 of 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 of 60</a:t>
                      </a:r>
                      <a:endParaRPr lang="en-US" dirty="0"/>
                    </a:p>
                  </a:txBody>
                  <a:tcPr/>
                </a:tc>
              </a:tr>
              <a:tr h="544513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 of 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 of 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30 </a:t>
                      </a:r>
                      <a:r>
                        <a:rPr lang="en-US" dirty="0" smtClean="0"/>
                        <a:t>of 60</a:t>
                      </a:r>
                      <a:endParaRPr lang="en-US" dirty="0"/>
                    </a:p>
                  </a:txBody>
                  <a:tcPr/>
                </a:tc>
              </a:tr>
              <a:tr h="544513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hours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hours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 hours</a:t>
                      </a:r>
                      <a:endParaRPr lang="en-US" dirty="0"/>
                    </a:p>
                  </a:txBody>
                  <a:tcPr/>
                </a:tc>
              </a:tr>
              <a:tr h="544513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estimated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correct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 95%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Content Placeholder 8"/>
          <p:cNvSpPr txBox="1">
            <a:spLocks/>
          </p:cNvSpPr>
          <p:nvPr/>
        </p:nvSpPr>
        <p:spPr>
          <a:xfrm>
            <a:off x="2518833" y="2593975"/>
            <a:ext cx="2057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 smtClean="0"/>
              <a:t> </a:t>
            </a:r>
            <a:endParaRPr lang="en-US" sz="20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32876283"/>
              </p:ext>
            </p:extLst>
          </p:nvPr>
        </p:nvGraphicFramePr>
        <p:xfrm>
          <a:off x="457199" y="1397000"/>
          <a:ext cx="8229599" cy="557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577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Idea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067436757"/>
              </p:ext>
            </p:extLst>
          </p:nvPr>
        </p:nvGraphicFramePr>
        <p:xfrm>
          <a:off x="5105400" y="4521200"/>
          <a:ext cx="40386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9633875"/>
              </p:ext>
            </p:extLst>
          </p:nvPr>
        </p:nvGraphicFramePr>
        <p:xfrm>
          <a:off x="5105400" y="1562100"/>
          <a:ext cx="4038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000093169"/>
              </p:ext>
            </p:extLst>
          </p:nvPr>
        </p:nvGraphicFramePr>
        <p:xfrm>
          <a:off x="5105400" y="3043238"/>
          <a:ext cx="4038600" cy="91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365917154"/>
              </p:ext>
            </p:extLst>
          </p:nvPr>
        </p:nvGraphicFramePr>
        <p:xfrm>
          <a:off x="5105400" y="4521200"/>
          <a:ext cx="4038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363" y="3297456"/>
            <a:ext cx="1205167" cy="1698189"/>
          </a:xfrm>
          <a:prstGeom prst="rect">
            <a:avLst/>
          </a:prstGeom>
        </p:spPr>
      </p:pic>
      <p:pic>
        <p:nvPicPr>
          <p:cNvPr id="14" name="20160910_20370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5"/>
          <a:srcRect t="8779"/>
          <a:stretch/>
        </p:blipFill>
        <p:spPr>
          <a:xfrm flipH="1">
            <a:off x="2675465" y="1562100"/>
            <a:ext cx="925563" cy="15009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363" y="5100856"/>
            <a:ext cx="1205166" cy="1698189"/>
          </a:xfrm>
          <a:prstGeom prst="rect">
            <a:avLst/>
          </a:prstGeom>
        </p:spPr>
      </p:pic>
      <p:pic>
        <p:nvPicPr>
          <p:cNvPr id="5" name="Picture 4" descr="dynamic-imaging-particle-analyzer-FlowCAM.jpg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0" y="2806700"/>
            <a:ext cx="4445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57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57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62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4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Graphic spid="10" grpId="0">
        <p:bldAsOne/>
      </p:bldGraphic>
      <p:bldGraphic spid="7" grpId="0">
        <p:bldAsOne/>
      </p:bldGraphic>
      <p:bldGraphic spid="8" grpId="0">
        <p:bldAsOne/>
      </p:bldGraphic>
      <p:bldGraphic spid="9" grpId="0">
        <p:bldAsOne/>
      </p:bldGraphic>
      <p:bldGraphic spid="9" grpId="1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Instruments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 err="1" smtClean="0"/>
              <a:t>FlowCam</a:t>
            </a:r>
            <a:r>
              <a:rPr lang="en-US" sz="2800" baseline="30000" dirty="0" smtClean="0"/>
              <a:t>®</a:t>
            </a:r>
            <a:r>
              <a:rPr lang="en-US" sz="2800" dirty="0" smtClean="0"/>
              <a:t> </a:t>
            </a:r>
            <a:r>
              <a:rPr lang="en-US" sz="2800" dirty="0"/>
              <a:t>VS </a:t>
            </a:r>
            <a:r>
              <a:rPr lang="en-US" sz="2800" dirty="0" smtClean="0"/>
              <a:t>Series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100" b="0" dirty="0" smtClean="0"/>
              <a:t>(2 </a:t>
            </a:r>
            <a:r>
              <a:rPr lang="en-US" sz="2100" b="0" dirty="0"/>
              <a:t>µm to 2 </a:t>
            </a:r>
            <a:r>
              <a:rPr lang="en-US" sz="2100" b="0" dirty="0" smtClean="0"/>
              <a:t>mm particles)</a:t>
            </a:r>
            <a:endParaRPr lang="en-US" sz="2100" b="0" dirty="0"/>
          </a:p>
        </p:txBody>
      </p:sp>
      <p:pic>
        <p:nvPicPr>
          <p:cNvPr id="15" name="Content Placeholder 14" descr="dynamic-imaging-particle-analyzer-FlowCAM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016" b="-21016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0" dirty="0" smtClean="0"/>
              <a:t>Output from sediment sample</a:t>
            </a:r>
            <a:endParaRPr lang="en-US" b="0" dirty="0"/>
          </a:p>
        </p:txBody>
      </p:sp>
      <p:pic>
        <p:nvPicPr>
          <p:cNvPr id="2" name="Content Placeholder 1" descr="07JUL16_015_4X_300_S2_R2_PP1_images_000001.tif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9" r="5829"/>
          <a:stretch>
            <a:fillRect/>
          </a:stretch>
        </p:blipFill>
        <p:spPr>
          <a:xfrm>
            <a:off x="4645025" y="2174875"/>
            <a:ext cx="4041775" cy="3951288"/>
          </a:xfrm>
        </p:spPr>
      </p:pic>
      <p:pic>
        <p:nvPicPr>
          <p:cNvPr id="9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25" y="2944883"/>
            <a:ext cx="4041775" cy="2385872"/>
          </a:xfrm>
          <a:prstGeom prst="rect">
            <a:avLst/>
          </a:prstGeom>
        </p:spPr>
      </p:pic>
      <p:sp>
        <p:nvSpPr>
          <p:cNvPr id="8" name="Text Placeholder 6"/>
          <p:cNvSpPr txBox="1">
            <a:spLocks/>
          </p:cNvSpPr>
          <p:nvPr/>
        </p:nvSpPr>
        <p:spPr>
          <a:xfrm>
            <a:off x="4497389" y="2174875"/>
            <a:ext cx="4354511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 smtClean="0"/>
              <a:t>Images selected as </a:t>
            </a:r>
            <a:r>
              <a:rPr lang="en-US" b="0" dirty="0" err="1" smtClean="0"/>
              <a:t>forams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943585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Instruments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100" dirty="0" err="1" smtClean="0"/>
              <a:t>ZooSCAN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300" b="0" dirty="0" smtClean="0"/>
              <a:t>(</a:t>
            </a:r>
            <a:r>
              <a:rPr lang="fr-FR" sz="2300" b="0" dirty="0" err="1" smtClean="0"/>
              <a:t>liquid</a:t>
            </a:r>
            <a:r>
              <a:rPr lang="fr-FR" sz="2300" b="0" dirty="0" smtClean="0"/>
              <a:t> </a:t>
            </a:r>
            <a:r>
              <a:rPr lang="fr-FR" sz="2300" b="0" dirty="0" err="1" smtClean="0"/>
              <a:t>zooplankton</a:t>
            </a:r>
            <a:r>
              <a:rPr lang="en-US" sz="2300" b="0" dirty="0" smtClean="0"/>
              <a:t>)</a:t>
            </a:r>
            <a:endParaRPr lang="en-US" sz="2300" b="0" dirty="0"/>
          </a:p>
        </p:txBody>
      </p:sp>
      <p:pic>
        <p:nvPicPr>
          <p:cNvPr id="6" name="Content Placeholder 5" descr="ZooSCAN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49" r="-3449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0" dirty="0"/>
              <a:t>I</a:t>
            </a:r>
            <a:r>
              <a:rPr lang="en-US" b="0" dirty="0" smtClean="0"/>
              <a:t>mages of 11 </a:t>
            </a:r>
            <a:r>
              <a:rPr lang="en-US" b="0" dirty="0" err="1" smtClean="0"/>
              <a:t>forams</a:t>
            </a:r>
            <a:endParaRPr lang="en-US" b="0" dirty="0"/>
          </a:p>
        </p:txBody>
      </p:sp>
      <p:pic>
        <p:nvPicPr>
          <p:cNvPr id="14" name="Picture 13" descr="09102016_lowerligh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9325" y="3005137"/>
            <a:ext cx="3813175" cy="2279302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17986201"/>
              </p:ext>
            </p:extLst>
          </p:nvPr>
        </p:nvGraphicFramePr>
        <p:xfrm>
          <a:off x="4759325" y="2365375"/>
          <a:ext cx="3813175" cy="639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Rectangle 17"/>
          <p:cNvSpPr/>
          <p:nvPr/>
        </p:nvSpPr>
        <p:spPr>
          <a:xfrm>
            <a:off x="5283200" y="3657600"/>
            <a:ext cx="1092200" cy="1422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56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Graphic spid="2" grpId="0">
        <p:bldAsOne/>
      </p:bldGraphic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Instruments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100" dirty="0" err="1" smtClean="0"/>
              <a:t>ZooSCAN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300" b="0" dirty="0" smtClean="0"/>
              <a:t>(</a:t>
            </a:r>
            <a:r>
              <a:rPr lang="fr-FR" sz="2300" b="0" dirty="0" err="1" smtClean="0"/>
              <a:t>liquid</a:t>
            </a:r>
            <a:r>
              <a:rPr lang="fr-FR" sz="2300" b="0" dirty="0" smtClean="0"/>
              <a:t> </a:t>
            </a:r>
            <a:r>
              <a:rPr lang="fr-FR" sz="2300" b="0" dirty="0" err="1" smtClean="0"/>
              <a:t>zooplankton</a:t>
            </a:r>
            <a:r>
              <a:rPr lang="en-US" sz="2300" b="0" dirty="0" smtClean="0"/>
              <a:t>)</a:t>
            </a:r>
            <a:endParaRPr lang="en-US" sz="2300" b="0" dirty="0"/>
          </a:p>
        </p:txBody>
      </p:sp>
      <p:pic>
        <p:nvPicPr>
          <p:cNvPr id="6" name="Content Placeholder 5" descr="ZooSCAN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49" r="-3449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0" dirty="0"/>
              <a:t>I</a:t>
            </a:r>
            <a:r>
              <a:rPr lang="en-US" b="0" dirty="0" smtClean="0"/>
              <a:t>mages of 11 </a:t>
            </a:r>
            <a:r>
              <a:rPr lang="en-US" b="0" dirty="0" err="1" smtClean="0"/>
              <a:t>forams</a:t>
            </a:r>
            <a:endParaRPr lang="en-US" b="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824" y="3005137"/>
            <a:ext cx="3690177" cy="2279302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23434029"/>
              </p:ext>
            </p:extLst>
          </p:nvPr>
        </p:nvGraphicFramePr>
        <p:xfrm>
          <a:off x="4759325" y="2365375"/>
          <a:ext cx="3813175" cy="639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Rectangle 17"/>
          <p:cNvSpPr/>
          <p:nvPr/>
        </p:nvSpPr>
        <p:spPr>
          <a:xfrm>
            <a:off x="5283200" y="3657600"/>
            <a:ext cx="1092200" cy="142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32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Instruments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187826" cy="639762"/>
          </a:xfrm>
        </p:spPr>
        <p:txBody>
          <a:bodyPr>
            <a:noAutofit/>
          </a:bodyPr>
          <a:lstStyle/>
          <a:p>
            <a:r>
              <a:rPr lang="en-US" dirty="0" smtClean="0"/>
              <a:t>Zeiss </a:t>
            </a:r>
            <a:r>
              <a:rPr lang="en-US" dirty="0" err="1" smtClean="0"/>
              <a:t>AxioCam</a:t>
            </a:r>
            <a:r>
              <a:rPr lang="en-US" dirty="0" smtClean="0"/>
              <a:t> MRc5</a:t>
            </a:r>
            <a:br>
              <a:rPr lang="en-US" dirty="0" smtClean="0"/>
            </a:br>
            <a:r>
              <a:rPr lang="ro-RO" sz="1800" b="0" dirty="0" smtClean="0"/>
              <a:t>(5 megapixel </a:t>
            </a:r>
            <a:r>
              <a:rPr lang="ro-RO" sz="1800" b="0" dirty="0"/>
              <a:t>d</a:t>
            </a:r>
            <a:r>
              <a:rPr lang="ro-RO" sz="1800" b="0" dirty="0" smtClean="0"/>
              <a:t>igital microscope camera)</a:t>
            </a:r>
            <a:endParaRPr lang="en-US" sz="1800" b="0" dirty="0"/>
          </a:p>
        </p:txBody>
      </p:sp>
      <p:pic>
        <p:nvPicPr>
          <p:cNvPr id="11" name="Content Placeholder 10" descr="20160910_210406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57200" y="2174875"/>
            <a:ext cx="4040188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0" i="1" dirty="0" err="1" smtClean="0"/>
              <a:t>Archaias</a:t>
            </a:r>
            <a:r>
              <a:rPr lang="en-US" b="0" i="1" dirty="0" smtClean="0"/>
              <a:t> </a:t>
            </a:r>
            <a:r>
              <a:rPr lang="en-US" b="0" i="1" dirty="0" err="1" smtClean="0"/>
              <a:t>angulatus</a:t>
            </a:r>
            <a:endParaRPr lang="en-US" b="0" i="1" dirty="0"/>
          </a:p>
        </p:txBody>
      </p:sp>
      <p:pic>
        <p:nvPicPr>
          <p:cNvPr id="9" name="Content Placeholder 8" descr="SC34a1-2a.tif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9"/>
          <a:stretch/>
        </p:blipFill>
        <p:spPr>
          <a:xfrm>
            <a:off x="4265281" y="2130424"/>
            <a:ext cx="4700919" cy="4040189"/>
          </a:xfrm>
        </p:spPr>
      </p:pic>
    </p:spTree>
    <p:extLst>
      <p:ext uri="{BB962C8B-B14F-4D97-AF65-F5344CB8AC3E}">
        <p14:creationId xmlns:p14="http://schemas.microsoft.com/office/powerpoint/2010/main" val="409712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7100</TotalTime>
  <Words>641</Words>
  <Application>Microsoft Macintosh PowerPoint</Application>
  <PresentationFormat>On-screen Show (4:3)</PresentationFormat>
  <Paragraphs>151</Paragraphs>
  <Slides>25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Florida Springs Coast </vt:lpstr>
      <vt:lpstr>Traditional picking</vt:lpstr>
      <vt:lpstr>Identification</vt:lpstr>
      <vt:lpstr>The Big Idea</vt:lpstr>
      <vt:lpstr>Imaging Instruments</vt:lpstr>
      <vt:lpstr>Imaging Instruments</vt:lpstr>
      <vt:lpstr>Imaging Instruments</vt:lpstr>
      <vt:lpstr>Imaging Instruments</vt:lpstr>
      <vt:lpstr>Imaging Instruments</vt:lpstr>
      <vt:lpstr>Imaging Instruments</vt:lpstr>
      <vt:lpstr>Imaging Instruments</vt:lpstr>
      <vt:lpstr>Imaging Instruments</vt:lpstr>
      <vt:lpstr>Imaging Instruments</vt:lpstr>
      <vt:lpstr>Imaging Instruments</vt:lpstr>
      <vt:lpstr>Micropaleoslide arrangement</vt:lpstr>
      <vt:lpstr>Combining AxioCam pictures with FlowCam image processing software</vt:lpstr>
      <vt:lpstr>Video used by FlowCam software (VisualSpreadsheet) For this demo, 48 images at 6 frames per second</vt:lpstr>
      <vt:lpstr>VisualSpreadsheet output</vt:lpstr>
      <vt:lpstr>Refinement</vt:lpstr>
      <vt:lpstr>Potential Applications &amp; Considerations</vt:lpstr>
      <vt:lpstr>Summary</vt:lpstr>
      <vt:lpstr>Acknowledgements &amp; Credits</vt:lpstr>
      <vt:lpstr>Questions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Applying image recognition technology in foraminiferal analyses</dc:title>
  <dc:creator>Christian</dc:creator>
  <cp:lastModifiedBy>Christian</cp:lastModifiedBy>
  <cp:revision>167</cp:revision>
  <dcterms:created xsi:type="dcterms:W3CDTF">2016-09-10T19:04:07Z</dcterms:created>
  <dcterms:modified xsi:type="dcterms:W3CDTF">2016-10-30T01:06:19Z</dcterms:modified>
</cp:coreProperties>
</file>