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256" r:id="rId3"/>
    <p:sldId id="284" r:id="rId4"/>
    <p:sldId id="294" r:id="rId5"/>
    <p:sldId id="303" r:id="rId6"/>
    <p:sldId id="285" r:id="rId7"/>
    <p:sldId id="295" r:id="rId8"/>
    <p:sldId id="273" r:id="rId9"/>
    <p:sldId id="302" r:id="rId10"/>
    <p:sldId id="293" r:id="rId11"/>
    <p:sldId id="296" r:id="rId12"/>
    <p:sldId id="298" r:id="rId13"/>
    <p:sldId id="301" r:id="rId14"/>
    <p:sldId id="307" r:id="rId15"/>
    <p:sldId id="308" r:id="rId16"/>
    <p:sldId id="305" r:id="rId17"/>
    <p:sldId id="304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8EE"/>
    <a:srgbClr val="E9A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9" autoAdjust="0"/>
    <p:restoredTop sz="95300" autoAdjust="0"/>
  </p:normalViewPr>
  <p:slideViewPr>
    <p:cSldViewPr snapToGrid="0">
      <p:cViewPr varScale="1">
        <p:scale>
          <a:sx n="107" d="100"/>
          <a:sy n="107" d="100"/>
        </p:scale>
        <p:origin x="-4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06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9/24/2016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9/24/2016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59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76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08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5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57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29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8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9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8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66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62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904427"/>
            <a:ext cx="9144000" cy="3196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9141620" cy="1905000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9" name="Rectangle 8"/>
          <p:cNvSpPr/>
          <p:nvPr/>
        </p:nvSpPr>
        <p:spPr>
          <a:xfrm>
            <a:off x="-1" y="5102352"/>
            <a:ext cx="9141620" cy="1755648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2286000"/>
            <a:ext cx="7200900" cy="1517904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3959352"/>
            <a:ext cx="72009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baseline="0"/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6314" y="502920"/>
            <a:ext cx="5026914" cy="584301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74320"/>
            <a:ext cx="9144000" cy="6309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130552"/>
            <a:ext cx="7200900" cy="2359152"/>
          </a:xfrm>
        </p:spPr>
        <p:txBody>
          <a:bodyPr anchor="b">
            <a:normAutofit/>
          </a:bodyPr>
          <a:lstStyle>
            <a:lvl1pPr algn="ctr">
              <a:defRPr sz="405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572000"/>
            <a:ext cx="72009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5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bg2"/>
          </a:solidFill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273383"/>
            <a:ext cx="3429000" cy="4762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273383"/>
            <a:ext cx="3429000" cy="47525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273383"/>
            <a:ext cx="3429000" cy="237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273383"/>
            <a:ext cx="3429000" cy="237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Thomas &amp; Hynek, GSA Denver, 2016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0D06EF73-9DB8-4763-865F-2F88181A4732}" type="slidenum">
              <a:rPr/>
              <a:t>‹#›</a:t>
            </a:fld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05840" y="3859776"/>
            <a:ext cx="3429000" cy="237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709160" y="3859776"/>
            <a:ext cx="3429000" cy="237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5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203099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40" y="2109797"/>
            <a:ext cx="3429000" cy="391978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9160" y="1203099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60" y="2109797"/>
            <a:ext cx="3429000" cy="391978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1620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758952"/>
            <a:ext cx="4972050" cy="533095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83680"/>
            <a:ext cx="9141620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59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1268730"/>
            <a:ext cx="7132320" cy="4760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Thomas &amp; Hynek, GSA Denver,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100000"/>
        </a:lnSpc>
        <a:spcBef>
          <a:spcPts val="135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100000"/>
        </a:lnSpc>
        <a:spcBef>
          <a:spcPts val="75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10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100000"/>
        </a:lnSpc>
        <a:spcBef>
          <a:spcPts val="60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100000"/>
        </a:lnSpc>
        <a:spcBef>
          <a:spcPts val="60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456" y="2928709"/>
            <a:ext cx="7200900" cy="113842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VOLCANOTECTONIC PROCESSES NEAR MARS’ DICHOTOMY BOUNDARY 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456" y="4182871"/>
            <a:ext cx="7200900" cy="685800"/>
          </a:xfrm>
        </p:spPr>
        <p:txBody>
          <a:bodyPr>
            <a:normAutofit lnSpcReduction="10000"/>
          </a:bodyPr>
          <a:lstStyle/>
          <a:p>
            <a:r>
              <a:rPr lang="en-US" sz="2100" b="1" cap="none" dirty="0" smtClean="0"/>
              <a:t>Rebecca J. THOMAS </a:t>
            </a:r>
            <a:r>
              <a:rPr lang="en-US" sz="2100" cap="none" dirty="0" smtClean="0"/>
              <a:t>&amp; Brian M. Hynek</a:t>
            </a:r>
          </a:p>
          <a:p>
            <a:pPr>
              <a:spcBef>
                <a:spcPts val="600"/>
              </a:spcBef>
            </a:pPr>
            <a:r>
              <a:rPr lang="en-US" cap="none" dirty="0" smtClean="0"/>
              <a:t>Laboratory for Atmospheric and Space Physics, University Of Colorado, Boulder, CO</a:t>
            </a:r>
            <a:endParaRPr lang="en-US" sz="12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88" y="78205"/>
            <a:ext cx="3034207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Non-clay-bearing, basaltic spectral signature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55" y="1269936"/>
            <a:ext cx="2377440" cy="476097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03" y="1277938"/>
            <a:ext cx="2373444" cy="4752973"/>
          </a:xfrm>
        </p:spPr>
      </p:pic>
    </p:spTree>
    <p:extLst>
      <p:ext uri="{BB962C8B-B14F-4D97-AF65-F5344CB8AC3E}">
        <p14:creationId xmlns:p14="http://schemas.microsoft.com/office/powerpoint/2010/main" val="22034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Putative volcanic edifices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273382"/>
            <a:ext cx="4469288" cy="4752512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11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900" y="1273382"/>
            <a:ext cx="2377440" cy="47609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412332" y="4752474"/>
            <a:ext cx="3281171" cy="67467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699359" y="2743200"/>
            <a:ext cx="2993542" cy="2168124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9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Non-clay-bearing, basaltic spectral signature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55" y="1269936"/>
            <a:ext cx="2377440" cy="476097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03" y="1277938"/>
            <a:ext cx="2373443" cy="4752973"/>
          </a:xfrm>
        </p:spPr>
      </p:pic>
    </p:spTree>
    <p:extLst>
      <p:ext uri="{BB962C8B-B14F-4D97-AF65-F5344CB8AC3E}">
        <p14:creationId xmlns:p14="http://schemas.microsoft.com/office/powerpoint/2010/main" val="169237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Edifices – pyroclastic?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55" y="1269936"/>
            <a:ext cx="2377440" cy="476097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03" y="1277939"/>
            <a:ext cx="2373443" cy="4752971"/>
          </a:xfrm>
        </p:spPr>
      </p:pic>
    </p:spTree>
    <p:extLst>
      <p:ext uri="{BB962C8B-B14F-4D97-AF65-F5344CB8AC3E}">
        <p14:creationId xmlns:p14="http://schemas.microsoft.com/office/powerpoint/2010/main" val="37930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of volcanism with fluid outflow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55" y="1272984"/>
            <a:ext cx="2377440" cy="475488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03" y="1280981"/>
            <a:ext cx="2373443" cy="4746886"/>
          </a:xfrm>
        </p:spPr>
      </p:pic>
    </p:spTree>
    <p:extLst>
      <p:ext uri="{BB962C8B-B14F-4D97-AF65-F5344CB8AC3E}">
        <p14:creationId xmlns:p14="http://schemas.microsoft.com/office/powerpoint/2010/main" val="2295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of volcanism with fluid outflow 2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2" y="2023249"/>
            <a:ext cx="8205018" cy="2821831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4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of water/volcanism co-occurrence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Magmatism was intimately connected with the water outflow</a:t>
            </a:r>
            <a:endParaRPr lang="en-GB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90" y="1273175"/>
            <a:ext cx="2865269" cy="2376488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GB" sz="2000" dirty="0"/>
              <a:t>Hydrothermal </a:t>
            </a:r>
            <a:r>
              <a:rPr lang="en-GB" sz="2000" dirty="0" smtClean="0"/>
              <a:t>environments  </a:t>
            </a:r>
          </a:p>
          <a:p>
            <a:pPr lvl="1"/>
            <a:r>
              <a:rPr lang="en-GB" sz="1800" dirty="0" err="1"/>
              <a:t>F</a:t>
            </a:r>
            <a:r>
              <a:rPr lang="en-GB" sz="1800" dirty="0" err="1" smtClean="0"/>
              <a:t>avorable</a:t>
            </a:r>
            <a:r>
              <a:rPr lang="en-GB" sz="1800" dirty="0" smtClean="0"/>
              <a:t> to life</a:t>
            </a:r>
          </a:p>
          <a:p>
            <a:pPr lvl="1"/>
            <a:r>
              <a:rPr lang="en-GB" sz="1800" dirty="0" smtClean="0"/>
              <a:t>Excellent biosignature preservation potential </a:t>
            </a:r>
            <a:endParaRPr lang="en-GB" sz="1800" dirty="0"/>
          </a:p>
          <a:p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25" y="3912769"/>
            <a:ext cx="3429000" cy="2269374"/>
          </a:xfrm>
        </p:spPr>
      </p:pic>
    </p:spTree>
    <p:extLst>
      <p:ext uri="{BB962C8B-B14F-4D97-AF65-F5344CB8AC3E}">
        <p14:creationId xmlns:p14="http://schemas.microsoft.com/office/powerpoint/2010/main" val="28282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Conclusion: Volcanic deposits in Margaritifer </a:t>
            </a:r>
            <a:r>
              <a:rPr lang="en-US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11342" y="1273382"/>
            <a:ext cx="3422984" cy="504569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/>
              <a:t>At </a:t>
            </a:r>
            <a:r>
              <a:rPr lang="en-US" sz="1600" dirty="0"/>
              <a:t>Mars’ dichotomy boundary </a:t>
            </a:r>
            <a:r>
              <a:rPr lang="en-US" sz="1600" dirty="0" smtClean="0"/>
              <a:t>in the Hesperian-Amazonian:</a:t>
            </a:r>
          </a:p>
          <a:p>
            <a:pPr marL="3429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Fracture-formation </a:t>
            </a:r>
          </a:p>
          <a:p>
            <a:pPr marL="3429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>
                <a:sym typeface="Symbol" panose="05050102010706020507" pitchFamily="18" charset="2"/>
              </a:rPr>
              <a:t></a:t>
            </a:r>
          </a:p>
          <a:p>
            <a:pPr marL="3429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>
                <a:sym typeface="Symbol" panose="05050102010706020507" pitchFamily="18" charset="2"/>
              </a:rPr>
              <a:t>Water outflow</a:t>
            </a:r>
          </a:p>
          <a:p>
            <a:pPr marL="3429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accent2"/>
                </a:solidFill>
                <a:sym typeface="Symbol" panose="05050102010706020507" pitchFamily="18" charset="2"/>
              </a:rPr>
              <a:t></a:t>
            </a:r>
          </a:p>
          <a:p>
            <a:pPr marL="3429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Effusive volcanism</a:t>
            </a:r>
          </a:p>
          <a:p>
            <a:pPr marL="3429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(lava + ?pyroclastic?)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 smtClean="0"/>
              <a:t>Strengthens hypotheses that chaos and associated catastrophic outflows resulted from magmatic intrusion.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 smtClean="0"/>
              <a:t>Raises possibility of hydrothermal deposits </a:t>
            </a:r>
            <a:r>
              <a:rPr lang="en-US" sz="1600" dirty="0" smtClean="0">
                <a:sym typeface="Symbol" panose="05050102010706020507" pitchFamily="18" charset="2"/>
              </a:rPr>
              <a:t> </a:t>
            </a:r>
            <a:r>
              <a:rPr lang="en-US" sz="1600" dirty="0" err="1" smtClean="0">
                <a:sym typeface="Symbol" panose="05050102010706020507" pitchFamily="18" charset="2"/>
              </a:rPr>
              <a:t>astrobiological</a:t>
            </a:r>
            <a:r>
              <a:rPr lang="en-US" sz="1600" dirty="0" smtClean="0">
                <a:sym typeface="Symbol" panose="05050102010706020507" pitchFamily="18" charset="2"/>
              </a:rPr>
              <a:t> implications</a:t>
            </a:r>
            <a:endParaRPr lang="en-US" sz="16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52" y="1204532"/>
            <a:ext cx="4809744" cy="5114544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1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Magmatism involved with</a:t>
            </a:r>
            <a:r>
              <a:rPr lang="en-US" dirty="0" smtClean="0"/>
              <a:t> </a:t>
            </a:r>
            <a:r>
              <a:rPr lang="en-US" dirty="0" smtClean="0"/>
              <a:t>water outflow on </a:t>
            </a:r>
            <a:r>
              <a:rPr lang="en-US" dirty="0" smtClean="0"/>
              <a:t>Mars?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" indent="0">
              <a:spcAft>
                <a:spcPts val="2400"/>
              </a:spcAft>
              <a:buNone/>
            </a:pPr>
            <a:r>
              <a:rPr lang="en-US" sz="2000" dirty="0" smtClean="0"/>
              <a:t>3.5 Ga onwards on Mars, hypothesized connection between surface fracturing, water outflow and </a:t>
            </a:r>
            <a:r>
              <a:rPr lang="en-US" sz="2000" dirty="0" smtClean="0">
                <a:solidFill>
                  <a:schemeClr val="accent2"/>
                </a:solidFill>
              </a:rPr>
              <a:t>magmatic intrusion</a:t>
            </a:r>
            <a:r>
              <a:rPr lang="en-US" sz="2000" dirty="0" smtClean="0"/>
              <a:t>.</a:t>
            </a:r>
          </a:p>
          <a:p>
            <a:pPr marL="34290" indent="0">
              <a:spcAft>
                <a:spcPts val="2400"/>
              </a:spcAft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BUT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smtClean="0"/>
              <a:t>There is a lack of surface evidence for the magmatic component.</a:t>
            </a:r>
          </a:p>
          <a:p>
            <a:pPr marL="34290" indent="0">
              <a:spcAft>
                <a:spcPts val="2400"/>
              </a:spcAft>
              <a:buNone/>
            </a:pPr>
            <a:r>
              <a:rPr lang="en-US" sz="2000" dirty="0" smtClean="0"/>
              <a:t>We present new evidence for surface volcanism, intimately connected to the surface fracturing and fluid outflow.</a:t>
            </a:r>
          </a:p>
          <a:p>
            <a:pPr marL="37719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35" y="1273175"/>
            <a:ext cx="3424579" cy="4752974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Hesperian-Amazonian outflows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05840" y="1273382"/>
            <a:ext cx="3429000" cy="4836443"/>
          </a:xfrm>
        </p:spPr>
        <p:txBody>
          <a:bodyPr>
            <a:normAutofit/>
          </a:bodyPr>
          <a:lstStyle/>
          <a:p>
            <a:r>
              <a:rPr lang="en-US" dirty="0" smtClean="0"/>
              <a:t>After Early Hesperian (3.5 Ga), cooler</a:t>
            </a:r>
            <a:r>
              <a:rPr lang="en-US" dirty="0"/>
              <a:t>, drier climate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lack of precipitation + thick cryosphere</a:t>
            </a:r>
          </a:p>
          <a:p>
            <a:r>
              <a:rPr lang="en-US" dirty="0" smtClean="0"/>
              <a:t>Fluvial networks no longer form</a:t>
            </a:r>
          </a:p>
          <a:p>
            <a:r>
              <a:rPr lang="en-US" dirty="0" smtClean="0"/>
              <a:t>Chaos </a:t>
            </a:r>
            <a:r>
              <a:rPr lang="en-US" dirty="0"/>
              <a:t>and outflow channels </a:t>
            </a:r>
            <a:r>
              <a:rPr lang="en-US" dirty="0" smtClean="0"/>
              <a:t>form </a:t>
            </a:r>
            <a:r>
              <a:rPr lang="en-US" dirty="0"/>
              <a:t>when water is released catastrophically from the </a:t>
            </a:r>
            <a:r>
              <a:rPr lang="en-US" dirty="0" smtClean="0"/>
              <a:t>subsurface</a:t>
            </a:r>
          </a:p>
          <a:p>
            <a:r>
              <a:rPr lang="en-US" dirty="0"/>
              <a:t>Chaos-sourced outflows = major geomorphological agent during this period</a:t>
            </a:r>
          </a:p>
          <a:p>
            <a:pPr marL="34290" indent="0">
              <a:buNone/>
            </a:pPr>
            <a:endParaRPr lang="en-US" dirty="0" smtClean="0"/>
          </a:p>
          <a:p>
            <a:endParaRPr lang="en-GB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09" y="1396531"/>
            <a:ext cx="2829632" cy="2129776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68494" y="3510002"/>
            <a:ext cx="342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Franklin Gothic Medium" panose="020B0603020102020204" pitchFamily="34" charset="0"/>
              </a:rPr>
              <a:t>Southern highlands fluvial network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4513" y="6123244"/>
            <a:ext cx="251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latin typeface="Franklin Gothic Medium" panose="020B0603020102020204" pitchFamily="34" charset="0"/>
              </a:rPr>
              <a:t>Iani</a:t>
            </a:r>
            <a:r>
              <a:rPr lang="en-US" sz="1400" dirty="0" smtClean="0">
                <a:latin typeface="Franklin Gothic Medium" panose="020B0603020102020204" pitchFamily="34" charset="0"/>
              </a:rPr>
              <a:t> Chaos </a:t>
            </a:r>
            <a:r>
              <a:rPr lang="en-US" sz="1400" dirty="0" smtClean="0">
                <a:latin typeface="Franklin Gothic Medium" panose="020B0603020102020204" pitchFamily="34" charset="0"/>
                <a:sym typeface="Symbol" panose="05050102010706020507" pitchFamily="18" charset="2"/>
              </a:rPr>
              <a:t> Ares </a:t>
            </a:r>
            <a:r>
              <a:rPr lang="en-US" sz="1400" dirty="0" err="1" smtClean="0">
                <a:latin typeface="Franklin Gothic Medium" panose="020B0603020102020204" pitchFamily="34" charset="0"/>
                <a:sym typeface="Symbol" panose="05050102010706020507" pitchFamily="18" charset="2"/>
              </a:rPr>
              <a:t>Vallis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  <p:pic>
        <p:nvPicPr>
          <p:cNvPr id="12" name="Content Placeholder 19"/>
          <p:cNvPicPr>
            <a:picLocks noGrp="1" noChangeAspect="1"/>
          </p:cNvPicPr>
          <p:nvPr>
            <p:ph sz="half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09" y="3985086"/>
            <a:ext cx="2829631" cy="21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Hesperian-Amazonian outflows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889006"/>
            <a:ext cx="7131050" cy="355297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4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81" y="1385587"/>
            <a:ext cx="3608832" cy="45598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65903" y="5960215"/>
            <a:ext cx="4582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Franklin Gothic Medium" panose="020B0603020102020204" pitchFamily="34" charset="0"/>
              </a:rPr>
              <a:t>Hesperian-Amazonian Units ( Tanaka et al., 2014) 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0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45 0.02269 L 2.77778E-7 -3.33333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16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Groundwater outflow – but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273383"/>
            <a:ext cx="3963202" cy="47628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kern="1500" dirty="0" smtClean="0"/>
              <a:t>Many hypotheses for the trigger for chaos &amp; outflow: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b="1" kern="1500" dirty="0" err="1" smtClean="0"/>
              <a:t>Cryospheric</a:t>
            </a:r>
            <a:r>
              <a:rPr lang="en-US" sz="1800" b="1" kern="1500" dirty="0" smtClean="0"/>
              <a:t> melting</a:t>
            </a:r>
            <a:r>
              <a:rPr lang="en-US" sz="1800" kern="1500" dirty="0" smtClean="0"/>
              <a:t> by igneous intrusion </a:t>
            </a:r>
            <a:r>
              <a:rPr lang="en-US" kern="15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(</a:t>
            </a:r>
            <a:r>
              <a:rPr lang="en-US" i="1" kern="15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Cabrol</a:t>
            </a:r>
            <a:r>
              <a:rPr lang="en-US" i="1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</a:t>
            </a:r>
            <a:r>
              <a:rPr lang="en-US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1997; </a:t>
            </a:r>
            <a:r>
              <a:rPr lang="en-US" i="1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Chapman and Tanaka</a:t>
            </a:r>
            <a:r>
              <a:rPr lang="en-US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2002; </a:t>
            </a:r>
            <a:r>
              <a:rPr lang="en-US" i="1" kern="15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Meresse</a:t>
            </a:r>
            <a:r>
              <a:rPr lang="en-US" i="1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al.</a:t>
            </a:r>
            <a:r>
              <a:rPr lang="en-US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kern="15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2008)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kern="1500" dirty="0" smtClean="0"/>
              <a:t>Release from </a:t>
            </a:r>
            <a:r>
              <a:rPr lang="en-US" sz="1800" b="1" kern="1500" dirty="0" smtClean="0"/>
              <a:t>deep aquifers </a:t>
            </a:r>
            <a:r>
              <a:rPr lang="en-US" sz="1800" kern="1500" dirty="0" smtClean="0"/>
              <a:t>through disruption of the cryosphere </a:t>
            </a:r>
            <a:r>
              <a:rPr lang="en-US" kern="15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(</a:t>
            </a:r>
            <a:r>
              <a:rPr lang="en-US" i="1" kern="15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Carr</a:t>
            </a:r>
            <a:r>
              <a:rPr lang="en-US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1979; </a:t>
            </a:r>
            <a:r>
              <a:rPr lang="en-US" i="1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Coleman</a:t>
            </a:r>
            <a:r>
              <a:rPr lang="en-US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2005; </a:t>
            </a:r>
            <a:r>
              <a:rPr lang="en-US" i="1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Rodriguez et al.</a:t>
            </a:r>
            <a:r>
              <a:rPr lang="en-US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kern="15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2005)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kern="1500" dirty="0" smtClean="0"/>
              <a:t>Destabilization of </a:t>
            </a:r>
            <a:r>
              <a:rPr lang="en-US" sz="1800" b="1" kern="1500" dirty="0" smtClean="0"/>
              <a:t>hydrous clathrates</a:t>
            </a:r>
            <a:r>
              <a:rPr lang="en-US" sz="1800" kern="1500" dirty="0" smtClean="0"/>
              <a:t> </a:t>
            </a:r>
            <a:r>
              <a:rPr lang="en-US" kern="15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(</a:t>
            </a:r>
            <a:r>
              <a:rPr lang="en-US" i="1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Hoffman</a:t>
            </a:r>
            <a:r>
              <a:rPr lang="en-US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2000; </a:t>
            </a:r>
            <a:r>
              <a:rPr lang="en-US" i="1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Max and Clifford</a:t>
            </a:r>
            <a:r>
              <a:rPr lang="en-US" kern="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kern="15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2001)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kern="1500" dirty="0" smtClean="0"/>
              <a:t>Many require heating by </a:t>
            </a:r>
            <a:r>
              <a:rPr lang="en-US" sz="2000" b="1" kern="1500" dirty="0" smtClean="0">
                <a:solidFill>
                  <a:schemeClr val="accent2"/>
                </a:solidFill>
              </a:rPr>
              <a:t>magmatic intrusion</a:t>
            </a:r>
            <a:endParaRPr lang="en-US" sz="2000" b="1" kern="1500" dirty="0">
              <a:solidFill>
                <a:schemeClr val="accent2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05" y="1363662"/>
            <a:ext cx="3429000" cy="457200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5</a:t>
            </a:fld>
            <a:endParaRPr lang="en-US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1005840" y="3658834"/>
            <a:ext cx="3429000" cy="23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574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SzPct val="80000"/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577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80000"/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83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86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589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59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98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09664" y="5965927"/>
            <a:ext cx="251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>
                <a:latin typeface="Franklin Gothic Medium" panose="020B0603020102020204" pitchFamily="34" charset="0"/>
              </a:rPr>
              <a:t>Meresse</a:t>
            </a:r>
            <a:r>
              <a:rPr lang="en-US" sz="1400" i="1" dirty="0" smtClean="0">
                <a:latin typeface="Franklin Gothic Medium" panose="020B0603020102020204" pitchFamily="34" charset="0"/>
              </a:rPr>
              <a:t> et al. </a:t>
            </a:r>
            <a:r>
              <a:rPr lang="en-US" sz="1400" dirty="0" smtClean="0">
                <a:latin typeface="Franklin Gothic Medium" panose="020B0603020102020204" pitchFamily="34" charset="0"/>
              </a:rPr>
              <a:t>(2008)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Problem: </a:t>
            </a:r>
            <a:r>
              <a:rPr lang="en-US" dirty="0"/>
              <a:t>very limited evidence of volcanic activity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7" y="1137038"/>
            <a:ext cx="1901952" cy="189823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0" y="1145104"/>
            <a:ext cx="4257801" cy="5033184"/>
          </a:xfrm>
        </p:spPr>
      </p:pic>
      <p:sp>
        <p:nvSpPr>
          <p:cNvPr id="11" name="TextBox 10"/>
          <p:cNvSpPr txBox="1"/>
          <p:nvPr/>
        </p:nvSpPr>
        <p:spPr>
          <a:xfrm>
            <a:off x="816864" y="3350795"/>
            <a:ext cx="2139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Chaos regions particularly cluster SE </a:t>
            </a:r>
            <a:r>
              <a:rPr lang="en-US" dirty="0"/>
              <a:t>of the </a:t>
            </a:r>
            <a:r>
              <a:rPr lang="en-US" dirty="0" err="1"/>
              <a:t>Chryse</a:t>
            </a:r>
            <a:r>
              <a:rPr lang="en-US" dirty="0"/>
              <a:t> basin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38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 volcanic examples: </a:t>
            </a:r>
            <a:r>
              <a:rPr lang="en-US" dirty="0" err="1" smtClean="0"/>
              <a:t>Hydraotes</a:t>
            </a:r>
            <a:r>
              <a:rPr lang="en-US" dirty="0" smtClean="0"/>
              <a:t> cones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7</a:t>
            </a:fld>
            <a:endParaRPr lang="en-US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1" y="1967574"/>
            <a:ext cx="2956560" cy="3182111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lum bright="2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21" y="1972094"/>
            <a:ext cx="2139696" cy="31730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lum contras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28" y="1967574"/>
            <a:ext cx="2011680" cy="31821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7721" y="5213951"/>
            <a:ext cx="251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Franklin Gothic Medium" panose="020B0603020102020204" pitchFamily="34" charset="0"/>
              </a:rPr>
              <a:t>See </a:t>
            </a:r>
            <a:r>
              <a:rPr lang="en-US" sz="1400" i="1" dirty="0" err="1" smtClean="0">
                <a:latin typeface="Franklin Gothic Medium" panose="020B0603020102020204" pitchFamily="34" charset="0"/>
              </a:rPr>
              <a:t>Meresse</a:t>
            </a:r>
            <a:r>
              <a:rPr lang="en-US" sz="1400" i="1" dirty="0" smtClean="0">
                <a:latin typeface="Franklin Gothic Medium" panose="020B0603020102020204" pitchFamily="34" charset="0"/>
              </a:rPr>
              <a:t> et al. </a:t>
            </a:r>
            <a:r>
              <a:rPr lang="en-US" sz="1400" dirty="0" smtClean="0">
                <a:latin typeface="Franklin Gothic Medium" panose="020B0603020102020204" pitchFamily="34" charset="0"/>
              </a:rPr>
              <a:t>(2008)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evidence: Margaritifer Terra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04" y="1136843"/>
            <a:ext cx="4806615" cy="5111216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7" y="1135179"/>
            <a:ext cx="1901952" cy="1901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6864" y="3350795"/>
            <a:ext cx="21396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East </a:t>
            </a:r>
            <a:r>
              <a:rPr lang="en-US" dirty="0"/>
              <a:t>of </a:t>
            </a:r>
            <a:r>
              <a:rPr lang="en-US" dirty="0" err="1"/>
              <a:t>Tharsis</a:t>
            </a:r>
            <a:r>
              <a:rPr lang="en-US" dirty="0"/>
              <a:t> volcanic province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Surrounding and south of chaos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Extensively fractured during period of chaos-formation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9" y="1135179"/>
            <a:ext cx="4809744" cy="51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2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Fracture-side deposits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273382"/>
            <a:ext cx="4469288" cy="4752512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&amp; Hynek, GSA Denver,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9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273382"/>
            <a:ext cx="2377440" cy="47609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277613"/>
            <a:ext cx="2377440" cy="476097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43825" y="2379946"/>
            <a:ext cx="2716895" cy="2461364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77222" y="3043826"/>
            <a:ext cx="1683498" cy="108350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09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nded Design Teal 16x9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BBF5D7C-90AF-408A-B515-5CD5355B6C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Teal banded presentation (widescreen)</Template>
  <TotalTime>1367</TotalTime>
  <Words>560</Words>
  <Application>Microsoft Office PowerPoint</Application>
  <PresentationFormat>On-screen Show (4:3)</PresentationFormat>
  <Paragraphs>96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Banded Design Teal 16x9</vt:lpstr>
      <vt:lpstr>VOLCANOTECTONIC PROCESSES NEAR MARS’ DICHOTOMY BOUNDARY </vt:lpstr>
      <vt:lpstr>Magmatism involved with water outflow on Mars?</vt:lpstr>
      <vt:lpstr>Importance of Hesperian-Amazonian outflows</vt:lpstr>
      <vt:lpstr>Importance of Hesperian-Amazonian outflows</vt:lpstr>
      <vt:lpstr>Groundwater outflow – but why?</vt:lpstr>
      <vt:lpstr>Problem: very limited evidence of volcanic activity</vt:lpstr>
      <vt:lpstr>Only volcanic examples: Hydraotes cones</vt:lpstr>
      <vt:lpstr>New evidence: Margaritifer Terra</vt:lpstr>
      <vt:lpstr>Fracture-side deposits</vt:lpstr>
      <vt:lpstr>Non-clay-bearing, basaltic spectral signature</vt:lpstr>
      <vt:lpstr>Putative volcanic edifices</vt:lpstr>
      <vt:lpstr>Non-clay-bearing, basaltic spectral signature</vt:lpstr>
      <vt:lpstr>Edifices – pyroclastic?</vt:lpstr>
      <vt:lpstr>Correlation of volcanism with fluid outflow</vt:lpstr>
      <vt:lpstr>Correlation of volcanism with fluid outflow 2</vt:lpstr>
      <vt:lpstr>Implications of water/volcanism co-occurrence</vt:lpstr>
      <vt:lpstr>Conclusion: Volcanic deposits in Margaritifer </vt:lpstr>
    </vt:vector>
  </TitlesOfParts>
  <Company>LASP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Enhancement of astrobiological detection potential by fracture-sourced fluids near Mars’ dichotomy boundary</dc:title>
  <dc:creator>Rebecca Thomas</dc:creator>
  <cp:keywords/>
  <cp:lastModifiedBy>Rebecca</cp:lastModifiedBy>
  <cp:revision>85</cp:revision>
  <dcterms:created xsi:type="dcterms:W3CDTF">2016-09-08T15:03:01Z</dcterms:created>
  <dcterms:modified xsi:type="dcterms:W3CDTF">2016-09-24T21:14:06Z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TC028952549991</vt:lpwstr>
  </property>
</Properties>
</file>