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4" r:id="rId1"/>
  </p:sldMasterIdLst>
  <p:notesMasterIdLst>
    <p:notesMasterId r:id="rId15"/>
  </p:notesMasterIdLst>
  <p:handoutMasterIdLst>
    <p:handoutMasterId r:id="rId16"/>
  </p:handoutMasterIdLst>
  <p:sldIdLst>
    <p:sldId id="256" r:id="rId2"/>
    <p:sldId id="302" r:id="rId3"/>
    <p:sldId id="319" r:id="rId4"/>
    <p:sldId id="314" r:id="rId5"/>
    <p:sldId id="325" r:id="rId6"/>
    <p:sldId id="326" r:id="rId7"/>
    <p:sldId id="305" r:id="rId8"/>
    <p:sldId id="311" r:id="rId9"/>
    <p:sldId id="324" r:id="rId10"/>
    <p:sldId id="316" r:id="rId11"/>
    <p:sldId id="322" r:id="rId12"/>
    <p:sldId id="323" r:id="rId13"/>
    <p:sldId id="289" r:id="rId14"/>
  </p:sldIdLst>
  <p:sldSz cx="12192000" cy="6858000"/>
  <p:notesSz cx="6858000" cy="9144000"/>
  <p:embeddedFontLst>
    <p:embeddedFont>
      <p:font typeface="Wingdings 2" panose="05020102010507070707" pitchFamily="18" charset="2"/>
      <p:regular r:id="rId17"/>
    </p:embeddedFont>
    <p:embeddedFont>
      <p:font typeface="Cabin" panose="020B0604020202020204" charset="0"/>
      <p:regular r:id="rId18"/>
      <p:bold r:id="rId19"/>
      <p:italic r:id="rId20"/>
      <p:boldItalic r:id="rId21"/>
    </p:embeddedFont>
    <p:embeddedFont>
      <p:font typeface="Calisto MT" panose="02040603050505030304" pitchFamily="18"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Arial Unicode MS" panose="020B0604020202020204" charset="-128"/>
      <p:regular r:id="rId34"/>
    </p:embeddedFont>
    <p:embeddedFont>
      <p:font typeface="Open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FCCE01"/>
    <a:srgbClr val="FFCC99"/>
    <a:srgbClr val="CCFF99"/>
    <a:srgbClr val="99CCFF"/>
    <a:srgbClr val="99CC00"/>
    <a:srgbClr val="3333CC"/>
    <a:srgbClr val="FF9900"/>
    <a:srgbClr val="00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804DE4-3103-4D2B-A073-DFBA02327940}">
  <a:tblStyle styleId="{EF804DE4-3103-4D2B-A073-DFBA0232794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2" autoAdjust="0"/>
    <p:restoredTop sz="84876" autoAdjust="0"/>
  </p:normalViewPr>
  <p:slideViewPr>
    <p:cSldViewPr snapToGrid="0">
      <p:cViewPr varScale="1">
        <p:scale>
          <a:sx n="51" d="100"/>
          <a:sy n="51" d="100"/>
        </p:scale>
        <p:origin x="43" y="701"/>
      </p:cViewPr>
      <p:guideLst/>
    </p:cSldViewPr>
  </p:slideViewPr>
  <p:outlineViewPr>
    <p:cViewPr>
      <p:scale>
        <a:sx n="33" d="100"/>
        <a:sy n="33" d="100"/>
      </p:scale>
      <p:origin x="0" y="-749"/>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317"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E52449-288C-40DF-A4CC-C5A4BFC7C9C0}" type="datetimeFigureOut">
              <a:rPr lang="en-US" smtClean="0"/>
              <a:t>9/25/2016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99AABE-781E-4355-9029-420327E76E9F}" type="slidenum">
              <a:rPr lang="en-US" smtClean="0"/>
              <a:t>‹#›</a:t>
            </a:fld>
            <a:endParaRPr lang="en-US"/>
          </a:p>
        </p:txBody>
      </p:sp>
    </p:spTree>
    <p:extLst>
      <p:ext uri="{BB962C8B-B14F-4D97-AF65-F5344CB8AC3E}">
        <p14:creationId xmlns:p14="http://schemas.microsoft.com/office/powerpoint/2010/main" val="1213065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1pPr>
            <a:lvl2pPr marL="457200" marR="0" lvl="1" indent="1905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2pPr>
            <a:lvl3pPr marL="914400" marR="0" lvl="2" indent="3810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3pPr>
            <a:lvl4pPr marL="1371600" marR="0" lvl="3" indent="5715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4pPr>
            <a:lvl5pPr marL="1828800" marR="0" lvl="4" indent="7620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5pPr>
            <a:lvl6pPr marL="2286000" marR="0" lvl="5" indent="9525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6pPr>
            <a:lvl7pPr marL="2743200" marR="0" lvl="6" indent="11430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7pPr>
            <a:lvl8pPr marL="3200400" marR="0" lvl="7" indent="13335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8pPr>
            <a:lvl9pPr marL="3657600" marR="0" lvl="8" indent="1524000" algn="l" rtl="0">
              <a:lnSpc>
                <a:spcPct val="117999"/>
              </a:lnSpc>
              <a:spcBef>
                <a:spcPts val="0"/>
              </a:spcBef>
              <a:buClr>
                <a:schemeClr val="dk1"/>
              </a:buClr>
              <a:buFont typeface="Helvetica Neue"/>
              <a:buNone/>
              <a:defRPr sz="1841" b="0" i="0" u="none" strike="noStrike" cap="none">
                <a:solidFill>
                  <a:schemeClr val="dk1"/>
                </a:solidFill>
                <a:latin typeface="Helvetica Neue"/>
                <a:ea typeface="Helvetica Neue"/>
                <a:cs typeface="Helvetica Neue"/>
                <a:sym typeface="Helvetica Neue"/>
              </a:defRPr>
            </a:lvl9pPr>
          </a:lstStyle>
          <a:p>
            <a:endParaRPr dirty="0"/>
          </a:p>
        </p:txBody>
      </p:sp>
    </p:spTree>
    <p:extLst>
      <p:ext uri="{BB962C8B-B14F-4D97-AF65-F5344CB8AC3E}">
        <p14:creationId xmlns:p14="http://schemas.microsoft.com/office/powerpoint/2010/main" val="6808349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 name="Shape 5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spcAft>
                <a:spcPts val="0"/>
              </a:spcAft>
              <a:buClr>
                <a:schemeClr val="dk1"/>
              </a:buClr>
              <a:buSzPct val="25000"/>
              <a:buFont typeface="Helvetica Neue"/>
              <a:buNone/>
            </a:pPr>
            <a:endParaRPr lang="en-US" sz="1841"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Tree>
    <p:extLst>
      <p:ext uri="{BB962C8B-B14F-4D97-AF65-F5344CB8AC3E}">
        <p14:creationId xmlns:p14="http://schemas.microsoft.com/office/powerpoint/2010/main" val="319359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Assessments</a:t>
            </a:r>
            <a:r>
              <a:rPr lang="en-US" sz="1000" baseline="0" dirty="0" smtClean="0"/>
              <a:t> can be based on the NGSS evidence statements. All require students to DO SOMETHING.</a:t>
            </a:r>
          </a:p>
          <a:p>
            <a:endParaRPr lang="en-US" sz="1000" baseline="0" dirty="0" smtClean="0"/>
          </a:p>
          <a:p>
            <a:r>
              <a:rPr lang="en-US" sz="1000" baseline="0" dirty="0" smtClean="0"/>
              <a:t>The emphasis is clearly on critical thinking rather than memorization.</a:t>
            </a:r>
          </a:p>
          <a:p>
            <a:endParaRPr lang="en-US" sz="1000" baseline="0" dirty="0" smtClean="0"/>
          </a:p>
          <a:p>
            <a:r>
              <a:rPr lang="en-US" sz="1000" baseline="0" dirty="0" smtClean="0"/>
              <a:t>I know this will be one of the hardest parts because even in the University, we struggle in some cases to do more than give multiple choice exams that emphasize memorization. </a:t>
            </a:r>
          </a:p>
          <a:p>
            <a:endParaRPr lang="en-US" sz="1000" baseline="0" dirty="0" smtClean="0"/>
          </a:p>
          <a:p>
            <a:r>
              <a:rPr lang="en-US" sz="1000" baseline="0" dirty="0" smtClean="0"/>
              <a:t>The importance of focusing on assessment is clear – if classroom-based assessments become performance-based assessments, then classroom learning must become student centered – the focus has to be on what the students are learning to do.</a:t>
            </a:r>
            <a:endParaRPr lang="en-US" sz="1000" dirty="0"/>
          </a:p>
        </p:txBody>
      </p:sp>
    </p:spTree>
    <p:extLst>
      <p:ext uri="{BB962C8B-B14F-4D97-AF65-F5344CB8AC3E}">
        <p14:creationId xmlns:p14="http://schemas.microsoft.com/office/powerpoint/2010/main" val="277425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Based on our experiences, teachers need PD that starts with</a:t>
            </a:r>
            <a:r>
              <a:rPr lang="en-US" sz="1000" baseline="0" dirty="0" smtClean="0"/>
              <a:t> the basics and proceeds all the way to where they are implementing NGSS-aligned curricula in their classrooms. </a:t>
            </a:r>
          </a:p>
          <a:p>
            <a:endParaRPr lang="en-US" sz="1000" baseline="0" dirty="0" smtClean="0"/>
          </a:p>
          <a:p>
            <a:r>
              <a:rPr lang="en-US" sz="1000" baseline="0" dirty="0" smtClean="0"/>
              <a:t>Almost all the teachers we have worked with describe themselves, at the start, as being familiar (to varying degrees) with NGSS. After only a short time with us they indicate that now they know how little they know.</a:t>
            </a:r>
          </a:p>
          <a:p>
            <a:endParaRPr lang="en-US" sz="1000" baseline="0" dirty="0" smtClean="0"/>
          </a:p>
          <a:p>
            <a:r>
              <a:rPr lang="en-US" sz="1000" baseline="0" dirty="0" smtClean="0"/>
              <a:t>Most of the teachers also say that they think that student-centered classrooms are best in promoting student learning – but they indicate that in many cases they are doing a lot of the teaching.</a:t>
            </a:r>
          </a:p>
          <a:p>
            <a:endParaRPr lang="en-US" sz="1000" baseline="0" dirty="0" smtClean="0"/>
          </a:p>
          <a:p>
            <a:r>
              <a:rPr lang="en-US" sz="1000" baseline="0" dirty="0" smtClean="0"/>
              <a:t>Based on our experiences, the best way to help teachers to learn how to engage their students in performing the practices and using the crosscutting concepts is to model three-dimensional teaching as part of PD so that teachers experience – as learners – what they hope to support in their own classrooms with their own students later on.</a:t>
            </a:r>
            <a:endParaRPr lang="en-US" sz="1000" dirty="0"/>
          </a:p>
        </p:txBody>
      </p:sp>
    </p:spTree>
    <p:extLst>
      <p:ext uri="{BB962C8B-B14F-4D97-AF65-F5344CB8AC3E}">
        <p14:creationId xmlns:p14="http://schemas.microsoft.com/office/powerpoint/2010/main" val="90620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online academy is the basic training needed to continue further. </a:t>
            </a:r>
            <a:endParaRPr lang="en-US" sz="1000" baseline="0" dirty="0" smtClean="0"/>
          </a:p>
          <a:p>
            <a:endParaRPr lang="en-US" sz="1000" baseline="0" dirty="0" smtClean="0"/>
          </a:p>
          <a:p>
            <a:r>
              <a:rPr lang="en-US" sz="1000" baseline="0" dirty="0" smtClean="0"/>
              <a:t>Most of the teachers also say that they think that student-centered classrooms are best in promoting student learning – but they indicate that in many cases they are doing a lot of the teaching.</a:t>
            </a:r>
          </a:p>
          <a:p>
            <a:endParaRPr lang="en-US" sz="1000" baseline="0" dirty="0" smtClean="0"/>
          </a:p>
          <a:p>
            <a:r>
              <a:rPr lang="en-US" sz="1000" baseline="0" dirty="0" smtClean="0"/>
              <a:t>Ongoing, customized support is critical.</a:t>
            </a:r>
          </a:p>
          <a:p>
            <a:endParaRPr lang="en-US" sz="1000" baseline="0" dirty="0" smtClean="0"/>
          </a:p>
          <a:p>
            <a:r>
              <a:rPr lang="en-US" sz="1000" baseline="0" dirty="0" smtClean="0"/>
              <a:t>It is probably not possible to simply revise existing materials in order to make them fully three dimensional.</a:t>
            </a:r>
            <a:endParaRPr lang="en-US" sz="1000" dirty="0"/>
          </a:p>
        </p:txBody>
      </p:sp>
    </p:spTree>
    <p:extLst>
      <p:ext uri="{BB962C8B-B14F-4D97-AF65-F5344CB8AC3E}">
        <p14:creationId xmlns:p14="http://schemas.microsoft.com/office/powerpoint/2010/main" val="40674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1" name="Shape 30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spcAft>
                <a:spcPts val="0"/>
              </a:spcAft>
              <a:buClr>
                <a:schemeClr val="dk1"/>
              </a:buClr>
              <a:buSzPct val="25000"/>
              <a:buFont typeface="Helvetica Neue"/>
              <a:buNone/>
            </a:pPr>
            <a:endPar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Tree>
    <p:extLst>
      <p:ext uri="{BB962C8B-B14F-4D97-AF65-F5344CB8AC3E}">
        <p14:creationId xmlns:p14="http://schemas.microsoft.com/office/powerpoint/2010/main" val="346464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p:txBody>
      </p:sp>
    </p:spTree>
    <p:extLst>
      <p:ext uri="{BB962C8B-B14F-4D97-AF65-F5344CB8AC3E}">
        <p14:creationId xmlns:p14="http://schemas.microsoft.com/office/powerpoint/2010/main" val="263998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 the late 20</a:t>
            </a:r>
            <a:r>
              <a:rPr lang="en-US" sz="1000" baseline="30000" dirty="0" smtClean="0"/>
              <a:t>th</a:t>
            </a:r>
            <a:r>
              <a:rPr lang="en-US" sz="1000" dirty="0" smtClean="0"/>
              <a:t> century (and even today) many</a:t>
            </a:r>
            <a:r>
              <a:rPr lang="en-US" sz="1000" baseline="0" dirty="0" smtClean="0"/>
              <a:t> teachers focus on teaching content, that is, factual knowledge, and spend less time engaging students in using science as a tool to develop their own understanding of the world around them and the problems facing society. </a:t>
            </a:r>
            <a:endParaRPr lang="en-US" sz="1000" dirty="0" smtClean="0"/>
          </a:p>
        </p:txBody>
      </p:sp>
    </p:spTree>
    <p:extLst>
      <p:ext uri="{BB962C8B-B14F-4D97-AF65-F5344CB8AC3E}">
        <p14:creationId xmlns:p14="http://schemas.microsoft.com/office/powerpoint/2010/main" val="197858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familiar aspect</a:t>
            </a:r>
            <a:r>
              <a:rPr lang="en-US" sz="1000" baseline="0" dirty="0" smtClean="0"/>
              <a:t>s of educational standards - disciplinary knowledge (the facts upon which future knowledge is built) - continue to be included in the NGSS.</a:t>
            </a:r>
          </a:p>
          <a:p>
            <a:endParaRPr lang="en-US" sz="1000" baseline="0" dirty="0" smtClean="0"/>
          </a:p>
          <a:p>
            <a:r>
              <a:rPr lang="en-US" sz="1000" baseline="0" dirty="0" smtClean="0"/>
              <a:t>But the NGSS also includes Science and Engineering Practices. The practices are the things that real scientists and engineers do when they go to work everyday. NGSS also includes the Crosscutting Concepts, which describe the things scientists and engineers look for when they try to understand phenomena or develop solutions to problems.</a:t>
            </a:r>
          </a:p>
          <a:p>
            <a:endParaRPr lang="en-US" sz="1000" baseline="0" dirty="0" smtClean="0"/>
          </a:p>
          <a:p>
            <a:r>
              <a:rPr lang="en-US" sz="1000" baseline="0" dirty="0" smtClean="0"/>
              <a:t>Many, perhaps even most, current teachers have a good background in the disciplinary core ideas. Almost none of the current teacher workforce has had specific training in how to engage students in using the science and engineering practices and the crosscutting concepts however.</a:t>
            </a:r>
          </a:p>
          <a:p>
            <a:endParaRPr lang="en-US" sz="1000" baseline="0" dirty="0" smtClean="0"/>
          </a:p>
          <a:p>
            <a:r>
              <a:rPr lang="en-US" sz="1000" baseline="0" dirty="0" smtClean="0"/>
              <a:t>So, this is where PD really needs to concentrate right now.</a:t>
            </a:r>
            <a:endParaRPr lang="en-US" sz="1000" dirty="0"/>
          </a:p>
        </p:txBody>
      </p:sp>
    </p:spTree>
    <p:extLst>
      <p:ext uri="{BB962C8B-B14F-4D97-AF65-F5344CB8AC3E}">
        <p14:creationId xmlns:p14="http://schemas.microsoft.com/office/powerpoint/2010/main" val="346144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313381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61094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a:t>
            </a:r>
            <a:r>
              <a:rPr lang="en-US" sz="1000" baseline="0" dirty="0" smtClean="0"/>
              <a:t> ultimate goal of PD is to improve students’ learning outcomes.</a:t>
            </a:r>
          </a:p>
          <a:p>
            <a:endParaRPr lang="en-US" sz="1000" baseline="0" dirty="0" smtClean="0"/>
          </a:p>
          <a:p>
            <a:r>
              <a:rPr lang="en-US" sz="1000" baseline="0" dirty="0" smtClean="0"/>
              <a:t>The vision underlying most PD is that it is designed to help teachers be better prepared in content pedagogy</a:t>
            </a:r>
          </a:p>
          <a:p>
            <a:endParaRPr lang="en-US" sz="1000" baseline="0" dirty="0" smtClean="0"/>
          </a:p>
          <a:p>
            <a:r>
              <a:rPr lang="en-US" sz="1000" baseline="0" dirty="0" smtClean="0"/>
              <a:t>However, what most teachers want, and we all need to be sensitive to, is that teachers need to ensure that their students do as well as possible on high-stakes tests. Funding for schools and continued employment for teachers in some cases depends on the outcome of these tests.</a:t>
            </a:r>
          </a:p>
          <a:p>
            <a:endParaRPr lang="en-US" sz="1000" baseline="0" dirty="0" smtClean="0"/>
          </a:p>
          <a:p>
            <a:r>
              <a:rPr lang="en-US" sz="1000" baseline="0" dirty="0" smtClean="0"/>
              <a:t>One of the best things that we have found is that by using NGSS-aligned materials and methods, students do better on standardized tests AND are more engaged overall. Win-win.</a:t>
            </a:r>
            <a:endParaRPr lang="en-US" sz="1000" dirty="0"/>
          </a:p>
        </p:txBody>
      </p:sp>
    </p:spTree>
    <p:extLst>
      <p:ext uri="{BB962C8B-B14F-4D97-AF65-F5344CB8AC3E}">
        <p14:creationId xmlns:p14="http://schemas.microsoft.com/office/powerpoint/2010/main" val="172041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actual standards</a:t>
            </a:r>
            <a:r>
              <a:rPr lang="en-US" sz="1000" baseline="0" dirty="0" smtClean="0"/>
              <a:t> (of NGSS fame) are articulated as performance expectations. Each includes at least one SEP, DCI, and CCC. These specify what students must be able to do at the conclusion of instruction. Note that this is “what they must be able to do” not what they must “know.” The emphasis here is important for assessment as well as teaching. The goal of teaching now is to get students to “do the learning.”</a:t>
            </a:r>
          </a:p>
          <a:p>
            <a:endParaRPr lang="en-US" sz="1000" baseline="0" dirty="0" smtClean="0"/>
          </a:p>
          <a:p>
            <a:r>
              <a:rPr lang="en-US" sz="1000" baseline="0" dirty="0" smtClean="0"/>
              <a:t>There are many: ESS (15); ETS (4); LS (21); PS (19)</a:t>
            </a:r>
            <a:endParaRPr lang="en-US" sz="1000" dirty="0"/>
          </a:p>
        </p:txBody>
      </p:sp>
    </p:spTree>
    <p:extLst>
      <p:ext uri="{BB962C8B-B14F-4D97-AF65-F5344CB8AC3E}">
        <p14:creationId xmlns:p14="http://schemas.microsoft.com/office/powerpoint/2010/main" val="341067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67959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267322"/>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78223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4488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10990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7820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6967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0763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6366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5024053"/>
      </p:ext>
    </p:extLst>
  </p:cSld>
  <p:clrMapOvr>
    <a:masterClrMapping/>
  </p:clrMapOvr>
  <p:hf sldNum="0"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Photo - Vertical">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428507" y="714375"/>
            <a:ext cx="5387398" cy="8858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35353"/>
              </a:buClr>
              <a:buFont typeface="Arial "/>
              <a:buNone/>
              <a:defRPr sz="5062" b="1" i="0" u="none" strike="noStrike" cap="none">
                <a:solidFill>
                  <a:srgbClr val="535353"/>
                </a:solidFill>
                <a:latin typeface="Arial Unicode MS" panose="020B0604020202020204" pitchFamily="34" charset="-128"/>
                <a:ea typeface="Arial Unicode MS" panose="020B0604020202020204" pitchFamily="34" charset="-128"/>
                <a:cs typeface="Arial Unicode MS" panose="020B0604020202020204" pitchFamily="34" charset="-128"/>
                <a:sym typeface="Arial "/>
              </a:defRPr>
            </a:lvl1pPr>
            <a:lvl2pPr marL="0" marR="0" lvl="1"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2pPr>
            <a:lvl3pPr marL="0" marR="0" lvl="2"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3pPr>
            <a:lvl4pPr marL="0" marR="0" lvl="3"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4pPr>
            <a:lvl5pPr marL="0" marR="0" lvl="4"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5pPr>
            <a:lvl6pPr marL="0" marR="0" lvl="5"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6pPr>
            <a:lvl7pPr marL="0" marR="0" lvl="6"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7pPr>
            <a:lvl8pPr marL="0" marR="0" lvl="7"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8pPr>
            <a:lvl9pPr marL="0" marR="0" lvl="8" indent="0" algn="ctr" rtl="0">
              <a:spcBef>
                <a:spcPts val="0"/>
              </a:spcBef>
              <a:buClr>
                <a:srgbClr val="535353"/>
              </a:buClr>
              <a:buFont typeface="Helvetica Neue"/>
              <a:buNone/>
              <a:defRPr sz="5062" b="0" i="0" u="none" strike="noStrike" cap="none">
                <a:solidFill>
                  <a:srgbClr val="535353"/>
                </a:solidFill>
                <a:latin typeface="Helvetica Neue"/>
                <a:ea typeface="Helvetica Neue"/>
                <a:cs typeface="Helvetica Neue"/>
                <a:sym typeface="Helvetica Neue"/>
              </a:defRPr>
            </a:lvl9pPr>
          </a:lstStyle>
          <a:p>
            <a:endParaRPr dirty="0"/>
          </a:p>
        </p:txBody>
      </p:sp>
      <p:sp>
        <p:nvSpPr>
          <p:cNvPr id="15" name="Shape 15"/>
          <p:cNvSpPr txBox="1">
            <a:spLocks noGrp="1"/>
          </p:cNvSpPr>
          <p:nvPr>
            <p:ph type="body" idx="1"/>
          </p:nvPr>
        </p:nvSpPr>
        <p:spPr>
          <a:xfrm>
            <a:off x="6428507" y="1600200"/>
            <a:ext cx="5387398" cy="457021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535353"/>
              </a:buClr>
              <a:buFont typeface="Arial"/>
              <a:buNone/>
              <a:defRPr sz="2672" b="0" i="0" u="none" strike="noStrike" cap="none">
                <a:solidFill>
                  <a:srgbClr val="535353"/>
                </a:solidFill>
                <a:latin typeface="Open Sans" panose="020B0606030504020204" pitchFamily="34" charset="0"/>
                <a:ea typeface="Open Sans" panose="020B0606030504020204" pitchFamily="34" charset="0"/>
                <a:cs typeface="Open Sans" panose="020B0606030504020204" pitchFamily="34" charset="0"/>
                <a:sym typeface="Arial"/>
              </a:defRPr>
            </a:lvl1pPr>
            <a:lvl2pPr marL="0" marR="0" lvl="1" indent="0" algn="l" rtl="0">
              <a:lnSpc>
                <a:spcPct val="100000"/>
              </a:lnSpc>
              <a:spcBef>
                <a:spcPts val="0"/>
              </a:spcBef>
              <a:spcAft>
                <a:spcPts val="0"/>
              </a:spcAft>
              <a:buClr>
                <a:srgbClr val="535353"/>
              </a:buClr>
              <a:buFont typeface="Arial"/>
              <a:buNone/>
              <a:defRPr sz="2672" b="0" i="0" u="none" strike="noStrike" cap="none">
                <a:solidFill>
                  <a:srgbClr val="535353"/>
                </a:solidFill>
                <a:latin typeface="Arial"/>
                <a:ea typeface="Arial"/>
                <a:cs typeface="Arial"/>
                <a:sym typeface="Arial"/>
              </a:defRPr>
            </a:lvl2pPr>
            <a:lvl3pPr marL="0" marR="0" lvl="2" indent="0" algn="l" rtl="0">
              <a:lnSpc>
                <a:spcPct val="100000"/>
              </a:lnSpc>
              <a:spcBef>
                <a:spcPts val="0"/>
              </a:spcBef>
              <a:spcAft>
                <a:spcPts val="0"/>
              </a:spcAft>
              <a:buClr>
                <a:srgbClr val="535353"/>
              </a:buClr>
              <a:buFont typeface="Arial"/>
              <a:buNone/>
              <a:defRPr sz="2672" b="0" i="0" u="none" strike="noStrike" cap="none">
                <a:solidFill>
                  <a:srgbClr val="535353"/>
                </a:solidFill>
                <a:latin typeface="Arial"/>
                <a:ea typeface="Arial"/>
                <a:cs typeface="Arial"/>
                <a:sym typeface="Arial"/>
              </a:defRPr>
            </a:lvl3pPr>
            <a:lvl4pPr marL="0" marR="0" lvl="3" indent="0" algn="l" rtl="0">
              <a:lnSpc>
                <a:spcPct val="100000"/>
              </a:lnSpc>
              <a:spcBef>
                <a:spcPts val="0"/>
              </a:spcBef>
              <a:spcAft>
                <a:spcPts val="0"/>
              </a:spcAft>
              <a:buClr>
                <a:srgbClr val="535353"/>
              </a:buClr>
              <a:buFont typeface="Arial"/>
              <a:buNone/>
              <a:defRPr sz="2672" b="0" i="0" u="none" strike="noStrike" cap="none">
                <a:solidFill>
                  <a:srgbClr val="535353"/>
                </a:solidFill>
                <a:latin typeface="Arial"/>
                <a:ea typeface="Arial"/>
                <a:cs typeface="Arial"/>
                <a:sym typeface="Arial"/>
              </a:defRPr>
            </a:lvl4pPr>
            <a:lvl5pPr marL="0" marR="0" lvl="4" indent="0" algn="l" rtl="0">
              <a:lnSpc>
                <a:spcPct val="100000"/>
              </a:lnSpc>
              <a:spcBef>
                <a:spcPts val="0"/>
              </a:spcBef>
              <a:spcAft>
                <a:spcPts val="0"/>
              </a:spcAft>
              <a:buClr>
                <a:srgbClr val="535353"/>
              </a:buClr>
              <a:buFont typeface="Arial"/>
              <a:buNone/>
              <a:defRPr sz="2672" b="0" i="0" u="none" strike="noStrike" cap="none">
                <a:solidFill>
                  <a:srgbClr val="535353"/>
                </a:solidFill>
                <a:latin typeface="Arial"/>
                <a:ea typeface="Arial"/>
                <a:cs typeface="Arial"/>
                <a:sym typeface="Arial"/>
              </a:defRPr>
            </a:lvl5pPr>
            <a:lvl6pPr marL="2196625" marR="0" lvl="5" indent="134365"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6pPr>
            <a:lvl7pPr marL="2562729" marR="0" lvl="6" indent="123861"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7pPr>
            <a:lvl8pPr marL="2928833" marR="0" lvl="7" indent="126057"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8pPr>
            <a:lvl9pPr marL="3294938" marR="0" lvl="8" indent="128252"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9pPr>
          </a:lstStyle>
          <a:p>
            <a:endParaRPr dirty="0"/>
          </a:p>
        </p:txBody>
      </p:sp>
      <p:sp>
        <p:nvSpPr>
          <p:cNvPr id="16" name="Shape 16"/>
          <p:cNvSpPr>
            <a:spLocks noGrp="1"/>
          </p:cNvSpPr>
          <p:nvPr>
            <p:ph type="pic" idx="2"/>
          </p:nvPr>
        </p:nvSpPr>
        <p:spPr>
          <a:xfrm>
            <a:off x="333375" y="0"/>
            <a:ext cx="5701665" cy="6170612"/>
          </a:xfrm>
          <a:prstGeom prst="rect">
            <a:avLst/>
          </a:prstGeom>
          <a:noFill/>
          <a:ln>
            <a:noFill/>
          </a:ln>
        </p:spPr>
        <p:txBody>
          <a:bodyPr lIns="91425" tIns="91425" rIns="91425" bIns="91425" anchor="ctr" anchorCtr="0"/>
          <a:lstStyle>
            <a:lvl1pPr marL="366104" marR="0" lvl="0" indent="136086" algn="l" rtl="0">
              <a:lnSpc>
                <a:spcPct val="120000"/>
              </a:lnSpc>
              <a:spcBef>
                <a:spcPts val="3234"/>
              </a:spcBef>
              <a:spcAft>
                <a:spcPts val="0"/>
              </a:spcAft>
              <a:buClr>
                <a:srgbClr val="535353"/>
              </a:buClr>
              <a:buSzPct val="84640"/>
              <a:buFont typeface="Arial"/>
              <a:buChar char="•"/>
              <a:defRPr sz="3234" b="0" i="0" u="none" strike="noStrike" cap="none">
                <a:solidFill>
                  <a:srgbClr val="535353"/>
                </a:solidFill>
                <a:latin typeface="Open Sans" panose="020B0606030504020204" pitchFamily="34" charset="0"/>
                <a:ea typeface="Open Sans" panose="020B0606030504020204" pitchFamily="34" charset="0"/>
                <a:cs typeface="Open Sans" panose="020B0606030504020204" pitchFamily="34" charset="0"/>
                <a:sym typeface="Arial"/>
              </a:defRPr>
            </a:lvl1pPr>
            <a:lvl2pPr marL="732208" marR="0" lvl="1" indent="125582" algn="l" rtl="0">
              <a:lnSpc>
                <a:spcPct val="120000"/>
              </a:lnSpc>
              <a:spcBef>
                <a:spcPts val="3234"/>
              </a:spcBef>
              <a:spcAft>
                <a:spcPts val="0"/>
              </a:spcAft>
              <a:buClr>
                <a:srgbClr val="535353"/>
              </a:buClr>
              <a:buSzPct val="84640"/>
              <a:buFont typeface="Arial"/>
              <a:buChar char="•"/>
              <a:defRPr sz="3234" b="0" i="0" u="none" strike="noStrike" cap="none">
                <a:solidFill>
                  <a:srgbClr val="535353"/>
                </a:solidFill>
                <a:latin typeface="Arial"/>
                <a:ea typeface="Arial"/>
                <a:cs typeface="Arial"/>
                <a:sym typeface="Arial"/>
              </a:defRPr>
            </a:lvl2pPr>
            <a:lvl3pPr marL="1098313" marR="0" lvl="2" indent="127777" algn="l" rtl="0">
              <a:lnSpc>
                <a:spcPct val="120000"/>
              </a:lnSpc>
              <a:spcBef>
                <a:spcPts val="3234"/>
              </a:spcBef>
              <a:spcAft>
                <a:spcPts val="0"/>
              </a:spcAft>
              <a:buClr>
                <a:srgbClr val="535353"/>
              </a:buClr>
              <a:buSzPct val="84640"/>
              <a:buFont typeface="Arial"/>
              <a:buChar char="•"/>
              <a:defRPr sz="3234" b="0" i="0" u="none" strike="noStrike" cap="none">
                <a:solidFill>
                  <a:srgbClr val="535353"/>
                </a:solidFill>
                <a:latin typeface="Arial"/>
                <a:ea typeface="Arial"/>
                <a:cs typeface="Arial"/>
                <a:sym typeface="Arial"/>
              </a:defRPr>
            </a:lvl3pPr>
            <a:lvl4pPr marL="1464417" marR="0" lvl="3" indent="129973" algn="l" rtl="0">
              <a:lnSpc>
                <a:spcPct val="120000"/>
              </a:lnSpc>
              <a:spcBef>
                <a:spcPts val="3234"/>
              </a:spcBef>
              <a:spcAft>
                <a:spcPts val="0"/>
              </a:spcAft>
              <a:buClr>
                <a:srgbClr val="535353"/>
              </a:buClr>
              <a:buSzPct val="84640"/>
              <a:buFont typeface="Arial"/>
              <a:buChar char="•"/>
              <a:defRPr sz="3234" b="0" i="0" u="none" strike="noStrike" cap="none">
                <a:solidFill>
                  <a:srgbClr val="535353"/>
                </a:solidFill>
                <a:latin typeface="Arial"/>
                <a:ea typeface="Arial"/>
                <a:cs typeface="Arial"/>
                <a:sym typeface="Arial"/>
              </a:defRPr>
            </a:lvl4pPr>
            <a:lvl5pPr marL="1830521" marR="0" lvl="4" indent="132169" algn="l" rtl="0">
              <a:lnSpc>
                <a:spcPct val="120000"/>
              </a:lnSpc>
              <a:spcBef>
                <a:spcPts val="3234"/>
              </a:spcBef>
              <a:spcAft>
                <a:spcPts val="0"/>
              </a:spcAft>
              <a:buClr>
                <a:srgbClr val="535353"/>
              </a:buClr>
              <a:buSzPct val="84640"/>
              <a:buFont typeface="Arial"/>
              <a:buChar char="•"/>
              <a:defRPr sz="3234" b="0" i="0" u="none" strike="noStrike" cap="none">
                <a:solidFill>
                  <a:srgbClr val="535353"/>
                </a:solidFill>
                <a:latin typeface="Arial"/>
                <a:ea typeface="Arial"/>
                <a:cs typeface="Arial"/>
                <a:sym typeface="Arial"/>
              </a:defRPr>
            </a:lvl5pPr>
            <a:lvl6pPr marL="2196625" marR="0" lvl="5" indent="134365"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6pPr>
            <a:lvl7pPr marL="2562729" marR="0" lvl="6" indent="123861"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7pPr>
            <a:lvl8pPr marL="2928833" marR="0" lvl="7" indent="126057"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8pPr>
            <a:lvl9pPr marL="3294938" marR="0" lvl="8" indent="128252" algn="l" rtl="0">
              <a:lnSpc>
                <a:spcPct val="120000"/>
              </a:lnSpc>
              <a:spcBef>
                <a:spcPts val="3234"/>
              </a:spcBef>
              <a:spcAft>
                <a:spcPts val="0"/>
              </a:spcAft>
              <a:buClr>
                <a:srgbClr val="535353"/>
              </a:buClr>
              <a:buSzPct val="84640"/>
              <a:buFont typeface="Helvetica Neue"/>
              <a:buChar char="•"/>
              <a:defRPr sz="3234" b="0" i="0" u="none" strike="noStrike" cap="none">
                <a:solidFill>
                  <a:srgbClr val="535353"/>
                </a:solidFill>
                <a:latin typeface="Helvetica Neue"/>
                <a:ea typeface="Helvetica Neue"/>
                <a:cs typeface="Helvetica Neue"/>
                <a:sym typeface="Helvetica Neue"/>
              </a:defRPr>
            </a:lvl9pPr>
          </a:lstStyle>
          <a:p>
            <a:endParaRPr dirty="0"/>
          </a:p>
        </p:txBody>
      </p:sp>
    </p:spTree>
    <p:extLst>
      <p:ext uri="{BB962C8B-B14F-4D97-AF65-F5344CB8AC3E}">
        <p14:creationId xmlns:p14="http://schemas.microsoft.com/office/powerpoint/2010/main" val="363637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1832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7250674"/>
      </p:ext>
    </p:extLst>
  </p:cSld>
  <p:clrMapOvr>
    <a:masterClrMapping/>
  </p:clrMapOvr>
  <p:hf sldNum="0"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87625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7884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ctr" rtl="0">
              <a:lnSpc>
                <a:spcPct val="100000"/>
              </a:lnSpc>
              <a:spcBef>
                <a:spcPts val="0"/>
              </a:spcBef>
              <a:spcAft>
                <a:spcPts val="0"/>
              </a:spcAft>
              <a:buClr>
                <a:srgbClr val="000000"/>
              </a:buClr>
              <a:buSzPct val="25000"/>
              <a:buFont typeface="Cabin"/>
              <a:buNone/>
            </a:pPr>
            <a:fld id="{00000000-1234-1234-1234-123412341234}" type="slidenum">
              <a:rPr lang="en-US" sz="3013" b="0" i="0" u="none" strike="noStrike" cap="none" smtClean="0">
                <a:solidFill>
                  <a:srgbClr val="000000"/>
                </a:solidFill>
                <a:latin typeface="Cabin"/>
                <a:ea typeface="Cabin"/>
                <a:cs typeface="Cabin"/>
                <a:sym typeface="Cabin"/>
              </a:rPr>
              <a:t>‹#›</a:t>
            </a:fld>
            <a:endParaRPr lang="en-US" sz="3013" b="0" i="0" u="none" strike="noStrike" cap="none" dirty="0">
              <a:solidFill>
                <a:srgbClr val="000000"/>
              </a:solidFill>
              <a:latin typeface="Cabin"/>
              <a:ea typeface="Cabin"/>
              <a:cs typeface="Cabin"/>
              <a:sym typeface="Cabin"/>
            </a:endParaRPr>
          </a:p>
        </p:txBody>
      </p:sp>
    </p:spTree>
    <p:extLst>
      <p:ext uri="{BB962C8B-B14F-4D97-AF65-F5344CB8AC3E}">
        <p14:creationId xmlns:p14="http://schemas.microsoft.com/office/powerpoint/2010/main" val="82114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1513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47989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92898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9/25/2016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696381"/>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3" r:id="rId18"/>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49223" y="378671"/>
            <a:ext cx="10843121" cy="2784302"/>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535353"/>
              </a:buClr>
              <a:buSzPct val="25000"/>
              <a:buFont typeface="Arial "/>
              <a:buNone/>
            </a:pPr>
            <a:r>
              <a:rPr lang="en-US" sz="3600" b="1" i="0" u="none" strike="noStrike" cap="none" dirty="0" err="1" smtClean="0">
                <a:solidFill>
                  <a:srgbClr val="FCCE01"/>
                </a:solidFill>
                <a:effectLst/>
                <a:sym typeface="Arial "/>
              </a:rPr>
              <a:t>Mi</a:t>
            </a:r>
            <a:r>
              <a:rPr lang="en-US" sz="3600" b="1" i="0" u="none" strike="noStrike" cap="none" dirty="0" smtClean="0">
                <a:solidFill>
                  <a:srgbClr val="FCCE01"/>
                </a:solidFill>
                <a:effectLst/>
                <a:sym typeface="Arial "/>
              </a:rPr>
              <a:t>-STAR Teacher Professional Development for Implementation of NGSS-Aligned </a:t>
            </a:r>
            <a:br>
              <a:rPr lang="en-US" sz="3600" b="1" i="0" u="none" strike="noStrike" cap="none" dirty="0" smtClean="0">
                <a:solidFill>
                  <a:srgbClr val="FCCE01"/>
                </a:solidFill>
                <a:effectLst/>
                <a:sym typeface="Arial "/>
              </a:rPr>
            </a:br>
            <a:r>
              <a:rPr lang="en-US" sz="3600" b="1" i="0" u="none" strike="noStrike" cap="none" dirty="0" smtClean="0">
                <a:solidFill>
                  <a:srgbClr val="FCCE01"/>
                </a:solidFill>
                <a:effectLst/>
                <a:sym typeface="Arial "/>
              </a:rPr>
              <a:t>Three-Dimensional Curriculum and Assessments</a:t>
            </a:r>
            <a:endParaRPr sz="3600" b="1" i="0" u="none" strike="noStrike" cap="none" dirty="0">
              <a:solidFill>
                <a:srgbClr val="FCCE01"/>
              </a:solidFill>
              <a:effectLst/>
              <a:ea typeface="Open Sans" panose="020B0606030504020204" pitchFamily="34" charset="0"/>
              <a:cs typeface="Open Sans" panose="020B0606030504020204" pitchFamily="34" charset="0"/>
              <a:sym typeface="Arial "/>
            </a:endParaRPr>
          </a:p>
        </p:txBody>
      </p:sp>
      <p:sp>
        <p:nvSpPr>
          <p:cNvPr id="2" name="Subtitle 1"/>
          <p:cNvSpPr>
            <a:spLocks noGrp="1"/>
          </p:cNvSpPr>
          <p:nvPr>
            <p:ph type="subTitle" idx="1"/>
          </p:nvPr>
        </p:nvSpPr>
        <p:spPr>
          <a:xfrm>
            <a:off x="795866" y="3598339"/>
            <a:ext cx="10481733" cy="1049867"/>
          </a:xfrm>
        </p:spPr>
        <p:txBody>
          <a:bodyPr>
            <a:normAutofit lnSpcReduction="10000"/>
          </a:bodyPr>
          <a:lstStyle/>
          <a:p>
            <a:r>
              <a:rPr lang="en-US" sz="2800" dirty="0" smtClean="0"/>
              <a:t>J.E. Huntoon, B. Bergman, E.E. </a:t>
            </a:r>
            <a:r>
              <a:rPr lang="en-US" sz="2800" dirty="0" err="1" smtClean="0"/>
              <a:t>Gochis</a:t>
            </a:r>
            <a:r>
              <a:rPr lang="en-US" sz="2800" dirty="0" smtClean="0"/>
              <a:t>, S. Tubman, </a:t>
            </a:r>
          </a:p>
          <a:p>
            <a:r>
              <a:rPr lang="en-US" sz="2800" dirty="0" smtClean="0"/>
              <a:t>M.L. Hoover and E.C. </a:t>
            </a:r>
            <a:r>
              <a:rPr lang="en-US" sz="2800" dirty="0" err="1" smtClean="0"/>
              <a:t>Robeck</a:t>
            </a:r>
            <a:endParaRPr lang="en-US" sz="2800" dirty="0"/>
          </a:p>
        </p:txBody>
      </p:sp>
      <p:sp>
        <p:nvSpPr>
          <p:cNvPr id="4" name="Rectangle 3"/>
          <p:cNvSpPr/>
          <p:nvPr/>
        </p:nvSpPr>
        <p:spPr>
          <a:xfrm>
            <a:off x="0" y="4648206"/>
            <a:ext cx="12186710" cy="220979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Shape 62" descr="FullName_Horizontal_OneColor_Gold.png"/>
          <p:cNvPicPr preferRelativeResize="0">
            <a:picLocks noChangeAspect="1"/>
          </p:cNvPicPr>
          <p:nvPr/>
        </p:nvPicPr>
        <p:blipFill rotWithShape="1">
          <a:blip r:embed="rId3">
            <a:alphaModFix/>
          </a:blip>
          <a:stretch/>
        </p:blipFill>
        <p:spPr>
          <a:xfrm>
            <a:off x="4386133" y="5172156"/>
            <a:ext cx="3652864" cy="1209259"/>
          </a:xfrm>
          <a:prstGeom prst="rect">
            <a:avLst/>
          </a:prstGeom>
          <a:solidFill>
            <a:schemeClr val="bg1"/>
          </a:solidFill>
          <a:ln>
            <a:noFill/>
          </a:ln>
        </p:spPr>
      </p:pic>
      <p:pic>
        <p:nvPicPr>
          <p:cNvPr id="2050" name="Picture 2" descr="http://www.americangeosciences.org/sites/default/files/AGI-Logo-Tagline-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778" y="5295773"/>
            <a:ext cx="2857500" cy="962025"/>
          </a:xfrm>
          <a:prstGeom prst="rect">
            <a:avLst/>
          </a:prstGeom>
          <a:solidFill>
            <a:schemeClr val="tx1">
              <a:lumMod val="75000"/>
            </a:schemeClr>
          </a:solidFill>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1658" t="47280" b="28418"/>
          <a:stretch/>
        </p:blipFill>
        <p:spPr>
          <a:xfrm>
            <a:off x="246888" y="5164137"/>
            <a:ext cx="3077464" cy="12252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CE00"/>
                </a:solidFill>
              </a:rPr>
              <a:t>Performance-Based Assessment </a:t>
            </a:r>
            <a:endParaRPr lang="en-US" b="1" dirty="0">
              <a:solidFill>
                <a:srgbClr val="FFCE00"/>
              </a:solidFill>
            </a:endParaRPr>
          </a:p>
        </p:txBody>
      </p:sp>
      <p:sp>
        <p:nvSpPr>
          <p:cNvPr id="5" name="Content Placeholder 4"/>
          <p:cNvSpPr>
            <a:spLocks noGrp="1"/>
          </p:cNvSpPr>
          <p:nvPr>
            <p:ph idx="1"/>
          </p:nvPr>
        </p:nvSpPr>
        <p:spPr>
          <a:xfrm>
            <a:off x="344169" y="1580050"/>
            <a:ext cx="10353762" cy="4781473"/>
          </a:xfrm>
        </p:spPr>
        <p:txBody>
          <a:bodyPr>
            <a:normAutofit/>
          </a:bodyPr>
          <a:lstStyle/>
          <a:p>
            <a:r>
              <a:rPr lang="en-US" sz="2400" dirty="0" smtClean="0">
                <a:solidFill>
                  <a:srgbClr val="FFCE00"/>
                </a:solidFill>
              </a:rPr>
              <a:t>Engage in</a:t>
            </a:r>
            <a:r>
              <a:rPr lang="en-US" sz="2400" dirty="0" smtClean="0">
                <a:solidFill>
                  <a:schemeClr val="tx1"/>
                </a:solidFill>
              </a:rPr>
              <a:t> </a:t>
            </a:r>
            <a:r>
              <a:rPr lang="en-US" sz="2400" dirty="0" smtClean="0">
                <a:solidFill>
                  <a:srgbClr val="FFCE00"/>
                </a:solidFill>
              </a:rPr>
              <a:t>argument (discussion) using evidence</a:t>
            </a:r>
          </a:p>
          <a:p>
            <a:pPr lvl="1"/>
            <a:r>
              <a:rPr lang="en-US" sz="2000" dirty="0" smtClean="0">
                <a:solidFill>
                  <a:schemeClr val="tx1"/>
                </a:solidFill>
              </a:rPr>
              <a:t>Identify scientific evidence</a:t>
            </a:r>
          </a:p>
          <a:p>
            <a:pPr lvl="1"/>
            <a:r>
              <a:rPr lang="en-US" sz="2000" dirty="0" smtClean="0">
                <a:solidFill>
                  <a:schemeClr val="tx1"/>
                </a:solidFill>
              </a:rPr>
              <a:t>Evaluate </a:t>
            </a:r>
            <a:r>
              <a:rPr lang="en-US" sz="2000" dirty="0">
                <a:solidFill>
                  <a:schemeClr val="tx1"/>
                </a:solidFill>
              </a:rPr>
              <a:t>and critique evidence </a:t>
            </a:r>
            <a:endParaRPr lang="en-US" sz="2000" dirty="0" smtClean="0">
              <a:solidFill>
                <a:schemeClr val="tx1"/>
              </a:solidFill>
            </a:endParaRPr>
          </a:p>
          <a:p>
            <a:pPr lvl="1"/>
            <a:r>
              <a:rPr lang="en-US" sz="2000" dirty="0" smtClean="0">
                <a:solidFill>
                  <a:schemeClr val="tx1"/>
                </a:solidFill>
              </a:rPr>
              <a:t>Reason and synthesize </a:t>
            </a:r>
          </a:p>
          <a:p>
            <a:pPr lvl="1"/>
            <a:r>
              <a:rPr lang="en-US" sz="2000" dirty="0" smtClean="0">
                <a:solidFill>
                  <a:schemeClr val="tx1"/>
                </a:solidFill>
              </a:rPr>
              <a:t>Support </a:t>
            </a:r>
            <a:r>
              <a:rPr lang="en-US" sz="2000" dirty="0">
                <a:solidFill>
                  <a:schemeClr val="tx1"/>
                </a:solidFill>
              </a:rPr>
              <a:t>a claim with </a:t>
            </a:r>
            <a:r>
              <a:rPr lang="en-US" sz="2000" dirty="0" smtClean="0">
                <a:solidFill>
                  <a:schemeClr val="tx1"/>
                </a:solidFill>
              </a:rPr>
              <a:t>evidence</a:t>
            </a:r>
          </a:p>
        </p:txBody>
      </p:sp>
      <p:pic>
        <p:nvPicPr>
          <p:cNvPr id="1028" name="Picture 4" descr="cla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473" y="3327816"/>
            <a:ext cx="6993844" cy="33940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G_19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325" y="305709"/>
            <a:ext cx="3327995" cy="33279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th grade students record their observations about the geologic origins of raw materia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505" y="3953256"/>
            <a:ext cx="2768632" cy="276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par>
                                <p:cTn id="30" presetID="10" presetClass="entr" presetSubtype="0" fill="hold" nodeType="with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CE00"/>
                </a:solidFill>
              </a:rPr>
              <a:t>PD Needed</a:t>
            </a:r>
            <a:endParaRPr lang="en-US" b="1" dirty="0">
              <a:solidFill>
                <a:srgbClr val="FFCE00"/>
              </a:solidFill>
            </a:endParaRPr>
          </a:p>
        </p:txBody>
      </p:sp>
      <p:sp>
        <p:nvSpPr>
          <p:cNvPr id="5" name="Content Placeholder 4"/>
          <p:cNvSpPr>
            <a:spLocks noGrp="1"/>
          </p:cNvSpPr>
          <p:nvPr>
            <p:ph idx="1"/>
          </p:nvPr>
        </p:nvSpPr>
        <p:spPr>
          <a:xfrm>
            <a:off x="764497" y="2009769"/>
            <a:ext cx="10503059" cy="4491615"/>
          </a:xfrm>
        </p:spPr>
        <p:txBody>
          <a:bodyPr>
            <a:normAutofit/>
          </a:bodyPr>
          <a:lstStyle/>
          <a:p>
            <a:r>
              <a:rPr lang="en-US" dirty="0" smtClean="0">
                <a:solidFill>
                  <a:srgbClr val="FFCE00"/>
                </a:solidFill>
              </a:rPr>
              <a:t>NGSS </a:t>
            </a:r>
            <a:r>
              <a:rPr lang="en-US" dirty="0" smtClean="0">
                <a:solidFill>
                  <a:schemeClr val="tx1"/>
                </a:solidFill>
              </a:rPr>
              <a:t>– introduction + practice</a:t>
            </a:r>
          </a:p>
          <a:p>
            <a:r>
              <a:rPr lang="en-US" dirty="0">
                <a:solidFill>
                  <a:srgbClr val="FFCE00"/>
                </a:solidFill>
              </a:rPr>
              <a:t>U</a:t>
            </a:r>
            <a:r>
              <a:rPr lang="en-US" dirty="0" smtClean="0">
                <a:solidFill>
                  <a:srgbClr val="FFCE00"/>
                </a:solidFill>
              </a:rPr>
              <a:t>npacking</a:t>
            </a:r>
            <a:r>
              <a:rPr lang="en-US" dirty="0" smtClean="0">
                <a:solidFill>
                  <a:schemeClr val="tx1"/>
                </a:solidFill>
              </a:rPr>
              <a:t> PEs into component SEPs, DCIs, CCCs – examples + practice</a:t>
            </a:r>
          </a:p>
          <a:p>
            <a:r>
              <a:rPr lang="en-US" dirty="0" smtClean="0">
                <a:solidFill>
                  <a:srgbClr val="FFCE00"/>
                </a:solidFill>
              </a:rPr>
              <a:t>Conceiving</a:t>
            </a:r>
            <a:r>
              <a:rPr lang="en-US" dirty="0" smtClean="0">
                <a:solidFill>
                  <a:schemeClr val="tx1"/>
                </a:solidFill>
              </a:rPr>
              <a:t> of real-world and relevant scenarios that allow for three-dimensional classroom-based assessment – examples + practice</a:t>
            </a:r>
          </a:p>
          <a:p>
            <a:r>
              <a:rPr lang="en-US" dirty="0" smtClean="0">
                <a:solidFill>
                  <a:srgbClr val="FFCE00"/>
                </a:solidFill>
              </a:rPr>
              <a:t>Developing</a:t>
            </a:r>
            <a:r>
              <a:rPr lang="en-US" dirty="0" smtClean="0">
                <a:solidFill>
                  <a:schemeClr val="tx1"/>
                </a:solidFill>
              </a:rPr>
              <a:t> and using rubrics to grade performance-based tasks – examples + practice</a:t>
            </a:r>
          </a:p>
          <a:p>
            <a:r>
              <a:rPr lang="en-US" dirty="0" smtClean="0">
                <a:solidFill>
                  <a:srgbClr val="FFCE00"/>
                </a:solidFill>
              </a:rPr>
              <a:t>Creating</a:t>
            </a:r>
            <a:r>
              <a:rPr lang="en-US" dirty="0" smtClean="0">
                <a:solidFill>
                  <a:schemeClr val="tx1"/>
                </a:solidFill>
              </a:rPr>
              <a:t> </a:t>
            </a:r>
            <a:r>
              <a:rPr lang="en-US" dirty="0">
                <a:solidFill>
                  <a:schemeClr val="tx1"/>
                </a:solidFill>
              </a:rPr>
              <a:t>mini </a:t>
            </a:r>
            <a:r>
              <a:rPr lang="en-US" dirty="0" smtClean="0">
                <a:solidFill>
                  <a:schemeClr val="tx1"/>
                </a:solidFill>
              </a:rPr>
              <a:t>lessons/units – practice + collaborative review</a:t>
            </a:r>
          </a:p>
          <a:p>
            <a:r>
              <a:rPr lang="en-US" dirty="0">
                <a:solidFill>
                  <a:srgbClr val="FFCE00"/>
                </a:solidFill>
              </a:rPr>
              <a:t>Identifying</a:t>
            </a:r>
            <a:r>
              <a:rPr lang="en-US" dirty="0">
                <a:solidFill>
                  <a:schemeClr val="tx1"/>
                </a:solidFill>
              </a:rPr>
              <a:t> connections between “primary” PEs and “supporting” PEs – practice + collaborative </a:t>
            </a:r>
            <a:r>
              <a:rPr lang="en-US" dirty="0" smtClean="0">
                <a:solidFill>
                  <a:schemeClr val="tx1"/>
                </a:solidFill>
              </a:rPr>
              <a:t>review</a:t>
            </a:r>
          </a:p>
          <a:p>
            <a:r>
              <a:rPr lang="en-US" dirty="0" smtClean="0">
                <a:solidFill>
                  <a:srgbClr val="FFCE00"/>
                </a:solidFill>
              </a:rPr>
              <a:t>Critiquing</a:t>
            </a:r>
            <a:r>
              <a:rPr lang="en-US" dirty="0" smtClean="0">
                <a:solidFill>
                  <a:schemeClr val="tx1"/>
                </a:solidFill>
              </a:rPr>
              <a:t> existing materials’ three-dimensionality – practice + collaborative review</a:t>
            </a:r>
          </a:p>
          <a:p>
            <a:r>
              <a:rPr lang="en-US" dirty="0" smtClean="0">
                <a:solidFill>
                  <a:srgbClr val="FFCE00"/>
                </a:solidFill>
              </a:rPr>
              <a:t>Establishing</a:t>
            </a:r>
            <a:r>
              <a:rPr lang="en-US" dirty="0" smtClean="0">
                <a:solidFill>
                  <a:schemeClr val="tx1"/>
                </a:solidFill>
              </a:rPr>
              <a:t> personal networks to support ongoing learning – technology </a:t>
            </a:r>
            <a:r>
              <a:rPr lang="en-US" dirty="0" smtClean="0">
                <a:solidFill>
                  <a:schemeClr val="tx1"/>
                </a:solidFill>
              </a:rPr>
              <a:t>enabled</a:t>
            </a:r>
          </a:p>
        </p:txBody>
      </p:sp>
      <p:pic>
        <p:nvPicPr>
          <p:cNvPr id="1030" name="Picture 6" descr="https://scontent-sjc2-1.xx.fbcdn.net/v/t1.0-9/14064158_634826403343944_2725365792219693459_n.jpg?oh=10064dea2ff7a5146df4026e00ef5e1e&amp;oe=5878A283"/>
          <p:cNvPicPr>
            <a:picLocks noChangeAspect="1" noChangeArrowheads="1"/>
          </p:cNvPicPr>
          <p:nvPr/>
        </p:nvPicPr>
        <p:blipFill rotWithShape="1">
          <a:blip r:embed="rId3">
            <a:extLst>
              <a:ext uri="{28A0092B-C50C-407E-A947-70E740481C1C}">
                <a14:useLocalDpi xmlns:a14="http://schemas.microsoft.com/office/drawing/2010/main" val="0"/>
              </a:ext>
            </a:extLst>
          </a:blip>
          <a:srcRect l="6167" t="28533" r="11701" b="31467"/>
          <a:stretch/>
        </p:blipFill>
        <p:spPr bwMode="auto">
          <a:xfrm>
            <a:off x="5876143" y="104931"/>
            <a:ext cx="6210925" cy="226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35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err="1" smtClean="0">
                <a:solidFill>
                  <a:srgbClr val="FFCE00"/>
                </a:solidFill>
              </a:rPr>
              <a:t>Mi</a:t>
            </a:r>
            <a:r>
              <a:rPr lang="en-US" b="1" dirty="0" smtClean="0">
                <a:solidFill>
                  <a:srgbClr val="FFCE00"/>
                </a:solidFill>
              </a:rPr>
              <a:t>-STAR’s Approach</a:t>
            </a:r>
            <a:endParaRPr lang="en-US" b="1" dirty="0">
              <a:solidFill>
                <a:srgbClr val="FFCE00"/>
              </a:solidFill>
            </a:endParaRPr>
          </a:p>
        </p:txBody>
      </p:sp>
      <p:sp>
        <p:nvSpPr>
          <p:cNvPr id="5" name="Content Placeholder 4"/>
          <p:cNvSpPr>
            <a:spLocks noGrp="1"/>
          </p:cNvSpPr>
          <p:nvPr>
            <p:ph idx="1"/>
          </p:nvPr>
        </p:nvSpPr>
        <p:spPr>
          <a:xfrm>
            <a:off x="913795" y="1732449"/>
            <a:ext cx="10353762" cy="4768935"/>
          </a:xfrm>
        </p:spPr>
        <p:txBody>
          <a:bodyPr>
            <a:normAutofit/>
          </a:bodyPr>
          <a:lstStyle/>
          <a:p>
            <a:r>
              <a:rPr lang="en-US" dirty="0" smtClean="0">
                <a:solidFill>
                  <a:srgbClr val="FFCE00"/>
                </a:solidFill>
              </a:rPr>
              <a:t>Online </a:t>
            </a:r>
            <a:r>
              <a:rPr lang="en-US" dirty="0" err="1" smtClean="0">
                <a:solidFill>
                  <a:srgbClr val="FFCE00"/>
                </a:solidFill>
              </a:rPr>
              <a:t>Mi</a:t>
            </a:r>
            <a:r>
              <a:rPr lang="en-US" dirty="0" smtClean="0">
                <a:solidFill>
                  <a:srgbClr val="FFCE00"/>
                </a:solidFill>
              </a:rPr>
              <a:t>-STAR Academy </a:t>
            </a:r>
          </a:p>
          <a:p>
            <a:pPr lvl="1"/>
            <a:r>
              <a:rPr lang="en-US" dirty="0" smtClean="0">
                <a:solidFill>
                  <a:schemeClr val="tx1"/>
                </a:solidFill>
              </a:rPr>
              <a:t>Basic training for all </a:t>
            </a:r>
            <a:r>
              <a:rPr lang="en-US" dirty="0" err="1" smtClean="0">
                <a:solidFill>
                  <a:schemeClr val="tx1"/>
                </a:solidFill>
              </a:rPr>
              <a:t>Mi</a:t>
            </a:r>
            <a:r>
              <a:rPr lang="en-US" dirty="0" smtClean="0">
                <a:solidFill>
                  <a:schemeClr val="tx1"/>
                </a:solidFill>
              </a:rPr>
              <a:t>-STAR participants</a:t>
            </a:r>
          </a:p>
          <a:p>
            <a:r>
              <a:rPr lang="en-US" dirty="0" smtClean="0">
                <a:solidFill>
                  <a:srgbClr val="FFCE00"/>
                </a:solidFill>
              </a:rPr>
              <a:t>Summer PD sessions with certified facilitators</a:t>
            </a:r>
          </a:p>
          <a:p>
            <a:pPr lvl="1"/>
            <a:r>
              <a:rPr lang="en-US" dirty="0" smtClean="0">
                <a:solidFill>
                  <a:schemeClr val="tx1"/>
                </a:solidFill>
              </a:rPr>
              <a:t>Train-the-trainer model allows for growth of network</a:t>
            </a:r>
          </a:p>
          <a:p>
            <a:r>
              <a:rPr lang="en-US" dirty="0" smtClean="0">
                <a:solidFill>
                  <a:srgbClr val="FFCE00"/>
                </a:solidFill>
              </a:rPr>
              <a:t>Customized real-time support by scientists and engineers for pilot-testing teachers</a:t>
            </a:r>
          </a:p>
          <a:p>
            <a:pPr lvl="1"/>
            <a:r>
              <a:rPr lang="en-US" dirty="0" smtClean="0">
                <a:solidFill>
                  <a:schemeClr val="tx1"/>
                </a:solidFill>
              </a:rPr>
              <a:t>Teachers’ needs and requests inform development of next generation of PD</a:t>
            </a:r>
          </a:p>
          <a:p>
            <a:pPr marL="36900" indent="0" algn="ctr">
              <a:buNone/>
            </a:pPr>
            <a:endParaRPr lang="en-US" dirty="0">
              <a:solidFill>
                <a:schemeClr val="tx1"/>
              </a:solidFill>
            </a:endParaRPr>
          </a:p>
          <a:p>
            <a:pPr marL="36900" indent="0" algn="ctr">
              <a:buNone/>
            </a:pPr>
            <a:r>
              <a:rPr lang="en-US" dirty="0">
                <a:solidFill>
                  <a:srgbClr val="FFCE00"/>
                </a:solidFill>
              </a:rPr>
              <a:t>M</a:t>
            </a:r>
            <a:r>
              <a:rPr lang="en-US" dirty="0" smtClean="0">
                <a:solidFill>
                  <a:srgbClr val="FFCE00"/>
                </a:solidFill>
              </a:rPr>
              <a:t>ajor learnings: </a:t>
            </a:r>
          </a:p>
          <a:p>
            <a:pPr marL="36900" indent="0" algn="ctr">
              <a:buNone/>
            </a:pPr>
            <a:r>
              <a:rPr lang="en-US" dirty="0" smtClean="0">
                <a:solidFill>
                  <a:schemeClr val="tx1"/>
                </a:solidFill>
                <a:sym typeface="Wingdings" panose="05000000000000000000" pitchFamily="2" charset="2"/>
              </a:rPr>
              <a:t>NGSS-cataloged materials are not necessarily NGSS-aligned </a:t>
            </a:r>
          </a:p>
          <a:p>
            <a:pPr marL="36900" indent="0" algn="ctr">
              <a:buNone/>
            </a:pPr>
            <a:r>
              <a:rPr lang="en-US" dirty="0" smtClean="0">
                <a:solidFill>
                  <a:schemeClr val="tx1"/>
                </a:solidFill>
                <a:sym typeface="Wingdings" panose="05000000000000000000" pitchFamily="2" charset="2"/>
              </a:rPr>
              <a:t>Three-dimensional teaching and assessment is challenging to develop and implement</a:t>
            </a:r>
          </a:p>
          <a:p>
            <a:pPr marL="36900" indent="0" algn="ctr">
              <a:buNone/>
            </a:pPr>
            <a:r>
              <a:rPr lang="en-US" dirty="0" smtClean="0">
                <a:solidFill>
                  <a:schemeClr val="tx1"/>
                </a:solidFill>
                <a:sym typeface="Wingdings" panose="05000000000000000000" pitchFamily="2" charset="2"/>
              </a:rPr>
              <a:t>Student learning outcomes resulting from three-dimensional teaching are promising</a:t>
            </a:r>
            <a:endParaRPr lang="en-US" dirty="0" smtClean="0">
              <a:solidFill>
                <a:schemeClr val="tx1"/>
              </a:solidFill>
            </a:endParaRPr>
          </a:p>
        </p:txBody>
      </p:sp>
      <p:pic>
        <p:nvPicPr>
          <p:cNvPr id="2050" name="Picture 2" descr="sutton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373" y="131208"/>
            <a:ext cx="5654234" cy="274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fade">
                                      <p:cBhvr>
                                        <p:cTn id="3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rotWithShape="1">
          <a:blip r:embed="rId3">
            <a:alphaModFix/>
          </a:blip>
          <a:srcRect l="15615" t="14215" r="22879"/>
          <a:stretch/>
        </p:blipFill>
        <p:spPr>
          <a:xfrm>
            <a:off x="333371" y="877078"/>
            <a:ext cx="5701799" cy="5293321"/>
          </a:xfrm>
          <a:prstGeom prst="rect">
            <a:avLst/>
          </a:prstGeom>
          <a:noFill/>
          <a:ln>
            <a:noFill/>
          </a:ln>
        </p:spPr>
      </p:pic>
      <p:sp>
        <p:nvSpPr>
          <p:cNvPr id="304" name="Shape 304"/>
          <p:cNvSpPr txBox="1">
            <a:spLocks noGrp="1"/>
          </p:cNvSpPr>
          <p:nvPr>
            <p:ph type="title"/>
          </p:nvPr>
        </p:nvSpPr>
        <p:spPr>
          <a:xfrm>
            <a:off x="6377509" y="434165"/>
            <a:ext cx="5387398" cy="88582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535353"/>
              </a:buClr>
              <a:buSzPct val="25000"/>
              <a:buFont typeface="Arial "/>
              <a:buNone/>
            </a:pPr>
            <a:r>
              <a:rPr lang="en-US" sz="4000" b="1" i="0" u="none" strike="noStrike" cap="none" dirty="0">
                <a:solidFill>
                  <a:srgbClr val="FFCE00"/>
                </a:solidFill>
                <a:latin typeface="+mn-lt"/>
                <a:sym typeface="Arial "/>
              </a:rPr>
              <a:t>Our </a:t>
            </a:r>
            <a:r>
              <a:rPr lang="en-US" sz="4000" b="1" i="0" u="none" strike="noStrike" cap="none" dirty="0" smtClean="0">
                <a:solidFill>
                  <a:srgbClr val="FFCE00"/>
                </a:solidFill>
                <a:latin typeface="+mn-lt"/>
                <a:sym typeface="Arial "/>
              </a:rPr>
              <a:t>Community’s Role…</a:t>
            </a:r>
            <a:endParaRPr lang="en-US" sz="4000" b="1" i="0" u="none" strike="noStrike" cap="none" dirty="0">
              <a:solidFill>
                <a:srgbClr val="FFCE00"/>
              </a:solidFill>
              <a:latin typeface="+mn-lt"/>
              <a:sym typeface="Arial "/>
            </a:endParaRPr>
          </a:p>
        </p:txBody>
      </p:sp>
      <p:sp>
        <p:nvSpPr>
          <p:cNvPr id="305" name="Shape 305"/>
          <p:cNvSpPr txBox="1">
            <a:spLocks noGrp="1"/>
          </p:cNvSpPr>
          <p:nvPr>
            <p:ph type="body" idx="1"/>
          </p:nvPr>
        </p:nvSpPr>
        <p:spPr>
          <a:xfrm>
            <a:off x="6377508" y="2075652"/>
            <a:ext cx="5387399" cy="3110033"/>
          </a:xfrm>
          <a:prstGeom prst="rect">
            <a:avLst/>
          </a:prstGeom>
          <a:noFill/>
          <a:ln>
            <a:noFill/>
          </a:ln>
        </p:spPr>
        <p:txBody>
          <a:bodyPr lIns="0" tIns="0" rIns="0" bIns="0" anchor="t" anchorCtr="0">
            <a:noAutofit/>
          </a:bodyPr>
          <a:lstStyle/>
          <a:p>
            <a:pPr lvl="3">
              <a:buSzPct val="25000"/>
            </a:pPr>
            <a:r>
              <a:rPr lang="en-US" sz="2000" i="0" u="none" strike="noStrike" cap="none" dirty="0" smtClean="0">
                <a:solidFill>
                  <a:schemeClr val="tx1"/>
                </a:solidFill>
                <a:effectLst>
                  <a:outerShdw blurRad="38100" dist="38100" dir="2700000" algn="tl">
                    <a:srgbClr val="000000">
                      <a:alpha val="43137"/>
                    </a:srgbClr>
                  </a:outerShdw>
                </a:effectLst>
                <a:latin typeface="+mn-lt"/>
                <a:sym typeface="Arial"/>
              </a:rPr>
              <a:t>We have an opportunity to position ESS as central to scienc</a:t>
            </a:r>
            <a:r>
              <a:rPr lang="en-US" sz="2000" dirty="0" smtClean="0">
                <a:solidFill>
                  <a:schemeClr val="tx1"/>
                </a:solidFill>
                <a:effectLst>
                  <a:outerShdw blurRad="38100" dist="38100" dir="2700000" algn="tl">
                    <a:srgbClr val="000000">
                      <a:alpha val="43137"/>
                    </a:srgbClr>
                  </a:outerShdw>
                </a:effectLst>
                <a:latin typeface="+mn-lt"/>
              </a:rPr>
              <a:t>e via NGSS</a:t>
            </a:r>
          </a:p>
          <a:p>
            <a:pPr lvl="3">
              <a:buSzPct val="25000"/>
            </a:pPr>
            <a:endParaRPr lang="en-US" sz="2000" dirty="0">
              <a:solidFill>
                <a:schemeClr val="tx1"/>
              </a:solidFill>
              <a:effectLst>
                <a:outerShdw blurRad="38100" dist="38100" dir="2700000" algn="tl">
                  <a:srgbClr val="000000">
                    <a:alpha val="43137"/>
                  </a:srgbClr>
                </a:outerShdw>
              </a:effectLst>
              <a:latin typeface="+mn-lt"/>
            </a:endParaRPr>
          </a:p>
          <a:p>
            <a:pPr lvl="3">
              <a:buSzPct val="25000"/>
            </a:pPr>
            <a:r>
              <a:rPr lang="en-US" sz="2000" dirty="0" smtClean="0">
                <a:solidFill>
                  <a:schemeClr val="tx1"/>
                </a:solidFill>
                <a:effectLst>
                  <a:outerShdw blurRad="38100" dist="38100" dir="2700000" algn="tl">
                    <a:srgbClr val="000000">
                      <a:alpha val="43137"/>
                    </a:srgbClr>
                  </a:outerShdw>
                </a:effectLst>
                <a:latin typeface="+mn-lt"/>
              </a:rPr>
              <a:t>ESS examples can demonstrate the real-world applications of all the sciences and engineering </a:t>
            </a:r>
          </a:p>
          <a:p>
            <a:pPr lvl="3">
              <a:buSzPct val="25000"/>
            </a:pPr>
            <a:endParaRPr lang="en-US" sz="2000" i="0" u="none" strike="noStrike" cap="none" dirty="0">
              <a:solidFill>
                <a:schemeClr val="tx1"/>
              </a:solidFill>
              <a:effectLst>
                <a:outerShdw blurRad="38100" dist="38100" dir="2700000" algn="tl">
                  <a:srgbClr val="000000">
                    <a:alpha val="43137"/>
                  </a:srgbClr>
                </a:outerShdw>
              </a:effectLst>
              <a:latin typeface="+mn-lt"/>
              <a:sym typeface="Arial"/>
            </a:endParaRPr>
          </a:p>
          <a:p>
            <a:pPr lvl="3">
              <a:buSzPct val="25000"/>
            </a:pPr>
            <a:r>
              <a:rPr lang="en-US" sz="2000" dirty="0" smtClean="0">
                <a:solidFill>
                  <a:schemeClr val="tx1"/>
                </a:solidFill>
                <a:effectLst>
                  <a:outerShdw blurRad="38100" dist="38100" dir="2700000" algn="tl">
                    <a:srgbClr val="000000">
                      <a:alpha val="43137"/>
                    </a:srgbClr>
                  </a:outerShdw>
                </a:effectLst>
                <a:latin typeface="+mn-lt"/>
              </a:rPr>
              <a:t>The K-12 students of today are our future university students, industry and government employees and professional colleagues</a:t>
            </a:r>
            <a:endParaRPr sz="2000" i="0" u="none" strike="noStrike" cap="none" dirty="0">
              <a:solidFill>
                <a:schemeClr val="tx1"/>
              </a:solidFill>
              <a:effectLst>
                <a:outerShdw blurRad="38100" dist="38100" dir="2700000" algn="tl">
                  <a:srgbClr val="000000">
                    <a:alpha val="43137"/>
                  </a:srgbClr>
                </a:outerShdw>
              </a:effectLst>
              <a:latin typeface="+mn-lt"/>
              <a:sym typeface="Arial"/>
            </a:endParaRPr>
          </a:p>
        </p:txBody>
      </p:sp>
      <p:sp>
        <p:nvSpPr>
          <p:cNvPr id="2" name="TextBox 1"/>
          <p:cNvSpPr txBox="1"/>
          <p:nvPr/>
        </p:nvSpPr>
        <p:spPr>
          <a:xfrm>
            <a:off x="8870269" y="5185685"/>
            <a:ext cx="3236976" cy="707886"/>
          </a:xfrm>
          <a:prstGeom prst="rect">
            <a:avLst/>
          </a:prstGeom>
          <a:noFill/>
        </p:spPr>
        <p:txBody>
          <a:bodyPr wrap="square" rtlCol="0">
            <a:spAutoFit/>
          </a:bodyPr>
          <a:lstStyle/>
          <a:p>
            <a:r>
              <a:rPr lang="en-US" sz="4000" b="1" dirty="0" smtClean="0">
                <a:solidFill>
                  <a:srgbClr val="FFCE00"/>
                </a:solidFill>
                <a:effectLst>
                  <a:outerShdw blurRad="38100" dist="38100" dir="2700000" algn="tl">
                    <a:srgbClr val="000000">
                      <a:alpha val="43137"/>
                    </a:srgbClr>
                  </a:outerShdw>
                </a:effectLst>
                <a:latin typeface="+mn-lt"/>
              </a:rPr>
              <a:t>Thank You!</a:t>
            </a:r>
            <a:endParaRPr lang="en-US" sz="4000" b="1" dirty="0">
              <a:solidFill>
                <a:srgbClr val="FFCE00"/>
              </a:solidFill>
              <a:effectLst>
                <a:outerShdw blurRad="38100" dist="38100" dir="2700000" algn="tl">
                  <a:srgbClr val="000000">
                    <a:alpha val="43137"/>
                  </a:srgbClr>
                </a:outerShdw>
              </a:effectLst>
              <a:latin typeface="+mn-lt"/>
            </a:endParaRPr>
          </a:p>
        </p:txBody>
      </p:sp>
      <p:sp>
        <p:nvSpPr>
          <p:cNvPr id="3" name="Rectangle 2"/>
          <p:cNvSpPr/>
          <p:nvPr/>
        </p:nvSpPr>
        <p:spPr>
          <a:xfrm>
            <a:off x="7057105" y="6170399"/>
            <a:ext cx="3894015" cy="523220"/>
          </a:xfrm>
          <a:prstGeom prst="rect">
            <a:avLst/>
          </a:prstGeom>
        </p:spPr>
        <p:txBody>
          <a:bodyPr wrap="none">
            <a:spAutoFit/>
          </a:bodyPr>
          <a:lstStyle/>
          <a:p>
            <a:r>
              <a:rPr lang="en-US" sz="2800" dirty="0">
                <a:solidFill>
                  <a:schemeClr val="tx1"/>
                </a:solidFill>
                <a:latin typeface="+mn-lt"/>
              </a:rPr>
              <a:t>http://mi-star.mtu.edu/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CE00"/>
                </a:solidFill>
              </a:rPr>
              <a:t>Mi</a:t>
            </a:r>
            <a:r>
              <a:rPr lang="en-US" b="1" dirty="0" smtClean="0">
                <a:solidFill>
                  <a:srgbClr val="FFCE00"/>
                </a:solidFill>
              </a:rPr>
              <a:t>-STAR is…</a:t>
            </a:r>
            <a:endParaRPr lang="en-US" b="1" dirty="0">
              <a:solidFill>
                <a:srgbClr val="FFCE00"/>
              </a:solidFill>
            </a:endParaRPr>
          </a:p>
        </p:txBody>
      </p:sp>
      <p:sp>
        <p:nvSpPr>
          <p:cNvPr id="3" name="Text Placeholder 2"/>
          <p:cNvSpPr>
            <a:spLocks noGrp="1"/>
          </p:cNvSpPr>
          <p:nvPr>
            <p:ph sz="half" idx="1"/>
          </p:nvPr>
        </p:nvSpPr>
        <p:spPr>
          <a:xfrm>
            <a:off x="344775" y="1732448"/>
            <a:ext cx="5629518" cy="4623381"/>
          </a:xfrm>
        </p:spPr>
        <p:txBody>
          <a:bodyPr>
            <a:normAutofit/>
          </a:bodyPr>
          <a:lstStyle/>
          <a:p>
            <a:r>
              <a:rPr lang="en-US" sz="2400" b="1" dirty="0" smtClean="0">
                <a:solidFill>
                  <a:srgbClr val="FFCE00"/>
                </a:solidFill>
              </a:rPr>
              <a:t>Michigan Science Teaching and Assessment Reform</a:t>
            </a:r>
          </a:p>
          <a:p>
            <a:pPr lvl="1"/>
            <a:r>
              <a:rPr lang="en-US" sz="2200" dirty="0" smtClean="0"/>
              <a:t>Middle school curriculum development (3-year, integrated science)</a:t>
            </a:r>
          </a:p>
          <a:p>
            <a:pPr lvl="1"/>
            <a:r>
              <a:rPr lang="en-US" sz="2200" dirty="0" smtClean="0"/>
              <a:t>Teacher PD</a:t>
            </a:r>
          </a:p>
          <a:p>
            <a:pPr lvl="1"/>
            <a:r>
              <a:rPr lang="en-US" sz="2200" dirty="0" smtClean="0"/>
              <a:t>Teacher preparation </a:t>
            </a:r>
          </a:p>
          <a:p>
            <a:pPr marL="342900" lvl="1" indent="-306000">
              <a:buFont typeface="Wingdings 2" charset="2"/>
              <a:buChar char=""/>
            </a:pPr>
            <a:r>
              <a:rPr lang="en-US" sz="2200" b="1" dirty="0">
                <a:solidFill>
                  <a:srgbClr val="FFCE00"/>
                </a:solidFill>
              </a:rPr>
              <a:t>Supported by the Herbert H. and Grace A. Dow Foundation</a:t>
            </a:r>
          </a:p>
          <a:p>
            <a:endParaRPr lang="en-US" sz="2400" dirty="0"/>
          </a:p>
          <a:p>
            <a:pPr marL="72900" indent="0">
              <a:buNone/>
            </a:pPr>
            <a:endParaRPr lang="en-US" sz="2400" dirty="0" smtClean="0"/>
          </a:p>
        </p:txBody>
      </p:sp>
      <p:sp>
        <p:nvSpPr>
          <p:cNvPr id="4" name="Content Placeholder 3"/>
          <p:cNvSpPr>
            <a:spLocks noGrp="1"/>
          </p:cNvSpPr>
          <p:nvPr>
            <p:ph sz="half" idx="2"/>
          </p:nvPr>
        </p:nvSpPr>
        <p:spPr>
          <a:xfrm>
            <a:off x="6202892" y="1732449"/>
            <a:ext cx="5654328" cy="4623381"/>
          </a:xfrm>
        </p:spPr>
        <p:txBody>
          <a:bodyPr>
            <a:normAutofit/>
          </a:bodyPr>
          <a:lstStyle/>
          <a:p>
            <a:r>
              <a:rPr lang="en-US" b="1" dirty="0" smtClean="0">
                <a:solidFill>
                  <a:srgbClr val="FFCE00"/>
                </a:solidFill>
              </a:rPr>
              <a:t>Partners</a:t>
            </a:r>
          </a:p>
          <a:p>
            <a:pPr lvl="1"/>
            <a:r>
              <a:rPr lang="en-US" dirty="0" smtClean="0"/>
              <a:t>Eleven (+) school districts in Michigan</a:t>
            </a:r>
          </a:p>
          <a:p>
            <a:pPr lvl="1"/>
            <a:r>
              <a:rPr lang="en-US" dirty="0" smtClean="0"/>
              <a:t>Scientists and engineers </a:t>
            </a:r>
            <a:r>
              <a:rPr lang="en-US" smtClean="0"/>
              <a:t>from seven </a:t>
            </a:r>
            <a:r>
              <a:rPr lang="en-US" dirty="0" smtClean="0"/>
              <a:t>universities in Michigan</a:t>
            </a:r>
          </a:p>
          <a:p>
            <a:r>
              <a:rPr lang="en-US" b="1" dirty="0" smtClean="0">
                <a:solidFill>
                  <a:srgbClr val="FFCE00"/>
                </a:solidFill>
              </a:rPr>
              <a:t>Staff</a:t>
            </a:r>
          </a:p>
          <a:p>
            <a:pPr lvl="1"/>
            <a:r>
              <a:rPr lang="en-US" dirty="0" smtClean="0"/>
              <a:t>Education experts and researchers from Michigan, Illinois, Virginia</a:t>
            </a:r>
          </a:p>
          <a:p>
            <a:r>
              <a:rPr lang="en-US" b="1" dirty="0" smtClean="0">
                <a:solidFill>
                  <a:srgbClr val="FFCE00"/>
                </a:solidFill>
              </a:rPr>
              <a:t>Connections/Advisers</a:t>
            </a:r>
          </a:p>
          <a:p>
            <a:pPr lvl="1"/>
            <a:r>
              <a:rPr lang="en-US" dirty="0" smtClean="0"/>
              <a:t>Michigan Department of Education</a:t>
            </a:r>
          </a:p>
          <a:p>
            <a:pPr lvl="1"/>
            <a:r>
              <a:rPr lang="en-US" dirty="0" smtClean="0"/>
              <a:t>Michigan Math / Science Centers</a:t>
            </a:r>
          </a:p>
          <a:p>
            <a:pPr lvl="1"/>
            <a:r>
              <a:rPr lang="en-US" dirty="0" smtClean="0"/>
              <a:t>Professional societies representatives</a:t>
            </a:r>
          </a:p>
          <a:p>
            <a:endParaRPr lang="en-US" dirty="0"/>
          </a:p>
          <a:p>
            <a:endParaRPr lang="en-US" dirty="0" smtClean="0"/>
          </a:p>
          <a:p>
            <a:pPr marL="36900" indent="0">
              <a:buNone/>
            </a:pPr>
            <a:endParaRPr lang="en-US" dirty="0"/>
          </a:p>
        </p:txBody>
      </p:sp>
    </p:spTree>
    <p:extLst>
      <p:ext uri="{BB962C8B-B14F-4D97-AF65-F5344CB8AC3E}">
        <p14:creationId xmlns:p14="http://schemas.microsoft.com/office/powerpoint/2010/main" val="23094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500"/>
                                        <p:tgtEl>
                                          <p:spTgt spid="4">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E00"/>
                </a:solidFill>
              </a:rPr>
              <a:t>Purpose of Teacher PD – Address Needs</a:t>
            </a:r>
            <a:endParaRPr lang="en-US" b="1" dirty="0">
              <a:solidFill>
                <a:srgbClr val="FFCE00"/>
              </a:solidFill>
            </a:endParaRPr>
          </a:p>
        </p:txBody>
      </p:sp>
      <p:sp>
        <p:nvSpPr>
          <p:cNvPr id="3" name="Text Placeholder 2"/>
          <p:cNvSpPr>
            <a:spLocks noGrp="1"/>
          </p:cNvSpPr>
          <p:nvPr>
            <p:ph idx="1"/>
          </p:nvPr>
        </p:nvSpPr>
        <p:spPr>
          <a:xfrm>
            <a:off x="704088" y="1732449"/>
            <a:ext cx="10771632" cy="4842087"/>
          </a:xfrm>
        </p:spPr>
        <p:txBody>
          <a:bodyPr>
            <a:normAutofit/>
          </a:bodyPr>
          <a:lstStyle/>
          <a:p>
            <a:pPr marL="72900" indent="0" algn="ctr">
              <a:buNone/>
            </a:pPr>
            <a:r>
              <a:rPr lang="en-US" sz="2800" i="1" dirty="0" smtClean="0">
                <a:solidFill>
                  <a:srgbClr val="FCCE01"/>
                </a:solidFill>
              </a:rPr>
              <a:t>Before It’s Too Late </a:t>
            </a:r>
            <a:r>
              <a:rPr lang="en-US" sz="2800" dirty="0" smtClean="0">
                <a:solidFill>
                  <a:srgbClr val="FCCE01"/>
                </a:solidFill>
              </a:rPr>
              <a:t>(2000) – </a:t>
            </a:r>
            <a:r>
              <a:rPr lang="en-US" sz="2800" i="1" dirty="0" smtClean="0">
                <a:solidFill>
                  <a:srgbClr val="FCCE01"/>
                </a:solidFill>
              </a:rPr>
              <a:t>Report to the Nation from the National Commission on Mathematics and Science Teaching for the 21</a:t>
            </a:r>
            <a:r>
              <a:rPr lang="en-US" sz="2800" i="1" baseline="30000" dirty="0" smtClean="0">
                <a:solidFill>
                  <a:srgbClr val="FCCE01"/>
                </a:solidFill>
              </a:rPr>
              <a:t>st</a:t>
            </a:r>
            <a:r>
              <a:rPr lang="en-US" sz="2800" i="1" dirty="0" smtClean="0">
                <a:solidFill>
                  <a:srgbClr val="FCCE01"/>
                </a:solidFill>
              </a:rPr>
              <a:t> Century</a:t>
            </a:r>
            <a:r>
              <a:rPr lang="en-US" sz="2800" dirty="0" smtClean="0">
                <a:solidFill>
                  <a:srgbClr val="FCCE01"/>
                </a:solidFill>
              </a:rPr>
              <a:t>, </a:t>
            </a:r>
            <a:r>
              <a:rPr lang="en-US" sz="2800" dirty="0" smtClean="0"/>
              <a:t>John Glenn, Chair  (p. 21)</a:t>
            </a:r>
            <a:endParaRPr lang="en-US" sz="2800" b="1" dirty="0"/>
          </a:p>
          <a:p>
            <a:pPr marL="504000" lvl="1" indent="0" algn="ctr">
              <a:spcBef>
                <a:spcPts val="2400"/>
              </a:spcBef>
              <a:buNone/>
            </a:pPr>
            <a:r>
              <a:rPr lang="en-US" sz="2400" dirty="0" smtClean="0"/>
              <a:t>“If the core of mathematics and science is about inquiry, then </a:t>
            </a:r>
            <a:r>
              <a:rPr lang="en-US" sz="2400" dirty="0" smtClean="0">
                <a:solidFill>
                  <a:srgbClr val="FCCE01"/>
                </a:solidFill>
              </a:rPr>
              <a:t>too many of today's mathematics and science classrooms come up short.</a:t>
            </a:r>
            <a:r>
              <a:rPr lang="en-US" sz="2400" dirty="0" smtClean="0"/>
              <a:t> </a:t>
            </a:r>
          </a:p>
          <a:p>
            <a:pPr marL="504000" lvl="1" indent="0" algn="ctr">
              <a:buNone/>
            </a:pPr>
            <a:r>
              <a:rPr lang="en-US" sz="2400" dirty="0" smtClean="0">
                <a:solidFill>
                  <a:srgbClr val="FFCE00"/>
                </a:solidFill>
              </a:rPr>
              <a:t>Students are crippled by content limited to the "What?" </a:t>
            </a:r>
          </a:p>
          <a:p>
            <a:pPr marL="504000" lvl="1" indent="0" algn="ctr">
              <a:buNone/>
            </a:pPr>
            <a:r>
              <a:rPr lang="en-US" sz="2400" dirty="0" smtClean="0"/>
              <a:t>They get only a little bit about the </a:t>
            </a:r>
            <a:r>
              <a:rPr lang="en-US" sz="2400" dirty="0" smtClean="0">
                <a:solidFill>
                  <a:srgbClr val="FFCE00"/>
                </a:solidFill>
              </a:rPr>
              <a:t>"How?" </a:t>
            </a:r>
            <a:r>
              <a:rPr lang="en-US" sz="2400" dirty="0" smtClean="0"/>
              <a:t>(or "How else?") and not nearly enough about the </a:t>
            </a:r>
            <a:r>
              <a:rPr lang="en-US" sz="2400" dirty="0" smtClean="0">
                <a:solidFill>
                  <a:srgbClr val="FFCE00"/>
                </a:solidFill>
              </a:rPr>
              <a:t>"Why?" </a:t>
            </a:r>
            <a:r>
              <a:rPr lang="en-US" sz="2400" dirty="0" smtClean="0"/>
              <a:t>Missing entirely is </a:t>
            </a:r>
            <a:r>
              <a:rPr lang="en-US" sz="2400" dirty="0" smtClean="0">
                <a:solidFill>
                  <a:srgbClr val="FFCE00"/>
                </a:solidFill>
              </a:rPr>
              <a:t>"Why should I care?" </a:t>
            </a:r>
          </a:p>
        </p:txBody>
      </p:sp>
    </p:spTree>
    <p:extLst>
      <p:ext uri="{BB962C8B-B14F-4D97-AF65-F5344CB8AC3E}">
        <p14:creationId xmlns:p14="http://schemas.microsoft.com/office/powerpoint/2010/main" val="3938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E00"/>
                </a:solidFill>
              </a:rPr>
              <a:t>NGSS Designed to Promote Change</a:t>
            </a:r>
            <a:endParaRPr lang="en-US" b="1" dirty="0">
              <a:solidFill>
                <a:srgbClr val="FFCE00"/>
              </a:solidFill>
            </a:endParaRP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6896" t="11900" r="12624" b="15866"/>
          <a:stretch/>
        </p:blipFill>
        <p:spPr>
          <a:xfrm>
            <a:off x="7280821" y="1732449"/>
            <a:ext cx="4467823" cy="3007522"/>
          </a:xfrm>
          <a:prstGeom prst="rect">
            <a:avLst/>
          </a:prstGeom>
        </p:spPr>
      </p:pic>
      <p:sp>
        <p:nvSpPr>
          <p:cNvPr id="4" name="TextBox 3"/>
          <p:cNvSpPr txBox="1"/>
          <p:nvPr/>
        </p:nvSpPr>
        <p:spPr>
          <a:xfrm>
            <a:off x="7896421" y="4960203"/>
            <a:ext cx="3852223" cy="830997"/>
          </a:xfrm>
          <a:prstGeom prst="rect">
            <a:avLst/>
          </a:prstGeom>
          <a:noFill/>
        </p:spPr>
        <p:txBody>
          <a:bodyPr wrap="square" rtlCol="0">
            <a:spAutoFit/>
          </a:bodyPr>
          <a:lstStyle/>
          <a:p>
            <a:pPr algn="r"/>
            <a:r>
              <a:rPr lang="en-US" sz="2400" b="1" dirty="0" smtClean="0">
                <a:solidFill>
                  <a:srgbClr val="FCCE01"/>
                </a:solidFill>
                <a:latin typeface="+mn-lt"/>
              </a:rPr>
              <a:t>Teacher PD Must Address All Three Dimensions</a:t>
            </a:r>
          </a:p>
        </p:txBody>
      </p:sp>
      <p:cxnSp>
        <p:nvCxnSpPr>
          <p:cNvPr id="6" name="Straight Arrow Connector 5"/>
          <p:cNvCxnSpPr>
            <a:stCxn id="4" idx="1"/>
          </p:cNvCxnSpPr>
          <p:nvPr/>
        </p:nvCxnSpPr>
        <p:spPr>
          <a:xfrm flipH="1" flipV="1">
            <a:off x="4706911" y="2083633"/>
            <a:ext cx="3189510" cy="3292069"/>
          </a:xfrm>
          <a:prstGeom prst="straightConnector1">
            <a:avLst/>
          </a:prstGeom>
          <a:ln w="762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idx="1"/>
          </p:nvPr>
        </p:nvSpPr>
        <p:spPr>
          <a:xfrm>
            <a:off x="278287" y="1664315"/>
            <a:ext cx="6782079" cy="4601574"/>
          </a:xfrm>
        </p:spPr>
        <p:txBody>
          <a:bodyPr>
            <a:normAutofit/>
          </a:bodyPr>
          <a:lstStyle/>
          <a:p>
            <a:r>
              <a:rPr lang="en-US" sz="3000" dirty="0">
                <a:solidFill>
                  <a:srgbClr val="FCCE01"/>
                </a:solidFill>
                <a:effectLst/>
              </a:rPr>
              <a:t>Disciplinary Core Ideas</a:t>
            </a:r>
          </a:p>
          <a:p>
            <a:pPr lvl="1"/>
            <a:r>
              <a:rPr lang="en-US" sz="2600" dirty="0">
                <a:effectLst/>
              </a:rPr>
              <a:t>Physical </a:t>
            </a:r>
            <a:r>
              <a:rPr lang="en-US" sz="2600" dirty="0" smtClean="0">
                <a:effectLst/>
              </a:rPr>
              <a:t>Science</a:t>
            </a:r>
          </a:p>
          <a:p>
            <a:pPr lvl="1"/>
            <a:r>
              <a:rPr lang="en-US" sz="2600" dirty="0">
                <a:effectLst/>
              </a:rPr>
              <a:t>Life Science</a:t>
            </a:r>
          </a:p>
          <a:p>
            <a:pPr lvl="1"/>
            <a:r>
              <a:rPr lang="en-US" sz="2600" dirty="0" smtClean="0">
                <a:effectLst/>
              </a:rPr>
              <a:t>Earth </a:t>
            </a:r>
            <a:r>
              <a:rPr lang="en-US" sz="2600" dirty="0">
                <a:effectLst/>
              </a:rPr>
              <a:t>and Space </a:t>
            </a:r>
            <a:r>
              <a:rPr lang="en-US" sz="2600" dirty="0" smtClean="0">
                <a:effectLst/>
              </a:rPr>
              <a:t>Sciences</a:t>
            </a:r>
            <a:endParaRPr lang="en-US" sz="2600" dirty="0">
              <a:effectLst/>
            </a:endParaRPr>
          </a:p>
          <a:p>
            <a:pPr lvl="1"/>
            <a:r>
              <a:rPr lang="en-US" sz="2600" dirty="0">
                <a:effectLst/>
              </a:rPr>
              <a:t>Engineering, Technology and </a:t>
            </a:r>
            <a:r>
              <a:rPr lang="en-US" sz="2600" dirty="0" smtClean="0">
                <a:effectLst/>
              </a:rPr>
              <a:t>Applications of Science</a:t>
            </a:r>
            <a:endParaRPr lang="en-US" sz="2600" dirty="0">
              <a:effectLst/>
            </a:endParaRPr>
          </a:p>
          <a:p>
            <a:r>
              <a:rPr lang="en-US" sz="3000" dirty="0" smtClean="0">
                <a:solidFill>
                  <a:srgbClr val="FCCE01"/>
                </a:solidFill>
                <a:effectLst/>
              </a:rPr>
              <a:t>Science and Engineering Practices</a:t>
            </a:r>
          </a:p>
          <a:p>
            <a:r>
              <a:rPr lang="en-US" sz="3000" dirty="0" smtClean="0">
                <a:solidFill>
                  <a:srgbClr val="FCCE01"/>
                </a:solidFill>
                <a:effectLst/>
              </a:rPr>
              <a:t>Crosscutting Concepts</a:t>
            </a:r>
          </a:p>
          <a:p>
            <a:pPr lvl="1"/>
            <a:endParaRPr lang="en-US" dirty="0"/>
          </a:p>
        </p:txBody>
      </p:sp>
      <p:cxnSp>
        <p:nvCxnSpPr>
          <p:cNvPr id="7" name="Straight Arrow Connector 6"/>
          <p:cNvCxnSpPr>
            <a:stCxn id="4" idx="1"/>
          </p:cNvCxnSpPr>
          <p:nvPr/>
        </p:nvCxnSpPr>
        <p:spPr>
          <a:xfrm flipH="1" flipV="1">
            <a:off x="6385810" y="5216577"/>
            <a:ext cx="1510611" cy="159125"/>
          </a:xfrm>
          <a:prstGeom prst="straightConnector1">
            <a:avLst/>
          </a:prstGeom>
          <a:ln w="762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1"/>
          </p:cNvCxnSpPr>
          <p:nvPr/>
        </p:nvCxnSpPr>
        <p:spPr>
          <a:xfrm flipH="1">
            <a:off x="4527030" y="5375702"/>
            <a:ext cx="3369391" cy="415498"/>
          </a:xfrm>
          <a:prstGeom prst="straightConnector1">
            <a:avLst/>
          </a:prstGeom>
          <a:ln w="76200">
            <a:solidFill>
              <a:srgbClr val="99CC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2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9840"/>
            <a:ext cx="10353762" cy="970450"/>
          </a:xfrm>
        </p:spPr>
        <p:txBody>
          <a:bodyPr>
            <a:normAutofit/>
          </a:bodyPr>
          <a:lstStyle/>
          <a:p>
            <a:pPr marL="36900"/>
            <a:r>
              <a:rPr lang="en-US" b="1" dirty="0" smtClean="0">
                <a:solidFill>
                  <a:srgbClr val="FFCE00"/>
                </a:solidFill>
              </a:rPr>
              <a:t>DCIs by Topical Area (Middle School)</a:t>
            </a:r>
            <a:endParaRPr lang="en-US" b="1" dirty="0">
              <a:solidFill>
                <a:srgbClr val="FFCE00"/>
              </a:solidFill>
            </a:endParaRPr>
          </a:p>
        </p:txBody>
      </p:sp>
      <p:sp>
        <p:nvSpPr>
          <p:cNvPr id="3" name="Content Placeholder 2"/>
          <p:cNvSpPr>
            <a:spLocks noGrp="1"/>
          </p:cNvSpPr>
          <p:nvPr>
            <p:ph sz="half" idx="1"/>
          </p:nvPr>
        </p:nvSpPr>
        <p:spPr>
          <a:xfrm>
            <a:off x="179883" y="1237779"/>
            <a:ext cx="5794410" cy="4818252"/>
          </a:xfrm>
        </p:spPr>
        <p:txBody>
          <a:bodyPr>
            <a:noAutofit/>
          </a:bodyPr>
          <a:lstStyle/>
          <a:p>
            <a:r>
              <a:rPr lang="en-US" sz="2200" dirty="0" smtClean="0">
                <a:solidFill>
                  <a:srgbClr val="FFCE00"/>
                </a:solidFill>
              </a:rPr>
              <a:t>Earth and Space Science</a:t>
            </a:r>
          </a:p>
          <a:p>
            <a:pPr lvl="1"/>
            <a:r>
              <a:rPr lang="en-US" sz="2000" dirty="0" smtClean="0">
                <a:solidFill>
                  <a:schemeClr val="tx1"/>
                </a:solidFill>
              </a:rPr>
              <a:t>Space Systems</a:t>
            </a:r>
          </a:p>
          <a:p>
            <a:pPr lvl="1"/>
            <a:r>
              <a:rPr lang="en-US" sz="2000" dirty="0" smtClean="0">
                <a:solidFill>
                  <a:schemeClr val="tx1"/>
                </a:solidFill>
              </a:rPr>
              <a:t>History of Earth</a:t>
            </a:r>
          </a:p>
          <a:p>
            <a:pPr lvl="1"/>
            <a:r>
              <a:rPr lang="en-US" sz="2000" dirty="0" smtClean="0">
                <a:solidFill>
                  <a:schemeClr val="tx1"/>
                </a:solidFill>
              </a:rPr>
              <a:t>Earth’s Systems</a:t>
            </a:r>
          </a:p>
          <a:p>
            <a:pPr lvl="1"/>
            <a:r>
              <a:rPr lang="en-US" sz="2000" dirty="0" smtClean="0">
                <a:solidFill>
                  <a:schemeClr val="tx1"/>
                </a:solidFill>
              </a:rPr>
              <a:t>Weather and Climate</a:t>
            </a:r>
          </a:p>
          <a:p>
            <a:pPr lvl="1"/>
            <a:r>
              <a:rPr lang="en-US" sz="2000" dirty="0" smtClean="0">
                <a:solidFill>
                  <a:schemeClr val="tx1"/>
                </a:solidFill>
              </a:rPr>
              <a:t>Human Impacts</a:t>
            </a:r>
          </a:p>
          <a:p>
            <a:r>
              <a:rPr lang="en-US" sz="2200" dirty="0">
                <a:solidFill>
                  <a:srgbClr val="FFCE00"/>
                </a:solidFill>
              </a:rPr>
              <a:t>Physical Science</a:t>
            </a:r>
          </a:p>
          <a:p>
            <a:pPr lvl="1"/>
            <a:r>
              <a:rPr lang="en-US" sz="2000" dirty="0" smtClean="0">
                <a:solidFill>
                  <a:schemeClr val="tx1"/>
                </a:solidFill>
              </a:rPr>
              <a:t>Structure and Properties of Matter</a:t>
            </a:r>
          </a:p>
          <a:p>
            <a:pPr lvl="1"/>
            <a:r>
              <a:rPr lang="en-US" sz="2000" dirty="0" smtClean="0">
                <a:solidFill>
                  <a:schemeClr val="tx1"/>
                </a:solidFill>
              </a:rPr>
              <a:t>Chemical Reactions</a:t>
            </a:r>
          </a:p>
          <a:p>
            <a:pPr lvl="1"/>
            <a:r>
              <a:rPr lang="en-US" sz="2000" dirty="0" smtClean="0">
                <a:solidFill>
                  <a:schemeClr val="tx1"/>
                </a:solidFill>
              </a:rPr>
              <a:t>Forces and Interactions</a:t>
            </a:r>
          </a:p>
          <a:p>
            <a:pPr lvl="1"/>
            <a:r>
              <a:rPr lang="en-US" sz="2000" dirty="0" smtClean="0">
                <a:solidFill>
                  <a:schemeClr val="tx1"/>
                </a:solidFill>
              </a:rPr>
              <a:t>Energy</a:t>
            </a:r>
          </a:p>
          <a:p>
            <a:pPr lvl="1"/>
            <a:r>
              <a:rPr lang="en-US" sz="2000" dirty="0" smtClean="0">
                <a:solidFill>
                  <a:schemeClr val="tx1"/>
                </a:solidFill>
              </a:rPr>
              <a:t>Waves and Electromagnetic Radiation</a:t>
            </a:r>
            <a:endParaRPr lang="en-US" sz="2000" dirty="0">
              <a:solidFill>
                <a:schemeClr val="tx1"/>
              </a:solidFill>
            </a:endParaRPr>
          </a:p>
        </p:txBody>
      </p:sp>
      <p:sp>
        <p:nvSpPr>
          <p:cNvPr id="4" name="Content Placeholder 3"/>
          <p:cNvSpPr>
            <a:spLocks noGrp="1"/>
          </p:cNvSpPr>
          <p:nvPr>
            <p:ph sz="half" idx="2"/>
          </p:nvPr>
        </p:nvSpPr>
        <p:spPr>
          <a:xfrm>
            <a:off x="6202892" y="1237779"/>
            <a:ext cx="5849200" cy="4818253"/>
          </a:xfrm>
        </p:spPr>
        <p:txBody>
          <a:bodyPr>
            <a:normAutofit fontScale="92500" lnSpcReduction="10000"/>
          </a:bodyPr>
          <a:lstStyle/>
          <a:p>
            <a:r>
              <a:rPr lang="en-US" sz="2400" dirty="0">
                <a:solidFill>
                  <a:srgbClr val="FFCE00"/>
                </a:solidFill>
              </a:rPr>
              <a:t>Engineering, Technology, and Applications of Science</a:t>
            </a:r>
          </a:p>
          <a:p>
            <a:pPr lvl="1"/>
            <a:r>
              <a:rPr lang="en-US" sz="2200" dirty="0">
                <a:solidFill>
                  <a:schemeClr val="tx1"/>
                </a:solidFill>
              </a:rPr>
              <a:t>Engineering Design</a:t>
            </a:r>
            <a:endParaRPr lang="en-US" sz="2000" dirty="0">
              <a:solidFill>
                <a:schemeClr val="tx1"/>
              </a:solidFill>
            </a:endParaRPr>
          </a:p>
          <a:p>
            <a:r>
              <a:rPr lang="en-US" sz="2400" dirty="0" smtClean="0">
                <a:solidFill>
                  <a:srgbClr val="FFCE00"/>
                </a:solidFill>
              </a:rPr>
              <a:t>Life Science</a:t>
            </a:r>
            <a:endParaRPr lang="en-US" sz="2400" dirty="0">
              <a:solidFill>
                <a:srgbClr val="FFCE00"/>
              </a:solidFill>
            </a:endParaRPr>
          </a:p>
          <a:p>
            <a:pPr lvl="1"/>
            <a:r>
              <a:rPr lang="en-US" sz="2200" dirty="0" smtClean="0">
                <a:solidFill>
                  <a:schemeClr val="tx1"/>
                </a:solidFill>
              </a:rPr>
              <a:t>Structure, Function, and Information Processing</a:t>
            </a:r>
          </a:p>
          <a:p>
            <a:pPr lvl="1"/>
            <a:r>
              <a:rPr lang="en-US" sz="2200" dirty="0" smtClean="0">
                <a:solidFill>
                  <a:schemeClr val="tx1"/>
                </a:solidFill>
              </a:rPr>
              <a:t>Matter and Energy in Organisms and Ecosystems</a:t>
            </a:r>
          </a:p>
          <a:p>
            <a:pPr lvl="1"/>
            <a:r>
              <a:rPr lang="en-US" sz="2200" dirty="0" smtClean="0">
                <a:solidFill>
                  <a:schemeClr val="tx1"/>
                </a:solidFill>
              </a:rPr>
              <a:t>Interdependent Relationships in Ecosystems</a:t>
            </a:r>
          </a:p>
          <a:p>
            <a:pPr lvl="1"/>
            <a:r>
              <a:rPr lang="en-US" sz="2200" dirty="0" smtClean="0">
                <a:solidFill>
                  <a:schemeClr val="tx1"/>
                </a:solidFill>
              </a:rPr>
              <a:t>Growth, Development and Reproduction of Organisms</a:t>
            </a:r>
          </a:p>
          <a:p>
            <a:pPr lvl="1"/>
            <a:r>
              <a:rPr lang="en-US" sz="2200" dirty="0" smtClean="0">
                <a:solidFill>
                  <a:schemeClr val="tx1"/>
                </a:solidFill>
              </a:rPr>
              <a:t>Natural Selection and Adaptions</a:t>
            </a:r>
            <a:endParaRPr lang="en-US" sz="2200" dirty="0">
              <a:solidFill>
                <a:schemeClr val="tx1"/>
              </a:solidFill>
            </a:endParaRPr>
          </a:p>
          <a:p>
            <a:endParaRPr lang="en-US" dirty="0"/>
          </a:p>
        </p:txBody>
      </p:sp>
    </p:spTree>
    <p:extLst>
      <p:ext uri="{BB962C8B-B14F-4D97-AF65-F5344CB8AC3E}">
        <p14:creationId xmlns:p14="http://schemas.microsoft.com/office/powerpoint/2010/main" val="1977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500"/>
                                        <p:tgtEl>
                                          <p:spTgt spid="4">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500"/>
                                        <p:tgtEl>
                                          <p:spTgt spid="4">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500"/>
                                        <p:tgtEl>
                                          <p:spTgt spid="4">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fade">
                                      <p:cBhvr>
                                        <p:cTn id="6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6900"/>
            <a:r>
              <a:rPr lang="en-US" b="1" dirty="0" smtClean="0">
                <a:solidFill>
                  <a:srgbClr val="FFCE00"/>
                </a:solidFill>
              </a:rPr>
              <a:t>SEPs and CCCs</a:t>
            </a:r>
            <a:endParaRPr lang="en-US" b="1" dirty="0">
              <a:solidFill>
                <a:srgbClr val="FFCE00"/>
              </a:solidFill>
            </a:endParaRPr>
          </a:p>
        </p:txBody>
      </p:sp>
      <p:sp>
        <p:nvSpPr>
          <p:cNvPr id="3" name="Content Placeholder 2"/>
          <p:cNvSpPr>
            <a:spLocks noGrp="1"/>
          </p:cNvSpPr>
          <p:nvPr>
            <p:ph sz="half" idx="1"/>
          </p:nvPr>
        </p:nvSpPr>
        <p:spPr>
          <a:xfrm>
            <a:off x="239843" y="1732449"/>
            <a:ext cx="5734449" cy="4848232"/>
          </a:xfrm>
        </p:spPr>
        <p:txBody>
          <a:bodyPr>
            <a:noAutofit/>
          </a:bodyPr>
          <a:lstStyle/>
          <a:p>
            <a:r>
              <a:rPr lang="en-US" dirty="0" smtClean="0">
                <a:solidFill>
                  <a:srgbClr val="FFCE00"/>
                </a:solidFill>
              </a:rPr>
              <a:t>Science and Engineering Practices</a:t>
            </a:r>
          </a:p>
          <a:p>
            <a:pPr lvl="1"/>
            <a:r>
              <a:rPr lang="en-US" sz="1900" dirty="0" smtClean="0">
                <a:solidFill>
                  <a:schemeClr val="tx1"/>
                </a:solidFill>
              </a:rPr>
              <a:t>Asking questions and defining problems</a:t>
            </a:r>
          </a:p>
          <a:p>
            <a:pPr lvl="1"/>
            <a:r>
              <a:rPr lang="en-US" sz="1900" dirty="0" smtClean="0">
                <a:solidFill>
                  <a:schemeClr val="tx1"/>
                </a:solidFill>
              </a:rPr>
              <a:t>Developing and using models</a:t>
            </a:r>
          </a:p>
          <a:p>
            <a:pPr lvl="1"/>
            <a:r>
              <a:rPr lang="en-US" sz="1900" dirty="0" smtClean="0">
                <a:solidFill>
                  <a:schemeClr val="tx1"/>
                </a:solidFill>
              </a:rPr>
              <a:t>Planning and carrying out investigations</a:t>
            </a:r>
          </a:p>
          <a:p>
            <a:pPr lvl="1"/>
            <a:r>
              <a:rPr lang="en-US" sz="1900" dirty="0" smtClean="0">
                <a:solidFill>
                  <a:schemeClr val="tx1"/>
                </a:solidFill>
              </a:rPr>
              <a:t>Analyzing and interpreting data</a:t>
            </a:r>
          </a:p>
          <a:p>
            <a:pPr lvl="1"/>
            <a:r>
              <a:rPr lang="en-US" sz="1900" dirty="0" smtClean="0">
                <a:solidFill>
                  <a:schemeClr val="tx1"/>
                </a:solidFill>
              </a:rPr>
              <a:t>Using mathematics and computational thinking</a:t>
            </a:r>
          </a:p>
          <a:p>
            <a:pPr lvl="1"/>
            <a:r>
              <a:rPr lang="en-US" sz="1900" dirty="0" smtClean="0">
                <a:solidFill>
                  <a:schemeClr val="tx1"/>
                </a:solidFill>
              </a:rPr>
              <a:t>Constructing explanations an designing solutions</a:t>
            </a:r>
          </a:p>
          <a:p>
            <a:pPr lvl="1"/>
            <a:r>
              <a:rPr lang="en-US" sz="1900" dirty="0" smtClean="0">
                <a:solidFill>
                  <a:schemeClr val="tx1"/>
                </a:solidFill>
              </a:rPr>
              <a:t>Engaging in argument from evidence</a:t>
            </a:r>
          </a:p>
          <a:p>
            <a:pPr lvl="1"/>
            <a:r>
              <a:rPr lang="en-US" sz="1900" dirty="0" smtClean="0">
                <a:solidFill>
                  <a:schemeClr val="tx1"/>
                </a:solidFill>
              </a:rPr>
              <a:t>Obtaining, evaluating, and communicating information</a:t>
            </a:r>
          </a:p>
          <a:p>
            <a:pPr lvl="1"/>
            <a:endParaRPr lang="en-US" sz="2000" dirty="0" smtClean="0">
              <a:solidFill>
                <a:schemeClr val="tx1"/>
              </a:solidFill>
            </a:endParaRPr>
          </a:p>
        </p:txBody>
      </p:sp>
      <p:sp>
        <p:nvSpPr>
          <p:cNvPr id="4" name="Content Placeholder 3"/>
          <p:cNvSpPr>
            <a:spLocks noGrp="1"/>
          </p:cNvSpPr>
          <p:nvPr>
            <p:ph sz="half" idx="2"/>
          </p:nvPr>
        </p:nvSpPr>
        <p:spPr>
          <a:xfrm>
            <a:off x="6202892" y="1732449"/>
            <a:ext cx="5819219" cy="4848233"/>
          </a:xfrm>
        </p:spPr>
        <p:txBody>
          <a:bodyPr>
            <a:normAutofit/>
          </a:bodyPr>
          <a:lstStyle/>
          <a:p>
            <a:r>
              <a:rPr lang="en-US" dirty="0" smtClean="0">
                <a:solidFill>
                  <a:srgbClr val="FFCE00"/>
                </a:solidFill>
              </a:rPr>
              <a:t>Crosscutting Concepts</a:t>
            </a:r>
          </a:p>
          <a:p>
            <a:pPr lvl="1"/>
            <a:r>
              <a:rPr lang="en-US" sz="1900" dirty="0" smtClean="0">
                <a:solidFill>
                  <a:schemeClr val="tx1"/>
                </a:solidFill>
              </a:rPr>
              <a:t>Patterns</a:t>
            </a:r>
          </a:p>
          <a:p>
            <a:pPr lvl="1"/>
            <a:r>
              <a:rPr lang="en-US" sz="1900" dirty="0" smtClean="0">
                <a:solidFill>
                  <a:schemeClr val="tx1"/>
                </a:solidFill>
              </a:rPr>
              <a:t>Cause and effect</a:t>
            </a:r>
          </a:p>
          <a:p>
            <a:pPr lvl="1"/>
            <a:r>
              <a:rPr lang="en-US" sz="1900" dirty="0" smtClean="0">
                <a:solidFill>
                  <a:schemeClr val="tx1"/>
                </a:solidFill>
              </a:rPr>
              <a:t>Scale, proportion, and quantity</a:t>
            </a:r>
          </a:p>
          <a:p>
            <a:pPr lvl="1"/>
            <a:r>
              <a:rPr lang="en-US" sz="1900" dirty="0" smtClean="0">
                <a:solidFill>
                  <a:schemeClr val="tx1"/>
                </a:solidFill>
              </a:rPr>
              <a:t>Systems and system models</a:t>
            </a:r>
          </a:p>
          <a:p>
            <a:pPr lvl="1"/>
            <a:r>
              <a:rPr lang="en-US" sz="1900" dirty="0" smtClean="0">
                <a:solidFill>
                  <a:schemeClr val="tx1"/>
                </a:solidFill>
              </a:rPr>
              <a:t>Energy and matter</a:t>
            </a:r>
          </a:p>
          <a:p>
            <a:pPr lvl="1"/>
            <a:r>
              <a:rPr lang="en-US" sz="1900" dirty="0" smtClean="0">
                <a:solidFill>
                  <a:schemeClr val="tx1"/>
                </a:solidFill>
              </a:rPr>
              <a:t>Structure and function</a:t>
            </a:r>
          </a:p>
          <a:p>
            <a:pPr lvl="1"/>
            <a:r>
              <a:rPr lang="en-US" sz="1900" dirty="0" smtClean="0">
                <a:solidFill>
                  <a:schemeClr val="tx1"/>
                </a:solidFill>
              </a:rPr>
              <a:t>Stability and change</a:t>
            </a:r>
          </a:p>
          <a:p>
            <a:pPr lvl="1"/>
            <a:r>
              <a:rPr lang="en-US" sz="1900" dirty="0" smtClean="0">
                <a:solidFill>
                  <a:schemeClr val="tx1"/>
                </a:solidFill>
              </a:rPr>
              <a:t>Interdependence of science, engineering, and technology</a:t>
            </a:r>
          </a:p>
          <a:p>
            <a:pPr lvl="1"/>
            <a:r>
              <a:rPr lang="en-US" sz="1900" dirty="0" smtClean="0">
                <a:solidFill>
                  <a:schemeClr val="tx1"/>
                </a:solidFill>
              </a:rPr>
              <a:t>Influence of engineering, technology, and science on society and the natural world</a:t>
            </a:r>
            <a:endParaRPr lang="en-US" sz="1900" dirty="0">
              <a:solidFill>
                <a:schemeClr val="tx1"/>
              </a:solidFill>
            </a:endParaRPr>
          </a:p>
        </p:txBody>
      </p:sp>
    </p:spTree>
    <p:extLst>
      <p:ext uri="{BB962C8B-B14F-4D97-AF65-F5344CB8AC3E}">
        <p14:creationId xmlns:p14="http://schemas.microsoft.com/office/powerpoint/2010/main" val="1948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500"/>
                                        <p:tgtEl>
                                          <p:spTgt spid="4">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500"/>
                                        <p:tgtEl>
                                          <p:spTgt spid="4">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500"/>
                                        <p:tgtEl>
                                          <p:spTgt spid="4">
                                            <p:txEl>
                                              <p:pRg st="8" end="8"/>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E00"/>
                </a:solidFill>
              </a:rPr>
              <a:t>Goals of PD</a:t>
            </a:r>
            <a:endParaRPr lang="en-US" b="1" dirty="0">
              <a:solidFill>
                <a:srgbClr val="FFCE00"/>
              </a:solidFill>
            </a:endParaRPr>
          </a:p>
        </p:txBody>
      </p:sp>
      <p:sp>
        <p:nvSpPr>
          <p:cNvPr id="3" name="Text Placeholder 2"/>
          <p:cNvSpPr>
            <a:spLocks noGrp="1"/>
          </p:cNvSpPr>
          <p:nvPr>
            <p:ph idx="1"/>
          </p:nvPr>
        </p:nvSpPr>
        <p:spPr>
          <a:xfrm>
            <a:off x="913795" y="1580051"/>
            <a:ext cx="10353762" cy="5030612"/>
          </a:xfrm>
        </p:spPr>
        <p:txBody>
          <a:bodyPr>
            <a:normAutofit/>
          </a:bodyPr>
          <a:lstStyle/>
          <a:p>
            <a:r>
              <a:rPr lang="en-US" sz="3200" dirty="0" smtClean="0">
                <a:solidFill>
                  <a:srgbClr val="FCCE01"/>
                </a:solidFill>
              </a:rPr>
              <a:t>Help teachers be as effective as possible</a:t>
            </a:r>
          </a:p>
          <a:p>
            <a:pPr lvl="1"/>
            <a:r>
              <a:rPr lang="en-US" sz="2800" dirty="0" smtClean="0">
                <a:solidFill>
                  <a:srgbClr val="FCCE01"/>
                </a:solidFill>
              </a:rPr>
              <a:t>The vision:</a:t>
            </a:r>
          </a:p>
          <a:p>
            <a:pPr lvl="2"/>
            <a:r>
              <a:rPr lang="en-US" sz="2400" dirty="0" smtClean="0">
                <a:solidFill>
                  <a:schemeClr val="tx1"/>
                </a:solidFill>
              </a:rPr>
              <a:t>Engage their students in using all three dimensions simultaneously</a:t>
            </a:r>
          </a:p>
          <a:p>
            <a:pPr lvl="2"/>
            <a:r>
              <a:rPr lang="en-US" sz="2400" dirty="0" smtClean="0">
                <a:solidFill>
                  <a:schemeClr val="tx1"/>
                </a:solidFill>
              </a:rPr>
              <a:t>Facilitate students’ investigations of phenomena </a:t>
            </a:r>
          </a:p>
          <a:p>
            <a:pPr lvl="2"/>
            <a:r>
              <a:rPr lang="en-US" sz="2400" dirty="0" smtClean="0">
                <a:solidFill>
                  <a:schemeClr val="tx1"/>
                </a:solidFill>
              </a:rPr>
              <a:t>Guide students’ development of solutions to problems</a:t>
            </a:r>
          </a:p>
          <a:p>
            <a:pPr lvl="2"/>
            <a:r>
              <a:rPr lang="en-US" sz="2400" dirty="0" smtClean="0">
                <a:solidFill>
                  <a:schemeClr val="tx1"/>
                </a:solidFill>
              </a:rPr>
              <a:t>Provide students with extended opportunities to develop, test and refine their own understanding</a:t>
            </a:r>
          </a:p>
          <a:p>
            <a:pPr lvl="1"/>
            <a:r>
              <a:rPr lang="en-US" sz="2800" dirty="0" smtClean="0">
                <a:solidFill>
                  <a:srgbClr val="FCCE01"/>
                </a:solidFill>
              </a:rPr>
              <a:t>The reality:</a:t>
            </a:r>
          </a:p>
          <a:p>
            <a:pPr lvl="2"/>
            <a:r>
              <a:rPr lang="en-US" sz="2400" dirty="0" smtClean="0"/>
              <a:t>Prepare students to do well on high-stakes tests </a:t>
            </a:r>
          </a:p>
          <a:p>
            <a:pPr lvl="1"/>
            <a:endParaRPr lang="en-US" dirty="0"/>
          </a:p>
        </p:txBody>
      </p:sp>
      <p:sp>
        <p:nvSpPr>
          <p:cNvPr id="4" name="Rectangle 3"/>
          <p:cNvSpPr/>
          <p:nvPr/>
        </p:nvSpPr>
        <p:spPr>
          <a:xfrm>
            <a:off x="1329180" y="2300140"/>
            <a:ext cx="9794450" cy="407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ho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7" y="2394407"/>
            <a:ext cx="7622197" cy="369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90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6900" algn="l"/>
            <a:r>
              <a:rPr lang="en-US" b="1" dirty="0" smtClean="0">
                <a:solidFill>
                  <a:srgbClr val="FFCE00"/>
                </a:solidFill>
              </a:rPr>
              <a:t>Performance Expectations</a:t>
            </a:r>
            <a:endParaRPr lang="en-US" b="1" dirty="0">
              <a:solidFill>
                <a:srgbClr val="FFCE00"/>
              </a:solidFill>
            </a:endParaRPr>
          </a:p>
        </p:txBody>
      </p:sp>
      <p:sp>
        <p:nvSpPr>
          <p:cNvPr id="3" name="Content Placeholder 2"/>
          <p:cNvSpPr>
            <a:spLocks noGrp="1"/>
          </p:cNvSpPr>
          <p:nvPr>
            <p:ph idx="1"/>
          </p:nvPr>
        </p:nvSpPr>
        <p:spPr>
          <a:xfrm>
            <a:off x="93662" y="1798437"/>
            <a:ext cx="11953793" cy="4768935"/>
          </a:xfrm>
        </p:spPr>
        <p:txBody>
          <a:bodyPr>
            <a:noAutofit/>
          </a:bodyPr>
          <a:lstStyle/>
          <a:p>
            <a:r>
              <a:rPr lang="en-US" sz="2400" dirty="0">
                <a:solidFill>
                  <a:srgbClr val="FFCE00"/>
                </a:solidFill>
              </a:rPr>
              <a:t>Three-dimensional </a:t>
            </a:r>
          </a:p>
          <a:p>
            <a:r>
              <a:rPr lang="en-US" sz="2400" dirty="0">
                <a:solidFill>
                  <a:srgbClr val="FFCE00"/>
                </a:solidFill>
              </a:rPr>
              <a:t>S</a:t>
            </a:r>
            <a:r>
              <a:rPr lang="en-US" sz="2400" dirty="0" smtClean="0">
                <a:solidFill>
                  <a:srgbClr val="FFCE00"/>
                </a:solidFill>
              </a:rPr>
              <a:t>pecify what students must be able to do</a:t>
            </a:r>
          </a:p>
          <a:p>
            <a:pPr marL="36900" indent="0" algn="ctr">
              <a:spcBef>
                <a:spcPts val="2400"/>
              </a:spcBef>
              <a:buNone/>
            </a:pPr>
            <a:r>
              <a:rPr lang="en-US" sz="2400" dirty="0" smtClean="0">
                <a:solidFill>
                  <a:srgbClr val="FFCE00"/>
                </a:solidFill>
              </a:rPr>
              <a:t>For example: </a:t>
            </a:r>
            <a:r>
              <a:rPr lang="en-US" sz="2400" dirty="0" smtClean="0">
                <a:solidFill>
                  <a:schemeClr val="tx1"/>
                </a:solidFill>
              </a:rPr>
              <a:t>Construct an argument supported by evidence for how increases in human population and per-capita consumption of natural resources impact Earth’s systems.</a:t>
            </a:r>
          </a:p>
          <a:p>
            <a:pPr lvl="1">
              <a:spcBef>
                <a:spcPts val="2400"/>
              </a:spcBef>
            </a:pPr>
            <a:r>
              <a:rPr lang="en-US" sz="2200" dirty="0" smtClean="0">
                <a:solidFill>
                  <a:srgbClr val="FFCE00"/>
                </a:solidFill>
              </a:rPr>
              <a:t>Science and Engineering Practice</a:t>
            </a:r>
            <a:r>
              <a:rPr lang="en-US" sz="2200" dirty="0" smtClean="0"/>
              <a:t>: Argument from evidence</a:t>
            </a:r>
          </a:p>
          <a:p>
            <a:pPr lvl="1"/>
            <a:r>
              <a:rPr lang="en-US" sz="2200" dirty="0" smtClean="0">
                <a:solidFill>
                  <a:srgbClr val="FFCE00"/>
                </a:solidFill>
              </a:rPr>
              <a:t>Disciplinary Core Idea</a:t>
            </a:r>
            <a:r>
              <a:rPr lang="en-US" sz="2200" dirty="0" smtClean="0"/>
              <a:t>: Human impacts on earth systems</a:t>
            </a:r>
          </a:p>
          <a:p>
            <a:pPr lvl="1"/>
            <a:r>
              <a:rPr lang="en-US" sz="2200" dirty="0" smtClean="0">
                <a:solidFill>
                  <a:srgbClr val="FFCE00"/>
                </a:solidFill>
              </a:rPr>
              <a:t>Crosscutting Concept</a:t>
            </a:r>
            <a:r>
              <a:rPr lang="en-US" sz="2200" dirty="0" smtClean="0"/>
              <a:t>: Cause and effect</a:t>
            </a:r>
          </a:p>
        </p:txBody>
      </p:sp>
      <p:pic>
        <p:nvPicPr>
          <p:cNvPr id="4098" name="Picture 2" descr="IMG_20151125_084622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610" y="171759"/>
            <a:ext cx="4999846" cy="28165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G_20151202_083621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064" y="4218354"/>
            <a:ext cx="4081805" cy="229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3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6900"/>
            <a:r>
              <a:rPr lang="en-US" b="1" dirty="0" smtClean="0">
                <a:solidFill>
                  <a:srgbClr val="FFCE00"/>
                </a:solidFill>
              </a:rPr>
              <a:t>Keeping It Real (Why Should I Care?)</a:t>
            </a:r>
            <a:endParaRPr lang="en-US" b="1" dirty="0">
              <a:solidFill>
                <a:srgbClr val="FFCE00"/>
              </a:solidFill>
            </a:endParaRPr>
          </a:p>
        </p:txBody>
      </p:sp>
      <p:sp>
        <p:nvSpPr>
          <p:cNvPr id="3" name="Content Placeholder 2"/>
          <p:cNvSpPr>
            <a:spLocks noGrp="1"/>
          </p:cNvSpPr>
          <p:nvPr>
            <p:ph idx="1"/>
          </p:nvPr>
        </p:nvSpPr>
        <p:spPr>
          <a:xfrm>
            <a:off x="269217" y="1723105"/>
            <a:ext cx="6599253" cy="4768935"/>
          </a:xfrm>
        </p:spPr>
        <p:txBody>
          <a:bodyPr>
            <a:noAutofit/>
          </a:bodyPr>
          <a:lstStyle/>
          <a:p>
            <a:r>
              <a:rPr lang="en-US" sz="2800" dirty="0" err="1" smtClean="0">
                <a:solidFill>
                  <a:srgbClr val="FFCE00"/>
                </a:solidFill>
              </a:rPr>
              <a:t>Mi</a:t>
            </a:r>
            <a:r>
              <a:rPr lang="en-US" sz="2800" dirty="0" smtClean="0">
                <a:solidFill>
                  <a:srgbClr val="FFCE00"/>
                </a:solidFill>
              </a:rPr>
              <a:t>-STAR’s approach</a:t>
            </a:r>
          </a:p>
          <a:p>
            <a:pPr lvl="1"/>
            <a:r>
              <a:rPr lang="en-US" sz="2400" dirty="0" smtClean="0">
                <a:solidFill>
                  <a:srgbClr val="FFCE00"/>
                </a:solidFill>
              </a:rPr>
              <a:t>Unit Challenges</a:t>
            </a:r>
          </a:p>
          <a:p>
            <a:pPr lvl="2"/>
            <a:r>
              <a:rPr lang="en-US" sz="2200" dirty="0" smtClean="0">
                <a:solidFill>
                  <a:schemeClr val="tx1"/>
                </a:solidFill>
              </a:rPr>
              <a:t>Real-world phenomena and problems</a:t>
            </a:r>
          </a:p>
          <a:p>
            <a:pPr lvl="2"/>
            <a:r>
              <a:rPr lang="en-US" sz="2200" dirty="0" smtClean="0">
                <a:solidFill>
                  <a:schemeClr val="tx1"/>
                </a:solidFill>
              </a:rPr>
              <a:t>Local and/or regional relevance </a:t>
            </a:r>
          </a:p>
          <a:p>
            <a:pPr lvl="2"/>
            <a:r>
              <a:rPr lang="en-US" sz="2200" dirty="0" smtClean="0">
                <a:solidFill>
                  <a:schemeClr val="tx1"/>
                </a:solidFill>
              </a:rPr>
              <a:t>Ongoing interaction/ongoing formative assessment</a:t>
            </a:r>
          </a:p>
          <a:p>
            <a:pPr lvl="1"/>
            <a:r>
              <a:rPr lang="en-US" sz="2400" dirty="0" smtClean="0">
                <a:solidFill>
                  <a:srgbClr val="FFCE00"/>
                </a:solidFill>
              </a:rPr>
              <a:t>Emphasis on the disciplinary “</a:t>
            </a:r>
            <a:r>
              <a:rPr lang="en-US" sz="2400" i="1" dirty="0" smtClean="0">
                <a:solidFill>
                  <a:srgbClr val="FFCE00"/>
                </a:solidFill>
              </a:rPr>
              <a:t>Three E’s</a:t>
            </a:r>
            <a:r>
              <a:rPr lang="en-US" sz="2400" dirty="0" smtClean="0">
                <a:solidFill>
                  <a:srgbClr val="FFCE00"/>
                </a:solidFill>
              </a:rPr>
              <a:t>”</a:t>
            </a:r>
          </a:p>
          <a:p>
            <a:pPr lvl="2"/>
            <a:r>
              <a:rPr lang="en-US" sz="2400" dirty="0" smtClean="0">
                <a:solidFill>
                  <a:schemeClr val="tx1"/>
                </a:solidFill>
              </a:rPr>
              <a:t>Earth</a:t>
            </a:r>
          </a:p>
          <a:p>
            <a:pPr lvl="2"/>
            <a:r>
              <a:rPr lang="en-US" sz="2400" dirty="0" smtClean="0">
                <a:solidFill>
                  <a:schemeClr val="tx1"/>
                </a:solidFill>
              </a:rPr>
              <a:t>Environment</a:t>
            </a:r>
          </a:p>
          <a:p>
            <a:pPr lvl="2"/>
            <a:r>
              <a:rPr lang="en-US" sz="2400" dirty="0" smtClean="0">
                <a:solidFill>
                  <a:schemeClr val="tx1"/>
                </a:solidFill>
              </a:rPr>
              <a:t>Engineering</a:t>
            </a:r>
          </a:p>
          <a:p>
            <a:pPr marL="450000" lvl="1" indent="0">
              <a:buNone/>
            </a:pPr>
            <a:endParaRPr lang="en-US" sz="2600" dirty="0" smtClean="0">
              <a:solidFill>
                <a:schemeClr val="tx1"/>
              </a:solidFill>
            </a:endParaRPr>
          </a:p>
        </p:txBody>
      </p:sp>
      <p:pic>
        <p:nvPicPr>
          <p:cNvPr id="1026"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589" y="1723487"/>
            <a:ext cx="5164730" cy="3868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14738" y="5811478"/>
            <a:ext cx="3912432" cy="461665"/>
          </a:xfrm>
          <a:prstGeom prst="rect">
            <a:avLst/>
          </a:prstGeom>
          <a:noFill/>
        </p:spPr>
        <p:txBody>
          <a:bodyPr wrap="square" rtlCol="0">
            <a:spAutoFit/>
          </a:bodyPr>
          <a:lstStyle/>
          <a:p>
            <a:pPr algn="ctr"/>
            <a:r>
              <a:rPr lang="en-US" sz="2400" b="1" i="1" dirty="0" smtClean="0">
                <a:solidFill>
                  <a:srgbClr val="FFCE00"/>
                </a:solidFill>
                <a:latin typeface="+mn-lt"/>
              </a:rPr>
              <a:t>Insulation Inspiration</a:t>
            </a:r>
            <a:endParaRPr lang="en-US" sz="2400" b="1" i="1" dirty="0">
              <a:solidFill>
                <a:srgbClr val="FFCE00"/>
              </a:solidFill>
              <a:latin typeface="+mn-lt"/>
            </a:endParaRPr>
          </a:p>
        </p:txBody>
      </p:sp>
    </p:spTree>
    <p:extLst>
      <p:ext uri="{BB962C8B-B14F-4D97-AF65-F5344CB8AC3E}">
        <p14:creationId xmlns:p14="http://schemas.microsoft.com/office/powerpoint/2010/main" val="2138426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1569</TotalTime>
  <Words>1595</Words>
  <Application>Microsoft Office PowerPoint</Application>
  <PresentationFormat>Widescreen</PresentationFormat>
  <Paragraphs>175</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Wingdings 2</vt:lpstr>
      <vt:lpstr>Wingdings</vt:lpstr>
      <vt:lpstr>Cabin</vt:lpstr>
      <vt:lpstr>Calisto MT</vt:lpstr>
      <vt:lpstr>Trebuchet MS</vt:lpstr>
      <vt:lpstr>Helvetica Neue</vt:lpstr>
      <vt:lpstr>Arial Unicode MS</vt:lpstr>
      <vt:lpstr>Arial </vt:lpstr>
      <vt:lpstr>Open Sans</vt:lpstr>
      <vt:lpstr>Arial</vt:lpstr>
      <vt:lpstr>Slate</vt:lpstr>
      <vt:lpstr>Mi-STAR Teacher Professional Development for Implementation of NGSS-Aligned  Three-Dimensional Curriculum and Assessments</vt:lpstr>
      <vt:lpstr>Mi-STAR is…</vt:lpstr>
      <vt:lpstr>Purpose of Teacher PD – Address Needs</vt:lpstr>
      <vt:lpstr>NGSS Designed to Promote Change</vt:lpstr>
      <vt:lpstr>DCIs by Topical Area (Middle School)</vt:lpstr>
      <vt:lpstr>SEPs and CCCs</vt:lpstr>
      <vt:lpstr>Goals of PD</vt:lpstr>
      <vt:lpstr>Performance Expectations</vt:lpstr>
      <vt:lpstr>Keeping It Real (Why Should I Care?)</vt:lpstr>
      <vt:lpstr>Performance-Based Assessment </vt:lpstr>
      <vt:lpstr>PD Needed</vt:lpstr>
      <vt:lpstr>Mi-STAR’s Approach</vt:lpstr>
      <vt:lpstr>Our Community’s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Capital Outlay Request Health Engineering and Sciences Building</dc:title>
  <dc:creator>Alexandria L. Guth</dc:creator>
  <cp:lastModifiedBy>huntoon</cp:lastModifiedBy>
  <cp:revision>150</cp:revision>
  <dcterms:modified xsi:type="dcterms:W3CDTF">2016-09-25T18:17:16Z</dcterms:modified>
</cp:coreProperties>
</file>