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7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8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9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10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3" r:id="rId1"/>
    <p:sldMasterId id="2147483674" r:id="rId2"/>
    <p:sldMasterId id="2147483722" r:id="rId3"/>
    <p:sldMasterId id="2147483724" r:id="rId4"/>
    <p:sldMasterId id="2147483725" r:id="rId5"/>
    <p:sldMasterId id="2147483726" r:id="rId6"/>
    <p:sldMasterId id="2147483808" r:id="rId7"/>
    <p:sldMasterId id="2147483796" r:id="rId8"/>
    <p:sldMasterId id="2147483821" r:id="rId9"/>
    <p:sldMasterId id="2147483833" r:id="rId10"/>
    <p:sldMasterId id="2147483845" r:id="rId11"/>
  </p:sldMasterIdLst>
  <p:notesMasterIdLst>
    <p:notesMasterId r:id="rId27"/>
  </p:notesMasterIdLst>
  <p:handoutMasterIdLst>
    <p:handoutMasterId r:id="rId28"/>
  </p:handoutMasterIdLst>
  <p:sldIdLst>
    <p:sldId id="256" r:id="rId12"/>
    <p:sldId id="394" r:id="rId13"/>
    <p:sldId id="353" r:id="rId14"/>
    <p:sldId id="386" r:id="rId15"/>
    <p:sldId id="384" r:id="rId16"/>
    <p:sldId id="387" r:id="rId17"/>
    <p:sldId id="389" r:id="rId18"/>
    <p:sldId id="375" r:id="rId19"/>
    <p:sldId id="376" r:id="rId20"/>
    <p:sldId id="390" r:id="rId21"/>
    <p:sldId id="377" r:id="rId22"/>
    <p:sldId id="391" r:id="rId23"/>
    <p:sldId id="392" r:id="rId24"/>
    <p:sldId id="393" r:id="rId25"/>
    <p:sldId id="366" r:id="rId26"/>
  </p:sldIdLst>
  <p:sldSz cx="9144000" cy="5143500" type="screen16x9"/>
  <p:notesSz cx="6881813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2376" userDrawn="1">
          <p15:clr>
            <a:srgbClr val="A4A3A4"/>
          </p15:clr>
        </p15:guide>
        <p15:guide id="4" pos="3840" userDrawn="1">
          <p15:clr>
            <a:srgbClr val="A4A3A4"/>
          </p15:clr>
        </p15:guide>
        <p15:guide id="5" orient="horz" pos="158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rik J. Albenze" initials="EJA" lastIdx="1" clrIdx="0"/>
  <p:cmAuthor id="1" name="Kimberly Gray" initials="KG" lastIdx="28" clrIdx="1"/>
  <p:cmAuthor id="2" name="charless" initials="c" lastIdx="2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9300"/>
    <a:srgbClr val="AF224F"/>
    <a:srgbClr val="EB70E6"/>
    <a:srgbClr val="C05FCB"/>
    <a:srgbClr val="86159F"/>
    <a:srgbClr val="BB651A"/>
    <a:srgbClr val="0E43A9"/>
    <a:srgbClr val="319E9F"/>
    <a:srgbClr val="66279E"/>
    <a:srgbClr val="C044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357"/>
    <p:restoredTop sz="90000" autoAdjust="0"/>
  </p:normalViewPr>
  <p:slideViewPr>
    <p:cSldViewPr>
      <p:cViewPr varScale="1">
        <p:scale>
          <a:sx n="59" d="100"/>
          <a:sy n="59" d="100"/>
        </p:scale>
        <p:origin x="200" y="184"/>
      </p:cViewPr>
      <p:guideLst>
        <p:guide orient="horz" pos="1620"/>
        <p:guide pos="2880"/>
        <p:guide orient="horz" pos="2376"/>
        <p:guide pos="3840"/>
        <p:guide orient="horz" pos="158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-55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9.xml"/><Relationship Id="rId21" Type="http://schemas.openxmlformats.org/officeDocument/2006/relationships/slide" Target="slides/slide10.xml"/><Relationship Id="rId22" Type="http://schemas.openxmlformats.org/officeDocument/2006/relationships/slide" Target="slides/slide11.xml"/><Relationship Id="rId23" Type="http://schemas.openxmlformats.org/officeDocument/2006/relationships/slide" Target="slides/slide12.xml"/><Relationship Id="rId24" Type="http://schemas.openxmlformats.org/officeDocument/2006/relationships/slide" Target="slides/slide13.xml"/><Relationship Id="rId25" Type="http://schemas.openxmlformats.org/officeDocument/2006/relationships/slide" Target="slides/slide14.xml"/><Relationship Id="rId26" Type="http://schemas.openxmlformats.org/officeDocument/2006/relationships/slide" Target="slides/slide15.xml"/><Relationship Id="rId27" Type="http://schemas.openxmlformats.org/officeDocument/2006/relationships/notesMaster" Target="notesMasters/notesMaster1.xml"/><Relationship Id="rId28" Type="http://schemas.openxmlformats.org/officeDocument/2006/relationships/handoutMaster" Target="handoutMasters/handoutMaster1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Master" Target="slideMasters/slideMaster9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33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" Target="slides/slide1.xml"/><Relationship Id="rId13" Type="http://schemas.openxmlformats.org/officeDocument/2006/relationships/slide" Target="slides/slide2.xml"/><Relationship Id="rId14" Type="http://schemas.openxmlformats.org/officeDocument/2006/relationships/slide" Target="slides/slide3.xml"/><Relationship Id="rId15" Type="http://schemas.openxmlformats.org/officeDocument/2006/relationships/slide" Target="slides/slide4.xml"/><Relationship Id="rId16" Type="http://schemas.openxmlformats.org/officeDocument/2006/relationships/slide" Target="slides/slide5.xml"/><Relationship Id="rId17" Type="http://schemas.openxmlformats.org/officeDocument/2006/relationships/slide" Target="slides/slide6.xml"/><Relationship Id="rId18" Type="http://schemas.openxmlformats.org/officeDocument/2006/relationships/slide" Target="slides/slide7.xml"/><Relationship Id="rId1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9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97313" y="0"/>
            <a:ext cx="2982912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29829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97313" y="8829675"/>
            <a:ext cx="2982912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8CC2AFE-0FA0-47D3-BF8D-C0780434B0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4713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9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7313" y="0"/>
            <a:ext cx="2982912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42900" y="696913"/>
            <a:ext cx="6196013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8975" y="4416425"/>
            <a:ext cx="550545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29829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7313" y="8829675"/>
            <a:ext cx="2982912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40A1E31-843F-496C-8032-08DA555D95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15931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97C1FA-E0AB-461D-9FB4-2D8EB8D3F6DA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" y="696913"/>
            <a:ext cx="6196013" cy="3486150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Be sure to acknowledge our sponsors and partners.</a:t>
            </a:r>
          </a:p>
        </p:txBody>
      </p:sp>
    </p:spTree>
    <p:extLst>
      <p:ext uri="{BB962C8B-B14F-4D97-AF65-F5344CB8AC3E}">
        <p14:creationId xmlns:p14="http://schemas.microsoft.com/office/powerpoint/2010/main" val="2202380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C. Note development</a:t>
            </a:r>
            <a:r>
              <a:rPr lang="en-US" baseline="0" dirty="0" smtClean="0"/>
              <a:t> of main Destin Dome pillow largely post-dates </a:t>
            </a:r>
            <a:r>
              <a:rPr lang="en-US" baseline="0" dirty="0" err="1" smtClean="0"/>
              <a:t>perhipheral</a:t>
            </a:r>
            <a:r>
              <a:rPr lang="en-US" baseline="0" dirty="0" smtClean="0"/>
              <a:t> faults, salt </a:t>
            </a:r>
            <a:r>
              <a:rPr lang="en-US" baseline="0" dirty="0" err="1" smtClean="0"/>
              <a:t>withdrawl</a:t>
            </a:r>
            <a:r>
              <a:rPr lang="en-US" baseline="0" dirty="0" smtClean="0"/>
              <a:t> in </a:t>
            </a:r>
            <a:r>
              <a:rPr lang="en-US" baseline="0" dirty="0" err="1" smtClean="0"/>
              <a:t>diapir</a:t>
            </a:r>
            <a:r>
              <a:rPr lang="en-US" baseline="0" dirty="0" smtClean="0"/>
              <a:t> province limited. D. Continued flow of salt into Destin Dome sourced from withdrawal complex at margins of pillow.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0A1E31-843F-496C-8032-08DA555D955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7912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shows</a:t>
            </a:r>
            <a:r>
              <a:rPr lang="en-US" baseline="0" dirty="0" smtClean="0"/>
              <a:t> how pillow formation migrated NE and E through time. Point out relationships among small pillows, Ancestral Destin Dome, and main Destin Dome structure. Early structures 140-90 Ma. Destin Dome &lt; 90 Ma. Flow of salt in to the dome decreased greatly and ultimately died out in Miocene.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0A1E31-843F-496C-8032-08DA555D955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4638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Burial history</a:t>
            </a:r>
            <a:r>
              <a:rPr lang="en-US" baseline="0" dirty="0" smtClean="0"/>
              <a:t> curves show that subsidence history different in (A) Destin Dome than (B) other parts of the salt basin (curve on right is typical). Subsidence of </a:t>
            </a:r>
            <a:r>
              <a:rPr lang="en-US" baseline="0" dirty="0" err="1" smtClean="0"/>
              <a:t>Norphlet</a:t>
            </a:r>
            <a:r>
              <a:rPr lang="en-US" baseline="0" dirty="0" smtClean="0"/>
              <a:t> effectively stopped as salt flowed into Destin Dome after 90 Ma.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All curves show net decelerating subsidence rate expected in passive margin successions. Note entire region in main gas window to </a:t>
            </a:r>
            <a:r>
              <a:rPr lang="en-US" baseline="0" dirty="0" err="1" smtClean="0"/>
              <a:t>overmature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0A1E31-843F-496C-8032-08DA555D955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7023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C. Thermal maturation vs. time in </a:t>
            </a:r>
            <a:r>
              <a:rPr lang="en-US" dirty="0" err="1" smtClean="0"/>
              <a:t>DeSoto</a:t>
            </a:r>
            <a:r>
              <a:rPr lang="en-US" dirty="0" smtClean="0"/>
              <a:t> Canyon</a:t>
            </a:r>
            <a:r>
              <a:rPr lang="en-US" baseline="0" dirty="0" smtClean="0"/>
              <a:t> salt basin. Maturation decelerated near end of Cretaceous. </a:t>
            </a:r>
          </a:p>
          <a:p>
            <a:r>
              <a:rPr lang="en-US" baseline="0" dirty="0" smtClean="0"/>
              <a:t>D. Major expulsion of hydrocarbons was rapid – prior to Late Cretaceous. Thus expulsion largely contemporaneous or post-dates formation of small pillows and Ancestral Destin Dome. Expulsion prior to formation of main Destin Dome structure.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0A1E31-843F-496C-8032-08DA555D955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6775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Petroleum systems chart showing</a:t>
            </a:r>
            <a:r>
              <a:rPr lang="en-US" baseline="0" dirty="0" smtClean="0"/>
              <a:t> elements of petroleum system. Most structures early relative to Smackover expulsion. Destin Dome late, however; Known hydrocarbons in </a:t>
            </a:r>
            <a:r>
              <a:rPr lang="en-US" baseline="0" dirty="0" err="1" smtClean="0"/>
              <a:t>Norphlet</a:t>
            </a:r>
            <a:r>
              <a:rPr lang="en-US" baseline="0" dirty="0" smtClean="0"/>
              <a:t> stratigraphic traps charged prior to major development of structure.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0A1E31-843F-496C-8032-08DA555D9556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0235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Thanks!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0A1E31-843F-496C-8032-08DA555D955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6098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B911F7-7F03-4E65-B719-20FCEEC744CB}" type="slidenum">
              <a:rPr lang="en-US" smtClean="0">
                <a:solidFill>
                  <a:srgbClr val="000000"/>
                </a:solidFill>
              </a:rPr>
              <a:pPr/>
              <a:t>2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" y="696913"/>
            <a:ext cx="6196013" cy="3486150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189250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B911F7-7F03-4E65-B719-20FCEEC744CB}" type="slidenum">
              <a:rPr lang="en-US" smtClean="0">
                <a:solidFill>
                  <a:srgbClr val="000000"/>
                </a:solidFill>
              </a:rPr>
              <a:pPr/>
              <a:t>3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" y="696913"/>
            <a:ext cx="6196013" cy="3486150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Map</a:t>
            </a:r>
            <a:r>
              <a:rPr lang="en-US" baseline="0" dirty="0" smtClean="0"/>
              <a:t> showing </a:t>
            </a:r>
            <a:r>
              <a:rPr lang="en-US" baseline="0" dirty="0" err="1" smtClean="0"/>
              <a:t>etent</a:t>
            </a:r>
            <a:r>
              <a:rPr lang="en-US" baseline="0" dirty="0" smtClean="0"/>
              <a:t> of study area and density of publically released 2D seismic control used in our study.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530807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B911F7-7F03-4E65-B719-20FCEEC744CB}" type="slidenum">
              <a:rPr lang="en-US" smtClean="0">
                <a:solidFill>
                  <a:srgbClr val="000000"/>
                </a:solidFill>
              </a:rPr>
              <a:pPr/>
              <a:t>4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" y="696913"/>
            <a:ext cx="6196013" cy="3486150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Point</a:t>
            </a:r>
            <a:r>
              <a:rPr lang="en-US" baseline="0" dirty="0" smtClean="0"/>
              <a:t> out arcuate fault array (</a:t>
            </a:r>
            <a:r>
              <a:rPr lang="en-US" baseline="0" dirty="0" err="1" smtClean="0"/>
              <a:t>rolller</a:t>
            </a:r>
            <a:r>
              <a:rPr lang="en-US" baseline="0" dirty="0" smtClean="0"/>
              <a:t> province), peripheral faults of Destin fault system, and intervening region with giant salt pillows, including Destin Dome.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889469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B911F7-7F03-4E65-B719-20FCEEC744CB}" type="slidenum">
              <a:rPr lang="en-US" smtClean="0">
                <a:solidFill>
                  <a:srgbClr val="000000"/>
                </a:solidFill>
              </a:rPr>
              <a:pPr/>
              <a:t>5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" y="696913"/>
            <a:ext cx="6196013" cy="3486150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Point</a:t>
            </a:r>
            <a:r>
              <a:rPr lang="en-US" baseline="0" dirty="0" smtClean="0"/>
              <a:t> out differences in structural geometry in Lower K section. Arcuate fault array absent, salt pillows between peripheral faults in </a:t>
            </a:r>
            <a:r>
              <a:rPr lang="en-US" baseline="0" dirty="0" err="1" smtClean="0"/>
              <a:t>updip</a:t>
            </a:r>
            <a:r>
              <a:rPr lang="en-US" baseline="0" dirty="0" smtClean="0"/>
              <a:t> region and salt </a:t>
            </a:r>
            <a:r>
              <a:rPr lang="en-US" baseline="0" dirty="0" err="1" smtClean="0"/>
              <a:t>diapirs</a:t>
            </a:r>
            <a:r>
              <a:rPr lang="en-US" baseline="0" dirty="0" smtClean="0"/>
              <a:t> in deep part of salt basin.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24705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Point out</a:t>
            </a:r>
            <a:r>
              <a:rPr lang="en-US" baseline="0" dirty="0" smtClean="0"/>
              <a:t> location of pillows between </a:t>
            </a:r>
            <a:r>
              <a:rPr lang="en-US" baseline="0" dirty="0" err="1" smtClean="0"/>
              <a:t>diapirs</a:t>
            </a:r>
            <a:r>
              <a:rPr lang="en-US" baseline="0" dirty="0" smtClean="0"/>
              <a:t> and peripheral faults. Note that Destin Dome deforms younger strata than small pillow in </a:t>
            </a:r>
            <a:r>
              <a:rPr lang="en-US" baseline="0" dirty="0" err="1" smtClean="0"/>
              <a:t>downdip</a:t>
            </a:r>
            <a:r>
              <a:rPr lang="en-US" baseline="0" dirty="0" smtClean="0"/>
              <a:t> area.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0A1E31-843F-496C-8032-08DA555D955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0490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Evidence</a:t>
            </a:r>
            <a:r>
              <a:rPr lang="en-US" baseline="0" dirty="0" smtClean="0"/>
              <a:t> for early pillow formation. Note prominent angular unconformity truncating anticline at base of Cotton Valley section.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0A1E31-843F-496C-8032-08DA555D955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3045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Balanced restoration of depth-converted</a:t>
            </a:r>
            <a:r>
              <a:rPr lang="en-US" baseline="0" dirty="0" smtClean="0"/>
              <a:t> seismic profile shows early development of </a:t>
            </a:r>
            <a:r>
              <a:rPr lang="en-US" baseline="0" dirty="0" err="1" smtClean="0"/>
              <a:t>downdip</a:t>
            </a:r>
            <a:r>
              <a:rPr lang="en-US" baseline="0" dirty="0" smtClean="0"/>
              <a:t> pillow. Small perturbation at crest of Destin Dome formed early, bot larger structure largely Tertiary age – </a:t>
            </a:r>
            <a:r>
              <a:rPr lang="en-US" baseline="0" dirty="0" err="1" smtClean="0"/>
              <a:t>postp</a:t>
            </a:r>
            <a:r>
              <a:rPr lang="en-US" baseline="0" dirty="0" smtClean="0"/>
              <a:t>-dates peripheral faults and </a:t>
            </a:r>
            <a:r>
              <a:rPr lang="en-US" baseline="0" dirty="0" err="1" smtClean="0"/>
              <a:t>diapirs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0A1E31-843F-496C-8032-08DA555D955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0265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A. Point</a:t>
            </a:r>
            <a:r>
              <a:rPr lang="en-US" baseline="0" dirty="0" smtClean="0"/>
              <a:t> out arcuate salt ridge developed </a:t>
            </a:r>
            <a:r>
              <a:rPr lang="en-US" baseline="0" dirty="0" err="1" smtClean="0"/>
              <a:t>updip</a:t>
            </a:r>
            <a:r>
              <a:rPr lang="en-US" baseline="0" dirty="0" smtClean="0"/>
              <a:t> of large salt withdrawal basin in </a:t>
            </a:r>
            <a:r>
              <a:rPr lang="en-US" baseline="0" dirty="0" err="1" smtClean="0"/>
              <a:t>diapir</a:t>
            </a:r>
            <a:r>
              <a:rPr lang="en-US" baseline="0" dirty="0" smtClean="0"/>
              <a:t> province. B. Point out major pillow in ancestral Destin Dome and how far removed pillow formation is from peripheral faults.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0A1E31-843F-496C-8032-08DA555D955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029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4.png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5.png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4" Type="http://schemas.openxmlformats.org/officeDocument/2006/relationships/image" Target="../media/image8.jpeg"/><Relationship Id="rId5" Type="http://schemas.openxmlformats.org/officeDocument/2006/relationships/image" Target="../media/image9.png"/><Relationship Id="rId6" Type="http://schemas.openxmlformats.org/officeDocument/2006/relationships/image" Target="../media/image10.jpeg"/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6.jpeg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NETL Presentation Title Page Final Black DOE 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741613" y="3355673"/>
            <a:ext cx="6170612" cy="392415"/>
          </a:xfrm>
        </p:spPr>
        <p:txBody>
          <a:bodyPr anchor="b"/>
          <a:lstStyle>
            <a:lvl1pPr algn="l" fontAlgn="t">
              <a:defRPr sz="19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741613" y="3770710"/>
            <a:ext cx="6170612" cy="300082"/>
          </a:xfrm>
          <a:ln w="12700"/>
        </p:spPr>
        <p:txBody>
          <a:bodyPr>
            <a:spAutoFit/>
          </a:bodyPr>
          <a:lstStyle>
            <a:lvl1pPr marL="0" indent="0">
              <a:buFontTx/>
              <a:buNone/>
              <a:defRPr sz="1350" b="0"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48FB8D-CD56-4786-93C8-8FFBA7A8F5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553998"/>
          </a:xfrm>
        </p:spPr>
        <p:txBody>
          <a:bodyPr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C3CCB9-C3BC-4148-82DA-E74F973500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27510"/>
            <a:ext cx="4038600" cy="359925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27510"/>
            <a:ext cx="4038600" cy="359925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E7C53C-8FB8-4A30-91BE-C38805FD7D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43858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223CBA-E234-42E8-A3CD-26B288F6E6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59CBC0-BBAA-48F8-A713-3BF104C521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EDA04F-A91B-46F5-A83D-FD019C8784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753160"/>
            <a:ext cx="3008313" cy="323165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EEE0B9-C572-4A51-885C-C72E43041D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702339"/>
            <a:ext cx="5486400" cy="323165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EB6D1D-1DE2-46F4-8D94-B77F68606A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BEEBCA-BBD5-447B-B7BF-36A455EAC8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55885" y="136922"/>
            <a:ext cx="530915" cy="448984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36922"/>
            <a:ext cx="6019800" cy="448984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C0CD1-22D3-4A18-BACC-B34444FB73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C3B82C-57C9-4139-A900-43A769E79C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3A3D2-4AD4-6847-853A-9225AA9AECAD}" type="datetimeFigureOut">
              <a:rPr lang="en-US" smtClean="0"/>
              <a:t>9/24/16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CD6CB-4B7F-684A-8D5C-FDA6EF06EA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2961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3A3D2-4AD4-6847-853A-9225AA9AECAD}" type="datetimeFigureOut">
              <a:rPr lang="en-US" smtClean="0"/>
              <a:t>9/24/16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CD6CB-4B7F-684A-8D5C-FDA6EF06EA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2908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3A3D2-4AD4-6847-853A-9225AA9AECAD}" type="datetimeFigureOut">
              <a:rPr lang="en-US" smtClean="0"/>
              <a:t>9/24/16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CD6CB-4B7F-684A-8D5C-FDA6EF06EA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3961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3A3D2-4AD4-6847-853A-9225AA9AECAD}" type="datetimeFigureOut">
              <a:rPr lang="en-US" smtClean="0"/>
              <a:t>9/24/16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CD6CB-4B7F-684A-8D5C-FDA6EF06EA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8057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3A3D2-4AD4-6847-853A-9225AA9AECAD}" type="datetimeFigureOut">
              <a:rPr lang="en-US" smtClean="0"/>
              <a:t>9/24/16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CD6CB-4B7F-684A-8D5C-FDA6EF06EA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5438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3A3D2-4AD4-6847-853A-9225AA9AECAD}" type="datetimeFigureOut">
              <a:rPr lang="en-US" smtClean="0"/>
              <a:t>9/24/16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CD6CB-4B7F-684A-8D5C-FDA6EF06EA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673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3A3D2-4AD4-6847-853A-9225AA9AECAD}" type="datetimeFigureOut">
              <a:rPr lang="en-US" smtClean="0"/>
              <a:t>9/24/16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CD6CB-4B7F-684A-8D5C-FDA6EF06EA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3138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3A3D2-4AD4-6847-853A-9225AA9AECAD}" type="datetimeFigureOut">
              <a:rPr lang="en-US" smtClean="0"/>
              <a:t>9/24/16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CD6CB-4B7F-684A-8D5C-FDA6EF06EA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9368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3A3D2-4AD4-6847-853A-9225AA9AECAD}" type="datetimeFigureOut">
              <a:rPr lang="en-US" smtClean="0"/>
              <a:t>9/24/16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CD6CB-4B7F-684A-8D5C-FDA6EF06EA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7934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3A3D2-4AD4-6847-853A-9225AA9AECAD}" type="datetimeFigureOut">
              <a:rPr lang="en-US" smtClean="0"/>
              <a:t>9/24/16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CD6CB-4B7F-684A-8D5C-FDA6EF06EA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4788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3A3D2-4AD4-6847-853A-9225AA9AECAD}" type="datetimeFigureOut">
              <a:rPr lang="en-US" smtClean="0"/>
              <a:t>9/24/16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CD6CB-4B7F-684A-8D5C-FDA6EF06EA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5395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4DE081-7983-4AE2-A28F-A885C644BE7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238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C99257-C95B-4FAC-9343-AC48723CD2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4909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597BA5-27F4-4E9E-A142-993FFBDCB5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8624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9381A5-0DA0-49B5-BA4F-A9A1618424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1765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CF2BEE-4CB4-49E0-9DFB-CCF3D2B351A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664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686F7B-EB3F-46AC-AAA8-96FA1016AB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8976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9FE8CC-9521-48A0-8C03-F7635BACE92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8686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B1D760-6C92-40EA-895D-BCE1D8FC88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7727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A4BFCD-CC38-46BC-80D7-015AB938D8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3707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EF18ED-6E62-41EE-B91D-E60EF9307C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7511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9E453E-0608-4885-B834-637897FFC4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9100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4DE081-7983-4AE2-A28F-A885C644BE7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C99257-C95B-4FAC-9343-AC48723CD2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597BA5-27F4-4E9E-A142-993FFBDCB5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9381A5-0DA0-49B5-BA4F-A9A1618424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CF2BEE-4CB4-49E0-9DFB-CCF3D2B351A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686F7B-EB3F-46AC-AAA8-96FA1016AB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9FE8CC-9521-48A0-8C03-F7635BACE92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B1D760-6C92-40EA-895D-BCE1D8FC88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A4BFCD-CC38-46BC-80D7-015AB938D8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EF18ED-6E62-41EE-B91D-E60EF9307C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9E453E-0608-4885-B834-637897FFC4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4DE081-7983-4AE2-A28F-A885C644BE7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C99257-C95B-4FAC-9343-AC48723CD2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597BA5-27F4-4E9E-A142-993FFBDCB5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9381A5-0DA0-49B5-BA4F-A9A1618424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CF2BEE-4CB4-49E0-9DFB-CCF3D2B351A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686F7B-EB3F-46AC-AAA8-96FA1016AB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9FE8CC-9521-48A0-8C03-F7635BACE92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B1D760-6C92-40EA-895D-BCE1D8FC88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A4BFCD-CC38-46BC-80D7-015AB938D8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EF18ED-6E62-41EE-B91D-E60EF9307C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9E453E-0608-4885-B834-637897FFC4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itle_slide-0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"/>
            <a:ext cx="9144000" cy="514309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5386" y="1860578"/>
            <a:ext cx="5970752" cy="1102519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5386" y="2963096"/>
            <a:ext cx="6400800" cy="1314450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2573867" y="355600"/>
            <a:ext cx="6079066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366890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457200" y="1044467"/>
            <a:ext cx="8229600" cy="35209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312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+Graph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err="1" smtClean="0"/>
              <a:t>Text+Image</a:t>
            </a:r>
            <a:r>
              <a:rPr lang="en-US" dirty="0" smtClean="0"/>
              <a:t> Slide title goes here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457201" y="1044467"/>
            <a:ext cx="4071007" cy="35209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35125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ph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Image slide title goes here</a:t>
            </a:r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457200" y="4092466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Click to add a caption for your graphic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703235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vider_slide-0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"/>
            <a:ext cx="9144000" cy="514309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749676"/>
            <a:ext cx="8229600" cy="726815"/>
          </a:xfrm>
        </p:spPr>
        <p:txBody>
          <a:bodyPr/>
          <a:lstStyle>
            <a:lvl1pPr algn="ctr">
              <a:defRPr baseline="0"/>
            </a:lvl1pPr>
          </a:lstStyle>
          <a:p>
            <a:r>
              <a:rPr lang="en-US" dirty="0" smtClean="0"/>
              <a:t>Insert Divider Title</a:t>
            </a:r>
            <a:endParaRPr lang="en-US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2476491"/>
            <a:ext cx="6400800" cy="57150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accent3">
                    <a:lumMod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Insert Divider Subtitle if necessary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65371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0"/>
          </p:nvPr>
        </p:nvSpPr>
        <p:spPr>
          <a:xfrm>
            <a:off x="455613" y="4860132"/>
            <a:ext cx="4113212" cy="226219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3429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6252868"/>
      </p:ext>
    </p:extLst>
  </p:cSld>
  <p:clrMapOvr>
    <a:masterClrMapping/>
  </p:clrMapOvr>
  <p:transition spd="med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descr="bv10040"/>
          <p:cNvSpPr>
            <a:spLocks noChangeArrowheads="1"/>
          </p:cNvSpPr>
          <p:nvPr/>
        </p:nvSpPr>
        <p:spPr bwMode="auto">
          <a:xfrm>
            <a:off x="0" y="0"/>
            <a:ext cx="1828800" cy="51435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 wrap="none" lIns="68572" tIns="34286" rIns="68572" bIns="34286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en-US" sz="18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270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114800" y="2114550"/>
            <a:ext cx="4267200" cy="1366838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</a:t>
            </a:r>
          </a:p>
          <a:p>
            <a:r>
              <a:rPr lang="en-US"/>
              <a:t>subtitle style</a:t>
            </a:r>
          </a:p>
        </p:txBody>
      </p:sp>
      <p:grpSp>
        <p:nvGrpSpPr>
          <p:cNvPr id="2" name="Group 13"/>
          <p:cNvGrpSpPr/>
          <p:nvPr userDrawn="1"/>
        </p:nvGrpSpPr>
        <p:grpSpPr>
          <a:xfrm>
            <a:off x="2016127" y="1371600"/>
            <a:ext cx="1412875" cy="2971800"/>
            <a:chOff x="2016125" y="1524000"/>
            <a:chExt cx="1412875" cy="3962400"/>
          </a:xfrm>
        </p:grpSpPr>
        <p:pic>
          <p:nvPicPr>
            <p:cNvPr id="9" name="Picture 5" descr="netl-sc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54225" y="3633788"/>
              <a:ext cx="1298575" cy="996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12" descr="sseb_logo jpeg.jpg"/>
            <p:cNvPicPr>
              <a:picLocks noChangeAspect="1"/>
            </p:cNvPicPr>
            <p:nvPr userDrawn="1"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016125" y="4664075"/>
              <a:ext cx="1412875" cy="822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11" descr="doelogo.bmp"/>
            <p:cNvPicPr>
              <a:picLocks noChangeAspect="1"/>
            </p:cNvPicPr>
            <p:nvPr userDrawn="1"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28850" y="2514600"/>
              <a:ext cx="971550" cy="933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16" descr="secarb-logo.jpg"/>
            <p:cNvPicPr>
              <a:picLocks noChangeAspect="1"/>
            </p:cNvPicPr>
            <p:nvPr userDrawn="1"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057400" y="1524000"/>
              <a:ext cx="1298575" cy="717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693157572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6749835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7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9.xml"/><Relationship Id="rId4" Type="http://schemas.openxmlformats.org/officeDocument/2006/relationships/slideLayout" Target="../slideLayouts/slideLayout60.xml"/><Relationship Id="rId5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3.xml"/><Relationship Id="rId8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6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4" Type="http://schemas.openxmlformats.org/officeDocument/2006/relationships/slideLayout" Target="../slideLayouts/slideLayout71.xml"/><Relationship Id="rId5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4.xml"/><Relationship Id="rId8" Type="http://schemas.openxmlformats.org/officeDocument/2006/relationships/slideLayout" Target="../slideLayouts/slideLayout75.xml"/><Relationship Id="rId9" Type="http://schemas.openxmlformats.org/officeDocument/2006/relationships/theme" Target="../theme/theme11.xml"/><Relationship Id="rId10" Type="http://schemas.openxmlformats.org/officeDocument/2006/relationships/image" Target="../media/image3.png"/><Relationship Id="rId1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9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5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6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 format.eps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91678"/>
            <a:ext cx="8229600" cy="365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571501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1350" b="1">
          <a:solidFill>
            <a:schemeClr val="tx2"/>
          </a:solidFill>
          <a:latin typeface="Copperplate Gothic Bold"/>
          <a:ea typeface="+mj-ea"/>
          <a:cs typeface="Copperplate Gothic Bold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/>
          <a:ea typeface="+mn-ea"/>
          <a:cs typeface="Calibri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Calibri"/>
          <a:cs typeface="Calibri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Calibri"/>
          <a:cs typeface="Calibri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Calibri"/>
          <a:cs typeface="Calibri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Calibri"/>
          <a:cs typeface="Calibri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1"/>
            </a:gs>
            <a:gs pos="100000">
              <a:srgbClr val="BDD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91678"/>
            <a:ext cx="8229600" cy="365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571501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30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/>
            </a:lvl1pPr>
          </a:lstStyle>
          <a:p>
            <a:pPr>
              <a:defRPr/>
            </a:pPr>
            <a:fld id="{0F0D200C-FB95-43E1-BCE3-18E8951C90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1350" b="1">
          <a:solidFill>
            <a:schemeClr val="tx2"/>
          </a:solidFill>
          <a:latin typeface="Copperplate Gothic Bold"/>
          <a:ea typeface="+mj-ea"/>
          <a:cs typeface="Copperplate Gothic Bold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/>
          <a:ea typeface="+mn-ea"/>
          <a:cs typeface="Calibri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Calibri"/>
          <a:cs typeface="Calibri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Calibri"/>
          <a:cs typeface="Calibri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Calibri"/>
          <a:cs typeface="Calibri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Calibri"/>
          <a:cs typeface="Calibri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ody_slide-01.png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"/>
            <a:ext cx="9144000" cy="514309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07444"/>
            <a:ext cx="8229600" cy="7268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44467"/>
            <a:ext cx="8229600" cy="35209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210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</p:sldLayoutIdLst>
  <p:txStyles>
    <p:titleStyle>
      <a:lvl1pPr algn="l" defTabSz="342900" rtl="0" eaLnBrk="1" latinLnBrk="0" hangingPunct="1">
        <a:spcBef>
          <a:spcPct val="0"/>
        </a:spcBef>
        <a:buNone/>
        <a:defRPr sz="33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36923"/>
            <a:ext cx="8229600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27510"/>
            <a:ext cx="8229600" cy="3599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8376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5613" y="4860132"/>
            <a:ext cx="4113212" cy="226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27432" rIns="0" bIns="27432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450" i="1">
                <a:solidFill>
                  <a:srgbClr val="003399"/>
                </a:solidFill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7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/>
            </a:lvl1pPr>
          </a:lstStyle>
          <a:p>
            <a:pPr>
              <a:defRPr/>
            </a:pPr>
            <a:fld id="{B300045F-7DCD-4494-8570-CB6D47CA11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250" b="1">
          <a:solidFill>
            <a:srgbClr val="0033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250" b="1">
          <a:solidFill>
            <a:srgbClr val="003399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250" b="1">
          <a:solidFill>
            <a:srgbClr val="003399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250" b="1">
          <a:solidFill>
            <a:srgbClr val="003399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250" b="1">
          <a:solidFill>
            <a:srgbClr val="003399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2250" b="1">
          <a:solidFill>
            <a:srgbClr val="003399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2250" b="1">
          <a:solidFill>
            <a:srgbClr val="003399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2250" b="1">
          <a:solidFill>
            <a:srgbClr val="003399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2250" b="1">
          <a:solidFill>
            <a:srgbClr val="003399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1800" b="1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5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05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05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05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05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05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1"/>
            </a:gs>
            <a:gs pos="100000">
              <a:srgbClr val="BDD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0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923491D7-BEFB-4F4C-A4C7-0E53F9AFB6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36923"/>
            <a:ext cx="8229600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27510"/>
            <a:ext cx="8229600" cy="3599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5613" y="4860132"/>
            <a:ext cx="4113212" cy="226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27432" rIns="0" bIns="27432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450" i="1">
                <a:solidFill>
                  <a:srgbClr val="003399"/>
                </a:solidFill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786312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9D1D20F4-7BFA-4E9B-A277-BF41940019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 spd="med">
    <p:fad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2250" b="1">
          <a:solidFill>
            <a:srgbClr val="0033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250" b="1">
          <a:solidFill>
            <a:srgbClr val="003399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250" b="1">
          <a:solidFill>
            <a:srgbClr val="003399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250" b="1">
          <a:solidFill>
            <a:srgbClr val="003399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250" b="1">
          <a:solidFill>
            <a:srgbClr val="003399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2250" b="1">
          <a:solidFill>
            <a:srgbClr val="003399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2250" b="1">
          <a:solidFill>
            <a:srgbClr val="003399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2250" b="1">
          <a:solidFill>
            <a:srgbClr val="003399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2250" b="1">
          <a:solidFill>
            <a:srgbClr val="003399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1800" b="1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5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05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05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05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05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05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36923"/>
            <a:ext cx="8229600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27510"/>
            <a:ext cx="8229600" cy="3599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5613" y="4860132"/>
            <a:ext cx="4113212" cy="226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27432" rIns="0" bIns="27432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450" i="1">
                <a:solidFill>
                  <a:srgbClr val="003399"/>
                </a:solidFill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786312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2D693C54-837C-47C2-BB89-AC082E8295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 spd="med">
    <p:fad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2250" b="1">
          <a:solidFill>
            <a:srgbClr val="0033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250" b="1">
          <a:solidFill>
            <a:srgbClr val="003399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250" b="1">
          <a:solidFill>
            <a:srgbClr val="003399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250" b="1">
          <a:solidFill>
            <a:srgbClr val="003399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250" b="1">
          <a:solidFill>
            <a:srgbClr val="003399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2250" b="1">
          <a:solidFill>
            <a:srgbClr val="003399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2250" b="1">
          <a:solidFill>
            <a:srgbClr val="003399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2250" b="1">
          <a:solidFill>
            <a:srgbClr val="003399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2250" b="1">
          <a:solidFill>
            <a:srgbClr val="003399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1800" b="1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5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05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05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05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05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05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36923"/>
            <a:ext cx="8229600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27510"/>
            <a:ext cx="8229600" cy="3599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5613" y="4860132"/>
            <a:ext cx="4113212" cy="226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27432" rIns="0" bIns="27432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450" i="1">
                <a:solidFill>
                  <a:srgbClr val="003399"/>
                </a:solidFill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786312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E93A17D8-AD78-4AA6-8047-4B0145CE72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 spd="med">
    <p:fad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2250" b="1">
          <a:solidFill>
            <a:srgbClr val="0033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250" b="1">
          <a:solidFill>
            <a:srgbClr val="003399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250" b="1">
          <a:solidFill>
            <a:srgbClr val="003399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250" b="1">
          <a:solidFill>
            <a:srgbClr val="003399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250" b="1">
          <a:solidFill>
            <a:srgbClr val="003399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2250" b="1">
          <a:solidFill>
            <a:srgbClr val="003399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2250" b="1">
          <a:solidFill>
            <a:srgbClr val="003399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2250" b="1">
          <a:solidFill>
            <a:srgbClr val="003399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2250" b="1">
          <a:solidFill>
            <a:srgbClr val="003399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1800" b="1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5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05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05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05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05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05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3A3D2-4AD4-6847-853A-9225AA9AECAD}" type="datetimeFigureOut">
              <a:rPr lang="en-US" smtClean="0"/>
              <a:t>9/24/16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0CD6CB-4B7F-684A-8D5C-FDA6EF06EA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988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</p:sldLayoutIdLs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1"/>
            </a:gs>
            <a:gs pos="100000">
              <a:srgbClr val="BDD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30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/>
            </a:lvl1pPr>
          </a:lstStyle>
          <a:p>
            <a:pPr>
              <a:defRPr/>
            </a:pPr>
            <a:fld id="{0F0D200C-FB95-43E1-BCE3-18E8951C90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035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1"/>
            </a:gs>
            <a:gs pos="100000">
              <a:srgbClr val="BDD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30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/>
            </a:lvl1pPr>
          </a:lstStyle>
          <a:p>
            <a:pPr>
              <a:defRPr/>
            </a:pPr>
            <a:fld id="{0F0D200C-FB95-43E1-BCE3-18E8951C90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jpeg"/><Relationship Id="rId5" Type="http://schemas.openxmlformats.org/officeDocument/2006/relationships/image" Target="../media/image13.jpg"/><Relationship Id="rId6" Type="http://schemas.openxmlformats.org/officeDocument/2006/relationships/image" Target="../media/image14.jpeg"/><Relationship Id="rId7" Type="http://schemas.openxmlformats.org/officeDocument/2006/relationships/image" Target="../media/image15.jpeg"/><Relationship Id="rId8" Type="http://schemas.openxmlformats.org/officeDocument/2006/relationships/image" Target="../media/image16.png"/><Relationship Id="rId9" Type="http://schemas.openxmlformats.org/officeDocument/2006/relationships/image" Target="../media/image17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00200" y="1600199"/>
            <a:ext cx="5943600" cy="701791"/>
          </a:xfrm>
        </p:spPr>
        <p:txBody>
          <a:bodyPr/>
          <a:lstStyle/>
          <a:p>
            <a:pPr eaLnBrk="1" hangingPunct="1">
              <a:spcBef>
                <a:spcPts val="0"/>
              </a:spcBef>
            </a:pPr>
            <a:r>
              <a:rPr lang="en-US" sz="1800" dirty="0"/>
              <a:t>Jack C. </a:t>
            </a:r>
            <a:r>
              <a:rPr lang="en-US" sz="1800" dirty="0" err="1"/>
              <a:t>Pashin</a:t>
            </a:r>
            <a:r>
              <a:rPr lang="en-US" sz="1800" dirty="0"/>
              <a:t> and Jenny </a:t>
            </a:r>
            <a:r>
              <a:rPr lang="en-US" sz="1800" dirty="0" err="1"/>
              <a:t>Meng</a:t>
            </a:r>
            <a:r>
              <a:rPr lang="en-US" sz="1800" dirty="0"/>
              <a:t>, Oklahoma State University</a:t>
            </a:r>
          </a:p>
          <a:p>
            <a:pPr eaLnBrk="1" hangingPunct="1">
              <a:spcBef>
                <a:spcPts val="0"/>
              </a:spcBef>
            </a:pPr>
            <a:r>
              <a:rPr lang="en-US" sz="1800" dirty="0"/>
              <a:t>Guohai Jin and Denise J. Hills Geological Survey of Alabama</a:t>
            </a:r>
          </a:p>
        </p:txBody>
      </p:sp>
      <p:sp>
        <p:nvSpPr>
          <p:cNvPr id="8196" name="Text Box 5"/>
          <p:cNvSpPr txBox="1">
            <a:spLocks noChangeArrowheads="1"/>
          </p:cNvSpPr>
          <p:nvPr/>
        </p:nvSpPr>
        <p:spPr bwMode="auto">
          <a:xfrm>
            <a:off x="2207717" y="4623198"/>
            <a:ext cx="461665" cy="69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8197" name="Rectangle 6"/>
          <p:cNvSpPr>
            <a:spLocks noChangeArrowheads="1"/>
          </p:cNvSpPr>
          <p:nvPr/>
        </p:nvSpPr>
        <p:spPr bwMode="auto">
          <a:xfrm>
            <a:off x="268856" y="4458968"/>
            <a:ext cx="8570343" cy="398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ts val="0"/>
              </a:spcBef>
            </a:pPr>
            <a:r>
              <a:rPr lang="en-US" sz="1600" dirty="0">
                <a:latin typeface="Calibri"/>
                <a:cs typeface="Calibri"/>
              </a:rPr>
              <a:t>GSA Annual Meeting</a:t>
            </a:r>
            <a:r>
              <a:rPr lang="en-US" sz="1600">
                <a:latin typeface="Calibri"/>
                <a:cs typeface="Calibri"/>
              </a:rPr>
              <a:t>, Denver CO, September 2016</a:t>
            </a:r>
            <a:endParaRPr lang="en-US" sz="1600" dirty="0">
              <a:latin typeface="Calibri"/>
              <a:cs typeface="Calibri"/>
            </a:endParaRPr>
          </a:p>
        </p:txBody>
      </p:sp>
      <p:sp>
        <p:nvSpPr>
          <p:cNvPr id="8198" name="Line 8"/>
          <p:cNvSpPr>
            <a:spLocks noChangeShapeType="1"/>
          </p:cNvSpPr>
          <p:nvPr/>
        </p:nvSpPr>
        <p:spPr bwMode="auto">
          <a:xfrm>
            <a:off x="0" y="4476750"/>
            <a:ext cx="9144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9" name="Picture 8" descr="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138" y="2280540"/>
            <a:ext cx="1485900" cy="965834"/>
          </a:xfrm>
          <a:prstGeom prst="rect">
            <a:avLst/>
          </a:prstGeom>
        </p:spPr>
      </p:pic>
      <p:pic>
        <p:nvPicPr>
          <p:cNvPr id="10" name="Picture 9" descr="GSAsealTiny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2" t="4634" r="5646" b="6810"/>
          <a:stretch/>
        </p:blipFill>
        <p:spPr>
          <a:xfrm>
            <a:off x="3582160" y="2280621"/>
            <a:ext cx="969878" cy="9657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3257550"/>
            <a:ext cx="1246291" cy="956552"/>
          </a:xfrm>
          <a:prstGeom prst="rect">
            <a:avLst/>
          </a:prstGeom>
        </p:spPr>
      </p:pic>
      <p:pic>
        <p:nvPicPr>
          <p:cNvPr id="12" name="Picture 24" descr="southernCO logo.jpg                                            00030682Goodies                        B93621F6: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38400" y="3440525"/>
            <a:ext cx="1600200" cy="7867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3" name="Picture 12" descr="ari_logo-web.jpg                                               0078FF68Dalek Primo                    C3BB445D: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48200" y="3413881"/>
            <a:ext cx="1085850" cy="810617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76200" y="22110"/>
            <a:ext cx="8991599" cy="1635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Copperplate Gothic Bold"/>
                <a:ea typeface="+mj-ea"/>
                <a:cs typeface="Copperplate Gothic Bold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600" kern="0" dirty="0" smtClean="0">
                <a:ln w="6350">
                  <a:solidFill>
                    <a:schemeClr val="tx1"/>
                  </a:solidFill>
                </a:ln>
                <a:solidFill>
                  <a:srgbClr val="FF93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Evolution of Giant Salt Pillows, Eastern </a:t>
            </a:r>
            <a:r>
              <a:rPr lang="en-US" sz="3600" kern="0" dirty="0">
                <a:ln w="6350">
                  <a:solidFill>
                    <a:schemeClr val="tx1"/>
                  </a:solidFill>
                </a:ln>
                <a:solidFill>
                  <a:srgbClr val="FF93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Gulf of </a:t>
            </a:r>
            <a:r>
              <a:rPr lang="en-US" sz="3600" kern="0" dirty="0" smtClean="0">
                <a:ln w="6350">
                  <a:solidFill>
                    <a:schemeClr val="tx1"/>
                  </a:solidFill>
                </a:ln>
                <a:solidFill>
                  <a:srgbClr val="FF93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Mexico: </a:t>
            </a:r>
          </a:p>
          <a:p>
            <a:pPr algn="ctr" eaLnBrk="1" hangingPunct="1"/>
            <a:r>
              <a:rPr lang="en-US" sz="2400" kern="0" dirty="0" smtClean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Implications for Exploration and CO</a:t>
            </a:r>
            <a:r>
              <a:rPr lang="en-US" sz="2400" kern="0" baseline="-25000" dirty="0" smtClean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</a:t>
            </a:r>
            <a:r>
              <a:rPr lang="en-US" sz="2400" kern="0" dirty="0" smtClean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Storage</a:t>
            </a:r>
            <a:endParaRPr lang="en-US" sz="2400" kern="0" dirty="0">
              <a:ln w="6350">
                <a:solidFill>
                  <a:schemeClr val="tx1"/>
                </a:solidFill>
              </a:ln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6" name="Picture 15" descr="SOSRA logos - ppt slide2.pn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06" r="6434" b="70057"/>
          <a:stretch/>
        </p:blipFill>
        <p:spPr>
          <a:xfrm>
            <a:off x="6104489" y="3467830"/>
            <a:ext cx="1249382" cy="7083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800" y="3577691"/>
            <a:ext cx="1562100" cy="6364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81600" y="2397264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This material is based upon work supported by the U.S. Department of Energy National Energy Technology Laboratory. </a:t>
            </a:r>
            <a:r>
              <a:rPr lang="en-US" sz="1000" dirty="0" smtClean="0"/>
              <a:t>Cost </a:t>
            </a:r>
            <a:r>
              <a:rPr lang="en-US" sz="1000" dirty="0"/>
              <a:t>share and research support are provided by the Project Partners and an Advisory </a:t>
            </a:r>
            <a:r>
              <a:rPr lang="en-US" sz="1000" dirty="0" smtClean="0"/>
              <a:t>Committee.</a:t>
            </a:r>
            <a:endParaRPr lang="en-US" sz="1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047750"/>
            <a:ext cx="8991600" cy="3518698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76200" y="-19050"/>
            <a:ext cx="8382000" cy="9144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Copperplate Gothic Bold"/>
                <a:ea typeface="+mj-ea"/>
                <a:cs typeface="Copperplate Gothic Bold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kern="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Pillow Evolution </a:t>
            </a:r>
          </a:p>
          <a:p>
            <a:pPr eaLnBrk="1" hangingPunct="1"/>
            <a:r>
              <a:rPr lang="en-US" sz="2400" kern="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(Total Effective Subsidence)</a:t>
            </a:r>
            <a:endParaRPr lang="en-US" sz="2400" kern="0" dirty="0">
              <a:ln>
                <a:solidFill>
                  <a:schemeClr val="tx1"/>
                </a:solidFill>
              </a:ln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435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5 Trace map DD [Converted]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25" t="13012" b="42747"/>
          <a:stretch/>
        </p:blipFill>
        <p:spPr>
          <a:xfrm>
            <a:off x="1752811" y="209550"/>
            <a:ext cx="7281583" cy="4343400"/>
          </a:xfrm>
          <a:prstGeom prst="rect">
            <a:avLst/>
          </a:prstGeom>
        </p:spPr>
      </p:pic>
      <p:pic>
        <p:nvPicPr>
          <p:cNvPr id="6" name="Picture 5" descr="105 Trace map DD [Converted]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36" t="63759" r="4819" b="23228"/>
          <a:stretch/>
        </p:blipFill>
        <p:spPr>
          <a:xfrm>
            <a:off x="8305800" y="3842557"/>
            <a:ext cx="237403" cy="70715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7402775" y="4479727"/>
            <a:ext cx="876299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516610" y="4171950"/>
            <a:ext cx="6222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/>
              <a:t>10 mi</a:t>
            </a:r>
            <a:endParaRPr lang="en-US" sz="1400"/>
          </a:p>
        </p:txBody>
      </p:sp>
      <p:sp>
        <p:nvSpPr>
          <p:cNvPr id="11" name="Rectangle 10"/>
          <p:cNvSpPr/>
          <p:nvPr/>
        </p:nvSpPr>
        <p:spPr>
          <a:xfrm>
            <a:off x="1371600" y="2419351"/>
            <a:ext cx="3429000" cy="2209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105 Trace map DD [Converted] cop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28" y="2952750"/>
            <a:ext cx="4277125" cy="1457867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52400" y="1690417"/>
            <a:ext cx="2438400" cy="145786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Copperplate Gothic Bold"/>
                <a:ea typeface="+mj-ea"/>
                <a:cs typeface="Copperplate Gothic Bold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kern="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Growth </a:t>
            </a:r>
            <a:r>
              <a:rPr lang="en-US" sz="3200" kern="0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History</a:t>
            </a:r>
          </a:p>
        </p:txBody>
      </p:sp>
    </p:spTree>
    <p:extLst>
      <p:ext uri="{BB962C8B-B14F-4D97-AF65-F5344CB8AC3E}">
        <p14:creationId xmlns:p14="http://schemas.microsoft.com/office/powerpoint/2010/main" val="82945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28600" y="57150"/>
            <a:ext cx="2971800" cy="4572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Copperplate Gothic Bold"/>
                <a:ea typeface="+mj-ea"/>
                <a:cs typeface="Copperplate Gothic Bold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kern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Burial History</a:t>
            </a:r>
            <a:endParaRPr lang="en-US" sz="2400" kern="0" dirty="0">
              <a:ln>
                <a:solidFill>
                  <a:schemeClr val="tx1"/>
                </a:solidFill>
              </a:ln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630"/>
          <a:stretch/>
        </p:blipFill>
        <p:spPr>
          <a:xfrm>
            <a:off x="762000" y="523734"/>
            <a:ext cx="7696200" cy="426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68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76200" y="57150"/>
            <a:ext cx="4800600" cy="62865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Copperplate Gothic Bold"/>
                <a:ea typeface="+mj-ea"/>
                <a:cs typeface="Copperplate Gothic Bold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kern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Maturation and Expulsion</a:t>
            </a:r>
            <a:endParaRPr lang="en-US" sz="2400" kern="0" dirty="0">
              <a:ln>
                <a:solidFill>
                  <a:schemeClr val="tx1"/>
                </a:solidFill>
              </a:ln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81"/>
          <a:stretch/>
        </p:blipFill>
        <p:spPr>
          <a:xfrm>
            <a:off x="533400" y="438150"/>
            <a:ext cx="8106925" cy="4324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98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76200" y="57150"/>
            <a:ext cx="2819400" cy="16002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Copperplate Gothic Bold"/>
                <a:ea typeface="+mj-ea"/>
                <a:cs typeface="Copperplate Gothic Bold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kern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Petroleum Systems Chart</a:t>
            </a:r>
            <a:endParaRPr lang="en-US" sz="2800" kern="0" dirty="0">
              <a:ln>
                <a:solidFill>
                  <a:schemeClr val="tx1"/>
                </a:solidFill>
              </a:ln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"/>
            <a:ext cx="6324600" cy="463956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52180" y="2231366"/>
            <a:ext cx="2530415" cy="143774"/>
          </a:xfrm>
          <a:prstGeom prst="rect">
            <a:avLst/>
          </a:prstGeom>
          <a:solidFill>
            <a:srgbClr val="C0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155056" y="2440018"/>
            <a:ext cx="937405" cy="143774"/>
          </a:xfrm>
          <a:prstGeom prst="rect">
            <a:avLst/>
          </a:prstGeom>
          <a:solidFill>
            <a:srgbClr val="C0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370716" y="2637886"/>
            <a:ext cx="1247956" cy="143774"/>
          </a:xfrm>
          <a:prstGeom prst="rect">
            <a:avLst/>
          </a:prstGeom>
          <a:solidFill>
            <a:srgbClr val="C0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515154" y="2850671"/>
            <a:ext cx="2973238" cy="143774"/>
          </a:xfrm>
          <a:prstGeom prst="rect">
            <a:avLst/>
          </a:prstGeom>
          <a:solidFill>
            <a:srgbClr val="C0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36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152400" y="91678"/>
            <a:ext cx="8229600" cy="575072"/>
          </a:xfrm>
        </p:spPr>
        <p:txBody>
          <a:bodyPr/>
          <a:lstStyle/>
          <a:p>
            <a:r>
              <a:rPr lang="en-US" sz="320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Concluding Thoughts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228600" y="819150"/>
            <a:ext cx="8839200" cy="3676650"/>
          </a:xfrm>
        </p:spPr>
        <p:txBody>
          <a:bodyPr/>
          <a:lstStyle/>
          <a:p>
            <a:pPr marL="285750" lvl="1" indent="-285750">
              <a:buFont typeface="Wingdings" charset="2"/>
              <a:buChar char="ü"/>
            </a:pPr>
            <a:r>
              <a:rPr lang="en-US" sz="2400" dirty="0" smtClean="0"/>
              <a:t>Salt pillows associated with large 4-way closures.</a:t>
            </a:r>
          </a:p>
          <a:p>
            <a:pPr marL="285750" lvl="1" indent="-285750">
              <a:buFont typeface="Wingdings" charset="2"/>
              <a:buChar char="ü"/>
            </a:pPr>
            <a:r>
              <a:rPr lang="en-US" sz="2400" dirty="0" smtClean="0"/>
              <a:t>Complex structural chronology.</a:t>
            </a:r>
          </a:p>
          <a:p>
            <a:pPr marL="285750" lvl="1" indent="-285750">
              <a:buFont typeface="Wingdings" charset="2"/>
              <a:buChar char="ü"/>
            </a:pPr>
            <a:r>
              <a:rPr lang="en-US" sz="2400" dirty="0" smtClean="0"/>
              <a:t>Jurassic reservoirs in dry gas window.</a:t>
            </a:r>
          </a:p>
          <a:p>
            <a:pPr marL="285750" lvl="1" indent="-285750">
              <a:buFont typeface="Wingdings" charset="2"/>
              <a:buChar char="ü"/>
            </a:pPr>
            <a:r>
              <a:rPr lang="en-US" sz="2400" dirty="0" smtClean="0"/>
              <a:t>Early anticlines have favorable timing of closure relative to Smackover oil expulsion.</a:t>
            </a:r>
          </a:p>
          <a:p>
            <a:pPr marL="285750" lvl="1" indent="-285750">
              <a:buFont typeface="Wingdings" charset="2"/>
              <a:buChar char="ü"/>
            </a:pPr>
            <a:r>
              <a:rPr lang="en-US" sz="2400" dirty="0" smtClean="0"/>
              <a:t>Norphlet stratigraphic traps in late structures.</a:t>
            </a:r>
          </a:p>
          <a:p>
            <a:pPr marL="285750" lvl="1" indent="-285750">
              <a:buFont typeface="Wingdings" charset="2"/>
              <a:buChar char="ü"/>
            </a:pPr>
            <a:r>
              <a:rPr lang="en-US" sz="2400" dirty="0" smtClean="0"/>
              <a:t>Massive potential for Gt-scale CO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storage in pillow-cored folds.</a:t>
            </a:r>
          </a:p>
          <a:p>
            <a:pPr marL="285750" lvl="1" indent="-285750">
              <a:buFont typeface="Wingdings" charset="2"/>
              <a:buChar char="ü"/>
            </a:pPr>
            <a:r>
              <a:rPr lang="en-US" sz="2400" dirty="0" smtClean="0"/>
              <a:t>Main geological risk posed by crestal faulting.</a:t>
            </a:r>
            <a:endParaRPr lang="en-US"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2400" y="91678"/>
            <a:ext cx="8229600" cy="479822"/>
          </a:xfrm>
        </p:spPr>
        <p:txBody>
          <a:bodyPr/>
          <a:lstStyle/>
          <a:p>
            <a:r>
              <a:rPr lang="en-US" sz="320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Opening Points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533400" y="819150"/>
            <a:ext cx="8153400" cy="3448050"/>
          </a:xfrm>
        </p:spPr>
        <p:txBody>
          <a:bodyPr/>
          <a:lstStyle/>
          <a:p>
            <a:pPr marL="342900" lvl="1" indent="-342900">
              <a:buFont typeface="Wingdings" charset="2"/>
              <a:buChar char="ü"/>
            </a:pPr>
            <a:r>
              <a:rPr lang="en-US" sz="2400" dirty="0" smtClean="0"/>
              <a:t>Giant salt pillows associated with major oil and gas accumulations.</a:t>
            </a:r>
          </a:p>
          <a:p>
            <a:pPr marL="342900" lvl="1" indent="-342900">
              <a:buFont typeface="Wingdings" charset="2"/>
              <a:buChar char="ü"/>
            </a:pPr>
            <a:r>
              <a:rPr lang="en-US" sz="2400" dirty="0" smtClean="0"/>
              <a:t>Pillows in the DeSoto Canyon Salt Basin of the MAFLA shelf underexplored.</a:t>
            </a:r>
          </a:p>
          <a:p>
            <a:pPr marL="342900" lvl="1" indent="-342900">
              <a:buFont typeface="Wingdings" charset="2"/>
              <a:buChar char="ü"/>
            </a:pPr>
            <a:r>
              <a:rPr lang="en-US" sz="2400" dirty="0" smtClean="0"/>
              <a:t>Literature extremely limited.</a:t>
            </a:r>
          </a:p>
          <a:p>
            <a:pPr marL="342900" lvl="1" indent="-342900">
              <a:buFont typeface="Wingdings" charset="2"/>
              <a:buChar char="ü"/>
            </a:pPr>
            <a:r>
              <a:rPr lang="en-US" sz="2400" dirty="0" smtClean="0"/>
              <a:t>Onshore structures host major CO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storage and EOR projects. (Cranfield, Citronelle, SECARB III Anthropogenic).</a:t>
            </a:r>
          </a:p>
          <a:p>
            <a:pPr marL="342900" lvl="1" indent="-342900">
              <a:buFont typeface="Wingdings" charset="2"/>
              <a:buChar char="ü"/>
            </a:pPr>
            <a:r>
              <a:rPr lang="en-US" sz="2400" dirty="0" smtClean="0"/>
              <a:t>Offshore potential of structures in SE USA being assessed.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5265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05107"/>
            <a:ext cx="7315200" cy="4600243"/>
          </a:xfrm>
          <a:prstGeom prst="rect">
            <a:avLst/>
          </a:prstGeom>
        </p:spPr>
      </p:pic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152400" y="742950"/>
            <a:ext cx="1905000" cy="12192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Copperplate Gothic Bold"/>
                <a:ea typeface="+mj-ea"/>
                <a:cs typeface="Copperplate Gothic Bold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600" kern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Study Area</a:t>
            </a:r>
            <a:endParaRPr lang="en-US" sz="3600" kern="0" dirty="0">
              <a:ln>
                <a:solidFill>
                  <a:schemeClr val="tx1"/>
                </a:solidFill>
              </a:ln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95800" y="3486150"/>
            <a:ext cx="419100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>
              <a:contourClr>
                <a:schemeClr val="tx1"/>
              </a:contourClr>
            </a:sp3d>
          </a:bodyPr>
          <a:lstStyle/>
          <a:p>
            <a:r>
              <a:rPr lang="en-US" sz="2400" b="1" i="1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27000"/>
                    </a:prstClr>
                  </a:outerShdw>
                </a:effectLst>
              </a:rPr>
              <a:t>DeSoto Canyon Salt Basin</a:t>
            </a:r>
            <a:endParaRPr lang="en-US" sz="2400" b="1" i="1">
              <a:solidFill>
                <a:srgbClr val="C00000"/>
              </a:solidFill>
              <a:effectLst>
                <a:outerShdw blurRad="50800" dist="38100" dir="18900000" algn="bl" rotWithShape="0">
                  <a:prstClr val="black">
                    <a:alpha val="27000"/>
                  </a:prst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752600" y="2599993"/>
            <a:ext cx="1905000" cy="13478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811722"/>
            <a:ext cx="2591443" cy="1773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34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6200" y="57150"/>
            <a:ext cx="6096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chemeClr val="accent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pperplate Gothic Bold" charset="0"/>
                <a:ea typeface="Copperplate Gothic Bold" charset="0"/>
                <a:cs typeface="Copperplate Gothic Bold" charset="0"/>
              </a:rPr>
              <a:t>Base Smackover Limestone</a:t>
            </a:r>
          </a:p>
        </p:txBody>
      </p:sp>
      <p:pic>
        <p:nvPicPr>
          <p:cNvPr id="5" name="Picture 4" descr="15 Js fault gaps 3D [Converted]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75911"/>
            <a:ext cx="7543800" cy="476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65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257300" y="42817"/>
            <a:ext cx="28575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i="1" dirty="0">
                <a:solidFill>
                  <a:schemeClr val="accent1"/>
                </a:solidFill>
              </a:rPr>
              <a:t>Top Ferry Lake Anhydrite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762000" y="16578"/>
            <a:ext cx="7543800" cy="50800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00" y="133350"/>
            <a:ext cx="35242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smtClean="0">
                <a:solidFill>
                  <a:schemeClr val="accent1"/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Top Ferry Lake Anhydrite</a:t>
            </a:r>
            <a:endParaRPr lang="en-US" sz="2100" b="1" dirty="0">
              <a:solidFill>
                <a:schemeClr val="accent1"/>
              </a:solidFill>
              <a:latin typeface="Copperplate Gothic Bold" charset="0"/>
              <a:ea typeface="Copperplate Gothic Bold" charset="0"/>
              <a:cs typeface="Copperplate Gothic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008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76200" y="0"/>
            <a:ext cx="3657600" cy="666750"/>
          </a:xfrm>
          <a:prstGeom prst="rect">
            <a:avLst/>
          </a:prstGeom>
          <a:ln>
            <a:noFill/>
          </a:ln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Copperplate Gothic Bold"/>
                <a:ea typeface="+mj-ea"/>
                <a:cs typeface="Copperplate Gothic Bold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kern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Destin Dome</a:t>
            </a:r>
            <a:endParaRPr lang="en-US" sz="3200" kern="0" dirty="0">
              <a:ln>
                <a:solidFill>
                  <a:schemeClr val="tx1"/>
                </a:solidFill>
              </a:ln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2950"/>
            <a:ext cx="9186918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17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76200" y="0"/>
            <a:ext cx="5638800" cy="59055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Copperplate Gothic Bold"/>
                <a:ea typeface="+mj-ea"/>
                <a:cs typeface="Copperplate Gothic Bold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kern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Early Salt Pillow</a:t>
            </a:r>
            <a:endParaRPr lang="en-US" sz="2800" kern="0" dirty="0">
              <a:ln>
                <a:solidFill>
                  <a:schemeClr val="tx1"/>
                </a:solidFill>
              </a:ln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4"/>
          <a:stretch/>
        </p:blipFill>
        <p:spPr>
          <a:xfrm>
            <a:off x="381000" y="514350"/>
            <a:ext cx="8305800" cy="4250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7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70a Restor DDfwu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399" y="285750"/>
            <a:ext cx="6259887" cy="4407148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76200" y="0"/>
            <a:ext cx="8991600" cy="59055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Copperplate Gothic Bold"/>
                <a:ea typeface="+mj-ea"/>
                <a:cs typeface="Copperplate Gothic Bold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800" kern="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Balanced Restoration</a:t>
            </a:r>
            <a:endParaRPr lang="en-US" sz="2800" kern="0" dirty="0">
              <a:ln>
                <a:solidFill>
                  <a:schemeClr val="tx1"/>
                </a:solidFill>
              </a:ln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3124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047750"/>
            <a:ext cx="8991600" cy="3563881"/>
          </a:xfrm>
          <a:prstGeom prst="rect">
            <a:avLst/>
          </a:prstGeom>
        </p:spPr>
      </p:pic>
      <p:sp>
        <p:nvSpPr>
          <p:cNvPr id="21" name="Rectangle 2"/>
          <p:cNvSpPr txBox="1">
            <a:spLocks noChangeArrowheads="1"/>
          </p:cNvSpPr>
          <p:nvPr/>
        </p:nvSpPr>
        <p:spPr>
          <a:xfrm>
            <a:off x="76200" y="-19050"/>
            <a:ext cx="8382000" cy="9144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Copperplate Gothic Bold"/>
                <a:ea typeface="+mj-ea"/>
                <a:cs typeface="Copperplate Gothic Bold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kern="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Pillow Evolution </a:t>
            </a:r>
          </a:p>
          <a:p>
            <a:pPr eaLnBrk="1" hangingPunct="1"/>
            <a:r>
              <a:rPr lang="en-US" sz="2400" kern="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(Total Effective Subsidence)</a:t>
            </a:r>
            <a:endParaRPr lang="en-US" sz="2400" kern="0" dirty="0">
              <a:ln>
                <a:solidFill>
                  <a:schemeClr val="tx1"/>
                </a:solidFill>
              </a:ln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2119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4_Default Design">
  <a:themeElements>
    <a:clrScheme name="Default Design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_Mas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NETL Sig DOE Logo">
  <a:themeElements>
    <a:clrScheme name="NETL Sig DOE Logo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0066FF"/>
      </a:accent2>
      <a:accent3>
        <a:srgbClr val="FFFFFF"/>
      </a:accent3>
      <a:accent4>
        <a:srgbClr val="000000"/>
      </a:accent4>
      <a:accent5>
        <a:srgbClr val="DAEDEF"/>
      </a:accent5>
      <a:accent6>
        <a:srgbClr val="005CE7"/>
      </a:accent6>
      <a:hlink>
        <a:srgbClr val="008000"/>
      </a:hlink>
      <a:folHlink>
        <a:srgbClr val="990000"/>
      </a:folHlink>
    </a:clrScheme>
    <a:fontScheme name="NETL Sig DOE Log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ETL Sig DOE Log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L Sig DOE Log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L Sig DOE Log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L Sig DOE Log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L Sig DOE Log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L Sig DOE Log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L Sig DOE Log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L Sig DOE Log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L Sig DOE Log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L Sig DOE Log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L Sig DOE Log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L Sig DOE Log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L Sig DOE Logo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005CE7"/>
        </a:accent6>
        <a:hlink>
          <a:srgbClr val="008000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NETL Sig DOE Logo">
  <a:themeElements>
    <a:clrScheme name="NETL Sig DOE Logo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0066FF"/>
      </a:accent2>
      <a:accent3>
        <a:srgbClr val="FFFFFF"/>
      </a:accent3>
      <a:accent4>
        <a:srgbClr val="000000"/>
      </a:accent4>
      <a:accent5>
        <a:srgbClr val="DAEDEF"/>
      </a:accent5>
      <a:accent6>
        <a:srgbClr val="005CE7"/>
      </a:accent6>
      <a:hlink>
        <a:srgbClr val="008000"/>
      </a:hlink>
      <a:folHlink>
        <a:srgbClr val="990000"/>
      </a:folHlink>
    </a:clrScheme>
    <a:fontScheme name="NETL Sig DOE Log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ETL Sig DOE Log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L Sig DOE Log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L Sig DOE Log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L Sig DOE Log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L Sig DOE Log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L Sig DOE Log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L Sig DOE Log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L Sig DOE Log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L Sig DOE Log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L Sig DOE Log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L Sig DOE Log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L Sig DOE Log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L Sig DOE Logo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005CE7"/>
        </a:accent6>
        <a:hlink>
          <a:srgbClr val="008000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NETL Sig DOE Logo">
  <a:themeElements>
    <a:clrScheme name="NETL Sig DOE Logo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0066FF"/>
      </a:accent2>
      <a:accent3>
        <a:srgbClr val="FFFFFF"/>
      </a:accent3>
      <a:accent4>
        <a:srgbClr val="000000"/>
      </a:accent4>
      <a:accent5>
        <a:srgbClr val="DAEDEF"/>
      </a:accent5>
      <a:accent6>
        <a:srgbClr val="005CE7"/>
      </a:accent6>
      <a:hlink>
        <a:srgbClr val="008000"/>
      </a:hlink>
      <a:folHlink>
        <a:srgbClr val="990000"/>
      </a:folHlink>
    </a:clrScheme>
    <a:fontScheme name="NETL Sig DOE Log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ETL Sig DOE Log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L Sig DOE Log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L Sig DOE Log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L Sig DOE Log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L Sig DOE Log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L Sig DOE Log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L Sig DOE Log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L Sig DOE Log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L Sig DOE Log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L Sig DOE Log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L Sig DOE Log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L Sig DOE Log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L Sig DOE Logo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005CE7"/>
        </a:accent6>
        <a:hlink>
          <a:srgbClr val="008000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NETL Sig DOE Logo">
  <a:themeElements>
    <a:clrScheme name="NETL Sig DOE Logo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0066FF"/>
      </a:accent2>
      <a:accent3>
        <a:srgbClr val="FFFFFF"/>
      </a:accent3>
      <a:accent4>
        <a:srgbClr val="000000"/>
      </a:accent4>
      <a:accent5>
        <a:srgbClr val="DAEDEF"/>
      </a:accent5>
      <a:accent6>
        <a:srgbClr val="005CE7"/>
      </a:accent6>
      <a:hlink>
        <a:srgbClr val="008000"/>
      </a:hlink>
      <a:folHlink>
        <a:srgbClr val="990000"/>
      </a:folHlink>
    </a:clrScheme>
    <a:fontScheme name="NETL Sig DOE Log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ETL Sig DOE Log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L Sig DOE Log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L Sig DOE Log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L Sig DOE Log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L Sig DOE Log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L Sig DOE Log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L Sig DOE Log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L Sig DOE Log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L Sig DOE Log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L Sig DOE Log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L Sig DOE Log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L Sig DOE Log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L Sig DOE Logo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005CE7"/>
        </a:accent6>
        <a:hlink>
          <a:srgbClr val="008000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1_Default Design">
  <a:themeElements>
    <a:clrScheme name="Default Design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_Default Design">
  <a:themeElements>
    <a:clrScheme name="Default Design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19431</TotalTime>
  <Words>737</Words>
  <Application>Microsoft Macintosh PowerPoint</Application>
  <PresentationFormat>On-screen Show (16:9)</PresentationFormat>
  <Paragraphs>69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Arial</vt:lpstr>
      <vt:lpstr>Calibri</vt:lpstr>
      <vt:lpstr>Copperplate Gothic Bold</vt:lpstr>
      <vt:lpstr>Wingdings</vt:lpstr>
      <vt:lpstr>Default Design</vt:lpstr>
      <vt:lpstr>NETL Sig DOE Logo</vt:lpstr>
      <vt:lpstr>2_Default Design</vt:lpstr>
      <vt:lpstr>1_NETL Sig DOE Logo</vt:lpstr>
      <vt:lpstr>2_NETL Sig DOE Logo</vt:lpstr>
      <vt:lpstr>3_NETL Sig DOE Logo</vt:lpstr>
      <vt:lpstr>Custom Design</vt:lpstr>
      <vt:lpstr>1_Default Design</vt:lpstr>
      <vt:lpstr>3_Default Design</vt:lpstr>
      <vt:lpstr>4_Default Design</vt:lpstr>
      <vt:lpstr>1_Master</vt:lpstr>
      <vt:lpstr>PowerPoint Presentation</vt:lpstr>
      <vt:lpstr>Opening Points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Concluding Thoughts</vt:lpstr>
    </vt:vector>
  </TitlesOfParts>
  <Company>U.S. Dept. Of Energy, NETL</Company>
  <LinksUpToDate>false</LinksUpToDate>
  <SharedDoc>false</SharedDoc>
  <HyperlinksChanged>false</HyperlinksChanged>
  <AppVersion>15.0025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Title</dc:title>
  <dc:creator>NETLUser</dc:creator>
  <cp:lastModifiedBy>Denise Hills</cp:lastModifiedBy>
  <cp:revision>438</cp:revision>
  <cp:lastPrinted>2015-11-10T14:17:59Z</cp:lastPrinted>
  <dcterms:created xsi:type="dcterms:W3CDTF">2009-01-09T18:36:22Z</dcterms:created>
  <dcterms:modified xsi:type="dcterms:W3CDTF">2016-09-24T22:26:05Z</dcterms:modified>
</cp:coreProperties>
</file>