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259" r:id="rId3"/>
    <p:sldId id="279" r:id="rId4"/>
    <p:sldId id="258" r:id="rId5"/>
    <p:sldId id="284" r:id="rId6"/>
    <p:sldId id="257" r:id="rId7"/>
    <p:sldId id="267" r:id="rId8"/>
    <p:sldId id="260" r:id="rId9"/>
    <p:sldId id="272" r:id="rId10"/>
    <p:sldId id="273" r:id="rId11"/>
    <p:sldId id="282" r:id="rId12"/>
    <p:sldId id="286" r:id="rId13"/>
    <p:sldId id="274" r:id="rId14"/>
    <p:sldId id="278" r:id="rId15"/>
    <p:sldId id="283" r:id="rId16"/>
    <p:sldId id="270"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616" autoAdjust="0"/>
  </p:normalViewPr>
  <p:slideViewPr>
    <p:cSldViewPr snapToGrid="0">
      <p:cViewPr varScale="1">
        <p:scale>
          <a:sx n="53" d="100"/>
          <a:sy n="53"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B4F62-00A4-479B-AC42-F7DA61ABDE21}"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56AB1-F14B-4CC1-986C-AA87CBD496FC}" type="slidenum">
              <a:rPr lang="en-US" smtClean="0"/>
              <a:t>‹#›</a:t>
            </a:fld>
            <a:endParaRPr lang="en-US"/>
          </a:p>
        </p:txBody>
      </p:sp>
    </p:spTree>
    <p:extLst>
      <p:ext uri="{BB962C8B-B14F-4D97-AF65-F5344CB8AC3E}">
        <p14:creationId xmlns:p14="http://schemas.microsoft.com/office/powerpoint/2010/main" val="34453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Exfoliation domes (such as you see here) and their associated surface parallel sheet joints manifest all over the world and strongly influence landscape evolution, hydrology, and hazard mitigation. But, we know surprisingly little about their formation processes.</a:t>
            </a:r>
          </a:p>
        </p:txBody>
      </p:sp>
      <p:sp>
        <p:nvSpPr>
          <p:cNvPr id="4" name="Slide Number Placeholder 3"/>
          <p:cNvSpPr>
            <a:spLocks noGrp="1"/>
          </p:cNvSpPr>
          <p:nvPr>
            <p:ph type="sldNum" sz="quarter" idx="10"/>
          </p:nvPr>
        </p:nvSpPr>
        <p:spPr/>
        <p:txBody>
          <a:bodyPr/>
          <a:lstStyle/>
          <a:p>
            <a:fld id="{90956AB1-F14B-4CC1-986C-AA87CBD496FC}" type="slidenum">
              <a:rPr lang="en-US" smtClean="0"/>
              <a:t>2</a:t>
            </a:fld>
            <a:endParaRPr lang="en-US"/>
          </a:p>
        </p:txBody>
      </p:sp>
    </p:spTree>
    <p:extLst>
      <p:ext uri="{BB962C8B-B14F-4D97-AF65-F5344CB8AC3E}">
        <p14:creationId xmlns:p14="http://schemas.microsoft.com/office/powerpoint/2010/main" val="118247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macroscale, a</a:t>
            </a:r>
            <a:r>
              <a:rPr lang="en-US" sz="1200" kern="1200" dirty="0">
                <a:solidFill>
                  <a:schemeClr val="tx1"/>
                </a:solidFill>
                <a:effectLst/>
                <a:latin typeface="+mn-lt"/>
                <a:ea typeface="+mn-ea"/>
                <a:cs typeface="+mn-cs"/>
              </a:rPr>
              <a:t>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slabs </a:t>
            </a:r>
            <a:r>
              <a:rPr lang="en-US" sz="1200" kern="1200" baseline="0" dirty="0">
                <a:solidFill>
                  <a:schemeClr val="tx1"/>
                </a:solidFill>
                <a:effectLst/>
                <a:latin typeface="+mn-lt"/>
                <a:ea typeface="+mn-ea"/>
                <a:cs typeface="+mn-cs"/>
              </a:rPr>
              <a:t>at all sites </a:t>
            </a:r>
            <a:r>
              <a:rPr lang="en-US" sz="1200" kern="1200" dirty="0">
                <a:solidFill>
                  <a:schemeClr val="tx1"/>
                </a:solidFill>
                <a:effectLst/>
                <a:latin typeface="+mn-lt"/>
                <a:ea typeface="+mn-ea"/>
                <a:cs typeface="+mn-cs"/>
              </a:rPr>
              <a:t>exhibited a characteristic thickness of ~ 20 – 35 cm,</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CLICK</a:t>
            </a:r>
          </a:p>
          <a:p>
            <a:r>
              <a:rPr lang="en-US" sz="1200" kern="1200" baseline="0" dirty="0">
                <a:solidFill>
                  <a:schemeClr val="tx1"/>
                </a:solidFill>
                <a:effectLst/>
                <a:latin typeface="+mn-lt"/>
                <a:ea typeface="+mn-ea"/>
                <a:cs typeface="+mn-cs"/>
              </a:rPr>
              <a:t>Which is shown here. We have slab thickness in centimeters and frequency.</a:t>
            </a:r>
          </a:p>
        </p:txBody>
      </p:sp>
      <p:sp>
        <p:nvSpPr>
          <p:cNvPr id="4" name="Slide Number Placeholder 3"/>
          <p:cNvSpPr>
            <a:spLocks noGrp="1"/>
          </p:cNvSpPr>
          <p:nvPr>
            <p:ph type="sldNum" sz="quarter" idx="10"/>
          </p:nvPr>
        </p:nvSpPr>
        <p:spPr/>
        <p:txBody>
          <a:bodyPr/>
          <a:lstStyle/>
          <a:p>
            <a:fld id="{90956AB1-F14B-4CC1-986C-AA87CBD496FC}" type="slidenum">
              <a:rPr lang="en-US" smtClean="0"/>
              <a:t>11</a:t>
            </a:fld>
            <a:endParaRPr lang="en-US"/>
          </a:p>
        </p:txBody>
      </p:sp>
    </p:spTree>
    <p:extLst>
      <p:ext uri="{BB962C8B-B14F-4D97-AF65-F5344CB8AC3E}">
        <p14:creationId xmlns:p14="http://schemas.microsoft.com/office/powerpoint/2010/main" val="203976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found this same consistency</a:t>
            </a:r>
            <a:r>
              <a:rPr lang="en-US" baseline="0" dirty="0"/>
              <a:t> in the microscale sheeting, </a:t>
            </a:r>
          </a:p>
          <a:p>
            <a:r>
              <a:rPr lang="en-US" baseline="0" dirty="0"/>
              <a:t>CLICK</a:t>
            </a:r>
          </a:p>
          <a:p>
            <a:r>
              <a:rPr lang="en-US" baseline="0" dirty="0"/>
              <a:t>with characteristic spalling heights on each slab being 5 – 10 mm.</a:t>
            </a:r>
          </a:p>
          <a:p>
            <a:r>
              <a:rPr lang="en-US" baseline="0" dirty="0"/>
              <a:t>You can see that here with spalling height in millimeters and their frequencies.</a:t>
            </a:r>
          </a:p>
          <a:p>
            <a:r>
              <a:rPr lang="en-US" baseline="0" dirty="0"/>
              <a:t>CLICK</a:t>
            </a:r>
          </a:p>
          <a:p>
            <a:r>
              <a:rPr lang="en-US" baseline="0" dirty="0"/>
              <a:t>So, based on the macro and microscale crack height consistency, we are able to deduce that exfoliation processes are temporally and spatially consistent in this region.</a:t>
            </a:r>
          </a:p>
        </p:txBody>
      </p:sp>
      <p:sp>
        <p:nvSpPr>
          <p:cNvPr id="4" name="Slide Number Placeholder 3"/>
          <p:cNvSpPr>
            <a:spLocks noGrp="1"/>
          </p:cNvSpPr>
          <p:nvPr>
            <p:ph type="sldNum" sz="quarter" idx="10"/>
          </p:nvPr>
        </p:nvSpPr>
        <p:spPr/>
        <p:txBody>
          <a:bodyPr/>
          <a:lstStyle/>
          <a:p>
            <a:fld id="{90956AB1-F14B-4CC1-986C-AA87CBD496FC}" type="slidenum">
              <a:rPr lang="en-US" smtClean="0"/>
              <a:t>12</a:t>
            </a:fld>
            <a:endParaRPr lang="en-US"/>
          </a:p>
        </p:txBody>
      </p:sp>
    </p:spTree>
    <p:extLst>
      <p:ext uri="{BB962C8B-B14F-4D97-AF65-F5344CB8AC3E}">
        <p14:creationId xmlns:p14="http://schemas.microsoft.com/office/powerpoint/2010/main" val="5081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a:t>
            </a:r>
            <a:r>
              <a:rPr lang="en-US" baseline="0" dirty="0"/>
              <a:t> relative ages between these slabs, we utilized Schmidt hammer </a:t>
            </a:r>
            <a:r>
              <a:rPr lang="en-US" baseline="0" dirty="0" err="1"/>
              <a:t>r-values</a:t>
            </a:r>
            <a:r>
              <a:rPr lang="en-US" baseline="0" dirty="0"/>
              <a:t> as an age proxy. In this case, the </a:t>
            </a:r>
            <a:r>
              <a:rPr lang="en-US" baseline="0" dirty="0" err="1"/>
              <a:t>r-value</a:t>
            </a:r>
            <a:r>
              <a:rPr lang="en-US" baseline="0" dirty="0"/>
              <a:t> reading is known to decrease with weathering. As you can see here, we found a strong negative correlation confirming that rock weathering is increasing with slab age.</a:t>
            </a:r>
          </a:p>
          <a:p>
            <a:r>
              <a:rPr lang="en-US" baseline="0" dirty="0"/>
              <a:t>CLICK</a:t>
            </a:r>
          </a:p>
          <a:p>
            <a:r>
              <a:rPr lang="en-US" baseline="0" dirty="0"/>
              <a:t>Also, we assigned a weathering index to each of the transect cracks, 0 being the freshest and 6 being the most weathered. Generally, observed crack weathering increased with slab age, and levelled off with the oldest slab.</a:t>
            </a:r>
          </a:p>
        </p:txBody>
      </p:sp>
      <p:sp>
        <p:nvSpPr>
          <p:cNvPr id="4" name="Slide Number Placeholder 3"/>
          <p:cNvSpPr>
            <a:spLocks noGrp="1"/>
          </p:cNvSpPr>
          <p:nvPr>
            <p:ph type="sldNum" sz="quarter" idx="10"/>
          </p:nvPr>
        </p:nvSpPr>
        <p:spPr/>
        <p:txBody>
          <a:bodyPr/>
          <a:lstStyle/>
          <a:p>
            <a:fld id="{90956AB1-F14B-4CC1-986C-AA87CBD496FC}" type="slidenum">
              <a:rPr lang="en-US" smtClean="0"/>
              <a:t>13</a:t>
            </a:fld>
            <a:endParaRPr lang="en-US"/>
          </a:p>
        </p:txBody>
      </p:sp>
    </p:spTree>
    <p:extLst>
      <p:ext uri="{BB962C8B-B14F-4D97-AF65-F5344CB8AC3E}">
        <p14:creationId xmlns:p14="http://schemas.microsoft.com/office/powerpoint/2010/main" val="195825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observed similar trends in crack length values. With Student’s t-test values all above 0.05, the slab’s crack length populations are not statistically 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r>
              <a:rPr lang="en-US" baseline="0" dirty="0"/>
              <a:t>However, it is apparent that length is generally increasing with slab age and leveling off with slab 4, just like the crack weathering.</a:t>
            </a:r>
          </a:p>
          <a:p>
            <a:r>
              <a:rPr lang="en-US" baseline="0" dirty="0"/>
              <a:t>CLICK</a:t>
            </a:r>
          </a:p>
          <a:p>
            <a:r>
              <a:rPr lang="en-US" baseline="0" dirty="0"/>
              <a:t>Therefore, slab weathering increases with age.</a:t>
            </a:r>
          </a:p>
          <a:p>
            <a:r>
              <a:rPr lang="en-US" dirty="0"/>
              <a:t>Based</a:t>
            </a:r>
            <a:r>
              <a:rPr lang="en-US" baseline="0" dirty="0"/>
              <a:t> on all of these data, we can see that these exfoliation events are happening distinctly through time. This is supporting evidence that the exfoliation process hasn’t changed. However, if you recall from earlier, we aren’t exactly sure what that process is.</a:t>
            </a:r>
          </a:p>
        </p:txBody>
      </p:sp>
      <p:sp>
        <p:nvSpPr>
          <p:cNvPr id="4" name="Slide Number Placeholder 3"/>
          <p:cNvSpPr>
            <a:spLocks noGrp="1"/>
          </p:cNvSpPr>
          <p:nvPr>
            <p:ph type="sldNum" sz="quarter" idx="10"/>
          </p:nvPr>
        </p:nvSpPr>
        <p:spPr/>
        <p:txBody>
          <a:bodyPr/>
          <a:lstStyle/>
          <a:p>
            <a:fld id="{90956AB1-F14B-4CC1-986C-AA87CBD496FC}" type="slidenum">
              <a:rPr lang="en-US" smtClean="0"/>
              <a:t>14</a:t>
            </a:fld>
            <a:endParaRPr lang="en-US"/>
          </a:p>
        </p:txBody>
      </p:sp>
    </p:spTree>
    <p:extLst>
      <p:ext uri="{BB962C8B-B14F-4D97-AF65-F5344CB8AC3E}">
        <p14:creationId xmlns:p14="http://schemas.microsoft.com/office/powerpoint/2010/main" val="250115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possible explanation could lie in the influence of temperature. So, does our AE data support the influence of the sun on Twain Harte rock at short time scales?</a:t>
            </a:r>
          </a:p>
          <a:p>
            <a:r>
              <a:rPr lang="en-US" baseline="0" dirty="0"/>
              <a:t>CLICK</a:t>
            </a:r>
          </a:p>
          <a:p>
            <a:r>
              <a:rPr lang="en-US" dirty="0"/>
              <a:t>Here, we have the</a:t>
            </a:r>
            <a:r>
              <a:rPr lang="en-US" baseline="0" dirty="0"/>
              <a:t> crack meter represented by the solid bold line. You can clearly see that crack deformation is occurring with temperature change peaks in red.</a:t>
            </a:r>
          </a:p>
          <a:p>
            <a:r>
              <a:rPr lang="en-US" baseline="0" dirty="0"/>
              <a:t>Acoustic emission hits, represented by the points, primarily show that times of peak cracking are occurring at mid-day and sunset, if we ignore the linear background noise at the bottom.</a:t>
            </a:r>
          </a:p>
          <a:p>
            <a:r>
              <a:rPr lang="en-US" sz="1200" b="0" i="0" kern="1200" dirty="0">
                <a:solidFill>
                  <a:schemeClr val="tx1"/>
                </a:solidFill>
                <a:effectLst/>
                <a:latin typeface="+mn-lt"/>
                <a:ea typeface="+mn-ea"/>
                <a:cs typeface="+mn-cs"/>
              </a:rPr>
              <a:t>Importantly, both mid-day </a:t>
            </a:r>
            <a:r>
              <a:rPr lang="en-US" sz="1200" b="0" i="0" kern="1200" baseline="0" dirty="0">
                <a:solidFill>
                  <a:schemeClr val="tx1"/>
                </a:solidFill>
                <a:effectLst/>
                <a:latin typeface="+mn-lt"/>
                <a:ea typeface="+mn-ea"/>
                <a:cs typeface="+mn-cs"/>
              </a:rPr>
              <a:t>and sunset </a:t>
            </a:r>
            <a:r>
              <a:rPr lang="en-US" sz="1200" b="0" i="0" kern="1200" dirty="0">
                <a:solidFill>
                  <a:schemeClr val="tx1"/>
                </a:solidFill>
                <a:effectLst/>
                <a:latin typeface="+mn-lt"/>
                <a:ea typeface="+mn-ea"/>
                <a:cs typeface="+mn-cs"/>
              </a:rPr>
              <a:t>have been suggested in</a:t>
            </a:r>
            <a:r>
              <a:rPr lang="en-US" sz="1200" b="0" i="0" kern="1200" baseline="0" dirty="0">
                <a:solidFill>
                  <a:schemeClr val="tx1"/>
                </a:solidFill>
                <a:effectLst/>
                <a:latin typeface="+mn-lt"/>
                <a:ea typeface="+mn-ea"/>
                <a:cs typeface="+mn-cs"/>
              </a:rPr>
              <a:t> other studies, those mentioned earlier and others, </a:t>
            </a:r>
            <a:r>
              <a:rPr lang="en-US" sz="1200" b="0" i="0" kern="1200" dirty="0">
                <a:solidFill>
                  <a:schemeClr val="tx1"/>
                </a:solidFill>
                <a:effectLst/>
                <a:latin typeface="+mn-lt"/>
                <a:ea typeface="+mn-ea"/>
                <a:cs typeface="+mn-cs"/>
              </a:rPr>
              <a:t>to be times of peak stresses associated with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solar thermal cycling.</a:t>
            </a:r>
            <a:endParaRPr lang="en-US" dirty="0"/>
          </a:p>
        </p:txBody>
      </p:sp>
      <p:sp>
        <p:nvSpPr>
          <p:cNvPr id="4" name="Slide Number Placeholder 3"/>
          <p:cNvSpPr>
            <a:spLocks noGrp="1"/>
          </p:cNvSpPr>
          <p:nvPr>
            <p:ph type="sldNum" sz="quarter" idx="10"/>
          </p:nvPr>
        </p:nvSpPr>
        <p:spPr/>
        <p:txBody>
          <a:bodyPr/>
          <a:lstStyle/>
          <a:p>
            <a:fld id="{90956AB1-F14B-4CC1-986C-AA87CBD496FC}" type="slidenum">
              <a:rPr lang="en-US" smtClean="0"/>
              <a:t>15</a:t>
            </a:fld>
            <a:endParaRPr lang="en-US"/>
          </a:p>
        </p:txBody>
      </p:sp>
    </p:spTree>
    <p:extLst>
      <p:ext uri="{BB962C8B-B14F-4D97-AF65-F5344CB8AC3E}">
        <p14:creationId xmlns:p14="http://schemas.microsoft.com/office/powerpoint/2010/main" val="295890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aseline="0" dirty="0"/>
              <a:t>have concluded that long-term e</a:t>
            </a:r>
            <a:r>
              <a:rPr lang="en-US" dirty="0"/>
              <a:t>xfoliation processes ARE</a:t>
            </a:r>
            <a:r>
              <a:rPr lang="en-US" baseline="0" dirty="0"/>
              <a:t> consistent through time and space in the western Sierra Nevada foothills region. </a:t>
            </a:r>
          </a:p>
          <a:p>
            <a:r>
              <a:rPr lang="en-US" baseline="0" dirty="0"/>
              <a:t>At least at short time scales, major episodes of cracking appear to be triggered by incoming solar radiation cycles.</a:t>
            </a:r>
          </a:p>
          <a:p>
            <a:r>
              <a:rPr lang="en-US" baseline="0" dirty="0"/>
              <a:t>CLICK</a:t>
            </a:r>
          </a:p>
          <a:p>
            <a:r>
              <a:rPr lang="en-US" baseline="0" dirty="0"/>
              <a:t>Future work with this data set would be useful in reconciling the influence of other competing hypotheses of long-term exfoliation drivers, such as curvature and unloading. For instance, if we think in terms of classical unloading theory, why would “The Rock” be rapidly exfoliating now if no recent exhumation has occurred?</a:t>
            </a:r>
          </a:p>
          <a:p>
            <a:r>
              <a:rPr lang="en-US" baseline="0" dirty="0"/>
              <a:t>There is definitely still a great deal our data set has to offer in regard to understanding rock exfoliation mechanics.</a:t>
            </a:r>
          </a:p>
          <a:p>
            <a:r>
              <a:rPr lang="en-US" baseline="0" dirty="0"/>
              <a:t>CLICK</a:t>
            </a:r>
          </a:p>
          <a:p>
            <a:r>
              <a:rPr lang="en-US" baseline="0" dirty="0"/>
              <a:t>Thank you all for your time and attention. I’ll take questions if there’s time left.</a:t>
            </a:r>
          </a:p>
        </p:txBody>
      </p:sp>
      <p:sp>
        <p:nvSpPr>
          <p:cNvPr id="4" name="Slide Number Placeholder 3"/>
          <p:cNvSpPr>
            <a:spLocks noGrp="1"/>
          </p:cNvSpPr>
          <p:nvPr>
            <p:ph type="sldNum" sz="quarter" idx="10"/>
          </p:nvPr>
        </p:nvSpPr>
        <p:spPr/>
        <p:txBody>
          <a:bodyPr/>
          <a:lstStyle/>
          <a:p>
            <a:fld id="{90956AB1-F14B-4CC1-986C-AA87CBD496FC}" type="slidenum">
              <a:rPr lang="en-US" smtClean="0"/>
              <a:t>16</a:t>
            </a:fld>
            <a:endParaRPr lang="en-US"/>
          </a:p>
        </p:txBody>
      </p:sp>
    </p:spTree>
    <p:extLst>
      <p:ext uri="{BB962C8B-B14F-4D97-AF65-F5344CB8AC3E}">
        <p14:creationId xmlns:p14="http://schemas.microsoft.com/office/powerpoint/2010/main" val="413703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Their formation mechanisms are typically attributed to unloading as in Leith et al. , wherein previously-confined rock is exposed via uplift or overburden removal, causing pressure to release and the rock to expand. However, the literature suggests that we are not really sure if unloading is the primary mechanism of dome exfoliation.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example, Martel’s studies suggest that sheet jointing can occur as a result of surface curvature, wherein if the surface-parallel compression stresses exceed tension stresses, fractures can occur.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Further, Collins and Stock and Eppes et al. attributed fracture propagation to be coincident with annual and daily thermal cycling, with the most rock deformation events correlating with temperature peaks, such as mid-day and sunset. Here, you can see daily crack deformation in centimeters with temperature cycles.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also see similar activity in annual thermal cycling. In this graph, we have number of cracks and day of the year, with increased activity in summer and winter.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Overall very little data exists regarding the morphology and temporal evolution of exfoliation sheeting. So,</a:t>
            </a:r>
            <a:r>
              <a:rPr lang="en-US" dirty="0"/>
              <a:t> before we can address these competing</a:t>
            </a:r>
            <a:r>
              <a:rPr lang="en-US" baseline="0" dirty="0"/>
              <a:t> </a:t>
            </a:r>
            <a:r>
              <a:rPr lang="en-US" dirty="0"/>
              <a:t>hypotheses, we need more</a:t>
            </a:r>
            <a:r>
              <a:rPr lang="en-US" baseline="0" dirty="0"/>
              <a:t> data, for which the unique opportunity to collect became available via the following event.</a:t>
            </a:r>
          </a:p>
        </p:txBody>
      </p:sp>
      <p:sp>
        <p:nvSpPr>
          <p:cNvPr id="4" name="Slide Number Placeholder 3"/>
          <p:cNvSpPr>
            <a:spLocks noGrp="1"/>
          </p:cNvSpPr>
          <p:nvPr>
            <p:ph type="sldNum" sz="quarter" idx="10"/>
          </p:nvPr>
        </p:nvSpPr>
        <p:spPr/>
        <p:txBody>
          <a:bodyPr/>
          <a:lstStyle/>
          <a:p>
            <a:fld id="{90956AB1-F14B-4CC1-986C-AA87CBD496FC}" type="slidenum">
              <a:rPr lang="en-US" smtClean="0"/>
              <a:t>3</a:t>
            </a:fld>
            <a:endParaRPr lang="en-US"/>
          </a:p>
        </p:txBody>
      </p:sp>
    </p:spTree>
    <p:extLst>
      <p:ext uri="{BB962C8B-B14F-4D97-AF65-F5344CB8AC3E}">
        <p14:creationId xmlns:p14="http://schemas.microsoft.com/office/powerpoint/2010/main" val="65750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2014, in Twain Harte, California, a rare, highly rapid major exfoliation cracking event was filmed, from which I will now play a clip for you.</a:t>
            </a:r>
          </a:p>
          <a:p>
            <a:r>
              <a:rPr lang="en-US" baseline="0" dirty="0"/>
              <a:t>SHOW VIDEO</a:t>
            </a:r>
          </a:p>
        </p:txBody>
      </p:sp>
      <p:sp>
        <p:nvSpPr>
          <p:cNvPr id="4" name="Slide Number Placeholder 3"/>
          <p:cNvSpPr>
            <a:spLocks noGrp="1"/>
          </p:cNvSpPr>
          <p:nvPr>
            <p:ph type="sldNum" sz="quarter" idx="10"/>
          </p:nvPr>
        </p:nvSpPr>
        <p:spPr/>
        <p:txBody>
          <a:bodyPr/>
          <a:lstStyle/>
          <a:p>
            <a:fld id="{90956AB1-F14B-4CC1-986C-AA87CBD496FC}" type="slidenum">
              <a:rPr lang="en-US" smtClean="0"/>
              <a:t>4</a:t>
            </a:fld>
            <a:endParaRPr lang="en-US"/>
          </a:p>
        </p:txBody>
      </p:sp>
    </p:spTree>
    <p:extLst>
      <p:ext uri="{BB962C8B-B14F-4D97-AF65-F5344CB8AC3E}">
        <p14:creationId xmlns:p14="http://schemas.microsoft.com/office/powerpoint/2010/main" val="31255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0956AB1-F14B-4CC1-986C-AA87CBD496FC}" type="slidenum">
              <a:rPr lang="en-US" smtClean="0"/>
              <a:t>5</a:t>
            </a:fld>
            <a:endParaRPr lang="en-US"/>
          </a:p>
        </p:txBody>
      </p:sp>
    </p:spTree>
    <p:extLst>
      <p:ext uri="{BB962C8B-B14F-4D97-AF65-F5344CB8AC3E}">
        <p14:creationId xmlns:p14="http://schemas.microsoft.com/office/powerpoint/2010/main" val="81749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video is just one of four exfoliation events that occurred there in 2014. The opportunity here is to collect a representative data set from an exfoliation dome whose cracking timeline and characteristics are known and well documented.</a:t>
            </a:r>
          </a:p>
          <a:p>
            <a:r>
              <a:rPr lang="en-US" dirty="0"/>
              <a:t>CLICK</a:t>
            </a:r>
          </a:p>
          <a:p>
            <a:r>
              <a:rPr lang="en-US" dirty="0"/>
              <a:t>Twain Harte is located in the western foothills of the Sierra Nevada mountain range.</a:t>
            </a:r>
          </a:p>
          <a:p>
            <a:r>
              <a:rPr lang="en-US" baseline="0" dirty="0"/>
              <a:t>CLICK</a:t>
            </a:r>
          </a:p>
          <a:p>
            <a:r>
              <a:rPr lang="en-US" baseline="0" dirty="0"/>
              <a:t>The granite dome from the video is locally known as “The Rock” and </a:t>
            </a:r>
            <a:r>
              <a:rPr lang="en-US" dirty="0"/>
              <a:t>is a focal</a:t>
            </a:r>
            <a:r>
              <a:rPr lang="en-US" baseline="0" dirty="0"/>
              <a:t> point of the town, with a recreational lake behind an built-in 99 meter multi-arch dam.</a:t>
            </a:r>
            <a:endParaRPr lang="en-US" dirty="0"/>
          </a:p>
        </p:txBody>
      </p:sp>
      <p:sp>
        <p:nvSpPr>
          <p:cNvPr id="4" name="Slide Number Placeholder 3"/>
          <p:cNvSpPr>
            <a:spLocks noGrp="1"/>
          </p:cNvSpPr>
          <p:nvPr>
            <p:ph type="sldNum" sz="quarter" idx="10"/>
          </p:nvPr>
        </p:nvSpPr>
        <p:spPr/>
        <p:txBody>
          <a:bodyPr/>
          <a:lstStyle/>
          <a:p>
            <a:fld id="{90956AB1-F14B-4CC1-986C-AA87CBD496FC}" type="slidenum">
              <a:rPr lang="en-US" smtClean="0"/>
              <a:t>6</a:t>
            </a:fld>
            <a:endParaRPr lang="en-US"/>
          </a:p>
        </p:txBody>
      </p:sp>
    </p:spTree>
    <p:extLst>
      <p:ext uri="{BB962C8B-B14F-4D97-AF65-F5344CB8AC3E}">
        <p14:creationId xmlns:p14="http://schemas.microsoft.com/office/powerpoint/2010/main" val="4281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co-authors </a:t>
            </a:r>
            <a:r>
              <a:rPr lang="en-US" baseline="0" dirty="0"/>
              <a:t>were contacted after the Twain Harte exfoliation to deploy 6 acoustic emission and temperature sensors to monitor rock surface activity, the locations of which can be seen here. These sensors recorded conditional data for 7 months. &lt;REMOVE “EXFOLIATION SLABS” and colored lines FROM MAP and add temp sensors locations&gt;</a:t>
            </a:r>
            <a:endParaRPr lang="en-US" b="0" u="none" baseline="0" dirty="0"/>
          </a:p>
          <a:p>
            <a:r>
              <a:rPr lang="en-US" b="0" u="none" baseline="0" dirty="0"/>
              <a:t>Further, when doing a preliminary assessment of the Rock’s surface, it became apparent that there were multiple generations of these cracking events. </a:t>
            </a:r>
          </a:p>
          <a:p>
            <a:r>
              <a:rPr lang="en-US" b="0" u="none"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a:t>These manifested as stratigraphically differentiated slabs, shown here, of which we were very interested in exploring the characteristics of these slabs. </a:t>
            </a:r>
          </a:p>
          <a:p>
            <a:r>
              <a:rPr lang="en-US" b="0" u="none" baseline="0" dirty="0"/>
              <a:t>CLICK</a:t>
            </a:r>
          </a:p>
          <a:p>
            <a:r>
              <a:rPr lang="en-US" b="0" u="none" baseline="0" dirty="0"/>
              <a:t>The final significant point I would like to make about this image is here,</a:t>
            </a:r>
          </a:p>
          <a:p>
            <a:r>
              <a:rPr lang="en-US" b="0" u="none" baseline="0" dirty="0"/>
              <a:t>where the exfoliation events that occurred on the rock actually cracked the dam. </a:t>
            </a:r>
          </a:p>
          <a:p>
            <a:r>
              <a:rPr lang="en-US" b="0" u="none" baseline="0" dirty="0"/>
              <a:t>Twain Harte was seriously affected by this dam fissure, which resulted in draining of this reservoir, the loss of revenue from it being closed, and the expense of repairing the dam. Thus, understanding the cause of this cracking event was imperative, especially since there are many other dome-adjacent dams across California.</a:t>
            </a:r>
            <a:endParaRPr lang="en-US" b="0" u="none" dirty="0"/>
          </a:p>
        </p:txBody>
      </p:sp>
      <p:sp>
        <p:nvSpPr>
          <p:cNvPr id="4" name="Slide Number Placeholder 3"/>
          <p:cNvSpPr>
            <a:spLocks noGrp="1"/>
          </p:cNvSpPr>
          <p:nvPr>
            <p:ph type="sldNum" sz="quarter" idx="10"/>
          </p:nvPr>
        </p:nvSpPr>
        <p:spPr/>
        <p:txBody>
          <a:bodyPr/>
          <a:lstStyle/>
          <a:p>
            <a:fld id="{90956AB1-F14B-4CC1-986C-AA87CBD496FC}" type="slidenum">
              <a:rPr lang="en-US" smtClean="0"/>
              <a:t>7</a:t>
            </a:fld>
            <a:endParaRPr lang="en-US"/>
          </a:p>
        </p:txBody>
      </p:sp>
    </p:spTree>
    <p:extLst>
      <p:ext uri="{BB962C8B-B14F-4D97-AF65-F5344CB8AC3E}">
        <p14:creationId xmlns:p14="http://schemas.microsoft.com/office/powerpoint/2010/main" val="149969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existence of the generational slabs brings us to r</a:t>
            </a:r>
            <a:r>
              <a:rPr lang="en-US" dirty="0"/>
              <a:t>ecognize</a:t>
            </a:r>
            <a:r>
              <a:rPr lang="en-US" baseline="0" dirty="0"/>
              <a:t> that this is ongoing at this dome for quite some time. </a:t>
            </a:r>
          </a:p>
          <a:p>
            <a:r>
              <a:rPr lang="en-US" baseline="0" dirty="0"/>
              <a:t>CLICK</a:t>
            </a:r>
          </a:p>
          <a:p>
            <a:r>
              <a:rPr lang="en-US" baseline="0" dirty="0"/>
              <a:t>So we asked ourselves how is cracking changing through time and space.</a:t>
            </a:r>
          </a:p>
          <a:p>
            <a:r>
              <a:rPr lang="en-US" baseline="0" dirty="0"/>
              <a:t>	We can address this in short time scales via the Twain Harte exfoliation event.</a:t>
            </a:r>
          </a:p>
          <a:p>
            <a:r>
              <a:rPr lang="en-US" baseline="0" dirty="0"/>
              <a:t>	As well as in long time scales via the exfoliation slabbing and the assumption that exfoliation is occurring at specific time intervals.</a:t>
            </a:r>
          </a:p>
          <a:p>
            <a:r>
              <a:rPr lang="en-US" baseline="0" dirty="0"/>
              <a:t>CLICK</a:t>
            </a:r>
          </a:p>
          <a:p>
            <a:r>
              <a:rPr lang="en-US" baseline="0" dirty="0"/>
              <a:t>Also, are similar exfoliation events occurring regionally?</a:t>
            </a:r>
          </a:p>
          <a:p>
            <a:r>
              <a:rPr lang="en-US" baseline="0" dirty="0"/>
              <a:t>	If so, are the characteristics of domes consistent in other domes in the area? </a:t>
            </a:r>
          </a:p>
          <a:p>
            <a:r>
              <a:rPr lang="en-US" baseline="0" dirty="0"/>
              <a:t>	We applied the same question to slab characteristics.</a:t>
            </a:r>
          </a:p>
        </p:txBody>
      </p:sp>
      <p:sp>
        <p:nvSpPr>
          <p:cNvPr id="4" name="Slide Number Placeholder 3"/>
          <p:cNvSpPr>
            <a:spLocks noGrp="1"/>
          </p:cNvSpPr>
          <p:nvPr>
            <p:ph type="sldNum" sz="quarter" idx="10"/>
          </p:nvPr>
        </p:nvSpPr>
        <p:spPr/>
        <p:txBody>
          <a:bodyPr/>
          <a:lstStyle/>
          <a:p>
            <a:fld id="{90956AB1-F14B-4CC1-986C-AA87CBD496FC}" type="slidenum">
              <a:rPr lang="en-US" smtClean="0"/>
              <a:t>8</a:t>
            </a:fld>
            <a:endParaRPr lang="en-US"/>
          </a:p>
        </p:txBody>
      </p:sp>
    </p:spTree>
    <p:extLst>
      <p:ext uri="{BB962C8B-B14F-4D97-AF65-F5344CB8AC3E}">
        <p14:creationId xmlns:p14="http://schemas.microsoft.com/office/powerpoint/2010/main" val="194108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address these questions,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have: </a:t>
            </a:r>
          </a:p>
          <a:p>
            <a:r>
              <a:rPr lang="en-US" sz="1200" kern="1200" dirty="0">
                <a:solidFill>
                  <a:schemeClr val="tx1"/>
                </a:solidFill>
                <a:effectLst/>
                <a:latin typeface="+mn-lt"/>
                <a:ea typeface="+mn-ea"/>
                <a:cs typeface="+mn-cs"/>
              </a:rPr>
              <a:t>CLICK</a:t>
            </a:r>
          </a:p>
          <a:p>
            <a:pPr marL="228600" indent="-228600">
              <a:buAutoNum type="arabicParenR"/>
            </a:pPr>
            <a:r>
              <a:rPr lang="en-US" sz="1200" kern="1200" dirty="0">
                <a:solidFill>
                  <a:schemeClr val="tx1"/>
                </a:solidFill>
                <a:effectLst/>
                <a:latin typeface="+mn-lt"/>
                <a:ea typeface="+mn-ea"/>
                <a:cs typeface="+mn-cs"/>
              </a:rPr>
              <a:t>conducted detailed mapping and characterization of exfoliation slabs at Twain Harte and 15 other nearby domes</a:t>
            </a:r>
            <a:r>
              <a:rPr lang="en-US" sz="1200" kern="1200" baseline="0" dirty="0">
                <a:solidFill>
                  <a:schemeClr val="tx1"/>
                </a:solidFill>
                <a:effectLst/>
                <a:latin typeface="+mn-lt"/>
                <a:ea typeface="+mn-ea"/>
                <a:cs typeface="+mn-cs"/>
              </a:rPr>
              <a:t> using transects. Along these transects we collected data pertaining to surface morphology and characteristics of every linear void &gt; 2 centimeters in length. </a:t>
            </a:r>
          </a:p>
          <a:p>
            <a:pPr marL="0" indent="0">
              <a:buNone/>
            </a:pPr>
            <a:r>
              <a:rPr lang="en-US" sz="1200" kern="1200" baseline="0" dirty="0">
                <a:solidFill>
                  <a:schemeClr val="tx1"/>
                </a:solidFill>
                <a:effectLst/>
                <a:latin typeface="+mn-lt"/>
                <a:ea typeface="+mn-ea"/>
                <a:cs typeface="+mn-cs"/>
              </a:rPr>
              <a:t>CLICK</a:t>
            </a:r>
          </a:p>
          <a:p>
            <a:pPr marL="0" indent="0">
              <a:buNone/>
            </a:pPr>
            <a:r>
              <a:rPr lang="en-US" sz="1200" kern="1200" baseline="0" dirty="0">
                <a:solidFill>
                  <a:schemeClr val="tx1"/>
                </a:solidFill>
                <a:effectLst/>
                <a:latin typeface="+mn-lt"/>
                <a:ea typeface="+mn-ea"/>
                <a:cs typeface="+mn-cs"/>
              </a:rPr>
              <a:t>We also collected about 5000 Schmidt hammer R-values from the exfoliation slabs. This tool measures the compressive strength of a surface and we used these rebound values as a proxy for weathering. The field mapping was my focus for this project, while my coauthors.</a:t>
            </a:r>
          </a:p>
          <a:p>
            <a:pPr marL="0" indent="0">
              <a:buNone/>
            </a:pPr>
            <a:r>
              <a:rPr lang="en-US" sz="1200" kern="1200" baseline="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monitored cracking</a:t>
            </a:r>
            <a:r>
              <a:rPr lang="en-US" sz="1200" kern="1200" baseline="0" dirty="0">
                <a:solidFill>
                  <a:schemeClr val="tx1"/>
                </a:solidFill>
                <a:effectLst/>
                <a:latin typeface="+mn-lt"/>
                <a:ea typeface="+mn-ea"/>
                <a:cs typeface="+mn-cs"/>
              </a:rPr>
              <a:t> events, near-surface temperatures, and light intensities</a:t>
            </a:r>
            <a:r>
              <a:rPr lang="en-US" sz="1200" kern="1200" dirty="0">
                <a:solidFill>
                  <a:schemeClr val="tx1"/>
                </a:solidFill>
                <a:effectLst/>
                <a:latin typeface="+mn-lt"/>
                <a:ea typeface="+mn-ea"/>
                <a:cs typeface="+mn-cs"/>
              </a:rPr>
              <a:t> for 7 months following the 2014 event using six acoustic emission (</a:t>
            </a:r>
            <a:r>
              <a:rPr lang="en-US" sz="1200" kern="1200" baseline="0" dirty="0">
                <a:solidFill>
                  <a:schemeClr val="tx1"/>
                </a:solidFill>
                <a:effectLst/>
                <a:latin typeface="+mn-lt"/>
                <a:ea typeface="+mn-ea"/>
                <a:cs typeface="+mn-cs"/>
              </a:rPr>
              <a:t>or </a:t>
            </a:r>
            <a:r>
              <a:rPr lang="en-US" sz="1200" kern="1200" dirty="0">
                <a:solidFill>
                  <a:schemeClr val="tx1"/>
                </a:solidFill>
                <a:effectLst/>
                <a:latin typeface="+mn-lt"/>
                <a:ea typeface="+mn-ea"/>
                <a:cs typeface="+mn-cs"/>
              </a:rPr>
              <a:t>AE) sensors and temperature sensors. The </a:t>
            </a:r>
            <a:r>
              <a:rPr lang="en-US" sz="1200" kern="1200" baseline="0" dirty="0">
                <a:solidFill>
                  <a:schemeClr val="tx1"/>
                </a:solidFill>
                <a:effectLst/>
                <a:latin typeface="+mn-lt"/>
                <a:ea typeface="+mn-ea"/>
                <a:cs typeface="+mn-cs"/>
              </a:rPr>
              <a:t>AE sensors serve as mini-seismographs monitoring cracking.</a:t>
            </a:r>
          </a:p>
          <a:p>
            <a:r>
              <a:rPr lang="en-US" sz="1200" kern="1200" baseline="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We</a:t>
            </a:r>
            <a:r>
              <a:rPr lang="en-US" sz="1200" kern="1200" baseline="0" dirty="0">
                <a:solidFill>
                  <a:schemeClr val="tx1"/>
                </a:solidFill>
                <a:effectLst/>
                <a:latin typeface="+mn-lt"/>
                <a:ea typeface="+mn-ea"/>
                <a:cs typeface="+mn-cs"/>
              </a:rPr>
              <a:t> also m</a:t>
            </a:r>
            <a:r>
              <a:rPr lang="en-US" sz="1200" kern="1200" dirty="0">
                <a:solidFill>
                  <a:schemeClr val="tx1"/>
                </a:solidFill>
                <a:effectLst/>
                <a:latin typeface="+mn-lt"/>
                <a:ea typeface="+mn-ea"/>
                <a:cs typeface="+mn-cs"/>
              </a:rPr>
              <a:t>onitored post-event</a:t>
            </a:r>
            <a:r>
              <a:rPr lang="en-US" sz="1200" kern="1200" baseline="0" dirty="0">
                <a:solidFill>
                  <a:schemeClr val="tx1"/>
                </a:solidFill>
                <a:effectLst/>
                <a:latin typeface="+mn-lt"/>
                <a:ea typeface="+mn-ea"/>
                <a:cs typeface="+mn-cs"/>
              </a:rPr>
              <a:t> deformation using a deployment of crack meters and subsurface extensometer instrumentation installed under the fresh slab.</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956AB1-F14B-4CC1-986C-AA87CBD496FC}" type="slidenum">
              <a:rPr lang="en-US" smtClean="0"/>
              <a:t>9</a:t>
            </a:fld>
            <a:endParaRPr lang="en-US"/>
          </a:p>
        </p:txBody>
      </p:sp>
    </p:spTree>
    <p:extLst>
      <p:ext uri="{BB962C8B-B14F-4D97-AF65-F5344CB8AC3E}">
        <p14:creationId xmlns:p14="http://schemas.microsoft.com/office/powerpoint/2010/main" val="85448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Mapping revealed 2-4 generations of exfoliation sheets at all sites.</a:t>
            </a:r>
            <a:r>
              <a:rPr lang="en-US" sz="1200" kern="1200" baseline="0" dirty="0">
                <a:solidFill>
                  <a:schemeClr val="tx1"/>
                </a:solidFill>
                <a:effectLst/>
                <a:latin typeface="+mn-lt"/>
                <a:ea typeface="+mn-ea"/>
                <a:cs typeface="+mn-cs"/>
              </a:rPr>
              <a:t> </a:t>
            </a:r>
            <a:r>
              <a:rPr lang="en-US" dirty="0"/>
              <a:t>The preliminary</a:t>
            </a:r>
            <a:r>
              <a:rPr lang="en-US" baseline="0" dirty="0"/>
              <a:t> identification of these generational slabs was evident via stratigraphic contact.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 convention, we assigned numbers to slabs observed in the field – 1 being the freshest and 4 being the oldest.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was clear that these demarcated exfoliation events that had occurred and broken away part of the “shell” of the dome. These stacked slabs display distinctly different weathering characteristics.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Although Twain Harte and it’s adjacent sites (in the green) had 4 generations due to the presence of fresh cracking, about 70% of the other domes (in the red) had 3.</a:t>
            </a:r>
          </a:p>
        </p:txBody>
      </p:sp>
      <p:sp>
        <p:nvSpPr>
          <p:cNvPr id="4" name="Slide Number Placeholder 3"/>
          <p:cNvSpPr>
            <a:spLocks noGrp="1"/>
          </p:cNvSpPr>
          <p:nvPr>
            <p:ph type="sldNum" sz="quarter" idx="10"/>
          </p:nvPr>
        </p:nvSpPr>
        <p:spPr/>
        <p:txBody>
          <a:bodyPr/>
          <a:lstStyle/>
          <a:p>
            <a:fld id="{90956AB1-F14B-4CC1-986C-AA87CBD496FC}" type="slidenum">
              <a:rPr lang="en-US" smtClean="0"/>
              <a:t>10</a:t>
            </a:fld>
            <a:endParaRPr lang="en-US"/>
          </a:p>
        </p:txBody>
      </p:sp>
    </p:spTree>
    <p:extLst>
      <p:ext uri="{BB962C8B-B14F-4D97-AF65-F5344CB8AC3E}">
        <p14:creationId xmlns:p14="http://schemas.microsoft.com/office/powerpoint/2010/main" val="1231189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6A833-F8B0-402A-ADC0-E3447108CB6B}" type="datetimeFigureOut">
              <a:rPr lang="en-US" smtClean="0"/>
              <a:t>9/27/2016</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B4E5AA92-E8E2-4CFC-8A5B-AA9E4FFE0B6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5810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6A833-F8B0-402A-ADC0-E3447108CB6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AA92-E8E2-4CFC-8A5B-AA9E4FFE0B66}" type="slidenum">
              <a:rPr lang="en-US" smtClean="0"/>
              <a:t>‹#›</a:t>
            </a:fld>
            <a:endParaRPr lang="en-US"/>
          </a:p>
        </p:txBody>
      </p:sp>
      <p:pic>
        <p:nvPicPr>
          <p:cNvPr id="15" name="Picture 14"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184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6A833-F8B0-402A-ADC0-E3447108CB6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AA92-E8E2-4CFC-8A5B-AA9E4FFE0B66}" type="slidenum">
              <a:rPr lang="en-US" smtClean="0"/>
              <a:t>‹#›</a:t>
            </a:fld>
            <a:endParaRPr lang="en-US"/>
          </a:p>
        </p:txBody>
      </p:sp>
      <p:pic>
        <p:nvPicPr>
          <p:cNvPr id="17" name="Picture 16"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5569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F836A833-F8B0-402A-ADC0-E3447108CB6B}" type="datetimeFigureOut">
              <a:rPr lang="en-US" smtClean="0"/>
              <a:t>9/27/2016</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B4E5AA92-E8E2-4CFC-8A5B-AA9E4FFE0B66}" type="slidenum">
              <a:rPr lang="en-US" smtClean="0"/>
              <a:t>‹#›</a:t>
            </a:fld>
            <a:endParaRPr lang="en-US"/>
          </a:p>
        </p:txBody>
      </p:sp>
      <p:pic>
        <p:nvPicPr>
          <p:cNvPr id="24" name="Picture 23"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8810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836A833-F8B0-402A-ADC0-E3447108CB6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AA92-E8E2-4CFC-8A5B-AA9E4FFE0B6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762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6A833-F8B0-402A-ADC0-E3447108CB6B}"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AA92-E8E2-4CFC-8A5B-AA9E4FFE0B6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5569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6A833-F8B0-402A-ADC0-E3447108CB6B}"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5AA92-E8E2-4CFC-8A5B-AA9E4FFE0B66}" type="slidenum">
              <a:rPr lang="en-US" smtClean="0"/>
              <a:t>‹#›</a:t>
            </a:fld>
            <a:endParaRPr lang="en-US"/>
          </a:p>
        </p:txBody>
      </p:sp>
      <p:pic>
        <p:nvPicPr>
          <p:cNvPr id="18" name="Picture 17"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3258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6A833-F8B0-402A-ADC0-E3447108CB6B}"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5AA92-E8E2-4CFC-8A5B-AA9E4FFE0B66}" type="slidenum">
              <a:rPr lang="en-US" smtClean="0"/>
              <a:t>‹#›</a:t>
            </a:fld>
            <a:endParaRPr lang="en-US"/>
          </a:p>
        </p:txBody>
      </p:sp>
      <p:pic>
        <p:nvPicPr>
          <p:cNvPr id="14" name="Picture 13"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62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6A833-F8B0-402A-ADC0-E3447108CB6B}"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5AA92-E8E2-4CFC-8A5B-AA9E4FFE0B66}" type="slidenum">
              <a:rPr lang="en-US" smtClean="0"/>
              <a:t>‹#›</a:t>
            </a:fld>
            <a:endParaRPr lang="en-US"/>
          </a:p>
        </p:txBody>
      </p:sp>
    </p:spTree>
    <p:extLst>
      <p:ext uri="{BB962C8B-B14F-4D97-AF65-F5344CB8AC3E}">
        <p14:creationId xmlns:p14="http://schemas.microsoft.com/office/powerpoint/2010/main" val="425187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6A833-F8B0-402A-ADC0-E3447108CB6B}"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AA92-E8E2-4CFC-8A5B-AA9E4FFE0B6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2641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836A833-F8B0-402A-ADC0-E3447108CB6B}" type="datetimeFigureOut">
              <a:rPr lang="en-US" smtClean="0"/>
              <a:t>9/27/2016</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B4E5AA92-E8E2-4CFC-8A5B-AA9E4FFE0B66}" type="slidenum">
              <a:rPr lang="en-US" smtClean="0"/>
              <a:t>‹#›</a:t>
            </a:fld>
            <a:endParaRPr lang="en-US"/>
          </a:p>
        </p:txBody>
      </p:sp>
      <p:pic>
        <p:nvPicPr>
          <p:cNvPr id="22" name="Picture 21"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5125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836A833-F8B0-402A-ADC0-E3447108CB6B}" type="datetimeFigureOut">
              <a:rPr lang="en-US" smtClean="0"/>
              <a:t>9/27/2016</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4E5AA92-E8E2-4CFC-8A5B-AA9E4FFE0B66}" type="slidenum">
              <a:rPr lang="en-US" smtClean="0"/>
              <a:t>‹#›</a:t>
            </a:fld>
            <a:endParaRPr lang="en-US"/>
          </a:p>
        </p:txBody>
      </p:sp>
    </p:spTree>
    <p:extLst>
      <p:ext uri="{BB962C8B-B14F-4D97-AF65-F5344CB8AC3E}">
        <p14:creationId xmlns:p14="http://schemas.microsoft.com/office/powerpoint/2010/main" val="11276962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MWhmoW1PzwU" TargetMode="External"/><Relationship Id="rId5" Type="http://schemas.openxmlformats.org/officeDocument/2006/relationships/hyperlink" Target="https://www.youtube.com/watch?v=MWhmoW1PzwU"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9548975" cy="1682987"/>
          </a:xfrm>
        </p:spPr>
        <p:txBody>
          <a:bodyPr>
            <a:noAutofit/>
          </a:bodyPr>
          <a:lstStyle/>
          <a:p>
            <a:pPr algn="ctr"/>
            <a:r>
              <a:rPr lang="en-US" sz="4000" dirty="0"/>
              <a:t>Spatial and temporal variability in rock dome exfoliation &amp; weathering</a:t>
            </a:r>
          </a:p>
        </p:txBody>
      </p:sp>
      <p:sp>
        <p:nvSpPr>
          <p:cNvPr id="3" name="Subtitle 2"/>
          <p:cNvSpPr>
            <a:spLocks noGrp="1"/>
          </p:cNvSpPr>
          <p:nvPr>
            <p:ph type="subTitle" idx="1"/>
          </p:nvPr>
        </p:nvSpPr>
        <p:spPr>
          <a:xfrm>
            <a:off x="1128403" y="3246115"/>
            <a:ext cx="4906636" cy="2893423"/>
          </a:xfrm>
        </p:spPr>
        <p:txBody>
          <a:bodyPr>
            <a:noAutofit/>
          </a:bodyPr>
          <a:lstStyle/>
          <a:p>
            <a:r>
              <a:rPr lang="en-US" sz="2400" dirty="0"/>
              <a:t>Faye Moser</a:t>
            </a:r>
          </a:p>
          <a:p>
            <a:r>
              <a:rPr lang="en-US" sz="2000" dirty="0"/>
              <a:t>MS Candidate in Earth Science</a:t>
            </a:r>
          </a:p>
          <a:p>
            <a:r>
              <a:rPr lang="en-US" sz="2000" dirty="0"/>
              <a:t>University of North Carolina Charlotte</a:t>
            </a:r>
          </a:p>
          <a:p>
            <a:r>
              <a:rPr lang="en-US" sz="2000" dirty="0"/>
              <a:t>fvisco@uncc.edu</a:t>
            </a:r>
          </a:p>
          <a:p>
            <a:r>
              <a:rPr lang="en-US" sz="2000" dirty="0"/>
              <a:t>September 2016 [GSA]</a:t>
            </a:r>
          </a:p>
        </p:txBody>
      </p:sp>
      <p:sp>
        <p:nvSpPr>
          <p:cNvPr id="4" name="Subtitle 2"/>
          <p:cNvSpPr txBox="1">
            <a:spLocks/>
          </p:cNvSpPr>
          <p:nvPr/>
        </p:nvSpPr>
        <p:spPr>
          <a:xfrm>
            <a:off x="4874203" y="3154266"/>
            <a:ext cx="5803175" cy="3077119"/>
          </a:xfrm>
          <a:prstGeom prst="rect">
            <a:avLst/>
          </a:prstGeom>
        </p:spPr>
        <p:txBody>
          <a:bodyPr vert="horz" lIns="91440" tIns="91440" rIns="91440" bIns="9144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r"/>
            <a:r>
              <a:rPr lang="en-US" sz="2400" dirty="0"/>
              <a:t>Dr. Martha Cary Eppes                     </a:t>
            </a:r>
            <a:r>
              <a:rPr lang="en-US" sz="2000" dirty="0"/>
              <a:t>Univ. of N. Carolina Charlotte</a:t>
            </a:r>
            <a:endParaRPr lang="en-US" sz="2400" dirty="0"/>
          </a:p>
          <a:p>
            <a:pPr algn="r"/>
            <a:r>
              <a:rPr lang="en-US" sz="2400" dirty="0"/>
              <a:t>Dr. Brian Collins                                         </a:t>
            </a:r>
            <a:r>
              <a:rPr lang="en-US" sz="2000" dirty="0"/>
              <a:t>USGS, Menlo Park, California</a:t>
            </a:r>
          </a:p>
          <a:p>
            <a:pPr algn="r"/>
            <a:r>
              <a:rPr lang="en-US" sz="2400" dirty="0"/>
              <a:t>Dr. Greg M. Stock                              </a:t>
            </a:r>
            <a:r>
              <a:rPr lang="en-US" sz="2000" dirty="0"/>
              <a:t>National Park Service, Yosemite National Park</a:t>
            </a:r>
            <a:endParaRPr lang="en-US" sz="2400" dirty="0"/>
          </a:p>
        </p:txBody>
      </p:sp>
    </p:spTree>
    <p:extLst>
      <p:ext uri="{BB962C8B-B14F-4D97-AF65-F5344CB8AC3E}">
        <p14:creationId xmlns:p14="http://schemas.microsoft.com/office/powerpoint/2010/main" val="234405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0913" y="1339039"/>
            <a:ext cx="9602788" cy="1047750"/>
          </a:xfrm>
        </p:spPr>
        <p:txBody>
          <a:bodyPr>
            <a:normAutofit/>
          </a:bodyPr>
          <a:lstStyle/>
          <a:p>
            <a:r>
              <a:rPr lang="en-US" dirty="0"/>
              <a:t>Slab identification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59997" y="472766"/>
            <a:ext cx="6287416" cy="312998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913" y="2743608"/>
            <a:ext cx="5854889" cy="3780431"/>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9031705" y="2302270"/>
            <a:ext cx="449179" cy="461665"/>
          </a:xfrm>
          <a:prstGeom prst="rect">
            <a:avLst/>
          </a:prstGeom>
          <a:noFill/>
        </p:spPr>
        <p:txBody>
          <a:bodyPr wrap="square" rtlCol="0">
            <a:spAutoFit/>
          </a:bodyPr>
          <a:lstStyle/>
          <a:p>
            <a:pPr algn="ctr"/>
            <a:r>
              <a:rPr lang="en-US" sz="2400" b="1" dirty="0">
                <a:solidFill>
                  <a:srgbClr val="FFFF00"/>
                </a:solidFill>
              </a:rPr>
              <a:t>1</a:t>
            </a:r>
          </a:p>
        </p:txBody>
      </p:sp>
      <p:sp>
        <p:nvSpPr>
          <p:cNvPr id="9" name="TextBox 8"/>
          <p:cNvSpPr txBox="1"/>
          <p:nvPr/>
        </p:nvSpPr>
        <p:spPr>
          <a:xfrm>
            <a:off x="5755141" y="1219992"/>
            <a:ext cx="449179" cy="461665"/>
          </a:xfrm>
          <a:prstGeom prst="rect">
            <a:avLst/>
          </a:prstGeom>
          <a:noFill/>
        </p:spPr>
        <p:txBody>
          <a:bodyPr wrap="square" rtlCol="0">
            <a:spAutoFit/>
          </a:bodyPr>
          <a:lstStyle/>
          <a:p>
            <a:pPr algn="ctr"/>
            <a:r>
              <a:rPr lang="en-US" sz="2400" b="1" dirty="0">
                <a:solidFill>
                  <a:srgbClr val="FFFF00"/>
                </a:solidFill>
              </a:rPr>
              <a:t>3</a:t>
            </a:r>
          </a:p>
        </p:txBody>
      </p:sp>
      <p:sp>
        <p:nvSpPr>
          <p:cNvPr id="10" name="TextBox 9"/>
          <p:cNvSpPr txBox="1"/>
          <p:nvPr/>
        </p:nvSpPr>
        <p:spPr>
          <a:xfrm>
            <a:off x="7990358" y="1401249"/>
            <a:ext cx="449179" cy="461665"/>
          </a:xfrm>
          <a:prstGeom prst="rect">
            <a:avLst/>
          </a:prstGeom>
          <a:noFill/>
        </p:spPr>
        <p:txBody>
          <a:bodyPr wrap="square" rtlCol="0">
            <a:spAutoFit/>
          </a:bodyPr>
          <a:lstStyle/>
          <a:p>
            <a:pPr algn="ctr"/>
            <a:r>
              <a:rPr lang="en-US" sz="2400" b="1" dirty="0">
                <a:solidFill>
                  <a:srgbClr val="FFFF00"/>
                </a:solidFill>
              </a:rPr>
              <a:t>2</a:t>
            </a:r>
          </a:p>
        </p:txBody>
      </p:sp>
    </p:spTree>
    <p:extLst>
      <p:ext uri="{BB962C8B-B14F-4D97-AF65-F5344CB8AC3E}">
        <p14:creationId xmlns:p14="http://schemas.microsoft.com/office/powerpoint/2010/main" val="6467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25133" y="1871094"/>
            <a:ext cx="6413548" cy="4572396"/>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3806860" y="2590402"/>
            <a:ext cx="963385" cy="313378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10" name="Title 9"/>
          <p:cNvSpPr>
            <a:spLocks noGrp="1"/>
          </p:cNvSpPr>
          <p:nvPr>
            <p:ph type="title"/>
          </p:nvPr>
        </p:nvSpPr>
        <p:spPr/>
        <p:txBody>
          <a:bodyPr/>
          <a:lstStyle/>
          <a:p>
            <a:r>
              <a:rPr lang="en-US" dirty="0"/>
              <a:t>Slab characteristics</a:t>
            </a:r>
          </a:p>
        </p:txBody>
      </p:sp>
    </p:spTree>
    <p:extLst>
      <p:ext uri="{BB962C8B-B14F-4D97-AF65-F5344CB8AC3E}">
        <p14:creationId xmlns:p14="http://schemas.microsoft.com/office/powerpoint/2010/main" val="19768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txBox="1">
            <a:spLocks/>
          </p:cNvSpPr>
          <p:nvPr/>
        </p:nvSpPr>
        <p:spPr>
          <a:xfrm>
            <a:off x="701063" y="486794"/>
            <a:ext cx="5401158" cy="1049235"/>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dirty="0"/>
              <a:t>Slab characteristics cont.</a:t>
            </a:r>
          </a:p>
        </p:txBody>
      </p:sp>
      <p:pic>
        <p:nvPicPr>
          <p:cNvPr id="13" name="Picture 12"/>
          <p:cNvPicPr>
            <a:picLocks noChangeAspect="1"/>
          </p:cNvPicPr>
          <p:nvPr/>
        </p:nvPicPr>
        <p:blipFill>
          <a:blip r:embed="rId3"/>
          <a:stretch>
            <a:fillRect/>
          </a:stretch>
        </p:blipFill>
        <p:spPr>
          <a:xfrm rot="5400000">
            <a:off x="5941926" y="1762959"/>
            <a:ext cx="3092709" cy="3033377"/>
          </a:xfrm>
          <a:prstGeom prst="rect">
            <a:avLst/>
          </a:prstGeom>
        </p:spPr>
      </p:pic>
      <p:pic>
        <p:nvPicPr>
          <p:cNvPr id="16" name="Picture 15"/>
          <p:cNvPicPr>
            <a:picLocks noChangeAspect="1"/>
          </p:cNvPicPr>
          <p:nvPr/>
        </p:nvPicPr>
        <p:blipFill>
          <a:blip r:embed="rId4"/>
          <a:stretch>
            <a:fillRect/>
          </a:stretch>
        </p:blipFill>
        <p:spPr>
          <a:xfrm rot="5400000">
            <a:off x="8889284" y="1718350"/>
            <a:ext cx="3092710" cy="3122594"/>
          </a:xfrm>
          <a:prstGeom prst="rect">
            <a:avLst/>
          </a:prstGeom>
        </p:spPr>
      </p:pic>
      <p:pic>
        <p:nvPicPr>
          <p:cNvPr id="14" name="Picture 13"/>
          <p:cNvPicPr>
            <a:picLocks noChangeAspect="1"/>
          </p:cNvPicPr>
          <p:nvPr/>
        </p:nvPicPr>
        <p:blipFill>
          <a:blip r:embed="rId5"/>
          <a:stretch>
            <a:fillRect/>
          </a:stretch>
        </p:blipFill>
        <p:spPr>
          <a:xfrm rot="5400000">
            <a:off x="326882" y="1770887"/>
            <a:ext cx="3092709" cy="3017520"/>
          </a:xfrm>
          <a:prstGeom prst="rect">
            <a:avLst/>
          </a:prstGeom>
        </p:spPr>
      </p:pic>
      <p:sp>
        <p:nvSpPr>
          <p:cNvPr id="18" name="TextBox 17"/>
          <p:cNvSpPr txBox="1"/>
          <p:nvPr/>
        </p:nvSpPr>
        <p:spPr>
          <a:xfrm>
            <a:off x="4395586" y="1109764"/>
            <a:ext cx="3851663" cy="461665"/>
          </a:xfrm>
          <a:prstGeom prst="rect">
            <a:avLst/>
          </a:prstGeom>
          <a:noFill/>
        </p:spPr>
        <p:txBody>
          <a:bodyPr wrap="square" rtlCol="0">
            <a:spAutoFit/>
          </a:bodyPr>
          <a:lstStyle/>
          <a:p>
            <a:pPr algn="ctr"/>
            <a:r>
              <a:rPr lang="en-US" sz="2400" dirty="0"/>
              <a:t>Frequency</a:t>
            </a:r>
          </a:p>
        </p:txBody>
      </p:sp>
      <p:pic>
        <p:nvPicPr>
          <p:cNvPr id="12" name="Picture 11"/>
          <p:cNvPicPr>
            <a:picLocks noChangeAspect="1"/>
          </p:cNvPicPr>
          <p:nvPr/>
        </p:nvPicPr>
        <p:blipFill>
          <a:blip r:embed="rId6"/>
          <a:stretch>
            <a:fillRect/>
          </a:stretch>
        </p:blipFill>
        <p:spPr>
          <a:xfrm rot="5400000">
            <a:off x="2959790" y="1771084"/>
            <a:ext cx="3108960" cy="3033376"/>
          </a:xfrm>
          <a:prstGeom prst="rect">
            <a:avLst/>
          </a:prstGeom>
        </p:spPr>
      </p:pic>
      <p:sp>
        <p:nvSpPr>
          <p:cNvPr id="17" name="TextBox 16"/>
          <p:cNvSpPr txBox="1"/>
          <p:nvPr/>
        </p:nvSpPr>
        <p:spPr>
          <a:xfrm rot="16200000">
            <a:off x="-1674799" y="3185975"/>
            <a:ext cx="3851663" cy="461665"/>
          </a:xfrm>
          <a:prstGeom prst="rect">
            <a:avLst/>
          </a:prstGeom>
          <a:noFill/>
        </p:spPr>
        <p:txBody>
          <a:bodyPr wrap="square" rtlCol="0">
            <a:spAutoFit/>
          </a:bodyPr>
          <a:lstStyle/>
          <a:p>
            <a:pPr algn="ctr"/>
            <a:r>
              <a:rPr lang="en-US" sz="2400" dirty="0"/>
              <a:t>Spall height (mm)</a:t>
            </a:r>
          </a:p>
        </p:txBody>
      </p:sp>
      <p:sp>
        <p:nvSpPr>
          <p:cNvPr id="19" name="Rectangle 18"/>
          <p:cNvSpPr/>
          <p:nvPr/>
        </p:nvSpPr>
        <p:spPr>
          <a:xfrm>
            <a:off x="481866" y="2332653"/>
            <a:ext cx="11515070" cy="52251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917" y="4899654"/>
            <a:ext cx="2388637" cy="369332"/>
          </a:xfrm>
          <a:prstGeom prst="rect">
            <a:avLst/>
          </a:prstGeom>
          <a:noFill/>
        </p:spPr>
        <p:txBody>
          <a:bodyPr wrap="square" rtlCol="0">
            <a:spAutoFit/>
          </a:bodyPr>
          <a:lstStyle/>
          <a:p>
            <a:pPr algn="ctr"/>
            <a:r>
              <a:rPr lang="en-US" b="1" dirty="0"/>
              <a:t>Slab 1</a:t>
            </a:r>
          </a:p>
        </p:txBody>
      </p:sp>
      <p:sp>
        <p:nvSpPr>
          <p:cNvPr id="21" name="TextBox 20"/>
          <p:cNvSpPr txBox="1"/>
          <p:nvPr/>
        </p:nvSpPr>
        <p:spPr>
          <a:xfrm>
            <a:off x="9241320" y="4883652"/>
            <a:ext cx="2388637" cy="369332"/>
          </a:xfrm>
          <a:prstGeom prst="rect">
            <a:avLst/>
          </a:prstGeom>
          <a:noFill/>
        </p:spPr>
        <p:txBody>
          <a:bodyPr wrap="square" rtlCol="0">
            <a:spAutoFit/>
          </a:bodyPr>
          <a:lstStyle/>
          <a:p>
            <a:pPr algn="ctr"/>
            <a:r>
              <a:rPr lang="en-US" b="1" dirty="0"/>
              <a:t>Slab 4</a:t>
            </a:r>
          </a:p>
        </p:txBody>
      </p:sp>
      <p:sp>
        <p:nvSpPr>
          <p:cNvPr id="22" name="TextBox 21"/>
          <p:cNvSpPr txBox="1"/>
          <p:nvPr/>
        </p:nvSpPr>
        <p:spPr>
          <a:xfrm>
            <a:off x="6297229" y="4899654"/>
            <a:ext cx="2388637" cy="369332"/>
          </a:xfrm>
          <a:prstGeom prst="rect">
            <a:avLst/>
          </a:prstGeom>
          <a:noFill/>
        </p:spPr>
        <p:txBody>
          <a:bodyPr wrap="square" rtlCol="0">
            <a:spAutoFit/>
          </a:bodyPr>
          <a:lstStyle/>
          <a:p>
            <a:pPr algn="ctr"/>
            <a:r>
              <a:rPr lang="en-US" b="1" dirty="0"/>
              <a:t>Slab 3</a:t>
            </a:r>
          </a:p>
        </p:txBody>
      </p:sp>
      <p:sp>
        <p:nvSpPr>
          <p:cNvPr id="23" name="TextBox 22"/>
          <p:cNvSpPr txBox="1"/>
          <p:nvPr/>
        </p:nvSpPr>
        <p:spPr>
          <a:xfrm>
            <a:off x="3319951" y="4883652"/>
            <a:ext cx="2388637" cy="369332"/>
          </a:xfrm>
          <a:prstGeom prst="rect">
            <a:avLst/>
          </a:prstGeom>
          <a:noFill/>
        </p:spPr>
        <p:txBody>
          <a:bodyPr wrap="square" rtlCol="0">
            <a:spAutoFit/>
          </a:bodyPr>
          <a:lstStyle/>
          <a:p>
            <a:pPr algn="ctr"/>
            <a:r>
              <a:rPr lang="en-US" b="1" dirty="0"/>
              <a:t>Slab 2</a:t>
            </a:r>
          </a:p>
        </p:txBody>
      </p:sp>
      <p:sp>
        <p:nvSpPr>
          <p:cNvPr id="24" name="TextBox 23"/>
          <p:cNvSpPr txBox="1"/>
          <p:nvPr/>
        </p:nvSpPr>
        <p:spPr>
          <a:xfrm>
            <a:off x="1861384" y="6176866"/>
            <a:ext cx="8920066" cy="461665"/>
          </a:xfrm>
          <a:prstGeom prst="rect">
            <a:avLst/>
          </a:prstGeom>
          <a:noFill/>
        </p:spPr>
        <p:txBody>
          <a:bodyPr wrap="square" rtlCol="0">
            <a:spAutoFit/>
          </a:bodyPr>
          <a:lstStyle/>
          <a:p>
            <a:pPr algn="ctr"/>
            <a:r>
              <a:rPr lang="en-US" sz="2400" b="1" dirty="0">
                <a:solidFill>
                  <a:schemeClr val="bg1"/>
                </a:solidFill>
              </a:rPr>
              <a:t>Slab exfoliation processes are consistent.</a:t>
            </a:r>
          </a:p>
        </p:txBody>
      </p:sp>
      <p:pic>
        <p:nvPicPr>
          <p:cNvPr id="2" name="Picture 1"/>
          <p:cNvPicPr>
            <a:picLocks noChangeAspect="1"/>
          </p:cNvPicPr>
          <p:nvPr/>
        </p:nvPicPr>
        <p:blipFill>
          <a:blip r:embed="rId7"/>
          <a:stretch>
            <a:fillRect/>
          </a:stretch>
        </p:blipFill>
        <p:spPr>
          <a:xfrm>
            <a:off x="1116235" y="996805"/>
            <a:ext cx="10246332" cy="4726121"/>
          </a:xfrm>
          <a:prstGeom prst="rect">
            <a:avLst/>
          </a:prstGeom>
        </p:spPr>
      </p:pic>
    </p:spTree>
    <p:extLst>
      <p:ext uri="{BB962C8B-B14F-4D97-AF65-F5344CB8AC3E}">
        <p14:creationId xmlns:p14="http://schemas.microsoft.com/office/powerpoint/2010/main" val="19739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123" y="1046598"/>
            <a:ext cx="9605635" cy="638355"/>
          </a:xfrm>
        </p:spPr>
        <p:txBody>
          <a:bodyPr/>
          <a:lstStyle/>
          <a:p>
            <a:r>
              <a:rPr lang="en-US" dirty="0"/>
              <a:t>Exfoliation slab age proxies</a:t>
            </a:r>
          </a:p>
        </p:txBody>
      </p:sp>
      <p:sp>
        <p:nvSpPr>
          <p:cNvPr id="4" name="TextBox 3"/>
          <p:cNvSpPr txBox="1"/>
          <p:nvPr/>
        </p:nvSpPr>
        <p:spPr>
          <a:xfrm>
            <a:off x="6237514" y="5611630"/>
            <a:ext cx="5954486" cy="461665"/>
          </a:xfrm>
          <a:prstGeom prst="rect">
            <a:avLst/>
          </a:prstGeom>
          <a:noFill/>
        </p:spPr>
        <p:txBody>
          <a:bodyPr wrap="square" rtlCol="0">
            <a:spAutoFit/>
          </a:bodyPr>
          <a:lstStyle/>
          <a:p>
            <a:r>
              <a:rPr lang="en-US" sz="2400" dirty="0"/>
              <a:t>0 = fresh crack </a:t>
            </a:r>
            <a:r>
              <a:rPr lang="en-US" sz="2400" dirty="0">
                <a:sym typeface="Wingdings" panose="05000000000000000000" pitchFamily="2" charset="2"/>
              </a:rPr>
              <a:t> 6 = most weathered</a:t>
            </a:r>
            <a:endParaRPr lang="en-US" sz="2400" dirty="0"/>
          </a:p>
        </p:txBody>
      </p:sp>
      <p:pic>
        <p:nvPicPr>
          <p:cNvPr id="11" name="Picture 10"/>
          <p:cNvPicPr>
            <a:picLocks noChangeAspect="1"/>
          </p:cNvPicPr>
          <p:nvPr/>
        </p:nvPicPr>
        <p:blipFill>
          <a:blip r:embed="rId3"/>
          <a:stretch>
            <a:fillRect/>
          </a:stretch>
        </p:blipFill>
        <p:spPr>
          <a:xfrm>
            <a:off x="6237514" y="1684333"/>
            <a:ext cx="5752322" cy="378211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82422" y="1668247"/>
            <a:ext cx="5781494" cy="3798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30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5400000">
            <a:off x="8363582" y="2091292"/>
            <a:ext cx="4480560" cy="2990348"/>
          </a:xfrm>
          <a:prstGeom prst="rect">
            <a:avLst/>
          </a:prstGeom>
        </p:spPr>
      </p:pic>
      <p:pic>
        <p:nvPicPr>
          <p:cNvPr id="15" name="Picture 14"/>
          <p:cNvPicPr>
            <a:picLocks noChangeAspect="1"/>
          </p:cNvPicPr>
          <p:nvPr/>
        </p:nvPicPr>
        <p:blipFill>
          <a:blip r:embed="rId4"/>
          <a:stretch>
            <a:fillRect/>
          </a:stretch>
        </p:blipFill>
        <p:spPr>
          <a:xfrm rot="5400000">
            <a:off x="5455349" y="2091292"/>
            <a:ext cx="4480560" cy="2990348"/>
          </a:xfrm>
          <a:prstGeom prst="rect">
            <a:avLst/>
          </a:prstGeom>
        </p:spPr>
      </p:pic>
      <p:pic>
        <p:nvPicPr>
          <p:cNvPr id="4" name="Picture 3"/>
          <p:cNvPicPr>
            <a:picLocks noChangeAspect="1"/>
          </p:cNvPicPr>
          <p:nvPr/>
        </p:nvPicPr>
        <p:blipFill>
          <a:blip r:embed="rId5"/>
          <a:stretch>
            <a:fillRect/>
          </a:stretch>
        </p:blipFill>
        <p:spPr>
          <a:xfrm rot="5400000">
            <a:off x="2529437" y="2091292"/>
            <a:ext cx="4480560" cy="2990348"/>
          </a:xfrm>
          <a:prstGeom prst="rect">
            <a:avLst/>
          </a:prstGeom>
        </p:spPr>
      </p:pic>
      <p:pic>
        <p:nvPicPr>
          <p:cNvPr id="3" name="Picture 2"/>
          <p:cNvPicPr>
            <a:picLocks noChangeAspect="1"/>
          </p:cNvPicPr>
          <p:nvPr/>
        </p:nvPicPr>
        <p:blipFill>
          <a:blip r:embed="rId6"/>
          <a:stretch>
            <a:fillRect/>
          </a:stretch>
        </p:blipFill>
        <p:spPr>
          <a:xfrm rot="5400000">
            <a:off x="-411482" y="2091292"/>
            <a:ext cx="4480560" cy="2990348"/>
          </a:xfrm>
          <a:prstGeom prst="rect">
            <a:avLst/>
          </a:prstGeom>
        </p:spPr>
      </p:pic>
      <p:sp>
        <p:nvSpPr>
          <p:cNvPr id="2" name="Title 1"/>
          <p:cNvSpPr>
            <a:spLocks noGrp="1"/>
          </p:cNvSpPr>
          <p:nvPr>
            <p:ph type="title" idx="4294967295"/>
          </p:nvPr>
        </p:nvSpPr>
        <p:spPr>
          <a:xfrm>
            <a:off x="276073" y="251129"/>
            <a:ext cx="5680075" cy="1049337"/>
          </a:xfrm>
        </p:spPr>
        <p:txBody>
          <a:bodyPr/>
          <a:lstStyle/>
          <a:p>
            <a:r>
              <a:rPr lang="en-US" dirty="0"/>
              <a:t>Slab age proxies cont.</a:t>
            </a:r>
          </a:p>
        </p:txBody>
      </p:sp>
      <p:sp>
        <p:nvSpPr>
          <p:cNvPr id="9" name="TextBox 8"/>
          <p:cNvSpPr txBox="1"/>
          <p:nvPr/>
        </p:nvSpPr>
        <p:spPr>
          <a:xfrm>
            <a:off x="1188059" y="3830614"/>
            <a:ext cx="1957137" cy="369332"/>
          </a:xfrm>
          <a:prstGeom prst="rect">
            <a:avLst/>
          </a:prstGeom>
          <a:noFill/>
        </p:spPr>
        <p:txBody>
          <a:bodyPr wrap="square" rtlCol="0">
            <a:spAutoFit/>
          </a:bodyPr>
          <a:lstStyle/>
          <a:p>
            <a:r>
              <a:rPr lang="en-US" b="1" dirty="0"/>
              <a:t>MEAN: 200 mm</a:t>
            </a:r>
          </a:p>
        </p:txBody>
      </p:sp>
      <p:sp>
        <p:nvSpPr>
          <p:cNvPr id="10" name="TextBox 9"/>
          <p:cNvSpPr txBox="1"/>
          <p:nvPr/>
        </p:nvSpPr>
        <p:spPr>
          <a:xfrm>
            <a:off x="4243318" y="3830614"/>
            <a:ext cx="1957137" cy="369332"/>
          </a:xfrm>
          <a:prstGeom prst="rect">
            <a:avLst/>
          </a:prstGeom>
          <a:noFill/>
        </p:spPr>
        <p:txBody>
          <a:bodyPr wrap="square" rtlCol="0">
            <a:spAutoFit/>
          </a:bodyPr>
          <a:lstStyle/>
          <a:p>
            <a:r>
              <a:rPr lang="en-US" b="1" dirty="0"/>
              <a:t>MEAN: 261 mm</a:t>
            </a:r>
          </a:p>
        </p:txBody>
      </p:sp>
      <p:sp>
        <p:nvSpPr>
          <p:cNvPr id="11" name="TextBox 10"/>
          <p:cNvSpPr txBox="1"/>
          <p:nvPr/>
        </p:nvSpPr>
        <p:spPr>
          <a:xfrm>
            <a:off x="7068349" y="3830614"/>
            <a:ext cx="1957137" cy="369332"/>
          </a:xfrm>
          <a:prstGeom prst="rect">
            <a:avLst/>
          </a:prstGeom>
          <a:noFill/>
        </p:spPr>
        <p:txBody>
          <a:bodyPr wrap="square" rtlCol="0">
            <a:spAutoFit/>
          </a:bodyPr>
          <a:lstStyle/>
          <a:p>
            <a:r>
              <a:rPr lang="en-US" b="1" dirty="0"/>
              <a:t>MEAN: 270 mm</a:t>
            </a:r>
          </a:p>
        </p:txBody>
      </p:sp>
      <p:sp>
        <p:nvSpPr>
          <p:cNvPr id="12" name="TextBox 11"/>
          <p:cNvSpPr txBox="1"/>
          <p:nvPr/>
        </p:nvSpPr>
        <p:spPr>
          <a:xfrm>
            <a:off x="9912146" y="3830614"/>
            <a:ext cx="1957137" cy="369332"/>
          </a:xfrm>
          <a:prstGeom prst="rect">
            <a:avLst/>
          </a:prstGeom>
          <a:noFill/>
        </p:spPr>
        <p:txBody>
          <a:bodyPr wrap="square" rtlCol="0">
            <a:spAutoFit/>
          </a:bodyPr>
          <a:lstStyle/>
          <a:p>
            <a:r>
              <a:rPr lang="en-US" b="1" dirty="0"/>
              <a:t>MEAN: 226 mm</a:t>
            </a:r>
          </a:p>
        </p:txBody>
      </p:sp>
      <p:sp>
        <p:nvSpPr>
          <p:cNvPr id="13" name="TextBox 12"/>
          <p:cNvSpPr txBox="1"/>
          <p:nvPr/>
        </p:nvSpPr>
        <p:spPr>
          <a:xfrm rot="16200000">
            <a:off x="-1258057" y="3355634"/>
            <a:ext cx="3127641" cy="461665"/>
          </a:xfrm>
          <a:prstGeom prst="rect">
            <a:avLst/>
          </a:prstGeom>
          <a:noFill/>
        </p:spPr>
        <p:txBody>
          <a:bodyPr wrap="square" rtlCol="0">
            <a:spAutoFit/>
          </a:bodyPr>
          <a:lstStyle/>
          <a:p>
            <a:r>
              <a:rPr lang="en-US" sz="2400" dirty="0"/>
              <a:t>Crack length (mm)</a:t>
            </a:r>
          </a:p>
        </p:txBody>
      </p:sp>
      <p:sp>
        <p:nvSpPr>
          <p:cNvPr id="18" name="TextBox 17"/>
          <p:cNvSpPr txBox="1"/>
          <p:nvPr/>
        </p:nvSpPr>
        <p:spPr>
          <a:xfrm>
            <a:off x="1299319" y="6280030"/>
            <a:ext cx="9592574" cy="461665"/>
          </a:xfrm>
          <a:prstGeom prst="rect">
            <a:avLst/>
          </a:prstGeom>
          <a:noFill/>
        </p:spPr>
        <p:txBody>
          <a:bodyPr wrap="square" rtlCol="0">
            <a:spAutoFit/>
          </a:bodyPr>
          <a:lstStyle/>
          <a:p>
            <a:pPr algn="ctr"/>
            <a:r>
              <a:rPr lang="en-US" sz="2400" b="1" dirty="0">
                <a:solidFill>
                  <a:schemeClr val="bg1"/>
                </a:solidFill>
              </a:rPr>
              <a:t>Slab weathering increases with age.</a:t>
            </a:r>
            <a:endParaRPr lang="en-US" dirty="0"/>
          </a:p>
        </p:txBody>
      </p:sp>
      <p:sp>
        <p:nvSpPr>
          <p:cNvPr id="19" name="TextBox 18"/>
          <p:cNvSpPr txBox="1"/>
          <p:nvPr/>
        </p:nvSpPr>
        <p:spPr>
          <a:xfrm>
            <a:off x="4531785" y="861661"/>
            <a:ext cx="3127641" cy="461665"/>
          </a:xfrm>
          <a:prstGeom prst="rect">
            <a:avLst/>
          </a:prstGeom>
          <a:noFill/>
        </p:spPr>
        <p:txBody>
          <a:bodyPr wrap="square" rtlCol="0">
            <a:spAutoFit/>
          </a:bodyPr>
          <a:lstStyle/>
          <a:p>
            <a:pPr algn="ctr"/>
            <a:r>
              <a:rPr lang="en-US" sz="2400" dirty="0"/>
              <a:t>Frequency</a:t>
            </a:r>
          </a:p>
        </p:txBody>
      </p:sp>
      <p:sp>
        <p:nvSpPr>
          <p:cNvPr id="20" name="TextBox 19"/>
          <p:cNvSpPr txBox="1"/>
          <p:nvPr/>
        </p:nvSpPr>
        <p:spPr>
          <a:xfrm>
            <a:off x="935335" y="5802950"/>
            <a:ext cx="2388637" cy="369332"/>
          </a:xfrm>
          <a:prstGeom prst="rect">
            <a:avLst/>
          </a:prstGeom>
          <a:noFill/>
        </p:spPr>
        <p:txBody>
          <a:bodyPr wrap="square" rtlCol="0">
            <a:spAutoFit/>
          </a:bodyPr>
          <a:lstStyle/>
          <a:p>
            <a:pPr algn="ctr"/>
            <a:r>
              <a:rPr lang="en-US" b="1" dirty="0"/>
              <a:t>Slab 1</a:t>
            </a:r>
          </a:p>
        </p:txBody>
      </p:sp>
      <p:sp>
        <p:nvSpPr>
          <p:cNvPr id="21" name="TextBox 20"/>
          <p:cNvSpPr txBox="1"/>
          <p:nvPr/>
        </p:nvSpPr>
        <p:spPr>
          <a:xfrm>
            <a:off x="9497738" y="5786948"/>
            <a:ext cx="2388637" cy="369332"/>
          </a:xfrm>
          <a:prstGeom prst="rect">
            <a:avLst/>
          </a:prstGeom>
          <a:noFill/>
        </p:spPr>
        <p:txBody>
          <a:bodyPr wrap="square" rtlCol="0">
            <a:spAutoFit/>
          </a:bodyPr>
          <a:lstStyle/>
          <a:p>
            <a:pPr algn="ctr"/>
            <a:r>
              <a:rPr lang="en-US" b="1" dirty="0"/>
              <a:t>Slab 4</a:t>
            </a:r>
          </a:p>
        </p:txBody>
      </p:sp>
      <p:sp>
        <p:nvSpPr>
          <p:cNvPr id="22" name="TextBox 21"/>
          <p:cNvSpPr txBox="1"/>
          <p:nvPr/>
        </p:nvSpPr>
        <p:spPr>
          <a:xfrm>
            <a:off x="6553647" y="5802950"/>
            <a:ext cx="2388637" cy="369332"/>
          </a:xfrm>
          <a:prstGeom prst="rect">
            <a:avLst/>
          </a:prstGeom>
          <a:noFill/>
        </p:spPr>
        <p:txBody>
          <a:bodyPr wrap="square" rtlCol="0">
            <a:spAutoFit/>
          </a:bodyPr>
          <a:lstStyle/>
          <a:p>
            <a:pPr algn="ctr"/>
            <a:r>
              <a:rPr lang="en-US" b="1" dirty="0"/>
              <a:t>Slab 3</a:t>
            </a:r>
          </a:p>
        </p:txBody>
      </p:sp>
      <p:sp>
        <p:nvSpPr>
          <p:cNvPr id="23" name="TextBox 22"/>
          <p:cNvSpPr txBox="1"/>
          <p:nvPr/>
        </p:nvSpPr>
        <p:spPr>
          <a:xfrm>
            <a:off x="3576369" y="5786948"/>
            <a:ext cx="2388637" cy="369332"/>
          </a:xfrm>
          <a:prstGeom prst="rect">
            <a:avLst/>
          </a:prstGeom>
          <a:noFill/>
        </p:spPr>
        <p:txBody>
          <a:bodyPr wrap="square" rtlCol="0">
            <a:spAutoFit/>
          </a:bodyPr>
          <a:lstStyle/>
          <a:p>
            <a:pPr algn="ctr"/>
            <a:r>
              <a:rPr lang="en-US" b="1" dirty="0"/>
              <a:t>Slab 2</a:t>
            </a:r>
          </a:p>
        </p:txBody>
      </p:sp>
    </p:spTree>
    <p:extLst>
      <p:ext uri="{BB962C8B-B14F-4D97-AF65-F5344CB8AC3E}">
        <p14:creationId xmlns:p14="http://schemas.microsoft.com/office/powerpoint/2010/main" val="35304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8054" b="22860"/>
          <a:stretch/>
        </p:blipFill>
        <p:spPr>
          <a:xfrm>
            <a:off x="1363577" y="687746"/>
            <a:ext cx="9369930" cy="5904165"/>
          </a:xfrm>
          <a:prstGeom prst="rect">
            <a:avLst/>
          </a:prstGeom>
          <a:ln>
            <a:noFill/>
          </a:ln>
          <a:effectLst>
            <a:outerShdw blurRad="190500" algn="tl" rotWithShape="0">
              <a:srgbClr val="000000">
                <a:alpha val="70000"/>
              </a:srgbClr>
            </a:outerShdw>
          </a:effectLst>
        </p:spPr>
      </p:pic>
      <p:sp>
        <p:nvSpPr>
          <p:cNvPr id="11" name="Title 10"/>
          <p:cNvSpPr>
            <a:spLocks noGrp="1"/>
          </p:cNvSpPr>
          <p:nvPr>
            <p:ph type="title" idx="4294967295"/>
          </p:nvPr>
        </p:nvSpPr>
        <p:spPr>
          <a:xfrm>
            <a:off x="201195" y="131787"/>
            <a:ext cx="4924927" cy="862824"/>
          </a:xfrm>
        </p:spPr>
        <p:txBody>
          <a:bodyPr>
            <a:normAutofit/>
          </a:bodyPr>
          <a:lstStyle/>
          <a:p>
            <a:r>
              <a:rPr lang="en-US" dirty="0"/>
              <a:t>Thermal influences</a:t>
            </a:r>
          </a:p>
        </p:txBody>
      </p:sp>
    </p:spTree>
    <p:extLst>
      <p:ext uri="{BB962C8B-B14F-4D97-AF65-F5344CB8AC3E}">
        <p14:creationId xmlns:p14="http://schemas.microsoft.com/office/powerpoint/2010/main" val="326106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1" cy="1049235"/>
          </a:xfrm>
        </p:spPr>
        <p:txBody>
          <a:bodyPr/>
          <a:lstStyle/>
          <a:p>
            <a:pPr algn="ctr"/>
            <a:r>
              <a:rPr lang="en-US" dirty="0"/>
              <a:t>Summary points for “The Rock” Exfoliation</a:t>
            </a:r>
          </a:p>
        </p:txBody>
      </p:sp>
      <p:sp>
        <p:nvSpPr>
          <p:cNvPr id="3" name="Content Placeholder 2"/>
          <p:cNvSpPr>
            <a:spLocks noGrp="1"/>
          </p:cNvSpPr>
          <p:nvPr>
            <p:ph idx="1"/>
          </p:nvPr>
        </p:nvSpPr>
        <p:spPr>
          <a:xfrm>
            <a:off x="381336" y="1754675"/>
            <a:ext cx="11101137" cy="1647288"/>
          </a:xfrm>
        </p:spPr>
        <p:txBody>
          <a:bodyPr>
            <a:normAutofit lnSpcReduction="10000"/>
          </a:bodyPr>
          <a:lstStyle/>
          <a:p>
            <a:pPr marL="0" indent="0" algn="ctr">
              <a:buNone/>
            </a:pPr>
            <a:r>
              <a:rPr lang="en-US" sz="2800" b="1" dirty="0"/>
              <a:t>Exfoliation processes are consistent </a:t>
            </a:r>
            <a:r>
              <a:rPr lang="en-US" sz="2800" dirty="0"/>
              <a:t>through TIME and SPACE, long-term (10</a:t>
            </a:r>
            <a:r>
              <a:rPr lang="en-US" sz="2800" baseline="30000" dirty="0"/>
              <a:t>5</a:t>
            </a:r>
            <a:r>
              <a:rPr lang="en-US" sz="2800" dirty="0"/>
              <a:t>).</a:t>
            </a:r>
          </a:p>
          <a:p>
            <a:pPr marL="0" lvl="1" indent="0" algn="ctr">
              <a:spcBef>
                <a:spcPts val="1000"/>
              </a:spcBef>
              <a:buNone/>
            </a:pPr>
            <a:r>
              <a:rPr lang="en-US" sz="2800" dirty="0"/>
              <a:t>Short term </a:t>
            </a:r>
            <a:r>
              <a:rPr lang="en-US" sz="2400" dirty="0">
                <a:cs typeface="Narkisim" panose="020E0502050101010101" pitchFamily="34" charset="-79"/>
              </a:rPr>
              <a:t>(10</a:t>
            </a:r>
            <a:r>
              <a:rPr lang="en-US" sz="2400" baseline="30000" dirty="0">
                <a:cs typeface="Narkisim" panose="020E0502050101010101" pitchFamily="34" charset="-79"/>
              </a:rPr>
              <a:t>-1</a:t>
            </a:r>
            <a:r>
              <a:rPr lang="en-US" sz="2400" dirty="0">
                <a:cs typeface="Narkisim" panose="020E0502050101010101" pitchFamily="34" charset="-79"/>
              </a:rPr>
              <a:t> </a:t>
            </a:r>
            <a:r>
              <a:rPr lang="en-US" sz="2400" dirty="0" err="1">
                <a:cs typeface="Narkisim" panose="020E0502050101010101" pitchFamily="34" charset="-79"/>
              </a:rPr>
              <a:t>yr</a:t>
            </a:r>
            <a:r>
              <a:rPr lang="en-US" sz="2400" dirty="0">
                <a:cs typeface="Narkisim" panose="020E0502050101010101" pitchFamily="34" charset="-79"/>
              </a:rPr>
              <a:t>) </a:t>
            </a:r>
            <a:r>
              <a:rPr lang="en-US" sz="2800" dirty="0"/>
              <a:t>cracking is triggered by </a:t>
            </a:r>
            <a:r>
              <a:rPr lang="en-US" sz="2800" b="1" dirty="0"/>
              <a:t>thermal cycling</a:t>
            </a:r>
            <a:r>
              <a:rPr lang="en-US" sz="2800" dirty="0"/>
              <a:t>.</a:t>
            </a:r>
          </a:p>
        </p:txBody>
      </p:sp>
      <p:sp>
        <p:nvSpPr>
          <p:cNvPr id="4" name="Title 1"/>
          <p:cNvSpPr txBox="1">
            <a:spLocks/>
          </p:cNvSpPr>
          <p:nvPr/>
        </p:nvSpPr>
        <p:spPr>
          <a:xfrm>
            <a:off x="1130265" y="3678696"/>
            <a:ext cx="9603276" cy="7161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US" dirty="0"/>
              <a:t>Further questions</a:t>
            </a:r>
          </a:p>
        </p:txBody>
      </p:sp>
      <p:sp>
        <p:nvSpPr>
          <p:cNvPr id="5" name="Content Placeholder 2"/>
          <p:cNvSpPr txBox="1">
            <a:spLocks/>
          </p:cNvSpPr>
          <p:nvPr/>
        </p:nvSpPr>
        <p:spPr>
          <a:xfrm>
            <a:off x="1130265" y="4370034"/>
            <a:ext cx="9603276" cy="164728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3300" dirty="0"/>
              <a:t>Reconcile observed short-term triggers with long-term exfoliation drivers</a:t>
            </a:r>
          </a:p>
          <a:p>
            <a:pPr marL="457200" lvl="1" indent="0" algn="ctr">
              <a:buNone/>
            </a:pPr>
            <a:r>
              <a:rPr lang="en-US" sz="2400" dirty="0"/>
              <a:t>Curvature?</a:t>
            </a:r>
          </a:p>
          <a:p>
            <a:pPr marL="457200" lvl="1" indent="0" algn="ctr">
              <a:buNone/>
            </a:pPr>
            <a:r>
              <a:rPr lang="en-US" sz="2400" dirty="0"/>
              <a:t>Unloading?</a:t>
            </a:r>
          </a:p>
        </p:txBody>
      </p:sp>
    </p:spTree>
    <p:extLst>
      <p:ext uri="{BB962C8B-B14F-4D97-AF65-F5344CB8AC3E}">
        <p14:creationId xmlns:p14="http://schemas.microsoft.com/office/powerpoint/2010/main" val="23109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69" y="953324"/>
            <a:ext cx="9603275" cy="1049235"/>
          </a:xfrm>
        </p:spPr>
        <p:txBody>
          <a:bodyPr/>
          <a:lstStyle/>
          <a:p>
            <a:pPr algn="ctr"/>
            <a:r>
              <a:rPr lang="en-US" dirty="0"/>
              <a:t>Thank you!</a:t>
            </a:r>
          </a:p>
        </p:txBody>
      </p:sp>
      <p:sp>
        <p:nvSpPr>
          <p:cNvPr id="3" name="Content Placeholder 2"/>
          <p:cNvSpPr>
            <a:spLocks noGrp="1"/>
          </p:cNvSpPr>
          <p:nvPr>
            <p:ph idx="1"/>
          </p:nvPr>
        </p:nvSpPr>
        <p:spPr>
          <a:xfrm>
            <a:off x="663222" y="2186283"/>
            <a:ext cx="10537370" cy="3294576"/>
          </a:xfrm>
        </p:spPr>
        <p:txBody>
          <a:bodyPr>
            <a:normAutofit fontScale="85000" lnSpcReduction="10000"/>
          </a:bodyPr>
          <a:lstStyle/>
          <a:p>
            <a:pPr marL="0" indent="0">
              <a:buNone/>
            </a:pPr>
            <a:r>
              <a:rPr lang="en-US" dirty="0"/>
              <a:t>Acknowledgments:</a:t>
            </a:r>
          </a:p>
          <a:p>
            <a:r>
              <a:rPr lang="en-US" dirty="0"/>
              <a:t>Co-authors Dr. Martha Cary </a:t>
            </a:r>
            <a:r>
              <a:rPr lang="en-US" dirty="0" err="1"/>
              <a:t>Eppes</a:t>
            </a:r>
            <a:r>
              <a:rPr lang="en-US" dirty="0"/>
              <a:t>, Dr. Brian Collins, Dr. Greg Stock</a:t>
            </a:r>
          </a:p>
          <a:p>
            <a:r>
              <a:rPr lang="en-US" dirty="0"/>
              <a:t>GSA Graduate Research Grant Fund (2015, 2016)</a:t>
            </a:r>
          </a:p>
          <a:p>
            <a:r>
              <a:rPr lang="en-US" dirty="0"/>
              <a:t>GSA On to the Future Scholarship (2016)</a:t>
            </a:r>
          </a:p>
          <a:p>
            <a:r>
              <a:rPr lang="en-US" dirty="0" err="1"/>
              <a:t>Ephrum</a:t>
            </a:r>
            <a:r>
              <a:rPr lang="en-US" dirty="0"/>
              <a:t> </a:t>
            </a:r>
            <a:r>
              <a:rPr lang="en-US" dirty="0" err="1"/>
              <a:t>Laubhann</a:t>
            </a:r>
            <a:r>
              <a:rPr lang="en-US" dirty="0"/>
              <a:t> &amp; Suzanne Ching</a:t>
            </a:r>
          </a:p>
          <a:p>
            <a:r>
              <a:rPr lang="en-US" dirty="0"/>
              <a:t>Twain Harte Lake Association</a:t>
            </a:r>
          </a:p>
          <a:p>
            <a:r>
              <a:rPr lang="en-US" dirty="0"/>
              <a:t>Condor Earth Technologies, Inc.</a:t>
            </a:r>
          </a:p>
          <a:p>
            <a:r>
              <a:rPr lang="en-US" dirty="0"/>
              <a:t>Sugar Pine RV Park</a:t>
            </a:r>
          </a:p>
          <a:p>
            <a:pPr marL="0" indent="0">
              <a:buNone/>
            </a:pPr>
            <a:endParaRPr lang="en-US" dirty="0"/>
          </a:p>
        </p:txBody>
      </p:sp>
    </p:spTree>
    <p:extLst>
      <p:ext uri="{BB962C8B-B14F-4D97-AF65-F5344CB8AC3E}">
        <p14:creationId xmlns:p14="http://schemas.microsoft.com/office/powerpoint/2010/main" val="209318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43922" y="3545058"/>
            <a:ext cx="3474651" cy="2953866"/>
          </a:xfrm>
          <a:prstGeom prst="rect">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8348223" y="3549035"/>
            <a:ext cx="3474652" cy="2949889"/>
          </a:xfrm>
          <a:prstGeom prst="rect">
            <a:avLst/>
          </a:prstGeom>
          <a:blipFill>
            <a:blip r:embed="rId4" cstate="email">
              <a:extLst>
                <a:ext uri="{28A0092B-C50C-407E-A947-70E740481C1C}">
                  <a14:useLocalDpi xmlns:a14="http://schemas.microsoft.com/office/drawing/2010/main"/>
                </a:ext>
              </a:extLst>
            </a:blip>
            <a:srcRect/>
            <a:stretch>
              <a:fillRect/>
            </a:stretch>
          </a:blipFill>
          <a:ln>
            <a:solidFill>
              <a:schemeClr val="tx1">
                <a:lumMod val="95000"/>
                <a:lumOff val="5000"/>
              </a:schemeClr>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idx="4294967295"/>
          </p:nvPr>
        </p:nvSpPr>
        <p:spPr>
          <a:xfrm>
            <a:off x="725465" y="1446595"/>
            <a:ext cx="2199691" cy="681574"/>
          </a:xfrm>
        </p:spPr>
        <p:txBody>
          <a:bodyPr/>
          <a:lstStyle/>
          <a:p>
            <a:r>
              <a:rPr lang="en-US" dirty="0"/>
              <a:t>Agenda</a:t>
            </a:r>
          </a:p>
        </p:txBody>
      </p:sp>
      <p:sp>
        <p:nvSpPr>
          <p:cNvPr id="3" name="Content Placeholder 2"/>
          <p:cNvSpPr>
            <a:spLocks noGrp="1"/>
          </p:cNvSpPr>
          <p:nvPr>
            <p:ph idx="4294967295"/>
          </p:nvPr>
        </p:nvSpPr>
        <p:spPr>
          <a:xfrm>
            <a:off x="725465" y="2403692"/>
            <a:ext cx="3912740" cy="2950832"/>
          </a:xfrm>
        </p:spPr>
        <p:txBody>
          <a:bodyPr>
            <a:normAutofit fontScale="85000" lnSpcReduction="10000"/>
          </a:bodyPr>
          <a:lstStyle/>
          <a:p>
            <a:pPr>
              <a:lnSpc>
                <a:spcPct val="150000"/>
              </a:lnSpc>
            </a:pPr>
            <a:r>
              <a:rPr lang="en-US" sz="2400" dirty="0"/>
              <a:t>Background &amp; Significance</a:t>
            </a:r>
          </a:p>
          <a:p>
            <a:pPr>
              <a:lnSpc>
                <a:spcPct val="150000"/>
              </a:lnSpc>
            </a:pPr>
            <a:r>
              <a:rPr lang="en-US" sz="2400" dirty="0"/>
              <a:t>Study site</a:t>
            </a:r>
          </a:p>
          <a:p>
            <a:pPr>
              <a:lnSpc>
                <a:spcPct val="150000"/>
              </a:lnSpc>
            </a:pPr>
            <a:r>
              <a:rPr lang="en-US" sz="2400" dirty="0"/>
              <a:t>Research Questions</a:t>
            </a:r>
          </a:p>
          <a:p>
            <a:pPr>
              <a:lnSpc>
                <a:spcPct val="150000"/>
              </a:lnSpc>
            </a:pPr>
            <a:r>
              <a:rPr lang="en-US" sz="2400" dirty="0"/>
              <a:t>Methodology</a:t>
            </a:r>
          </a:p>
          <a:p>
            <a:pPr>
              <a:lnSpc>
                <a:spcPct val="150000"/>
              </a:lnSpc>
            </a:pPr>
            <a:r>
              <a:rPr lang="en-US" sz="2400" dirty="0"/>
              <a:t>Data &amp; Results</a:t>
            </a:r>
          </a:p>
          <a:p>
            <a:pPr>
              <a:lnSpc>
                <a:spcPct val="150000"/>
              </a:lnSpc>
            </a:pPr>
            <a:endParaRPr lang="en-US" sz="1400" dirty="0"/>
          </a:p>
        </p:txBody>
      </p:sp>
      <p:sp>
        <p:nvSpPr>
          <p:cNvPr id="11" name="Rectangle 10"/>
          <p:cNvSpPr/>
          <p:nvPr/>
        </p:nvSpPr>
        <p:spPr>
          <a:xfrm>
            <a:off x="8348223" y="310449"/>
            <a:ext cx="3474652" cy="2953867"/>
          </a:xfrm>
          <a:prstGeom prst="rect">
            <a:avLst/>
          </a:prstGeom>
          <a:blipFill>
            <a:blip r:embed="rId5" cstate="email">
              <a:extLst>
                <a:ext uri="{28A0092B-C50C-407E-A947-70E740481C1C}">
                  <a14:useLocalDpi xmlns:a14="http://schemas.microsoft.com/office/drawing/2010/main"/>
                </a:ext>
              </a:extLst>
            </a:blip>
            <a:srcRect/>
            <a:stretch>
              <a:fillRect/>
            </a:stretch>
          </a:blipFill>
          <a:ln>
            <a:solidFill>
              <a:schemeClr val="tx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9" name="TextBox 18"/>
          <p:cNvSpPr txBox="1"/>
          <p:nvPr/>
        </p:nvSpPr>
        <p:spPr>
          <a:xfrm>
            <a:off x="8315106" y="2783832"/>
            <a:ext cx="3540886" cy="461665"/>
          </a:xfrm>
          <a:prstGeom prst="rect">
            <a:avLst/>
          </a:prstGeom>
          <a:solidFill>
            <a:schemeClr val="bg1">
              <a:lumMod val="85000"/>
            </a:schemeClr>
          </a:solidFill>
        </p:spPr>
        <p:txBody>
          <a:bodyPr wrap="square" rtlCol="0">
            <a:spAutoFit/>
          </a:bodyPr>
          <a:lstStyle/>
          <a:p>
            <a:pPr algn="ctr"/>
            <a:r>
              <a:rPr lang="en-US" sz="2400" b="1" dirty="0"/>
              <a:t>Stone Mountain, GA</a:t>
            </a:r>
          </a:p>
        </p:txBody>
      </p:sp>
      <p:sp>
        <p:nvSpPr>
          <p:cNvPr id="20" name="TextBox 19"/>
          <p:cNvSpPr txBox="1"/>
          <p:nvPr/>
        </p:nvSpPr>
        <p:spPr>
          <a:xfrm>
            <a:off x="8441937" y="3586721"/>
            <a:ext cx="3287224" cy="461665"/>
          </a:xfrm>
          <a:prstGeom prst="rect">
            <a:avLst/>
          </a:prstGeom>
          <a:solidFill>
            <a:schemeClr val="bg1">
              <a:lumMod val="85000"/>
            </a:schemeClr>
          </a:solidFill>
        </p:spPr>
        <p:txBody>
          <a:bodyPr wrap="square" rtlCol="0">
            <a:spAutoFit/>
          </a:bodyPr>
          <a:lstStyle/>
          <a:p>
            <a:pPr algn="ctr"/>
            <a:r>
              <a:rPr lang="en-US" sz="2400" b="1" dirty="0"/>
              <a:t>Bald Rock Dome, CA</a:t>
            </a:r>
          </a:p>
        </p:txBody>
      </p:sp>
      <p:sp>
        <p:nvSpPr>
          <p:cNvPr id="21" name="TextBox 20"/>
          <p:cNvSpPr txBox="1"/>
          <p:nvPr/>
        </p:nvSpPr>
        <p:spPr>
          <a:xfrm>
            <a:off x="4913054" y="3586721"/>
            <a:ext cx="3136385" cy="461665"/>
          </a:xfrm>
          <a:prstGeom prst="rect">
            <a:avLst/>
          </a:prstGeom>
          <a:solidFill>
            <a:schemeClr val="bg1">
              <a:lumMod val="85000"/>
            </a:schemeClr>
          </a:solidFill>
        </p:spPr>
        <p:txBody>
          <a:bodyPr wrap="square" rtlCol="0">
            <a:spAutoFit/>
          </a:bodyPr>
          <a:lstStyle/>
          <a:p>
            <a:pPr algn="ctr"/>
            <a:r>
              <a:rPr lang="en-US" sz="2400" b="1" dirty="0"/>
              <a:t>Half Dome, CA</a:t>
            </a:r>
          </a:p>
        </p:txBody>
      </p:sp>
      <p:pic>
        <p:nvPicPr>
          <p:cNvPr id="1026" name="Picture 2" descr="Image result for stone mountain n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43920" y="310448"/>
            <a:ext cx="3474652" cy="2953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828486" y="2783832"/>
            <a:ext cx="3305520" cy="461665"/>
          </a:xfrm>
          <a:prstGeom prst="rect">
            <a:avLst/>
          </a:prstGeom>
          <a:solidFill>
            <a:schemeClr val="bg1">
              <a:lumMod val="85000"/>
            </a:schemeClr>
          </a:solidFill>
        </p:spPr>
        <p:txBody>
          <a:bodyPr wrap="square" rtlCol="0">
            <a:spAutoFit/>
          </a:bodyPr>
          <a:lstStyle/>
          <a:p>
            <a:pPr algn="ctr"/>
            <a:r>
              <a:rPr lang="en-US" sz="2400" b="1" dirty="0"/>
              <a:t>Stone Mountain, NC</a:t>
            </a:r>
          </a:p>
        </p:txBody>
      </p:sp>
      <p:pic>
        <p:nvPicPr>
          <p:cNvPr id="5" name="Picture 4"/>
          <p:cNvPicPr>
            <a:picLocks noChangeAspect="1"/>
          </p:cNvPicPr>
          <p:nvPr/>
        </p:nvPicPr>
        <p:blipFill>
          <a:blip r:embed="rId7"/>
          <a:stretch>
            <a:fillRect/>
          </a:stretch>
        </p:blipFill>
        <p:spPr>
          <a:xfrm>
            <a:off x="8387704" y="1006359"/>
            <a:ext cx="3606082" cy="5368074"/>
          </a:xfrm>
          <a:prstGeom prst="rect">
            <a:avLst/>
          </a:prstGeom>
        </p:spPr>
      </p:pic>
      <p:pic>
        <p:nvPicPr>
          <p:cNvPr id="4" name="Picture 3"/>
          <p:cNvPicPr>
            <a:picLocks noChangeAspect="1"/>
          </p:cNvPicPr>
          <p:nvPr/>
        </p:nvPicPr>
        <p:blipFill>
          <a:blip r:embed="rId8"/>
          <a:stretch>
            <a:fillRect/>
          </a:stretch>
        </p:blipFill>
        <p:spPr>
          <a:xfrm>
            <a:off x="4427468" y="29829"/>
            <a:ext cx="4581525" cy="4581525"/>
          </a:xfrm>
          <a:prstGeom prst="rect">
            <a:avLst/>
          </a:prstGeom>
        </p:spPr>
      </p:pic>
      <p:sp>
        <p:nvSpPr>
          <p:cNvPr id="13" name="TextBox 12"/>
          <p:cNvSpPr txBox="1"/>
          <p:nvPr/>
        </p:nvSpPr>
        <p:spPr>
          <a:xfrm>
            <a:off x="4438125" y="3690396"/>
            <a:ext cx="4581525" cy="830997"/>
          </a:xfrm>
          <a:prstGeom prst="rect">
            <a:avLst/>
          </a:prstGeom>
          <a:solidFill>
            <a:schemeClr val="bg1">
              <a:lumMod val="85000"/>
            </a:schemeClr>
          </a:solidFill>
        </p:spPr>
        <p:txBody>
          <a:bodyPr wrap="square" rtlCol="0">
            <a:spAutoFit/>
          </a:bodyPr>
          <a:lstStyle/>
          <a:p>
            <a:pPr algn="ctr"/>
            <a:r>
              <a:rPr lang="en-US" sz="2200" b="1" dirty="0"/>
              <a:t>Diamond Rock and Paarl Rock</a:t>
            </a:r>
            <a:r>
              <a:rPr lang="en-US" sz="2400" b="1" dirty="0"/>
              <a:t>, South Africa</a:t>
            </a:r>
          </a:p>
        </p:txBody>
      </p:sp>
      <p:sp>
        <p:nvSpPr>
          <p:cNvPr id="16" name="TextBox 15"/>
          <p:cNvSpPr txBox="1"/>
          <p:nvPr/>
        </p:nvSpPr>
        <p:spPr>
          <a:xfrm>
            <a:off x="8324290" y="5552845"/>
            <a:ext cx="3669496" cy="830997"/>
          </a:xfrm>
          <a:prstGeom prst="rect">
            <a:avLst/>
          </a:prstGeom>
          <a:solidFill>
            <a:schemeClr val="bg1">
              <a:lumMod val="85000"/>
            </a:schemeClr>
          </a:solidFill>
        </p:spPr>
        <p:txBody>
          <a:bodyPr wrap="square" rtlCol="0">
            <a:spAutoFit/>
          </a:bodyPr>
          <a:lstStyle/>
          <a:p>
            <a:pPr algn="ctr"/>
            <a:r>
              <a:rPr lang="en-US" sz="2200" b="1" dirty="0"/>
              <a:t>Corcovado Mountain</a:t>
            </a:r>
            <a:r>
              <a:rPr lang="en-US" sz="2400" b="1" dirty="0"/>
              <a:t>, Brazil</a:t>
            </a:r>
          </a:p>
        </p:txBody>
      </p:sp>
    </p:spTree>
    <p:extLst>
      <p:ext uri="{BB962C8B-B14F-4D97-AF65-F5344CB8AC3E}">
        <p14:creationId xmlns:p14="http://schemas.microsoft.com/office/powerpoint/2010/main" val="39361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1" presetClass="exit" presetSubtype="0" fill="hold" nodeType="afterEffect">
                                  <p:stCondLst>
                                    <p:cond delay="5000"/>
                                  </p:stCondLst>
                                  <p:childTnLst>
                                    <p:set>
                                      <p:cBhvr>
                                        <p:cTn id="31" dur="1" fill="hold">
                                          <p:stCondLst>
                                            <p:cond delay="0"/>
                                          </p:stCondLst>
                                        </p:cTn>
                                        <p:tgtEl>
                                          <p:spTgt spid="7"/>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nodeType="after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1" nodeType="afterEffect">
                                  <p:stCondLst>
                                    <p:cond delay="0"/>
                                  </p:stCondLst>
                                  <p:childTnLst>
                                    <p:set>
                                      <p:cBhvr>
                                        <p:cTn id="37" dur="1" fill="hold">
                                          <p:stCondLst>
                                            <p:cond delay="0"/>
                                          </p:stCondLst>
                                        </p:cTn>
                                        <p:tgtEl>
                                          <p:spTgt spid="19"/>
                                        </p:tgtEl>
                                        <p:attrNameLst>
                                          <p:attrName>style.visibility</p:attrName>
                                        </p:attrNameLst>
                                      </p:cBhvr>
                                      <p:to>
                                        <p:strVal val="hidden"/>
                                      </p:to>
                                    </p:set>
                                  </p:childTnLst>
                                </p:cTn>
                              </p:par>
                            </p:childTnLst>
                          </p:cTn>
                        </p:par>
                        <p:par>
                          <p:cTn id="38" fill="hold">
                            <p:stCondLst>
                              <p:cond delay="5500"/>
                            </p:stCondLst>
                            <p:childTnLst>
                              <p:par>
                                <p:cTn id="39" presetID="1" presetClass="exit" presetSubtype="0" fill="hold" grpId="1" nodeType="after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par>
                          <p:cTn id="41" fill="hold">
                            <p:stCondLst>
                              <p:cond delay="5500"/>
                            </p:stCondLst>
                            <p:childTnLst>
                              <p:par>
                                <p:cTn id="42" presetID="1" presetClass="exit" presetSubtype="0" fill="hold" grpId="1" nodeType="afterEffect">
                                  <p:stCondLst>
                                    <p:cond delay="0"/>
                                  </p:stCondLst>
                                  <p:childTnLst>
                                    <p:set>
                                      <p:cBhvr>
                                        <p:cTn id="43" dur="1" fill="hold">
                                          <p:stCondLst>
                                            <p:cond delay="0"/>
                                          </p:stCondLst>
                                        </p:cTn>
                                        <p:tgtEl>
                                          <p:spTgt spid="21"/>
                                        </p:tgtEl>
                                        <p:attrNameLst>
                                          <p:attrName>style.visibility</p:attrName>
                                        </p:attrNameLst>
                                      </p:cBhvr>
                                      <p:to>
                                        <p:strVal val="hidden"/>
                                      </p:to>
                                    </p:set>
                                  </p:childTnLst>
                                </p:cTn>
                              </p:par>
                            </p:childTnLst>
                          </p:cTn>
                        </p:par>
                        <p:par>
                          <p:cTn id="44" fill="hold">
                            <p:stCondLst>
                              <p:cond delay="5500"/>
                            </p:stCondLst>
                            <p:childTnLst>
                              <p:par>
                                <p:cTn id="45" presetID="1" presetClass="exit"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hidden"/>
                                      </p:to>
                                    </p:set>
                                  </p:childTnLst>
                                </p:cTn>
                              </p:par>
                            </p:childTnLst>
                          </p:cTn>
                        </p:par>
                        <p:par>
                          <p:cTn id="47" fill="hold">
                            <p:stCondLst>
                              <p:cond delay="5500"/>
                            </p:stCondLst>
                            <p:childTnLst>
                              <p:par>
                                <p:cTn id="48" presetID="1" presetClass="exit" presetSubtype="0" fill="hold" nodeType="after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par>
                          <p:cTn id="50" fill="hold">
                            <p:stCondLst>
                              <p:cond delay="5500"/>
                            </p:stCondLst>
                            <p:childTnLst>
                              <p:par>
                                <p:cTn id="51" presetID="1" presetClass="exit" presetSubtype="0" fill="hold" grpId="1" nodeType="afterEffect">
                                  <p:stCondLst>
                                    <p:cond delay="0"/>
                                  </p:stCondLst>
                                  <p:childTnLst>
                                    <p:set>
                                      <p:cBhvr>
                                        <p:cTn id="52" dur="1" fill="hold">
                                          <p:stCondLst>
                                            <p:cond delay="0"/>
                                          </p:stCondLst>
                                        </p:cTn>
                                        <p:tgtEl>
                                          <p:spTgt spid="23"/>
                                        </p:tgtEl>
                                        <p:attrNameLst>
                                          <p:attrName>style.visibility</p:attrName>
                                        </p:attrNameLst>
                                      </p:cBhvr>
                                      <p:to>
                                        <p:strVal val="hidden"/>
                                      </p:to>
                                    </p:se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173" y="2512216"/>
            <a:ext cx="2760747" cy="4073660"/>
          </a:xfrm>
          <a:prstGeom prst="rect">
            <a:avLst/>
          </a:prstGeom>
        </p:spPr>
      </p:pic>
      <p:sp>
        <p:nvSpPr>
          <p:cNvPr id="2" name="Title 1"/>
          <p:cNvSpPr>
            <a:spLocks noGrp="1"/>
          </p:cNvSpPr>
          <p:nvPr>
            <p:ph type="title"/>
          </p:nvPr>
        </p:nvSpPr>
        <p:spPr>
          <a:xfrm>
            <a:off x="1129166" y="953337"/>
            <a:ext cx="9607661" cy="789200"/>
          </a:xfrm>
        </p:spPr>
        <p:txBody>
          <a:bodyPr>
            <a:normAutofit fontScale="90000"/>
          </a:bodyPr>
          <a:lstStyle/>
          <a:p>
            <a:r>
              <a:rPr lang="en-US" dirty="0"/>
              <a:t>The formation of exfoliation joints is influenced by…</a:t>
            </a:r>
          </a:p>
        </p:txBody>
      </p:sp>
      <p:sp>
        <p:nvSpPr>
          <p:cNvPr id="4" name="Text Placeholder 3"/>
          <p:cNvSpPr>
            <a:spLocks noGrp="1"/>
          </p:cNvSpPr>
          <p:nvPr>
            <p:ph type="body" idx="1"/>
          </p:nvPr>
        </p:nvSpPr>
        <p:spPr>
          <a:xfrm>
            <a:off x="225170" y="1460987"/>
            <a:ext cx="3568751" cy="540665"/>
          </a:xfrm>
        </p:spPr>
        <p:txBody>
          <a:bodyPr>
            <a:noAutofit/>
          </a:bodyPr>
          <a:lstStyle/>
          <a:p>
            <a:pPr algn="ctr"/>
            <a:r>
              <a:rPr lang="en-US" sz="2400" dirty="0"/>
              <a:t>Overburden Removal?</a:t>
            </a:r>
          </a:p>
        </p:txBody>
      </p:sp>
      <p:sp>
        <p:nvSpPr>
          <p:cNvPr id="5" name="Content Placeholder 4"/>
          <p:cNvSpPr>
            <a:spLocks noGrp="1"/>
          </p:cNvSpPr>
          <p:nvPr>
            <p:ph sz="half" idx="2"/>
          </p:nvPr>
        </p:nvSpPr>
        <p:spPr>
          <a:xfrm>
            <a:off x="451527" y="2023559"/>
            <a:ext cx="2760747" cy="3751838"/>
          </a:xfrm>
        </p:spPr>
        <p:txBody>
          <a:bodyPr>
            <a:normAutofit/>
          </a:bodyPr>
          <a:lstStyle/>
          <a:p>
            <a:pPr marL="0" indent="0" algn="ctr">
              <a:buNone/>
            </a:pPr>
            <a:r>
              <a:rPr lang="en-US" sz="1800" i="1" dirty="0"/>
              <a:t>Leith et al. [2014]</a:t>
            </a:r>
          </a:p>
          <a:p>
            <a:pPr marL="0" indent="0" algn="ctr">
              <a:buNone/>
            </a:pPr>
            <a:endParaRPr lang="en-US" sz="1900" i="1" dirty="0"/>
          </a:p>
        </p:txBody>
      </p:sp>
      <p:sp>
        <p:nvSpPr>
          <p:cNvPr id="6" name="Text Placeholder 5"/>
          <p:cNvSpPr>
            <a:spLocks noGrp="1"/>
          </p:cNvSpPr>
          <p:nvPr>
            <p:ph type="body" sz="quarter" idx="3"/>
          </p:nvPr>
        </p:nvSpPr>
        <p:spPr>
          <a:xfrm>
            <a:off x="261579" y="2192925"/>
            <a:ext cx="3495931" cy="545331"/>
          </a:xfrm>
        </p:spPr>
        <p:txBody>
          <a:bodyPr>
            <a:noAutofit/>
          </a:bodyPr>
          <a:lstStyle/>
          <a:p>
            <a:pPr algn="ctr"/>
            <a:r>
              <a:rPr lang="en-US" sz="2400" dirty="0"/>
              <a:t>Surface Morphology?</a:t>
            </a:r>
          </a:p>
        </p:txBody>
      </p:sp>
      <p:sp>
        <p:nvSpPr>
          <p:cNvPr id="9" name="Text Placeholder 3"/>
          <p:cNvSpPr>
            <a:spLocks noGrp="1"/>
          </p:cNvSpPr>
          <p:nvPr>
            <p:ph sz="quarter" idx="4"/>
          </p:nvPr>
        </p:nvSpPr>
        <p:spPr>
          <a:xfrm>
            <a:off x="506353" y="2792756"/>
            <a:ext cx="2654498" cy="3937972"/>
          </a:xfrm>
        </p:spPr>
        <p:txBody>
          <a:bodyPr>
            <a:normAutofit/>
          </a:bodyPr>
          <a:lstStyle/>
          <a:p>
            <a:pPr marL="0" indent="0" algn="ctr">
              <a:buNone/>
            </a:pPr>
            <a:r>
              <a:rPr lang="en-US" sz="1800" i="1" dirty="0"/>
              <a:t>Martel [2006, 2011]</a:t>
            </a:r>
          </a:p>
        </p:txBody>
      </p:sp>
      <p:sp>
        <p:nvSpPr>
          <p:cNvPr id="10" name="Text Placeholder 3"/>
          <p:cNvSpPr txBox="1">
            <a:spLocks/>
          </p:cNvSpPr>
          <p:nvPr/>
        </p:nvSpPr>
        <p:spPr>
          <a:xfrm>
            <a:off x="3842619" y="1849075"/>
            <a:ext cx="3577904" cy="18873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1800" dirty="0"/>
              <a:t>From </a:t>
            </a:r>
            <a:r>
              <a:rPr lang="en-US" sz="1800" i="1" dirty="0"/>
              <a:t>Collins and Stock [2016]</a:t>
            </a:r>
          </a:p>
        </p:txBody>
      </p:sp>
      <p:pic>
        <p:nvPicPr>
          <p:cNvPr id="11" name="Picture 2" descr="http://scitation.aip.org/docserver/fulltext/aip/magazine/physicstoday/news/10.1063/PT.4.0390/PT.4.0390.online.f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255" y="3234652"/>
            <a:ext cx="3120103" cy="3482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52" y="6585876"/>
            <a:ext cx="3610425" cy="261610"/>
          </a:xfrm>
          <a:prstGeom prst="rect">
            <a:avLst/>
          </a:prstGeom>
          <a:noFill/>
        </p:spPr>
        <p:txBody>
          <a:bodyPr wrap="square" rtlCol="0">
            <a:spAutoFit/>
          </a:bodyPr>
          <a:lstStyle/>
          <a:p>
            <a:r>
              <a:rPr lang="en-US" sz="1100" i="1" dirty="0"/>
              <a:t>From J. Merck  lecture, University of Maryland 2010</a:t>
            </a:r>
          </a:p>
        </p:txBody>
      </p:sp>
      <p:sp>
        <p:nvSpPr>
          <p:cNvPr id="12" name="TextBox 11"/>
          <p:cNvSpPr txBox="1"/>
          <p:nvPr/>
        </p:nvSpPr>
        <p:spPr>
          <a:xfrm>
            <a:off x="8379546" y="1816986"/>
            <a:ext cx="2773137" cy="369332"/>
          </a:xfrm>
          <a:prstGeom prst="rect">
            <a:avLst/>
          </a:prstGeom>
          <a:noFill/>
        </p:spPr>
        <p:txBody>
          <a:bodyPr wrap="square" rtlCol="0">
            <a:spAutoFit/>
          </a:bodyPr>
          <a:lstStyle/>
          <a:p>
            <a:r>
              <a:rPr lang="en-US" dirty="0"/>
              <a:t>From </a:t>
            </a:r>
            <a:r>
              <a:rPr lang="en-US" i="1" dirty="0"/>
              <a:t>Eppes et al. 2016</a:t>
            </a:r>
          </a:p>
        </p:txBody>
      </p:sp>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30364" y="2323666"/>
            <a:ext cx="3402414" cy="4335778"/>
          </a:xfrm>
          <a:prstGeom prst="rect">
            <a:avLst/>
          </a:prstGeom>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20523" y="2292856"/>
            <a:ext cx="4691184" cy="1415971"/>
          </a:xfrm>
          <a:prstGeom prst="rect">
            <a:avLst/>
          </a:prstGeom>
        </p:spPr>
      </p:pic>
      <p:sp>
        <p:nvSpPr>
          <p:cNvPr id="19" name="Up Arrow 18"/>
          <p:cNvSpPr/>
          <p:nvPr/>
        </p:nvSpPr>
        <p:spPr>
          <a:xfrm>
            <a:off x="10112052" y="3787075"/>
            <a:ext cx="424543" cy="9864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11446721" y="3787074"/>
            <a:ext cx="424543" cy="9864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txBox="1">
            <a:spLocks/>
          </p:cNvSpPr>
          <p:nvPr/>
        </p:nvSpPr>
        <p:spPr>
          <a:xfrm>
            <a:off x="429913" y="3107465"/>
            <a:ext cx="3020786" cy="54533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800" b="0" kern="1200" cap="none"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r>
              <a:rPr lang="en-US" sz="2400" dirty="0"/>
              <a:t>Climate?</a:t>
            </a:r>
          </a:p>
        </p:txBody>
      </p:sp>
    </p:spTree>
    <p:extLst>
      <p:ext uri="{BB962C8B-B14F-4D97-AF65-F5344CB8AC3E}">
        <p14:creationId xmlns:p14="http://schemas.microsoft.com/office/powerpoint/2010/main" val="9965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build="p"/>
      <p:bldP spid="9" grpId="1" build="p"/>
      <p:bldP spid="10" grpId="0"/>
      <p:bldP spid="13" grpId="0"/>
      <p:bldP spid="12" grpId="0"/>
      <p:bldP spid="19" grpId="0" animBg="1"/>
      <p:bldP spid="20"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WhmoW1PzwU"/>
          <p:cNvPicPr>
            <a:picLocks noRot="1" noChangeAspect="1"/>
          </p:cNvPicPr>
          <p:nvPr>
            <a:videoFile r:link="rId1"/>
          </p:nvPr>
        </p:nvPicPr>
        <p:blipFill>
          <a:blip r:embed="rId4"/>
          <a:stretch>
            <a:fillRect/>
          </a:stretch>
        </p:blipFill>
        <p:spPr>
          <a:xfrm>
            <a:off x="1583871" y="541904"/>
            <a:ext cx="9080500" cy="5107781"/>
          </a:xfrm>
          <a:prstGeom prst="rect">
            <a:avLst/>
          </a:prstGeom>
        </p:spPr>
      </p:pic>
      <p:sp>
        <p:nvSpPr>
          <p:cNvPr id="11" name="Rectangle 10"/>
          <p:cNvSpPr/>
          <p:nvPr/>
        </p:nvSpPr>
        <p:spPr>
          <a:xfrm>
            <a:off x="311227" y="6297777"/>
            <a:ext cx="4711546" cy="369332"/>
          </a:xfrm>
          <a:prstGeom prst="rect">
            <a:avLst/>
          </a:prstGeom>
        </p:spPr>
        <p:txBody>
          <a:bodyPr wrap="none">
            <a:spAutoFit/>
          </a:bodyPr>
          <a:lstStyle/>
          <a:p>
            <a:r>
              <a:rPr lang="en-US" dirty="0">
                <a:solidFill>
                  <a:schemeClr val="bg1"/>
                </a:solidFill>
              </a:rPr>
              <a:t>https://www.youtube.com/user/dotysan</a:t>
            </a:r>
          </a:p>
        </p:txBody>
      </p:sp>
      <p:sp>
        <p:nvSpPr>
          <p:cNvPr id="12" name="TextBox 11"/>
          <p:cNvSpPr txBox="1"/>
          <p:nvPr/>
        </p:nvSpPr>
        <p:spPr>
          <a:xfrm>
            <a:off x="5600700" y="6297777"/>
            <a:ext cx="6433457" cy="646331"/>
          </a:xfrm>
          <a:prstGeom prst="rect">
            <a:avLst/>
          </a:prstGeom>
          <a:noFill/>
        </p:spPr>
        <p:txBody>
          <a:bodyPr wrap="square" rtlCol="0">
            <a:spAutoFit/>
          </a:bodyPr>
          <a:lstStyle/>
          <a:p>
            <a:r>
              <a:rPr lang="en-US" dirty="0">
                <a:hlinkClick r:id="rId5"/>
              </a:rPr>
              <a:t>https://www.youtube.com/watch?v=MWhmoW1PzwU</a:t>
            </a:r>
            <a:endParaRPr lang="en-US" dirty="0"/>
          </a:p>
          <a:p>
            <a:endParaRPr lang="en-US" dirty="0"/>
          </a:p>
        </p:txBody>
      </p:sp>
    </p:spTree>
    <p:extLst>
      <p:ext uri="{BB962C8B-B14F-4D97-AF65-F5344CB8AC3E}">
        <p14:creationId xmlns:p14="http://schemas.microsoft.com/office/powerpoint/2010/main" val="119591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9261" y="3421356"/>
            <a:ext cx="5808127" cy="330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31990" y="6353138"/>
            <a:ext cx="6270172" cy="307777"/>
          </a:xfrm>
          <a:prstGeom prst="rect">
            <a:avLst/>
          </a:prstGeom>
          <a:noFill/>
        </p:spPr>
        <p:txBody>
          <a:bodyPr wrap="square" rtlCol="0">
            <a:spAutoFit/>
          </a:bodyPr>
          <a:lstStyle/>
          <a:p>
            <a:r>
              <a:rPr lang="en-US" sz="1400" dirty="0">
                <a:solidFill>
                  <a:schemeClr val="bg1"/>
                </a:solidFill>
              </a:rPr>
              <a:t>https://www.youtube.com/user/dotysan</a:t>
            </a:r>
          </a:p>
        </p:txBody>
      </p:sp>
      <p:pic>
        <p:nvPicPr>
          <p:cNvPr id="4" name="Picture 3"/>
          <p:cNvPicPr>
            <a:picLocks noChangeAspect="1"/>
          </p:cNvPicPr>
          <p:nvPr/>
        </p:nvPicPr>
        <p:blipFill>
          <a:blip r:embed="rId4"/>
          <a:stretch>
            <a:fillRect/>
          </a:stretch>
        </p:blipFill>
        <p:spPr>
          <a:xfrm>
            <a:off x="131990" y="305319"/>
            <a:ext cx="5642119"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Eventually a small puff of smoke warns that the rock is approaching its breaking point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77620" y="305319"/>
            <a:ext cx="603885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1918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54074" y="549410"/>
            <a:ext cx="3492500" cy="1047750"/>
          </a:xfrm>
        </p:spPr>
        <p:txBody>
          <a:bodyPr/>
          <a:lstStyle/>
          <a:p>
            <a:pPr algn="ctr"/>
            <a:r>
              <a:rPr lang="en-US" dirty="0"/>
              <a:t>Study area: </a:t>
            </a:r>
            <a:br>
              <a:rPr lang="en-US" dirty="0"/>
            </a:br>
            <a:r>
              <a:rPr lang="en-US" dirty="0"/>
              <a:t>Twain Harte, CA</a:t>
            </a:r>
          </a:p>
        </p:txBody>
      </p:sp>
      <p:pic>
        <p:nvPicPr>
          <p:cNvPr id="5" name="Picture 2" descr="http://www.bestplaces.net/images/city/TwainHarte_CA.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77533" y="549410"/>
            <a:ext cx="3157999" cy="3157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3810" y="2317962"/>
            <a:ext cx="7331222" cy="38925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305" y="375916"/>
            <a:ext cx="3835028" cy="2876271"/>
          </a:xfrm>
          <a:prstGeom prst="rect">
            <a:avLst/>
          </a:prstGeom>
        </p:spPr>
      </p:pic>
      <p:sp>
        <p:nvSpPr>
          <p:cNvPr id="4" name="Rectangle 3"/>
          <p:cNvSpPr/>
          <p:nvPr/>
        </p:nvSpPr>
        <p:spPr>
          <a:xfrm>
            <a:off x="2792186" y="800100"/>
            <a:ext cx="1341147" cy="1518557"/>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792186" y="2317962"/>
            <a:ext cx="1391624" cy="3892503"/>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4133333" y="800100"/>
            <a:ext cx="7381699" cy="1517268"/>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258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991" y="1552732"/>
            <a:ext cx="7431407" cy="43882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Preliminary recon results</a:t>
            </a:r>
          </a:p>
        </p:txBody>
      </p:sp>
      <p:sp>
        <p:nvSpPr>
          <p:cNvPr id="9" name="Oval 8"/>
          <p:cNvSpPr/>
          <p:nvPr/>
        </p:nvSpPr>
        <p:spPr>
          <a:xfrm>
            <a:off x="7249955" y="2732721"/>
            <a:ext cx="668740" cy="516070"/>
          </a:xfrm>
          <a:prstGeom prst="ellipse">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821" y="2112984"/>
            <a:ext cx="3810330" cy="34811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991" y="1552731"/>
            <a:ext cx="7431407" cy="438825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807" y="1552728"/>
            <a:ext cx="7431410" cy="4388261"/>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546656" y="721733"/>
            <a:ext cx="463731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Previous generations of exfoliation</a:t>
            </a:r>
          </a:p>
        </p:txBody>
      </p:sp>
      <p:cxnSp>
        <p:nvCxnSpPr>
          <p:cNvPr id="20" name="Straight Arrow Connector 19"/>
          <p:cNvCxnSpPr>
            <a:stCxn id="18" idx="2"/>
          </p:cNvCxnSpPr>
          <p:nvPr/>
        </p:nvCxnSpPr>
        <p:spPr>
          <a:xfrm flipH="1">
            <a:off x="7746511" y="1552730"/>
            <a:ext cx="1118803" cy="1922265"/>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a:stCxn id="18" idx="2"/>
          </p:cNvCxnSpPr>
          <p:nvPr/>
        </p:nvCxnSpPr>
        <p:spPr>
          <a:xfrm flipH="1">
            <a:off x="8494849" y="1552730"/>
            <a:ext cx="370465" cy="2300813"/>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p:cNvCxnSpPr>
            <a:stCxn id="18" idx="2"/>
          </p:cNvCxnSpPr>
          <p:nvPr/>
        </p:nvCxnSpPr>
        <p:spPr>
          <a:xfrm>
            <a:off x="8865314" y="1552730"/>
            <a:ext cx="50611" cy="3105757"/>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8" name="TextBox 27"/>
          <p:cNvSpPr txBox="1"/>
          <p:nvPr/>
        </p:nvSpPr>
        <p:spPr>
          <a:xfrm>
            <a:off x="9199684" y="1818651"/>
            <a:ext cx="2778893" cy="830997"/>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Fresh exfoliation surface</a:t>
            </a:r>
          </a:p>
        </p:txBody>
      </p:sp>
      <p:cxnSp>
        <p:nvCxnSpPr>
          <p:cNvPr id="30" name="Straight Arrow Connector 29"/>
          <p:cNvCxnSpPr>
            <a:stCxn id="28" idx="2"/>
          </p:cNvCxnSpPr>
          <p:nvPr/>
        </p:nvCxnSpPr>
        <p:spPr>
          <a:xfrm flipH="1">
            <a:off x="9035586" y="2649648"/>
            <a:ext cx="1553545" cy="31470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0"/>
          </p:cNvCxnSpPr>
          <p:nvPr/>
        </p:nvCxnSpPr>
        <p:spPr>
          <a:xfrm flipH="1">
            <a:off x="1888271" y="1777644"/>
            <a:ext cx="5485616" cy="1140284"/>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cxnSp>
        <p:nvCxnSpPr>
          <p:cNvPr id="34" name="Straight Connector 33"/>
          <p:cNvCxnSpPr>
            <a:stCxn id="13" idx="4"/>
            <a:endCxn id="42" idx="4"/>
          </p:cNvCxnSpPr>
          <p:nvPr/>
        </p:nvCxnSpPr>
        <p:spPr>
          <a:xfrm flipH="1">
            <a:off x="1869265" y="2383725"/>
            <a:ext cx="5504622" cy="21324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Text Box 10"/>
          <p:cNvSpPr txBox="1"/>
          <p:nvPr/>
        </p:nvSpPr>
        <p:spPr>
          <a:xfrm>
            <a:off x="245465" y="3359179"/>
            <a:ext cx="549607" cy="23163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spc="50" dirty="0">
                <a:ln>
                  <a:noFill/>
                </a:ln>
                <a:solidFill>
                  <a:srgbClr val="C00000"/>
                </a:solidFill>
                <a:effectLst>
                  <a:outerShdw blurRad="63500" dist="50800" dir="13500000" sx="0" sy="0">
                    <a:srgbClr val="000000">
                      <a:alpha val="50000"/>
                    </a:srgbClr>
                  </a:outerShdw>
                </a:effectLst>
                <a:ea typeface="Times New Roman" panose="02020603050405020304" pitchFamily="18" charset="0"/>
              </a:rPr>
              <a:t>1 m</a:t>
            </a:r>
            <a:endParaRPr lang="en-US" sz="1000" dirty="0">
              <a:solidFill>
                <a:srgbClr val="C00000"/>
              </a:solidFill>
              <a:effectLst/>
              <a:ea typeface="Times New Roman" panose="02020603050405020304" pitchFamily="18" charset="0"/>
            </a:endParaRPr>
          </a:p>
        </p:txBody>
      </p:sp>
      <p:cxnSp>
        <p:nvCxnSpPr>
          <p:cNvPr id="39" name="Straight Connector 38"/>
          <p:cNvCxnSpPr/>
          <p:nvPr/>
        </p:nvCxnSpPr>
        <p:spPr>
          <a:xfrm flipV="1">
            <a:off x="632188" y="3105608"/>
            <a:ext cx="386992" cy="1066201"/>
          </a:xfrm>
          <a:prstGeom prst="line">
            <a:avLst/>
          </a:prstGeom>
        </p:spPr>
        <p:style>
          <a:lnRef idx="3">
            <a:schemeClr val="accent6"/>
          </a:lnRef>
          <a:fillRef idx="0">
            <a:schemeClr val="accent6"/>
          </a:fillRef>
          <a:effectRef idx="2">
            <a:schemeClr val="accent6"/>
          </a:effectRef>
          <a:fontRef idx="minor">
            <a:schemeClr val="tx1"/>
          </a:fontRef>
        </p:style>
      </p:cxnSp>
      <p:sp>
        <p:nvSpPr>
          <p:cNvPr id="42" name="Oval 41"/>
          <p:cNvSpPr/>
          <p:nvPr/>
        </p:nvSpPr>
        <p:spPr>
          <a:xfrm>
            <a:off x="1150808" y="2964352"/>
            <a:ext cx="1436914" cy="155180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51873" y="1777644"/>
            <a:ext cx="644028" cy="60608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7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600"/>
                                        <p:tgtEl>
                                          <p:spTgt spid="42"/>
                                        </p:tgtEl>
                                      </p:cBhvr>
                                    </p:animEffec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8" grpId="1" animBg="1"/>
      <p:bldP spid="28" grpId="0" animBg="1"/>
      <p:bldP spid="28" grpId="1" animBg="1"/>
      <p:bldP spid="38" grpId="0" animBg="1"/>
      <p:bldP spid="4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a:xfrm>
            <a:off x="1130269" y="1828865"/>
            <a:ext cx="9603275" cy="3294576"/>
          </a:xfrm>
        </p:spPr>
        <p:txBody>
          <a:bodyPr>
            <a:normAutofit/>
          </a:bodyPr>
          <a:lstStyle/>
          <a:p>
            <a:pPr>
              <a:buFont typeface="Courier New" panose="02070309020205020404" pitchFamily="49" charset="0"/>
              <a:buChar char="o"/>
            </a:pPr>
            <a:r>
              <a:rPr lang="en-US" sz="2800" dirty="0">
                <a:cs typeface="Narkisim" panose="020E0502050101010101" pitchFamily="34" charset="-79"/>
              </a:rPr>
              <a:t> How is cracking changing through time and space?</a:t>
            </a:r>
          </a:p>
          <a:p>
            <a:pPr lvl="1">
              <a:buFont typeface="Courier New" panose="02070309020205020404" pitchFamily="49" charset="0"/>
              <a:buChar char="o"/>
            </a:pPr>
            <a:r>
              <a:rPr lang="en-US" sz="2400" dirty="0">
                <a:cs typeface="Narkisim" panose="020E0502050101010101" pitchFamily="34" charset="-79"/>
              </a:rPr>
              <a:t>Short term evolution (10</a:t>
            </a:r>
            <a:r>
              <a:rPr lang="en-US" sz="2400" baseline="30000" dirty="0">
                <a:cs typeface="Narkisim" panose="020E0502050101010101" pitchFamily="34" charset="-79"/>
              </a:rPr>
              <a:t>-1</a:t>
            </a:r>
            <a:r>
              <a:rPr lang="en-US" sz="2400" dirty="0">
                <a:cs typeface="Narkisim" panose="020E0502050101010101" pitchFamily="34" charset="-79"/>
              </a:rPr>
              <a:t> </a:t>
            </a:r>
            <a:r>
              <a:rPr lang="en-US" sz="2400" dirty="0" err="1">
                <a:cs typeface="Narkisim" panose="020E0502050101010101" pitchFamily="34" charset="-79"/>
              </a:rPr>
              <a:t>yr</a:t>
            </a:r>
            <a:r>
              <a:rPr lang="en-US" sz="2400" dirty="0">
                <a:cs typeface="Narkisim" panose="020E0502050101010101" pitchFamily="34" charset="-79"/>
              </a:rPr>
              <a:t>)</a:t>
            </a:r>
          </a:p>
          <a:p>
            <a:pPr lvl="1">
              <a:buFont typeface="Courier New" panose="02070309020205020404" pitchFamily="49" charset="0"/>
              <a:buChar char="o"/>
            </a:pPr>
            <a:r>
              <a:rPr lang="en-US" sz="2400" dirty="0">
                <a:cs typeface="Narkisim" panose="020E0502050101010101" pitchFamily="34" charset="-79"/>
              </a:rPr>
              <a:t>Long term evolution (10</a:t>
            </a:r>
            <a:r>
              <a:rPr lang="en-US" sz="2400" baseline="30000" dirty="0">
                <a:cs typeface="Narkisim" panose="020E0502050101010101" pitchFamily="34" charset="-79"/>
              </a:rPr>
              <a:t>5</a:t>
            </a:r>
            <a:r>
              <a:rPr lang="en-US" sz="2400" dirty="0">
                <a:cs typeface="Narkisim" panose="020E0502050101010101" pitchFamily="34" charset="-79"/>
              </a:rPr>
              <a:t> </a:t>
            </a:r>
            <a:r>
              <a:rPr lang="en-US" sz="2400" dirty="0" err="1">
                <a:cs typeface="Narkisim" panose="020E0502050101010101" pitchFamily="34" charset="-79"/>
              </a:rPr>
              <a:t>yr</a:t>
            </a:r>
            <a:r>
              <a:rPr lang="en-US" sz="2400" dirty="0">
                <a:cs typeface="Narkisim" panose="020E0502050101010101" pitchFamily="34" charset="-79"/>
              </a:rPr>
              <a:t>)</a:t>
            </a:r>
          </a:p>
          <a:p>
            <a:pPr>
              <a:buFont typeface="Courier New" panose="02070309020205020404" pitchFamily="49" charset="0"/>
              <a:buChar char="o"/>
            </a:pPr>
            <a:r>
              <a:rPr lang="en-US" dirty="0">
                <a:cs typeface="Narkisim" panose="020E0502050101010101" pitchFamily="34" charset="-79"/>
              </a:rPr>
              <a:t> </a:t>
            </a:r>
            <a:r>
              <a:rPr lang="en-US" sz="2800" dirty="0">
                <a:cs typeface="Narkisim" panose="020E0502050101010101" pitchFamily="34" charset="-79"/>
              </a:rPr>
              <a:t>Are similar exfoliation events occurring regionally?</a:t>
            </a:r>
          </a:p>
          <a:p>
            <a:pPr lvl="1">
              <a:buFont typeface="Courier New" panose="02070309020205020404" pitchFamily="49" charset="0"/>
              <a:buChar char="o"/>
            </a:pPr>
            <a:r>
              <a:rPr lang="en-US" sz="2400" dirty="0">
                <a:cs typeface="Narkisim" panose="020E0502050101010101" pitchFamily="34" charset="-79"/>
              </a:rPr>
              <a:t>Domes</a:t>
            </a:r>
          </a:p>
          <a:p>
            <a:pPr lvl="1">
              <a:buFont typeface="Courier New" panose="02070309020205020404" pitchFamily="49" charset="0"/>
              <a:buChar char="o"/>
            </a:pPr>
            <a:r>
              <a:rPr lang="en-US" sz="2400" dirty="0">
                <a:cs typeface="Narkisim" panose="020E0502050101010101" pitchFamily="34" charset="-79"/>
              </a:rPr>
              <a:t>Slabs</a:t>
            </a:r>
            <a:endParaRPr lang="en-US" sz="2400" dirty="0"/>
          </a:p>
        </p:txBody>
      </p:sp>
    </p:spTree>
    <p:extLst>
      <p:ext uri="{BB962C8B-B14F-4D97-AF65-F5344CB8AC3E}">
        <p14:creationId xmlns:p14="http://schemas.microsoft.com/office/powerpoint/2010/main" val="16481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243" y="571002"/>
            <a:ext cx="9605963" cy="1060450"/>
          </a:xfrm>
        </p:spPr>
        <p:txBody>
          <a:bodyPr/>
          <a:lstStyle/>
          <a:p>
            <a:r>
              <a:rPr lang="en-US" dirty="0"/>
              <a:t>Field Methods</a:t>
            </a:r>
          </a:p>
        </p:txBody>
      </p:sp>
      <p:sp>
        <p:nvSpPr>
          <p:cNvPr id="3" name="Content Placeholder 2"/>
          <p:cNvSpPr>
            <a:spLocks noGrp="1"/>
          </p:cNvSpPr>
          <p:nvPr>
            <p:ph sz="half" idx="4294967295"/>
          </p:nvPr>
        </p:nvSpPr>
        <p:spPr>
          <a:xfrm>
            <a:off x="306950" y="1101227"/>
            <a:ext cx="5440885" cy="4978400"/>
          </a:xfrm>
        </p:spPr>
        <p:txBody>
          <a:bodyPr>
            <a:normAutofit fontScale="92500"/>
          </a:bodyPr>
          <a:lstStyle/>
          <a:p>
            <a:r>
              <a:rPr lang="en-US" sz="2700" dirty="0"/>
              <a:t>Mapped 15 granodiorite domes and their associated slabs</a:t>
            </a:r>
          </a:p>
          <a:p>
            <a:pPr lvl="1"/>
            <a:r>
              <a:rPr lang="en-US" sz="2400" dirty="0"/>
              <a:t>Cracking  – stratified random sampling scheme by slab</a:t>
            </a:r>
          </a:p>
          <a:p>
            <a:pPr lvl="1"/>
            <a:r>
              <a:rPr lang="en-US" sz="2400" dirty="0"/>
              <a:t>Schmidt hammer</a:t>
            </a:r>
          </a:p>
          <a:p>
            <a:r>
              <a:rPr lang="en-US" sz="2800" dirty="0"/>
              <a:t>Acoustic emission (AE) sensors</a:t>
            </a:r>
          </a:p>
          <a:p>
            <a:r>
              <a:rPr lang="en-US" sz="2800" dirty="0"/>
              <a:t>Temperature sensors</a:t>
            </a:r>
          </a:p>
          <a:p>
            <a:r>
              <a:rPr lang="en-US" sz="2800" dirty="0"/>
              <a:t>Subsurface crack meters</a:t>
            </a:r>
          </a:p>
          <a:p>
            <a:r>
              <a:rPr lang="en-US" sz="2800" dirty="0"/>
              <a:t>Extensometer</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7835" y="1121368"/>
            <a:ext cx="6333158" cy="3739741"/>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5853222" y="4734345"/>
            <a:ext cx="1275907" cy="0"/>
          </a:xfrm>
          <a:prstGeom prst="line">
            <a:avLst/>
          </a:prstGeom>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956889" y="4354943"/>
            <a:ext cx="1068572" cy="369332"/>
          </a:xfrm>
          <a:prstGeom prst="rect">
            <a:avLst/>
          </a:prstGeom>
          <a:noFill/>
        </p:spPr>
        <p:txBody>
          <a:bodyPr wrap="square" rtlCol="0">
            <a:spAutoFit/>
          </a:bodyPr>
          <a:lstStyle/>
          <a:p>
            <a:pPr algn="ctr"/>
            <a:r>
              <a:rPr lang="en-US" dirty="0">
                <a:solidFill>
                  <a:srgbClr val="FFC000"/>
                </a:solidFill>
              </a:rPr>
              <a:t>1050 m</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117" y="382136"/>
            <a:ext cx="3459720" cy="5218207"/>
          </a:xfrm>
          <a:prstGeom prst="rect">
            <a:avLst/>
          </a:prstGeom>
        </p:spPr>
      </p:pic>
    </p:spTree>
    <p:extLst>
      <p:ext uri="{BB962C8B-B14F-4D97-AF65-F5344CB8AC3E}">
        <p14:creationId xmlns:p14="http://schemas.microsoft.com/office/powerpoint/2010/main" val="223838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17394</TotalTime>
  <Words>1952</Words>
  <Application>Microsoft Office PowerPoint</Application>
  <PresentationFormat>Widescreen</PresentationFormat>
  <Paragraphs>192</Paragraphs>
  <Slides>17</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Courier New</vt:lpstr>
      <vt:lpstr>Narkisim</vt:lpstr>
      <vt:lpstr>Times New Roman</vt:lpstr>
      <vt:lpstr>Wingdings</vt:lpstr>
      <vt:lpstr>Gallery</vt:lpstr>
      <vt:lpstr>Spatial and temporal variability in rock dome exfoliation &amp; weathering</vt:lpstr>
      <vt:lpstr>Agenda</vt:lpstr>
      <vt:lpstr>The formation of exfoliation joints is influenced by…</vt:lpstr>
      <vt:lpstr>PowerPoint Presentation</vt:lpstr>
      <vt:lpstr>PowerPoint Presentation</vt:lpstr>
      <vt:lpstr>Study area:  Twain Harte, CA</vt:lpstr>
      <vt:lpstr>Preliminary recon results</vt:lpstr>
      <vt:lpstr>Research questions</vt:lpstr>
      <vt:lpstr>Field Methods</vt:lpstr>
      <vt:lpstr>Slab identification</vt:lpstr>
      <vt:lpstr>Slab characteristics</vt:lpstr>
      <vt:lpstr>PowerPoint Presentation</vt:lpstr>
      <vt:lpstr>Exfoliation slab age proxies</vt:lpstr>
      <vt:lpstr>Slab age proxies cont.</vt:lpstr>
      <vt:lpstr>Thermal influences</vt:lpstr>
      <vt:lpstr>Summary points for “The Rock” Exfoliation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fmluvsherdoxies@gmail.com</dc:creator>
  <cp:lastModifiedBy>fmluvsherdoxies@gmail.com</cp:lastModifiedBy>
  <cp:revision>168</cp:revision>
  <dcterms:created xsi:type="dcterms:W3CDTF">2016-08-27T23:50:58Z</dcterms:created>
  <dcterms:modified xsi:type="dcterms:W3CDTF">2016-09-28T03:38:33Z</dcterms:modified>
</cp:coreProperties>
</file>