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6.xml" ContentType="application/vnd.openxmlformats-officedocument.presentationml.tags+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7.xml" ContentType="application/vnd.openxmlformats-officedocument.presentationml.tags+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ags/tag12.xml" ContentType="application/vnd.openxmlformats-officedocument.presentationml.tags+xml"/>
  <Override PartName="/ppt/notesSlides/notesSlide1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285" r:id="rId2"/>
    <p:sldId id="300" r:id="rId3"/>
    <p:sldId id="301" r:id="rId4"/>
    <p:sldId id="289" r:id="rId5"/>
    <p:sldId id="302" r:id="rId6"/>
    <p:sldId id="296" r:id="rId7"/>
    <p:sldId id="291" r:id="rId8"/>
    <p:sldId id="298" r:id="rId9"/>
    <p:sldId id="303" r:id="rId10"/>
    <p:sldId id="292" r:id="rId11"/>
    <p:sldId id="305" r:id="rId12"/>
    <p:sldId id="304" r:id="rId13"/>
    <p:sldId id="306" r:id="rId14"/>
    <p:sldId id="314" r:id="rId15"/>
    <p:sldId id="307" r:id="rId16"/>
    <p:sldId id="309" r:id="rId17"/>
    <p:sldId id="312" r:id="rId18"/>
    <p:sldId id="294" r:id="rId19"/>
    <p:sldId id="310" r:id="rId20"/>
    <p:sldId id="313" r:id="rId21"/>
    <p:sldId id="295"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27137B"/>
    <a:srgbClr val="1B1472"/>
    <a:srgbClr val="3E32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4" autoAdjust="0"/>
    <p:restoredTop sz="71577" autoAdjust="0"/>
  </p:normalViewPr>
  <p:slideViewPr>
    <p:cSldViewPr>
      <p:cViewPr varScale="1">
        <p:scale>
          <a:sx n="79" d="100"/>
          <a:sy n="79" d="100"/>
        </p:scale>
        <p:origin x="163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7030A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'GSA Denver 2016 Demo Graphs'!$B$5:$B$10</c:f>
              <c:strCache>
                <c:ptCount val="6"/>
                <c:pt idx="0">
                  <c:v>Freshman</c:v>
                </c:pt>
                <c:pt idx="1">
                  <c:v>Sophomore</c:v>
                </c:pt>
                <c:pt idx="2">
                  <c:v>Junior</c:v>
                </c:pt>
                <c:pt idx="3">
                  <c:v>Senior</c:v>
                </c:pt>
                <c:pt idx="4">
                  <c:v>Post Graduate</c:v>
                </c:pt>
                <c:pt idx="5">
                  <c:v>No Response</c:v>
                </c:pt>
              </c:strCache>
            </c:strRef>
          </c:cat>
          <c:val>
            <c:numRef>
              <c:f>'GSA Denver 2016 Demo Graphs'!$C$5:$C$10</c:f>
              <c:numCache>
                <c:formatCode>General</c:formatCode>
                <c:ptCount val="6"/>
                <c:pt idx="0">
                  <c:v>7</c:v>
                </c:pt>
                <c:pt idx="1">
                  <c:v>8</c:v>
                </c:pt>
                <c:pt idx="2">
                  <c:v>19</c:v>
                </c:pt>
                <c:pt idx="3">
                  <c:v>29</c:v>
                </c:pt>
                <c:pt idx="4">
                  <c:v>3</c:v>
                </c:pt>
                <c:pt idx="5">
                  <c:v>2</c:v>
                </c:pt>
              </c:numCache>
            </c:numRef>
          </c:val>
          <c:extLst>
            <c:ext xmlns:c16="http://schemas.microsoft.com/office/drawing/2014/chart" uri="{C3380CC4-5D6E-409C-BE32-E72D297353CC}">
              <c16:uniqueId val="{00000000-4687-4953-99B3-3BC5219258E6}"/>
            </c:ext>
          </c:extLst>
        </c:ser>
        <c:dLbls>
          <c:showLegendKey val="0"/>
          <c:showVal val="1"/>
          <c:showCatName val="0"/>
          <c:showSerName val="0"/>
          <c:showPercent val="0"/>
          <c:showBubbleSize val="0"/>
        </c:dLbls>
        <c:gapWidth val="94"/>
        <c:overlap val="-27"/>
        <c:axId val="400852736"/>
        <c:axId val="400853064"/>
      </c:barChart>
      <c:catAx>
        <c:axId val="400852736"/>
        <c:scaling>
          <c:orientation val="minMax"/>
        </c:scaling>
        <c:delete val="0"/>
        <c:axPos val="b"/>
        <c:numFmt formatCode="General" sourceLinked="1"/>
        <c:majorTickMark val="cross"/>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00853064"/>
        <c:crosses val="autoZero"/>
        <c:auto val="1"/>
        <c:lblAlgn val="ctr"/>
        <c:lblOffset val="100"/>
        <c:noMultiLvlLbl val="0"/>
      </c:catAx>
      <c:valAx>
        <c:axId val="400853064"/>
        <c:scaling>
          <c:orientation val="minMax"/>
        </c:scaling>
        <c:delete val="0"/>
        <c:axPos val="l"/>
        <c:majorGridlines>
          <c:spPr>
            <a:ln w="9525" cap="flat" cmpd="sng" algn="ctr">
              <a:solidFill>
                <a:schemeClr val="tx1"/>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US" sz="1600">
                    <a:solidFill>
                      <a:schemeClr val="tx1"/>
                    </a:solidFill>
                  </a:rPr>
                  <a:t># of Students</a:t>
                </a:r>
              </a:p>
            </c:rich>
          </c:tx>
          <c:layout>
            <c:manualLayout>
              <c:xMode val="edge"/>
              <c:yMode val="edge"/>
              <c:x val="7.3360833055582672E-3"/>
              <c:y val="0.3187926754662365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title>
        <c:numFmt formatCode="0" sourceLinked="0"/>
        <c:majorTickMark val="cross"/>
        <c:minorTickMark val="in"/>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00852736"/>
        <c:crosses val="autoZero"/>
        <c:crossBetween val="between"/>
      </c:valAx>
      <c:spPr>
        <a:solidFill>
          <a:srgbClr val="FFC000"/>
        </a:solid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1"/>
                </a:solidFill>
                <a:latin typeface="+mn-lt"/>
                <a:ea typeface="+mn-ea"/>
                <a:cs typeface="+mn-cs"/>
              </a:defRPr>
            </a:pPr>
            <a:r>
              <a:rPr lang="en-US" sz="3200" b="0" dirty="0">
                <a:solidFill>
                  <a:schemeClr val="tx1"/>
                </a:solidFill>
              </a:rPr>
              <a:t>Majors</a:t>
            </a:r>
          </a:p>
        </c:rich>
      </c:tx>
      <c:layout>
        <c:manualLayout>
          <c:xMode val="edge"/>
          <c:yMode val="edge"/>
          <c:x val="0.67269207892716598"/>
          <c:y val="1.218496193663425E-2"/>
        </c:manualLayout>
      </c:layout>
      <c:overlay val="0"/>
      <c:spPr>
        <a:noFill/>
        <a:ln>
          <a:noFill/>
        </a:ln>
        <a:effectLst/>
      </c:spPr>
      <c:txPr>
        <a:bodyPr rot="0" spcFirstLastPara="1" vertOverflow="ellipsis" vert="horz" wrap="square" anchor="ctr" anchorCtr="1"/>
        <a:lstStyle/>
        <a:p>
          <a:pPr>
            <a:defRPr sz="32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1604638838362528"/>
          <c:y val="4.9479553252869783E-2"/>
          <c:w val="0.65304803615766072"/>
          <c:h val="0.85275090861574876"/>
        </c:manualLayout>
      </c:layout>
      <c:pieChart>
        <c:varyColors val="1"/>
        <c:ser>
          <c:idx val="0"/>
          <c:order val="0"/>
          <c:dPt>
            <c:idx val="0"/>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1-C763-4A31-961D-75A13892B165}"/>
              </c:ext>
            </c:extLst>
          </c:dPt>
          <c:dPt>
            <c:idx val="1"/>
            <c:bubble3D val="0"/>
            <c:spPr>
              <a:solidFill>
                <a:schemeClr val="accent4">
                  <a:lumMod val="60000"/>
                  <a:lumOff val="40000"/>
                </a:schemeClr>
              </a:solidFill>
              <a:ln w="19050">
                <a:solidFill>
                  <a:schemeClr val="lt1"/>
                </a:solidFill>
              </a:ln>
              <a:effectLst/>
            </c:spPr>
            <c:extLst>
              <c:ext xmlns:c16="http://schemas.microsoft.com/office/drawing/2014/chart" uri="{C3380CC4-5D6E-409C-BE32-E72D297353CC}">
                <c16:uniqueId val="{00000003-C763-4A31-961D-75A13892B165}"/>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5-C763-4A31-961D-75A13892B165}"/>
              </c:ext>
            </c:extLst>
          </c:dPt>
          <c:dPt>
            <c:idx val="3"/>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7-C763-4A31-961D-75A13892B165}"/>
              </c:ext>
            </c:extLst>
          </c:dPt>
          <c:dLbls>
            <c:dLbl>
              <c:idx val="0"/>
              <c:layout>
                <c:manualLayout>
                  <c:x val="0.1524493564517356"/>
                  <c:y val="-0.10090587818932742"/>
                </c:manualLayout>
              </c:layout>
              <c:spPr>
                <a:noFill/>
                <a:ln>
                  <a:noFill/>
                </a:ln>
                <a:effectLst/>
              </c:spPr>
              <c:txPr>
                <a:bodyPr rot="0" spcFirstLastPara="1" vertOverflow="ellipsis" vert="horz" wrap="square" lIns="38100" tIns="19050" rIns="38100" bIns="19050" anchor="ctr" anchorCtr="1">
                  <a:noAutofit/>
                </a:bodyPr>
                <a:lstStyle/>
                <a:p>
                  <a:pPr>
                    <a:defRPr sz="1800"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43246439044463963"/>
                      <c:h val="0.39168436672911311"/>
                    </c:manualLayout>
                  </c15:layout>
                </c:ext>
                <c:ext xmlns:c16="http://schemas.microsoft.com/office/drawing/2014/chart" uri="{C3380CC4-5D6E-409C-BE32-E72D297353CC}">
                  <c16:uniqueId val="{00000001-C763-4A31-961D-75A13892B165}"/>
                </c:ext>
              </c:extLst>
            </c:dLbl>
            <c:dLbl>
              <c:idx val="1"/>
              <c:layout>
                <c:manualLayout>
                  <c:x val="0.1604427031101951"/>
                  <c:y val="0.16767029736669353"/>
                </c:manualLayout>
              </c:layout>
              <c:spPr>
                <a:noFill/>
                <a:ln>
                  <a:noFill/>
                </a:ln>
                <a:effectLst/>
              </c:spPr>
              <c:txPr>
                <a:bodyPr rot="0" spcFirstLastPara="1" vertOverflow="ellipsis" vert="horz" wrap="square" lIns="38100" tIns="19050" rIns="38100" bIns="19050" anchor="ctr" anchorCtr="1">
                  <a:noAutofit/>
                </a:bodyPr>
                <a:lstStyle/>
                <a:p>
                  <a:pPr>
                    <a:defRPr sz="2000"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46516570243932803"/>
                      <c:h val="0.27047228827799602"/>
                    </c:manualLayout>
                  </c15:layout>
                </c:ext>
                <c:ext xmlns:c16="http://schemas.microsoft.com/office/drawing/2014/chart" uri="{C3380CC4-5D6E-409C-BE32-E72D297353CC}">
                  <c16:uniqueId val="{00000003-C763-4A31-961D-75A13892B165}"/>
                </c:ext>
              </c:extLst>
            </c:dLbl>
            <c:dLbl>
              <c:idx val="2"/>
              <c:layout>
                <c:manualLayout>
                  <c:x val="-0.19625660925104951"/>
                  <c:y val="7.0284158674592229E-2"/>
                </c:manualLayout>
              </c:layout>
              <c:tx>
                <c:rich>
                  <a:bodyPr rot="0" spcFirstLastPara="1" vertOverflow="ellipsis" vert="horz" wrap="square" lIns="38100" tIns="19050" rIns="38100" bIns="19050" anchor="ctr" anchorCtr="1">
                    <a:noAutofit/>
                  </a:bodyPr>
                  <a:lstStyle/>
                  <a:p>
                    <a:pPr>
                      <a:defRPr sz="1800" b="0" i="0" u="none" strike="noStrike" kern="1200" baseline="0">
                        <a:solidFill>
                          <a:schemeClr val="tx1"/>
                        </a:solidFill>
                        <a:latin typeface="+mn-lt"/>
                        <a:ea typeface="+mn-ea"/>
                        <a:cs typeface="+mn-cs"/>
                      </a:defRPr>
                    </a:pPr>
                    <a:fld id="{083065F6-07F7-49E2-B1FD-5B982A8460E7}" type="CATEGORYNAME">
                      <a:rPr lang="en-US" sz="1800" dirty="0">
                        <a:solidFill>
                          <a:schemeClr val="tx1"/>
                        </a:solidFill>
                      </a:rPr>
                      <a:pPr>
                        <a:defRPr sz="1800">
                          <a:solidFill>
                            <a:schemeClr val="tx1"/>
                          </a:solidFill>
                        </a:defRPr>
                      </a:pPr>
                      <a:t>[CATEGORY NAME]</a:t>
                    </a:fld>
                    <a:r>
                      <a:rPr lang="en-US" sz="1800" baseline="0" dirty="0">
                        <a:solidFill>
                          <a:schemeClr val="tx1"/>
                        </a:solidFill>
                      </a:rPr>
                      <a:t>
</a:t>
                    </a:r>
                    <a:fld id="{CE856221-D391-4667-B8FA-7CFD58762537}" type="PERCENTAGE">
                      <a:rPr lang="en-US" sz="1800" baseline="0" dirty="0">
                        <a:solidFill>
                          <a:schemeClr val="tx1"/>
                        </a:solidFill>
                      </a:rPr>
                      <a:pPr>
                        <a:defRPr sz="1800">
                          <a:solidFill>
                            <a:schemeClr val="tx1"/>
                          </a:solidFill>
                        </a:defRPr>
                      </a:pPr>
                      <a:t>[PERCENTAGE]</a:t>
                    </a:fld>
                    <a:endParaRPr lang="en-US" sz="1800" baseline="0" dirty="0">
                      <a:solidFill>
                        <a:schemeClr val="tx1"/>
                      </a:solidFill>
                    </a:endParaRPr>
                  </a:p>
                </c:rich>
              </c:tx>
              <c:spPr>
                <a:noFill/>
                <a:ln>
                  <a:noFill/>
                </a:ln>
                <a:effectLst/>
              </c:spPr>
              <c:txPr>
                <a:bodyPr rot="0" spcFirstLastPara="1" vertOverflow="ellipsis" vert="horz" wrap="square" lIns="38100" tIns="19050" rIns="38100" bIns="19050" anchor="ctr" anchorCtr="1">
                  <a:noAutofit/>
                </a:bodyPr>
                <a:lstStyle/>
                <a:p>
                  <a:pPr>
                    <a:defRPr sz="1800"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7535981298715667"/>
                      <c:h val="0.4749101262043145"/>
                    </c:manualLayout>
                  </c15:layout>
                  <c15:dlblFieldTable/>
                  <c15:showDataLabelsRange val="0"/>
                </c:ext>
                <c:ext xmlns:c16="http://schemas.microsoft.com/office/drawing/2014/chart" uri="{C3380CC4-5D6E-409C-BE32-E72D297353CC}">
                  <c16:uniqueId val="{00000005-C763-4A31-961D-75A13892B165}"/>
                </c:ext>
              </c:extLst>
            </c:dLbl>
            <c:dLbl>
              <c:idx val="3"/>
              <c:layout>
                <c:manualLayout>
                  <c:x val="-1.131785613013438E-2"/>
                  <c:y val="0"/>
                </c:manualLayout>
              </c:layout>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4949295935375443"/>
                      <c:h val="0.32580626771299764"/>
                    </c:manualLayout>
                  </c15:layout>
                </c:ext>
                <c:ext xmlns:c16="http://schemas.microsoft.com/office/drawing/2014/chart" uri="{C3380CC4-5D6E-409C-BE32-E72D297353CC}">
                  <c16:uniqueId val="{00000007-C763-4A31-961D-75A13892B165}"/>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'GSA Denver 2016 Demo Graphs'!$H$24:$H$27</c:f>
              <c:strCache>
                <c:ptCount val="4"/>
                <c:pt idx="0">
                  <c:v>Earth &amp; Environmental Science</c:v>
                </c:pt>
                <c:pt idx="1">
                  <c:v>Biology (all majors)</c:v>
                </c:pt>
                <c:pt idx="2">
                  <c:v>Teaching (all majors)</c:v>
                </c:pt>
                <c:pt idx="3">
                  <c:v>No Response</c:v>
                </c:pt>
              </c:strCache>
            </c:strRef>
          </c:cat>
          <c:val>
            <c:numRef>
              <c:f>'GSA Denver 2016 Demo Graphs'!$I$24:$I$27</c:f>
              <c:numCache>
                <c:formatCode>General</c:formatCode>
                <c:ptCount val="4"/>
                <c:pt idx="0">
                  <c:v>26</c:v>
                </c:pt>
                <c:pt idx="1">
                  <c:v>35</c:v>
                </c:pt>
                <c:pt idx="2">
                  <c:v>16</c:v>
                </c:pt>
                <c:pt idx="3">
                  <c:v>2</c:v>
                </c:pt>
              </c:numCache>
            </c:numRef>
          </c:val>
          <c:extLst>
            <c:ext xmlns:c16="http://schemas.microsoft.com/office/drawing/2014/chart" uri="{C3380CC4-5D6E-409C-BE32-E72D297353CC}">
              <c16:uniqueId val="{00000008-C763-4A31-961D-75A13892B165}"/>
            </c:ext>
          </c:extLst>
        </c:ser>
        <c:dLbls>
          <c:showLegendKey val="0"/>
          <c:showVal val="1"/>
          <c:showCatName val="0"/>
          <c:showSerName val="0"/>
          <c:showPercent val="0"/>
          <c:showBubbleSize val="0"/>
          <c:showLeaderLines val="1"/>
        </c:dLbls>
        <c:firstSliceAng val="131"/>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695026875814088"/>
          <c:y val="7.0667124243918064E-2"/>
          <c:w val="0.76870639723251322"/>
          <c:h val="0.90441275686995559"/>
        </c:manualLayout>
      </c:layout>
      <c:pieChart>
        <c:varyColors val="1"/>
        <c:ser>
          <c:idx val="0"/>
          <c:order val="0"/>
          <c:dPt>
            <c:idx val="0"/>
            <c:bubble3D val="0"/>
            <c:spPr>
              <a:solidFill>
                <a:schemeClr val="accent2"/>
              </a:solidFill>
              <a:ln>
                <a:noFill/>
              </a:ln>
              <a:effectLst/>
            </c:spPr>
            <c:extLst>
              <c:ext xmlns:c16="http://schemas.microsoft.com/office/drawing/2014/chart" uri="{C3380CC4-5D6E-409C-BE32-E72D297353CC}">
                <c16:uniqueId val="{00000001-E374-400C-AFE7-88B7CB8CF679}"/>
              </c:ext>
            </c:extLst>
          </c:dPt>
          <c:dPt>
            <c:idx val="1"/>
            <c:bubble3D val="0"/>
            <c:spPr>
              <a:solidFill>
                <a:schemeClr val="accent4"/>
              </a:solidFill>
              <a:ln>
                <a:noFill/>
              </a:ln>
              <a:effectLst/>
            </c:spPr>
            <c:extLst>
              <c:ext xmlns:c16="http://schemas.microsoft.com/office/drawing/2014/chart" uri="{C3380CC4-5D6E-409C-BE32-E72D297353CC}">
                <c16:uniqueId val="{00000003-E374-400C-AFE7-88B7CB8CF679}"/>
              </c:ext>
            </c:extLst>
          </c:dPt>
          <c:dPt>
            <c:idx val="2"/>
            <c:bubble3D val="0"/>
            <c:spPr>
              <a:solidFill>
                <a:schemeClr val="accent6"/>
              </a:solidFill>
              <a:ln>
                <a:noFill/>
              </a:ln>
              <a:effectLst/>
            </c:spPr>
            <c:extLst>
              <c:ext xmlns:c16="http://schemas.microsoft.com/office/drawing/2014/chart" uri="{C3380CC4-5D6E-409C-BE32-E72D297353CC}">
                <c16:uniqueId val="{00000005-E374-400C-AFE7-88B7CB8CF679}"/>
              </c:ext>
            </c:extLst>
          </c:dPt>
          <c:dPt>
            <c:idx val="3"/>
            <c:bubble3D val="0"/>
            <c:spPr>
              <a:solidFill>
                <a:schemeClr val="accent2">
                  <a:lumMod val="60000"/>
                </a:schemeClr>
              </a:solidFill>
              <a:ln>
                <a:noFill/>
              </a:ln>
              <a:effectLst/>
            </c:spPr>
            <c:extLst>
              <c:ext xmlns:c16="http://schemas.microsoft.com/office/drawing/2014/chart" uri="{C3380CC4-5D6E-409C-BE32-E72D297353CC}">
                <c16:uniqueId val="{00000007-E374-400C-AFE7-88B7CB8CF679}"/>
              </c:ext>
            </c:extLst>
          </c:dPt>
          <c:dPt>
            <c:idx val="4"/>
            <c:bubble3D val="0"/>
            <c:spPr>
              <a:solidFill>
                <a:schemeClr val="accent4">
                  <a:lumMod val="60000"/>
                </a:schemeClr>
              </a:solidFill>
              <a:ln>
                <a:noFill/>
              </a:ln>
              <a:effectLst/>
            </c:spPr>
            <c:extLst>
              <c:ext xmlns:c16="http://schemas.microsoft.com/office/drawing/2014/chart" uri="{C3380CC4-5D6E-409C-BE32-E72D297353CC}">
                <c16:uniqueId val="{00000009-E374-400C-AFE7-88B7CB8CF679}"/>
              </c:ext>
            </c:extLst>
          </c:dPt>
          <c:dPt>
            <c:idx val="5"/>
            <c:bubble3D val="0"/>
            <c:spPr>
              <a:solidFill>
                <a:schemeClr val="accent6">
                  <a:lumMod val="60000"/>
                </a:schemeClr>
              </a:solidFill>
              <a:ln>
                <a:noFill/>
              </a:ln>
              <a:effectLst/>
            </c:spPr>
            <c:extLst>
              <c:ext xmlns:c16="http://schemas.microsoft.com/office/drawing/2014/chart" uri="{C3380CC4-5D6E-409C-BE32-E72D297353CC}">
                <c16:uniqueId val="{0000000B-E374-400C-AFE7-88B7CB8CF679}"/>
              </c:ext>
            </c:extLst>
          </c:dPt>
          <c:dLbls>
            <c:dLbl>
              <c:idx val="0"/>
              <c:layout>
                <c:manualLayout>
                  <c:x val="6.0242277489364629E-2"/>
                  <c:y val="-8.8208719250493783E-2"/>
                </c:manualLayout>
              </c:layout>
              <c:tx>
                <c:rich>
                  <a:bodyPr/>
                  <a:lstStyle/>
                  <a:p>
                    <a:fld id="{16BC8767-34E1-4700-95ED-2FAB69B363BD}" type="CATEGORYNAME">
                      <a:rPr lang="en-US" sz="2000" smtClean="0">
                        <a:solidFill>
                          <a:schemeClr val="tx1"/>
                        </a:solidFill>
                      </a:rPr>
                      <a:pPr/>
                      <a:t>[CATEGORY NAME]</a:t>
                    </a:fld>
                    <a:endParaRPr lang="en-US" sz="2000" dirty="0" smtClean="0">
                      <a:solidFill>
                        <a:schemeClr val="tx1"/>
                      </a:solidFill>
                    </a:endParaRPr>
                  </a:p>
                  <a:p>
                    <a:r>
                      <a:rPr lang="en-US" sz="2000" dirty="0" smtClean="0">
                        <a:solidFill>
                          <a:schemeClr val="tx1"/>
                        </a:solidFill>
                      </a:rPr>
                      <a:t>1%</a:t>
                    </a:r>
                  </a:p>
                </c:rich>
              </c:tx>
              <c:showLegendKey val="0"/>
              <c:showVal val="0"/>
              <c:showCatName val="1"/>
              <c:showSerName val="0"/>
              <c:showPercent val="1"/>
              <c:showBubbleSize val="0"/>
              <c:separator>
</c:separator>
              <c:extLst>
                <c:ext xmlns:c15="http://schemas.microsoft.com/office/drawing/2012/chart" uri="{CE6537A1-D6FC-4f65-9D91-7224C49458BB}">
                  <c15:layout>
                    <c:manualLayout>
                      <c:w val="0.23028989568404037"/>
                      <c:h val="0.217764192391144"/>
                    </c:manualLayout>
                  </c15:layout>
                  <c15:dlblFieldTable/>
                  <c15:showDataLabelsRange val="0"/>
                </c:ext>
                <c:ext xmlns:c16="http://schemas.microsoft.com/office/drawing/2014/chart" uri="{C3380CC4-5D6E-409C-BE32-E72D297353CC}">
                  <c16:uniqueId val="{00000001-E374-400C-AFE7-88B7CB8CF679}"/>
                </c:ext>
              </c:extLst>
            </c:dLbl>
            <c:dLbl>
              <c:idx val="1"/>
              <c:layout>
                <c:manualLayout>
                  <c:x val="-0.22375783826091139"/>
                  <c:y val="0.14491796514241023"/>
                </c:manualLayout>
              </c:layout>
              <c:spPr>
                <a:noFill/>
                <a:ln>
                  <a:noFill/>
                </a:ln>
                <a:effectLst/>
              </c:spPr>
              <c:txPr>
                <a:bodyPr rot="0" spcFirstLastPara="1" vertOverflow="ellipsis" vert="horz" wrap="square" lIns="38100" tIns="19050" rIns="38100" bIns="19050" anchor="ctr" anchorCtr="1">
                  <a:noAutofit/>
                </a:bodyPr>
                <a:lstStyle/>
                <a:p>
                  <a:pPr>
                    <a:defRPr sz="2000" b="0"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separator>
</c:separator>
              <c:extLst>
                <c:ext xmlns:c15="http://schemas.microsoft.com/office/drawing/2012/chart" uri="{CE6537A1-D6FC-4f65-9D91-7224C49458BB}">
                  <c15:layout>
                    <c:manualLayout>
                      <c:w val="0.2632445156010722"/>
                      <c:h val="0.19512192742712925"/>
                    </c:manualLayout>
                  </c15:layout>
                </c:ext>
                <c:ext xmlns:c16="http://schemas.microsoft.com/office/drawing/2014/chart" uri="{C3380CC4-5D6E-409C-BE32-E72D297353CC}">
                  <c16:uniqueId val="{00000003-E374-400C-AFE7-88B7CB8CF679}"/>
                </c:ext>
              </c:extLst>
            </c:dLbl>
            <c:dLbl>
              <c:idx val="2"/>
              <c:layout>
                <c:manualLayout>
                  <c:x val="0.10827936966201201"/>
                  <c:y val="-7.6288712654679708E-2"/>
                </c:manualLayout>
              </c:layout>
              <c:tx>
                <c:rich>
                  <a:bodyPr/>
                  <a:lstStyle/>
                  <a:p>
                    <a:fld id="{122293C0-F174-4E23-8EBF-CCCE71502272}" type="CATEGORYNAME">
                      <a:rPr lang="en-US" sz="2000">
                        <a:solidFill>
                          <a:schemeClr val="tx1"/>
                        </a:solidFill>
                      </a:rPr>
                      <a:pPr/>
                      <a:t>[CATEGORY NAME]</a:t>
                    </a:fld>
                    <a:r>
                      <a:rPr lang="en-US" sz="2000" baseline="0" dirty="0">
                        <a:solidFill>
                          <a:schemeClr val="tx1"/>
                        </a:solidFill>
                      </a:rPr>
                      <a:t>
</a:t>
                    </a:r>
                    <a:fld id="{CB277746-ABC4-4DA3-AEA3-BBC4F285D3E2}" type="PERCENTAGE">
                      <a:rPr lang="en-US" sz="2000" baseline="0">
                        <a:solidFill>
                          <a:schemeClr val="tx1"/>
                        </a:solidFill>
                      </a:rPr>
                      <a:pPr/>
                      <a:t>[PERCENTAGE]</a:t>
                    </a:fld>
                    <a:endParaRPr lang="en-US" sz="2000" baseline="0" dirty="0">
                      <a:solidFill>
                        <a:schemeClr val="tx1"/>
                      </a:solidFill>
                    </a:endParaRPr>
                  </a:p>
                </c:rich>
              </c:tx>
              <c:showLegendKey val="0"/>
              <c:showVal val="0"/>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E374-400C-AFE7-88B7CB8CF679}"/>
                </c:ext>
              </c:extLst>
            </c:dLbl>
            <c:dLbl>
              <c:idx val="3"/>
              <c:layout>
                <c:manualLayout>
                  <c:x val="0.18789854597824565"/>
                  <c:y val="-9.3710469885109615E-2"/>
                </c:manualLayout>
              </c:layout>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7-E374-400C-AFE7-88B7CB8CF679}"/>
                </c:ext>
              </c:extLst>
            </c:dLbl>
            <c:dLbl>
              <c:idx val="4"/>
              <c:layout>
                <c:manualLayout>
                  <c:x val="-1.4135621069323645E-2"/>
                  <c:y val="5.3571171553687666E-2"/>
                </c:manualLayout>
              </c:layout>
              <c:tx>
                <c:rich>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mn-lt"/>
                        <a:ea typeface="+mn-ea"/>
                        <a:cs typeface="+mn-cs"/>
                      </a:defRPr>
                    </a:pPr>
                    <a:fld id="{046C43E1-6260-4780-9C25-7F875E6A5139}" type="CATEGORYNAME">
                      <a:rPr lang="en-US" sz="2000" smtClean="0">
                        <a:solidFill>
                          <a:schemeClr val="tx1"/>
                        </a:solidFill>
                      </a:rPr>
                      <a:pPr>
                        <a:defRPr sz="2000">
                          <a:solidFill>
                            <a:schemeClr val="tx1"/>
                          </a:solidFill>
                        </a:defRPr>
                      </a:pPr>
                      <a:t>[CATEGORY NAME]</a:t>
                    </a:fld>
                    <a:endParaRPr lang="en-US" sz="2000" dirty="0" smtClean="0">
                      <a:solidFill>
                        <a:schemeClr val="tx1"/>
                      </a:solidFill>
                    </a:endParaRPr>
                  </a:p>
                  <a:p>
                    <a:pPr>
                      <a:defRPr sz="2000">
                        <a:solidFill>
                          <a:schemeClr val="tx1"/>
                        </a:solidFill>
                      </a:defRPr>
                    </a:pPr>
                    <a:r>
                      <a:rPr lang="en-US" sz="2000" dirty="0" smtClean="0">
                        <a:solidFill>
                          <a:schemeClr val="tx1"/>
                        </a:solidFill>
                      </a:rPr>
                      <a:t>6%</a:t>
                    </a:r>
                  </a:p>
                </c:rich>
              </c:tx>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mn-lt"/>
                      <a:ea typeface="+mn-ea"/>
                      <a:cs typeface="+mn-cs"/>
                    </a:defRPr>
                  </a:pPr>
                  <a:endParaRPr lang="en-US"/>
                </a:p>
              </c:txPr>
              <c:showLegendKey val="0"/>
              <c:showVal val="0"/>
              <c:showCatName val="0"/>
              <c:showSerName val="1"/>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E374-400C-AFE7-88B7CB8CF679}"/>
                </c:ext>
              </c:extLst>
            </c:dLbl>
            <c:dLbl>
              <c:idx val="5"/>
              <c:layout>
                <c:manualLayout>
                  <c:x val="-5.9685615573462629E-2"/>
                  <c:y val="2.6786404530359981E-2"/>
                </c:manualLayout>
              </c:layout>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B-E374-400C-AFE7-88B7CB8CF679}"/>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eparator>
</c:separator>
            <c:showLeaderLines val="1"/>
            <c:leaderLines>
              <c:spPr>
                <a:ln w="9525" cap="flat" cmpd="sng" algn="ctr">
                  <a:solidFill>
                    <a:schemeClr val="tx1"/>
                  </a:solidFill>
                  <a:round/>
                </a:ln>
                <a:effectLst/>
              </c:spPr>
            </c:leaderLines>
            <c:extLst>
              <c:ext xmlns:c15="http://schemas.microsoft.com/office/drawing/2012/chart" uri="{CE6537A1-D6FC-4f65-9D91-7224C49458BB}"/>
            </c:extLst>
          </c:dLbls>
          <c:cat>
            <c:strRef>
              <c:f>'First knew data'!$L$9:$Q$9</c:f>
              <c:strCache>
                <c:ptCount val="6"/>
                <c:pt idx="0">
                  <c:v>Preschool</c:v>
                </c:pt>
                <c:pt idx="1">
                  <c:v>Elementary</c:v>
                </c:pt>
                <c:pt idx="2">
                  <c:v>Middle School</c:v>
                </c:pt>
                <c:pt idx="3">
                  <c:v>High School</c:v>
                </c:pt>
                <c:pt idx="4">
                  <c:v>College</c:v>
                </c:pt>
                <c:pt idx="5">
                  <c:v>Other</c:v>
                </c:pt>
              </c:strCache>
            </c:strRef>
          </c:cat>
          <c:val>
            <c:numRef>
              <c:f>'First knew data'!$L$10:$Q$10</c:f>
              <c:numCache>
                <c:formatCode>General</c:formatCode>
                <c:ptCount val="6"/>
                <c:pt idx="0">
                  <c:v>1</c:v>
                </c:pt>
                <c:pt idx="1">
                  <c:v>40</c:v>
                </c:pt>
                <c:pt idx="2">
                  <c:v>11</c:v>
                </c:pt>
                <c:pt idx="3">
                  <c:v>10</c:v>
                </c:pt>
                <c:pt idx="4">
                  <c:v>4</c:v>
                </c:pt>
                <c:pt idx="5">
                  <c:v>1</c:v>
                </c:pt>
              </c:numCache>
            </c:numRef>
          </c:val>
          <c:extLst>
            <c:ext xmlns:c16="http://schemas.microsoft.com/office/drawing/2014/chart" uri="{C3380CC4-5D6E-409C-BE32-E72D297353CC}">
              <c16:uniqueId val="{0000000C-E374-400C-AFE7-88B7CB8CF679}"/>
            </c:ext>
          </c:extLst>
        </c:ser>
        <c:dLbls>
          <c:showLegendKey val="0"/>
          <c:showVal val="1"/>
          <c:showCatName val="0"/>
          <c:showSerName val="0"/>
          <c:showPercent val="0"/>
          <c:showBubbleSize val="0"/>
          <c:showLeaderLines val="1"/>
        </c:dLbls>
        <c:firstSliceAng val="303"/>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13663911330346221"/>
          <c:y val="9.7151914069286815E-3"/>
          <c:w val="0.7316663719701556"/>
          <c:h val="0.82248794778644141"/>
        </c:manualLayout>
      </c:layout>
      <c:pieChart>
        <c:varyColors val="1"/>
        <c:ser>
          <c:idx val="0"/>
          <c:order val="0"/>
          <c:dPt>
            <c:idx val="0"/>
            <c:bubble3D val="0"/>
            <c:spPr>
              <a:solidFill>
                <a:schemeClr val="accent2">
                  <a:tint val="54000"/>
                </a:schemeClr>
              </a:solidFill>
              <a:ln w="19050">
                <a:solidFill>
                  <a:schemeClr val="lt1"/>
                </a:solidFill>
              </a:ln>
              <a:effectLst/>
            </c:spPr>
            <c:extLst>
              <c:ext xmlns:c16="http://schemas.microsoft.com/office/drawing/2014/chart" uri="{C3380CC4-5D6E-409C-BE32-E72D297353CC}">
                <c16:uniqueId val="{00000001-CB09-49B7-8D4D-60B57E4C6059}"/>
              </c:ext>
            </c:extLst>
          </c:dPt>
          <c:dPt>
            <c:idx val="1"/>
            <c:bubble3D val="0"/>
            <c:spPr>
              <a:solidFill>
                <a:schemeClr val="accent2">
                  <a:tint val="77000"/>
                </a:schemeClr>
              </a:solidFill>
              <a:ln w="19050">
                <a:solidFill>
                  <a:schemeClr val="lt1"/>
                </a:solidFill>
              </a:ln>
              <a:effectLst/>
            </c:spPr>
            <c:extLst>
              <c:ext xmlns:c16="http://schemas.microsoft.com/office/drawing/2014/chart" uri="{C3380CC4-5D6E-409C-BE32-E72D297353CC}">
                <c16:uniqueId val="{00000003-CB09-49B7-8D4D-60B57E4C6059}"/>
              </c:ext>
            </c:extLst>
          </c:dPt>
          <c:dPt>
            <c:idx val="2"/>
            <c:bubble3D val="0"/>
            <c:spPr>
              <a:solidFill>
                <a:schemeClr val="accent2"/>
              </a:solidFill>
              <a:ln w="19050">
                <a:solidFill>
                  <a:schemeClr val="lt1"/>
                </a:solidFill>
              </a:ln>
              <a:effectLst/>
            </c:spPr>
            <c:extLst>
              <c:ext xmlns:c16="http://schemas.microsoft.com/office/drawing/2014/chart" uri="{C3380CC4-5D6E-409C-BE32-E72D297353CC}">
                <c16:uniqueId val="{00000005-CB09-49B7-8D4D-60B57E4C6059}"/>
              </c:ext>
            </c:extLst>
          </c:dPt>
          <c:dPt>
            <c:idx val="3"/>
            <c:bubble3D val="0"/>
            <c:spPr>
              <a:solidFill>
                <a:schemeClr val="accent2">
                  <a:shade val="76000"/>
                </a:schemeClr>
              </a:solidFill>
              <a:ln w="19050">
                <a:solidFill>
                  <a:schemeClr val="lt1"/>
                </a:solidFill>
              </a:ln>
              <a:effectLst/>
            </c:spPr>
            <c:extLst>
              <c:ext xmlns:c16="http://schemas.microsoft.com/office/drawing/2014/chart" uri="{C3380CC4-5D6E-409C-BE32-E72D297353CC}">
                <c16:uniqueId val="{00000007-CB09-49B7-8D4D-60B57E4C6059}"/>
              </c:ext>
            </c:extLst>
          </c:dPt>
          <c:dPt>
            <c:idx val="4"/>
            <c:bubble3D val="0"/>
            <c:spPr>
              <a:solidFill>
                <a:schemeClr val="accent2">
                  <a:shade val="53000"/>
                </a:schemeClr>
              </a:solidFill>
              <a:ln w="19050">
                <a:solidFill>
                  <a:schemeClr val="lt1"/>
                </a:solidFill>
              </a:ln>
              <a:effectLst/>
            </c:spPr>
            <c:extLst>
              <c:ext xmlns:c16="http://schemas.microsoft.com/office/drawing/2014/chart" uri="{C3380CC4-5D6E-409C-BE32-E72D297353CC}">
                <c16:uniqueId val="{00000009-CB09-49B7-8D4D-60B57E4C6059}"/>
              </c:ext>
            </c:extLst>
          </c:dPt>
          <c:dLbls>
            <c:dLbl>
              <c:idx val="0"/>
              <c:layout>
                <c:manualLayout>
                  <c:x val="0.17497269088577147"/>
                  <c:y val="-1.5668786647078221E-2"/>
                </c:manualLayout>
              </c:layout>
              <c:spPr>
                <a:noFill/>
                <a:ln>
                  <a:noFill/>
                </a:ln>
                <a:effectLst/>
              </c:spPr>
              <c:txPr>
                <a:bodyPr rot="0" spcFirstLastPara="1" vertOverflow="ellipsis" vert="horz" wrap="square" lIns="38100" tIns="19050" rIns="38100" bIns="19050" anchor="ctr" anchorCtr="1">
                  <a:no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32217583223940971"/>
                      <c:h val="0.26695773552525359"/>
                    </c:manualLayout>
                  </c15:layout>
                </c:ext>
                <c:ext xmlns:c16="http://schemas.microsoft.com/office/drawing/2014/chart" uri="{C3380CC4-5D6E-409C-BE32-E72D297353CC}">
                  <c16:uniqueId val="{00000001-CB09-49B7-8D4D-60B57E4C6059}"/>
                </c:ext>
              </c:extLst>
            </c:dLbl>
            <c:dLbl>
              <c:idx val="1"/>
              <c:layout>
                <c:manualLayout>
                  <c:x val="-0.16499797844996481"/>
                  <c:y val="0.10432265621214144"/>
                </c:manualLayout>
              </c:layout>
              <c:spPr>
                <a:noFill/>
                <a:ln>
                  <a:noFill/>
                </a:ln>
                <a:effectLst/>
              </c:spPr>
              <c:txPr>
                <a:bodyPr rot="0" spcFirstLastPara="1" vertOverflow="ellipsis" vert="horz" wrap="square" lIns="38100" tIns="19050" rIns="38100" bIns="19050" anchor="ctr" anchorCtr="1">
                  <a:spAutoFit/>
                </a:bodyPr>
                <a:lstStyle/>
                <a:p>
                  <a:pPr>
                    <a:defRPr sz="2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32152831261374465"/>
                      <c:h val="0.42104323838137664"/>
                    </c:manualLayout>
                  </c15:layout>
                </c:ext>
                <c:ext xmlns:c16="http://schemas.microsoft.com/office/drawing/2014/chart" uri="{C3380CC4-5D6E-409C-BE32-E72D297353CC}">
                  <c16:uniqueId val="{00000003-CB09-49B7-8D4D-60B57E4C6059}"/>
                </c:ext>
              </c:extLst>
            </c:dLbl>
            <c:dLbl>
              <c:idx val="2"/>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6="http://schemas.microsoft.com/office/drawing/2014/chart" uri="{C3380CC4-5D6E-409C-BE32-E72D297353CC}">
                  <c16:uniqueId val="{00000005-CB09-49B7-8D4D-60B57E4C6059}"/>
                </c:ext>
              </c:extLst>
            </c:dLbl>
            <c:dLbl>
              <c:idx val="3"/>
              <c:layout>
                <c:manualLayout>
                  <c:x val="-3.996841714338592E-2"/>
                  <c:y val="-1.3694001053926924E-2"/>
                </c:manualLayout>
              </c:layout>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CB09-49B7-8D4D-60B57E4C6059}"/>
                </c:ext>
              </c:extLst>
            </c:dLbl>
            <c:dLbl>
              <c:idx val="4"/>
              <c:layout>
                <c:manualLayout>
                  <c:x val="-4.7108871642486116E-2"/>
                  <c:y val="0"/>
                </c:manualLayout>
              </c:layout>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CB09-49B7-8D4D-60B57E4C6059}"/>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'First knew data'!$L$17:$P$17</c:f>
              <c:strCache>
                <c:ptCount val="5"/>
                <c:pt idx="0">
                  <c:v>Dinosaurs</c:v>
                </c:pt>
                <c:pt idx="1">
                  <c:v>Science Class</c:v>
                </c:pt>
                <c:pt idx="2">
                  <c:v>Books</c:v>
                </c:pt>
                <c:pt idx="3">
                  <c:v>Media</c:v>
                </c:pt>
                <c:pt idx="4">
                  <c:v>Other</c:v>
                </c:pt>
              </c:strCache>
            </c:strRef>
          </c:cat>
          <c:val>
            <c:numRef>
              <c:f>'First knew data'!$L$18:$P$18</c:f>
              <c:numCache>
                <c:formatCode>General</c:formatCode>
                <c:ptCount val="5"/>
                <c:pt idx="0">
                  <c:v>27</c:v>
                </c:pt>
                <c:pt idx="1">
                  <c:v>16</c:v>
                </c:pt>
                <c:pt idx="2">
                  <c:v>3</c:v>
                </c:pt>
                <c:pt idx="3">
                  <c:v>3</c:v>
                </c:pt>
                <c:pt idx="4">
                  <c:v>3</c:v>
                </c:pt>
              </c:numCache>
            </c:numRef>
          </c:val>
          <c:extLst>
            <c:ext xmlns:c16="http://schemas.microsoft.com/office/drawing/2014/chart" uri="{C3380CC4-5D6E-409C-BE32-E72D297353CC}">
              <c16:uniqueId val="{0000000A-CB09-49B7-8D4D-60B57E4C6059}"/>
            </c:ext>
          </c:extLst>
        </c:ser>
        <c:dLbls>
          <c:showLegendKey val="0"/>
          <c:showVal val="0"/>
          <c:showCatName val="0"/>
          <c:showSerName val="0"/>
          <c:showPercent val="0"/>
          <c:showBubbleSize val="0"/>
          <c:showLeaderLines val="1"/>
        </c:dLbls>
        <c:firstSliceAng val="178"/>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r>
              <a:rPr lang="en-US" sz="2000" dirty="0" smtClean="0">
                <a:solidFill>
                  <a:schemeClr val="tx1"/>
                </a:solidFill>
              </a:rPr>
              <a:t>% </a:t>
            </a:r>
            <a:r>
              <a:rPr lang="en-US" sz="2000" dirty="0">
                <a:solidFill>
                  <a:schemeClr val="tx1"/>
                </a:solidFill>
              </a:rPr>
              <a:t>of </a:t>
            </a:r>
            <a:r>
              <a:rPr lang="en-US" sz="2000" dirty="0" smtClean="0">
                <a:solidFill>
                  <a:schemeClr val="tx1"/>
                </a:solidFill>
              </a:rPr>
              <a:t>Respondents</a:t>
            </a:r>
            <a:endParaRPr lang="en-US" sz="2000" dirty="0">
              <a:solidFill>
                <a:schemeClr val="tx1"/>
              </a:solidFill>
            </a:endParaRPr>
          </a:p>
        </c:rich>
      </c:tx>
      <c:layout>
        <c:manualLayout>
          <c:xMode val="edge"/>
          <c:yMode val="edge"/>
          <c:x val="0.70405568458618917"/>
          <c:y val="3.225807134410112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rgbClr val="7030A0"/>
            </a:solidFill>
            <a:ln>
              <a:solidFill>
                <a:schemeClr val="tx1"/>
              </a:solidFill>
            </a:ln>
            <a:effectLst/>
          </c:spPr>
          <c:invertIfNegative val="0"/>
          <c:cat>
            <c:strRef>
              <c:f>Causes!$D$82:$D$91</c:f>
              <c:strCache>
                <c:ptCount val="10"/>
                <c:pt idx="0">
                  <c:v>Meteor/Asteroid</c:v>
                </c:pt>
                <c:pt idx="1">
                  <c:v>Climate Change</c:v>
                </c:pt>
                <c:pt idx="2">
                  <c:v>Natural Disasters/Catastrophies</c:v>
                </c:pt>
                <c:pt idx="3">
                  <c:v>Volcanic Eruption</c:v>
                </c:pt>
                <c:pt idx="4">
                  <c:v>Environmental Change</c:v>
                </c:pt>
                <c:pt idx="5">
                  <c:v>Disease/Famine</c:v>
                </c:pt>
                <c:pt idx="6">
                  <c:v>Humans</c:v>
                </c:pt>
                <c:pt idx="7">
                  <c:v>Atmospheric Changes</c:v>
                </c:pt>
                <c:pt idx="8">
                  <c:v>Temperature Changes</c:v>
                </c:pt>
                <c:pt idx="9">
                  <c:v>Changes Evolution/Adaptations</c:v>
                </c:pt>
              </c:strCache>
            </c:strRef>
          </c:cat>
          <c:val>
            <c:numRef>
              <c:f>Causes!$E$82:$E$91</c:f>
              <c:numCache>
                <c:formatCode>0.0</c:formatCode>
                <c:ptCount val="10"/>
                <c:pt idx="0">
                  <c:v>33.82352941176471</c:v>
                </c:pt>
                <c:pt idx="1">
                  <c:v>32.352941176470587</c:v>
                </c:pt>
                <c:pt idx="2">
                  <c:v>30.882352941176471</c:v>
                </c:pt>
                <c:pt idx="3">
                  <c:v>17.647058823529413</c:v>
                </c:pt>
                <c:pt idx="4">
                  <c:v>17.647058823529413</c:v>
                </c:pt>
                <c:pt idx="5">
                  <c:v>13.23529411764706</c:v>
                </c:pt>
                <c:pt idx="6">
                  <c:v>13.23529411764706</c:v>
                </c:pt>
                <c:pt idx="7">
                  <c:v>13.23529411764706</c:v>
                </c:pt>
                <c:pt idx="8">
                  <c:v>10.294117647058822</c:v>
                </c:pt>
                <c:pt idx="9">
                  <c:v>10.294117647058822</c:v>
                </c:pt>
              </c:numCache>
            </c:numRef>
          </c:val>
          <c:extLst>
            <c:ext xmlns:c16="http://schemas.microsoft.com/office/drawing/2014/chart" uri="{C3380CC4-5D6E-409C-BE32-E72D297353CC}">
              <c16:uniqueId val="{00000000-F2D1-43D6-B48D-5C62A4C20D13}"/>
            </c:ext>
          </c:extLst>
        </c:ser>
        <c:dLbls>
          <c:showLegendKey val="0"/>
          <c:showVal val="0"/>
          <c:showCatName val="0"/>
          <c:showSerName val="0"/>
          <c:showPercent val="0"/>
          <c:showBubbleSize val="0"/>
        </c:dLbls>
        <c:gapWidth val="98"/>
        <c:axId val="402507616"/>
        <c:axId val="402506632"/>
      </c:barChart>
      <c:catAx>
        <c:axId val="402507616"/>
        <c:scaling>
          <c:orientation val="maxMin"/>
        </c:scaling>
        <c:delete val="0"/>
        <c:axPos val="l"/>
        <c:numFmt formatCode="General" sourceLinked="1"/>
        <c:majorTickMark val="cross"/>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402506632"/>
        <c:crosses val="autoZero"/>
        <c:auto val="1"/>
        <c:lblAlgn val="ctr"/>
        <c:lblOffset val="100"/>
        <c:tickLblSkip val="1"/>
        <c:noMultiLvlLbl val="0"/>
      </c:catAx>
      <c:valAx>
        <c:axId val="402506632"/>
        <c:scaling>
          <c:orientation val="minMax"/>
        </c:scaling>
        <c:delete val="0"/>
        <c:axPos val="t"/>
        <c:majorGridlines>
          <c:spPr>
            <a:ln w="9525" cap="flat" cmpd="sng" algn="ctr">
              <a:solidFill>
                <a:schemeClr val="tx1"/>
              </a:solidFill>
              <a:round/>
            </a:ln>
            <a:effectLst/>
          </c:spPr>
        </c:majorGridlines>
        <c:numFmt formatCode="0" sourceLinked="0"/>
        <c:majorTickMark val="cross"/>
        <c:minorTickMark val="in"/>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025076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chemeClr val="accent1"/>
            </a:solidFill>
            <a:ln>
              <a:noFill/>
            </a:ln>
            <a:effectLst/>
          </c:spPr>
          <c:invertIfNegative val="0"/>
          <c:cat>
            <c:strRef>
              <c:f>'How Many MEs'!$A$79:$A$96</c:f>
              <c:strCache>
                <c:ptCount val="18"/>
                <c:pt idx="0">
                  <c:v>1</c:v>
                </c:pt>
                <c:pt idx="1">
                  <c:v>2</c:v>
                </c:pt>
                <c:pt idx="2">
                  <c:v>3</c:v>
                </c:pt>
                <c:pt idx="3">
                  <c:v>4</c:v>
                </c:pt>
                <c:pt idx="4">
                  <c:v>5</c:v>
                </c:pt>
                <c:pt idx="5">
                  <c:v>6</c:v>
                </c:pt>
                <c:pt idx="6">
                  <c:v>7</c:v>
                </c:pt>
                <c:pt idx="7">
                  <c:v>8</c:v>
                </c:pt>
                <c:pt idx="8">
                  <c:v>9</c:v>
                </c:pt>
                <c:pt idx="9">
                  <c:v>10</c:v>
                </c:pt>
                <c:pt idx="10">
                  <c:v>11</c:v>
                </c:pt>
                <c:pt idx="11">
                  <c:v>12</c:v>
                </c:pt>
                <c:pt idx="12">
                  <c:v>42</c:v>
                </c:pt>
                <c:pt idx="13">
                  <c:v>200</c:v>
                </c:pt>
                <c:pt idx="16">
                  <c:v>100s</c:v>
                </c:pt>
                <c:pt idx="17">
                  <c:v>10,000s</c:v>
                </c:pt>
              </c:strCache>
            </c:strRef>
          </c:cat>
          <c:val>
            <c:numRef>
              <c:f>'How Many MEs'!$B$79:$B$94</c:f>
              <c:numCache>
                <c:formatCode>General</c:formatCode>
                <c:ptCount val="16"/>
                <c:pt idx="0">
                  <c:v>4</c:v>
                </c:pt>
                <c:pt idx="1">
                  <c:v>2</c:v>
                </c:pt>
                <c:pt idx="2">
                  <c:v>9</c:v>
                </c:pt>
                <c:pt idx="3">
                  <c:v>8</c:v>
                </c:pt>
                <c:pt idx="4">
                  <c:v>17</c:v>
                </c:pt>
                <c:pt idx="5">
                  <c:v>2</c:v>
                </c:pt>
                <c:pt idx="6">
                  <c:v>8</c:v>
                </c:pt>
                <c:pt idx="7">
                  <c:v>0</c:v>
                </c:pt>
                <c:pt idx="8">
                  <c:v>0</c:v>
                </c:pt>
                <c:pt idx="9">
                  <c:v>3</c:v>
                </c:pt>
                <c:pt idx="10">
                  <c:v>0</c:v>
                </c:pt>
                <c:pt idx="11">
                  <c:v>2</c:v>
                </c:pt>
                <c:pt idx="12">
                  <c:v>1</c:v>
                </c:pt>
                <c:pt idx="13">
                  <c:v>1</c:v>
                </c:pt>
                <c:pt idx="14">
                  <c:v>1</c:v>
                </c:pt>
                <c:pt idx="15">
                  <c:v>1</c:v>
                </c:pt>
              </c:numCache>
            </c:numRef>
          </c:val>
          <c:extLst>
            <c:ext xmlns:c16="http://schemas.microsoft.com/office/drawing/2014/chart" uri="{C3380CC4-5D6E-409C-BE32-E72D297353CC}">
              <c16:uniqueId val="{00000000-954C-4BF7-B5C1-FB5BBB83ECA0}"/>
            </c:ext>
          </c:extLst>
        </c:ser>
        <c:dLbls>
          <c:showLegendKey val="0"/>
          <c:showVal val="0"/>
          <c:showCatName val="0"/>
          <c:showSerName val="0"/>
          <c:showPercent val="0"/>
          <c:showBubbleSize val="0"/>
        </c:dLbls>
        <c:gapWidth val="64"/>
        <c:overlap val="4"/>
        <c:axId val="334619080"/>
        <c:axId val="334620064"/>
        <c:extLst>
          <c:ext xmlns:c15="http://schemas.microsoft.com/office/drawing/2012/chart" uri="{02D57815-91ED-43cb-92C2-25804820EDAC}">
            <c15:filteredBarSeries>
              <c15:ser>
                <c:idx val="1"/>
                <c:order val="1"/>
                <c:spPr>
                  <a:solidFill>
                    <a:schemeClr val="accent2"/>
                  </a:solidFill>
                  <a:ln>
                    <a:noFill/>
                  </a:ln>
                  <a:effectLst/>
                </c:spPr>
                <c:invertIfNegative val="0"/>
                <c:cat>
                  <c:strRef>
                    <c:extLst>
                      <c:ext uri="{02D57815-91ED-43cb-92C2-25804820EDAC}">
                        <c15:formulaRef>
                          <c15:sqref>'How Many MEs'!$A$79:$A$96</c15:sqref>
                        </c15:formulaRef>
                      </c:ext>
                    </c:extLst>
                    <c:strCache>
                      <c:ptCount val="18"/>
                      <c:pt idx="0">
                        <c:v>1</c:v>
                      </c:pt>
                      <c:pt idx="1">
                        <c:v>2</c:v>
                      </c:pt>
                      <c:pt idx="2">
                        <c:v>3</c:v>
                      </c:pt>
                      <c:pt idx="3">
                        <c:v>4</c:v>
                      </c:pt>
                      <c:pt idx="4">
                        <c:v>5</c:v>
                      </c:pt>
                      <c:pt idx="5">
                        <c:v>6</c:v>
                      </c:pt>
                      <c:pt idx="6">
                        <c:v>7</c:v>
                      </c:pt>
                      <c:pt idx="7">
                        <c:v>8</c:v>
                      </c:pt>
                      <c:pt idx="8">
                        <c:v>9</c:v>
                      </c:pt>
                      <c:pt idx="9">
                        <c:v>10</c:v>
                      </c:pt>
                      <c:pt idx="10">
                        <c:v>11</c:v>
                      </c:pt>
                      <c:pt idx="11">
                        <c:v>12</c:v>
                      </c:pt>
                      <c:pt idx="12">
                        <c:v>42</c:v>
                      </c:pt>
                      <c:pt idx="13">
                        <c:v>200</c:v>
                      </c:pt>
                      <c:pt idx="16">
                        <c:v>100s</c:v>
                      </c:pt>
                      <c:pt idx="17">
                        <c:v>10,000s</c:v>
                      </c:pt>
                    </c:strCache>
                  </c:strRef>
                </c:cat>
                <c:val>
                  <c:numRef>
                    <c:extLst>
                      <c:ext uri="{02D57815-91ED-43cb-92C2-25804820EDAC}">
                        <c15:formulaRef>
                          <c15:sqref>'How Many MEs'!$B$79:$B$92</c15:sqref>
                        </c15:formulaRef>
                      </c:ext>
                    </c:extLst>
                    <c:numCache>
                      <c:formatCode>General</c:formatCode>
                      <c:ptCount val="14"/>
                      <c:pt idx="0">
                        <c:v>4</c:v>
                      </c:pt>
                      <c:pt idx="1">
                        <c:v>2</c:v>
                      </c:pt>
                      <c:pt idx="2">
                        <c:v>9</c:v>
                      </c:pt>
                      <c:pt idx="3">
                        <c:v>8</c:v>
                      </c:pt>
                      <c:pt idx="4">
                        <c:v>17</c:v>
                      </c:pt>
                      <c:pt idx="5">
                        <c:v>2</c:v>
                      </c:pt>
                      <c:pt idx="6">
                        <c:v>8</c:v>
                      </c:pt>
                      <c:pt idx="7">
                        <c:v>0</c:v>
                      </c:pt>
                      <c:pt idx="8">
                        <c:v>0</c:v>
                      </c:pt>
                      <c:pt idx="9">
                        <c:v>3</c:v>
                      </c:pt>
                      <c:pt idx="10">
                        <c:v>0</c:v>
                      </c:pt>
                      <c:pt idx="11">
                        <c:v>2</c:v>
                      </c:pt>
                      <c:pt idx="12">
                        <c:v>1</c:v>
                      </c:pt>
                      <c:pt idx="13">
                        <c:v>1</c:v>
                      </c:pt>
                    </c:numCache>
                  </c:numRef>
                </c:val>
                <c:extLst>
                  <c:ext xmlns:c16="http://schemas.microsoft.com/office/drawing/2014/chart" uri="{C3380CC4-5D6E-409C-BE32-E72D297353CC}">
                    <c16:uniqueId val="{00000001-954C-4BF7-B5C1-FB5BBB83ECA0}"/>
                  </c:ext>
                </c:extLst>
              </c15:ser>
            </c15:filteredBarSeries>
          </c:ext>
        </c:extLst>
      </c:barChart>
      <c:catAx>
        <c:axId val="334619080"/>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sz="2000">
                    <a:solidFill>
                      <a:schemeClr val="tx1"/>
                    </a:solidFill>
                  </a:rPr>
                  <a:t>Participant</a:t>
                </a:r>
                <a:r>
                  <a:rPr lang="en-US" sz="2000" baseline="0">
                    <a:solidFill>
                      <a:schemeClr val="tx1"/>
                    </a:solidFill>
                  </a:rPr>
                  <a:t> Responses</a:t>
                </a:r>
                <a:endParaRPr lang="en-US" sz="2000">
                  <a:solidFill>
                    <a:schemeClr val="tx1"/>
                  </a:solidFill>
                </a:endParaRPr>
              </a:p>
            </c:rich>
          </c:tx>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General" sourceLinked="1"/>
        <c:majorTickMark val="cross"/>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334620064"/>
        <c:crosses val="autoZero"/>
        <c:auto val="1"/>
        <c:lblAlgn val="ctr"/>
        <c:lblOffset val="100"/>
        <c:noMultiLvlLbl val="0"/>
      </c:catAx>
      <c:valAx>
        <c:axId val="3346200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sz="2000">
                    <a:solidFill>
                      <a:schemeClr val="tx1"/>
                    </a:solidFill>
                  </a:rPr>
                  <a:t># of Responses</a:t>
                </a:r>
              </a:p>
            </c:rich>
          </c:tx>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General" sourceLinked="1"/>
        <c:majorTickMark val="cross"/>
        <c:minorTickMark val="in"/>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334619080"/>
        <c:crosses val="autoZero"/>
        <c:crossBetween val="between"/>
        <c:minorUnit val="1"/>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cat>
            <c:strRef>
              <c:f>'Look like after ME'!$D$95:$D$101</c:f>
              <c:strCache>
                <c:ptCount val="7"/>
                <c:pt idx="0">
                  <c:v>Few Organisms</c:v>
                </c:pt>
                <c:pt idx="1">
                  <c:v>Ecosystems</c:v>
                </c:pt>
                <c:pt idx="2">
                  <c:v>Plants/Small animals</c:v>
                </c:pt>
                <c:pt idx="3">
                  <c:v>Life</c:v>
                </c:pt>
                <c:pt idx="4">
                  <c:v>Depends</c:v>
                </c:pt>
                <c:pt idx="5">
                  <c:v>Adaptations</c:v>
                </c:pt>
                <c:pt idx="6">
                  <c:v>Other</c:v>
                </c:pt>
              </c:strCache>
            </c:strRef>
          </c:cat>
          <c:val>
            <c:numRef>
              <c:f>'Look like after ME'!$E$95:$E$101</c:f>
              <c:numCache>
                <c:formatCode>General</c:formatCode>
                <c:ptCount val="7"/>
                <c:pt idx="0">
                  <c:v>42</c:v>
                </c:pt>
                <c:pt idx="1">
                  <c:v>12</c:v>
                </c:pt>
                <c:pt idx="2">
                  <c:v>10</c:v>
                </c:pt>
                <c:pt idx="3">
                  <c:v>10</c:v>
                </c:pt>
                <c:pt idx="4">
                  <c:v>7</c:v>
                </c:pt>
                <c:pt idx="5">
                  <c:v>6</c:v>
                </c:pt>
                <c:pt idx="6">
                  <c:v>11</c:v>
                </c:pt>
              </c:numCache>
            </c:numRef>
          </c:val>
          <c:extLst>
            <c:ext xmlns:c16="http://schemas.microsoft.com/office/drawing/2014/chart" uri="{C3380CC4-5D6E-409C-BE32-E72D297353CC}">
              <c16:uniqueId val="{00000000-9110-4A6F-A85F-540942366667}"/>
            </c:ext>
          </c:extLst>
        </c:ser>
        <c:dLbls>
          <c:showLegendKey val="0"/>
          <c:showVal val="0"/>
          <c:showCatName val="0"/>
          <c:showSerName val="0"/>
          <c:showPercent val="0"/>
          <c:showBubbleSize val="0"/>
        </c:dLbls>
        <c:gapWidth val="93"/>
        <c:axId val="472651128"/>
        <c:axId val="472648504"/>
      </c:barChart>
      <c:catAx>
        <c:axId val="472651128"/>
        <c:scaling>
          <c:orientation val="minMax"/>
        </c:scaling>
        <c:delete val="0"/>
        <c:axPos val="l"/>
        <c:numFmt formatCode="General" sourceLinked="1"/>
        <c:majorTickMark val="cross"/>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72648504"/>
        <c:crosses val="autoZero"/>
        <c:auto val="1"/>
        <c:lblAlgn val="ctr"/>
        <c:lblOffset val="100"/>
        <c:noMultiLvlLbl val="0"/>
      </c:catAx>
      <c:valAx>
        <c:axId val="47264850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sz="2000"/>
                  <a:t># of Mentions</a:t>
                </a:r>
              </a:p>
            </c:rich>
          </c:tx>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cross"/>
        <c:minorTickMark val="in"/>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726511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Reversed" id="22">
  <a:schemeClr val="accent2"/>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894EA463-0A29-4515-973B-26FA912CB6C8}" type="datetimeFigureOut">
              <a:rPr lang="en-US" smtClean="0"/>
              <a:pPr/>
              <a:t>10/10/2016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ACC6CC0-FD06-43EB-8C2D-BF435A2D4161}" type="slidenum">
              <a:rPr lang="en-US" smtClean="0"/>
              <a:pPr/>
              <a:t>‹#›</a:t>
            </a:fld>
            <a:endParaRPr lang="en-US" dirty="0"/>
          </a:p>
        </p:txBody>
      </p:sp>
    </p:spTree>
    <p:extLst>
      <p:ext uri="{BB962C8B-B14F-4D97-AF65-F5344CB8AC3E}">
        <p14:creationId xmlns:p14="http://schemas.microsoft.com/office/powerpoint/2010/main" val="17531629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8AE6EFE-FBF2-45AE-8E54-9213F9AA32AC}" type="datetimeFigureOut">
              <a:rPr lang="en-US" smtClean="0"/>
              <a:pPr/>
              <a:t>10/10/2016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B576CA0-7E93-41AB-A5C9-F6786B0B6DA4}" type="slidenum">
              <a:rPr lang="en-US" smtClean="0"/>
              <a:pPr/>
              <a:t>‹#›</a:t>
            </a:fld>
            <a:endParaRPr lang="en-US" dirty="0"/>
          </a:p>
        </p:txBody>
      </p:sp>
    </p:spTree>
    <p:extLst>
      <p:ext uri="{BB962C8B-B14F-4D97-AF65-F5344CB8AC3E}">
        <p14:creationId xmlns:p14="http://schemas.microsoft.com/office/powerpoint/2010/main" val="551368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ags" Target="../tags/tag10.xml"/></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12.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tags" Target="../tags/tag13.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tags" Target="../tags/tag14.xml"/></Relationships>
</file>

<file path=ppt/notesSlides/_rels/notesSlide15.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notesMaster" Target="../notesMasters/notesMaster1.xml"/><Relationship Id="rId1" Type="http://schemas.openxmlformats.org/officeDocument/2006/relationships/tags" Target="../tags/tag15.xml"/></Relationships>
</file>

<file path=ppt/notesSlides/_rels/notesSlide16.xml.rels><?xml version="1.0" encoding="UTF-8" standalone="yes"?>
<Relationships xmlns="http://schemas.openxmlformats.org/package/2006/relationships"><Relationship Id="rId3" Type="http://schemas.openxmlformats.org/officeDocument/2006/relationships/slide" Target="../slides/slide16.xml"/><Relationship Id="rId2" Type="http://schemas.openxmlformats.org/officeDocument/2006/relationships/notesMaster" Target="../notesMasters/notesMaster1.xml"/><Relationship Id="rId1" Type="http://schemas.openxmlformats.org/officeDocument/2006/relationships/tags" Target="../tags/tag16.xml"/></Relationships>
</file>

<file path=ppt/notesSlides/_rels/notesSlide17.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tags" Target="../tags/tag17.xml"/></Relationships>
</file>

<file path=ppt/notesSlides/_rels/notesSlide18.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notesMaster" Target="../notesMasters/notesMaster1.xml"/><Relationship Id="rId1" Type="http://schemas.openxmlformats.org/officeDocument/2006/relationships/tags" Target="../tags/tag18.xml"/></Relationships>
</file>

<file path=ppt/notesSlides/_rels/notesSlide19.xml.rels><?xml version="1.0" encoding="UTF-8" standalone="yes"?>
<Relationships xmlns="http://schemas.openxmlformats.org/package/2006/relationships"><Relationship Id="rId3" Type="http://schemas.openxmlformats.org/officeDocument/2006/relationships/slide" Target="../slides/slide19.xml"/><Relationship Id="rId2" Type="http://schemas.openxmlformats.org/officeDocument/2006/relationships/notesMaster" Target="../notesMasters/notesMaster1.xml"/><Relationship Id="rId1" Type="http://schemas.openxmlformats.org/officeDocument/2006/relationships/tags" Target="../tags/tag19.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20.xml.rels><?xml version="1.0" encoding="UTF-8" standalone="yes"?>
<Relationships xmlns="http://schemas.openxmlformats.org/package/2006/relationships"><Relationship Id="rId3" Type="http://schemas.openxmlformats.org/officeDocument/2006/relationships/slide" Target="../slides/slide20.xml"/><Relationship Id="rId2" Type="http://schemas.openxmlformats.org/officeDocument/2006/relationships/notesMaster" Target="../notesMasters/notesMaster1.xml"/><Relationship Id="rId1" Type="http://schemas.openxmlformats.org/officeDocument/2006/relationships/tags" Target="../tags/tag20.xml"/></Relationships>
</file>

<file path=ppt/notesSlides/_rels/notesSlide21.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notesMaster" Target="../notesMasters/notesMaster1.xml"/><Relationship Id="rId1" Type="http://schemas.openxmlformats.org/officeDocument/2006/relationships/tags" Target="../tags/tag2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4.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6.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8.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This study grew out of observations made by Dr. </a:t>
            </a:r>
            <a:r>
              <a:rPr lang="en-US" dirty="0" err="1" smtClean="0"/>
              <a:t>Sedlacek</a:t>
            </a:r>
            <a:r>
              <a:rPr lang="en-US" dirty="0" smtClean="0"/>
              <a:t> regarding answers that students were giving in her Earth History (Historical</a:t>
            </a:r>
            <a:r>
              <a:rPr lang="en-US" baseline="0" dirty="0" smtClean="0"/>
              <a:t> Geology) course.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a:t>
            </a:fld>
            <a:endParaRPr lang="en-US" dirty="0"/>
          </a:p>
        </p:txBody>
      </p:sp>
    </p:spTree>
    <p:extLst>
      <p:ext uri="{BB962C8B-B14F-4D97-AF65-F5344CB8AC3E}">
        <p14:creationId xmlns:p14="http://schemas.microsoft.com/office/powerpoint/2010/main" val="3659088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When tabulated,</a:t>
            </a:r>
            <a:r>
              <a:rPr lang="en-US" baseline="0" dirty="0" smtClean="0"/>
              <a:t> </a:t>
            </a:r>
            <a:r>
              <a:rPr lang="en-US" baseline="0" dirty="0" err="1" smtClean="0"/>
              <a:t>metoers</a:t>
            </a:r>
            <a:r>
              <a:rPr lang="en-US" baseline="0" dirty="0" smtClean="0"/>
              <a:t>, climate </a:t>
            </a:r>
            <a:r>
              <a:rPr lang="en-US" baseline="0" dirty="0" err="1" smtClean="0"/>
              <a:t>change,a</a:t>
            </a:r>
            <a:r>
              <a:rPr lang="en-US" baseline="0" dirty="0" smtClean="0"/>
              <a:t> </a:t>
            </a:r>
            <a:r>
              <a:rPr lang="en-US" baseline="0" dirty="0" err="1" smtClean="0"/>
              <a:t>nd</a:t>
            </a:r>
            <a:r>
              <a:rPr lang="en-US" baseline="0" dirty="0" smtClean="0"/>
              <a:t> generic natural disasters were most frequently given.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10</a:t>
            </a:fld>
            <a:endParaRPr lang="en-US" dirty="0"/>
          </a:p>
        </p:txBody>
      </p:sp>
    </p:spTree>
    <p:extLst>
      <p:ext uri="{BB962C8B-B14F-4D97-AF65-F5344CB8AC3E}">
        <p14:creationId xmlns:p14="http://schemas.microsoft.com/office/powerpoint/2010/main" val="22993907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When asked how many extinctions, the answers varied</a:t>
            </a:r>
            <a:r>
              <a:rPr lang="en-US" baseline="0" dirty="0" smtClean="0"/>
              <a:t> from 10,000s to 1.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11</a:t>
            </a:fld>
            <a:endParaRPr lang="en-US" dirty="0"/>
          </a:p>
        </p:txBody>
      </p:sp>
    </p:spTree>
    <p:extLst>
      <p:ext uri="{BB962C8B-B14F-4D97-AF65-F5344CB8AC3E}">
        <p14:creationId xmlns:p14="http://schemas.microsoft.com/office/powerpoint/2010/main" val="15361528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If</a:t>
            </a:r>
            <a:r>
              <a:rPr lang="en-US" baseline="0" dirty="0" smtClean="0"/>
              <a:t> all of the responses with a certain number are included, the mean number of extinctions is 9.05, but if we remove all responses higher than 12, the mean drops to just under 5.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12</a:t>
            </a:fld>
            <a:endParaRPr lang="en-US" dirty="0"/>
          </a:p>
        </p:txBody>
      </p:sp>
    </p:spTree>
    <p:extLst>
      <p:ext uri="{BB962C8B-B14F-4D97-AF65-F5344CB8AC3E}">
        <p14:creationId xmlns:p14="http://schemas.microsoft.com/office/powerpoint/2010/main" val="4439844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smtClean="0"/>
              <a:t>One</a:t>
            </a:r>
            <a:r>
              <a:rPr lang="en-US" baseline="0" dirty="0" smtClean="0"/>
              <a:t> question we asked was what would you see if you went back in time to just after a ME. The majority of students gave a description that included few organisms being present. This category and the Ecosystem category are further subdivided below.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13</a:t>
            </a:fld>
            <a:endParaRPr lang="en-US" dirty="0"/>
          </a:p>
        </p:txBody>
      </p:sp>
    </p:spTree>
    <p:extLst>
      <p:ext uri="{BB962C8B-B14F-4D97-AF65-F5344CB8AC3E}">
        <p14:creationId xmlns:p14="http://schemas.microsoft.com/office/powerpoint/2010/main" val="35127099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smtClean="0"/>
              <a:t>17</a:t>
            </a:r>
            <a:r>
              <a:rPr lang="en-US" baseline="0" dirty="0" smtClean="0"/>
              <a:t> students described a setting with barren land devoid of any animals or plants (i.e. a desolate landscape).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14</a:t>
            </a:fld>
            <a:endParaRPr lang="en-US" dirty="0"/>
          </a:p>
        </p:txBody>
      </p:sp>
    </p:spTree>
    <p:extLst>
      <p:ext uri="{BB962C8B-B14F-4D97-AF65-F5344CB8AC3E}">
        <p14:creationId xmlns:p14="http://schemas.microsoft.com/office/powerpoint/2010/main" val="2755975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smtClean="0"/>
              <a:t>14 students described a setting where one would see dead animals or plants lying across the landscape (i.e. carnage). Perhaps driven by popular images of what a ME would look like?</a:t>
            </a:r>
            <a:r>
              <a:rPr lang="en-US" baseline="0" dirty="0" smtClean="0"/>
              <a:t> </a:t>
            </a:r>
          </a:p>
          <a:p>
            <a:r>
              <a:rPr lang="en-US" baseline="0" dirty="0" smtClean="0"/>
              <a:t>11 students described a setting with few organisms but were not specific in their descriptions.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15</a:t>
            </a:fld>
            <a:endParaRPr lang="en-US" dirty="0"/>
          </a:p>
        </p:txBody>
      </p:sp>
    </p:spTree>
    <p:extLst>
      <p:ext uri="{BB962C8B-B14F-4D97-AF65-F5344CB8AC3E}">
        <p14:creationId xmlns:p14="http://schemas.microsoft.com/office/powerpoint/2010/main" val="3553044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smtClean="0"/>
              <a:t>For the ecosystems category,</a:t>
            </a:r>
            <a:r>
              <a:rPr lang="en-US" baseline="0" dirty="0" smtClean="0"/>
              <a:t> seven students mentioned ecosystems that were not healthy or improperly functioning. However, four students mentioned that one would see normally functioning ecosystems.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16</a:t>
            </a:fld>
            <a:endParaRPr lang="en-US" dirty="0"/>
          </a:p>
        </p:txBody>
      </p:sp>
    </p:spTree>
    <p:extLst>
      <p:ext uri="{BB962C8B-B14F-4D97-AF65-F5344CB8AC3E}">
        <p14:creationId xmlns:p14="http://schemas.microsoft.com/office/powerpoint/2010/main" val="40553881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smtClean="0"/>
              <a:t>As noted</a:t>
            </a:r>
            <a:r>
              <a:rPr lang="en-US" baseline="0" dirty="0" smtClean="0"/>
              <a:t> above, many of the responses seemed to describe extinctions that take place on a local or regional level for just a few species. In fact, some students seemed to suggest that a mass extinction did not need to kill off every member of a species – just every member in a given region or continent. This quote illustrates this biological perspective. Besides a correct view of MEs, note the use of biologic terms such as niches, organisms, mammalian, etc.  (Name is a pseudonym)</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17</a:t>
            </a:fld>
            <a:endParaRPr lang="en-US" dirty="0"/>
          </a:p>
        </p:txBody>
      </p:sp>
    </p:spTree>
    <p:extLst>
      <p:ext uri="{BB962C8B-B14F-4D97-AF65-F5344CB8AC3E}">
        <p14:creationId xmlns:p14="http://schemas.microsoft.com/office/powerpoint/2010/main" val="11148412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The results indicate that a fair number of students taking an undergraduate Earth History course think that every mass extinction sterilizes the planet to</a:t>
            </a:r>
            <a:r>
              <a:rPr lang="en-US" baseline="0" dirty="0" smtClean="0"/>
              <a:t> the point where only bacteria are left to once again repopulate the planet. Similarly, few students realize that mass extinctions happen so slowly that one could visit a ME and not notice anything unusual happening (Other than bolide impact). In addition, this concept is started at an early age through the introduction of dinosaurs and may be a way to introduce a correct view of MEs.</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18</a:t>
            </a:fld>
            <a:endParaRPr lang="en-US" dirty="0"/>
          </a:p>
        </p:txBody>
      </p:sp>
    </p:spTree>
    <p:extLst>
      <p:ext uri="{BB962C8B-B14F-4D97-AF65-F5344CB8AC3E}">
        <p14:creationId xmlns:p14="http://schemas.microsoft.com/office/powerpoint/2010/main" val="40742938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Given that people begin to learn about MEs at an early age, those of use who teach preservice elementary education majors may</a:t>
            </a:r>
            <a:r>
              <a:rPr lang="en-US" baseline="0" dirty="0" smtClean="0"/>
              <a:t> consider including MEs in our curriculum.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19</a:t>
            </a:fld>
            <a:endParaRPr lang="en-US" dirty="0"/>
          </a:p>
        </p:txBody>
      </p:sp>
    </p:spTree>
    <p:extLst>
      <p:ext uri="{BB962C8B-B14F-4D97-AF65-F5344CB8AC3E}">
        <p14:creationId xmlns:p14="http://schemas.microsoft.com/office/powerpoint/2010/main" val="425044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Background on the Scientific Consensus of</a:t>
            </a:r>
            <a:r>
              <a:rPr lang="en-US" baseline="0" dirty="0" smtClean="0"/>
              <a:t> What Is a mass Extinction</a:t>
            </a:r>
          </a:p>
          <a:p>
            <a:r>
              <a:rPr lang="en-US" dirty="0" smtClean="0"/>
              <a:t>In </a:t>
            </a:r>
            <a:r>
              <a:rPr lang="en-US" dirty="0" smtClean="0"/>
              <a:t>the early</a:t>
            </a:r>
            <a:r>
              <a:rPr lang="en-US" baseline="0" dirty="0" smtClean="0"/>
              <a:t> 1980s David </a:t>
            </a:r>
            <a:r>
              <a:rPr lang="en-US" baseline="0" dirty="0" err="1" smtClean="0"/>
              <a:t>Raup</a:t>
            </a:r>
            <a:r>
              <a:rPr lang="en-US" baseline="0" dirty="0" smtClean="0"/>
              <a:t> and Jack Sepkoski took on the challenge of quantifying marine biodiversity in the Phanerozoic. In 1981, Sepkoski publishes what we term the Sepkoski Curve. Through statistical analysis, he determines that there are three groupings of marine families that account for over 90% of the data. These are the faunal groups. The Cambrian faunal group, dominated by trilobites, inarticulate brachiopods, the Paleozoic fauna, brachiopods, bryozoans, crinoids among others, and the Modern, dominated by bivalves and other molluscan fauna. The dominant faunal group has changed over time. In addition, this figure shows three significant drops in biodiversity. The Ordovician, Devonian, Late Permian, Triassic, and end – Cretaceous.</a:t>
            </a:r>
            <a:endParaRPr lang="en-US" dirty="0"/>
          </a:p>
        </p:txBody>
      </p:sp>
      <p:sp>
        <p:nvSpPr>
          <p:cNvPr id="4" name="Slide Number Placeholder 3"/>
          <p:cNvSpPr>
            <a:spLocks noGrp="1"/>
          </p:cNvSpPr>
          <p:nvPr>
            <p:ph type="sldNum" sz="quarter" idx="10"/>
          </p:nvPr>
        </p:nvSpPr>
        <p:spPr/>
        <p:txBody>
          <a:bodyPr/>
          <a:lstStyle/>
          <a:p>
            <a:fld id="{503D340F-2D93-4963-8061-5BCE3EA5EFFB}" type="slidenum">
              <a:rPr lang="en-US" smtClean="0"/>
              <a:t>2</a:t>
            </a:fld>
            <a:endParaRPr lang="en-US"/>
          </a:p>
        </p:txBody>
      </p:sp>
    </p:spTree>
    <p:extLst>
      <p:ext uri="{BB962C8B-B14F-4D97-AF65-F5344CB8AC3E}">
        <p14:creationId xmlns:p14="http://schemas.microsoft.com/office/powerpoint/2010/main" val="21798852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We are looking to expand this project and would be interested in</a:t>
            </a:r>
            <a:r>
              <a:rPr lang="en-US" baseline="0" dirty="0" smtClean="0"/>
              <a:t> finding collaborators in </a:t>
            </a:r>
            <a:r>
              <a:rPr lang="en-US" baseline="0" smtClean="0"/>
              <a:t>other institutions.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20</a:t>
            </a:fld>
            <a:endParaRPr lang="en-US" dirty="0"/>
          </a:p>
        </p:txBody>
      </p:sp>
    </p:spTree>
    <p:extLst>
      <p:ext uri="{BB962C8B-B14F-4D97-AF65-F5344CB8AC3E}">
        <p14:creationId xmlns:p14="http://schemas.microsoft.com/office/powerpoint/2010/main" val="8365131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2B576CA0-7E93-41AB-A5C9-F6786B0B6DA4}" type="slidenum">
              <a:rPr lang="en-US" smtClean="0"/>
              <a:pPr/>
              <a:t>21</a:t>
            </a:fld>
            <a:endParaRPr lang="en-US" dirty="0"/>
          </a:p>
        </p:txBody>
      </p:sp>
    </p:spTree>
    <p:extLst>
      <p:ext uri="{BB962C8B-B14F-4D97-AF65-F5344CB8AC3E}">
        <p14:creationId xmlns:p14="http://schemas.microsoft.com/office/powerpoint/2010/main" val="2277541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Scientific</a:t>
            </a:r>
            <a:r>
              <a:rPr lang="en-US" baseline="0" dirty="0" smtClean="0"/>
              <a:t> Consensus – Causes</a:t>
            </a:r>
          </a:p>
          <a:p>
            <a:r>
              <a:rPr lang="en-US" dirty="0" smtClean="0"/>
              <a:t>Climate </a:t>
            </a:r>
            <a:r>
              <a:rPr lang="en-US" dirty="0" smtClean="0"/>
              <a:t>change:</a:t>
            </a:r>
            <a:r>
              <a:rPr lang="en-US" baseline="0" dirty="0" smtClean="0"/>
              <a:t> cooling in the Ordovician and Devonian, warming during the Late Permian, bolide impact associated only with the Cretaceous extinction event. Large Igneous Provinces are associated with the Permian extinction, Triassic, and Cretaceous. Many mass extinctions have multiple contributing factors </a:t>
            </a:r>
            <a:endParaRPr lang="en-US" dirty="0"/>
          </a:p>
        </p:txBody>
      </p:sp>
      <p:sp>
        <p:nvSpPr>
          <p:cNvPr id="4" name="Slide Number Placeholder 3"/>
          <p:cNvSpPr>
            <a:spLocks noGrp="1"/>
          </p:cNvSpPr>
          <p:nvPr>
            <p:ph type="sldNum" sz="quarter" idx="10"/>
          </p:nvPr>
        </p:nvSpPr>
        <p:spPr/>
        <p:txBody>
          <a:bodyPr/>
          <a:lstStyle/>
          <a:p>
            <a:fld id="{503D340F-2D93-4963-8061-5BCE3EA5EFFB}" type="slidenum">
              <a:rPr lang="en-US" smtClean="0"/>
              <a:t>3</a:t>
            </a:fld>
            <a:endParaRPr lang="en-US"/>
          </a:p>
        </p:txBody>
      </p:sp>
    </p:spTree>
    <p:extLst>
      <p:ext uri="{BB962C8B-B14F-4D97-AF65-F5344CB8AC3E}">
        <p14:creationId xmlns:p14="http://schemas.microsoft.com/office/powerpoint/2010/main" val="1303492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b="1" dirty="0" smtClean="0"/>
              <a:t>Study Methods</a:t>
            </a:r>
          </a:p>
          <a:p>
            <a:r>
              <a:rPr lang="en-US" dirty="0" smtClean="0"/>
              <a:t>Developed a questionnaire</a:t>
            </a:r>
            <a:r>
              <a:rPr lang="en-US" baseline="0" dirty="0" smtClean="0"/>
              <a:t> with nine, open-ended questions regarding what students think about mass extinctions. Administered at the beginning of each term in </a:t>
            </a:r>
            <a:r>
              <a:rPr lang="en-US" baseline="0" dirty="0" err="1" smtClean="0"/>
              <a:t>Sedlacek’s</a:t>
            </a:r>
            <a:r>
              <a:rPr lang="en-US" baseline="0" dirty="0" smtClean="0"/>
              <a:t> Earth History (EH) course.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4</a:t>
            </a:fld>
            <a:endParaRPr lang="en-US" dirty="0"/>
          </a:p>
        </p:txBody>
      </p:sp>
    </p:spTree>
    <p:extLst>
      <p:ext uri="{BB962C8B-B14F-4D97-AF65-F5344CB8AC3E}">
        <p14:creationId xmlns:p14="http://schemas.microsoft.com/office/powerpoint/2010/main" val="1806494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This earth History course is required by the Earth Science</a:t>
            </a:r>
            <a:r>
              <a:rPr lang="en-US" baseline="0" dirty="0" smtClean="0"/>
              <a:t> majors. Biology majors have the option of taking a year of geology or a year of physics. About half choose geology. Course are required for students who wat to teach Earth Science.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5</a:t>
            </a:fld>
            <a:endParaRPr lang="en-US" dirty="0"/>
          </a:p>
        </p:txBody>
      </p:sp>
    </p:spTree>
    <p:extLst>
      <p:ext uri="{BB962C8B-B14F-4D97-AF65-F5344CB8AC3E}">
        <p14:creationId xmlns:p14="http://schemas.microsoft.com/office/powerpoint/2010/main" val="4844965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Results presented form three sections of EH. Many of the biology majors are juniors or seniors who held off taking the course until late in their program. Many</a:t>
            </a:r>
            <a:r>
              <a:rPr lang="en-US" baseline="0" dirty="0" smtClean="0"/>
              <a:t> of the Earth &amp; Environmental Science majors are freshmen and sophomores just starting their program.</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6</a:t>
            </a:fld>
            <a:endParaRPr lang="en-US" dirty="0"/>
          </a:p>
        </p:txBody>
      </p:sp>
    </p:spTree>
    <p:extLst>
      <p:ext uri="{BB962C8B-B14F-4D97-AF65-F5344CB8AC3E}">
        <p14:creationId xmlns:p14="http://schemas.microsoft.com/office/powerpoint/2010/main" val="920245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Most students</a:t>
            </a:r>
            <a:r>
              <a:rPr lang="en-US" baseline="0" dirty="0" smtClean="0"/>
              <a:t> stated that they first learned about mass extinctions (MEs) in elementary school =- though the process is probably iterative with students first learning about the topic in elementary school but not learning the formal definition until High school or college.  The one student in the “Other” category stated ‘Young”.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7</a:t>
            </a:fld>
            <a:endParaRPr lang="en-US" dirty="0"/>
          </a:p>
        </p:txBody>
      </p:sp>
    </p:spTree>
    <p:extLst>
      <p:ext uri="{BB962C8B-B14F-4D97-AF65-F5344CB8AC3E}">
        <p14:creationId xmlns:p14="http://schemas.microsoft.com/office/powerpoint/2010/main" val="1552409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Not surprising</a:t>
            </a:r>
            <a:r>
              <a:rPr lang="en-US" baseline="0" dirty="0" smtClean="0"/>
              <a:t> that dinosaurs was the most common context for learning about MEs. Those in the media category show the utility of science documentaries on TV, and the other category  showed a wide range of contexts.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8</a:t>
            </a:fld>
            <a:endParaRPr lang="en-US" dirty="0"/>
          </a:p>
        </p:txBody>
      </p:sp>
    </p:spTree>
    <p:extLst>
      <p:ext uri="{BB962C8B-B14F-4D97-AF65-F5344CB8AC3E}">
        <p14:creationId xmlns:p14="http://schemas.microsoft.com/office/powerpoint/2010/main" val="3812168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custDataLst>
              <p:tags r:id="rId1"/>
            </p:custDataLst>
          </p:nvPr>
        </p:nvSpPr>
        <p:spPr/>
        <p:txBody>
          <a:bodyPr/>
          <a:lstStyle/>
          <a:p>
            <a:r>
              <a:rPr lang="en-US" dirty="0" smtClean="0"/>
              <a:t>When asked what causes a ME, many students stated a volcano,</a:t>
            </a:r>
            <a:r>
              <a:rPr lang="en-US" baseline="0" dirty="0" smtClean="0"/>
              <a:t> meteor, or ice age. Other responses included climate change, and others gave responses that focused on species-level extinctions that may be regional in nature. This last group  stems from the upper-level Biology majors who have learned about extinction from a biological (rather than geological) perspective. </a:t>
            </a:r>
            <a:endParaRPr lang="en-US" dirty="0"/>
          </a:p>
        </p:txBody>
      </p:sp>
      <p:sp>
        <p:nvSpPr>
          <p:cNvPr id="4" name="Slide Number Placeholder 3"/>
          <p:cNvSpPr>
            <a:spLocks noGrp="1"/>
          </p:cNvSpPr>
          <p:nvPr>
            <p:ph type="sldNum" sz="quarter" idx="10"/>
          </p:nvPr>
        </p:nvSpPr>
        <p:spPr/>
        <p:txBody>
          <a:bodyPr/>
          <a:lstStyle/>
          <a:p>
            <a:fld id="{2B576CA0-7E93-41AB-A5C9-F6786B0B6DA4}" type="slidenum">
              <a:rPr lang="en-US" smtClean="0"/>
              <a:pPr/>
              <a:t>9</a:t>
            </a:fld>
            <a:endParaRPr lang="en-US" dirty="0"/>
          </a:p>
        </p:txBody>
      </p:sp>
    </p:spTree>
    <p:extLst>
      <p:ext uri="{BB962C8B-B14F-4D97-AF65-F5344CB8AC3E}">
        <p14:creationId xmlns:p14="http://schemas.microsoft.com/office/powerpoint/2010/main" val="3828711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793CBA-D6AE-0944-89F0-AF75A3F57C29}" type="datetime1">
              <a:rPr lang="en-US" smtClean="0">
                <a:solidFill>
                  <a:prstClr val="black">
                    <a:tint val="75000"/>
                  </a:prstClr>
                </a:solidFill>
              </a:rPr>
              <a:t>10/10/2016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1700D2-631B-6644-9800-35EE85FC1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43075636"/>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212E7F-BDC5-DE41-9FC2-8A15AE9CA57C}" type="datetime1">
              <a:rPr lang="en-US" smtClean="0">
                <a:solidFill>
                  <a:prstClr val="black">
                    <a:tint val="75000"/>
                  </a:prstClr>
                </a:solidFill>
              </a:rPr>
              <a:t>10/10/2016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1700D2-631B-6644-9800-35EE85FC1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71050865"/>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938589"/>
            <a:ext cx="77724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38402"/>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AD4C6E-D9EB-D94A-837D-0B818B9DAF89}" type="datetime1">
              <a:rPr lang="en-US" smtClean="0">
                <a:solidFill>
                  <a:prstClr val="black">
                    <a:tint val="75000"/>
                  </a:prstClr>
                </a:solidFill>
              </a:rPr>
              <a:t>10/10/2016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1700D2-631B-6644-9800-35EE85FC1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3653104"/>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3733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3733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A8AD7A-0F51-2C4B-BE22-6AF13F242349}" type="datetime1">
              <a:rPr lang="en-US" smtClean="0">
                <a:solidFill>
                  <a:prstClr val="black">
                    <a:tint val="75000"/>
                  </a:prstClr>
                </a:solidFill>
              </a:rPr>
              <a:t>10/10/2016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1700D2-631B-6644-9800-35EE85FC1BA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8874980"/>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3887D5-0F1A-4AB6-89F1-91CE77AE9014}" type="datetimeFigureOut">
              <a:rPr lang="en-US" smtClean="0"/>
              <a:t>10/10/2016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A47B1-0FB1-4286-AF2B-3B464DD6AD74}" type="slidenum">
              <a:rPr lang="en-US" smtClean="0"/>
              <a:t>‹#›</a:t>
            </a:fld>
            <a:endParaRPr lang="en-US"/>
          </a:p>
        </p:txBody>
      </p:sp>
    </p:spTree>
    <p:extLst>
      <p:ext uri="{BB962C8B-B14F-4D97-AF65-F5344CB8AC3E}">
        <p14:creationId xmlns:p14="http://schemas.microsoft.com/office/powerpoint/2010/main" val="42525583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BudgePresentation4.jpg"/>
          <p:cNvPicPr>
            <a:picLocks noChangeAspect="1"/>
          </p:cNvPicPr>
          <p:nvPr userDrawn="1"/>
        </p:nvPicPr>
        <p:blipFill>
          <a:blip r:embed="rId7"/>
          <a:stretch>
            <a:fillRect/>
          </a:stretch>
        </p:blipFill>
        <p:spPr>
          <a:xfrm>
            <a:off x="715" y="0"/>
            <a:ext cx="9142571"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38100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fld id="{E86D6F0C-01C2-FE44-91A6-2EDBAAF837C9}" type="datetime1">
              <a:rPr lang="en-US" smtClean="0">
                <a:solidFill>
                  <a:prstClr val="black">
                    <a:tint val="75000"/>
                  </a:prstClr>
                </a:solidFill>
              </a:rPr>
              <a:pPr defTabSz="342900"/>
              <a:t>10/10/2016</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fld id="{261700D2-631B-6644-9800-35EE85FC1BAA}"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1558070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hf hdr="0" dt="0"/>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 y="533400"/>
            <a:ext cx="8153400" cy="1752600"/>
          </a:xfrm>
        </p:spPr>
        <p:txBody>
          <a:bodyPr>
            <a:noAutofit/>
          </a:bodyPr>
          <a:lstStyle/>
          <a:p>
            <a:r>
              <a:rPr lang="en-US" sz="4000" b="1" dirty="0"/>
              <a:t>Life on a Sterile Planet – </a:t>
            </a:r>
            <a:r>
              <a:rPr lang="en-US" sz="4000" b="1" dirty="0" smtClean="0"/>
              <a:t/>
            </a:r>
            <a:br>
              <a:rPr lang="en-US" sz="4000" b="1" dirty="0" smtClean="0"/>
            </a:br>
            <a:r>
              <a:rPr lang="en-US" sz="4000" b="1" dirty="0" smtClean="0"/>
              <a:t>Results </a:t>
            </a:r>
            <a:r>
              <a:rPr lang="en-US" sz="4000" b="1" dirty="0"/>
              <a:t>From a Pilot Study on Misconceptions of Mass </a:t>
            </a:r>
            <a:r>
              <a:rPr lang="en-US" sz="4000" b="1" dirty="0" smtClean="0"/>
              <a:t>Extinctions</a:t>
            </a:r>
            <a:endParaRPr lang="en-US" sz="4000" dirty="0"/>
          </a:p>
        </p:txBody>
      </p:sp>
      <p:sp>
        <p:nvSpPr>
          <p:cNvPr id="3" name="Subtitle 2"/>
          <p:cNvSpPr>
            <a:spLocks noGrp="1"/>
          </p:cNvSpPr>
          <p:nvPr>
            <p:ph type="subTitle" idx="1"/>
          </p:nvPr>
        </p:nvSpPr>
        <p:spPr>
          <a:xfrm>
            <a:off x="1257300" y="2590800"/>
            <a:ext cx="6629400" cy="2362200"/>
          </a:xfrm>
        </p:spPr>
        <p:txBody>
          <a:bodyPr>
            <a:noAutofit/>
          </a:bodyPr>
          <a:lstStyle/>
          <a:p>
            <a:r>
              <a:rPr lang="en-US" sz="3200" dirty="0" smtClean="0">
                <a:solidFill>
                  <a:srgbClr val="7030A0"/>
                </a:solidFill>
              </a:rPr>
              <a:t>Kyle Gray &amp; Alexa </a:t>
            </a:r>
            <a:r>
              <a:rPr lang="en-US" sz="3200" dirty="0" err="1" smtClean="0">
                <a:solidFill>
                  <a:srgbClr val="7030A0"/>
                </a:solidFill>
              </a:rPr>
              <a:t>Sedlacek</a:t>
            </a:r>
            <a:endParaRPr lang="en-US" sz="3200" dirty="0" smtClean="0">
              <a:solidFill>
                <a:srgbClr val="7030A0"/>
              </a:solidFill>
            </a:endParaRPr>
          </a:p>
          <a:p>
            <a:r>
              <a:rPr lang="en-US" sz="3200" dirty="0" smtClean="0">
                <a:solidFill>
                  <a:srgbClr val="7030A0"/>
                </a:solidFill>
              </a:rPr>
              <a:t>Department of Earth and Environmental Sciences</a:t>
            </a:r>
          </a:p>
          <a:p>
            <a:r>
              <a:rPr lang="en-US" sz="3200" dirty="0" smtClean="0">
                <a:solidFill>
                  <a:srgbClr val="7030A0"/>
                </a:solidFill>
              </a:rPr>
              <a:t>University of Northern Iowa</a:t>
            </a:r>
            <a:endParaRPr lang="en-US" sz="3200" dirty="0">
              <a:solidFill>
                <a:srgbClr val="7030A0"/>
              </a:solidFill>
            </a:endParaRPr>
          </a:p>
        </p:txBody>
      </p:sp>
    </p:spTree>
    <p:extLst>
      <p:ext uri="{BB962C8B-B14F-4D97-AF65-F5344CB8AC3E}">
        <p14:creationId xmlns:p14="http://schemas.microsoft.com/office/powerpoint/2010/main" val="1117241258"/>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27709"/>
            <a:ext cx="6172200" cy="618565"/>
          </a:xfrm>
        </p:spPr>
        <p:txBody>
          <a:bodyPr>
            <a:noAutofit/>
          </a:bodyPr>
          <a:lstStyle/>
          <a:p>
            <a:r>
              <a:rPr lang="en-US" sz="4000" dirty="0" smtClean="0"/>
              <a:t>Causes</a:t>
            </a:r>
            <a:endParaRPr lang="en-US" sz="4000" dirty="0"/>
          </a:p>
        </p:txBody>
      </p:sp>
      <p:graphicFrame>
        <p:nvGraphicFramePr>
          <p:cNvPr id="5" name="Chart 4"/>
          <p:cNvGraphicFramePr>
            <a:graphicFrameLocks/>
          </p:cNvGraphicFramePr>
          <p:nvPr>
            <p:extLst>
              <p:ext uri="{D42A27DB-BD31-4B8C-83A1-F6EECF244321}">
                <p14:modId xmlns:p14="http://schemas.microsoft.com/office/powerpoint/2010/main" val="3697565877"/>
              </p:ext>
            </p:extLst>
          </p:nvPr>
        </p:nvGraphicFramePr>
        <p:xfrm>
          <a:off x="228600" y="381000"/>
          <a:ext cx="8343900" cy="4952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7492046"/>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822"/>
            <a:ext cx="8229600" cy="857250"/>
          </a:xfrm>
        </p:spPr>
        <p:txBody>
          <a:bodyPr>
            <a:normAutofit/>
          </a:bodyPr>
          <a:lstStyle/>
          <a:p>
            <a:r>
              <a:rPr lang="en-US" sz="4000" dirty="0" smtClean="0"/>
              <a:t>How Many Mass Extinctions?</a:t>
            </a:r>
            <a:endParaRPr lang="en-US" sz="4000" dirty="0"/>
          </a:p>
        </p:txBody>
      </p:sp>
      <p:sp>
        <p:nvSpPr>
          <p:cNvPr id="3" name="Rectangle 2"/>
          <p:cNvSpPr/>
          <p:nvPr/>
        </p:nvSpPr>
        <p:spPr>
          <a:xfrm>
            <a:off x="381747" y="1247392"/>
            <a:ext cx="2948884" cy="523220"/>
          </a:xfrm>
          <a:prstGeom prst="rect">
            <a:avLst/>
          </a:prstGeom>
          <a:solidFill>
            <a:schemeClr val="accent3">
              <a:lumMod val="20000"/>
              <a:lumOff val="80000"/>
            </a:schemeClr>
          </a:solidFill>
          <a:ln>
            <a:solidFill>
              <a:schemeClr val="tx1"/>
            </a:solidFill>
          </a:ln>
        </p:spPr>
        <p:txBody>
          <a:bodyPr wrap="none">
            <a:spAutoFit/>
          </a:bodyPr>
          <a:lstStyle/>
          <a:p>
            <a:r>
              <a:rPr lang="en-US" sz="2800" dirty="0"/>
              <a:t>7 - Complete guess</a:t>
            </a:r>
          </a:p>
        </p:txBody>
      </p:sp>
      <p:sp>
        <p:nvSpPr>
          <p:cNvPr id="6" name="Rectangle 5"/>
          <p:cNvSpPr/>
          <p:nvPr/>
        </p:nvSpPr>
        <p:spPr>
          <a:xfrm>
            <a:off x="3886200" y="1033993"/>
            <a:ext cx="4686381" cy="954107"/>
          </a:xfrm>
          <a:prstGeom prst="rect">
            <a:avLst/>
          </a:prstGeom>
          <a:solidFill>
            <a:schemeClr val="accent4">
              <a:lumMod val="40000"/>
              <a:lumOff val="60000"/>
            </a:schemeClr>
          </a:solidFill>
          <a:ln>
            <a:solidFill>
              <a:schemeClr val="tx1"/>
            </a:solidFill>
          </a:ln>
        </p:spPr>
        <p:txBody>
          <a:bodyPr wrap="square">
            <a:spAutoFit/>
          </a:bodyPr>
          <a:lstStyle/>
          <a:p>
            <a:r>
              <a:rPr lang="en-US" sz="2800" dirty="0"/>
              <a:t>There have been five mass extinctions. I watch Cosmos.</a:t>
            </a:r>
          </a:p>
        </p:txBody>
      </p:sp>
      <p:sp>
        <p:nvSpPr>
          <p:cNvPr id="18" name="Rectangle 17"/>
          <p:cNvSpPr/>
          <p:nvPr/>
        </p:nvSpPr>
        <p:spPr>
          <a:xfrm>
            <a:off x="356347" y="3886200"/>
            <a:ext cx="8126505" cy="1384995"/>
          </a:xfrm>
          <a:prstGeom prst="rect">
            <a:avLst/>
          </a:prstGeom>
          <a:solidFill>
            <a:schemeClr val="accent5">
              <a:lumMod val="60000"/>
              <a:lumOff val="40000"/>
            </a:schemeClr>
          </a:solidFill>
          <a:ln>
            <a:solidFill>
              <a:schemeClr val="tx1"/>
            </a:solidFill>
          </a:ln>
        </p:spPr>
        <p:txBody>
          <a:bodyPr wrap="square">
            <a:spAutoFit/>
          </a:bodyPr>
          <a:lstStyle/>
          <a:p>
            <a:r>
              <a:rPr lang="en-US" sz="2800" dirty="0"/>
              <a:t>I would guess in the ten-thousands. The term "mass extinction" seems kind of vague</a:t>
            </a:r>
            <a:r>
              <a:rPr lang="en-US" sz="2800" dirty="0" smtClean="0"/>
              <a:t>… there </a:t>
            </a:r>
            <a:r>
              <a:rPr lang="en-US" sz="2800" dirty="0"/>
              <a:t>have been many different types of mass.</a:t>
            </a:r>
          </a:p>
        </p:txBody>
      </p:sp>
      <p:sp>
        <p:nvSpPr>
          <p:cNvPr id="10" name="Rectangle 9"/>
          <p:cNvSpPr/>
          <p:nvPr/>
        </p:nvSpPr>
        <p:spPr>
          <a:xfrm>
            <a:off x="1524000" y="2471006"/>
            <a:ext cx="5406929" cy="646331"/>
          </a:xfrm>
          <a:prstGeom prst="rect">
            <a:avLst/>
          </a:prstGeom>
          <a:solidFill>
            <a:srgbClr val="FFC000"/>
          </a:solidFill>
          <a:ln>
            <a:solidFill>
              <a:schemeClr val="tx1"/>
            </a:solidFill>
          </a:ln>
        </p:spPr>
        <p:txBody>
          <a:bodyPr wrap="none">
            <a:spAutoFit/>
          </a:bodyPr>
          <a:lstStyle/>
          <a:p>
            <a:r>
              <a:rPr lang="en-US" sz="3600" dirty="0">
                <a:solidFill>
                  <a:srgbClr val="000000"/>
                </a:solidFill>
                <a:latin typeface="Calibri" panose="020F0502020204030204" pitchFamily="34" charset="0"/>
              </a:rPr>
              <a:t>42- the answer is always 42</a:t>
            </a:r>
            <a:r>
              <a:rPr lang="en-US" sz="3600" dirty="0"/>
              <a:t> </a:t>
            </a:r>
          </a:p>
        </p:txBody>
      </p:sp>
    </p:spTree>
    <p:extLst>
      <p:ext uri="{BB962C8B-B14F-4D97-AF65-F5344CB8AC3E}">
        <p14:creationId xmlns:p14="http://schemas.microsoft.com/office/powerpoint/2010/main" val="1566327870"/>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18"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14"/>
          <p:cNvGraphicFramePr>
            <a:graphicFrameLocks/>
          </p:cNvGraphicFramePr>
          <p:nvPr>
            <p:extLst>
              <p:ext uri="{D42A27DB-BD31-4B8C-83A1-F6EECF244321}">
                <p14:modId xmlns:p14="http://schemas.microsoft.com/office/powerpoint/2010/main" val="1417471841"/>
              </p:ext>
            </p:extLst>
          </p:nvPr>
        </p:nvGraphicFramePr>
        <p:xfrm>
          <a:off x="457200" y="990600"/>
          <a:ext cx="80772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57200" y="18618"/>
            <a:ext cx="8229600" cy="857250"/>
          </a:xfrm>
        </p:spPr>
        <p:txBody>
          <a:bodyPr>
            <a:normAutofit/>
          </a:bodyPr>
          <a:lstStyle/>
          <a:p>
            <a:r>
              <a:rPr lang="en-US" sz="4000" dirty="0" smtClean="0"/>
              <a:t>How Many Mass Extinctions?</a:t>
            </a:r>
            <a:endParaRPr lang="en-US" sz="4000" dirty="0"/>
          </a:p>
        </p:txBody>
      </p:sp>
      <p:grpSp>
        <p:nvGrpSpPr>
          <p:cNvPr id="11" name="Group 10"/>
          <p:cNvGrpSpPr/>
          <p:nvPr/>
        </p:nvGrpSpPr>
        <p:grpSpPr>
          <a:xfrm>
            <a:off x="4444599" y="2018869"/>
            <a:ext cx="1085850" cy="1924481"/>
            <a:chOff x="5257800" y="1701225"/>
            <a:chExt cx="1447800" cy="2565975"/>
          </a:xfrm>
        </p:grpSpPr>
        <p:sp>
          <p:nvSpPr>
            <p:cNvPr id="7" name="TextBox 6"/>
            <p:cNvSpPr txBox="1"/>
            <p:nvPr/>
          </p:nvSpPr>
          <p:spPr>
            <a:xfrm>
              <a:off x="5257800" y="1701225"/>
              <a:ext cx="1447800" cy="615553"/>
            </a:xfrm>
            <a:prstGeom prst="rect">
              <a:avLst/>
            </a:prstGeom>
            <a:noFill/>
          </p:spPr>
          <p:txBody>
            <a:bodyPr wrap="square" rtlCol="0">
              <a:spAutoFit/>
            </a:bodyPr>
            <a:lstStyle/>
            <a:p>
              <a:pPr algn="ctr"/>
              <a:r>
                <a:rPr lang="en-US" sz="2400" dirty="0"/>
                <a:t>9.05</a:t>
              </a:r>
            </a:p>
          </p:txBody>
        </p:sp>
        <p:cxnSp>
          <p:nvCxnSpPr>
            <p:cNvPr id="9" name="Straight Arrow Connector 8"/>
            <p:cNvCxnSpPr/>
            <p:nvPr/>
          </p:nvCxnSpPr>
          <p:spPr>
            <a:xfrm>
              <a:off x="5981700" y="2286000"/>
              <a:ext cx="0" cy="198120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grpSp>
        <p:nvGrpSpPr>
          <p:cNvPr id="12" name="Group 11"/>
          <p:cNvGrpSpPr/>
          <p:nvPr/>
        </p:nvGrpSpPr>
        <p:grpSpPr>
          <a:xfrm>
            <a:off x="2525343" y="875868"/>
            <a:ext cx="1085850" cy="1990941"/>
            <a:chOff x="5200651" y="1612612"/>
            <a:chExt cx="1447800" cy="2654588"/>
          </a:xfrm>
        </p:grpSpPr>
        <p:sp>
          <p:nvSpPr>
            <p:cNvPr id="13" name="TextBox 12"/>
            <p:cNvSpPr txBox="1"/>
            <p:nvPr/>
          </p:nvSpPr>
          <p:spPr>
            <a:xfrm>
              <a:off x="5200651" y="1612612"/>
              <a:ext cx="1447800" cy="615553"/>
            </a:xfrm>
            <a:prstGeom prst="rect">
              <a:avLst/>
            </a:prstGeom>
            <a:noFill/>
          </p:spPr>
          <p:txBody>
            <a:bodyPr wrap="square" rtlCol="0">
              <a:spAutoFit/>
            </a:bodyPr>
            <a:lstStyle/>
            <a:p>
              <a:pPr algn="ctr"/>
              <a:r>
                <a:rPr lang="en-US" sz="2400" dirty="0"/>
                <a:t>4.98</a:t>
              </a:r>
            </a:p>
          </p:txBody>
        </p:sp>
        <p:cxnSp>
          <p:nvCxnSpPr>
            <p:cNvPr id="14" name="Straight Arrow Connector 13"/>
            <p:cNvCxnSpPr/>
            <p:nvPr/>
          </p:nvCxnSpPr>
          <p:spPr>
            <a:xfrm>
              <a:off x="5981700" y="2286000"/>
              <a:ext cx="0" cy="198120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grpSp>
        <p:nvGrpSpPr>
          <p:cNvPr id="23" name="Group 22"/>
          <p:cNvGrpSpPr/>
          <p:nvPr/>
        </p:nvGrpSpPr>
        <p:grpSpPr>
          <a:xfrm>
            <a:off x="7855152" y="4572000"/>
            <a:ext cx="917239" cy="742259"/>
            <a:chOff x="7095677" y="4352955"/>
            <a:chExt cx="1222985" cy="989678"/>
          </a:xfrm>
        </p:grpSpPr>
        <p:sp>
          <p:nvSpPr>
            <p:cNvPr id="17" name="Rectangle 16"/>
            <p:cNvSpPr/>
            <p:nvPr/>
          </p:nvSpPr>
          <p:spPr>
            <a:xfrm>
              <a:off x="7095677" y="4850191"/>
              <a:ext cx="1222985" cy="492442"/>
            </a:xfrm>
            <a:prstGeom prst="rect">
              <a:avLst/>
            </a:prstGeom>
          </p:spPr>
          <p:txBody>
            <a:bodyPr wrap="none">
              <a:spAutoFit/>
            </a:bodyPr>
            <a:lstStyle/>
            <a:p>
              <a:r>
                <a:rPr lang="en-US" dirty="0"/>
                <a:t>10,000s</a:t>
              </a:r>
            </a:p>
          </p:txBody>
        </p:sp>
        <p:cxnSp>
          <p:nvCxnSpPr>
            <p:cNvPr id="19" name="Straight Arrow Connector 18"/>
            <p:cNvCxnSpPr/>
            <p:nvPr/>
          </p:nvCxnSpPr>
          <p:spPr>
            <a:xfrm flipH="1" flipV="1">
              <a:off x="7564456" y="4352955"/>
              <a:ext cx="0" cy="533400"/>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grpSp>
        <p:nvGrpSpPr>
          <p:cNvPr id="24" name="Group 23"/>
          <p:cNvGrpSpPr/>
          <p:nvPr/>
        </p:nvGrpSpPr>
        <p:grpSpPr>
          <a:xfrm>
            <a:off x="7570260" y="4572003"/>
            <a:ext cx="636475" cy="446439"/>
            <a:chOff x="6892926" y="4316790"/>
            <a:chExt cx="671530" cy="595252"/>
          </a:xfrm>
        </p:grpSpPr>
        <p:sp>
          <p:nvSpPr>
            <p:cNvPr id="16" name="TextBox 15"/>
            <p:cNvSpPr txBox="1"/>
            <p:nvPr/>
          </p:nvSpPr>
          <p:spPr>
            <a:xfrm>
              <a:off x="6892926" y="4419599"/>
              <a:ext cx="671530" cy="492443"/>
            </a:xfrm>
            <a:prstGeom prst="rect">
              <a:avLst/>
            </a:prstGeom>
            <a:noFill/>
          </p:spPr>
          <p:txBody>
            <a:bodyPr wrap="square" rtlCol="0">
              <a:spAutoFit/>
            </a:bodyPr>
            <a:lstStyle/>
            <a:p>
              <a:r>
                <a:rPr lang="en-US" dirty="0"/>
                <a:t>100s</a:t>
              </a:r>
            </a:p>
          </p:txBody>
        </p:sp>
        <p:cxnSp>
          <p:nvCxnSpPr>
            <p:cNvPr id="21" name="Straight Arrow Connector 20"/>
            <p:cNvCxnSpPr/>
            <p:nvPr/>
          </p:nvCxnSpPr>
          <p:spPr>
            <a:xfrm flipV="1">
              <a:off x="7162800" y="4316790"/>
              <a:ext cx="0" cy="102810"/>
            </a:xfrm>
            <a:prstGeom prst="straightConnector1">
              <a:avLst/>
            </a:prstGeom>
            <a:ln w="12700">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758354927"/>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98"/>
            <a:ext cx="8229600" cy="857250"/>
          </a:xfrm>
        </p:spPr>
        <p:txBody>
          <a:bodyPr>
            <a:normAutofit/>
          </a:bodyPr>
          <a:lstStyle/>
          <a:p>
            <a:r>
              <a:rPr lang="en-US" sz="4000" dirty="0" smtClean="0"/>
              <a:t>What would you see afterwards?</a:t>
            </a:r>
            <a:endParaRPr lang="en-US" sz="4000" dirty="0"/>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1700D2-631B-6644-9800-35EE85FC1BAA}" type="slidenum">
              <a:rPr lang="en-US" smtClean="0">
                <a:solidFill>
                  <a:prstClr val="black">
                    <a:tint val="75000"/>
                  </a:prstClr>
                </a:solidFill>
              </a:rPr>
              <a:pPr/>
              <a:t>13</a:t>
            </a:fld>
            <a:endParaRPr lang="en-US" dirty="0">
              <a:solidFill>
                <a:prstClr val="black">
                  <a:tint val="75000"/>
                </a:prstClr>
              </a:solidFill>
            </a:endParaRPr>
          </a:p>
        </p:txBody>
      </p:sp>
      <p:graphicFrame>
        <p:nvGraphicFramePr>
          <p:cNvPr id="15" name="Chart 14"/>
          <p:cNvGraphicFramePr>
            <a:graphicFrameLocks/>
          </p:cNvGraphicFramePr>
          <p:nvPr>
            <p:extLst>
              <p:ext uri="{D42A27DB-BD31-4B8C-83A1-F6EECF244321}">
                <p14:modId xmlns:p14="http://schemas.microsoft.com/office/powerpoint/2010/main" val="107306101"/>
              </p:ext>
            </p:extLst>
          </p:nvPr>
        </p:nvGraphicFramePr>
        <p:xfrm>
          <a:off x="457200" y="1066800"/>
          <a:ext cx="8229600"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304800" y="5029200"/>
            <a:ext cx="1485791" cy="400110"/>
          </a:xfrm>
          <a:prstGeom prst="rect">
            <a:avLst/>
          </a:prstGeom>
          <a:noFill/>
        </p:spPr>
        <p:txBody>
          <a:bodyPr wrap="none" rtlCol="0">
            <a:spAutoFit/>
          </a:bodyPr>
          <a:lstStyle/>
          <a:p>
            <a:r>
              <a:rPr lang="en-US" sz="2000" dirty="0"/>
              <a:t>n</a:t>
            </a:r>
            <a:r>
              <a:rPr lang="en-US" sz="2000" dirty="0" smtClean="0"/>
              <a:t> = 98 codes</a:t>
            </a:r>
            <a:endParaRPr lang="en-US" sz="2000" dirty="0"/>
          </a:p>
        </p:txBody>
      </p:sp>
    </p:spTree>
    <p:extLst>
      <p:ext uri="{BB962C8B-B14F-4D97-AF65-F5344CB8AC3E}">
        <p14:creationId xmlns:p14="http://schemas.microsoft.com/office/powerpoint/2010/main" val="313659025"/>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98"/>
            <a:ext cx="8229600" cy="857250"/>
          </a:xfrm>
        </p:spPr>
        <p:txBody>
          <a:bodyPr>
            <a:normAutofit/>
          </a:bodyPr>
          <a:lstStyle/>
          <a:p>
            <a:r>
              <a:rPr lang="en-US" sz="4000" dirty="0" smtClean="0"/>
              <a:t>What would you see afterwards?</a:t>
            </a:r>
            <a:endParaRPr lang="en-US" sz="4000" dirty="0"/>
          </a:p>
        </p:txBody>
      </p:sp>
      <p:sp>
        <p:nvSpPr>
          <p:cNvPr id="3" name="Content Placeholder 2"/>
          <p:cNvSpPr>
            <a:spLocks noGrp="1"/>
          </p:cNvSpPr>
          <p:nvPr>
            <p:ph idx="1"/>
          </p:nvPr>
        </p:nvSpPr>
        <p:spPr>
          <a:xfrm>
            <a:off x="152400" y="793897"/>
            <a:ext cx="2362200" cy="491245"/>
          </a:xfrm>
        </p:spPr>
        <p:txBody>
          <a:bodyPr>
            <a:noAutofit/>
          </a:bodyPr>
          <a:lstStyle/>
          <a:p>
            <a:pPr marL="0" indent="0">
              <a:buNone/>
            </a:pPr>
            <a:r>
              <a:rPr lang="en-US" sz="3200" b="1" dirty="0">
                <a:solidFill>
                  <a:srgbClr val="7030A0"/>
                </a:solidFill>
              </a:rPr>
              <a:t>Barren </a:t>
            </a:r>
            <a:r>
              <a:rPr lang="en-US" sz="3200" b="1" dirty="0" smtClean="0">
                <a:solidFill>
                  <a:srgbClr val="7030A0"/>
                </a:solidFill>
              </a:rPr>
              <a:t>Land</a:t>
            </a:r>
            <a:endParaRPr lang="en-US" sz="3200" b="1" dirty="0">
              <a:solidFill>
                <a:srgbClr val="7030A0"/>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1700D2-631B-6644-9800-35EE85FC1BAA}" type="slidenum">
              <a:rPr lang="en-US" smtClean="0">
                <a:solidFill>
                  <a:prstClr val="black">
                    <a:tint val="75000"/>
                  </a:prstClr>
                </a:solidFill>
              </a:rPr>
              <a:pPr/>
              <a:t>14</a:t>
            </a:fld>
            <a:endParaRPr lang="en-US" dirty="0">
              <a:solidFill>
                <a:prstClr val="black">
                  <a:tint val="75000"/>
                </a:prstClr>
              </a:solidFill>
            </a:endParaRPr>
          </a:p>
        </p:txBody>
      </p:sp>
      <p:sp>
        <p:nvSpPr>
          <p:cNvPr id="6" name="Rectangle 5"/>
          <p:cNvSpPr/>
          <p:nvPr/>
        </p:nvSpPr>
        <p:spPr>
          <a:xfrm>
            <a:off x="853348" y="4418183"/>
            <a:ext cx="6827703" cy="523220"/>
          </a:xfrm>
          <a:prstGeom prst="rect">
            <a:avLst/>
          </a:prstGeom>
          <a:solidFill>
            <a:schemeClr val="accent3">
              <a:lumMod val="60000"/>
              <a:lumOff val="40000"/>
            </a:schemeClr>
          </a:solidFill>
          <a:ln>
            <a:solidFill>
              <a:schemeClr val="tx1"/>
            </a:solidFill>
          </a:ln>
        </p:spPr>
        <p:txBody>
          <a:bodyPr wrap="none">
            <a:spAutoFit/>
          </a:bodyPr>
          <a:lstStyle/>
          <a:p>
            <a:r>
              <a:rPr lang="en-US" sz="2800" dirty="0"/>
              <a:t>Little to no life with some life such as bacteria</a:t>
            </a:r>
          </a:p>
        </p:txBody>
      </p:sp>
      <p:sp>
        <p:nvSpPr>
          <p:cNvPr id="7" name="Rectangle 6"/>
          <p:cNvSpPr/>
          <p:nvPr/>
        </p:nvSpPr>
        <p:spPr>
          <a:xfrm>
            <a:off x="5184208" y="1588635"/>
            <a:ext cx="3789179" cy="523220"/>
          </a:xfrm>
          <a:prstGeom prst="rect">
            <a:avLst/>
          </a:prstGeom>
          <a:solidFill>
            <a:schemeClr val="bg2">
              <a:lumMod val="75000"/>
            </a:schemeClr>
          </a:solidFill>
          <a:ln>
            <a:solidFill>
              <a:schemeClr val="tx1"/>
            </a:solidFill>
          </a:ln>
        </p:spPr>
        <p:txBody>
          <a:bodyPr wrap="none">
            <a:spAutoFit/>
          </a:bodyPr>
          <a:lstStyle/>
          <a:p>
            <a:r>
              <a:rPr lang="en-US" sz="2800" dirty="0"/>
              <a:t>Lots of barren wasteland</a:t>
            </a:r>
          </a:p>
        </p:txBody>
      </p:sp>
      <p:sp>
        <p:nvSpPr>
          <p:cNvPr id="8" name="Rectangle 7"/>
          <p:cNvSpPr/>
          <p:nvPr/>
        </p:nvSpPr>
        <p:spPr>
          <a:xfrm>
            <a:off x="277737" y="2782465"/>
            <a:ext cx="8588526" cy="954107"/>
          </a:xfrm>
          <a:prstGeom prst="rect">
            <a:avLst/>
          </a:prstGeom>
          <a:solidFill>
            <a:schemeClr val="tx2">
              <a:lumMod val="40000"/>
              <a:lumOff val="60000"/>
            </a:schemeClr>
          </a:solidFill>
          <a:ln>
            <a:solidFill>
              <a:schemeClr val="tx1"/>
            </a:solidFill>
          </a:ln>
        </p:spPr>
        <p:txBody>
          <a:bodyPr wrap="square">
            <a:spAutoFit/>
          </a:bodyPr>
          <a:lstStyle/>
          <a:p>
            <a:r>
              <a:rPr lang="en-US" sz="2800" dirty="0"/>
              <a:t>A whole lot of nothing. A lot of volcanic ash maybe, some flooding, or even massive glaciers</a:t>
            </a:r>
          </a:p>
        </p:txBody>
      </p:sp>
      <p:sp>
        <p:nvSpPr>
          <p:cNvPr id="10" name="Rectangle 9"/>
          <p:cNvSpPr/>
          <p:nvPr/>
        </p:nvSpPr>
        <p:spPr>
          <a:xfrm>
            <a:off x="228599" y="1443747"/>
            <a:ext cx="4038601" cy="954107"/>
          </a:xfrm>
          <a:prstGeom prst="rect">
            <a:avLst/>
          </a:prstGeom>
          <a:solidFill>
            <a:schemeClr val="accent6">
              <a:lumMod val="60000"/>
              <a:lumOff val="40000"/>
            </a:schemeClr>
          </a:solidFill>
          <a:ln>
            <a:solidFill>
              <a:schemeClr val="tx1"/>
            </a:solidFill>
          </a:ln>
        </p:spPr>
        <p:txBody>
          <a:bodyPr wrap="square">
            <a:spAutoFit/>
          </a:bodyPr>
          <a:lstStyle/>
          <a:p>
            <a:r>
              <a:rPr lang="en-US" sz="2800" dirty="0"/>
              <a:t>No vegetation.  No animal life on hand or marine </a:t>
            </a:r>
            <a:r>
              <a:rPr lang="en-US" sz="2800" dirty="0" smtClean="0"/>
              <a:t>life</a:t>
            </a:r>
            <a:endParaRPr lang="en-US" sz="2800" dirty="0"/>
          </a:p>
        </p:txBody>
      </p:sp>
      <p:sp>
        <p:nvSpPr>
          <p:cNvPr id="11" name="TextBox 10"/>
          <p:cNvSpPr txBox="1"/>
          <p:nvPr/>
        </p:nvSpPr>
        <p:spPr>
          <a:xfrm>
            <a:off x="8222714" y="870209"/>
            <a:ext cx="800100" cy="369332"/>
          </a:xfrm>
          <a:prstGeom prst="rect">
            <a:avLst/>
          </a:prstGeom>
          <a:noFill/>
        </p:spPr>
        <p:txBody>
          <a:bodyPr wrap="square" rtlCol="0">
            <a:spAutoFit/>
          </a:bodyPr>
          <a:lstStyle/>
          <a:p>
            <a:r>
              <a:rPr lang="en-US" dirty="0"/>
              <a:t>N =17</a:t>
            </a:r>
          </a:p>
        </p:txBody>
      </p:sp>
      <p:sp>
        <p:nvSpPr>
          <p:cNvPr id="12" name="TextBox 11"/>
          <p:cNvSpPr txBox="1"/>
          <p:nvPr/>
        </p:nvSpPr>
        <p:spPr>
          <a:xfrm>
            <a:off x="2362200" y="773451"/>
            <a:ext cx="5865132" cy="584775"/>
          </a:xfrm>
          <a:prstGeom prst="rect">
            <a:avLst/>
          </a:prstGeom>
          <a:noFill/>
        </p:spPr>
        <p:txBody>
          <a:bodyPr wrap="none" rtlCol="0">
            <a:spAutoFit/>
          </a:bodyPr>
          <a:lstStyle/>
          <a:p>
            <a:r>
              <a:rPr lang="en-US" sz="3200" dirty="0"/>
              <a:t>(aka </a:t>
            </a:r>
            <a:r>
              <a:rPr lang="en-US" sz="3200" dirty="0">
                <a:latin typeface="Old English Text MT" panose="03040902040508030806" pitchFamily="66" charset="0"/>
              </a:rPr>
              <a:t>The Desolation of Chicxulub)</a:t>
            </a:r>
            <a:endParaRPr lang="en-US" sz="3200" dirty="0"/>
          </a:p>
        </p:txBody>
      </p:sp>
    </p:spTree>
    <p:extLst>
      <p:ext uri="{BB962C8B-B14F-4D97-AF65-F5344CB8AC3E}">
        <p14:creationId xmlns:p14="http://schemas.microsoft.com/office/powerpoint/2010/main" val="2934817217"/>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P spid="7" grpId="0" animBg="1"/>
      <p:bldP spid="8" grpId="0" animBg="1"/>
      <p:bldP spid="10" grpId="0" animBg="1"/>
      <p:bldP spid="11"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7250"/>
          </a:xfrm>
        </p:spPr>
        <p:txBody>
          <a:bodyPr>
            <a:normAutofit/>
          </a:bodyPr>
          <a:lstStyle/>
          <a:p>
            <a:r>
              <a:rPr lang="en-US" sz="4000" dirty="0" smtClean="0"/>
              <a:t>What would you see afterwards?</a:t>
            </a:r>
            <a:endParaRPr lang="en-US" sz="4000" dirty="0"/>
          </a:p>
        </p:txBody>
      </p:sp>
      <p:sp>
        <p:nvSpPr>
          <p:cNvPr id="3" name="Content Placeholder 2"/>
          <p:cNvSpPr>
            <a:spLocks noGrp="1"/>
          </p:cNvSpPr>
          <p:nvPr>
            <p:ph idx="1"/>
          </p:nvPr>
        </p:nvSpPr>
        <p:spPr>
          <a:xfrm>
            <a:off x="424873" y="799226"/>
            <a:ext cx="1905000" cy="491245"/>
          </a:xfrm>
        </p:spPr>
        <p:txBody>
          <a:bodyPr anchor="ctr" anchorCtr="1">
            <a:noAutofit/>
          </a:bodyPr>
          <a:lstStyle/>
          <a:p>
            <a:pPr marL="0" indent="0">
              <a:buNone/>
            </a:pPr>
            <a:r>
              <a:rPr lang="en-US" sz="3200" b="1" dirty="0">
                <a:solidFill>
                  <a:srgbClr val="7030A0"/>
                </a:solidFill>
              </a:rPr>
              <a:t>Carnage</a:t>
            </a: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1700D2-631B-6644-9800-35EE85FC1BAA}" type="slidenum">
              <a:rPr lang="en-US" smtClean="0">
                <a:solidFill>
                  <a:prstClr val="black">
                    <a:tint val="75000"/>
                  </a:prstClr>
                </a:solidFill>
              </a:rPr>
              <a:pPr/>
              <a:t>15</a:t>
            </a:fld>
            <a:endParaRPr lang="en-US" dirty="0">
              <a:solidFill>
                <a:prstClr val="black">
                  <a:tint val="75000"/>
                </a:prstClr>
              </a:solidFill>
            </a:endParaRPr>
          </a:p>
        </p:txBody>
      </p:sp>
      <p:sp>
        <p:nvSpPr>
          <p:cNvPr id="11" name="Rectangle 10"/>
          <p:cNvSpPr/>
          <p:nvPr/>
        </p:nvSpPr>
        <p:spPr>
          <a:xfrm>
            <a:off x="381000" y="1651909"/>
            <a:ext cx="3897745" cy="1384995"/>
          </a:xfrm>
          <a:prstGeom prst="rect">
            <a:avLst/>
          </a:prstGeom>
          <a:solidFill>
            <a:schemeClr val="accent6">
              <a:lumMod val="60000"/>
              <a:lumOff val="40000"/>
            </a:schemeClr>
          </a:solidFill>
          <a:ln>
            <a:solidFill>
              <a:schemeClr val="tx1"/>
            </a:solidFill>
          </a:ln>
        </p:spPr>
        <p:txBody>
          <a:bodyPr wrap="square">
            <a:spAutoFit/>
          </a:bodyPr>
          <a:lstStyle/>
          <a:p>
            <a:r>
              <a:rPr lang="en-US" sz="2800" dirty="0"/>
              <a:t>A lot of dead animals and empty habitats. It’d probably be very eerie.</a:t>
            </a:r>
          </a:p>
        </p:txBody>
      </p:sp>
      <p:sp>
        <p:nvSpPr>
          <p:cNvPr id="12" name="TextBox 11"/>
          <p:cNvSpPr txBox="1"/>
          <p:nvPr/>
        </p:nvSpPr>
        <p:spPr>
          <a:xfrm>
            <a:off x="977323" y="1221992"/>
            <a:ext cx="800100" cy="400110"/>
          </a:xfrm>
          <a:prstGeom prst="rect">
            <a:avLst/>
          </a:prstGeom>
          <a:noFill/>
        </p:spPr>
        <p:txBody>
          <a:bodyPr wrap="square" rtlCol="0">
            <a:spAutoFit/>
          </a:bodyPr>
          <a:lstStyle/>
          <a:p>
            <a:r>
              <a:rPr lang="en-US" sz="2000" dirty="0"/>
              <a:t>n</a:t>
            </a:r>
            <a:r>
              <a:rPr lang="en-US" sz="2000" dirty="0" smtClean="0"/>
              <a:t> </a:t>
            </a:r>
            <a:r>
              <a:rPr lang="en-US" sz="2000" dirty="0"/>
              <a:t>=</a:t>
            </a:r>
            <a:r>
              <a:rPr lang="en-US" sz="2000" dirty="0" smtClean="0"/>
              <a:t>14</a:t>
            </a:r>
            <a:endParaRPr lang="en-US" sz="2000" dirty="0"/>
          </a:p>
        </p:txBody>
      </p:sp>
      <p:sp>
        <p:nvSpPr>
          <p:cNvPr id="6" name="Rectangle 5"/>
          <p:cNvSpPr/>
          <p:nvPr/>
        </p:nvSpPr>
        <p:spPr>
          <a:xfrm>
            <a:off x="344055" y="3129747"/>
            <a:ext cx="4576618" cy="954107"/>
          </a:xfrm>
          <a:prstGeom prst="rect">
            <a:avLst/>
          </a:prstGeom>
          <a:solidFill>
            <a:schemeClr val="bg2">
              <a:lumMod val="75000"/>
            </a:schemeClr>
          </a:solidFill>
          <a:ln>
            <a:solidFill>
              <a:schemeClr val="tx1"/>
            </a:solidFill>
          </a:ln>
        </p:spPr>
        <p:txBody>
          <a:bodyPr wrap="square">
            <a:spAutoFit/>
          </a:bodyPr>
          <a:lstStyle/>
          <a:p>
            <a:r>
              <a:rPr lang="en-US" sz="2800" dirty="0">
                <a:solidFill>
                  <a:srgbClr val="000000"/>
                </a:solidFill>
                <a:latin typeface="Calibri" panose="020F0502020204030204" pitchFamily="34" charset="0"/>
              </a:rPr>
              <a:t>A lot of carnage. Many bodies of organisms that perished.</a:t>
            </a:r>
            <a:r>
              <a:rPr lang="en-US" sz="2800" dirty="0"/>
              <a:t> </a:t>
            </a:r>
          </a:p>
        </p:txBody>
      </p:sp>
      <p:sp>
        <p:nvSpPr>
          <p:cNvPr id="8" name="Rectangle 7"/>
          <p:cNvSpPr/>
          <p:nvPr/>
        </p:nvSpPr>
        <p:spPr>
          <a:xfrm>
            <a:off x="344055" y="4143469"/>
            <a:ext cx="4151745" cy="1384995"/>
          </a:xfrm>
          <a:prstGeom prst="rect">
            <a:avLst/>
          </a:prstGeom>
          <a:solidFill>
            <a:schemeClr val="accent2">
              <a:lumMod val="40000"/>
              <a:lumOff val="60000"/>
            </a:schemeClr>
          </a:solidFill>
          <a:ln>
            <a:solidFill>
              <a:schemeClr val="tx1"/>
            </a:solidFill>
          </a:ln>
        </p:spPr>
        <p:txBody>
          <a:bodyPr wrap="square">
            <a:spAutoFit/>
          </a:bodyPr>
          <a:lstStyle/>
          <a:p>
            <a:r>
              <a:rPr lang="en-US" sz="2800" dirty="0"/>
              <a:t>Lots of dead animals laying on the ground with forests of dead </a:t>
            </a:r>
            <a:r>
              <a:rPr lang="en-US" sz="2800" dirty="0" smtClean="0"/>
              <a:t>vegetation.</a:t>
            </a:r>
            <a:endParaRPr lang="en-US" sz="2800" dirty="0"/>
          </a:p>
        </p:txBody>
      </p:sp>
      <p:sp>
        <p:nvSpPr>
          <p:cNvPr id="10" name="Content Placeholder 2"/>
          <p:cNvSpPr txBox="1">
            <a:spLocks/>
          </p:cNvSpPr>
          <p:nvPr/>
        </p:nvSpPr>
        <p:spPr>
          <a:xfrm>
            <a:off x="5414818" y="803346"/>
            <a:ext cx="3276600" cy="589872"/>
          </a:xfrm>
          <a:prstGeom prst="rect">
            <a:avLst/>
          </a:prstGeom>
        </p:spPr>
        <p:txBody>
          <a:bodyPr vert="horz" lIns="91440" tIns="45720" rIns="91440" bIns="45720" rtlCol="0" anchor="ctr" anchorCtr="1">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lgn="ctr">
              <a:buFont typeface="Arial"/>
              <a:buNone/>
            </a:pPr>
            <a:r>
              <a:rPr lang="en-US" sz="3200" b="1" dirty="0" smtClean="0">
                <a:solidFill>
                  <a:srgbClr val="7030A0"/>
                </a:solidFill>
              </a:rPr>
              <a:t>Few Organisms</a:t>
            </a:r>
            <a:r>
              <a:rPr lang="en-US" sz="3200" dirty="0" smtClean="0">
                <a:solidFill>
                  <a:srgbClr val="7030A0"/>
                </a:solidFill>
              </a:rPr>
              <a:t> </a:t>
            </a:r>
            <a:endParaRPr lang="en-US" sz="3200" b="1" dirty="0">
              <a:solidFill>
                <a:srgbClr val="7030A0"/>
              </a:solidFill>
            </a:endParaRPr>
          </a:p>
        </p:txBody>
      </p:sp>
      <p:sp>
        <p:nvSpPr>
          <p:cNvPr id="13" name="TextBox 12"/>
          <p:cNvSpPr txBox="1"/>
          <p:nvPr/>
        </p:nvSpPr>
        <p:spPr>
          <a:xfrm>
            <a:off x="6668712" y="1290471"/>
            <a:ext cx="982980" cy="400110"/>
          </a:xfrm>
          <a:prstGeom prst="rect">
            <a:avLst/>
          </a:prstGeom>
          <a:noFill/>
        </p:spPr>
        <p:txBody>
          <a:bodyPr wrap="square" rtlCol="0">
            <a:spAutoFit/>
          </a:bodyPr>
          <a:lstStyle/>
          <a:p>
            <a:r>
              <a:rPr lang="en-US" sz="2000" dirty="0"/>
              <a:t>n</a:t>
            </a:r>
            <a:r>
              <a:rPr lang="en-US" sz="2000" dirty="0" smtClean="0"/>
              <a:t> </a:t>
            </a:r>
            <a:r>
              <a:rPr lang="en-US" sz="2000" dirty="0"/>
              <a:t>=</a:t>
            </a:r>
            <a:r>
              <a:rPr lang="en-US" sz="2000" dirty="0" smtClean="0"/>
              <a:t>11</a:t>
            </a:r>
            <a:endParaRPr lang="en-US" sz="2000" dirty="0"/>
          </a:p>
        </p:txBody>
      </p:sp>
      <p:sp>
        <p:nvSpPr>
          <p:cNvPr id="14" name="Rectangle 13"/>
          <p:cNvSpPr/>
          <p:nvPr/>
        </p:nvSpPr>
        <p:spPr>
          <a:xfrm>
            <a:off x="5129068" y="1962239"/>
            <a:ext cx="3848100" cy="1376578"/>
          </a:xfrm>
          <a:prstGeom prst="rect">
            <a:avLst/>
          </a:prstGeom>
          <a:solidFill>
            <a:schemeClr val="accent1">
              <a:lumMod val="20000"/>
              <a:lumOff val="80000"/>
            </a:schemeClr>
          </a:solidFill>
          <a:ln>
            <a:solidFill>
              <a:schemeClr val="tx1"/>
            </a:solidFill>
          </a:ln>
        </p:spPr>
        <p:txBody>
          <a:bodyPr wrap="square">
            <a:spAutoFit/>
          </a:bodyPr>
          <a:lstStyle/>
          <a:p>
            <a:r>
              <a:rPr lang="en-US" sz="2800" dirty="0"/>
              <a:t>Very few if any living organism, be it animal or plant life</a:t>
            </a:r>
          </a:p>
        </p:txBody>
      </p:sp>
      <p:sp>
        <p:nvSpPr>
          <p:cNvPr id="15" name="Rectangle 14"/>
          <p:cNvSpPr/>
          <p:nvPr/>
        </p:nvSpPr>
        <p:spPr>
          <a:xfrm>
            <a:off x="5343236" y="3606800"/>
            <a:ext cx="3633932" cy="1815882"/>
          </a:xfrm>
          <a:prstGeom prst="rect">
            <a:avLst/>
          </a:prstGeom>
          <a:solidFill>
            <a:schemeClr val="accent5">
              <a:lumMod val="40000"/>
              <a:lumOff val="60000"/>
            </a:schemeClr>
          </a:solidFill>
          <a:ln>
            <a:solidFill>
              <a:schemeClr val="tx1"/>
            </a:solidFill>
          </a:ln>
        </p:spPr>
        <p:txBody>
          <a:bodyPr wrap="square">
            <a:spAutoFit/>
          </a:bodyPr>
          <a:lstStyle/>
          <a:p>
            <a:r>
              <a:rPr lang="en-US" sz="2800" dirty="0" smtClean="0"/>
              <a:t>Only a </a:t>
            </a:r>
            <a:r>
              <a:rPr lang="en-US" sz="2800" dirty="0"/>
              <a:t>few animals left on the </a:t>
            </a:r>
            <a:r>
              <a:rPr lang="en-US" sz="2800" dirty="0" smtClean="0"/>
              <a:t>planet, </a:t>
            </a:r>
            <a:r>
              <a:rPr lang="en-US" sz="2800" dirty="0"/>
              <a:t>so I imagine it would be hard to find animals.</a:t>
            </a:r>
          </a:p>
        </p:txBody>
      </p:sp>
    </p:spTree>
    <p:extLst>
      <p:ext uri="{BB962C8B-B14F-4D97-AF65-F5344CB8AC3E}">
        <p14:creationId xmlns:p14="http://schemas.microsoft.com/office/powerpoint/2010/main" val="1586028658"/>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6" grpId="0" animBg="1"/>
      <p:bldP spid="8" grpId="0" animBg="1"/>
      <p:bldP spid="10" grpId="0"/>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7250"/>
          </a:xfrm>
        </p:spPr>
        <p:txBody>
          <a:bodyPr>
            <a:normAutofit/>
          </a:bodyPr>
          <a:lstStyle/>
          <a:p>
            <a:r>
              <a:rPr lang="en-US" sz="4000" dirty="0" smtClean="0"/>
              <a:t>What would you see afterwards?</a:t>
            </a:r>
            <a:endParaRPr lang="en-US" sz="4000" dirty="0"/>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1700D2-631B-6644-9800-35EE85FC1BAA}" type="slidenum">
              <a:rPr lang="en-US" smtClean="0">
                <a:solidFill>
                  <a:prstClr val="black">
                    <a:tint val="75000"/>
                  </a:prstClr>
                </a:solidFill>
              </a:rPr>
              <a:pPr/>
              <a:t>16</a:t>
            </a:fld>
            <a:endParaRPr lang="en-US" dirty="0">
              <a:solidFill>
                <a:prstClr val="black">
                  <a:tint val="75000"/>
                </a:prstClr>
              </a:solidFill>
            </a:endParaRPr>
          </a:p>
        </p:txBody>
      </p:sp>
      <p:sp>
        <p:nvSpPr>
          <p:cNvPr id="14" name="Rectangle 13"/>
          <p:cNvSpPr/>
          <p:nvPr/>
        </p:nvSpPr>
        <p:spPr>
          <a:xfrm>
            <a:off x="381000" y="3559695"/>
            <a:ext cx="4572000" cy="1815882"/>
          </a:xfrm>
          <a:prstGeom prst="rect">
            <a:avLst/>
          </a:prstGeom>
          <a:solidFill>
            <a:schemeClr val="accent5">
              <a:lumMod val="40000"/>
              <a:lumOff val="60000"/>
            </a:schemeClr>
          </a:solidFill>
          <a:ln>
            <a:solidFill>
              <a:schemeClr val="tx1"/>
            </a:solidFill>
          </a:ln>
        </p:spPr>
        <p:txBody>
          <a:bodyPr>
            <a:spAutoFit/>
          </a:bodyPr>
          <a:lstStyle/>
          <a:p>
            <a:r>
              <a:rPr lang="en-US" sz="2800" dirty="0"/>
              <a:t>There would be problems in the food chain. If they were herbivores there would be more vegetation</a:t>
            </a:r>
          </a:p>
        </p:txBody>
      </p:sp>
      <p:sp>
        <p:nvSpPr>
          <p:cNvPr id="15" name="Content Placeholder 2"/>
          <p:cNvSpPr txBox="1">
            <a:spLocks/>
          </p:cNvSpPr>
          <p:nvPr/>
        </p:nvSpPr>
        <p:spPr>
          <a:xfrm>
            <a:off x="838200" y="861868"/>
            <a:ext cx="3886200" cy="764904"/>
          </a:xfrm>
          <a:prstGeom prst="rect">
            <a:avLst/>
          </a:prstGeom>
        </p:spPr>
        <p:txBody>
          <a:bodyPr vert="horz" lIns="91440" tIns="45720" rIns="91440" bIns="45720" rtlCol="0" anchor="ctr" anchorCtr="1">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lgn="ctr">
              <a:buFont typeface="Arial"/>
              <a:buNone/>
            </a:pPr>
            <a:r>
              <a:rPr lang="en-US" sz="3200" b="1" dirty="0" smtClean="0">
                <a:solidFill>
                  <a:srgbClr val="7030A0"/>
                </a:solidFill>
              </a:rPr>
              <a:t>Wrecked Ecosystems</a:t>
            </a:r>
            <a:endParaRPr lang="en-US" sz="3200" b="1" dirty="0">
              <a:solidFill>
                <a:srgbClr val="7030A0"/>
              </a:solidFill>
            </a:endParaRPr>
          </a:p>
        </p:txBody>
      </p:sp>
      <p:sp>
        <p:nvSpPr>
          <p:cNvPr id="16" name="TextBox 15"/>
          <p:cNvSpPr txBox="1"/>
          <p:nvPr/>
        </p:nvSpPr>
        <p:spPr>
          <a:xfrm>
            <a:off x="2533650" y="1471779"/>
            <a:ext cx="800100" cy="400110"/>
          </a:xfrm>
          <a:prstGeom prst="rect">
            <a:avLst/>
          </a:prstGeom>
          <a:noFill/>
        </p:spPr>
        <p:txBody>
          <a:bodyPr wrap="square" rtlCol="0">
            <a:spAutoFit/>
          </a:bodyPr>
          <a:lstStyle/>
          <a:p>
            <a:r>
              <a:rPr lang="en-US" sz="2000" dirty="0"/>
              <a:t>n</a:t>
            </a:r>
            <a:r>
              <a:rPr lang="en-US" sz="2000" dirty="0" smtClean="0"/>
              <a:t> =7</a:t>
            </a:r>
            <a:endParaRPr lang="en-US" sz="2000" dirty="0"/>
          </a:p>
        </p:txBody>
      </p:sp>
      <p:sp>
        <p:nvSpPr>
          <p:cNvPr id="17" name="Rectangle 16"/>
          <p:cNvSpPr/>
          <p:nvPr/>
        </p:nvSpPr>
        <p:spPr>
          <a:xfrm>
            <a:off x="381000" y="1947795"/>
            <a:ext cx="3810000" cy="1384995"/>
          </a:xfrm>
          <a:prstGeom prst="rect">
            <a:avLst/>
          </a:prstGeom>
          <a:solidFill>
            <a:schemeClr val="accent2">
              <a:lumMod val="40000"/>
              <a:lumOff val="60000"/>
            </a:schemeClr>
          </a:solidFill>
          <a:ln>
            <a:solidFill>
              <a:schemeClr val="tx1"/>
            </a:solidFill>
          </a:ln>
        </p:spPr>
        <p:txBody>
          <a:bodyPr wrap="square">
            <a:spAutoFit/>
          </a:bodyPr>
          <a:lstStyle/>
          <a:p>
            <a:r>
              <a:rPr lang="en-US" sz="2800" dirty="0">
                <a:solidFill>
                  <a:srgbClr val="000000"/>
                </a:solidFill>
                <a:latin typeface="Calibri" panose="020F0502020204030204" pitchFamily="34" charset="0"/>
              </a:rPr>
              <a:t>Lots of decomposition. Unbalanced ecosystems. Decrease in plant life</a:t>
            </a:r>
            <a:r>
              <a:rPr lang="en-US" sz="2800" dirty="0"/>
              <a:t> </a:t>
            </a:r>
          </a:p>
        </p:txBody>
      </p:sp>
      <p:sp>
        <p:nvSpPr>
          <p:cNvPr id="18" name="Content Placeholder 2"/>
          <p:cNvSpPr txBox="1">
            <a:spLocks/>
          </p:cNvSpPr>
          <p:nvPr/>
        </p:nvSpPr>
        <p:spPr>
          <a:xfrm>
            <a:off x="5257800" y="917594"/>
            <a:ext cx="3581400" cy="764904"/>
          </a:xfrm>
          <a:prstGeom prst="rect">
            <a:avLst/>
          </a:prstGeom>
        </p:spPr>
        <p:txBody>
          <a:bodyPr vert="horz" lIns="91440" tIns="45720" rIns="91440" bIns="45720" rtlCol="0" anchor="ctr" anchorCtr="1">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lgn="ctr">
              <a:buFont typeface="Arial"/>
              <a:buNone/>
            </a:pPr>
            <a:r>
              <a:rPr lang="en-US" sz="3200" b="1" dirty="0" smtClean="0">
                <a:solidFill>
                  <a:srgbClr val="7030A0"/>
                </a:solidFill>
              </a:rPr>
              <a:t>Normal Ecosystems</a:t>
            </a:r>
            <a:endParaRPr lang="en-US" sz="3200" b="1" dirty="0">
              <a:solidFill>
                <a:srgbClr val="7030A0"/>
              </a:solidFill>
            </a:endParaRPr>
          </a:p>
        </p:txBody>
      </p:sp>
      <p:sp>
        <p:nvSpPr>
          <p:cNvPr id="19" name="TextBox 18"/>
          <p:cNvSpPr txBox="1"/>
          <p:nvPr/>
        </p:nvSpPr>
        <p:spPr>
          <a:xfrm>
            <a:off x="6648450" y="1426717"/>
            <a:ext cx="800100" cy="400110"/>
          </a:xfrm>
          <a:prstGeom prst="rect">
            <a:avLst/>
          </a:prstGeom>
          <a:noFill/>
        </p:spPr>
        <p:txBody>
          <a:bodyPr wrap="square" rtlCol="0">
            <a:spAutoFit/>
          </a:bodyPr>
          <a:lstStyle/>
          <a:p>
            <a:r>
              <a:rPr lang="en-US" sz="2000" dirty="0"/>
              <a:t>n</a:t>
            </a:r>
            <a:r>
              <a:rPr lang="en-US" sz="2000" dirty="0" smtClean="0"/>
              <a:t> =4</a:t>
            </a:r>
            <a:endParaRPr lang="en-US" sz="2000" dirty="0"/>
          </a:p>
        </p:txBody>
      </p:sp>
      <p:sp>
        <p:nvSpPr>
          <p:cNvPr id="21" name="Rectangle 20"/>
          <p:cNvSpPr/>
          <p:nvPr/>
        </p:nvSpPr>
        <p:spPr>
          <a:xfrm>
            <a:off x="5337465" y="1994521"/>
            <a:ext cx="3501735" cy="2677656"/>
          </a:xfrm>
          <a:prstGeom prst="rect">
            <a:avLst/>
          </a:prstGeom>
          <a:solidFill>
            <a:schemeClr val="accent3">
              <a:lumMod val="40000"/>
              <a:lumOff val="60000"/>
            </a:schemeClr>
          </a:solidFill>
          <a:ln>
            <a:solidFill>
              <a:schemeClr val="tx1"/>
            </a:solidFill>
          </a:ln>
        </p:spPr>
        <p:txBody>
          <a:bodyPr wrap="square">
            <a:spAutoFit/>
          </a:bodyPr>
          <a:lstStyle/>
          <a:p>
            <a:r>
              <a:rPr lang="en-US" sz="2800" dirty="0">
                <a:solidFill>
                  <a:srgbClr val="000000"/>
                </a:solidFill>
                <a:latin typeface="Calibri" panose="020F0502020204030204" pitchFamily="34" charset="0"/>
              </a:rPr>
              <a:t>Nothing extremely different than what is normal. Just less animals who weren't able to make it through the event.</a:t>
            </a:r>
            <a:r>
              <a:rPr lang="en-US" sz="2800" dirty="0"/>
              <a:t> </a:t>
            </a:r>
          </a:p>
        </p:txBody>
      </p:sp>
    </p:spTree>
    <p:extLst>
      <p:ext uri="{BB962C8B-B14F-4D97-AF65-F5344CB8AC3E}">
        <p14:creationId xmlns:p14="http://schemas.microsoft.com/office/powerpoint/2010/main" val="2355863090"/>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18" grpId="0"/>
      <p:bldP spid="19" grpId="0"/>
      <p:bldP spid="2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7250"/>
          </a:xfrm>
        </p:spPr>
        <p:txBody>
          <a:bodyPr>
            <a:normAutofit/>
          </a:bodyPr>
          <a:lstStyle/>
          <a:p>
            <a:r>
              <a:rPr lang="en-US" sz="4000" dirty="0"/>
              <a:t>Biological View Of Extinction</a:t>
            </a: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1700D2-631B-6644-9800-35EE85FC1BAA}" type="slidenum">
              <a:rPr lang="en-US" smtClean="0">
                <a:solidFill>
                  <a:prstClr val="black">
                    <a:tint val="75000"/>
                  </a:prstClr>
                </a:solidFill>
              </a:rPr>
              <a:pPr/>
              <a:t>17</a:t>
            </a:fld>
            <a:endParaRPr lang="en-US" dirty="0">
              <a:solidFill>
                <a:prstClr val="black">
                  <a:tint val="75000"/>
                </a:prstClr>
              </a:solidFill>
            </a:endParaRPr>
          </a:p>
        </p:txBody>
      </p:sp>
      <p:sp>
        <p:nvSpPr>
          <p:cNvPr id="9" name="Rectangle 8"/>
          <p:cNvSpPr/>
          <p:nvPr/>
        </p:nvSpPr>
        <p:spPr>
          <a:xfrm>
            <a:off x="295564" y="1066800"/>
            <a:ext cx="8382000" cy="3970318"/>
          </a:xfrm>
          <a:prstGeom prst="rect">
            <a:avLst/>
          </a:prstGeom>
          <a:solidFill>
            <a:schemeClr val="accent4">
              <a:lumMod val="20000"/>
              <a:lumOff val="80000"/>
            </a:schemeClr>
          </a:solidFill>
          <a:ln>
            <a:solidFill>
              <a:schemeClr val="tx1"/>
            </a:solidFill>
          </a:ln>
        </p:spPr>
        <p:txBody>
          <a:bodyPr wrap="square">
            <a:spAutoFit/>
          </a:bodyPr>
          <a:lstStyle/>
          <a:p>
            <a:r>
              <a:rPr lang="en-US" sz="2800" dirty="0"/>
              <a:t>Depending on the mass extinction the view would vary. One of the first mass extinctions occurred when oxygen was produced in large enough quantities to be toxic to anaerobes. I would expect to see large amounts of species filling new niches. The more famous mass extinction occurred when an asteroid struck the Earth. I would expect to see more mammalian type creatures filling new niches</a:t>
            </a:r>
            <a:r>
              <a:rPr lang="en-US" sz="2800" dirty="0" smtClean="0"/>
              <a:t>.</a:t>
            </a:r>
          </a:p>
          <a:p>
            <a:r>
              <a:rPr lang="en-US" sz="2800" dirty="0" smtClean="0"/>
              <a:t>Alex – Senior Biology </a:t>
            </a:r>
            <a:endParaRPr lang="en-US" sz="2800" dirty="0"/>
          </a:p>
        </p:txBody>
      </p:sp>
    </p:spTree>
    <p:extLst>
      <p:ext uri="{BB962C8B-B14F-4D97-AF65-F5344CB8AC3E}">
        <p14:creationId xmlns:p14="http://schemas.microsoft.com/office/powerpoint/2010/main" val="3522999807"/>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000" dirty="0" smtClean="0"/>
              <a:t>Conclusions</a:t>
            </a:r>
            <a:endParaRPr lang="en-US" sz="4000" dirty="0"/>
          </a:p>
        </p:txBody>
      </p:sp>
      <p:sp>
        <p:nvSpPr>
          <p:cNvPr id="3" name="Content Placeholder 2"/>
          <p:cNvSpPr>
            <a:spLocks noGrp="1"/>
          </p:cNvSpPr>
          <p:nvPr>
            <p:ph idx="1"/>
          </p:nvPr>
        </p:nvSpPr>
        <p:spPr>
          <a:xfrm>
            <a:off x="533400" y="1066800"/>
            <a:ext cx="8229600" cy="3810000"/>
          </a:xfrm>
        </p:spPr>
        <p:txBody>
          <a:bodyPr>
            <a:normAutofit lnSpcReduction="10000"/>
          </a:bodyPr>
          <a:lstStyle/>
          <a:p>
            <a:r>
              <a:rPr lang="en-US" sz="3200" dirty="0" smtClean="0"/>
              <a:t>Many students think MEs nearly “sterilize” the planet.</a:t>
            </a:r>
          </a:p>
          <a:p>
            <a:r>
              <a:rPr lang="en-US" sz="3200" dirty="0" smtClean="0"/>
              <a:t>Concept initiated at an early age</a:t>
            </a:r>
          </a:p>
          <a:p>
            <a:r>
              <a:rPr lang="en-US" sz="3200" dirty="0" smtClean="0"/>
              <a:t>Dinosaurs are a “gateway” topic</a:t>
            </a:r>
          </a:p>
          <a:p>
            <a:r>
              <a:rPr lang="en-US" sz="3200" dirty="0" smtClean="0"/>
              <a:t>Few students understand how MEs can look “normal”</a:t>
            </a:r>
          </a:p>
          <a:p>
            <a:r>
              <a:rPr lang="en-US" sz="3200" dirty="0" smtClean="0"/>
              <a:t>Sample biased by upper-level biology students </a:t>
            </a:r>
            <a:endParaRPr lang="en-US" sz="3200" dirty="0"/>
          </a:p>
        </p:txBody>
      </p:sp>
      <p:sp>
        <p:nvSpPr>
          <p:cNvPr id="4" name="TextBox 3"/>
          <p:cNvSpPr txBox="1"/>
          <p:nvPr/>
        </p:nvSpPr>
        <p:spPr>
          <a:xfrm>
            <a:off x="2209800" y="1524000"/>
            <a:ext cx="3124200" cy="461665"/>
          </a:xfrm>
          <a:prstGeom prst="rect">
            <a:avLst/>
          </a:prstGeom>
          <a:noFill/>
        </p:spPr>
        <p:txBody>
          <a:bodyPr wrap="square" rtlCol="0">
            <a:spAutoFit/>
          </a:bodyPr>
          <a:lstStyle/>
          <a:p>
            <a:r>
              <a:rPr lang="en-US" sz="2400" dirty="0" smtClean="0"/>
              <a:t>(37% of participants)</a:t>
            </a:r>
            <a:endParaRPr lang="en-US" sz="2400" dirty="0"/>
          </a:p>
        </p:txBody>
      </p:sp>
    </p:spTree>
    <p:extLst>
      <p:ext uri="{BB962C8B-B14F-4D97-AF65-F5344CB8AC3E}">
        <p14:creationId xmlns:p14="http://schemas.microsoft.com/office/powerpoint/2010/main" val="237192121"/>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000" dirty="0" smtClean="0"/>
              <a:t>Implications</a:t>
            </a:r>
            <a:endParaRPr lang="en-US" sz="4000" dirty="0"/>
          </a:p>
        </p:txBody>
      </p:sp>
      <p:sp>
        <p:nvSpPr>
          <p:cNvPr id="3" name="Content Placeholder 2"/>
          <p:cNvSpPr>
            <a:spLocks noGrp="1"/>
          </p:cNvSpPr>
          <p:nvPr>
            <p:ph idx="1"/>
          </p:nvPr>
        </p:nvSpPr>
        <p:spPr>
          <a:xfrm>
            <a:off x="457200" y="1143000"/>
            <a:ext cx="8229600" cy="3810000"/>
          </a:xfrm>
        </p:spPr>
        <p:txBody>
          <a:bodyPr>
            <a:normAutofit/>
          </a:bodyPr>
          <a:lstStyle/>
          <a:p>
            <a:r>
              <a:rPr lang="en-US" sz="3200" dirty="0" smtClean="0"/>
              <a:t>K-6 teachers need to understand MEs</a:t>
            </a:r>
          </a:p>
          <a:p>
            <a:pPr lvl="1"/>
            <a:r>
              <a:rPr lang="en-US" sz="2900" dirty="0" smtClean="0"/>
              <a:t>Emphasis in our El Ed content courses?</a:t>
            </a:r>
          </a:p>
          <a:p>
            <a:r>
              <a:rPr lang="en-US" sz="3200" dirty="0" smtClean="0"/>
              <a:t>Dinosaurs are a “gateway” topic</a:t>
            </a:r>
          </a:p>
          <a:p>
            <a:r>
              <a:rPr lang="en-US" sz="3200" dirty="0" smtClean="0"/>
              <a:t>Emphasize survivors when talking about MEs</a:t>
            </a:r>
          </a:p>
        </p:txBody>
      </p:sp>
    </p:spTree>
    <p:extLst>
      <p:ext uri="{BB962C8B-B14F-4D97-AF65-F5344CB8AC3E}">
        <p14:creationId xmlns:p14="http://schemas.microsoft.com/office/powerpoint/2010/main" val="1629016240"/>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672" y="135721"/>
            <a:ext cx="8229600" cy="857250"/>
          </a:xfrm>
        </p:spPr>
        <p:txBody>
          <a:bodyPr>
            <a:normAutofit/>
          </a:bodyPr>
          <a:lstStyle/>
          <a:p>
            <a:r>
              <a:rPr lang="en-US" sz="4000" dirty="0" smtClean="0"/>
              <a:t>Mass Extinctions - Scientific Definition</a:t>
            </a:r>
            <a:endParaRPr lang="en-US" sz="4000" dirty="0"/>
          </a:p>
        </p:txBody>
      </p:sp>
      <p:sp>
        <p:nvSpPr>
          <p:cNvPr id="3" name="Content Placeholder 2"/>
          <p:cNvSpPr>
            <a:spLocks noGrp="1"/>
          </p:cNvSpPr>
          <p:nvPr>
            <p:ph idx="1"/>
          </p:nvPr>
        </p:nvSpPr>
        <p:spPr>
          <a:xfrm>
            <a:off x="171450" y="1572911"/>
            <a:ext cx="8229600" cy="2857500"/>
          </a:xfrm>
        </p:spPr>
        <p:txBody>
          <a:bodyPr>
            <a:normAutofit/>
          </a:bodyPr>
          <a:lstStyle/>
          <a:p>
            <a:r>
              <a:rPr lang="en-US" sz="2800" dirty="0" smtClean="0"/>
              <a:t>Marine biodiversity</a:t>
            </a:r>
          </a:p>
          <a:p>
            <a:endParaRPr lang="en-US" sz="2800" dirty="0"/>
          </a:p>
          <a:p>
            <a:r>
              <a:rPr lang="en-US" sz="2800" dirty="0" smtClean="0"/>
              <a:t>Three Faunal Groups</a:t>
            </a:r>
          </a:p>
          <a:p>
            <a:endParaRPr lang="en-US" sz="2800" dirty="0"/>
          </a:p>
          <a:p>
            <a:r>
              <a:rPr lang="en-US" sz="2800" dirty="0" smtClean="0"/>
              <a:t>Big 5 Mass Extinctions</a:t>
            </a:r>
            <a:endParaRPr lang="en-US" sz="2800" dirty="0"/>
          </a:p>
        </p:txBody>
      </p:sp>
      <p:grpSp>
        <p:nvGrpSpPr>
          <p:cNvPr id="6" name="Group 5"/>
          <p:cNvGrpSpPr/>
          <p:nvPr/>
        </p:nvGrpSpPr>
        <p:grpSpPr>
          <a:xfrm>
            <a:off x="3733800" y="1259959"/>
            <a:ext cx="5184482" cy="4009127"/>
            <a:chOff x="5055476" y="1880901"/>
            <a:chExt cx="5188826" cy="4012486"/>
          </a:xfrm>
        </p:grpSpPr>
        <p:pic>
          <p:nvPicPr>
            <p:cNvPr id="4" name="Picture 3"/>
            <p:cNvPicPr>
              <a:picLocks noChangeAspect="1"/>
            </p:cNvPicPr>
            <p:nvPr/>
          </p:nvPicPr>
          <p:blipFill rotWithShape="1">
            <a:blip r:embed="rId3"/>
            <a:srcRect l="15590" t="49524" r="13412" b="8072"/>
            <a:stretch/>
          </p:blipFill>
          <p:spPr>
            <a:xfrm>
              <a:off x="5055476" y="1880901"/>
              <a:ext cx="5188826" cy="4012486"/>
            </a:xfrm>
            <a:prstGeom prst="rect">
              <a:avLst/>
            </a:prstGeom>
          </p:spPr>
        </p:pic>
        <p:cxnSp>
          <p:nvCxnSpPr>
            <p:cNvPr id="7" name="Straight Arrow Connector 6"/>
            <p:cNvCxnSpPr/>
            <p:nvPr/>
          </p:nvCxnSpPr>
          <p:spPr>
            <a:xfrm>
              <a:off x="9745718" y="2077968"/>
              <a:ext cx="0" cy="794578"/>
            </a:xfrm>
            <a:prstGeom prst="straightConnector1">
              <a:avLst/>
            </a:prstGeom>
            <a:ln w="571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8677604" y="2077968"/>
              <a:ext cx="0" cy="1246586"/>
            </a:xfrm>
            <a:prstGeom prst="straightConnector1">
              <a:avLst/>
            </a:prstGeom>
            <a:ln w="571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8449004" y="2077968"/>
              <a:ext cx="0" cy="1246586"/>
            </a:xfrm>
            <a:prstGeom prst="straightConnector1">
              <a:avLst/>
            </a:prstGeom>
            <a:ln w="571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7649889" y="2077968"/>
              <a:ext cx="0" cy="1246586"/>
            </a:xfrm>
            <a:prstGeom prst="straightConnector1">
              <a:avLst/>
            </a:prstGeom>
            <a:ln w="571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7156232" y="2077968"/>
              <a:ext cx="0" cy="1246586"/>
            </a:xfrm>
            <a:prstGeom prst="straightConnector1">
              <a:avLst/>
            </a:prstGeom>
            <a:ln w="57150">
              <a:solidFill>
                <a:srgbClr val="7030A0"/>
              </a:solidFill>
              <a:tailEnd type="triangle"/>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7651417" y="5158211"/>
            <a:ext cx="1447800" cy="307777"/>
          </a:xfrm>
          <a:prstGeom prst="rect">
            <a:avLst/>
          </a:prstGeom>
          <a:noFill/>
        </p:spPr>
        <p:txBody>
          <a:bodyPr wrap="square" rtlCol="0">
            <a:spAutoFit/>
          </a:bodyPr>
          <a:lstStyle/>
          <a:p>
            <a:r>
              <a:rPr lang="en-US" sz="1400" dirty="0"/>
              <a:t>Sepkoski, 1997</a:t>
            </a:r>
          </a:p>
        </p:txBody>
      </p:sp>
    </p:spTree>
    <p:extLst>
      <p:ext uri="{BB962C8B-B14F-4D97-AF65-F5344CB8AC3E}">
        <p14:creationId xmlns:p14="http://schemas.microsoft.com/office/powerpoint/2010/main" val="926641470"/>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000" dirty="0" smtClean="0"/>
              <a:t>Next Steps</a:t>
            </a:r>
            <a:endParaRPr lang="en-US" sz="4000" dirty="0"/>
          </a:p>
        </p:txBody>
      </p:sp>
      <p:sp>
        <p:nvSpPr>
          <p:cNvPr id="3" name="Content Placeholder 2"/>
          <p:cNvSpPr>
            <a:spLocks noGrp="1"/>
          </p:cNvSpPr>
          <p:nvPr>
            <p:ph idx="1"/>
          </p:nvPr>
        </p:nvSpPr>
        <p:spPr>
          <a:xfrm>
            <a:off x="457200" y="1143000"/>
            <a:ext cx="8229600" cy="3810000"/>
          </a:xfrm>
        </p:spPr>
        <p:txBody>
          <a:bodyPr>
            <a:normAutofit/>
          </a:bodyPr>
          <a:lstStyle/>
          <a:p>
            <a:r>
              <a:rPr lang="en-US" sz="3200" dirty="0" smtClean="0"/>
              <a:t>Broaden Sample to Non-Science Majors</a:t>
            </a:r>
          </a:p>
          <a:p>
            <a:r>
              <a:rPr lang="en-US" sz="3200" dirty="0" smtClean="0"/>
              <a:t>Participant Interviews</a:t>
            </a:r>
          </a:p>
          <a:p>
            <a:r>
              <a:rPr lang="en-US" sz="3200" dirty="0" smtClean="0"/>
              <a:t>Expand to Other Locations/Populations</a:t>
            </a:r>
          </a:p>
          <a:p>
            <a:r>
              <a:rPr lang="en-US" sz="3200" dirty="0" smtClean="0"/>
              <a:t>Best Teaching Practices</a:t>
            </a:r>
          </a:p>
          <a:p>
            <a:r>
              <a:rPr lang="en-US" sz="3200" dirty="0" smtClean="0"/>
              <a:t>Media/Film Studies</a:t>
            </a:r>
          </a:p>
          <a:p>
            <a:endParaRPr lang="en-US" sz="3200" dirty="0" smtClean="0"/>
          </a:p>
        </p:txBody>
      </p:sp>
    </p:spTree>
    <p:extLst>
      <p:ext uri="{BB962C8B-B14F-4D97-AF65-F5344CB8AC3E}">
        <p14:creationId xmlns:p14="http://schemas.microsoft.com/office/powerpoint/2010/main" val="530377815"/>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556476"/>
            <a:ext cx="2711450" cy="745629"/>
          </a:xfrm>
        </p:spPr>
        <p:txBody>
          <a:bodyPr>
            <a:normAutofit/>
          </a:bodyPr>
          <a:lstStyle/>
          <a:p>
            <a:r>
              <a:rPr lang="en-US" dirty="0" smtClean="0"/>
              <a:t>Questions??</a:t>
            </a:r>
            <a:endParaRPr lang="en-US" dirty="0"/>
          </a:p>
        </p:txBody>
      </p:sp>
      <p:pic>
        <p:nvPicPr>
          <p:cNvPr id="5122" name="Picture 2" descr="Image result for far left side comic dinosau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78599"/>
            <a:ext cx="4343399" cy="537867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57200" y="3657600"/>
            <a:ext cx="3657600" cy="1200329"/>
          </a:xfrm>
          <a:prstGeom prst="rect">
            <a:avLst/>
          </a:prstGeom>
          <a:noFill/>
        </p:spPr>
        <p:txBody>
          <a:bodyPr wrap="square" rtlCol="0">
            <a:spAutoFit/>
          </a:bodyPr>
          <a:lstStyle/>
          <a:p>
            <a:r>
              <a:rPr lang="en-US" sz="2400" dirty="0" smtClean="0"/>
              <a:t>Interested in collaborating?</a:t>
            </a:r>
          </a:p>
          <a:p>
            <a:r>
              <a:rPr lang="en-US" sz="2400" dirty="0" smtClean="0"/>
              <a:t>Contact Kyle Gray</a:t>
            </a:r>
          </a:p>
          <a:p>
            <a:r>
              <a:rPr lang="en-US" sz="2400" dirty="0"/>
              <a:t>k</a:t>
            </a:r>
            <a:r>
              <a:rPr lang="en-US" sz="2400" dirty="0" smtClean="0"/>
              <a:t>yle.gray@uni.edu</a:t>
            </a:r>
            <a:endParaRPr lang="en-US" sz="2400" dirty="0"/>
          </a:p>
        </p:txBody>
      </p:sp>
    </p:spTree>
    <p:extLst>
      <p:ext uri="{BB962C8B-B14F-4D97-AF65-F5344CB8AC3E}">
        <p14:creationId xmlns:p14="http://schemas.microsoft.com/office/powerpoint/2010/main" val="15998449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164"/>
            <a:ext cx="8534400" cy="1143000"/>
          </a:xfrm>
        </p:spPr>
        <p:txBody>
          <a:bodyPr>
            <a:noAutofit/>
          </a:bodyPr>
          <a:lstStyle/>
          <a:p>
            <a:r>
              <a:rPr lang="en-US" sz="3600" dirty="0" smtClean="0"/>
              <a:t>Mass Extinction –</a:t>
            </a:r>
            <a:r>
              <a:rPr lang="en-US" sz="3600" dirty="0"/>
              <a:t> </a:t>
            </a:r>
            <a:r>
              <a:rPr lang="en-US" sz="3600" dirty="0" smtClean="0"/>
              <a:t>Contributing </a:t>
            </a:r>
            <a:r>
              <a:rPr lang="en-US" sz="3600" dirty="0"/>
              <a:t>F</a:t>
            </a:r>
            <a:r>
              <a:rPr lang="en-US" sz="3600" dirty="0" smtClean="0"/>
              <a:t>actors</a:t>
            </a:r>
            <a:endParaRPr lang="en-US" sz="3600" dirty="0"/>
          </a:p>
        </p:txBody>
      </p:sp>
      <p:sp>
        <p:nvSpPr>
          <p:cNvPr id="3" name="Content Placeholder 2"/>
          <p:cNvSpPr>
            <a:spLocks noGrp="1"/>
          </p:cNvSpPr>
          <p:nvPr>
            <p:ph idx="1"/>
          </p:nvPr>
        </p:nvSpPr>
        <p:spPr>
          <a:xfrm>
            <a:off x="457200" y="1439244"/>
            <a:ext cx="4819650" cy="3752204"/>
          </a:xfrm>
        </p:spPr>
        <p:txBody>
          <a:bodyPr>
            <a:noAutofit/>
          </a:bodyPr>
          <a:lstStyle/>
          <a:p>
            <a:r>
              <a:rPr lang="en-US" sz="2800" dirty="0" smtClean="0"/>
              <a:t>Climate Change</a:t>
            </a:r>
          </a:p>
          <a:p>
            <a:pPr lvl="1"/>
            <a:r>
              <a:rPr lang="en-US" sz="2800" dirty="0" smtClean="0"/>
              <a:t>Cooling and warming</a:t>
            </a:r>
          </a:p>
          <a:p>
            <a:r>
              <a:rPr lang="en-US" sz="2800" dirty="0" smtClean="0"/>
              <a:t>LIPS volcanism</a:t>
            </a:r>
          </a:p>
          <a:p>
            <a:pPr lvl="1"/>
            <a:r>
              <a:rPr lang="en-US" sz="2800" dirty="0" smtClean="0"/>
              <a:t>Siberian Traps</a:t>
            </a:r>
          </a:p>
          <a:p>
            <a:pPr lvl="1"/>
            <a:r>
              <a:rPr lang="en-US" sz="2800" dirty="0" smtClean="0"/>
              <a:t>Deccan Traps</a:t>
            </a:r>
          </a:p>
          <a:p>
            <a:pPr lvl="1"/>
            <a:r>
              <a:rPr lang="en-US" sz="2800" dirty="0" smtClean="0"/>
              <a:t>CAMP Volcanism</a:t>
            </a:r>
          </a:p>
          <a:p>
            <a:r>
              <a:rPr lang="en-US" sz="2800" dirty="0" smtClean="0"/>
              <a:t>Bolide Impacts</a:t>
            </a:r>
            <a:endParaRPr lang="en-US" sz="2800" dirty="0"/>
          </a:p>
        </p:txBody>
      </p:sp>
      <p:pic>
        <p:nvPicPr>
          <p:cNvPr id="4" name="Picture 6" descr="Image result for reason dinosaurs went extinct"/>
          <p:cNvPicPr>
            <a:picLocks noChangeAspect="1" noChangeArrowheads="1"/>
          </p:cNvPicPr>
          <p:nvPr/>
        </p:nvPicPr>
        <p:blipFill rotWithShape="1">
          <a:blip r:embed="rId3">
            <a:extLst>
              <a:ext uri="{28A0092B-C50C-407E-A947-70E740481C1C}">
                <a14:useLocalDpi xmlns:a14="http://schemas.microsoft.com/office/drawing/2010/main" val="0"/>
              </a:ext>
            </a:extLst>
          </a:blip>
          <a:srcRect l="3922" t="4498" r="3922"/>
          <a:stretch/>
        </p:blipFill>
        <p:spPr bwMode="auto">
          <a:xfrm>
            <a:off x="5105399" y="1066800"/>
            <a:ext cx="3581401" cy="4418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3615781"/>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8229600" cy="857250"/>
          </a:xfrm>
        </p:spPr>
        <p:txBody>
          <a:bodyPr>
            <a:normAutofit/>
          </a:bodyPr>
          <a:lstStyle/>
          <a:p>
            <a:r>
              <a:rPr lang="en-US" sz="4000" dirty="0" smtClean="0"/>
              <a:t>Pilot Study</a:t>
            </a:r>
            <a:endParaRPr lang="en-US" sz="4000" dirty="0"/>
          </a:p>
        </p:txBody>
      </p:sp>
      <p:sp>
        <p:nvSpPr>
          <p:cNvPr id="3" name="Content Placeholder 2"/>
          <p:cNvSpPr>
            <a:spLocks noGrp="1"/>
          </p:cNvSpPr>
          <p:nvPr>
            <p:ph idx="1"/>
          </p:nvPr>
        </p:nvSpPr>
        <p:spPr>
          <a:xfrm>
            <a:off x="228600" y="1219200"/>
            <a:ext cx="8915400" cy="3676650"/>
          </a:xfrm>
        </p:spPr>
        <p:txBody>
          <a:bodyPr>
            <a:noAutofit/>
          </a:bodyPr>
          <a:lstStyle/>
          <a:p>
            <a:pPr marL="0" indent="0">
              <a:buNone/>
            </a:pPr>
            <a:r>
              <a:rPr lang="en-US" sz="3200" b="1" dirty="0" smtClean="0">
                <a:solidFill>
                  <a:srgbClr val="7030A0"/>
                </a:solidFill>
              </a:rPr>
              <a:t>Open-Ended </a:t>
            </a:r>
            <a:r>
              <a:rPr lang="en-US" sz="3200" b="1" dirty="0">
                <a:solidFill>
                  <a:srgbClr val="7030A0"/>
                </a:solidFill>
              </a:rPr>
              <a:t>S</a:t>
            </a:r>
            <a:r>
              <a:rPr lang="en-US" sz="3200" b="1" dirty="0" smtClean="0">
                <a:solidFill>
                  <a:srgbClr val="7030A0"/>
                </a:solidFill>
              </a:rPr>
              <a:t>urvey</a:t>
            </a:r>
            <a:endParaRPr lang="en-US" sz="3200" b="1" dirty="0">
              <a:solidFill>
                <a:srgbClr val="7030A0"/>
              </a:solidFill>
            </a:endParaRPr>
          </a:p>
          <a:p>
            <a:pPr marL="342900"/>
            <a:r>
              <a:rPr lang="en-US" sz="3200" dirty="0" smtClean="0"/>
              <a:t>Define a ME.</a:t>
            </a:r>
          </a:p>
          <a:p>
            <a:pPr marL="342900"/>
            <a:r>
              <a:rPr lang="en-US" sz="3200" dirty="0" smtClean="0"/>
              <a:t>When </a:t>
            </a:r>
            <a:r>
              <a:rPr lang="en-US" sz="3200" dirty="0"/>
              <a:t>did you first learn about MEs?</a:t>
            </a:r>
          </a:p>
          <a:p>
            <a:pPr marL="342900"/>
            <a:r>
              <a:rPr lang="en-US" sz="3200" dirty="0"/>
              <a:t>How many MEs have there been?</a:t>
            </a:r>
          </a:p>
          <a:p>
            <a:pPr marL="342900"/>
            <a:r>
              <a:rPr lang="en-US" sz="3200" dirty="0"/>
              <a:t>What causes MEs?</a:t>
            </a:r>
          </a:p>
          <a:p>
            <a:pPr marL="342900"/>
            <a:r>
              <a:rPr lang="en-US" sz="3200" dirty="0"/>
              <a:t>If you travel back in time, what would it look like?</a:t>
            </a:r>
          </a:p>
          <a:p>
            <a:endParaRPr lang="en-US" sz="3200" dirty="0"/>
          </a:p>
        </p:txBody>
      </p:sp>
    </p:spTree>
    <p:extLst>
      <p:ext uri="{BB962C8B-B14F-4D97-AF65-F5344CB8AC3E}">
        <p14:creationId xmlns:p14="http://schemas.microsoft.com/office/powerpoint/2010/main" val="2139151551"/>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7250"/>
          </a:xfrm>
        </p:spPr>
        <p:txBody>
          <a:bodyPr>
            <a:normAutofit/>
          </a:bodyPr>
          <a:lstStyle/>
          <a:p>
            <a:r>
              <a:rPr lang="en-US" sz="4000" dirty="0" smtClean="0"/>
              <a:t>Pilot Study</a:t>
            </a:r>
            <a:endParaRPr lang="en-US" sz="4000" dirty="0"/>
          </a:p>
        </p:txBody>
      </p:sp>
      <p:sp>
        <p:nvSpPr>
          <p:cNvPr id="3" name="Content Placeholder 2"/>
          <p:cNvSpPr>
            <a:spLocks noGrp="1"/>
          </p:cNvSpPr>
          <p:nvPr>
            <p:ph idx="1"/>
          </p:nvPr>
        </p:nvSpPr>
        <p:spPr>
          <a:xfrm>
            <a:off x="114300" y="1219200"/>
            <a:ext cx="8915400" cy="1885950"/>
          </a:xfrm>
        </p:spPr>
        <p:txBody>
          <a:bodyPr>
            <a:noAutofit/>
          </a:bodyPr>
          <a:lstStyle/>
          <a:p>
            <a:pPr marL="0" indent="0">
              <a:buNone/>
            </a:pPr>
            <a:r>
              <a:rPr lang="en-US" sz="3200" b="1" dirty="0" smtClean="0">
                <a:solidFill>
                  <a:srgbClr val="7030A0"/>
                </a:solidFill>
              </a:rPr>
              <a:t>Administered </a:t>
            </a:r>
            <a:r>
              <a:rPr lang="en-US" sz="3200" b="1" dirty="0">
                <a:solidFill>
                  <a:srgbClr val="7030A0"/>
                </a:solidFill>
              </a:rPr>
              <a:t>to Earth History </a:t>
            </a:r>
            <a:r>
              <a:rPr lang="en-US" dirty="0" smtClean="0"/>
              <a:t>(</a:t>
            </a:r>
            <a:r>
              <a:rPr lang="en-US" dirty="0"/>
              <a:t>18 – 30 students/semester)</a:t>
            </a:r>
          </a:p>
          <a:p>
            <a:pPr marL="342900"/>
            <a:r>
              <a:rPr lang="en-US" sz="3200" dirty="0"/>
              <a:t>Earth &amp; Environmental </a:t>
            </a:r>
            <a:r>
              <a:rPr lang="en-US" sz="3200" dirty="0" err="1"/>
              <a:t>Sci</a:t>
            </a:r>
            <a:r>
              <a:rPr lang="en-US" sz="3200" dirty="0"/>
              <a:t> Majors</a:t>
            </a:r>
          </a:p>
          <a:p>
            <a:pPr marL="342900"/>
            <a:r>
              <a:rPr lang="en-US" sz="3200" dirty="0"/>
              <a:t>Biology</a:t>
            </a:r>
          </a:p>
          <a:p>
            <a:pPr marL="342900"/>
            <a:r>
              <a:rPr lang="en-US" sz="3200" dirty="0"/>
              <a:t>Science Teaching (</a:t>
            </a:r>
            <a:r>
              <a:rPr lang="en-US" sz="3200" dirty="0" smtClean="0"/>
              <a:t>about </a:t>
            </a:r>
            <a:r>
              <a:rPr lang="en-US" sz="3200" dirty="0"/>
              <a:t>30% of students</a:t>
            </a:r>
            <a:r>
              <a:rPr lang="en-US" sz="3200" dirty="0" smtClean="0"/>
              <a:t>)</a:t>
            </a:r>
            <a:endParaRPr lang="en-US" sz="3200" dirty="0"/>
          </a:p>
        </p:txBody>
      </p:sp>
    </p:spTree>
    <p:extLst>
      <p:ext uri="{BB962C8B-B14F-4D97-AF65-F5344CB8AC3E}">
        <p14:creationId xmlns:p14="http://schemas.microsoft.com/office/powerpoint/2010/main" val="3498043497"/>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52400" y="990600"/>
            <a:ext cx="6172200" cy="2857500"/>
          </a:xfrm>
        </p:spPr>
        <p:txBody>
          <a:bodyPr>
            <a:normAutofit/>
          </a:bodyPr>
          <a:lstStyle/>
          <a:p>
            <a:pPr>
              <a:spcBef>
                <a:spcPts val="0"/>
              </a:spcBef>
            </a:pPr>
            <a:r>
              <a:rPr lang="en-US" sz="3200" dirty="0"/>
              <a:t>68 students F14, Sp15, Sp16</a:t>
            </a:r>
          </a:p>
          <a:p>
            <a:pPr>
              <a:spcBef>
                <a:spcPts val="0"/>
              </a:spcBef>
            </a:pPr>
            <a:r>
              <a:rPr lang="en-US" sz="3200" dirty="0"/>
              <a:t>Female = 27, Male = 40</a:t>
            </a:r>
          </a:p>
        </p:txBody>
      </p:sp>
      <p:sp>
        <p:nvSpPr>
          <p:cNvPr id="2" name="Title 1"/>
          <p:cNvSpPr>
            <a:spLocks noGrp="1"/>
          </p:cNvSpPr>
          <p:nvPr>
            <p:ph type="title"/>
          </p:nvPr>
        </p:nvSpPr>
        <p:spPr>
          <a:xfrm>
            <a:off x="434824" y="-3047"/>
            <a:ext cx="8229600" cy="857250"/>
          </a:xfrm>
        </p:spPr>
        <p:txBody>
          <a:bodyPr>
            <a:normAutofit/>
          </a:bodyPr>
          <a:lstStyle/>
          <a:p>
            <a:r>
              <a:rPr lang="en-US" sz="4000" dirty="0" smtClean="0"/>
              <a:t>Demographics</a:t>
            </a:r>
            <a:endParaRPr lang="en-US" sz="4000" dirty="0"/>
          </a:p>
        </p:txBody>
      </p:sp>
      <p:graphicFrame>
        <p:nvGraphicFramePr>
          <p:cNvPr id="6" name="Chart 5"/>
          <p:cNvGraphicFramePr>
            <a:graphicFrameLocks/>
          </p:cNvGraphicFramePr>
          <p:nvPr>
            <p:extLst>
              <p:ext uri="{D42A27DB-BD31-4B8C-83A1-F6EECF244321}">
                <p14:modId xmlns:p14="http://schemas.microsoft.com/office/powerpoint/2010/main" val="3443265077"/>
              </p:ext>
            </p:extLst>
          </p:nvPr>
        </p:nvGraphicFramePr>
        <p:xfrm>
          <a:off x="0" y="1943461"/>
          <a:ext cx="6248400" cy="36591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a:graphicFrameLocks/>
          </p:cNvGraphicFramePr>
          <p:nvPr>
            <p:extLst>
              <p:ext uri="{D42A27DB-BD31-4B8C-83A1-F6EECF244321}">
                <p14:modId xmlns:p14="http://schemas.microsoft.com/office/powerpoint/2010/main" val="1088852689"/>
              </p:ext>
            </p:extLst>
          </p:nvPr>
        </p:nvGraphicFramePr>
        <p:xfrm>
          <a:off x="4419600" y="1182073"/>
          <a:ext cx="4626848" cy="354330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98027897"/>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315200" cy="857250"/>
          </a:xfrm>
        </p:spPr>
        <p:txBody>
          <a:bodyPr>
            <a:noAutofit/>
          </a:bodyPr>
          <a:lstStyle/>
          <a:p>
            <a:r>
              <a:rPr lang="en-US" sz="4000" dirty="0" smtClean="0"/>
              <a:t>First Learn – Age and Context</a:t>
            </a:r>
            <a:endParaRPr lang="en-US" sz="4000" dirty="0"/>
          </a:p>
        </p:txBody>
      </p:sp>
      <p:graphicFrame>
        <p:nvGraphicFramePr>
          <p:cNvPr id="8" name="Chart 7"/>
          <p:cNvGraphicFramePr>
            <a:graphicFrameLocks/>
          </p:cNvGraphicFramePr>
          <p:nvPr>
            <p:extLst>
              <p:ext uri="{D42A27DB-BD31-4B8C-83A1-F6EECF244321}">
                <p14:modId xmlns:p14="http://schemas.microsoft.com/office/powerpoint/2010/main" val="1765715818"/>
              </p:ext>
            </p:extLst>
          </p:nvPr>
        </p:nvGraphicFramePr>
        <p:xfrm>
          <a:off x="533400" y="762000"/>
          <a:ext cx="4857750" cy="4128848"/>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433338" y="5181600"/>
            <a:ext cx="1570879" cy="338554"/>
          </a:xfrm>
          <a:prstGeom prst="rect">
            <a:avLst/>
          </a:prstGeom>
          <a:noFill/>
        </p:spPr>
        <p:txBody>
          <a:bodyPr wrap="none" rtlCol="0">
            <a:spAutoFit/>
          </a:bodyPr>
          <a:lstStyle/>
          <a:p>
            <a:r>
              <a:rPr lang="en-US" sz="1600" dirty="0"/>
              <a:t>No Response = 1</a:t>
            </a:r>
          </a:p>
        </p:txBody>
      </p:sp>
      <p:sp>
        <p:nvSpPr>
          <p:cNvPr id="5" name="TextBox 4"/>
          <p:cNvSpPr txBox="1"/>
          <p:nvPr/>
        </p:nvSpPr>
        <p:spPr>
          <a:xfrm>
            <a:off x="5562600" y="1283622"/>
            <a:ext cx="3299373" cy="1077218"/>
          </a:xfrm>
          <a:prstGeom prst="rect">
            <a:avLst/>
          </a:prstGeom>
          <a:noFill/>
        </p:spPr>
        <p:txBody>
          <a:bodyPr wrap="square" rtlCol="0">
            <a:spAutoFit/>
          </a:bodyPr>
          <a:lstStyle/>
          <a:p>
            <a:r>
              <a:rPr lang="en-US" sz="3200" dirty="0"/>
              <a:t>When did you first learn about MEs?</a:t>
            </a:r>
          </a:p>
        </p:txBody>
      </p:sp>
    </p:spTree>
    <p:extLst>
      <p:ext uri="{BB962C8B-B14F-4D97-AF65-F5344CB8AC3E}">
        <p14:creationId xmlns:p14="http://schemas.microsoft.com/office/powerpoint/2010/main" val="2847042848"/>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768" y="-56905"/>
            <a:ext cx="7128465" cy="857250"/>
          </a:xfrm>
        </p:spPr>
        <p:txBody>
          <a:bodyPr>
            <a:noAutofit/>
          </a:bodyPr>
          <a:lstStyle/>
          <a:p>
            <a:r>
              <a:rPr lang="en-US" sz="4000" dirty="0" smtClean="0"/>
              <a:t>First Learn – Age and Context</a:t>
            </a:r>
            <a:endParaRPr lang="en-US" sz="4000" dirty="0"/>
          </a:p>
        </p:txBody>
      </p:sp>
      <p:graphicFrame>
        <p:nvGraphicFramePr>
          <p:cNvPr id="10" name="Chart 9"/>
          <p:cNvGraphicFramePr>
            <a:graphicFrameLocks/>
          </p:cNvGraphicFramePr>
          <p:nvPr>
            <p:extLst>
              <p:ext uri="{D42A27DB-BD31-4B8C-83A1-F6EECF244321}">
                <p14:modId xmlns:p14="http://schemas.microsoft.com/office/powerpoint/2010/main" val="2705155973"/>
              </p:ext>
            </p:extLst>
          </p:nvPr>
        </p:nvGraphicFramePr>
        <p:xfrm>
          <a:off x="4114801" y="765709"/>
          <a:ext cx="4810665" cy="423038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7064892" y="5127659"/>
            <a:ext cx="1860574" cy="369332"/>
          </a:xfrm>
          <a:prstGeom prst="rect">
            <a:avLst/>
          </a:prstGeom>
          <a:noFill/>
        </p:spPr>
        <p:txBody>
          <a:bodyPr wrap="none" rtlCol="0">
            <a:spAutoFit/>
          </a:bodyPr>
          <a:lstStyle/>
          <a:p>
            <a:r>
              <a:rPr lang="en-US" dirty="0"/>
              <a:t>No Response = 18</a:t>
            </a:r>
          </a:p>
        </p:txBody>
      </p:sp>
      <p:pic>
        <p:nvPicPr>
          <p:cNvPr id="12" name="Picture 2" descr="Image result for barney the dinosau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1233" t="1" b="41483"/>
          <a:stretch/>
        </p:blipFill>
        <p:spPr bwMode="auto">
          <a:xfrm>
            <a:off x="4547340" y="3429000"/>
            <a:ext cx="1853460" cy="21336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34564" y="765709"/>
            <a:ext cx="3733800" cy="1077218"/>
          </a:xfrm>
          <a:prstGeom prst="rect">
            <a:avLst/>
          </a:prstGeom>
          <a:noFill/>
        </p:spPr>
        <p:txBody>
          <a:bodyPr wrap="square" rtlCol="0">
            <a:spAutoFit/>
          </a:bodyPr>
          <a:lstStyle/>
          <a:p>
            <a:r>
              <a:rPr lang="en-US" sz="3200" b="1" dirty="0">
                <a:solidFill>
                  <a:srgbClr val="7030A0"/>
                </a:solidFill>
              </a:rPr>
              <a:t>How did you first learn about MEs?</a:t>
            </a:r>
          </a:p>
        </p:txBody>
      </p:sp>
      <p:sp>
        <p:nvSpPr>
          <p:cNvPr id="5" name="TextBox 4"/>
          <p:cNvSpPr txBox="1"/>
          <p:nvPr/>
        </p:nvSpPr>
        <p:spPr>
          <a:xfrm>
            <a:off x="336729" y="1739808"/>
            <a:ext cx="3642151" cy="1877437"/>
          </a:xfrm>
          <a:prstGeom prst="rect">
            <a:avLst/>
          </a:prstGeom>
          <a:noFill/>
        </p:spPr>
        <p:txBody>
          <a:bodyPr wrap="none" rtlCol="0">
            <a:spAutoFit/>
          </a:bodyPr>
          <a:lstStyle/>
          <a:p>
            <a:r>
              <a:rPr lang="en-US" sz="3200" b="1" dirty="0"/>
              <a:t>Media</a:t>
            </a:r>
          </a:p>
          <a:p>
            <a:pPr marL="255985" indent="-82154">
              <a:buFont typeface="Arial" panose="020B0604020202020204" pitchFamily="34" charset="0"/>
              <a:buChar char="•"/>
            </a:pPr>
            <a:r>
              <a:rPr lang="en-US" sz="2800" dirty="0"/>
              <a:t>History Channel</a:t>
            </a:r>
          </a:p>
          <a:p>
            <a:pPr marL="255985" indent="-82154">
              <a:buFont typeface="Arial" panose="020B0604020202020204" pitchFamily="34" charset="0"/>
              <a:buChar char="•"/>
            </a:pPr>
            <a:r>
              <a:rPr lang="en-US" sz="2800" dirty="0"/>
              <a:t>Discovery Channel</a:t>
            </a:r>
          </a:p>
          <a:p>
            <a:pPr marL="255985" indent="-82154">
              <a:buFont typeface="Arial" panose="020B0604020202020204" pitchFamily="34" charset="0"/>
              <a:buChar char="•"/>
            </a:pPr>
            <a:r>
              <a:rPr lang="en-US" sz="2800" dirty="0"/>
              <a:t>Science Documentary</a:t>
            </a:r>
          </a:p>
        </p:txBody>
      </p:sp>
      <p:sp>
        <p:nvSpPr>
          <p:cNvPr id="13" name="TextBox 12"/>
          <p:cNvSpPr txBox="1"/>
          <p:nvPr/>
        </p:nvSpPr>
        <p:spPr>
          <a:xfrm>
            <a:off x="349754" y="3617245"/>
            <a:ext cx="4222246" cy="1877437"/>
          </a:xfrm>
          <a:prstGeom prst="rect">
            <a:avLst/>
          </a:prstGeom>
          <a:noFill/>
        </p:spPr>
        <p:txBody>
          <a:bodyPr wrap="none" rtlCol="0">
            <a:spAutoFit/>
          </a:bodyPr>
          <a:lstStyle/>
          <a:p>
            <a:r>
              <a:rPr lang="en-US" sz="3200" b="1" dirty="0"/>
              <a:t>Other</a:t>
            </a:r>
          </a:p>
          <a:p>
            <a:pPr marL="255985" indent="-82154">
              <a:buFont typeface="Arial" panose="020B0604020202020204" pitchFamily="34" charset="0"/>
              <a:buChar char="•"/>
            </a:pPr>
            <a:r>
              <a:rPr lang="en-US" sz="2800" dirty="0"/>
              <a:t>Field Museum</a:t>
            </a:r>
          </a:p>
          <a:p>
            <a:pPr marL="255985" indent="-82154">
              <a:buFont typeface="Arial" panose="020B0604020202020204" pitchFamily="34" charset="0"/>
              <a:buChar char="•"/>
            </a:pPr>
            <a:r>
              <a:rPr lang="en-US" sz="2800" dirty="0"/>
              <a:t>Ice Age, Mammoth, Dodo</a:t>
            </a:r>
          </a:p>
          <a:p>
            <a:pPr marL="255985" indent="-82154">
              <a:buFont typeface="Arial" panose="020B0604020202020204" pitchFamily="34" charset="0"/>
              <a:buChar char="•"/>
            </a:pPr>
            <a:r>
              <a:rPr lang="en-US" sz="2800" dirty="0"/>
              <a:t>The apocalypse of 2011</a:t>
            </a:r>
          </a:p>
        </p:txBody>
      </p:sp>
    </p:spTree>
    <p:extLst>
      <p:ext uri="{BB962C8B-B14F-4D97-AF65-F5344CB8AC3E}">
        <p14:creationId xmlns:p14="http://schemas.microsoft.com/office/powerpoint/2010/main" val="2359894524"/>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par>
                          <p:cTn id="9" fill="hold">
                            <p:stCondLst>
                              <p:cond delay="0"/>
                            </p:stCondLst>
                            <p:childTnLst>
                              <p:par>
                                <p:cTn id="10" presetID="2" presetClass="entr" presetSubtype="4" fill="hold" nodeType="after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ppt_x"/>
                                          </p:val>
                                        </p:tav>
                                        <p:tav tm="100000">
                                          <p:val>
                                            <p:strVal val="#ppt_x"/>
                                          </p:val>
                                        </p:tav>
                                      </p:tavLst>
                                    </p:anim>
                                    <p:anim calcmode="lin" valueType="num">
                                      <p:cBhvr additive="base">
                                        <p:cTn id="1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P spid="11" grpId="0"/>
      <p:bldP spid="5"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0"/>
            <a:ext cx="6172200" cy="618565"/>
          </a:xfrm>
        </p:spPr>
        <p:txBody>
          <a:bodyPr>
            <a:noAutofit/>
          </a:bodyPr>
          <a:lstStyle/>
          <a:p>
            <a:r>
              <a:rPr lang="en-US" sz="4000" dirty="0" smtClean="0"/>
              <a:t>Causes</a:t>
            </a:r>
            <a:endParaRPr lang="en-US" sz="4000" dirty="0"/>
          </a:p>
        </p:txBody>
      </p:sp>
      <p:sp>
        <p:nvSpPr>
          <p:cNvPr id="3" name="TextBox 2"/>
          <p:cNvSpPr txBox="1"/>
          <p:nvPr/>
        </p:nvSpPr>
        <p:spPr>
          <a:xfrm>
            <a:off x="228599" y="1295401"/>
            <a:ext cx="8686800" cy="954107"/>
          </a:xfrm>
          <a:prstGeom prst="rect">
            <a:avLst/>
          </a:prstGeom>
          <a:solidFill>
            <a:srgbClr val="FFC000"/>
          </a:solidFill>
          <a:ln>
            <a:solidFill>
              <a:schemeClr val="tx1"/>
            </a:solidFill>
          </a:ln>
        </p:spPr>
        <p:txBody>
          <a:bodyPr wrap="square" rtlCol="0">
            <a:spAutoFit/>
          </a:bodyPr>
          <a:lstStyle/>
          <a:p>
            <a:r>
              <a:rPr lang="en-US" sz="2800" dirty="0"/>
              <a:t>Either an ice age, meteor, volcano eruption, just some big, lethal event that takes place that kills organisms.</a:t>
            </a:r>
          </a:p>
        </p:txBody>
      </p:sp>
      <p:sp>
        <p:nvSpPr>
          <p:cNvPr id="7" name="Rectangle 6"/>
          <p:cNvSpPr/>
          <p:nvPr/>
        </p:nvSpPr>
        <p:spPr>
          <a:xfrm>
            <a:off x="228599" y="3980379"/>
            <a:ext cx="8686801" cy="972621"/>
          </a:xfrm>
          <a:prstGeom prst="rect">
            <a:avLst/>
          </a:prstGeom>
          <a:solidFill>
            <a:schemeClr val="accent2">
              <a:lumMod val="60000"/>
              <a:lumOff val="40000"/>
            </a:schemeClr>
          </a:solidFill>
          <a:ln>
            <a:solidFill>
              <a:schemeClr val="tx1"/>
            </a:solidFill>
          </a:ln>
        </p:spPr>
        <p:txBody>
          <a:bodyPr wrap="square">
            <a:spAutoFit/>
          </a:bodyPr>
          <a:lstStyle/>
          <a:p>
            <a:r>
              <a:rPr lang="en-US" sz="2800" dirty="0"/>
              <a:t>Disease, natural disaster, famine, starvation, poaching, meteor, bad environment, etc. </a:t>
            </a:r>
          </a:p>
        </p:txBody>
      </p:sp>
      <p:sp>
        <p:nvSpPr>
          <p:cNvPr id="9" name="Rectangle 8"/>
          <p:cNvSpPr/>
          <p:nvPr/>
        </p:nvSpPr>
        <p:spPr>
          <a:xfrm>
            <a:off x="228599" y="2637890"/>
            <a:ext cx="8686801" cy="954107"/>
          </a:xfrm>
          <a:prstGeom prst="rect">
            <a:avLst/>
          </a:prstGeom>
          <a:solidFill>
            <a:schemeClr val="accent3">
              <a:lumMod val="60000"/>
              <a:lumOff val="40000"/>
            </a:schemeClr>
          </a:solidFill>
          <a:ln>
            <a:solidFill>
              <a:schemeClr val="tx1"/>
            </a:solidFill>
          </a:ln>
        </p:spPr>
        <p:txBody>
          <a:bodyPr wrap="square">
            <a:spAutoFit/>
          </a:bodyPr>
          <a:lstStyle/>
          <a:p>
            <a:r>
              <a:rPr lang="en-US" sz="2800" dirty="0"/>
              <a:t>Some sort of mass climate change event changing the global temperature or atmosphere composition</a:t>
            </a:r>
          </a:p>
        </p:txBody>
      </p:sp>
    </p:spTree>
    <p:extLst>
      <p:ext uri="{BB962C8B-B14F-4D97-AF65-F5344CB8AC3E}">
        <p14:creationId xmlns:p14="http://schemas.microsoft.com/office/powerpoint/2010/main" val="1361505880"/>
      </p:ext>
    </p:extLst>
  </p:cSld>
  <p:clrMapOvr>
    <a:masterClrMapping/>
  </p:clrMapOvr>
  <mc:AlternateContent xmlns:mc="http://schemas.openxmlformats.org/markup-compatibility/2006" xmlns:p14="http://schemas.microsoft.com/office/powerpoint/2010/main">
    <mc:Choice Requires="p14">
      <p:transition p14:dur="10"/>
    </mc:Choice>
    <mc:Fallback xmlns="" xmlns:mv="urn:schemas-microsoft-com:mac:vm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0.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0.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28442</TotalTime>
  <Words>1754</Words>
  <Application>Microsoft Office PowerPoint</Application>
  <PresentationFormat>On-screen Show (4:3)</PresentationFormat>
  <Paragraphs>189</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Old English Text MT</vt:lpstr>
      <vt:lpstr>2_Office Theme</vt:lpstr>
      <vt:lpstr>Life on a Sterile Planet –  Results From a Pilot Study on Misconceptions of Mass Extinctions</vt:lpstr>
      <vt:lpstr>Mass Extinctions - Scientific Definition</vt:lpstr>
      <vt:lpstr>Mass Extinction – Contributing Factors</vt:lpstr>
      <vt:lpstr>Pilot Study</vt:lpstr>
      <vt:lpstr>Pilot Study</vt:lpstr>
      <vt:lpstr>Demographics</vt:lpstr>
      <vt:lpstr>First Learn – Age and Context</vt:lpstr>
      <vt:lpstr>First Learn – Age and Context</vt:lpstr>
      <vt:lpstr>Causes</vt:lpstr>
      <vt:lpstr>Causes</vt:lpstr>
      <vt:lpstr>How Many Mass Extinctions?</vt:lpstr>
      <vt:lpstr>How Many Mass Extinctions?</vt:lpstr>
      <vt:lpstr>What would you see afterwards?</vt:lpstr>
      <vt:lpstr>What would you see afterwards?</vt:lpstr>
      <vt:lpstr>What would you see afterwards?</vt:lpstr>
      <vt:lpstr>What would you see afterwards?</vt:lpstr>
      <vt:lpstr>Biological View Of Extinction</vt:lpstr>
      <vt:lpstr>Conclusions</vt:lpstr>
      <vt:lpstr>Implications</vt:lpstr>
      <vt:lpstr>Next Steps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Northern Iowa</dc:title>
  <dc:creator>Emilio Sanchez</dc:creator>
  <cp:lastModifiedBy>Dr. Kyle Gray</cp:lastModifiedBy>
  <cp:revision>182</cp:revision>
  <cp:lastPrinted>2014-06-11T19:14:53Z</cp:lastPrinted>
  <dcterms:created xsi:type="dcterms:W3CDTF">2014-12-11T17:32:10Z</dcterms:created>
  <dcterms:modified xsi:type="dcterms:W3CDTF">2016-10-10T20:16:05Z</dcterms:modified>
</cp:coreProperties>
</file>