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1" r:id="rId4"/>
    <p:sldId id="320" r:id="rId5"/>
    <p:sldId id="322" r:id="rId6"/>
    <p:sldId id="323" r:id="rId7"/>
    <p:sldId id="324" r:id="rId8"/>
    <p:sldId id="325" r:id="rId9"/>
    <p:sldId id="326" r:id="rId10"/>
    <p:sldId id="267" r:id="rId11"/>
    <p:sldId id="297" r:id="rId12"/>
    <p:sldId id="295" r:id="rId13"/>
    <p:sldId id="303" r:id="rId14"/>
    <p:sldId id="304" r:id="rId15"/>
    <p:sldId id="292" r:id="rId16"/>
    <p:sldId id="268" r:id="rId17"/>
    <p:sldId id="275" r:id="rId18"/>
    <p:sldId id="293" r:id="rId19"/>
    <p:sldId id="291" r:id="rId20"/>
    <p:sldId id="289" r:id="rId21"/>
    <p:sldId id="298" r:id="rId22"/>
    <p:sldId id="306" r:id="rId23"/>
    <p:sldId id="307" r:id="rId24"/>
    <p:sldId id="308" r:id="rId25"/>
    <p:sldId id="309" r:id="rId26"/>
    <p:sldId id="310" r:id="rId27"/>
    <p:sldId id="276" r:id="rId28"/>
    <p:sldId id="327" r:id="rId29"/>
    <p:sldId id="328" r:id="rId30"/>
    <p:sldId id="274" r:id="rId31"/>
    <p:sldId id="266" r:id="rId32"/>
    <p:sldId id="302" r:id="rId33"/>
    <p:sldId id="277" r:id="rId34"/>
    <p:sldId id="329" r:id="rId35"/>
    <p:sldId id="278" r:id="rId36"/>
    <p:sldId id="311" r:id="rId37"/>
    <p:sldId id="314" r:id="rId38"/>
    <p:sldId id="315" r:id="rId39"/>
    <p:sldId id="316" r:id="rId40"/>
    <p:sldId id="312" r:id="rId41"/>
    <p:sldId id="283" r:id="rId42"/>
    <p:sldId id="299" r:id="rId43"/>
    <p:sldId id="313" r:id="rId44"/>
    <p:sldId id="284" r:id="rId45"/>
    <p:sldId id="330" r:id="rId46"/>
    <p:sldId id="288" r:id="rId47"/>
    <p:sldId id="300" r:id="rId48"/>
    <p:sldId id="263" r:id="rId49"/>
    <p:sldId id="331" r:id="rId50"/>
    <p:sldId id="285" r:id="rId51"/>
    <p:sldId id="273" r:id="rId52"/>
    <p:sldId id="301" r:id="rId53"/>
    <p:sldId id="257" r:id="rId54"/>
    <p:sldId id="270" r:id="rId55"/>
    <p:sldId id="287" r:id="rId56"/>
    <p:sldId id="294" r:id="rId57"/>
    <p:sldId id="286" r:id="rId58"/>
    <p:sldId id="272" r:id="rId59"/>
    <p:sldId id="260" r:id="rId60"/>
    <p:sldId id="318" r:id="rId61"/>
    <p:sldId id="332" r:id="rId62"/>
    <p:sldId id="336" r:id="rId63"/>
    <p:sldId id="333" r:id="rId64"/>
    <p:sldId id="334" r:id="rId65"/>
    <p:sldId id="335" r:id="rId66"/>
    <p:sldId id="317" r:id="rId67"/>
    <p:sldId id="271" r:id="rId68"/>
    <p:sldId id="26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B4D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8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2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9D9B-6EA9-4474-86B1-6E73B39E2573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23293" r="11519" b="24016"/>
          <a:stretch/>
        </p:blipFill>
        <p:spPr>
          <a:xfrm>
            <a:off x="48745" y="914400"/>
            <a:ext cx="9060368" cy="4953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829" y="762000"/>
            <a:ext cx="8458200" cy="200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EVIDENCE OF LATE QUATERNARY FAULTING IN THE EASTERN TENNESSEE SEISMIC ZONE NEAR KNOXVILLE AND IMPLICATIONS FOR SEISMIC HAZARD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28" y="6010640"/>
            <a:ext cx="2971800" cy="702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43" y="6010640"/>
            <a:ext cx="2246014" cy="847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77728" y="5237363"/>
            <a:ext cx="2971800" cy="76944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Robert D. Hatcher, Jr.</a:t>
            </a:r>
            <a:r>
              <a:rPr lang="en-US" sz="2200" b="1" baseline="-25000" dirty="0"/>
              <a:t> </a:t>
            </a:r>
            <a:r>
              <a:rPr lang="en-US" sz="2200" b="1" dirty="0" smtClean="0"/>
              <a:t> </a:t>
            </a:r>
            <a:endParaRPr lang="en-US" sz="2200" b="1" dirty="0"/>
          </a:p>
          <a:p>
            <a:pPr algn="ctr"/>
            <a:r>
              <a:rPr lang="en-US" sz="2200" b="1" dirty="0"/>
              <a:t>Jacob C. Glasbrenner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1601143" y="5239511"/>
            <a:ext cx="2246014" cy="76944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Randel Tom Cox</a:t>
            </a:r>
            <a:endParaRPr lang="en-US" sz="2200" b="1" dirty="0"/>
          </a:p>
          <a:p>
            <a:pPr algn="ctr"/>
            <a:r>
              <a:rPr lang="en-US" sz="2200" b="1" dirty="0" smtClean="0"/>
              <a:t>Eric Gamble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748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88225" cy="593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00312" y="278524"/>
            <a:ext cx="391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  <a:latin typeface="Marker Felt" pitchFamily="-1" charset="0"/>
              </a:rPr>
              <a:t>C-EUS (&amp; S Canada) Earthquakes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64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88225" cy="593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00312" y="278524"/>
            <a:ext cx="391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  <a:latin typeface="Marker Felt" pitchFamily="-1" charset="0"/>
              </a:rPr>
              <a:t>C-EUS (&amp; S Canada) Earthquakes</a:t>
            </a:r>
            <a:endParaRPr lang="en-US" altLang="en-US" dirty="0"/>
          </a:p>
        </p:txBody>
      </p:sp>
      <p:sp>
        <p:nvSpPr>
          <p:cNvPr id="2" name="Down Arrow 1"/>
          <p:cNvSpPr/>
          <p:nvPr/>
        </p:nvSpPr>
        <p:spPr>
          <a:xfrm rot="5400000">
            <a:off x="5548239" y="36108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60956" y="3499873"/>
            <a:ext cx="12676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EASTERN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TENNESSEE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SEISMIC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ZONE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8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743200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REACTORS and DAM map?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676770"/>
            <a:ext cx="668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DAMS, REACTORS, and EARTHQUAKES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b="3308"/>
          <a:stretch/>
        </p:blipFill>
        <p:spPr bwMode="auto">
          <a:xfrm>
            <a:off x="356260" y="1275402"/>
            <a:ext cx="8406740" cy="432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0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743200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REACTORS and DAM map?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676770"/>
            <a:ext cx="668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DAMS, REACTORS, and EARTHQUAKES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b="3308"/>
          <a:stretch/>
        </p:blipFill>
        <p:spPr bwMode="auto">
          <a:xfrm>
            <a:off x="356260" y="1275402"/>
            <a:ext cx="8406740" cy="432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5715000"/>
            <a:ext cx="11044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DAMS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005449" y="4114800"/>
            <a:ext cx="938151" cy="16002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39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743200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REACTORS and DAM map?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676770"/>
            <a:ext cx="668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DAMS, REACTORS, and EARTHQUAKES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b="3308"/>
          <a:stretch/>
        </p:blipFill>
        <p:spPr bwMode="auto">
          <a:xfrm>
            <a:off x="356260" y="1275402"/>
            <a:ext cx="8406740" cy="432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5715000"/>
            <a:ext cx="11044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DAMS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005449" y="4114800"/>
            <a:ext cx="938151" cy="16002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0" y="5715990"/>
            <a:ext cx="174201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REACTORS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24200" y="3887189"/>
            <a:ext cx="609600" cy="1828801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70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238495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68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3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599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34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1" y="595312"/>
            <a:ext cx="7821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2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23293" r="11519" b="24016"/>
          <a:stretch/>
        </p:blipFill>
        <p:spPr>
          <a:xfrm>
            <a:off x="48745" y="914400"/>
            <a:ext cx="9060368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8881" y="2209800"/>
            <a:ext cx="323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Funding provided by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15" y="2872839"/>
            <a:ext cx="3981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6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6896997" cy="639772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67200" y="381000"/>
            <a:ext cx="4038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000" b="1" i="1" dirty="0">
                <a:solidFill>
                  <a:schemeClr val="accent2"/>
                </a:solidFill>
                <a:latin typeface="Arial" pitchFamily="34" charset="0"/>
              </a:rPr>
              <a:t>Speculative Model </a:t>
            </a:r>
          </a:p>
        </p:txBody>
      </p:sp>
    </p:spTree>
    <p:extLst>
      <p:ext uri="{BB962C8B-B14F-4D97-AF65-F5344CB8AC3E}">
        <p14:creationId xmlns:p14="http://schemas.microsoft.com/office/powerpoint/2010/main" val="323901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3" name="Rectangle 2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276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0472" y="1752600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Douglas Lake</a:t>
            </a:r>
          </a:p>
          <a:p>
            <a:pPr algn="ctr"/>
            <a:r>
              <a:rPr lang="en-US" dirty="0" smtClean="0"/>
              <a:t>North &amp; South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90472" y="2381938"/>
            <a:ext cx="143528" cy="589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7" name="Rectangle 6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4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9628" y="4495800"/>
            <a:ext cx="15959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Brakebill</a:t>
            </a:r>
            <a:r>
              <a:rPr lang="en-US" dirty="0" smtClean="0"/>
              <a:t> Island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57600" y="3636063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7" name="Rectangle 6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2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1605" y="4847113"/>
            <a:ext cx="1057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Maryville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00400" y="3987376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7" name="Rectangle 6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829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628892" y="4347975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57078" y="5063114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Vonore</a:t>
            </a:r>
            <a:endParaRPr lang="en-US" dirty="0" smtClean="0"/>
          </a:p>
          <a:p>
            <a:pPr algn="ctr"/>
            <a:r>
              <a:rPr lang="en-US" dirty="0" smtClean="0"/>
              <a:t>North &amp; South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8" name="Rectangle 7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90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0472" y="1752600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Douglas Lake</a:t>
            </a:r>
          </a:p>
          <a:p>
            <a:pPr algn="ctr"/>
            <a:r>
              <a:rPr lang="en-US" dirty="0" smtClean="0"/>
              <a:t>North &amp; South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90472" y="2381938"/>
            <a:ext cx="143528" cy="589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7" name="Rectangle 6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			     100 km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12" name="Straight Connector 11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9280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91152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DL-6 &amp; 9 </a:t>
            </a: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0143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772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91152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DL-6 &amp; 9 </a:t>
            </a: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0143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3000000">
            <a:off x="6194917" y="908941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9110643">
            <a:off x="6273065" y="566260"/>
            <a:ext cx="7495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4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91152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DL-6 &amp; 9 </a:t>
            </a: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0143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3000000">
            <a:off x="6194917" y="908941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8272976">
            <a:off x="6173426" y="516378"/>
            <a:ext cx="8020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fissure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2100000">
            <a:off x="6229415" y="908942"/>
            <a:ext cx="0" cy="45720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4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3372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31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971800"/>
            <a:ext cx="12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DL-6 fissure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9332"/>
            <a:ext cx="3964334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194" y="2140803"/>
            <a:ext cx="2548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DOUGLAS LAKE,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NORTH SHORE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ALLUVIUM-FILLED 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FISSURE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7326" y="291969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Looking 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4177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5499"/>
          <a:stretch/>
        </p:blipFill>
        <p:spPr bwMode="auto">
          <a:xfrm>
            <a:off x="1066800" y="936434"/>
            <a:ext cx="7086600" cy="49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486305">
            <a:off x="3128879" y="282560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ORDOVICIAN SHALE </a:t>
            </a:r>
          </a:p>
          <a:p>
            <a:pPr algn="ctr"/>
            <a:r>
              <a:rPr lang="en-US" b="1" dirty="0" smtClean="0"/>
              <a:t>SAPROLITE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 rot="918408">
            <a:off x="1067673" y="2010663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PLEISTOCENE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918408">
            <a:off x="2273088" y="1479894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1479894"/>
            <a:ext cx="2842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ALLUVIUM-FILLED FISSURES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6400" y="1826168"/>
            <a:ext cx="0" cy="11456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77000" y="1826168"/>
            <a:ext cx="0" cy="1450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7071" y="288123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7564" y="288124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8306" y="288123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DOUGLAS LAKE, NORTH SHORE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THRUST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81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5499"/>
          <a:stretch/>
        </p:blipFill>
        <p:spPr bwMode="auto">
          <a:xfrm>
            <a:off x="1066800" y="936434"/>
            <a:ext cx="7086600" cy="49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 rot="15806271">
            <a:off x="3333013" y="340460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3057158" y="274357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486305">
            <a:off x="3128879" y="282560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ORDOVICIAN SHALE </a:t>
            </a:r>
          </a:p>
          <a:p>
            <a:pPr algn="ctr"/>
            <a:r>
              <a:rPr lang="en-US" b="1" dirty="0" smtClean="0"/>
              <a:t>SAPROLITE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918408">
            <a:off x="1067673" y="2010663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PLEISTOCENE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918408">
            <a:off x="2273088" y="1479894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479894"/>
            <a:ext cx="2842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ALLUVIUM-FILLED FISSURES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86400" y="1826168"/>
            <a:ext cx="0" cy="11456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77000" y="1826168"/>
            <a:ext cx="0" cy="1450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888177" y="1183738"/>
            <a:ext cx="4286992" cy="4678878"/>
          </a:xfrm>
          <a:custGeom>
            <a:avLst/>
            <a:gdLst>
              <a:gd name="connsiteX0" fmla="*/ 0 w 4286992"/>
              <a:gd name="connsiteY0" fmla="*/ 0 h 4678878"/>
              <a:gd name="connsiteX1" fmla="*/ 0 w 4286992"/>
              <a:gd name="connsiteY1" fmla="*/ 0 h 4678878"/>
              <a:gd name="connsiteX2" fmla="*/ 213755 w 4286992"/>
              <a:gd name="connsiteY2" fmla="*/ 570016 h 4678878"/>
              <a:gd name="connsiteX3" fmla="*/ 463137 w 4286992"/>
              <a:gd name="connsiteY3" fmla="*/ 1033154 h 4678878"/>
              <a:gd name="connsiteX4" fmla="*/ 938150 w 4286992"/>
              <a:gd name="connsiteY4" fmla="*/ 1638795 h 4678878"/>
              <a:gd name="connsiteX5" fmla="*/ 1413163 w 4286992"/>
              <a:gd name="connsiteY5" fmla="*/ 2090058 h 4678878"/>
              <a:gd name="connsiteX6" fmla="*/ 1923802 w 4286992"/>
              <a:gd name="connsiteY6" fmla="*/ 2505694 h 4678878"/>
              <a:gd name="connsiteX7" fmla="*/ 2517568 w 4286992"/>
              <a:gd name="connsiteY7" fmla="*/ 2968832 h 4678878"/>
              <a:gd name="connsiteX8" fmla="*/ 2945080 w 4286992"/>
              <a:gd name="connsiteY8" fmla="*/ 3384468 h 4678878"/>
              <a:gd name="connsiteX9" fmla="*/ 3146961 w 4286992"/>
              <a:gd name="connsiteY9" fmla="*/ 3621975 h 4678878"/>
              <a:gd name="connsiteX10" fmla="*/ 3443844 w 4286992"/>
              <a:gd name="connsiteY10" fmla="*/ 3847606 h 4678878"/>
              <a:gd name="connsiteX11" fmla="*/ 3776353 w 4286992"/>
              <a:gd name="connsiteY11" fmla="*/ 4227616 h 4678878"/>
              <a:gd name="connsiteX12" fmla="*/ 4037610 w 4286992"/>
              <a:gd name="connsiteY12" fmla="*/ 4476998 h 4678878"/>
              <a:gd name="connsiteX13" fmla="*/ 4286992 w 4286992"/>
              <a:gd name="connsiteY13" fmla="*/ 4678878 h 4678878"/>
              <a:gd name="connsiteX14" fmla="*/ 4286992 w 4286992"/>
              <a:gd name="connsiteY14" fmla="*/ 4678878 h 467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86992" h="4678878">
                <a:moveTo>
                  <a:pt x="0" y="0"/>
                </a:moveTo>
                <a:lnTo>
                  <a:pt x="0" y="0"/>
                </a:lnTo>
                <a:lnTo>
                  <a:pt x="213755" y="570016"/>
                </a:lnTo>
                <a:lnTo>
                  <a:pt x="463137" y="1033154"/>
                </a:lnTo>
                <a:lnTo>
                  <a:pt x="938150" y="1638795"/>
                </a:lnTo>
                <a:lnTo>
                  <a:pt x="1413163" y="2090058"/>
                </a:lnTo>
                <a:lnTo>
                  <a:pt x="1923802" y="2505694"/>
                </a:lnTo>
                <a:lnTo>
                  <a:pt x="2517568" y="2968832"/>
                </a:lnTo>
                <a:lnTo>
                  <a:pt x="2945080" y="3384468"/>
                </a:lnTo>
                <a:lnTo>
                  <a:pt x="3146961" y="3621975"/>
                </a:lnTo>
                <a:lnTo>
                  <a:pt x="3443844" y="3847606"/>
                </a:lnTo>
                <a:lnTo>
                  <a:pt x="3776353" y="4227616"/>
                </a:lnTo>
                <a:lnTo>
                  <a:pt x="4037610" y="4476998"/>
                </a:lnTo>
                <a:lnTo>
                  <a:pt x="4286992" y="4678878"/>
                </a:lnTo>
                <a:lnTo>
                  <a:pt x="4286992" y="467887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47071" y="288123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7564" y="288124"/>
            <a:ext cx="135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8306" y="288123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DOUGLAS LAKE, NORTH SHORE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THRUST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82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3048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DL-6 &amp; 9 map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0143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746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3048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DL-6 &amp; 9 map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0143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8272976">
            <a:off x="1756518" y="5508145"/>
            <a:ext cx="891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fissures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2100000">
            <a:off x="2569520" y="4911658"/>
            <a:ext cx="0" cy="457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075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25974" r="5107" b="3376"/>
          <a:stretch/>
        </p:blipFill>
        <p:spPr>
          <a:xfrm>
            <a:off x="4847112" y="2663640"/>
            <a:ext cx="2971800" cy="4096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2019306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060" y="1282672"/>
            <a:ext cx="2548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DOUGLAS LAKE,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SOUTH SHORE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ALLUVIUM-FILLED 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FISSURE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2771" r="13635" b="16579"/>
          <a:stretch/>
        </p:blipFill>
        <p:spPr>
          <a:xfrm rot="7640321">
            <a:off x="-898701" y="2783214"/>
            <a:ext cx="7790213" cy="1211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24800" y="4102925"/>
            <a:ext cx="76200" cy="13716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01000" y="391825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14398" y="52898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43200" y="1219200"/>
            <a:ext cx="19050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648200" y="1219200"/>
            <a:ext cx="3170712" cy="144444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10237" y="3124200"/>
            <a:ext cx="2136875" cy="36357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6200000">
            <a:off x="5829299" y="1497286"/>
            <a:ext cx="636701" cy="533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46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9628" y="4495800"/>
            <a:ext cx="15959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Brakebill</a:t>
            </a:r>
            <a:r>
              <a:rPr lang="en-US" dirty="0" smtClean="0"/>
              <a:t> Island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57600" y="3636063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7" name="Straight Connector 6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865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001000" cy="600075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2276327">
            <a:off x="6341368" y="3001816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4" y="1676400"/>
            <a:ext cx="75358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274" y="1181165"/>
            <a:ext cx="102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WEST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13611" y="1157675"/>
            <a:ext cx="91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EAST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12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5" r="75174"/>
          <a:stretch/>
        </p:blipFill>
        <p:spPr bwMode="auto">
          <a:xfrm>
            <a:off x="808038" y="1731419"/>
            <a:ext cx="1868487" cy="408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14212"/>
          <a:stretch/>
        </p:blipFill>
        <p:spPr bwMode="auto">
          <a:xfrm>
            <a:off x="2590800" y="1731419"/>
            <a:ext cx="5738813" cy="40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274" y="1181165"/>
            <a:ext cx="102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WEST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13611" y="1157675"/>
            <a:ext cx="91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EAST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37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38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1605" y="4847113"/>
            <a:ext cx="1057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Maryville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00400" y="3987376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7" name="Straight Connector 6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5738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590800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Maryville pit fault photo?</a:t>
            </a:r>
            <a:endParaRPr lang="en-US" dirty="0"/>
          </a:p>
        </p:txBody>
      </p:sp>
      <p:pic>
        <p:nvPicPr>
          <p:cNvPr id="5122" name="Picture 2" descr="C:\Users\randycox\Desktop\my documents\etsz\ETSZ fieldwork\Maryville p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075"/>
            <a:ext cx="8199438" cy="61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309054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8237" y="307075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7403" y="335520"/>
            <a:ext cx="419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POSSIBLE FAULT AT MARYVILLE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58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590800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Maryville pit fault photo?</a:t>
            </a:r>
            <a:endParaRPr lang="en-US" dirty="0"/>
          </a:p>
        </p:txBody>
      </p:sp>
      <p:pic>
        <p:nvPicPr>
          <p:cNvPr id="5122" name="Picture 2" descr="C:\Users\randycox\Desktop\my documents\etsz\ETSZ fieldwork\Maryville p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075"/>
            <a:ext cx="8199438" cy="614930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2678448" y="1294410"/>
            <a:ext cx="4286992" cy="2636322"/>
          </a:xfrm>
          <a:custGeom>
            <a:avLst/>
            <a:gdLst>
              <a:gd name="connsiteX0" fmla="*/ 0 w 4286992"/>
              <a:gd name="connsiteY0" fmla="*/ 2636322 h 2636322"/>
              <a:gd name="connsiteX1" fmla="*/ 498763 w 4286992"/>
              <a:gd name="connsiteY1" fmla="*/ 2161309 h 2636322"/>
              <a:gd name="connsiteX2" fmla="*/ 950026 w 4286992"/>
              <a:gd name="connsiteY2" fmla="*/ 1757548 h 2636322"/>
              <a:gd name="connsiteX3" fmla="*/ 1579418 w 4286992"/>
              <a:gd name="connsiteY3" fmla="*/ 1341912 h 2636322"/>
              <a:gd name="connsiteX4" fmla="*/ 2113808 w 4286992"/>
              <a:gd name="connsiteY4" fmla="*/ 973777 h 2636322"/>
              <a:gd name="connsiteX5" fmla="*/ 2850078 w 4286992"/>
              <a:gd name="connsiteY5" fmla="*/ 629392 h 2636322"/>
              <a:gd name="connsiteX6" fmla="*/ 3431969 w 4286992"/>
              <a:gd name="connsiteY6" fmla="*/ 332509 h 2636322"/>
              <a:gd name="connsiteX7" fmla="*/ 3847605 w 4286992"/>
              <a:gd name="connsiteY7" fmla="*/ 201881 h 2636322"/>
              <a:gd name="connsiteX8" fmla="*/ 4286992 w 4286992"/>
              <a:gd name="connsiteY8" fmla="*/ 0 h 26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992" h="2636322">
                <a:moveTo>
                  <a:pt x="0" y="2636322"/>
                </a:moveTo>
                <a:lnTo>
                  <a:pt x="498763" y="2161309"/>
                </a:lnTo>
                <a:lnTo>
                  <a:pt x="950026" y="1757548"/>
                </a:lnTo>
                <a:lnTo>
                  <a:pt x="1579418" y="1341912"/>
                </a:lnTo>
                <a:lnTo>
                  <a:pt x="2113808" y="973777"/>
                </a:lnTo>
                <a:lnTo>
                  <a:pt x="2850078" y="629392"/>
                </a:lnTo>
                <a:lnTo>
                  <a:pt x="3431969" y="332509"/>
                </a:lnTo>
                <a:lnTo>
                  <a:pt x="3847605" y="201881"/>
                </a:lnTo>
                <a:lnTo>
                  <a:pt x="428699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309054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237" y="307075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81891" y="2161309"/>
            <a:ext cx="7053943" cy="2790701"/>
          </a:xfrm>
          <a:custGeom>
            <a:avLst/>
            <a:gdLst>
              <a:gd name="connsiteX0" fmla="*/ 0 w 7053943"/>
              <a:gd name="connsiteY0" fmla="*/ 403761 h 2790701"/>
              <a:gd name="connsiteX1" fmla="*/ 653143 w 7053943"/>
              <a:gd name="connsiteY1" fmla="*/ 558140 h 2790701"/>
              <a:gd name="connsiteX2" fmla="*/ 1365662 w 7053943"/>
              <a:gd name="connsiteY2" fmla="*/ 878774 h 2790701"/>
              <a:gd name="connsiteX3" fmla="*/ 1448790 w 7053943"/>
              <a:gd name="connsiteY3" fmla="*/ 950026 h 2790701"/>
              <a:gd name="connsiteX4" fmla="*/ 1816925 w 7053943"/>
              <a:gd name="connsiteY4" fmla="*/ 1448790 h 2790701"/>
              <a:gd name="connsiteX5" fmla="*/ 1852551 w 7053943"/>
              <a:gd name="connsiteY5" fmla="*/ 1555668 h 2790701"/>
              <a:gd name="connsiteX6" fmla="*/ 2018805 w 7053943"/>
              <a:gd name="connsiteY6" fmla="*/ 1935678 h 2790701"/>
              <a:gd name="connsiteX7" fmla="*/ 2565070 w 7053943"/>
              <a:gd name="connsiteY7" fmla="*/ 2565070 h 2790701"/>
              <a:gd name="connsiteX8" fmla="*/ 3040083 w 7053943"/>
              <a:gd name="connsiteY8" fmla="*/ 2790701 h 2790701"/>
              <a:gd name="connsiteX9" fmla="*/ 3158836 w 7053943"/>
              <a:gd name="connsiteY9" fmla="*/ 2719449 h 2790701"/>
              <a:gd name="connsiteX10" fmla="*/ 3420093 w 7053943"/>
              <a:gd name="connsiteY10" fmla="*/ 2576946 h 2790701"/>
              <a:gd name="connsiteX11" fmla="*/ 3859480 w 7053943"/>
              <a:gd name="connsiteY11" fmla="*/ 2125683 h 2790701"/>
              <a:gd name="connsiteX12" fmla="*/ 4203865 w 7053943"/>
              <a:gd name="connsiteY12" fmla="*/ 1745673 h 2790701"/>
              <a:gd name="connsiteX13" fmla="*/ 4643252 w 7053943"/>
              <a:gd name="connsiteY13" fmla="*/ 1472540 h 2790701"/>
              <a:gd name="connsiteX14" fmla="*/ 4975761 w 7053943"/>
              <a:gd name="connsiteY14" fmla="*/ 1175657 h 2790701"/>
              <a:gd name="connsiteX15" fmla="*/ 5248893 w 7053943"/>
              <a:gd name="connsiteY15" fmla="*/ 843148 h 2790701"/>
              <a:gd name="connsiteX16" fmla="*/ 5605153 w 7053943"/>
              <a:gd name="connsiteY16" fmla="*/ 534390 h 2790701"/>
              <a:gd name="connsiteX17" fmla="*/ 5688280 w 7053943"/>
              <a:gd name="connsiteY17" fmla="*/ 427512 h 2790701"/>
              <a:gd name="connsiteX18" fmla="*/ 5925787 w 7053943"/>
              <a:gd name="connsiteY18" fmla="*/ 332509 h 2790701"/>
              <a:gd name="connsiteX19" fmla="*/ 6246421 w 7053943"/>
              <a:gd name="connsiteY19" fmla="*/ 201881 h 2790701"/>
              <a:gd name="connsiteX20" fmla="*/ 6543304 w 7053943"/>
              <a:gd name="connsiteY20" fmla="*/ 71252 h 2790701"/>
              <a:gd name="connsiteX21" fmla="*/ 6768935 w 7053943"/>
              <a:gd name="connsiteY21" fmla="*/ 59377 h 2790701"/>
              <a:gd name="connsiteX22" fmla="*/ 7053943 w 7053943"/>
              <a:gd name="connsiteY22" fmla="*/ 0 h 2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053943" h="2790701">
                <a:moveTo>
                  <a:pt x="0" y="403761"/>
                </a:moveTo>
                <a:lnTo>
                  <a:pt x="653143" y="558140"/>
                </a:lnTo>
                <a:lnTo>
                  <a:pt x="1365662" y="878774"/>
                </a:lnTo>
                <a:lnTo>
                  <a:pt x="1448790" y="950026"/>
                </a:lnTo>
                <a:lnTo>
                  <a:pt x="1816925" y="1448790"/>
                </a:lnTo>
                <a:cubicBezTo>
                  <a:pt x="1853941" y="1547499"/>
                  <a:pt x="1852551" y="1509971"/>
                  <a:pt x="1852551" y="1555668"/>
                </a:cubicBezTo>
                <a:lnTo>
                  <a:pt x="2018805" y="1935678"/>
                </a:lnTo>
                <a:lnTo>
                  <a:pt x="2565070" y="2565070"/>
                </a:lnTo>
                <a:lnTo>
                  <a:pt x="3040083" y="2790701"/>
                </a:lnTo>
                <a:lnTo>
                  <a:pt x="3158836" y="2719449"/>
                </a:lnTo>
                <a:lnTo>
                  <a:pt x="3420093" y="2576946"/>
                </a:lnTo>
                <a:lnTo>
                  <a:pt x="3859480" y="2125683"/>
                </a:lnTo>
                <a:lnTo>
                  <a:pt x="4203865" y="1745673"/>
                </a:lnTo>
                <a:lnTo>
                  <a:pt x="4643252" y="1472540"/>
                </a:lnTo>
                <a:lnTo>
                  <a:pt x="4975761" y="1175657"/>
                </a:lnTo>
                <a:lnTo>
                  <a:pt x="5248893" y="843148"/>
                </a:lnTo>
                <a:lnTo>
                  <a:pt x="5605153" y="534390"/>
                </a:lnTo>
                <a:lnTo>
                  <a:pt x="5688280" y="427512"/>
                </a:lnTo>
                <a:lnTo>
                  <a:pt x="5925787" y="332509"/>
                </a:lnTo>
                <a:lnTo>
                  <a:pt x="6246421" y="201881"/>
                </a:lnTo>
                <a:lnTo>
                  <a:pt x="6543304" y="71252"/>
                </a:lnTo>
                <a:lnTo>
                  <a:pt x="6768935" y="59377"/>
                </a:lnTo>
                <a:lnTo>
                  <a:pt x="7053943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27616" y="2612571"/>
            <a:ext cx="1828800" cy="249382"/>
          </a:xfrm>
          <a:custGeom>
            <a:avLst/>
            <a:gdLst>
              <a:gd name="connsiteX0" fmla="*/ 0 w 1828800"/>
              <a:gd name="connsiteY0" fmla="*/ 0 h 249382"/>
              <a:gd name="connsiteX1" fmla="*/ 47501 w 1828800"/>
              <a:gd name="connsiteY1" fmla="*/ 35626 h 249382"/>
              <a:gd name="connsiteX2" fmla="*/ 368135 w 1828800"/>
              <a:gd name="connsiteY2" fmla="*/ 95003 h 249382"/>
              <a:gd name="connsiteX3" fmla="*/ 748145 w 1828800"/>
              <a:gd name="connsiteY3" fmla="*/ 237507 h 249382"/>
              <a:gd name="connsiteX4" fmla="*/ 1056903 w 1828800"/>
              <a:gd name="connsiteY4" fmla="*/ 249382 h 249382"/>
              <a:gd name="connsiteX5" fmla="*/ 1294410 w 1828800"/>
              <a:gd name="connsiteY5" fmla="*/ 225632 h 249382"/>
              <a:gd name="connsiteX6" fmla="*/ 1543792 w 1828800"/>
              <a:gd name="connsiteY6" fmla="*/ 225632 h 249382"/>
              <a:gd name="connsiteX7" fmla="*/ 1828800 w 1828800"/>
              <a:gd name="connsiteY7" fmla="*/ 190006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49382">
                <a:moveTo>
                  <a:pt x="0" y="0"/>
                </a:moveTo>
                <a:lnTo>
                  <a:pt x="47501" y="35626"/>
                </a:lnTo>
                <a:lnTo>
                  <a:pt x="368135" y="95003"/>
                </a:lnTo>
                <a:lnTo>
                  <a:pt x="748145" y="237507"/>
                </a:lnTo>
                <a:lnTo>
                  <a:pt x="1056903" y="249382"/>
                </a:lnTo>
                <a:lnTo>
                  <a:pt x="1294410" y="225632"/>
                </a:lnTo>
                <a:lnTo>
                  <a:pt x="1543792" y="225632"/>
                </a:lnTo>
                <a:lnTo>
                  <a:pt x="1828800" y="190006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8140" y="961901"/>
            <a:ext cx="2363190" cy="1258785"/>
          </a:xfrm>
          <a:custGeom>
            <a:avLst/>
            <a:gdLst>
              <a:gd name="connsiteX0" fmla="*/ 0 w 2363190"/>
              <a:gd name="connsiteY0" fmla="*/ 831273 h 1258785"/>
              <a:gd name="connsiteX1" fmla="*/ 0 w 2363190"/>
              <a:gd name="connsiteY1" fmla="*/ 831273 h 1258785"/>
              <a:gd name="connsiteX2" fmla="*/ 676894 w 2363190"/>
              <a:gd name="connsiteY2" fmla="*/ 1140031 h 1258785"/>
              <a:gd name="connsiteX3" fmla="*/ 1045029 w 2363190"/>
              <a:gd name="connsiteY3" fmla="*/ 1258785 h 1258785"/>
              <a:gd name="connsiteX4" fmla="*/ 1365663 w 2363190"/>
              <a:gd name="connsiteY4" fmla="*/ 1211283 h 1258785"/>
              <a:gd name="connsiteX5" fmla="*/ 1781299 w 2363190"/>
              <a:gd name="connsiteY5" fmla="*/ 1056904 h 1258785"/>
              <a:gd name="connsiteX6" fmla="*/ 1959429 w 2363190"/>
              <a:gd name="connsiteY6" fmla="*/ 688769 h 1258785"/>
              <a:gd name="connsiteX7" fmla="*/ 2125683 w 2363190"/>
              <a:gd name="connsiteY7" fmla="*/ 356260 h 1258785"/>
              <a:gd name="connsiteX8" fmla="*/ 2280063 w 2363190"/>
              <a:gd name="connsiteY8" fmla="*/ 106878 h 1258785"/>
              <a:gd name="connsiteX9" fmla="*/ 2363190 w 2363190"/>
              <a:gd name="connsiteY9" fmla="*/ 0 h 125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3190" h="1258785">
                <a:moveTo>
                  <a:pt x="0" y="831273"/>
                </a:moveTo>
                <a:lnTo>
                  <a:pt x="0" y="831273"/>
                </a:lnTo>
                <a:lnTo>
                  <a:pt x="676894" y="1140031"/>
                </a:lnTo>
                <a:lnTo>
                  <a:pt x="1045029" y="1258785"/>
                </a:lnTo>
                <a:lnTo>
                  <a:pt x="1365663" y="1211283"/>
                </a:lnTo>
                <a:lnTo>
                  <a:pt x="1781299" y="1056904"/>
                </a:lnTo>
                <a:lnTo>
                  <a:pt x="1959429" y="688769"/>
                </a:lnTo>
                <a:lnTo>
                  <a:pt x="2125683" y="356260"/>
                </a:lnTo>
                <a:lnTo>
                  <a:pt x="2280063" y="106878"/>
                </a:lnTo>
                <a:lnTo>
                  <a:pt x="236319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648200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COLLUVIUM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10048" y="3571503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COLLUVIUM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1246909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CHERT-POOR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20082447">
            <a:off x="5420023" y="1732370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CHERT-POOR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19508785">
            <a:off x="3443719" y="1685683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CHERT-RICH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9489145">
            <a:off x="3504228" y="3187504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CHERT-RICH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21" name="Freeform 20"/>
          <p:cNvSpPr/>
          <p:nvPr/>
        </p:nvSpPr>
        <p:spPr>
          <a:xfrm rot="16419633" flipH="1">
            <a:off x="3905370" y="2281167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5697513" flipH="1">
            <a:off x="3855513" y="2716689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57403" y="335520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POSSIBLE FAULT AT MARYVILLE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0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of corridor showing field sites labeled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628892" y="4347975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57078" y="5063114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Vonore</a:t>
            </a:r>
            <a:endParaRPr lang="en-US" dirty="0" smtClean="0"/>
          </a:p>
          <a:p>
            <a:pPr algn="ctr"/>
            <a:r>
              <a:rPr lang="en-US" dirty="0" smtClean="0"/>
              <a:t>North &amp; South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8" name="Straight Connector 7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2785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590800"/>
            <a:ext cx="133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Vonore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4400"/>
            <a:ext cx="7631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89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590800"/>
            <a:ext cx="133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Vonore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4400"/>
            <a:ext cx="7631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4200000" flipV="1">
            <a:off x="3737089" y="4304367"/>
            <a:ext cx="0" cy="533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0559986">
            <a:off x="2241161" y="4690162"/>
            <a:ext cx="12321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Normal fault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097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1" y="1797462"/>
            <a:ext cx="8077200" cy="41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96754" y="4876800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Cambrian shale</a:t>
            </a:r>
          </a:p>
          <a:p>
            <a:r>
              <a:rPr lang="en-US" sz="2400" b="1" dirty="0" err="1" smtClean="0"/>
              <a:t>saprolite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67554" y="3436973"/>
            <a:ext cx="282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 alluvium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6444" y="1169569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91281" y="1167590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167173" y="1169569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NORMAL FAULT AT VONORE SOUTH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28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1" y="1797462"/>
            <a:ext cx="8077200" cy="41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5671456" y="3029855"/>
            <a:ext cx="1341911" cy="2873829"/>
          </a:xfrm>
          <a:custGeom>
            <a:avLst/>
            <a:gdLst>
              <a:gd name="connsiteX0" fmla="*/ 1341911 w 1341911"/>
              <a:gd name="connsiteY0" fmla="*/ 0 h 2873829"/>
              <a:gd name="connsiteX1" fmla="*/ 1116280 w 1341911"/>
              <a:gd name="connsiteY1" fmla="*/ 570016 h 2873829"/>
              <a:gd name="connsiteX2" fmla="*/ 855023 w 1341911"/>
              <a:gd name="connsiteY2" fmla="*/ 1045029 h 2873829"/>
              <a:gd name="connsiteX3" fmla="*/ 498763 w 1341911"/>
              <a:gd name="connsiteY3" fmla="*/ 1520042 h 2873829"/>
              <a:gd name="connsiteX4" fmla="*/ 249381 w 1341911"/>
              <a:gd name="connsiteY4" fmla="*/ 1852551 h 2873829"/>
              <a:gd name="connsiteX5" fmla="*/ 71251 w 1341911"/>
              <a:gd name="connsiteY5" fmla="*/ 2576946 h 2873829"/>
              <a:gd name="connsiteX6" fmla="*/ 11875 w 1341911"/>
              <a:gd name="connsiteY6" fmla="*/ 2838203 h 2873829"/>
              <a:gd name="connsiteX7" fmla="*/ 0 w 1341911"/>
              <a:gd name="connsiteY7" fmla="*/ 2873829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1911" h="2873829">
                <a:moveTo>
                  <a:pt x="1341911" y="0"/>
                </a:moveTo>
                <a:lnTo>
                  <a:pt x="1116280" y="570016"/>
                </a:lnTo>
                <a:lnTo>
                  <a:pt x="855023" y="1045029"/>
                </a:lnTo>
                <a:lnTo>
                  <a:pt x="498763" y="1520042"/>
                </a:lnTo>
                <a:lnTo>
                  <a:pt x="249381" y="1852551"/>
                </a:lnTo>
                <a:lnTo>
                  <a:pt x="71251" y="2576946"/>
                </a:lnTo>
                <a:lnTo>
                  <a:pt x="11875" y="2838203"/>
                </a:lnTo>
                <a:lnTo>
                  <a:pt x="0" y="28738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372592" y="3443844"/>
            <a:ext cx="2980707" cy="1995055"/>
          </a:xfrm>
          <a:custGeom>
            <a:avLst/>
            <a:gdLst>
              <a:gd name="connsiteX0" fmla="*/ 2980707 w 2980707"/>
              <a:gd name="connsiteY0" fmla="*/ 0 h 1995055"/>
              <a:gd name="connsiteX1" fmla="*/ 2731325 w 2980707"/>
              <a:gd name="connsiteY1" fmla="*/ 296883 h 1995055"/>
              <a:gd name="connsiteX2" fmla="*/ 2351314 w 2980707"/>
              <a:gd name="connsiteY2" fmla="*/ 641268 h 1995055"/>
              <a:gd name="connsiteX3" fmla="*/ 1911927 w 2980707"/>
              <a:gd name="connsiteY3" fmla="*/ 938151 h 1995055"/>
              <a:gd name="connsiteX4" fmla="*/ 1555668 w 2980707"/>
              <a:gd name="connsiteY4" fmla="*/ 1270660 h 1995055"/>
              <a:gd name="connsiteX5" fmla="*/ 1045029 w 2980707"/>
              <a:gd name="connsiteY5" fmla="*/ 1567543 h 1995055"/>
              <a:gd name="connsiteX6" fmla="*/ 724395 w 2980707"/>
              <a:gd name="connsiteY6" fmla="*/ 1721922 h 1995055"/>
              <a:gd name="connsiteX7" fmla="*/ 237507 w 2980707"/>
              <a:gd name="connsiteY7" fmla="*/ 1888177 h 1995055"/>
              <a:gd name="connsiteX8" fmla="*/ 0 w 2980707"/>
              <a:gd name="connsiteY8" fmla="*/ 1995055 h 199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0707" h="1995055">
                <a:moveTo>
                  <a:pt x="2980707" y="0"/>
                </a:moveTo>
                <a:lnTo>
                  <a:pt x="2731325" y="296883"/>
                </a:lnTo>
                <a:lnTo>
                  <a:pt x="2351314" y="641268"/>
                </a:lnTo>
                <a:lnTo>
                  <a:pt x="1911927" y="938151"/>
                </a:lnTo>
                <a:lnTo>
                  <a:pt x="1555668" y="1270660"/>
                </a:lnTo>
                <a:lnTo>
                  <a:pt x="1045029" y="1567543"/>
                </a:lnTo>
                <a:lnTo>
                  <a:pt x="724395" y="1721922"/>
                </a:lnTo>
                <a:lnTo>
                  <a:pt x="237507" y="1888177"/>
                </a:lnTo>
                <a:lnTo>
                  <a:pt x="0" y="199505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334494" y="3574473"/>
            <a:ext cx="1175657" cy="1092530"/>
          </a:xfrm>
          <a:custGeom>
            <a:avLst/>
            <a:gdLst>
              <a:gd name="connsiteX0" fmla="*/ 1175657 w 1175657"/>
              <a:gd name="connsiteY0" fmla="*/ 0 h 1092530"/>
              <a:gd name="connsiteX1" fmla="*/ 1175657 w 1175657"/>
              <a:gd name="connsiteY1" fmla="*/ 0 h 1092530"/>
              <a:gd name="connsiteX2" fmla="*/ 985651 w 1175657"/>
              <a:gd name="connsiteY2" fmla="*/ 249382 h 1092530"/>
              <a:gd name="connsiteX3" fmla="*/ 748145 w 1175657"/>
              <a:gd name="connsiteY3" fmla="*/ 546265 h 1092530"/>
              <a:gd name="connsiteX4" fmla="*/ 486888 w 1175657"/>
              <a:gd name="connsiteY4" fmla="*/ 771896 h 1092530"/>
              <a:gd name="connsiteX5" fmla="*/ 142503 w 1175657"/>
              <a:gd name="connsiteY5" fmla="*/ 1009402 h 1092530"/>
              <a:gd name="connsiteX6" fmla="*/ 0 w 1175657"/>
              <a:gd name="connsiteY6" fmla="*/ 109253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657" h="1092530">
                <a:moveTo>
                  <a:pt x="1175657" y="0"/>
                </a:moveTo>
                <a:lnTo>
                  <a:pt x="1175657" y="0"/>
                </a:lnTo>
                <a:lnTo>
                  <a:pt x="985651" y="249382"/>
                </a:lnTo>
                <a:lnTo>
                  <a:pt x="748145" y="546265"/>
                </a:lnTo>
                <a:lnTo>
                  <a:pt x="486888" y="771896"/>
                </a:lnTo>
                <a:lnTo>
                  <a:pt x="142503" y="1009402"/>
                </a:lnTo>
                <a:lnTo>
                  <a:pt x="0" y="109253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434442" y="3823855"/>
            <a:ext cx="2327563" cy="1448789"/>
          </a:xfrm>
          <a:custGeom>
            <a:avLst/>
            <a:gdLst>
              <a:gd name="connsiteX0" fmla="*/ 2327563 w 2327563"/>
              <a:gd name="connsiteY0" fmla="*/ 0 h 1448789"/>
              <a:gd name="connsiteX1" fmla="*/ 1900052 w 2327563"/>
              <a:gd name="connsiteY1" fmla="*/ 380010 h 1448789"/>
              <a:gd name="connsiteX2" fmla="*/ 1436914 w 2327563"/>
              <a:gd name="connsiteY2" fmla="*/ 748145 h 1448789"/>
              <a:gd name="connsiteX3" fmla="*/ 1033153 w 2327563"/>
              <a:gd name="connsiteY3" fmla="*/ 1021277 h 1448789"/>
              <a:gd name="connsiteX4" fmla="*/ 748145 w 2327563"/>
              <a:gd name="connsiteY4" fmla="*/ 1211283 h 1448789"/>
              <a:gd name="connsiteX5" fmla="*/ 285007 w 2327563"/>
              <a:gd name="connsiteY5" fmla="*/ 1377537 h 1448789"/>
              <a:gd name="connsiteX6" fmla="*/ 59376 w 2327563"/>
              <a:gd name="connsiteY6" fmla="*/ 1448789 h 1448789"/>
              <a:gd name="connsiteX7" fmla="*/ 0 w 2327563"/>
              <a:gd name="connsiteY7" fmla="*/ 1448789 h 144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7563" h="1448789">
                <a:moveTo>
                  <a:pt x="2327563" y="0"/>
                </a:moveTo>
                <a:lnTo>
                  <a:pt x="1900052" y="380010"/>
                </a:lnTo>
                <a:lnTo>
                  <a:pt x="1436914" y="748145"/>
                </a:lnTo>
                <a:lnTo>
                  <a:pt x="1033153" y="1021277"/>
                </a:lnTo>
                <a:lnTo>
                  <a:pt x="748145" y="1211283"/>
                </a:lnTo>
                <a:lnTo>
                  <a:pt x="285007" y="1377537"/>
                </a:lnTo>
                <a:lnTo>
                  <a:pt x="59376" y="1448789"/>
                </a:lnTo>
                <a:lnTo>
                  <a:pt x="0" y="1448789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389413" y="3681351"/>
            <a:ext cx="2814452" cy="1721922"/>
          </a:xfrm>
          <a:custGeom>
            <a:avLst/>
            <a:gdLst>
              <a:gd name="connsiteX0" fmla="*/ 2814452 w 2814452"/>
              <a:gd name="connsiteY0" fmla="*/ 0 h 1721922"/>
              <a:gd name="connsiteX1" fmla="*/ 2778826 w 2814452"/>
              <a:gd name="connsiteY1" fmla="*/ 47501 h 1721922"/>
              <a:gd name="connsiteX2" fmla="*/ 2386940 w 2814452"/>
              <a:gd name="connsiteY2" fmla="*/ 510639 h 1721922"/>
              <a:gd name="connsiteX3" fmla="*/ 1911927 w 2814452"/>
              <a:gd name="connsiteY3" fmla="*/ 890649 h 1721922"/>
              <a:gd name="connsiteX4" fmla="*/ 1460665 w 2814452"/>
              <a:gd name="connsiteY4" fmla="*/ 1116280 h 1721922"/>
              <a:gd name="connsiteX5" fmla="*/ 1068779 w 2814452"/>
              <a:gd name="connsiteY5" fmla="*/ 1330036 h 1721922"/>
              <a:gd name="connsiteX6" fmla="*/ 641268 w 2814452"/>
              <a:gd name="connsiteY6" fmla="*/ 1567543 h 1721922"/>
              <a:gd name="connsiteX7" fmla="*/ 534390 w 2814452"/>
              <a:gd name="connsiteY7" fmla="*/ 1591293 h 1721922"/>
              <a:gd name="connsiteX8" fmla="*/ 273132 w 2814452"/>
              <a:gd name="connsiteY8" fmla="*/ 1638794 h 1721922"/>
              <a:gd name="connsiteX9" fmla="*/ 0 w 2814452"/>
              <a:gd name="connsiteY9" fmla="*/ 1721922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4452" h="1721922">
                <a:moveTo>
                  <a:pt x="2814452" y="0"/>
                </a:moveTo>
                <a:lnTo>
                  <a:pt x="2778826" y="47501"/>
                </a:lnTo>
                <a:lnTo>
                  <a:pt x="2386940" y="510639"/>
                </a:lnTo>
                <a:lnTo>
                  <a:pt x="1911927" y="890649"/>
                </a:lnTo>
                <a:lnTo>
                  <a:pt x="1460665" y="1116280"/>
                </a:lnTo>
                <a:lnTo>
                  <a:pt x="1068779" y="1330036"/>
                </a:lnTo>
                <a:lnTo>
                  <a:pt x="641268" y="1567543"/>
                </a:lnTo>
                <a:lnTo>
                  <a:pt x="534390" y="1591293"/>
                </a:lnTo>
                <a:lnTo>
                  <a:pt x="273132" y="1638794"/>
                </a:lnTo>
                <a:lnTo>
                  <a:pt x="0" y="1721922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150440">
            <a:off x="3607298" y="5557945"/>
            <a:ext cx="257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Cambrian shale </a:t>
            </a:r>
            <a:r>
              <a:rPr lang="en-US" sz="1400" b="1" dirty="0" err="1" smtClean="0"/>
              <a:t>saprolite</a:t>
            </a:r>
            <a:endParaRPr lang="en-US" sz="1400" b="1" dirty="0"/>
          </a:p>
        </p:txBody>
      </p:sp>
      <p:sp>
        <p:nvSpPr>
          <p:cNvPr id="10" name="Freeform 9"/>
          <p:cNvSpPr/>
          <p:nvPr/>
        </p:nvSpPr>
        <p:spPr>
          <a:xfrm>
            <a:off x="5937662" y="4096987"/>
            <a:ext cx="356260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>
            <a:off x="6353299" y="4120738"/>
            <a:ext cx="356260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96754" y="4876800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Cambrian shale</a:t>
            </a:r>
          </a:p>
          <a:p>
            <a:r>
              <a:rPr lang="en-US" sz="2400" b="1" dirty="0" err="1" smtClean="0"/>
              <a:t>saprolite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67554" y="3436973"/>
            <a:ext cx="282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 alluvium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6444" y="1169569"/>
            <a:ext cx="121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 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7391281" y="1167590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2167173" y="1169569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NORMAL FAULT AT VONORE SOUTH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54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590800"/>
            <a:ext cx="133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Vonore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4400"/>
            <a:ext cx="7631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909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590800"/>
            <a:ext cx="133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Vonore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4400"/>
            <a:ext cx="7631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3420000" flipV="1">
            <a:off x="5240580" y="2577161"/>
            <a:ext cx="0" cy="685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9730958">
            <a:off x="5323709" y="2025660"/>
            <a:ext cx="2133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Tranpressional</a:t>
            </a:r>
            <a:r>
              <a:rPr lang="en-US" dirty="0" smtClean="0"/>
              <a:t>? fault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5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Risk</a:t>
            </a:r>
          </a:p>
          <a:p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152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ndycox\Desktop\my documents\etsz\ETSZ fieldwork\Jakes fault'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3" y="304800"/>
            <a:ext cx="8180922" cy="61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893924">
            <a:off x="338897" y="4382984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PLEISTOCENE?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233310">
            <a:off x="3540168" y="2742324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4382" y="1225644"/>
            <a:ext cx="6170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TRANSPRESSIONAL? FAULT AT VONORE NORTH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8903" y="457200"/>
            <a:ext cx="13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81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 b="25221"/>
          <a:stretch/>
        </p:blipFill>
        <p:spPr>
          <a:xfrm>
            <a:off x="1066800" y="1524000"/>
            <a:ext cx="7010400" cy="3716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757753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PLEISTOCENE?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3757753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817" y="1011425"/>
            <a:ext cx="5174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TRANSPRESSIONAL? FAULT AT VONORE NORTH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444" y="918208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391281" y="916229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2692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 b="25221"/>
          <a:stretch/>
        </p:blipFill>
        <p:spPr>
          <a:xfrm>
            <a:off x="1066800" y="1524000"/>
            <a:ext cx="7010400" cy="3716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757753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PLEISTOCENE?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3757753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93226" y="2980706"/>
            <a:ext cx="890649" cy="1733798"/>
          </a:xfrm>
          <a:custGeom>
            <a:avLst/>
            <a:gdLst>
              <a:gd name="connsiteX0" fmla="*/ 0 w 890649"/>
              <a:gd name="connsiteY0" fmla="*/ 0 h 1733798"/>
              <a:gd name="connsiteX1" fmla="*/ 261257 w 890649"/>
              <a:gd name="connsiteY1" fmla="*/ 225632 h 1733798"/>
              <a:gd name="connsiteX2" fmla="*/ 380010 w 890649"/>
              <a:gd name="connsiteY2" fmla="*/ 356260 h 1733798"/>
              <a:gd name="connsiteX3" fmla="*/ 486888 w 890649"/>
              <a:gd name="connsiteY3" fmla="*/ 581891 h 1733798"/>
              <a:gd name="connsiteX4" fmla="*/ 676893 w 890649"/>
              <a:gd name="connsiteY4" fmla="*/ 926276 h 1733798"/>
              <a:gd name="connsiteX5" fmla="*/ 748145 w 890649"/>
              <a:gd name="connsiteY5" fmla="*/ 1223159 h 1733798"/>
              <a:gd name="connsiteX6" fmla="*/ 819397 w 890649"/>
              <a:gd name="connsiteY6" fmla="*/ 1508167 h 1733798"/>
              <a:gd name="connsiteX7" fmla="*/ 890649 w 890649"/>
              <a:gd name="connsiteY7" fmla="*/ 1733798 h 1733798"/>
              <a:gd name="connsiteX8" fmla="*/ 855023 w 890649"/>
              <a:gd name="connsiteY8" fmla="*/ 1638795 h 173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649" h="1733798">
                <a:moveTo>
                  <a:pt x="0" y="0"/>
                </a:moveTo>
                <a:lnTo>
                  <a:pt x="261257" y="225632"/>
                </a:lnTo>
                <a:lnTo>
                  <a:pt x="380010" y="356260"/>
                </a:lnTo>
                <a:lnTo>
                  <a:pt x="486888" y="581891"/>
                </a:lnTo>
                <a:lnTo>
                  <a:pt x="676893" y="926276"/>
                </a:lnTo>
                <a:lnTo>
                  <a:pt x="748145" y="1223159"/>
                </a:lnTo>
                <a:lnTo>
                  <a:pt x="819397" y="1508167"/>
                </a:lnTo>
                <a:lnTo>
                  <a:pt x="890649" y="1733798"/>
                </a:lnTo>
                <a:lnTo>
                  <a:pt x="855023" y="163879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31969" y="3313216"/>
            <a:ext cx="831273" cy="1211283"/>
          </a:xfrm>
          <a:custGeom>
            <a:avLst/>
            <a:gdLst>
              <a:gd name="connsiteX0" fmla="*/ 831273 w 831273"/>
              <a:gd name="connsiteY0" fmla="*/ 1211283 h 1211283"/>
              <a:gd name="connsiteX1" fmla="*/ 736270 w 831273"/>
              <a:gd name="connsiteY1" fmla="*/ 890649 h 1211283"/>
              <a:gd name="connsiteX2" fmla="*/ 593766 w 831273"/>
              <a:gd name="connsiteY2" fmla="*/ 546265 h 1211283"/>
              <a:gd name="connsiteX3" fmla="*/ 356260 w 831273"/>
              <a:gd name="connsiteY3" fmla="*/ 296883 h 1211283"/>
              <a:gd name="connsiteX4" fmla="*/ 0 w 831273"/>
              <a:gd name="connsiteY4" fmla="*/ 0 h 12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273" h="1211283">
                <a:moveTo>
                  <a:pt x="831273" y="1211283"/>
                </a:moveTo>
                <a:lnTo>
                  <a:pt x="736270" y="890649"/>
                </a:lnTo>
                <a:lnTo>
                  <a:pt x="593766" y="546265"/>
                </a:lnTo>
                <a:lnTo>
                  <a:pt x="356260" y="296883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6668947">
            <a:off x="4235956" y="3219032"/>
            <a:ext cx="356260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8267245">
            <a:off x="3812471" y="3919791"/>
            <a:ext cx="356260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6444" y="918208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1281" y="916229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8023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10924" r="9533" b="12289"/>
          <a:stretch/>
        </p:blipFill>
        <p:spPr>
          <a:xfrm>
            <a:off x="782198" y="749147"/>
            <a:ext cx="7381301" cy="5266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80593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(1991)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65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46" y="3352800"/>
            <a:ext cx="22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TIMING/locality chart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5" y="634340"/>
            <a:ext cx="7831137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4804" y="126746"/>
            <a:ext cx="16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TIMING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628650"/>
            <a:ext cx="783113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4804" y="126746"/>
            <a:ext cx="16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TIMING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49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628650"/>
            <a:ext cx="783113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4804" y="126746"/>
            <a:ext cx="16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TIMING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05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6896997" cy="63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6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866628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25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94292">
            <a:off x="3908744" y="3477401"/>
            <a:ext cx="1728678" cy="307777"/>
          </a:xfrm>
          <a:prstGeom prst="rect">
            <a:avLst/>
          </a:prstGeom>
          <a:solidFill>
            <a:srgbClr val="EDCB4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SMOKY MOUNTAINS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 rot="20052024">
            <a:off x="2976545" y="2633294"/>
            <a:ext cx="2448555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QUATERNARY FAULTING CORRIDOR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8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11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25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94292">
            <a:off x="3908744" y="3477401"/>
            <a:ext cx="1728678" cy="307777"/>
          </a:xfrm>
          <a:prstGeom prst="rect">
            <a:avLst/>
          </a:prstGeom>
          <a:solidFill>
            <a:srgbClr val="EDCB4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SMOKY MOUNTAINS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 rot="20052024">
            <a:off x="2976545" y="2633294"/>
            <a:ext cx="2448555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QUATERNARY FAULTING CORRIDOR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57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</a:rPr>
              <a:t>APPALACHIAN REJUVENATION?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84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385785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An 80 km-long, 060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corridor of Quaternary faulting is collinear with an alignment of concentrated seismicity. </a:t>
            </a:r>
          </a:p>
        </p:txBody>
      </p:sp>
    </p:spTree>
    <p:extLst>
      <p:ext uri="{BB962C8B-B14F-4D97-AF65-F5344CB8AC3E}">
        <p14:creationId xmlns:p14="http://schemas.microsoft.com/office/powerpoint/2010/main" val="1987980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Together this seismicity alignment and faulting corridor are &gt;100 km long.</a:t>
            </a:r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Together this seismicity alignment and faulting corridor are &gt;100 km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100 km-long</a:t>
            </a:r>
            <a:r>
              <a:rPr lang="en-US" sz="2400" dirty="0" smtClean="0"/>
              <a:t> rupture on a possible master fault at depth could generate a M7+ earthquake.</a:t>
            </a:r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Together this seismicity alignment and faulting corridor are &gt;100 km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100 km-long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rupture on a possible master fault at depth could generate a M7+ earthquake.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ETSZ Quaternary faulting corridor may be an important element in rejuvenation of the southern Appalachians.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729162" cy="31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14800" y="4800600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 Black" pitchFamily="34" charset="0"/>
              </a:rPr>
              <a:t>?</a:t>
            </a:r>
            <a:r>
              <a:rPr lang="en-US" sz="3200" dirty="0" smtClean="0">
                <a:latin typeface="Arial Black" pitchFamily="34" charset="0"/>
              </a:rPr>
              <a:t>’</a:t>
            </a:r>
            <a:r>
              <a:rPr lang="en-US" sz="3600" dirty="0" smtClean="0">
                <a:latin typeface="Arial Black" pitchFamily="34" charset="0"/>
              </a:rPr>
              <a:t>s</a:t>
            </a:r>
            <a:endParaRPr lang="en-US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8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97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Paleoseismic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chronology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1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604498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Instrumental/historic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Paleoseismic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chronology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Summary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1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5395</TotalTime>
  <Words>632</Words>
  <Application>Microsoft Office PowerPoint</Application>
  <PresentationFormat>On-screen Show (4:3)</PresentationFormat>
  <Paragraphs>208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Randel T Cox (randycox)</dc:creator>
  <cp:lastModifiedBy>Randel T Cox (randycox)</cp:lastModifiedBy>
  <cp:revision>58</cp:revision>
  <dcterms:created xsi:type="dcterms:W3CDTF">2016-09-08T13:56:33Z</dcterms:created>
  <dcterms:modified xsi:type="dcterms:W3CDTF">2016-09-22T14:45:36Z</dcterms:modified>
</cp:coreProperties>
</file>