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66" r:id="rId2"/>
    <p:sldId id="271" r:id="rId3"/>
    <p:sldId id="283" r:id="rId4"/>
    <p:sldId id="281" r:id="rId5"/>
    <p:sldId id="282" r:id="rId6"/>
    <p:sldId id="257" r:id="rId7"/>
    <p:sldId id="280" r:id="rId8"/>
    <p:sldId id="258" r:id="rId9"/>
    <p:sldId id="259" r:id="rId10"/>
    <p:sldId id="272" r:id="rId11"/>
    <p:sldId id="273" r:id="rId12"/>
    <p:sldId id="276" r:id="rId13"/>
    <p:sldId id="274" r:id="rId14"/>
    <p:sldId id="275" r:id="rId15"/>
    <p:sldId id="263" r:id="rId16"/>
    <p:sldId id="279" r:id="rId17"/>
    <p:sldId id="265" r:id="rId18"/>
    <p:sldId id="284" r:id="rId19"/>
    <p:sldId id="267" r:id="rId20"/>
    <p:sldId id="268" r:id="rId21"/>
    <p:sldId id="285" r:id="rId22"/>
    <p:sldId id="286" r:id="rId23"/>
    <p:sldId id="289" r:id="rId24"/>
    <p:sldId id="270" r:id="rId25"/>
    <p:sldId id="277" r:id="rId26"/>
    <p:sldId id="287"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85" d="100"/>
          <a:sy n="85" d="100"/>
        </p:scale>
        <p:origin x="-8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90EB41-2E6D-D94F-BC52-2170D5FDE17A}"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0EB41-2E6D-D94F-BC52-2170D5FDE17A}"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0EB41-2E6D-D94F-BC52-2170D5FDE17A}"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0EB41-2E6D-D94F-BC52-2170D5FDE17A}"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0EB41-2E6D-D94F-BC52-2170D5FDE17A}" type="datetimeFigureOut">
              <a:rPr lang="en-US" smtClean="0"/>
              <a:pPr/>
              <a:t>10/17/16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0EB41-2E6D-D94F-BC52-2170D5FDE17A}" type="datetimeFigureOut">
              <a:rPr lang="en-US" smtClean="0"/>
              <a:pPr/>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0EB41-2E6D-D94F-BC52-2170D5FDE17A}" type="datetimeFigureOut">
              <a:rPr lang="en-US" smtClean="0"/>
              <a:pPr/>
              <a:t>10/17/16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0EB41-2E6D-D94F-BC52-2170D5FDE17A}" type="datetimeFigureOut">
              <a:rPr lang="en-US" smtClean="0"/>
              <a:pPr/>
              <a:t>10/17/16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0EB41-2E6D-D94F-BC52-2170D5FDE17A}" type="datetimeFigureOut">
              <a:rPr lang="en-US" smtClean="0"/>
              <a:pPr/>
              <a:t>10/17/16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0EB41-2E6D-D94F-BC52-2170D5FDE17A}" type="datetimeFigureOut">
              <a:rPr lang="en-US" smtClean="0"/>
              <a:pPr/>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0EB41-2E6D-D94F-BC52-2170D5FDE17A}" type="datetimeFigureOut">
              <a:rPr lang="en-US" smtClean="0"/>
              <a:pPr/>
              <a:t>10/17/16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2A640-93EA-2A42-95D9-159B1A953E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0EB41-2E6D-D94F-BC52-2170D5FDE17A}" type="datetimeFigureOut">
              <a:rPr lang="en-US" smtClean="0"/>
              <a:pPr/>
              <a:t>10/17/16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2A640-93EA-2A42-95D9-159B1A953E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66006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d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df"/><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df"/><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d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d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df"/><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df"/><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455423"/>
          </a:xfrm>
        </p:spPr>
        <p:txBody>
          <a:bodyPr>
            <a:normAutofit fontScale="90000"/>
          </a:bodyPr>
          <a:lstStyle/>
          <a:p>
            <a:r>
              <a:rPr lang="en-US" b="1" dirty="0" smtClean="0"/>
              <a:t>A Time for Numeracy: Resolving Whether or Not People Can Accurately Self-Assess Their Competence</a:t>
            </a:r>
            <a:r>
              <a:rPr lang="en-US" dirty="0" smtClean="0"/>
              <a:t> </a:t>
            </a:r>
            <a:endParaRPr lang="en-US" dirty="0"/>
          </a:p>
        </p:txBody>
      </p:sp>
      <p:sp>
        <p:nvSpPr>
          <p:cNvPr id="3" name="Content Placeholder 2"/>
          <p:cNvSpPr>
            <a:spLocks noGrp="1"/>
          </p:cNvSpPr>
          <p:nvPr>
            <p:ph idx="1"/>
          </p:nvPr>
        </p:nvSpPr>
        <p:spPr>
          <a:xfrm>
            <a:off x="457200" y="3416226"/>
            <a:ext cx="8229600" cy="2490949"/>
          </a:xfrm>
        </p:spPr>
        <p:txBody>
          <a:bodyPr>
            <a:normAutofit/>
          </a:bodyPr>
          <a:lstStyle/>
          <a:p>
            <a:pPr marL="7938" indent="-7938">
              <a:buNone/>
            </a:pPr>
            <a:r>
              <a:rPr lang="en-US" sz="2400" dirty="0" smtClean="0"/>
              <a:t>Edward Nuhfer (</a:t>
            </a:r>
            <a:r>
              <a:rPr lang="en-US" sz="2400" i="1" dirty="0" smtClean="0"/>
              <a:t>California State University - retired</a:t>
            </a:r>
            <a:r>
              <a:rPr lang="en-US" sz="2400" dirty="0" smtClean="0"/>
              <a:t>)</a:t>
            </a:r>
          </a:p>
          <a:p>
            <a:pPr marL="7938" indent="-7938">
              <a:buNone/>
            </a:pPr>
            <a:r>
              <a:rPr lang="en-US" sz="2400" dirty="0" smtClean="0"/>
              <a:t>Karl Wirth (</a:t>
            </a:r>
            <a:r>
              <a:rPr lang="en-US" sz="2400" i="1" dirty="0" smtClean="0"/>
              <a:t>Macalester College</a:t>
            </a:r>
            <a:r>
              <a:rPr lang="en-US" sz="2400" dirty="0" smtClean="0"/>
              <a:t>)</a:t>
            </a:r>
          </a:p>
          <a:p>
            <a:pPr marL="7938" indent="-7938">
              <a:buNone/>
            </a:pPr>
            <a:r>
              <a:rPr lang="en-US" sz="2400" dirty="0" smtClean="0"/>
              <a:t>Steven Fleisher (</a:t>
            </a:r>
            <a:r>
              <a:rPr lang="en-US" sz="2400" i="1" dirty="0" smtClean="0"/>
              <a:t>California State University - Channel Islands</a:t>
            </a:r>
            <a:r>
              <a:rPr lang="en-US" sz="2400" dirty="0" smtClean="0"/>
              <a:t>)</a:t>
            </a:r>
          </a:p>
          <a:p>
            <a:pPr marL="7938" indent="-7938">
              <a:buNone/>
            </a:pPr>
            <a:r>
              <a:rPr lang="en-US" sz="2400" dirty="0" smtClean="0"/>
              <a:t>Christopher Cogan (</a:t>
            </a:r>
            <a:r>
              <a:rPr lang="en-US" sz="2400" i="1" dirty="0" smtClean="0"/>
              <a:t>Private Consultant</a:t>
            </a:r>
            <a:r>
              <a:rPr lang="en-US" sz="2400" dirty="0" smtClean="0"/>
              <a:t>)</a:t>
            </a:r>
          </a:p>
          <a:p>
            <a:pPr marL="7938" indent="-7938">
              <a:buNone/>
            </a:pPr>
            <a:r>
              <a:rPr lang="en-US" sz="2400" dirty="0" smtClean="0"/>
              <a:t>Eric Gaze (</a:t>
            </a:r>
            <a:r>
              <a:rPr lang="en-US" sz="2400" i="1" dirty="0" smtClean="0"/>
              <a:t>Bowdoin College</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9413" y="274638"/>
            <a:ext cx="8805092" cy="1143000"/>
          </a:xfrm>
        </p:spPr>
        <p:txBody>
          <a:bodyPr>
            <a:normAutofit/>
          </a:bodyPr>
          <a:lstStyle/>
          <a:p>
            <a:r>
              <a:rPr lang="en-US" dirty="0" smtClean="0"/>
              <a:t>Hypothesis 2: </a:t>
            </a:r>
            <a:r>
              <a:rPr lang="en-US" dirty="0"/>
              <a:t>1999</a:t>
            </a:r>
            <a:r>
              <a:rPr lang="en-US" dirty="0" smtClean="0"/>
              <a:t> seminal paper</a:t>
            </a:r>
            <a:endParaRPr lang="en-US" dirty="0"/>
          </a:p>
        </p:txBody>
      </p:sp>
      <p:pic>
        <p:nvPicPr>
          <p:cNvPr id="4" name="Picture 3"/>
          <p:cNvPicPr>
            <a:picLocks noChangeAspect="1"/>
          </p:cNvPicPr>
          <p:nvPr/>
        </p:nvPicPr>
        <p:blipFill>
          <a:blip r:embed="rId2"/>
          <a:stretch>
            <a:fillRect/>
          </a:stretch>
        </p:blipFill>
        <p:spPr>
          <a:xfrm>
            <a:off x="338908" y="1663991"/>
            <a:ext cx="8498097" cy="3483171"/>
          </a:xfrm>
          <a:prstGeom prst="rect">
            <a:avLst/>
          </a:prstGeom>
        </p:spPr>
      </p:pic>
      <p:sp>
        <p:nvSpPr>
          <p:cNvPr id="5" name="TextBox 4"/>
          <p:cNvSpPr txBox="1"/>
          <p:nvPr/>
        </p:nvSpPr>
        <p:spPr>
          <a:xfrm>
            <a:off x="155221" y="5342003"/>
            <a:ext cx="8837005" cy="646331"/>
          </a:xfrm>
          <a:prstGeom prst="rect">
            <a:avLst/>
          </a:prstGeom>
          <a:noFill/>
        </p:spPr>
        <p:txBody>
          <a:bodyPr wrap="square" rtlCol="0">
            <a:spAutoFit/>
          </a:bodyPr>
          <a:lstStyle/>
          <a:p>
            <a:pPr algn="ctr"/>
            <a:r>
              <a:rPr lang="en-US" dirty="0" smtClean="0">
                <a:solidFill>
                  <a:srgbClr val="0000FF"/>
                </a:solidFill>
              </a:rPr>
              <a:t>First serious effort to quantify self-assessment!</a:t>
            </a:r>
          </a:p>
          <a:p>
            <a:pPr algn="ctr"/>
            <a:r>
              <a:rPr lang="en-US" dirty="0" smtClean="0">
                <a:solidFill>
                  <a:srgbClr val="0000FF"/>
                </a:solidFill>
              </a:rPr>
              <a:t> First to demonstrate self-assessment is teachable.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Dunning-Kruger effect</a:t>
            </a:r>
          </a:p>
        </p:txBody>
      </p:sp>
      <p:sp>
        <p:nvSpPr>
          <p:cNvPr id="3" name="Content Placeholder 2"/>
          <p:cNvSpPr>
            <a:spLocks noGrp="1"/>
          </p:cNvSpPr>
          <p:nvPr>
            <p:ph idx="1"/>
          </p:nvPr>
        </p:nvSpPr>
        <p:spPr>
          <a:xfrm>
            <a:off x="457200" y="1600200"/>
            <a:ext cx="8487090" cy="4525963"/>
          </a:xfrm>
        </p:spPr>
        <p:txBody>
          <a:bodyPr>
            <a:normAutofit/>
          </a:bodyPr>
          <a:lstStyle/>
          <a:p>
            <a:r>
              <a:rPr lang="en-US" dirty="0"/>
              <a:t>The </a:t>
            </a:r>
            <a:r>
              <a:rPr lang="en-US" b="1" dirty="0"/>
              <a:t>Dunning–Kruger effect</a:t>
            </a:r>
            <a:r>
              <a:rPr lang="en-US" dirty="0" smtClean="0"/>
              <a:t> expresses that </a:t>
            </a:r>
            <a:r>
              <a:rPr lang="en-US" dirty="0"/>
              <a:t>relatively unskilled </a:t>
            </a:r>
            <a:r>
              <a:rPr lang="en-US" dirty="0" smtClean="0"/>
              <a:t>people </a:t>
            </a:r>
            <a:r>
              <a:rPr lang="en-US" dirty="0"/>
              <a:t>suffer illusory </a:t>
            </a:r>
            <a:r>
              <a:rPr lang="en-US" dirty="0" smtClean="0"/>
              <a:t>superiority and </a:t>
            </a:r>
            <a:r>
              <a:rPr lang="en-US" dirty="0"/>
              <a:t>mistakenly </a:t>
            </a:r>
            <a:r>
              <a:rPr lang="en-US" dirty="0" smtClean="0"/>
              <a:t>assess </a:t>
            </a:r>
            <a:r>
              <a:rPr lang="en-US" dirty="0"/>
              <a:t>their </a:t>
            </a:r>
            <a:r>
              <a:rPr lang="en-US" dirty="0" smtClean="0"/>
              <a:t>abilities </a:t>
            </a:r>
            <a:r>
              <a:rPr lang="en-US" dirty="0"/>
              <a:t>to be much higher than</a:t>
            </a:r>
            <a:r>
              <a:rPr lang="en-US" dirty="0" smtClean="0"/>
              <a:t> they </a:t>
            </a:r>
            <a:r>
              <a:rPr lang="en-US" dirty="0"/>
              <a:t>really</a:t>
            </a:r>
            <a:r>
              <a:rPr lang="en-US" dirty="0" smtClean="0"/>
              <a:t> are. </a:t>
            </a:r>
            <a:endParaRPr lang="en-US" dirty="0"/>
          </a:p>
          <a:p>
            <a:endParaRPr lang="en-US" dirty="0"/>
          </a:p>
          <a:p>
            <a:r>
              <a:rPr lang="en-US" dirty="0"/>
              <a:t>Conversely, persons with high ability tend to underestimate their relative competence.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built over time.</a:t>
            </a:r>
            <a:r>
              <a:rPr lang="en-US" dirty="0"/>
              <a:t>..</a:t>
            </a:r>
          </a:p>
        </p:txBody>
      </p:sp>
      <p:sp>
        <p:nvSpPr>
          <p:cNvPr id="3" name="Content Placeholder 2"/>
          <p:cNvSpPr>
            <a:spLocks noGrp="1"/>
          </p:cNvSpPr>
          <p:nvPr>
            <p:ph idx="1"/>
          </p:nvPr>
        </p:nvSpPr>
        <p:spPr/>
        <p:txBody>
          <a:bodyPr>
            <a:normAutofit/>
          </a:bodyPr>
          <a:lstStyle/>
          <a:p>
            <a:r>
              <a:rPr lang="en-US" b="1" i="1" dirty="0"/>
              <a:t>People are typically overly optimistic when evaluating the quality of their performance </a:t>
            </a:r>
            <a:r>
              <a:rPr lang="en-US" i="1" dirty="0"/>
              <a:t>on social and intellectual tasks. In particular, poor performers grossly overestimate their performances because their incompetence deprives them of the skills needed to recognize their deficits </a:t>
            </a:r>
            <a:r>
              <a:rPr lang="en-US" dirty="0"/>
              <a:t>(</a:t>
            </a:r>
            <a:r>
              <a:rPr lang="en-US" dirty="0" err="1"/>
              <a:t>Ehrlinger</a:t>
            </a:r>
            <a:r>
              <a:rPr lang="en-US" dirty="0"/>
              <a:t> et al. 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4510" y="192708"/>
            <a:ext cx="8229600" cy="1143000"/>
          </a:xfrm>
        </p:spPr>
        <p:txBody>
          <a:bodyPr>
            <a:normAutofit fontScale="90000"/>
          </a:bodyPr>
          <a:lstStyle/>
          <a:p>
            <a:r>
              <a:rPr lang="en-US" dirty="0"/>
              <a:t>Dunning-Kruger Effect in a</a:t>
            </a:r>
            <a:r>
              <a:rPr lang="en-US" dirty="0" smtClean="0"/>
              <a:t> K-</a:t>
            </a:r>
            <a:r>
              <a:rPr lang="en-US" dirty="0"/>
              <a:t>D</a:t>
            </a:r>
            <a:r>
              <a:rPr lang="en-US" dirty="0" smtClean="0"/>
              <a:t> </a:t>
            </a:r>
            <a:r>
              <a:rPr lang="en-US" dirty="0"/>
              <a:t>Graph</a:t>
            </a: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24000" y="1343708"/>
            <a:ext cx="4545220" cy="4348822"/>
          </a:xfrm>
          <a:prstGeom prst="rect">
            <a:avLst/>
          </a:prstGeom>
        </p:spPr>
      </p:pic>
      <p:sp>
        <p:nvSpPr>
          <p:cNvPr id="4" name="TextBox 3"/>
          <p:cNvSpPr txBox="1"/>
          <p:nvPr/>
        </p:nvSpPr>
        <p:spPr>
          <a:xfrm>
            <a:off x="759123" y="6127335"/>
            <a:ext cx="7221561" cy="369332"/>
          </a:xfrm>
          <a:prstGeom prst="rect">
            <a:avLst/>
          </a:prstGeom>
          <a:noFill/>
        </p:spPr>
        <p:txBody>
          <a:bodyPr wrap="none" rtlCol="0">
            <a:spAutoFit/>
          </a:bodyPr>
          <a:lstStyle/>
          <a:p>
            <a:r>
              <a:rPr lang="en-US" dirty="0" smtClean="0">
                <a:solidFill>
                  <a:srgbClr val="660066"/>
                </a:solidFill>
              </a:rPr>
              <a:t>This graphic type from 1999 (Kruger &amp; Dunning) remains in use to present.</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Dunning-Kruger effect in a chemistry class displayed</a:t>
            </a:r>
            <a:r>
              <a:rPr lang="en-US" dirty="0" smtClean="0"/>
              <a:t> as </a:t>
            </a:r>
            <a:r>
              <a:rPr lang="en-US" dirty="0"/>
              <a:t>a column graph</a:t>
            </a: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12180" y="1886335"/>
            <a:ext cx="6337300" cy="3822700"/>
          </a:xfrm>
          <a:prstGeom prst="rect">
            <a:avLst/>
          </a:prstGeom>
        </p:spPr>
      </p:pic>
      <p:sp>
        <p:nvSpPr>
          <p:cNvPr id="4" name="TextBox 3"/>
          <p:cNvSpPr txBox="1"/>
          <p:nvPr/>
        </p:nvSpPr>
        <p:spPr>
          <a:xfrm>
            <a:off x="5366574" y="6123738"/>
            <a:ext cx="3144122" cy="369332"/>
          </a:xfrm>
          <a:prstGeom prst="rect">
            <a:avLst/>
          </a:prstGeom>
          <a:noFill/>
        </p:spPr>
        <p:txBody>
          <a:bodyPr wrap="none" rtlCol="0">
            <a:spAutoFit/>
          </a:bodyPr>
          <a:lstStyle/>
          <a:p>
            <a:r>
              <a:rPr lang="en-US" dirty="0">
                <a:solidFill>
                  <a:srgbClr val="3366FF"/>
                </a:solidFill>
              </a:rPr>
              <a:t>From Bell and </a:t>
            </a:r>
            <a:r>
              <a:rPr lang="en-US" dirty="0" err="1">
                <a:solidFill>
                  <a:srgbClr val="3366FF"/>
                </a:solidFill>
              </a:rPr>
              <a:t>Volckmann</a:t>
            </a:r>
            <a:r>
              <a:rPr lang="en-US" dirty="0">
                <a:solidFill>
                  <a:srgbClr val="3366FF"/>
                </a:solidFill>
              </a:rPr>
              <a:t> 2011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5759" y="274638"/>
            <a:ext cx="8438629" cy="1143000"/>
          </a:xfrm>
        </p:spPr>
        <p:txBody>
          <a:bodyPr>
            <a:normAutofit fontScale="90000"/>
          </a:bodyPr>
          <a:lstStyle/>
          <a:p>
            <a:r>
              <a:rPr lang="en-US" dirty="0" smtClean="0"/>
              <a:t>A look behind the Kruger-Dunning graphic...</a:t>
            </a:r>
            <a:endParaRPr lang="en-US" dirty="0"/>
          </a:p>
        </p:txBody>
      </p:sp>
      <p:sp>
        <p:nvSpPr>
          <p:cNvPr id="6" name="TextBox 5"/>
          <p:cNvSpPr txBox="1"/>
          <p:nvPr/>
        </p:nvSpPr>
        <p:spPr>
          <a:xfrm>
            <a:off x="2408711" y="1573610"/>
            <a:ext cx="4046470" cy="369332"/>
          </a:xfrm>
          <a:prstGeom prst="rect">
            <a:avLst/>
          </a:prstGeom>
          <a:noFill/>
        </p:spPr>
        <p:txBody>
          <a:bodyPr wrap="square" rtlCol="0">
            <a:spAutoFit/>
          </a:bodyPr>
          <a:lstStyle/>
          <a:p>
            <a:pPr algn="ctr"/>
            <a:r>
              <a:rPr lang="en-US" dirty="0" smtClean="0">
                <a:solidFill>
                  <a:srgbClr val="660066"/>
                </a:solidFill>
                <a:latin typeface="Times New Roman"/>
              </a:rPr>
              <a:t>From </a:t>
            </a:r>
            <a:r>
              <a:rPr lang="en-US" dirty="0" err="1" smtClean="0">
                <a:solidFill>
                  <a:srgbClr val="660066"/>
                </a:solidFill>
                <a:latin typeface="Times New Roman"/>
              </a:rPr>
              <a:t>Pazicni</a:t>
            </a:r>
            <a:r>
              <a:rPr lang="en-US" dirty="0" smtClean="0">
                <a:solidFill>
                  <a:srgbClr val="660066"/>
                </a:solidFill>
                <a:latin typeface="Times New Roman"/>
              </a:rPr>
              <a:t>  and  Bauer. 2013</a:t>
            </a:r>
            <a:endParaRPr lang="en-US" dirty="0">
              <a:solidFill>
                <a:srgbClr val="660066"/>
              </a:solidFill>
            </a:endParaRPr>
          </a:p>
        </p:txBody>
      </p:sp>
      <p:grpSp>
        <p:nvGrpSpPr>
          <p:cNvPr id="7" name="Group 6"/>
          <p:cNvGrpSpPr/>
          <p:nvPr/>
        </p:nvGrpSpPr>
        <p:grpSpPr>
          <a:xfrm>
            <a:off x="457200" y="2035275"/>
            <a:ext cx="8491503" cy="3806675"/>
            <a:chOff x="457200" y="2560839"/>
            <a:chExt cx="8491503" cy="3806675"/>
          </a:xfrm>
        </p:grpSpPr>
        <p:pic>
          <p:nvPicPr>
            <p:cNvPr id="5" name="Picture 4"/>
            <p:cNvPicPr>
              <a:picLocks noChangeAspect="1"/>
            </p:cNvPicPr>
            <p:nvPr/>
          </p:nvPicPr>
          <mc:AlternateContent>
            <mc:Choice xmlns:ma="http://schemas.microsoft.com/office/mac/drawingml/2008/main" Requires="ma">
              <p:blipFill>
                <a:blip r:embed="rId2"/>
                <a:srcRect l="27154" t="22222" r="26954" b="18301"/>
                <a:stretch>
                  <a:fillRect/>
                </a:stretch>
              </p:blipFill>
            </mc:Choice>
            <mc:Fallback>
              <p:blipFill>
                <a:blip r:embed="rId3"/>
                <a:srcRect l="27154" t="22222" r="26954" b="18301"/>
                <a:stretch>
                  <a:fillRect/>
                </a:stretch>
              </p:blipFill>
            </mc:Fallback>
          </mc:AlternateContent>
          <p:spPr>
            <a:xfrm>
              <a:off x="4158985" y="2560839"/>
              <a:ext cx="4789718" cy="3806675"/>
            </a:xfrm>
            <a:prstGeom prst="rect">
              <a:avLst/>
            </a:prstGeom>
          </p:spPr>
        </p:pic>
        <p:pic>
          <p:nvPicPr>
            <p:cNvPr id="8" name="Picture 7"/>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 y="2560840"/>
              <a:ext cx="3568700" cy="3479800"/>
            </a:xfrm>
            <a:prstGeom prst="rect">
              <a:avLst/>
            </a:prstGeom>
          </p:spPr>
        </p:pic>
      </p:grpSp>
      <p:sp>
        <p:nvSpPr>
          <p:cNvPr id="9" name="TextBox 8"/>
          <p:cNvSpPr txBox="1"/>
          <p:nvPr/>
        </p:nvSpPr>
        <p:spPr>
          <a:xfrm>
            <a:off x="5445160" y="5841950"/>
            <a:ext cx="2813202" cy="369332"/>
          </a:xfrm>
          <a:prstGeom prst="rect">
            <a:avLst/>
          </a:prstGeom>
          <a:noFill/>
        </p:spPr>
        <p:txBody>
          <a:bodyPr wrap="none" rtlCol="0">
            <a:spAutoFit/>
          </a:bodyPr>
          <a:lstStyle/>
          <a:p>
            <a:r>
              <a:rPr lang="en-US" dirty="0" smtClean="0">
                <a:solidFill>
                  <a:srgbClr val="0000FF"/>
                </a:solidFill>
              </a:rPr>
              <a:t>Note the (</a:t>
            </a:r>
            <a:r>
              <a:rPr lang="en-US" i="1" dirty="0" err="1" smtClean="0">
                <a:solidFill>
                  <a:srgbClr val="0000FF"/>
                </a:solidFill>
              </a:rPr>
              <a:t>y-x</a:t>
            </a:r>
            <a:r>
              <a:rPr lang="en-US" dirty="0" smtClean="0">
                <a:solidFill>
                  <a:srgbClr val="0000FF"/>
                </a:solidFill>
              </a:rPr>
              <a:t>) vs. (</a:t>
            </a:r>
            <a:r>
              <a:rPr lang="en-US" i="1" dirty="0" err="1" smtClean="0">
                <a:solidFill>
                  <a:srgbClr val="0000FF"/>
                </a:solidFill>
              </a:rPr>
              <a:t>x</a:t>
            </a:r>
            <a:r>
              <a:rPr lang="en-US" dirty="0" smtClean="0">
                <a:solidFill>
                  <a:srgbClr val="0000FF"/>
                </a:solidFill>
              </a:rPr>
              <a:t>) format.</a:t>
            </a:r>
            <a:endParaRPr lang="en-US" dirty="0">
              <a:solidFill>
                <a:srgbClr val="0000FF"/>
              </a:solidFill>
            </a:endParaRPr>
          </a:p>
        </p:txBody>
      </p:sp>
      <p:sp>
        <p:nvSpPr>
          <p:cNvPr id="10" name="TextBox 9"/>
          <p:cNvSpPr txBox="1"/>
          <p:nvPr/>
        </p:nvSpPr>
        <p:spPr>
          <a:xfrm>
            <a:off x="5255386" y="4671764"/>
            <a:ext cx="899593" cy="369332"/>
          </a:xfrm>
          <a:prstGeom prst="rect">
            <a:avLst/>
          </a:prstGeom>
          <a:noFill/>
        </p:spPr>
        <p:txBody>
          <a:bodyPr wrap="none" rtlCol="0">
            <a:spAutoFit/>
          </a:bodyPr>
          <a:lstStyle/>
          <a:p>
            <a:r>
              <a:rPr lang="en-US" dirty="0" err="1" smtClean="0"/>
              <a:t>r</a:t>
            </a:r>
            <a:r>
              <a:rPr lang="en-US" dirty="0" smtClean="0"/>
              <a:t> = - .59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behind the column graphs</a:t>
            </a:r>
            <a:endParaRPr lang="en-US" dirty="0"/>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0644" y="2127249"/>
            <a:ext cx="8601987" cy="3320918"/>
          </a:xfrm>
          <a:prstGeom prst="rect">
            <a:avLst/>
          </a:prstGeom>
        </p:spPr>
      </p:pic>
      <p:sp>
        <p:nvSpPr>
          <p:cNvPr id="4" name="TextBox 3"/>
          <p:cNvSpPr txBox="1"/>
          <p:nvPr/>
        </p:nvSpPr>
        <p:spPr>
          <a:xfrm>
            <a:off x="700718" y="5841950"/>
            <a:ext cx="3368868" cy="369332"/>
          </a:xfrm>
          <a:prstGeom prst="rect">
            <a:avLst/>
          </a:prstGeom>
          <a:noFill/>
        </p:spPr>
        <p:txBody>
          <a:bodyPr wrap="none" rtlCol="0">
            <a:spAutoFit/>
          </a:bodyPr>
          <a:lstStyle/>
          <a:p>
            <a:r>
              <a:rPr lang="en-US" dirty="0" smtClean="0">
                <a:solidFill>
                  <a:srgbClr val="0000FF"/>
                </a:solidFill>
              </a:rPr>
              <a:t>Note again the (</a:t>
            </a:r>
            <a:r>
              <a:rPr lang="en-US" i="1" dirty="0" err="1" smtClean="0">
                <a:solidFill>
                  <a:srgbClr val="0000FF"/>
                </a:solidFill>
              </a:rPr>
              <a:t>y-x</a:t>
            </a:r>
            <a:r>
              <a:rPr lang="en-US" dirty="0" smtClean="0">
                <a:solidFill>
                  <a:srgbClr val="0000FF"/>
                </a:solidFill>
              </a:rPr>
              <a:t>) vs. (</a:t>
            </a:r>
            <a:r>
              <a:rPr lang="en-US" i="1" dirty="0" err="1" smtClean="0">
                <a:solidFill>
                  <a:srgbClr val="0000FF"/>
                </a:solidFill>
              </a:rPr>
              <a:t>x</a:t>
            </a:r>
            <a:r>
              <a:rPr lang="en-US" dirty="0" smtClean="0">
                <a:solidFill>
                  <a:srgbClr val="0000FF"/>
                </a:solidFill>
              </a:rPr>
              <a:t>) format.</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if we replace real data with random numbers (i.e. noise--nonsense)?</a:t>
            </a:r>
            <a:endParaRPr lang="en-US" sz="3600"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69900" y="2020726"/>
            <a:ext cx="8204200" cy="2794000"/>
          </a:xfrm>
          <a:prstGeom prst="rect">
            <a:avLst/>
          </a:prstGeom>
        </p:spPr>
      </p:pic>
      <p:sp>
        <p:nvSpPr>
          <p:cNvPr id="5" name="TextBox 4"/>
          <p:cNvSpPr txBox="1"/>
          <p:nvPr/>
        </p:nvSpPr>
        <p:spPr>
          <a:xfrm>
            <a:off x="116784" y="5380018"/>
            <a:ext cx="9024472" cy="1200328"/>
          </a:xfrm>
          <a:prstGeom prst="rect">
            <a:avLst/>
          </a:prstGeom>
          <a:noFill/>
        </p:spPr>
        <p:txBody>
          <a:bodyPr wrap="square" rtlCol="0">
            <a:spAutoFit/>
          </a:bodyPr>
          <a:lstStyle/>
          <a:p>
            <a:pPr algn="ctr"/>
            <a:r>
              <a:rPr lang="en-US" sz="2400" dirty="0" smtClean="0">
                <a:solidFill>
                  <a:srgbClr val="660066"/>
                </a:solidFill>
              </a:rPr>
              <a:t>In all (</a:t>
            </a:r>
            <a:r>
              <a:rPr lang="en-US" sz="2400" i="1" dirty="0" err="1" smtClean="0">
                <a:solidFill>
                  <a:srgbClr val="660066"/>
                </a:solidFill>
              </a:rPr>
              <a:t>y-x</a:t>
            </a:r>
            <a:r>
              <a:rPr lang="en-US" sz="2400" dirty="0" smtClean="0">
                <a:solidFill>
                  <a:srgbClr val="660066"/>
                </a:solidFill>
              </a:rPr>
              <a:t>) </a:t>
            </a:r>
            <a:r>
              <a:rPr lang="en-US" sz="2400" dirty="0" err="1" smtClean="0">
                <a:solidFill>
                  <a:srgbClr val="660066"/>
                </a:solidFill>
              </a:rPr>
              <a:t>vs</a:t>
            </a:r>
            <a:r>
              <a:rPr lang="en-US" sz="2400" dirty="0" smtClean="0">
                <a:solidFill>
                  <a:srgbClr val="660066"/>
                </a:solidFill>
              </a:rPr>
              <a:t> (</a:t>
            </a:r>
            <a:r>
              <a:rPr lang="en-US" sz="2400" i="1" dirty="0" err="1" smtClean="0">
                <a:solidFill>
                  <a:srgbClr val="660066"/>
                </a:solidFill>
              </a:rPr>
              <a:t>x</a:t>
            </a:r>
            <a:r>
              <a:rPr lang="en-US" sz="2400" dirty="0" smtClean="0">
                <a:solidFill>
                  <a:srgbClr val="660066"/>
                </a:solidFill>
              </a:rPr>
              <a:t>) type graphics, random noise produces the </a:t>
            </a:r>
            <a:r>
              <a:rPr lang="en-US" sz="2400" i="1" dirty="0" smtClean="0">
                <a:solidFill>
                  <a:srgbClr val="660066"/>
                </a:solidFill>
              </a:rPr>
              <a:t>apparent</a:t>
            </a:r>
            <a:r>
              <a:rPr lang="en-US" sz="2400" dirty="0" smtClean="0">
                <a:solidFill>
                  <a:srgbClr val="660066"/>
                </a:solidFill>
              </a:rPr>
              <a:t> overconfidence of the unskilled and underconfidence of the highly skilled.</a:t>
            </a:r>
            <a:endParaRPr lang="en-US" sz="2400"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Approach</a:t>
            </a:r>
            <a:endParaRPr lang="en-US" dirty="0"/>
          </a:p>
        </p:txBody>
      </p:sp>
      <p:sp>
        <p:nvSpPr>
          <p:cNvPr id="3" name="Content Placeholder 2"/>
          <p:cNvSpPr>
            <a:spLocks noGrp="1"/>
          </p:cNvSpPr>
          <p:nvPr>
            <p:ph idx="1"/>
          </p:nvPr>
        </p:nvSpPr>
        <p:spPr/>
        <p:txBody>
          <a:bodyPr/>
          <a:lstStyle/>
          <a:p>
            <a:r>
              <a:rPr lang="en-US" dirty="0" smtClean="0"/>
              <a:t>Use categorical data rather than sorted data aggregated into quartiles.</a:t>
            </a:r>
          </a:p>
          <a:p>
            <a:endParaRPr lang="en-US" dirty="0" smtClean="0"/>
          </a:p>
          <a:p>
            <a:r>
              <a:rPr lang="en-US" dirty="0" smtClean="0"/>
              <a:t>This yields </a:t>
            </a:r>
            <a:r>
              <a:rPr lang="en-US" dirty="0" smtClean="0">
                <a:solidFill>
                  <a:schemeClr val="tx1"/>
                </a:solidFill>
              </a:rPr>
              <a:t>(</a:t>
            </a:r>
            <a:r>
              <a:rPr lang="en-US" i="1" dirty="0" err="1" smtClean="0">
                <a:solidFill>
                  <a:schemeClr val="tx1"/>
                </a:solidFill>
              </a:rPr>
              <a:t>y</a:t>
            </a:r>
            <a:r>
              <a:rPr lang="en-US" i="1" dirty="0" smtClean="0">
                <a:solidFill>
                  <a:schemeClr val="tx1"/>
                </a:solidFill>
              </a:rPr>
              <a:t> - </a:t>
            </a:r>
            <a:r>
              <a:rPr lang="en-US" i="1" dirty="0" err="1" smtClean="0">
                <a:solidFill>
                  <a:schemeClr val="tx1"/>
                </a:solidFill>
              </a:rPr>
              <a:t>x</a:t>
            </a:r>
            <a:r>
              <a:rPr lang="en-US" dirty="0" smtClean="0">
                <a:solidFill>
                  <a:schemeClr val="tx1"/>
                </a:solidFill>
              </a:rPr>
              <a:t>) vs. </a:t>
            </a:r>
            <a:r>
              <a:rPr lang="en-US" i="1" dirty="0" smtClean="0">
                <a:solidFill>
                  <a:schemeClr val="tx1"/>
                </a:solidFill>
              </a:rPr>
              <a:t>categories</a:t>
            </a:r>
            <a:r>
              <a:rPr lang="en-US" dirty="0" smtClean="0">
                <a:solidFill>
                  <a:schemeClr val="tx1"/>
                </a:solidFill>
              </a:rPr>
              <a:t> </a:t>
            </a:r>
            <a:r>
              <a:rPr lang="en-US" dirty="0" smtClean="0"/>
              <a:t>instead of </a:t>
            </a:r>
          </a:p>
          <a:p>
            <a:pPr>
              <a:buNone/>
            </a:pPr>
            <a:r>
              <a:rPr lang="en-US" dirty="0" smtClean="0">
                <a:solidFill>
                  <a:srgbClr val="000000"/>
                </a:solidFill>
              </a:rPr>
              <a:t>	(</a:t>
            </a:r>
            <a:r>
              <a:rPr lang="en-US" i="1" dirty="0" err="1" smtClean="0">
                <a:solidFill>
                  <a:srgbClr val="000000"/>
                </a:solidFill>
              </a:rPr>
              <a:t>y</a:t>
            </a:r>
            <a:r>
              <a:rPr lang="en-US" i="1" dirty="0" smtClean="0">
                <a:solidFill>
                  <a:srgbClr val="000000"/>
                </a:solidFill>
              </a:rPr>
              <a:t> - </a:t>
            </a:r>
            <a:r>
              <a:rPr lang="en-US" i="1" dirty="0" err="1" smtClean="0">
                <a:solidFill>
                  <a:srgbClr val="000000"/>
                </a:solidFill>
              </a:rPr>
              <a:t>x</a:t>
            </a:r>
            <a:r>
              <a:rPr lang="en-US" dirty="0" smtClean="0">
                <a:solidFill>
                  <a:srgbClr val="000000"/>
                </a:solidFill>
              </a:rPr>
              <a:t>) vs. (</a:t>
            </a:r>
            <a:r>
              <a:rPr lang="en-US" i="1" dirty="0" err="1" smtClean="0">
                <a:solidFill>
                  <a:srgbClr val="000000"/>
                </a:solidFill>
              </a:rPr>
              <a:t>x</a:t>
            </a:r>
            <a:r>
              <a:rPr lang="en-US" dirty="0" smtClean="0">
                <a:solidFill>
                  <a:srgbClr val="000000"/>
                </a:solidFill>
              </a:rPr>
              <a:t>) </a:t>
            </a:r>
            <a:r>
              <a:rPr lang="en-US" dirty="0" smtClean="0"/>
              <a:t>type graphs.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from Categorical Data</a:t>
            </a:r>
            <a:endParaRPr lang="en-US" dirty="0"/>
          </a:p>
        </p:txBody>
      </p:sp>
      <p:pic>
        <p:nvPicPr>
          <p:cNvPr id="6" name="Picture 5" descr="Numeracy4Fig3.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4138" y="1279435"/>
            <a:ext cx="8232084" cy="4873916"/>
          </a:xfrm>
          <a:prstGeom prst="rect">
            <a:avLst/>
          </a:prstGeom>
        </p:spPr>
      </p:pic>
      <p:sp>
        <p:nvSpPr>
          <p:cNvPr id="4" name="TextBox 3"/>
          <p:cNvSpPr txBox="1"/>
          <p:nvPr/>
        </p:nvSpPr>
        <p:spPr>
          <a:xfrm>
            <a:off x="398808" y="6350676"/>
            <a:ext cx="8605766" cy="369332"/>
          </a:xfrm>
          <a:prstGeom prst="rect">
            <a:avLst/>
          </a:prstGeom>
          <a:noFill/>
        </p:spPr>
        <p:txBody>
          <a:bodyPr wrap="none" rtlCol="0">
            <a:spAutoFit/>
          </a:bodyPr>
          <a:lstStyle/>
          <a:p>
            <a:r>
              <a:rPr lang="en-US" dirty="0" smtClean="0">
                <a:solidFill>
                  <a:srgbClr val="0000FF"/>
                </a:solidFill>
              </a:rPr>
              <a:t>If Hypothesis 2 is correct, should see novices overestimating  and experts underestimating.</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1684" y="1935838"/>
            <a:ext cx="8475116" cy="1638849"/>
          </a:xfrm>
        </p:spPr>
        <p:txBody>
          <a:bodyPr>
            <a:normAutofit/>
          </a:bodyPr>
          <a:lstStyle/>
          <a:p>
            <a:r>
              <a:rPr lang="en-US" dirty="0" smtClean="0"/>
              <a:t>When people convey that they know something, do they?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2764" y="41054"/>
            <a:ext cx="8686800" cy="732707"/>
          </a:xfrm>
        </p:spPr>
        <p:txBody>
          <a:bodyPr>
            <a:normAutofit fontScale="90000"/>
          </a:bodyPr>
          <a:lstStyle/>
          <a:p>
            <a:r>
              <a:rPr lang="en-US" sz="3200" dirty="0" smtClean="0"/>
              <a:t>Categorical Data </a:t>
            </a:r>
            <a:r>
              <a:rPr lang="en-US" sz="3200" i="1" dirty="0" smtClean="0"/>
              <a:t>vs.</a:t>
            </a:r>
            <a:r>
              <a:rPr lang="en-US" sz="3200" dirty="0" smtClean="0"/>
              <a:t> Sorted Data as Random Numbers</a:t>
            </a:r>
            <a:endParaRPr lang="en-US" sz="3200" dirty="0"/>
          </a:p>
        </p:txBody>
      </p:sp>
      <p:pic>
        <p:nvPicPr>
          <p:cNvPr id="5" name="Picture 4" descr="Numeracy4Fig5.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888" y="1002054"/>
            <a:ext cx="4850733" cy="2975860"/>
          </a:xfrm>
          <a:prstGeom prst="rect">
            <a:avLst/>
          </a:prstGeom>
        </p:spPr>
      </p:pic>
      <p:pic>
        <p:nvPicPr>
          <p:cNvPr id="6" name="Picture 5" descr="Numeracy4AppendixA-5.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031200" y="3940611"/>
            <a:ext cx="4917539" cy="2733237"/>
          </a:xfrm>
          <a:prstGeom prst="rect">
            <a:avLst/>
          </a:prstGeom>
        </p:spPr>
      </p:pic>
      <p:sp>
        <p:nvSpPr>
          <p:cNvPr id="7" name="TextBox 6"/>
          <p:cNvSpPr txBox="1"/>
          <p:nvPr/>
        </p:nvSpPr>
        <p:spPr>
          <a:xfrm>
            <a:off x="5153193" y="1648385"/>
            <a:ext cx="3810969" cy="1200329"/>
          </a:xfrm>
          <a:prstGeom prst="rect">
            <a:avLst/>
          </a:prstGeom>
          <a:noFill/>
        </p:spPr>
        <p:txBody>
          <a:bodyPr wrap="square" rtlCol="0">
            <a:spAutoFit/>
          </a:bodyPr>
          <a:lstStyle/>
          <a:p>
            <a:pPr algn="ctr"/>
            <a:r>
              <a:rPr lang="en-US" dirty="0" smtClean="0">
                <a:solidFill>
                  <a:srgbClr val="660066"/>
                </a:solidFill>
              </a:rPr>
              <a:t>Categorical data, simulated as random numbers, show no significant differences by means in aggregate. Minor, if any, ceiling effect.</a:t>
            </a:r>
            <a:endParaRPr lang="en-US" dirty="0">
              <a:solidFill>
                <a:srgbClr val="660066"/>
              </a:solidFill>
            </a:endParaRPr>
          </a:p>
        </p:txBody>
      </p:sp>
      <p:sp>
        <p:nvSpPr>
          <p:cNvPr id="8" name="Rectangle 7"/>
          <p:cNvSpPr/>
          <p:nvPr/>
        </p:nvSpPr>
        <p:spPr>
          <a:xfrm>
            <a:off x="14598" y="4233784"/>
            <a:ext cx="3853947" cy="1754327"/>
          </a:xfrm>
          <a:prstGeom prst="rect">
            <a:avLst/>
          </a:prstGeom>
        </p:spPr>
        <p:txBody>
          <a:bodyPr wrap="square">
            <a:spAutoFit/>
          </a:bodyPr>
          <a:lstStyle/>
          <a:p>
            <a:pPr algn="ctr"/>
            <a:r>
              <a:rPr lang="en-US" dirty="0" smtClean="0">
                <a:solidFill>
                  <a:srgbClr val="660066"/>
                </a:solidFill>
              </a:rPr>
              <a:t>Sorted data, simulated as random numbers, reveals that sorting creates significant difference as an artifact. This indicates that “unskilled and unaware</a:t>
            </a:r>
          </a:p>
          <a:p>
            <a:pPr algn="ctr"/>
            <a:r>
              <a:rPr lang="en-US" dirty="0" smtClean="0">
                <a:solidFill>
                  <a:srgbClr val="660066"/>
                </a:solidFill>
              </a:rPr>
              <a:t>of it” could result from interpreting the artifact as human behavior.  </a:t>
            </a:r>
            <a:endParaRPr lang="en-US"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Experts and Novices. </a:t>
            </a:r>
            <a:br>
              <a:rPr lang="en-US" dirty="0" smtClean="0"/>
            </a:br>
            <a:r>
              <a:rPr lang="en-US" dirty="0" smtClean="0"/>
              <a:t>We see differences in data spreads, but not means. </a:t>
            </a:r>
            <a:endParaRPr lang="en-US" dirty="0"/>
          </a:p>
        </p:txBody>
      </p:sp>
      <p:pic>
        <p:nvPicPr>
          <p:cNvPr id="6" name="Picture 5" descr="Numeracy4Fig3.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4138" y="1819598"/>
            <a:ext cx="8232084" cy="487391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460215" y="209843"/>
            <a:ext cx="2652922" cy="6534998"/>
          </a:xfrm>
          <a:prstGeom prst="rect">
            <a:avLst/>
          </a:prstGeom>
        </p:spPr>
      </p:pic>
      <p:sp>
        <p:nvSpPr>
          <p:cNvPr id="6" name="TextBox 5"/>
          <p:cNvSpPr txBox="1"/>
          <p:nvPr/>
        </p:nvSpPr>
        <p:spPr>
          <a:xfrm>
            <a:off x="5372173" y="5679110"/>
            <a:ext cx="1561433" cy="369332"/>
          </a:xfrm>
          <a:prstGeom prst="rect">
            <a:avLst/>
          </a:prstGeom>
          <a:noFill/>
        </p:spPr>
        <p:txBody>
          <a:bodyPr wrap="none" rtlCol="0">
            <a:spAutoFit/>
          </a:bodyPr>
          <a:lstStyle/>
          <a:p>
            <a:r>
              <a:rPr lang="en-US" dirty="0" smtClean="0"/>
              <a:t>Variance = 143</a:t>
            </a:r>
            <a:endParaRPr lang="en-US" dirty="0"/>
          </a:p>
        </p:txBody>
      </p:sp>
      <p:sp>
        <p:nvSpPr>
          <p:cNvPr id="7" name="TextBox 6"/>
          <p:cNvSpPr txBox="1"/>
          <p:nvPr/>
        </p:nvSpPr>
        <p:spPr>
          <a:xfrm>
            <a:off x="5357578" y="613171"/>
            <a:ext cx="1561433" cy="369332"/>
          </a:xfrm>
          <a:prstGeom prst="rect">
            <a:avLst/>
          </a:prstGeom>
          <a:noFill/>
        </p:spPr>
        <p:txBody>
          <a:bodyPr wrap="none" rtlCol="0">
            <a:spAutoFit/>
          </a:bodyPr>
          <a:lstStyle/>
          <a:p>
            <a:r>
              <a:rPr lang="en-US" dirty="0" smtClean="0"/>
              <a:t>Variance = 361</a:t>
            </a:r>
            <a:endParaRPr lang="en-US" dirty="0"/>
          </a:p>
        </p:txBody>
      </p:sp>
      <p:sp>
        <p:nvSpPr>
          <p:cNvPr id="8" name="TextBox 7"/>
          <p:cNvSpPr txBox="1"/>
          <p:nvPr/>
        </p:nvSpPr>
        <p:spPr>
          <a:xfrm>
            <a:off x="5349400" y="1802100"/>
            <a:ext cx="1561433" cy="369332"/>
          </a:xfrm>
          <a:prstGeom prst="rect">
            <a:avLst/>
          </a:prstGeom>
          <a:noFill/>
        </p:spPr>
        <p:txBody>
          <a:bodyPr wrap="none" rtlCol="0">
            <a:spAutoFit/>
          </a:bodyPr>
          <a:lstStyle/>
          <a:p>
            <a:r>
              <a:rPr lang="en-US" dirty="0" smtClean="0"/>
              <a:t>Variance = 383</a:t>
            </a:r>
            <a:endParaRPr lang="en-US" dirty="0"/>
          </a:p>
        </p:txBody>
      </p:sp>
      <p:sp>
        <p:nvSpPr>
          <p:cNvPr id="9" name="TextBox 8"/>
          <p:cNvSpPr txBox="1"/>
          <p:nvPr/>
        </p:nvSpPr>
        <p:spPr>
          <a:xfrm>
            <a:off x="5349400" y="3086812"/>
            <a:ext cx="1561433" cy="369332"/>
          </a:xfrm>
          <a:prstGeom prst="rect">
            <a:avLst/>
          </a:prstGeom>
          <a:noFill/>
        </p:spPr>
        <p:txBody>
          <a:bodyPr wrap="none" rtlCol="0">
            <a:spAutoFit/>
          </a:bodyPr>
          <a:lstStyle/>
          <a:p>
            <a:r>
              <a:rPr lang="en-US" dirty="0" smtClean="0"/>
              <a:t>Variance = 379</a:t>
            </a:r>
            <a:endParaRPr lang="en-US" dirty="0"/>
          </a:p>
        </p:txBody>
      </p:sp>
      <p:sp>
        <p:nvSpPr>
          <p:cNvPr id="10" name="TextBox 9"/>
          <p:cNvSpPr txBox="1"/>
          <p:nvPr/>
        </p:nvSpPr>
        <p:spPr>
          <a:xfrm>
            <a:off x="5363998" y="4313128"/>
            <a:ext cx="1561433" cy="369332"/>
          </a:xfrm>
          <a:prstGeom prst="rect">
            <a:avLst/>
          </a:prstGeom>
          <a:noFill/>
        </p:spPr>
        <p:txBody>
          <a:bodyPr wrap="none" rtlCol="0">
            <a:spAutoFit/>
          </a:bodyPr>
          <a:lstStyle/>
          <a:p>
            <a:r>
              <a:rPr lang="en-US" dirty="0" smtClean="0"/>
              <a:t>Variance = 318</a:t>
            </a:r>
            <a:endParaRPr lang="en-US" dirty="0"/>
          </a:p>
        </p:txBody>
      </p:sp>
      <p:sp>
        <p:nvSpPr>
          <p:cNvPr id="11" name="TextBox 10"/>
          <p:cNvSpPr txBox="1"/>
          <p:nvPr/>
        </p:nvSpPr>
        <p:spPr>
          <a:xfrm>
            <a:off x="248172" y="1172290"/>
            <a:ext cx="2168249" cy="4031873"/>
          </a:xfrm>
          <a:prstGeom prst="rect">
            <a:avLst/>
          </a:prstGeom>
          <a:noFill/>
        </p:spPr>
        <p:txBody>
          <a:bodyPr wrap="square" rtlCol="0">
            <a:spAutoFit/>
          </a:bodyPr>
          <a:lstStyle/>
          <a:p>
            <a:r>
              <a:rPr lang="en-US" sz="3200" dirty="0" smtClean="0">
                <a:solidFill>
                  <a:srgbClr val="FF0000"/>
                </a:solidFill>
              </a:rPr>
              <a:t>Experts group tighter around perfect self- assessment (zero) than do novices.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29"/>
            <a:ext cx="8229600" cy="747310"/>
          </a:xfrm>
        </p:spPr>
        <p:txBody>
          <a:bodyPr>
            <a:normAutofit fontScale="90000"/>
          </a:bodyPr>
          <a:lstStyle/>
          <a:p>
            <a:r>
              <a:rPr lang="en-US" dirty="0" smtClean="0"/>
              <a:t>Use Categorical Knowledge to Construct a Self-Assessment Scale</a:t>
            </a:r>
            <a:endParaRPr lang="en-US" dirty="0"/>
          </a:p>
        </p:txBody>
      </p:sp>
      <p:pic>
        <p:nvPicPr>
          <p:cNvPr id="4" name="Picture 3" descr="Numeracy4Fig7.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2677" y="1137482"/>
            <a:ext cx="8669299" cy="4117917"/>
          </a:xfrm>
          <a:prstGeom prst="rect">
            <a:avLst/>
          </a:prstGeom>
        </p:spPr>
      </p:pic>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844908" y="5396260"/>
            <a:ext cx="2845787" cy="1250323"/>
          </a:xfrm>
          <a:prstGeom prst="rect">
            <a:avLst/>
          </a:prstGeom>
        </p:spPr>
      </p:pic>
      <p:sp>
        <p:nvSpPr>
          <p:cNvPr id="6" name="TextBox 5"/>
          <p:cNvSpPr txBox="1"/>
          <p:nvPr/>
        </p:nvSpPr>
        <p:spPr>
          <a:xfrm>
            <a:off x="163480" y="5310659"/>
            <a:ext cx="5369269" cy="1477328"/>
          </a:xfrm>
          <a:prstGeom prst="rect">
            <a:avLst/>
          </a:prstGeom>
          <a:noFill/>
        </p:spPr>
        <p:txBody>
          <a:bodyPr wrap="square" rtlCol="0">
            <a:spAutoFit/>
          </a:bodyPr>
          <a:lstStyle/>
          <a:p>
            <a:r>
              <a:rPr lang="en-US" dirty="0" smtClean="0">
                <a:solidFill>
                  <a:srgbClr val="0000FF"/>
                </a:solidFill>
              </a:rPr>
              <a:t>Up to 18% of our good (±10 </a:t>
            </a:r>
            <a:r>
              <a:rPr lang="en-US" dirty="0" err="1" smtClean="0">
                <a:solidFill>
                  <a:srgbClr val="0000FF"/>
                </a:solidFill>
              </a:rPr>
              <a:t>ppts</a:t>
            </a:r>
            <a:r>
              <a:rPr lang="en-US" dirty="0" smtClean="0">
                <a:solidFill>
                  <a:srgbClr val="0000FF"/>
                </a:solidFill>
              </a:rPr>
              <a:t>) self-assessments (see dots in B) can be credited to random probability, which, </a:t>
            </a:r>
            <a:r>
              <a:rPr lang="en-US" u="sng" dirty="0" smtClean="0">
                <a:solidFill>
                  <a:srgbClr val="0000FF"/>
                </a:solidFill>
              </a:rPr>
              <a:t>with 100% of participants random guessing</a:t>
            </a:r>
            <a:r>
              <a:rPr lang="en-US" dirty="0" smtClean="0">
                <a:solidFill>
                  <a:srgbClr val="0000FF"/>
                </a:solidFill>
              </a:rPr>
              <a:t>,  produces a random distribution when generating  differences of two arrays with ranges from 0 to 100.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623"/>
            <a:ext cx="8229600" cy="747310"/>
          </a:xfrm>
        </p:spPr>
        <p:txBody>
          <a:bodyPr>
            <a:normAutofit fontScale="90000"/>
          </a:bodyPr>
          <a:lstStyle/>
          <a:p>
            <a:r>
              <a:rPr lang="en-US" dirty="0" smtClean="0"/>
              <a:t>About ½ self-assess within ±10%</a:t>
            </a:r>
            <a:br>
              <a:rPr lang="en-US" dirty="0" smtClean="0"/>
            </a:br>
            <a:r>
              <a:rPr lang="en-US" dirty="0" smtClean="0"/>
              <a:t>About ¾ self-assess within ±20%</a:t>
            </a:r>
            <a:endParaRPr lang="en-US" dirty="0"/>
          </a:p>
        </p:txBody>
      </p:sp>
      <p:pic>
        <p:nvPicPr>
          <p:cNvPr id="5" name="Picture 4" descr="Numeracy4Fig8.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61284" y="1855859"/>
            <a:ext cx="8255000" cy="4343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2946" y="241049"/>
            <a:ext cx="8920338" cy="1143000"/>
          </a:xfrm>
        </p:spPr>
        <p:txBody>
          <a:bodyPr>
            <a:noAutofit/>
          </a:bodyPr>
          <a:lstStyle/>
          <a:p>
            <a:r>
              <a:rPr lang="en-US" sz="3600" dirty="0" smtClean="0">
                <a:solidFill>
                  <a:srgbClr val="FF0000"/>
                </a:solidFill>
              </a:rPr>
              <a:t>Correlations are strong  between competence and confidence on the basis of participant-by- </a:t>
            </a:r>
            <a:r>
              <a:rPr lang="en-US" sz="3600" dirty="0" smtClean="0"/>
              <a:t>participant</a:t>
            </a:r>
            <a:r>
              <a:rPr lang="en-US" sz="3600" dirty="0" smtClean="0">
                <a:solidFill>
                  <a:srgbClr val="FF0000"/>
                </a:solidFill>
              </a:rPr>
              <a:t> (A) and Item-by-Item (B)</a:t>
            </a:r>
            <a:endParaRPr lang="en-US" sz="3600" dirty="0">
              <a:solidFill>
                <a:srgbClr val="FF0000"/>
              </a:solidFill>
            </a:endParaRP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2946" y="1993900"/>
            <a:ext cx="8920338" cy="2984500"/>
          </a:xfrm>
          <a:prstGeom prst="rect">
            <a:avLst/>
          </a:prstGeom>
        </p:spPr>
      </p:pic>
      <p:sp>
        <p:nvSpPr>
          <p:cNvPr id="5" name="TextBox 4"/>
          <p:cNvSpPr txBox="1"/>
          <p:nvPr/>
        </p:nvSpPr>
        <p:spPr>
          <a:xfrm>
            <a:off x="116796" y="5328736"/>
            <a:ext cx="8946488" cy="1323439"/>
          </a:xfrm>
          <a:prstGeom prst="rect">
            <a:avLst/>
          </a:prstGeom>
          <a:noFill/>
        </p:spPr>
        <p:txBody>
          <a:bodyPr wrap="square" rtlCol="0">
            <a:spAutoFit/>
          </a:bodyPr>
          <a:lstStyle/>
          <a:p>
            <a:r>
              <a:rPr lang="en-US" sz="2000" b="1" dirty="0" smtClean="0">
                <a:solidFill>
                  <a:srgbClr val="660066"/>
                </a:solidFill>
              </a:rPr>
              <a:t>Both the table produced by differences and the correlations here indicate that, more often than not, most peoples’ self assessments are generally in accord with their capabilities. Aggregated data on self-assessed competence offers a useful and valid assessment of competence.</a:t>
            </a:r>
            <a:endParaRPr lang="en-US" sz="2000" b="1"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Those “unskilled and unaware of it” constitute a minor portion (~ 5%) of people.</a:t>
            </a:r>
          </a:p>
          <a:p>
            <a:r>
              <a:rPr lang="en-US" dirty="0" smtClean="0"/>
              <a:t>In general, individual’s self-assessments reflect their competence.</a:t>
            </a:r>
          </a:p>
          <a:p>
            <a:r>
              <a:rPr lang="en-US" dirty="0" smtClean="0"/>
              <a:t>In aggregate item-by-item, self-assessed competence and demonstrated competence correlate strongly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96473"/>
            <a:ext cx="8229600" cy="1143000"/>
          </a:xfrm>
        </p:spPr>
        <p:txBody>
          <a:bodyPr/>
          <a:lstStyle/>
          <a:p>
            <a:r>
              <a:rPr lang="en-US" dirty="0" smtClean="0">
                <a:solidFill>
                  <a:schemeClr val="bg1"/>
                </a:solidFill>
              </a:rPr>
              <a:t>END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8692" y="274638"/>
            <a:ext cx="8454658" cy="1143000"/>
          </a:xfrm>
        </p:spPr>
        <p:txBody>
          <a:bodyPr>
            <a:normAutofit/>
          </a:bodyPr>
          <a:lstStyle/>
          <a:p>
            <a:r>
              <a:rPr lang="en-US" dirty="0" smtClean="0"/>
              <a:t>What do we bring ...?</a:t>
            </a:r>
            <a:endParaRPr lang="en-US" dirty="0"/>
          </a:p>
        </p:txBody>
      </p:sp>
      <p:sp>
        <p:nvSpPr>
          <p:cNvPr id="3" name="Content Placeholder 2"/>
          <p:cNvSpPr>
            <a:spLocks noGrp="1"/>
          </p:cNvSpPr>
          <p:nvPr>
            <p:ph idx="1"/>
          </p:nvPr>
        </p:nvSpPr>
        <p:spPr>
          <a:xfrm>
            <a:off x="368692" y="2452675"/>
            <a:ext cx="8229600" cy="3071562"/>
          </a:xfrm>
        </p:spPr>
        <p:txBody>
          <a:bodyPr>
            <a:normAutofit/>
          </a:bodyPr>
          <a:lstStyle/>
          <a:p>
            <a:r>
              <a:rPr lang="en-US" dirty="0"/>
              <a:t>SHOW OF HANDS! How many of</a:t>
            </a:r>
            <a:r>
              <a:rPr lang="en-US" dirty="0" smtClean="0"/>
              <a:t> us.</a:t>
            </a:r>
            <a:r>
              <a:rPr lang="en-US" dirty="0"/>
              <a:t>..</a:t>
            </a:r>
          </a:p>
          <a:p>
            <a:pPr lvl="1"/>
            <a:r>
              <a:rPr lang="en-US" dirty="0"/>
              <a:t>Have heard of the “Dunning-Kruger Effect?”</a:t>
            </a:r>
          </a:p>
          <a:p>
            <a:pPr lvl="1"/>
            <a:r>
              <a:rPr lang="en-US" dirty="0"/>
              <a:t>Believe that most people severely overestimate their actual competence?</a:t>
            </a:r>
          </a:p>
          <a:p>
            <a:pPr lvl="1"/>
            <a:r>
              <a:rPr lang="en-US" dirty="0"/>
              <a:t>Believe that</a:t>
            </a:r>
            <a:r>
              <a:rPr lang="en-US" dirty="0" smtClean="0"/>
              <a:t> we </a:t>
            </a:r>
            <a:r>
              <a:rPr lang="en-US" dirty="0"/>
              <a:t>can self-assess better than</a:t>
            </a:r>
            <a:r>
              <a:rPr lang="en-US" dirty="0" smtClean="0"/>
              <a:t> our students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433"/>
            <a:ext cx="9144000" cy="1143000"/>
          </a:xfrm>
        </p:spPr>
        <p:txBody>
          <a:bodyPr>
            <a:normAutofit fontScale="90000"/>
          </a:bodyPr>
          <a:lstStyle/>
          <a:p>
            <a:r>
              <a:rPr lang="en-US" dirty="0" smtClean="0"/>
              <a:t>To investigate accuracy of self-assessment</a:t>
            </a:r>
            <a:endParaRPr lang="en-US" dirty="0"/>
          </a:p>
        </p:txBody>
      </p:sp>
      <p:sp>
        <p:nvSpPr>
          <p:cNvPr id="3" name="Content Placeholder 2"/>
          <p:cNvSpPr>
            <a:spLocks noGrp="1"/>
          </p:cNvSpPr>
          <p:nvPr>
            <p:ph idx="1"/>
          </p:nvPr>
        </p:nvSpPr>
        <p:spPr>
          <a:xfrm>
            <a:off x="457200" y="1206027"/>
            <a:ext cx="8229600" cy="2940163"/>
          </a:xfrm>
        </p:spPr>
        <p:txBody>
          <a:bodyPr>
            <a:normAutofit fontScale="92500" lnSpcReduction="10000"/>
          </a:bodyPr>
          <a:lstStyle/>
          <a:p>
            <a:r>
              <a:rPr lang="en-US" dirty="0" smtClean="0"/>
              <a:t>We need </a:t>
            </a:r>
            <a:r>
              <a:rPr lang="en-US" dirty="0"/>
              <a:t>a good quantitative measure of demonstrated competence (in percentages</a:t>
            </a:r>
            <a:r>
              <a:rPr lang="en-US" dirty="0" smtClean="0"/>
              <a:t>).</a:t>
            </a:r>
          </a:p>
          <a:p>
            <a:r>
              <a:rPr lang="en-US" dirty="0" smtClean="0"/>
              <a:t>We need </a:t>
            </a:r>
            <a:r>
              <a:rPr lang="en-US" dirty="0"/>
              <a:t>a good quantitative measure of self-assessed competence (in </a:t>
            </a:r>
            <a:r>
              <a:rPr lang="en-US" dirty="0" smtClean="0"/>
              <a:t>percentages.)</a:t>
            </a:r>
          </a:p>
          <a:p>
            <a:r>
              <a:rPr lang="en-US" dirty="0" smtClean="0"/>
              <a:t>We need good alignment of the two measures.</a:t>
            </a:r>
          </a:p>
          <a:p>
            <a:r>
              <a:rPr lang="en-US" dirty="0" smtClean="0"/>
              <a:t>We need a respectably sized database</a:t>
            </a:r>
          </a:p>
          <a:p>
            <a:pPr>
              <a:buNone/>
            </a:pPr>
            <a:endParaRPr lang="en-US" dirty="0"/>
          </a:p>
        </p:txBody>
      </p:sp>
      <p:sp>
        <p:nvSpPr>
          <p:cNvPr id="4" name="Content Placeholder 2"/>
          <p:cNvSpPr txBox="1">
            <a:spLocks/>
          </p:cNvSpPr>
          <p:nvPr/>
        </p:nvSpPr>
        <p:spPr>
          <a:xfrm>
            <a:off x="218486" y="4355291"/>
            <a:ext cx="8671182" cy="1870674"/>
          </a:xfrm>
          <a:prstGeom prst="rect">
            <a:avLst/>
          </a:prstGeom>
        </p:spPr>
        <p:txBody>
          <a:bodyPr vert="horz" lIns="91440" tIns="45720" rIns="91440" bIns="45720" rtlCol="0">
            <a:normAutofit fontScale="775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(Self-assessed competence</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minus </a:t>
            </a:r>
            <a:r>
              <a:rPr kumimoji="0" lang="en-US" sz="3200" b="0" i="0" u="none" strike="noStrike" kern="1200" cap="none" spc="0" normalizeH="0" baseline="0" noProof="0" dirty="0">
                <a:ln>
                  <a:noFill/>
                </a:ln>
                <a:solidFill>
                  <a:srgbClr val="FF0000"/>
                </a:solidFill>
                <a:effectLst/>
                <a:uLnTx/>
                <a:uFillTx/>
                <a:latin typeface="+mn-lt"/>
                <a:ea typeface="+mn-ea"/>
                <a:cs typeface="+mn-cs"/>
              </a:rPr>
              <a:t>Demonstrated competence) = Inaccuracy (in percentage points</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  </a:t>
            </a:r>
            <a:r>
              <a:rPr kumimoji="0" lang="en-US" sz="3200" b="0" i="0" u="none" strike="noStrike" kern="1200" cap="none" spc="0" normalizeH="0" baseline="0" noProof="0" dirty="0" err="1">
                <a:ln>
                  <a:noFill/>
                </a:ln>
                <a:solidFill>
                  <a:srgbClr val="FF0000"/>
                </a:solidFill>
                <a:effectLst/>
                <a:uLnTx/>
                <a:uFillTx/>
                <a:latin typeface="+mn-lt"/>
                <a:ea typeface="+mn-ea"/>
                <a:cs typeface="+mn-cs"/>
              </a:rPr>
              <a:t>ppts</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a:t>
            </a:r>
          </a:p>
          <a:p>
            <a:pPr marL="342900" marR="0" lvl="0" indent="-342900" algn="ctr" defTabSz="457200" rtl="0" eaLnBrk="1" fontAlgn="auto" latinLnBrk="0" hangingPunct="1">
              <a:lnSpc>
                <a:spcPct val="100000"/>
              </a:lnSpc>
              <a:spcBef>
                <a:spcPct val="20000"/>
              </a:spcBef>
              <a:spcAft>
                <a:spcPts val="0"/>
              </a:spcAft>
              <a:buClrTx/>
              <a:buSzTx/>
              <a:tabLst/>
              <a:defRPr/>
            </a:pPr>
            <a:r>
              <a:rPr lang="en-US" sz="3200" dirty="0" smtClean="0">
                <a:solidFill>
                  <a:srgbClr val="000000"/>
                </a:solidFill>
              </a:rPr>
              <a:t>Overconfidence = positive (+)  </a:t>
            </a:r>
            <a:r>
              <a:rPr lang="en-US" sz="3200" dirty="0" err="1" smtClean="0">
                <a:solidFill>
                  <a:srgbClr val="000000"/>
                </a:solidFill>
              </a:rPr>
              <a:t>ppts</a:t>
            </a:r>
            <a:endParaRPr lang="en-US" sz="3200" dirty="0" smtClean="0">
              <a:solidFill>
                <a:srgbClr val="000000"/>
              </a:solidFill>
            </a:endParaRPr>
          </a:p>
          <a:p>
            <a:pPr marL="342900" marR="0" lvl="0" indent="-342900" algn="ctr" defTabSz="457200" rtl="0" eaLnBrk="1" fontAlgn="auto" latinLnBrk="0" hangingPunct="1">
              <a:lnSpc>
                <a:spcPct val="100000"/>
              </a:lnSpc>
              <a:spcBef>
                <a:spcPct val="20000"/>
              </a:spcBef>
              <a:spcAft>
                <a:spcPts val="0"/>
              </a:spcAft>
              <a:buClrTx/>
              <a:buSzTx/>
              <a:tabLst/>
              <a:defRPr/>
            </a:pPr>
            <a:r>
              <a:rPr lang="en-US" sz="3200" dirty="0" smtClean="0">
                <a:solidFill>
                  <a:srgbClr val="000000"/>
                </a:solidFill>
              </a:rPr>
              <a:t>Underconfidence = negative (-) </a:t>
            </a:r>
            <a:r>
              <a:rPr lang="en-US" sz="3200" dirty="0" err="1" smtClean="0">
                <a:solidFill>
                  <a:srgbClr val="000000"/>
                </a:solidFill>
              </a:rPr>
              <a:t>ppts</a:t>
            </a:r>
            <a:endParaRPr lang="en-US" sz="3200" dirty="0" smtClean="0">
              <a:solidFill>
                <a:srgbClr val="000000"/>
              </a:solidFill>
            </a:endParaRPr>
          </a:p>
          <a:p>
            <a:pPr marL="342900" indent="-342900" algn="ctr">
              <a:spcBef>
                <a:spcPct val="20000"/>
              </a:spcBef>
              <a:defRPr/>
            </a:pPr>
            <a:r>
              <a:rPr lang="en-US" sz="3200" dirty="0" smtClean="0">
                <a:solidFill>
                  <a:srgbClr val="000000"/>
                </a:solidFill>
              </a:rPr>
              <a:t>Perfect self assessment = zero (0)</a:t>
            </a:r>
          </a:p>
          <a:p>
            <a:pPr marL="342900" marR="0" lvl="0" indent="-342900" algn="ctr" defTabSz="457200" rtl="0" eaLnBrk="1" fontAlgn="auto" latinLnBrk="0" hangingPunct="1">
              <a:lnSpc>
                <a:spcPct val="100000"/>
              </a:lnSpc>
              <a:spcBef>
                <a:spcPct val="20000"/>
              </a:spcBef>
              <a:spcAft>
                <a:spcPts val="0"/>
              </a:spcAft>
              <a:buClrTx/>
              <a:buSzTx/>
              <a:tabLst/>
              <a:defRPr/>
            </a:pPr>
            <a:endParaRPr lang="en-US" sz="3200" dirty="0" smtClean="0">
              <a:solidFill>
                <a:srgbClr val="000000"/>
              </a:solidFill>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49"/>
            <a:ext cx="8229600" cy="1143000"/>
          </a:xfrm>
        </p:spPr>
        <p:txBody>
          <a:bodyPr>
            <a:normAutofit/>
          </a:bodyPr>
          <a:lstStyle/>
          <a:p>
            <a:r>
              <a:rPr lang="en-US" dirty="0" smtClean="0"/>
              <a:t>Our study used paired instruments </a:t>
            </a:r>
            <a:endParaRPr lang="en-US" dirty="0"/>
          </a:p>
        </p:txBody>
      </p:sp>
      <p:sp>
        <p:nvSpPr>
          <p:cNvPr id="3" name="Content Placeholder 2"/>
          <p:cNvSpPr>
            <a:spLocks noGrp="1"/>
          </p:cNvSpPr>
          <p:nvPr>
            <p:ph idx="1"/>
          </p:nvPr>
        </p:nvSpPr>
        <p:spPr>
          <a:xfrm>
            <a:off x="457200" y="1199617"/>
            <a:ext cx="8229600" cy="4508690"/>
          </a:xfrm>
        </p:spPr>
        <p:txBody>
          <a:bodyPr>
            <a:normAutofit fontScale="70000" lnSpcReduction="20000"/>
          </a:bodyPr>
          <a:lstStyle/>
          <a:p>
            <a:r>
              <a:rPr lang="en-US" sz="3027" dirty="0" smtClean="0"/>
              <a:t>Actual Competence: 25-item Science Literacy Concept Inventory (SLCI) (see Nuhfer et al. JMBE March 2016 on 17,000 student study)</a:t>
            </a:r>
          </a:p>
          <a:p>
            <a:pPr lvl="1"/>
            <a:r>
              <a:rPr lang="en-US" sz="2595" dirty="0"/>
              <a:t>Test reasoning, not factual knowledge.</a:t>
            </a:r>
            <a:endParaRPr lang="en-US" sz="2595" dirty="0" smtClean="0"/>
          </a:p>
          <a:p>
            <a:pPr lvl="1"/>
            <a:r>
              <a:rPr lang="en-US" sz="2595" dirty="0" smtClean="0"/>
              <a:t>Score </a:t>
            </a:r>
            <a:r>
              <a:rPr lang="en-US" sz="2595" dirty="0"/>
              <a:t>in percentage points</a:t>
            </a:r>
          </a:p>
          <a:p>
            <a:pPr lvl="1"/>
            <a:r>
              <a:rPr lang="en-US" sz="2595" dirty="0"/>
              <a:t>Reliability = .84 (</a:t>
            </a:r>
            <a:r>
              <a:rPr lang="en-US" sz="2595" dirty="0" err="1"/>
              <a:t>Cronbach’s</a:t>
            </a:r>
            <a:r>
              <a:rPr lang="en-US" sz="2595" dirty="0"/>
              <a:t> alpha</a:t>
            </a:r>
            <a:r>
              <a:rPr lang="en-US" sz="2595" dirty="0" smtClean="0"/>
              <a:t>)</a:t>
            </a:r>
          </a:p>
          <a:p>
            <a:r>
              <a:rPr lang="en-US" sz="3027" dirty="0" smtClean="0"/>
              <a:t>Self-Assessed Competence: Knowledge Survey of the SLCI (the KSSLCI) </a:t>
            </a:r>
          </a:p>
          <a:p>
            <a:pPr lvl="1"/>
            <a:r>
              <a:rPr lang="en-US" sz="2595" dirty="0" smtClean="0"/>
              <a:t>Uses same 25 items as the SLCI</a:t>
            </a:r>
          </a:p>
          <a:p>
            <a:pPr lvl="1"/>
            <a:r>
              <a:rPr lang="en-US" sz="2595" dirty="0" smtClean="0"/>
              <a:t>Ratings in percentage points</a:t>
            </a:r>
          </a:p>
          <a:p>
            <a:pPr lvl="1"/>
            <a:r>
              <a:rPr lang="en-US" sz="2595" dirty="0" smtClean="0"/>
              <a:t>Reliability = .93 </a:t>
            </a:r>
            <a:r>
              <a:rPr lang="en-US" sz="3027" dirty="0" smtClean="0"/>
              <a:t>(</a:t>
            </a:r>
            <a:r>
              <a:rPr lang="en-US" sz="3027" dirty="0" err="1" smtClean="0"/>
              <a:t>Cronbach’s</a:t>
            </a:r>
            <a:r>
              <a:rPr lang="en-US" sz="3027" dirty="0" smtClean="0"/>
              <a:t> alpha)</a:t>
            </a:r>
          </a:p>
          <a:p>
            <a:r>
              <a:rPr lang="en-US" sz="3027" dirty="0" smtClean="0"/>
              <a:t>Instruments well-aligned by use of identical items</a:t>
            </a:r>
          </a:p>
          <a:p>
            <a:r>
              <a:rPr lang="en-US" sz="3027" dirty="0" smtClean="0"/>
              <a:t>Self Assessment Inaccuracy = (KSSLCI-SLCI) </a:t>
            </a:r>
            <a:r>
              <a:rPr lang="en-US" sz="3027" dirty="0" err="1" smtClean="0"/>
              <a:t>ppts</a:t>
            </a:r>
            <a:endParaRPr lang="en-US" sz="3027" dirty="0" smtClean="0"/>
          </a:p>
          <a:p>
            <a:r>
              <a:rPr lang="en-US" sz="3027" dirty="0" smtClean="0"/>
              <a:t>N = 1154 participants – some results already published in the journal Numeracy, Jan. 2016.</a:t>
            </a:r>
          </a:p>
          <a:p>
            <a:pPr lvl="1"/>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478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0" end="0"/>
                                            </p:txEl>
                                          </p:spTgt>
                                        </p:tgtEl>
                                        <p:attrNameLst>
                                          <p:attrName>ppt_c</p:attrName>
                                        </p:attrNameLst>
                                      </p:cBhvr>
                                      <p:to>
                                        <a:srgbClr val="999999"/>
                                      </p:to>
                                    </p:animClr>
                                  </p:sub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1" end="1"/>
                                            </p:txEl>
                                          </p:spTgt>
                                        </p:tgtEl>
                                        <p:attrNameLst>
                                          <p:attrName>ppt_c</p:attrName>
                                        </p:attrNameLst>
                                      </p:cBhvr>
                                      <p:to>
                                        <a:srgbClr val="999999"/>
                                      </p:to>
                                    </p:animClr>
                                  </p:sub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2" end="2"/>
                                            </p:txEl>
                                          </p:spTgt>
                                        </p:tgtEl>
                                        <p:attrNameLst>
                                          <p:attrName>ppt_c</p:attrName>
                                        </p:attrNameLst>
                                      </p:cBhvr>
                                      <p:to>
                                        <a:srgbClr val="999999"/>
                                      </p:to>
                                    </p:animClr>
                                  </p:sub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3" end="3"/>
                                            </p:txEl>
                                          </p:spTgt>
                                        </p:tgtEl>
                                        <p:attrNameLst>
                                          <p:attrName>ppt_c</p:attrName>
                                        </p:attrNameLst>
                                      </p:cBhvr>
                                      <p:to>
                                        <a:srgbClr val="999999"/>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4" end="4"/>
                                            </p:txEl>
                                          </p:spTgt>
                                        </p:tgtEl>
                                        <p:attrNameLst>
                                          <p:attrName>ppt_c</p:attrName>
                                        </p:attrNameLst>
                                      </p:cBhvr>
                                      <p:to>
                                        <a:srgbClr val="999999"/>
                                      </p:to>
                                    </p:animClr>
                                  </p:subTnLst>
                                </p:cTn>
                              </p:par>
                              <p:par>
                                <p:cTn id="27" presetID="2" presetClass="entr" presetSubtype="4" accel="50000" decel="5000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5" end="5"/>
                                            </p:txEl>
                                          </p:spTgt>
                                        </p:tgtEl>
                                        <p:attrNameLst>
                                          <p:attrName>ppt_c</p:attrName>
                                        </p:attrNameLst>
                                      </p:cBhvr>
                                      <p:to>
                                        <a:srgbClr val="999999"/>
                                      </p:to>
                                    </p:animClr>
                                  </p:subTnLst>
                                </p:cTn>
                              </p:par>
                              <p:par>
                                <p:cTn id="31" presetID="2" presetClass="entr" presetSubtype="4" accel="50000" decel="5000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6" end="6"/>
                                            </p:txEl>
                                          </p:spTgt>
                                        </p:tgtEl>
                                        <p:attrNameLst>
                                          <p:attrName>ppt_c</p:attrName>
                                        </p:attrNameLst>
                                      </p:cBhvr>
                                      <p:to>
                                        <a:srgbClr val="999999"/>
                                      </p:to>
                                    </p:animClr>
                                  </p:subTnLst>
                                </p:cTn>
                              </p:par>
                              <p:par>
                                <p:cTn id="35" presetID="2" presetClass="entr" presetSubtype="4" accel="50000" decel="5000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7" end="7"/>
                                            </p:txEl>
                                          </p:spTgt>
                                        </p:tgtEl>
                                        <p:attrNameLst>
                                          <p:attrName>ppt_c</p:attrName>
                                        </p:attrNameLst>
                                      </p:cBhvr>
                                      <p:to>
                                        <a:srgbClr val="999999"/>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8" end="8"/>
                                            </p:txEl>
                                          </p:spTgt>
                                        </p:tgtEl>
                                        <p:attrNameLst>
                                          <p:attrName>ppt_c</p:attrName>
                                        </p:attrNameLst>
                                      </p:cBhvr>
                                      <p:to>
                                        <a:srgbClr val="999999"/>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9" end="9"/>
                                            </p:txEl>
                                          </p:spTgt>
                                        </p:tgtEl>
                                        <p:attrNameLst>
                                          <p:attrName>ppt_c</p:attrName>
                                        </p:attrNameLst>
                                      </p:cBhvr>
                                      <p:to>
                                        <a:srgbClr val="999999"/>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10" end="10"/>
                                            </p:txEl>
                                          </p:spTgt>
                                        </p:tgtEl>
                                        <p:attrNameLst>
                                          <p:attrName>ppt_c</p:attrName>
                                        </p:attrNameLst>
                                      </p:cBhvr>
                                      <p:to>
                                        <a:srgbClr val="9999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working hypotheses: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Measures of self-assessed competence yield mostly random noise and have no meaningful relationship with demonstrated competence.</a:t>
            </a:r>
          </a:p>
          <a:p>
            <a:pPr marL="514350" indent="-514350">
              <a:buFont typeface="+mj-lt"/>
              <a:buAutoNum type="arabicPeriod"/>
            </a:pPr>
            <a:r>
              <a:rPr lang="en-US" dirty="0" smtClean="0"/>
              <a:t>Most people are unskilled and unaware of it and have a strong propensity toward overestimating their abilities.</a:t>
            </a:r>
          </a:p>
          <a:p>
            <a:pPr marL="514350" indent="-514350">
              <a:buFont typeface="+mj-lt"/>
              <a:buAutoNum type="arabicPeriod"/>
            </a:pPr>
            <a:r>
              <a:rPr lang="en-US" dirty="0" smtClean="0"/>
              <a:t>Most people's self-assessed competence is generally in accord with direct measures of their competence.  </a:t>
            </a:r>
            <a:endParaRPr lang="en-US" dirty="0"/>
          </a:p>
        </p:txBody>
      </p:sp>
      <p:sp>
        <p:nvSpPr>
          <p:cNvPr id="4" name="TextBox 3"/>
          <p:cNvSpPr txBox="1"/>
          <p:nvPr/>
        </p:nvSpPr>
        <p:spPr>
          <a:xfrm>
            <a:off x="1007304" y="6122212"/>
            <a:ext cx="7560032" cy="461665"/>
          </a:xfrm>
          <a:prstGeom prst="rect">
            <a:avLst/>
          </a:prstGeom>
          <a:noFill/>
        </p:spPr>
        <p:txBody>
          <a:bodyPr wrap="none" rtlCol="0">
            <a:spAutoFit/>
          </a:bodyPr>
          <a:lstStyle/>
          <a:p>
            <a:r>
              <a:rPr lang="en-US" sz="2400" dirty="0" smtClean="0">
                <a:solidFill>
                  <a:srgbClr val="660066"/>
                </a:solidFill>
              </a:rPr>
              <a:t>Behavioral scientists currently favor the second hypothesis. </a:t>
            </a:r>
            <a:endParaRPr lang="en-US" sz="2400"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Self-assessments are just noise.</a:t>
            </a:r>
            <a:r>
              <a:rPr lang="en-US" dirty="0"/>
              <a:t>..</a:t>
            </a:r>
          </a:p>
        </p:txBody>
      </p:sp>
      <p:sp>
        <p:nvSpPr>
          <p:cNvPr id="3" name="Content Placeholder 2"/>
          <p:cNvSpPr>
            <a:spLocks noGrp="1"/>
          </p:cNvSpPr>
          <p:nvPr>
            <p:ph idx="1"/>
          </p:nvPr>
        </p:nvSpPr>
        <p:spPr>
          <a:xfrm>
            <a:off x="604910" y="1346976"/>
            <a:ext cx="8053754" cy="4525963"/>
          </a:xfrm>
        </p:spPr>
        <p:txBody>
          <a:bodyPr>
            <a:noAutofit/>
          </a:bodyPr>
          <a:lstStyle/>
          <a:p>
            <a:r>
              <a:rPr lang="en-US" sz="2600" i="1" dirty="0"/>
              <a:t>… if the critics are correct, and students lack the cognitive ability to accurately answer most survey questions, then the critics are, in essence, arguing that </a:t>
            </a:r>
            <a:r>
              <a:rPr lang="en-US" sz="2600" b="1" i="1" dirty="0"/>
              <a:t>students must be generating random self-assessment responses</a:t>
            </a:r>
            <a:r>
              <a:rPr lang="en-US" sz="2600" i="1" dirty="0"/>
              <a:t> to survey</a:t>
            </a:r>
            <a:r>
              <a:rPr lang="en-US" sz="2600" dirty="0" smtClean="0"/>
              <a:t> (Porter </a:t>
            </a:r>
            <a:r>
              <a:rPr lang="en-US" sz="2600" dirty="0"/>
              <a:t>2013, </a:t>
            </a:r>
            <a:r>
              <a:rPr lang="en-US" sz="2600" dirty="0" err="1"/>
              <a:t>p</a:t>
            </a:r>
            <a:r>
              <a:rPr lang="en-US" sz="2600" dirty="0"/>
              <a:t>. 202)</a:t>
            </a:r>
            <a:r>
              <a:rPr lang="en-US" sz="2600" i="1" dirty="0"/>
              <a:t>.</a:t>
            </a:r>
          </a:p>
          <a:p>
            <a:endParaRPr lang="en-US" sz="2000" dirty="0"/>
          </a:p>
          <a:p>
            <a:r>
              <a:rPr lang="en-US" sz="2600" i="1" dirty="0"/>
              <a:t>Theoretical models of cognition, and empirical evidence to date demonstrate </a:t>
            </a:r>
            <a:r>
              <a:rPr lang="en-US" sz="2600" b="1" i="1" dirty="0"/>
              <a:t>that self-reported learning gains are mostly noise</a:t>
            </a:r>
            <a:r>
              <a:rPr lang="en-US" sz="2600" i="1" dirty="0"/>
              <a:t> and cannot be used to assess student learning </a:t>
            </a:r>
            <a:r>
              <a:rPr lang="en-US" sz="2600" dirty="0"/>
              <a:t>(Porter, 2012, </a:t>
            </a:r>
            <a:r>
              <a:rPr lang="en-US" sz="2600" dirty="0" err="1"/>
              <a:t>p</a:t>
            </a:r>
            <a:r>
              <a:rPr lang="en-US" sz="2600" dirty="0"/>
              <a:t>. 6).</a:t>
            </a:r>
          </a:p>
        </p:txBody>
      </p:sp>
      <p:sp>
        <p:nvSpPr>
          <p:cNvPr id="4" name="TextBox 3"/>
          <p:cNvSpPr txBox="1"/>
          <p:nvPr/>
        </p:nvSpPr>
        <p:spPr>
          <a:xfrm>
            <a:off x="457200" y="6077239"/>
            <a:ext cx="8229600" cy="384721"/>
          </a:xfrm>
          <a:prstGeom prst="rect">
            <a:avLst/>
          </a:prstGeom>
          <a:noFill/>
        </p:spPr>
        <p:txBody>
          <a:bodyPr wrap="square" rtlCol="0">
            <a:spAutoFit/>
          </a:bodyPr>
          <a:lstStyle/>
          <a:p>
            <a:r>
              <a:rPr lang="en-US" sz="1900" dirty="0">
                <a:solidFill>
                  <a:srgbClr val="660033"/>
                </a:solidFill>
              </a:rPr>
              <a:t>The National Survey for Student Engagement (NSSE) is largely self-reported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768"/>
            <a:ext cx="8229600" cy="1143000"/>
          </a:xfrm>
        </p:spPr>
        <p:txBody>
          <a:bodyPr>
            <a:normAutofit fontScale="90000"/>
          </a:bodyPr>
          <a:lstStyle/>
          <a:p>
            <a:r>
              <a:rPr lang="en-US" dirty="0" smtClean="0"/>
              <a:t>Hypothesis 1 (random noise) refuted on the basis of reliability... </a:t>
            </a:r>
            <a:endParaRPr lang="en-US" dirty="0"/>
          </a:p>
        </p:txBody>
      </p:sp>
      <p:sp>
        <p:nvSpPr>
          <p:cNvPr id="3" name="Content Placeholder 2"/>
          <p:cNvSpPr>
            <a:spLocks noGrp="1"/>
          </p:cNvSpPr>
          <p:nvPr>
            <p:ph idx="1"/>
          </p:nvPr>
        </p:nvSpPr>
        <p:spPr>
          <a:xfrm>
            <a:off x="457200" y="2321282"/>
            <a:ext cx="8229600" cy="3804881"/>
          </a:xfrm>
        </p:spPr>
        <p:txBody>
          <a:bodyPr/>
          <a:lstStyle/>
          <a:p>
            <a:r>
              <a:rPr lang="en-US" dirty="0" smtClean="0"/>
              <a:t>Reliability</a:t>
            </a:r>
          </a:p>
          <a:p>
            <a:pPr>
              <a:buNone/>
            </a:pPr>
            <a:endParaRPr lang="en-US"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09046" y="3190326"/>
            <a:ext cx="7165993" cy="2696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correlation (2)</a:t>
            </a:r>
            <a:endParaRPr lang="en-US" dirty="0"/>
          </a:p>
        </p:txBody>
      </p:sp>
      <p:sp>
        <p:nvSpPr>
          <p:cNvPr id="3" name="Content Placeholder 2"/>
          <p:cNvSpPr>
            <a:spLocks noGrp="1"/>
          </p:cNvSpPr>
          <p:nvPr>
            <p:ph idx="1"/>
          </p:nvPr>
        </p:nvSpPr>
        <p:spPr>
          <a:xfrm>
            <a:off x="0" y="1693526"/>
            <a:ext cx="9144000" cy="642355"/>
          </a:xfrm>
        </p:spPr>
        <p:txBody>
          <a:bodyPr>
            <a:normAutofit/>
          </a:bodyPr>
          <a:lstStyle/>
          <a:p>
            <a:pPr marL="7938" indent="-7938" algn="ctr">
              <a:buNone/>
            </a:pPr>
            <a:r>
              <a:rPr lang="en-US" sz="2800" dirty="0" smtClean="0"/>
              <a:t>Correlation: Competence (SLCI) vs. Confidence (KSSLCI)</a:t>
            </a:r>
          </a:p>
          <a:p>
            <a:pPr algn="ctr">
              <a:buNone/>
            </a:pPr>
            <a:endParaRPr lang="en-US" sz="2800" dirty="0"/>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2849" y="2462194"/>
            <a:ext cx="8919693" cy="3272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1896</TotalTime>
  <Words>1204</Words>
  <Application>Microsoft Macintosh PowerPoint</Application>
  <PresentationFormat>On-screen Show (4:3)</PresentationFormat>
  <Paragraphs>97</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A Time for Numeracy: Resolving Whether or Not People Can Accurately Self-Assess Their Competence </vt:lpstr>
      <vt:lpstr>When people convey that they know something, do they?  </vt:lpstr>
      <vt:lpstr>What do we bring ...?</vt:lpstr>
      <vt:lpstr>To investigate accuracy of self-assessment</vt:lpstr>
      <vt:lpstr>Our study used paired instruments </vt:lpstr>
      <vt:lpstr>Three working hypotheses:</vt:lpstr>
      <vt:lpstr>Self-assessments are just noise...</vt:lpstr>
      <vt:lpstr>Hypothesis 1 (random noise) refuted on the basis of reliability... </vt:lpstr>
      <vt:lpstr>...and correlation (2)</vt:lpstr>
      <vt:lpstr>Hypothesis 2: 1999 seminal paper</vt:lpstr>
      <vt:lpstr>The Dunning-Kruger effect</vt:lpstr>
      <vt:lpstr>Consensus built over time...</vt:lpstr>
      <vt:lpstr>Dunning-Kruger Effect in a K-D Graph</vt:lpstr>
      <vt:lpstr>Dunning-Kruger effect in a chemistry class displayed as a column graph</vt:lpstr>
      <vt:lpstr>A look behind the Kruger-Dunning graphic...</vt:lpstr>
      <vt:lpstr>And behind the column graphs</vt:lpstr>
      <vt:lpstr>What if we replace real data with random numbers (i.e. noise--nonsense)?</vt:lpstr>
      <vt:lpstr>A Different Approach</vt:lpstr>
      <vt:lpstr>Results from Categorical Data</vt:lpstr>
      <vt:lpstr>Categorical Data vs. Sorted Data as Random Numbers</vt:lpstr>
      <vt:lpstr>Experts and Novices.  We see differences in data spreads, but not means. </vt:lpstr>
      <vt:lpstr>Slide 22</vt:lpstr>
      <vt:lpstr>Use Categorical Knowledge to Construct a Self-Assessment Scale</vt:lpstr>
      <vt:lpstr>About ½ self-assess within ±10% About ¾ self-assess within ±20%</vt:lpstr>
      <vt:lpstr>Correlations are strong  between competence and confidence on the basis of participant-by- participant (A) and Item-by-Item (B)</vt:lpstr>
      <vt:lpstr>Conclusions</vt:lpstr>
      <vt:lpstr>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reviewer one</dc:creator>
  <cp:lastModifiedBy>Ed Nuhfer</cp:lastModifiedBy>
  <cp:revision>39</cp:revision>
  <dcterms:created xsi:type="dcterms:W3CDTF">2016-10-17T23:05:16Z</dcterms:created>
  <dcterms:modified xsi:type="dcterms:W3CDTF">2016-10-17T23:06:22Z</dcterms:modified>
</cp:coreProperties>
</file>