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65" r:id="rId2"/>
    <p:sldId id="366" r:id="rId3"/>
    <p:sldId id="305" r:id="rId4"/>
    <p:sldId id="352" r:id="rId5"/>
    <p:sldId id="307" r:id="rId6"/>
    <p:sldId id="369" r:id="rId7"/>
    <p:sldId id="367" r:id="rId8"/>
    <p:sldId id="306" r:id="rId9"/>
    <p:sldId id="340" r:id="rId10"/>
    <p:sldId id="313" r:id="rId11"/>
    <p:sldId id="326" r:id="rId12"/>
    <p:sldId id="327" r:id="rId13"/>
    <p:sldId id="370" r:id="rId14"/>
    <p:sldId id="371" r:id="rId15"/>
    <p:sldId id="330" r:id="rId16"/>
    <p:sldId id="372" r:id="rId17"/>
    <p:sldId id="360" r:id="rId18"/>
    <p:sldId id="368" r:id="rId19"/>
    <p:sldId id="362" r:id="rId20"/>
    <p:sldId id="361" r:id="rId21"/>
    <p:sldId id="363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202"/>
    <a:srgbClr val="00A201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34" autoAdjust="0"/>
  </p:normalViewPr>
  <p:slideViewPr>
    <p:cSldViewPr>
      <p:cViewPr>
        <p:scale>
          <a:sx n="94" d="100"/>
          <a:sy n="94" d="100"/>
        </p:scale>
        <p:origin x="-14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788C-ECE7-754E-A359-ED158375897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593BB-A6E2-8749-BE01-4B6ED89FB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45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C94CC-1DA5-4CC5-A417-C1DF17810FE2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85F81-B6E8-40E8-A8F6-D676A6943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1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giving me the chance</a:t>
            </a:r>
            <a:r>
              <a:rPr lang="en-US" baseline="0" dirty="0" smtClean="0"/>
              <a:t> to talk today – about the geoscience field program for which I am the academic director in Nepal.</a:t>
            </a:r>
          </a:p>
          <a:p>
            <a:r>
              <a:rPr lang="en-US" baseline="0" dirty="0" smtClean="0"/>
              <a:t>It is called “Nepal: Geoscience in the Himalaya”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My name is Beth Pratt-Sitaula and I have worked on geology and education projects in Nepal since 2000.</a:t>
            </a:r>
          </a:p>
          <a:p>
            <a:r>
              <a:rPr lang="en-US" dirty="0" smtClean="0"/>
              <a:t>The program includes a significant independent research project</a:t>
            </a:r>
            <a:r>
              <a:rPr lang="en-US" baseline="0" dirty="0" smtClean="0"/>
              <a:t> and minor ones – so I wanted to describe this example of Discovery learning.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Image: Beth</a:t>
            </a:r>
            <a:r>
              <a:rPr lang="en-US" baseline="0" dirty="0" smtClean="0"/>
              <a:t> Pratt-Sitaula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67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left to right:</a:t>
            </a:r>
          </a:p>
          <a:p>
            <a:r>
              <a:rPr lang="en-US" dirty="0" smtClean="0"/>
              <a:t>Beth Pratt-Sitaula</a:t>
            </a:r>
          </a:p>
          <a:p>
            <a:r>
              <a:rPr lang="en-US" dirty="0" smtClean="0"/>
              <a:t>Bhairab Sitaula</a:t>
            </a:r>
          </a:p>
          <a:p>
            <a:r>
              <a:rPr lang="en-US" dirty="0" smtClean="0"/>
              <a:t>Caitlin Orem</a:t>
            </a:r>
          </a:p>
          <a:p>
            <a:r>
              <a:rPr lang="en-US" dirty="0" smtClean="0"/>
              <a:t>Beth Pratt-Sitaula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72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 from left to right:</a:t>
            </a:r>
          </a:p>
          <a:p>
            <a:r>
              <a:rPr lang="en-US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Bahadur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Tamang</a:t>
            </a:r>
            <a:endParaRPr lang="en-US" baseline="0" dirty="0" smtClean="0"/>
          </a:p>
          <a:p>
            <a:r>
              <a:rPr lang="en-US" baseline="0" dirty="0" smtClean="0"/>
              <a:t>Bhairab Sitaula</a:t>
            </a:r>
            <a:endParaRPr lang="en-US" dirty="0" smtClean="0"/>
          </a:p>
          <a:p>
            <a:r>
              <a:rPr lang="en-US" dirty="0" smtClean="0"/>
              <a:t>Jonathon White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7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top to bottom: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Natasha Romito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Blake Warner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67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 Beth Pratt-Sitaula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3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Mary Harvey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3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3319-4C1D-4D70-8004-3DF68A9AAB4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 Beth Pratt-Sitaula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6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Images: Bhairab</a:t>
            </a:r>
            <a:r>
              <a:rPr lang="en-US" baseline="0" dirty="0" smtClean="0">
                <a:solidFill>
                  <a:srgbClr val="FF0000"/>
                </a:solidFill>
              </a:rPr>
              <a:t> Sitaula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3319-4C1D-4D70-8004-3DF68A9AAB4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left to right:</a:t>
            </a:r>
          </a:p>
          <a:p>
            <a:r>
              <a:rPr lang="en-US" dirty="0" smtClean="0"/>
              <a:t>Beth Pratt-Sitaula</a:t>
            </a:r>
          </a:p>
          <a:p>
            <a:r>
              <a:rPr lang="en-US" dirty="0" smtClean="0"/>
              <a:t>Lisa</a:t>
            </a:r>
            <a:r>
              <a:rPr lang="en-US" baseline="0" dirty="0" smtClean="0"/>
              <a:t> Ely</a:t>
            </a:r>
          </a:p>
          <a:p>
            <a:r>
              <a:rPr lang="en-US" dirty="0" smtClean="0"/>
              <a:t>Bhairab Sitaula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left to </a:t>
            </a:r>
            <a:r>
              <a:rPr lang="en-US" dirty="0" smtClean="0"/>
              <a:t>right: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Beth Pratt-Sitaula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Bhairab</a:t>
            </a:r>
            <a:r>
              <a:rPr lang="en-US" dirty="0" smtClean="0"/>
              <a:t> </a:t>
            </a:r>
            <a:r>
              <a:rPr lang="en-US" dirty="0" err="1" smtClean="0"/>
              <a:t>Sitaula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Beth Pratt-Sitaula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into some detail about amazing</a:t>
            </a:r>
            <a:r>
              <a:rPr lang="en-US" baseline="0" dirty="0" smtClean="0"/>
              <a:t> Himalayan geology, contracts, and human-earth </a:t>
            </a:r>
            <a:r>
              <a:rPr lang="en-US" baseline="0" smtClean="0"/>
              <a:t>system interactions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r>
              <a:rPr lang="en-US" baseline="0" dirty="0" smtClean="0"/>
              <a:t> from left to right:</a:t>
            </a:r>
          </a:p>
          <a:p>
            <a:r>
              <a:rPr lang="en-US" baseline="0" dirty="0" smtClean="0"/>
              <a:t>Beth Pratt-Sitaula</a:t>
            </a:r>
          </a:p>
          <a:p>
            <a:r>
              <a:rPr lang="en-US" baseline="0" dirty="0" smtClean="0"/>
              <a:t>Tenzin </a:t>
            </a:r>
            <a:r>
              <a:rPr lang="en-US" baseline="0" dirty="0" err="1" smtClean="0"/>
              <a:t>Choezom</a:t>
            </a:r>
            <a:endParaRPr lang="en-US" baseline="0" dirty="0" smtClean="0"/>
          </a:p>
          <a:p>
            <a:r>
              <a:rPr lang="en-US" baseline="0" dirty="0" smtClean="0"/>
              <a:t>Mary Reagan Harvey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3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left to right:</a:t>
            </a:r>
          </a:p>
          <a:p>
            <a:r>
              <a:rPr lang="en-US" dirty="0" smtClean="0"/>
              <a:t>Mary Reagan Harvey</a:t>
            </a:r>
          </a:p>
          <a:p>
            <a:r>
              <a:rPr lang="en-US" dirty="0" smtClean="0"/>
              <a:t>Bhairab Sitaula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5F81-B6E8-40E8-A8F6-D676A6943C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SA_pptT_inside_Dec0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SA_pptT_inside_Dec09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fld id="{A98AC951-CF7E-418F-8ACA-0C66B8AD1B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1" Type="http://schemas.microsoft.com/office/2007/relationships/media" Target="file:///D:\BethFiles\Grants\WATERS\International%20Addition\NatHistSem-Dec09\MVI_3810.AVI" TargetMode="External"/><Relationship Id="rId2" Type="http://schemas.openxmlformats.org/officeDocument/2006/relationships/video" Target="file:///D:\BethFiles\Grants\WATERS\International%20Addition\NatHistSem-Dec09\MVI_3810.AV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Discovery-based research in a study abroad </a:t>
            </a:r>
            <a:r>
              <a:rPr lang="en-US" dirty="0" smtClean="0"/>
              <a:t>experience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“</a:t>
            </a:r>
            <a:r>
              <a:rPr lang="en-US" i="1" dirty="0"/>
              <a:t>Nepal: Geoscience in the Himalaya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31242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Beth Pratt-Sitaula</a:t>
            </a:r>
          </a:p>
          <a:p>
            <a:pPr algn="l"/>
            <a:r>
              <a:rPr lang="en-US" sz="2800" dirty="0" smtClean="0"/>
              <a:t>Bishal N Upreti</a:t>
            </a:r>
          </a:p>
          <a:p>
            <a:pPr algn="l"/>
            <a:r>
              <a:rPr lang="en-US" sz="2800" dirty="0" smtClean="0"/>
              <a:t>Ananta Gajurel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 descr="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1940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2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72000"/>
            <a:ext cx="5486400" cy="566738"/>
          </a:xfrm>
        </p:spPr>
        <p:txBody>
          <a:bodyPr/>
          <a:lstStyle/>
          <a:p>
            <a:r>
              <a:rPr lang="en-US" dirty="0" smtClean="0"/>
              <a:t>Orientation in Kathmandu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738"/>
            <a:ext cx="5938810" cy="80486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Geology, environment, language, culture, partner organizations.</a:t>
            </a:r>
          </a:p>
        </p:txBody>
      </p:sp>
      <p:pic>
        <p:nvPicPr>
          <p:cNvPr id="9" name="Picture 1" descr="033 View from Swayambhuna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5814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G_174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52400"/>
            <a:ext cx="2876550" cy="38354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1" name="Picture 10" descr="_MG_37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057400"/>
            <a:ext cx="3886200" cy="25908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5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43400"/>
            <a:ext cx="5486400" cy="566738"/>
          </a:xfrm>
        </p:spPr>
        <p:txBody>
          <a:bodyPr/>
          <a:lstStyle/>
          <a:p>
            <a:r>
              <a:rPr lang="en-US" dirty="0" smtClean="0"/>
              <a:t>Earth Science Field Skills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10138"/>
            <a:ext cx="8001000" cy="804862"/>
          </a:xfrm>
        </p:spPr>
        <p:txBody>
          <a:bodyPr>
            <a:noAutofit/>
          </a:bodyPr>
          <a:lstStyle/>
          <a:p>
            <a:r>
              <a:rPr lang="en-US" sz="1600" dirty="0"/>
              <a:t>Learning to “read” the rocks to understand past environments and past-and-present geologic processes. Make maps and cross-sections based on field and remote sensing observations.</a:t>
            </a:r>
          </a:p>
        </p:txBody>
      </p:sp>
      <p:pic>
        <p:nvPicPr>
          <p:cNvPr id="5" name="Picture 4" descr="IMG_84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52400"/>
            <a:ext cx="2743200" cy="36576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7" name="Picture 6" descr="IMG_111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860" y="150495"/>
            <a:ext cx="3152140" cy="2364105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1" name="Picture Placeholder 4" descr="IMG_847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1400" y="2438400"/>
            <a:ext cx="2844800" cy="21336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 descr="DSCN208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2514600" cy="33528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98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7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"/>
            <a:ext cx="3098800" cy="23241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419600"/>
            <a:ext cx="60198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Geohazards &amp; Human-Earth System Interconnections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986338"/>
            <a:ext cx="7772400" cy="804862"/>
          </a:xfrm>
        </p:spPr>
        <p:txBody>
          <a:bodyPr>
            <a:noAutofit/>
          </a:bodyPr>
          <a:lstStyle/>
          <a:p>
            <a:r>
              <a:rPr lang="en-US" sz="1600" dirty="0" smtClean="0"/>
              <a:t>Example topics: Landslides, flooding (drought), earthquake hazard, agriculture/soils, climate change, hydropower development, engineering geology, geomorphology</a:t>
            </a:r>
          </a:p>
          <a:p>
            <a:pPr algn="ctr"/>
            <a:r>
              <a:rPr lang="en-US" sz="1600" b="1" dirty="0" smtClean="0"/>
              <a:t>INITIAL GROUP RESEARCH PROJECT</a:t>
            </a:r>
            <a:endParaRPr lang="en-US" sz="1600" b="1" dirty="0"/>
          </a:p>
        </p:txBody>
      </p:sp>
      <p:pic>
        <p:nvPicPr>
          <p:cNvPr id="8" name="Picture 7" descr="IMG_861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209800"/>
            <a:ext cx="3048000" cy="22860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3" name="Picture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323848">
            <a:off x="5991036" y="-122735"/>
            <a:ext cx="3436548" cy="2577411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4" name="MVI_3810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114800" y="2209800"/>
            <a:ext cx="3048000" cy="22860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3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Scaffolding Research Projects</a:t>
            </a:r>
            <a:br>
              <a:rPr lang="en-US" sz="2800" dirty="0" smtClean="0"/>
            </a:br>
            <a:r>
              <a:rPr lang="en-US" sz="2400" b="0" dirty="0"/>
              <a:t>Geohazards &amp; Human-Earth System Interconnections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dirty="0" smtClean="0"/>
              <a:t>General Topic</a:t>
            </a:r>
          </a:p>
          <a:p>
            <a:pPr lvl="1"/>
            <a:r>
              <a:rPr lang="en-US" dirty="0" smtClean="0"/>
              <a:t>“Agriculture and water”</a:t>
            </a:r>
          </a:p>
          <a:p>
            <a:r>
              <a:rPr lang="en-US" dirty="0" smtClean="0"/>
              <a:t>More specific research question</a:t>
            </a:r>
          </a:p>
          <a:p>
            <a:pPr lvl="1"/>
            <a:r>
              <a:rPr lang="en-US" dirty="0" smtClean="0"/>
              <a:t>“How are agricultural water sources </a:t>
            </a:r>
            <a:br>
              <a:rPr lang="en-US" dirty="0" smtClean="0"/>
            </a:br>
            <a:r>
              <a:rPr lang="en-US" dirty="0" smtClean="0"/>
              <a:t>vulnerable to geohazards?”</a:t>
            </a:r>
          </a:p>
          <a:p>
            <a:r>
              <a:rPr lang="en-US" dirty="0" smtClean="0"/>
              <a:t>Related questions</a:t>
            </a:r>
          </a:p>
          <a:p>
            <a:pPr lvl="1"/>
            <a:r>
              <a:rPr lang="en-US" dirty="0" smtClean="0"/>
              <a:t>“How do the agricultural water </a:t>
            </a:r>
            <a:br>
              <a:rPr lang="en-US" dirty="0" smtClean="0"/>
            </a:br>
            <a:r>
              <a:rPr lang="en-US" dirty="0" smtClean="0"/>
              <a:t>sources change with elevation?”</a:t>
            </a:r>
          </a:p>
          <a:p>
            <a:pPr lvl="1"/>
            <a:r>
              <a:rPr lang="en-US" dirty="0" smtClean="0"/>
              <a:t>“What mitigation measures do/might </a:t>
            </a:r>
            <a:br>
              <a:rPr lang="en-US" dirty="0" smtClean="0"/>
            </a:br>
            <a:r>
              <a:rPr lang="en-US" dirty="0" smtClean="0"/>
              <a:t>use protect water sources?”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13</a:t>
            </a:fld>
            <a:endParaRPr lang="en-US"/>
          </a:p>
        </p:txBody>
      </p:sp>
      <p:pic>
        <p:nvPicPr>
          <p:cNvPr id="8" name="Shape 111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775" y="1295400"/>
            <a:ext cx="2815025" cy="3722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78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71800" y="5181600"/>
            <a:ext cx="5486400" cy="566738"/>
          </a:xfrm>
        </p:spPr>
        <p:txBody>
          <a:bodyPr/>
          <a:lstStyle/>
          <a:p>
            <a:r>
              <a:rPr lang="en-US" dirty="0" smtClean="0"/>
              <a:t>Groups at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 descr="IMG_27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468674" cy="2590800"/>
          </a:xfrm>
          <a:prstGeom prst="rect">
            <a:avLst/>
          </a:prstGeom>
        </p:spPr>
      </p:pic>
      <p:pic>
        <p:nvPicPr>
          <p:cNvPr id="7" name="Picture 6" descr="IMG_188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2667000"/>
            <a:ext cx="3276600" cy="2457450"/>
          </a:xfrm>
          <a:prstGeom prst="rect">
            <a:avLst/>
          </a:prstGeom>
        </p:spPr>
      </p:pic>
      <p:pic>
        <p:nvPicPr>
          <p:cNvPr id="10" name="Content Placeholder 3" descr="KaliG-m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200" y="168728"/>
            <a:ext cx="5105400" cy="4648819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" name="Rectangle 10"/>
          <p:cNvSpPr/>
          <p:nvPr/>
        </p:nvSpPr>
        <p:spPr>
          <a:xfrm>
            <a:off x="4495800" y="2819400"/>
            <a:ext cx="2801512" cy="1789729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Landslide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19600" y="1295400"/>
            <a:ext cx="2801512" cy="1524000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Sediment</a:t>
            </a:r>
          </a:p>
          <a:p>
            <a:pPr algn="ctr"/>
            <a:r>
              <a:rPr lang="en-US" dirty="0" smtClean="0"/>
              <a:t>Accumulation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8088" y="152400"/>
            <a:ext cx="2801512" cy="1138918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Drought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0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0"/>
            <a:ext cx="30480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Field Study Project (FSP)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5138738"/>
            <a:ext cx="8001000" cy="80486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In pairs or individually, students design and conduct their own research project and present the results.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IMG_19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0" y="152400"/>
            <a:ext cx="3454400" cy="25908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752600"/>
            <a:ext cx="3759444" cy="2871224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9" name="Content Placeholder 2" descr="DSCN200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152400"/>
            <a:ext cx="2819803" cy="4093563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5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Brainstorm interests/ideas</a:t>
            </a:r>
          </a:p>
          <a:p>
            <a:r>
              <a:rPr lang="en-US" dirty="0" smtClean="0"/>
              <a:t>Hone in on research question</a:t>
            </a:r>
          </a:p>
          <a:p>
            <a:r>
              <a:rPr lang="en-US" dirty="0" smtClean="0"/>
              <a:t>Identify needs (advisor, background knowledge)</a:t>
            </a:r>
          </a:p>
          <a:p>
            <a:r>
              <a:rPr lang="en-US" dirty="0" smtClean="0"/>
              <a:t>Design and propose project</a:t>
            </a:r>
          </a:p>
          <a:p>
            <a:r>
              <a:rPr lang="en-US" dirty="0" smtClean="0"/>
              <a:t>Execute project</a:t>
            </a:r>
          </a:p>
          <a:p>
            <a:r>
              <a:rPr lang="en-US" dirty="0" smtClean="0"/>
              <a:t>Communicate findings (written and oral)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9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Example Research Projects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Post-earthquake spring changes</a:t>
            </a:r>
          </a:p>
          <a:p>
            <a:r>
              <a:rPr lang="en-US" sz="2600" dirty="0" smtClean="0"/>
              <a:t>Post-earthquake damage analysis</a:t>
            </a:r>
          </a:p>
          <a:p>
            <a:r>
              <a:rPr lang="en-US" sz="2600" dirty="0" smtClean="0"/>
              <a:t>Arsenic </a:t>
            </a:r>
            <a:r>
              <a:rPr lang="en-US" sz="2600" dirty="0"/>
              <a:t>water testing</a:t>
            </a:r>
          </a:p>
          <a:p>
            <a:r>
              <a:rPr lang="en-US" sz="2600" dirty="0"/>
              <a:t>Soil fertility chemistry</a:t>
            </a:r>
          </a:p>
          <a:p>
            <a:r>
              <a:rPr lang="en-US" sz="2600" dirty="0"/>
              <a:t>Geologic fault mapping</a:t>
            </a:r>
          </a:p>
          <a:p>
            <a:r>
              <a:rPr lang="en-US" sz="2600" dirty="0" smtClean="0"/>
              <a:t>Sink hole &amp; landslide hazard mapping</a:t>
            </a:r>
          </a:p>
          <a:p>
            <a:r>
              <a:rPr lang="en-US" sz="2600" dirty="0" smtClean="0"/>
              <a:t>Igneous petrology analysis</a:t>
            </a:r>
          </a:p>
          <a:p>
            <a:r>
              <a:rPr lang="en-US" sz="2600" dirty="0" smtClean="0"/>
              <a:t>Water quality chemistry</a:t>
            </a:r>
          </a:p>
          <a:p>
            <a:r>
              <a:rPr lang="en-US" sz="2600" dirty="0" smtClean="0"/>
              <a:t>Lake sedimentation &amp; land-use change</a:t>
            </a:r>
          </a:p>
          <a:p>
            <a:r>
              <a:rPr lang="en-US" sz="2600" dirty="0" smtClean="0"/>
              <a:t>Tree ring analysis &amp; climate</a:t>
            </a:r>
          </a:p>
          <a:p>
            <a:r>
              <a:rPr lang="en-US" sz="2600" dirty="0" smtClean="0"/>
              <a:t>Climate change perception interviews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10422" y="629417"/>
            <a:ext cx="2296193" cy="2866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SC_29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3357441"/>
            <a:ext cx="2190320" cy="327195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78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Nepali student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Never/seldom have met or talked to foreigner</a:t>
            </a:r>
          </a:p>
          <a:p>
            <a:r>
              <a:rPr lang="en-US" sz="2600" dirty="0" smtClean="0"/>
              <a:t>Educated in English from at least high school but never spoken with native English speaker</a:t>
            </a:r>
          </a:p>
          <a:p>
            <a:r>
              <a:rPr lang="en-US" sz="2600" dirty="0" smtClean="0"/>
              <a:t>From hierarchical educational system where instructors are not questioned or challenged</a:t>
            </a:r>
          </a:p>
          <a:p>
            <a:r>
              <a:rPr lang="en-US" sz="2600" dirty="0" smtClean="0"/>
              <a:t>Most have never been “trekking” </a:t>
            </a:r>
            <a:br>
              <a:rPr lang="en-US" sz="2600" dirty="0" smtClean="0"/>
            </a:br>
            <a:r>
              <a:rPr lang="en-US" sz="2600" dirty="0" smtClean="0"/>
              <a:t>or to High Himalaya</a:t>
            </a:r>
          </a:p>
          <a:p>
            <a:r>
              <a:rPr lang="en-US" sz="2600" dirty="0" smtClean="0"/>
              <a:t>Very excited/intrigued</a:t>
            </a:r>
            <a:br>
              <a:rPr lang="en-US" sz="2600" dirty="0" smtClean="0"/>
            </a:br>
            <a:r>
              <a:rPr lang="en-US" sz="2600" dirty="0" smtClean="0"/>
              <a:t>/intimidated to study with </a:t>
            </a:r>
            <a:br>
              <a:rPr lang="en-US" sz="2600" dirty="0" smtClean="0"/>
            </a:br>
            <a:r>
              <a:rPr lang="en-US" sz="2600" dirty="0" smtClean="0"/>
              <a:t>USA students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IMG_12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340" y="4191000"/>
            <a:ext cx="3827259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350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 student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Have met range of non-Americans</a:t>
            </a:r>
          </a:p>
          <a:p>
            <a:r>
              <a:rPr lang="en-US" sz="2600" dirty="0" smtClean="0"/>
              <a:t>More than half have never been to developing country and some have not left USA</a:t>
            </a:r>
          </a:p>
          <a:p>
            <a:r>
              <a:rPr lang="en-US" sz="2600" dirty="0"/>
              <a:t>From range of private and state schools</a:t>
            </a:r>
          </a:p>
          <a:p>
            <a:r>
              <a:rPr lang="en-US" sz="2600" dirty="0" smtClean="0"/>
              <a:t>From interactive educational system where students are expected to question </a:t>
            </a:r>
          </a:p>
          <a:p>
            <a:r>
              <a:rPr lang="en-US" sz="2600" dirty="0" smtClean="0"/>
              <a:t>Avid campers (mostly)</a:t>
            </a:r>
          </a:p>
          <a:p>
            <a:r>
              <a:rPr lang="en-US" sz="2600" dirty="0" smtClean="0"/>
              <a:t>Very excited/intrigued</a:t>
            </a:r>
            <a:br>
              <a:rPr lang="en-US" sz="2600" dirty="0" smtClean="0"/>
            </a:br>
            <a:r>
              <a:rPr lang="en-US" sz="2600" dirty="0" smtClean="0"/>
              <a:t>/intimidated to study in Nepal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DSCN066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886200"/>
            <a:ext cx="3809998" cy="285749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4719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sz="3600" b="0" dirty="0" smtClean="0">
                <a:latin typeface="Gill Sans MT" pitchFamily="34" charset="0"/>
              </a:rPr>
              <a:t>The SIT Study Abroad Experience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ill Sans MT" pitchFamily="34" charset="0"/>
              </a:rPr>
              <a:t>Experiential, field-based approach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ill Sans MT" pitchFamily="34" charset="0"/>
              </a:rPr>
              <a:t>Focus on critical global issues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Gill Sans MT" pitchFamily="34" charset="0"/>
              </a:rPr>
              <a:t>Non</a:t>
            </a:r>
            <a:r>
              <a:rPr lang="en-US" sz="2400" dirty="0">
                <a:latin typeface="Gill Sans MT" pitchFamily="34" charset="0"/>
              </a:rPr>
              <a:t>-traditional locations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Gill Sans MT" pitchFamily="34" charset="0"/>
              </a:rPr>
              <a:t>Undergraduate </a:t>
            </a:r>
            <a:r>
              <a:rPr lang="en-US" sz="2400" dirty="0">
                <a:latin typeface="Gill Sans MT" pitchFamily="34" charset="0"/>
              </a:rPr>
              <a:t>research</a:t>
            </a:r>
          </a:p>
          <a:p>
            <a:pPr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>
                <a:latin typeface="Gill Sans MT" pitchFamily="34" charset="0"/>
              </a:rPr>
              <a:t>Local networks</a:t>
            </a:r>
          </a:p>
          <a:p>
            <a:pPr>
              <a:lnSpc>
                <a:spcPct val="150000"/>
              </a:lnSpc>
              <a:spcBef>
                <a:spcPts val="24"/>
              </a:spcBef>
              <a:buClr>
                <a:schemeClr val="accent3"/>
              </a:buClr>
              <a:buFont typeface="Wingdings" pitchFamily="2" charset="2"/>
              <a:buChar char="Ø"/>
            </a:pPr>
            <a:endParaRPr lang="en-US" sz="2400" dirty="0">
              <a:latin typeface="Gill Sans MT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074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Mission: SIT prepares students to be </a:t>
            </a:r>
            <a:r>
              <a:rPr lang="en-US" sz="2400" i="1" dirty="0" err="1"/>
              <a:t>interculturally</a:t>
            </a:r>
            <a:r>
              <a:rPr lang="en-US" sz="2400" i="1" dirty="0"/>
              <a:t> effective leaders, professionals, and citizens.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886200"/>
            <a:ext cx="6248400" cy="27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in mixed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Nepali students need cultural/historical/logistical orientation too</a:t>
            </a:r>
          </a:p>
          <a:p>
            <a:r>
              <a:rPr lang="en-US" dirty="0" smtClean="0"/>
              <a:t>Nepali student application includes motivation for wanting to study with USA students</a:t>
            </a:r>
          </a:p>
          <a:p>
            <a:r>
              <a:rPr lang="en-US" dirty="0" smtClean="0"/>
              <a:t>USA students need experience as minority</a:t>
            </a:r>
          </a:p>
          <a:p>
            <a:r>
              <a:rPr lang="en-US" dirty="0" smtClean="0"/>
              <a:t>Mixed academic project groups</a:t>
            </a:r>
          </a:p>
          <a:p>
            <a:r>
              <a:rPr lang="en-US" dirty="0" smtClean="0"/>
              <a:t>Participation grade includes</a:t>
            </a:r>
          </a:p>
          <a:p>
            <a:pPr lvl="1"/>
            <a:r>
              <a:rPr lang="en-US" dirty="0" smtClean="0"/>
              <a:t>USA students speaking Nepali at meals</a:t>
            </a:r>
          </a:p>
          <a:p>
            <a:pPr lvl="1"/>
            <a:r>
              <a:rPr lang="en-US" dirty="0" smtClean="0"/>
              <a:t>Nepali students expected to help them</a:t>
            </a:r>
          </a:p>
          <a:p>
            <a:pPr lvl="1"/>
            <a:r>
              <a:rPr lang="en-US" dirty="0" smtClean="0"/>
              <a:t>Rotation of helping to serve meals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1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Outcomes for mixed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smtClean="0"/>
              <a:t>Tears and challenges but…</a:t>
            </a:r>
          </a:p>
          <a:p>
            <a:r>
              <a:rPr lang="en-US" b="1" dirty="0" smtClean="0"/>
              <a:t>Nearly every student in debrief and course evaluations mentions the value of having both USA and Nepali students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IMG_143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3276600"/>
            <a:ext cx="2561281" cy="34291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Placeholder 5" descr="IMG_86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1295400"/>
            <a:ext cx="3200400" cy="24003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85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800" y="3105150"/>
            <a:ext cx="4800600" cy="360045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6" name="Picture 5" descr="IMG_14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38200"/>
            <a:ext cx="4794932" cy="3581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5000" y="1828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www.sit.edu/npg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89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Nepal: Geoscience in the Himalaya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334000" cy="4525963"/>
          </a:xfrm>
        </p:spPr>
        <p:txBody>
          <a:bodyPr/>
          <a:lstStyle/>
          <a:p>
            <a:r>
              <a:rPr lang="en-US" dirty="0"/>
              <a:t>Earth science knowledge underpins </a:t>
            </a:r>
            <a:r>
              <a:rPr lang="en-US" dirty="0" smtClean="0"/>
              <a:t>(or should) many </a:t>
            </a:r>
            <a:r>
              <a:rPr lang="en-US" dirty="0"/>
              <a:t>societal decisions</a:t>
            </a:r>
          </a:p>
          <a:p>
            <a:r>
              <a:rPr lang="en-US" dirty="0" smtClean="0"/>
              <a:t>Developing countries particularly vulnerable to geohazards</a:t>
            </a:r>
            <a:endParaRPr lang="en-US" dirty="0"/>
          </a:p>
          <a:p>
            <a:r>
              <a:rPr lang="en-US" dirty="0" smtClean="0"/>
              <a:t>Himalaya have </a:t>
            </a:r>
            <a:br>
              <a:rPr lang="en-US" dirty="0" smtClean="0"/>
            </a:br>
            <a:r>
              <a:rPr lang="en-US" dirty="0" smtClean="0"/>
              <a:t>phenomenal geology</a:t>
            </a:r>
          </a:p>
          <a:p>
            <a:r>
              <a:rPr lang="en-US" dirty="0" smtClean="0"/>
              <a:t>Research is invaluable</a:t>
            </a:r>
          </a:p>
        </p:txBody>
      </p:sp>
      <p:pic>
        <p:nvPicPr>
          <p:cNvPr id="7" name="Picture 2" descr="100_7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881" y="1371600"/>
            <a:ext cx="3416719" cy="25625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IMG_127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114800"/>
            <a:ext cx="3468672" cy="259079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358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sz="3600" dirty="0" smtClean="0">
                <a:latin typeface="Helvetica"/>
                <a:cs typeface="Helvetica"/>
              </a:rPr>
              <a:t>Nepal: Geoscience in the Himalaya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76400"/>
            <a:ext cx="4191000" cy="40386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Started summer 2013</a:t>
            </a:r>
          </a:p>
          <a:p>
            <a:pPr marL="342900" indent="-342900">
              <a:spcAft>
                <a:spcPts val="12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7 weeks (mid-June – early August)</a:t>
            </a:r>
          </a:p>
          <a:p>
            <a:pPr marL="342900" indent="-342900">
              <a:spcAft>
                <a:spcPts val="12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9 credits</a:t>
            </a:r>
          </a:p>
          <a:p>
            <a:pPr marL="342900" indent="-342900">
              <a:spcAft>
                <a:spcPts val="12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3 courses including</a:t>
            </a:r>
            <a:r>
              <a:rPr lang="is-IS" sz="2400" dirty="0" smtClean="0">
                <a:solidFill>
                  <a:schemeClr val="tx1"/>
                </a:solidFill>
                <a:latin typeface="Helvetica"/>
                <a:cs typeface="Helvetica"/>
              </a:rPr>
              <a:t>…</a:t>
            </a:r>
            <a:endParaRPr lang="en-US" sz="2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1200"/>
              </a:spcAft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2-week independent study project</a:t>
            </a:r>
          </a:p>
        </p:txBody>
      </p:sp>
      <p:pic>
        <p:nvPicPr>
          <p:cNvPr id="8" name="Picture 7" descr="IMG_85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117542"/>
            <a:ext cx="4114800" cy="269245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>
                <a:latin typeface="Helvetica"/>
                <a:cs typeface="Helvetica"/>
              </a:rPr>
              <a:t>4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3" name="Picture 2" descr="IMG_696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5"/>
          <a:stretch/>
        </p:blipFill>
        <p:spPr>
          <a:xfrm>
            <a:off x="4876800" y="3962400"/>
            <a:ext cx="4114800" cy="274320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34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Nepal: Geoscience in the Himalaya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Earth Science Field Methods (3 credits)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Geohazards in the Himalaya (3 credits)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Field Study Project (3 credits)</a:t>
            </a:r>
            <a:endParaRPr lang="en-US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33725" y="3648075"/>
            <a:ext cx="2971800" cy="222885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3505200"/>
            <a:ext cx="2971800" cy="222885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Placeholder 8" descr="IMG_16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40967" y="3505200"/>
            <a:ext cx="2950633" cy="2212975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 rot="20729483">
            <a:off x="6462585" y="2224124"/>
            <a:ext cx="265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DA202"/>
                </a:solidFill>
              </a:rPr>
              <a:t>Scaffold to </a:t>
            </a:r>
            <a:r>
              <a:rPr lang="en-US" sz="2400" b="1" dirty="0">
                <a:solidFill>
                  <a:srgbClr val="4DA202"/>
                </a:solidFill>
              </a:rPr>
              <a:t>d</a:t>
            </a:r>
            <a:r>
              <a:rPr lang="en-US" sz="2400" b="1" dirty="0" smtClean="0">
                <a:solidFill>
                  <a:srgbClr val="4DA202"/>
                </a:solidFill>
              </a:rPr>
              <a:t>iscovery learning</a:t>
            </a:r>
            <a:endParaRPr lang="en-US" sz="2400" b="1" dirty="0">
              <a:solidFill>
                <a:srgbClr val="4DA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7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Discovery Learning Convocation Recommendations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Students </a:t>
            </a:r>
            <a:r>
              <a:rPr lang="en-US" dirty="0"/>
              <a:t>should know that they are engaged in a real scientific problem.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Students </a:t>
            </a:r>
            <a:r>
              <a:rPr lang="en-US" dirty="0"/>
              <a:t>should know that the work they are doing matters to the scientific community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Students </a:t>
            </a:r>
            <a:r>
              <a:rPr lang="en-US" dirty="0"/>
              <a:t>should know how their discoveries are contributing to the 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6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715000" y="3352800"/>
            <a:ext cx="2639886" cy="1519758"/>
            <a:chOff x="5715000" y="3352800"/>
            <a:chExt cx="2639886" cy="1519758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715000" y="3352800"/>
              <a:ext cx="1066800" cy="1143000"/>
            </a:xfrm>
            <a:prstGeom prst="straightConnector1">
              <a:avLst/>
            </a:prstGeom>
            <a:ln w="38100" cmpd="sng">
              <a:solidFill>
                <a:srgbClr val="4DA20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21041710">
              <a:off x="6353734" y="4349338"/>
              <a:ext cx="2001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4DA202"/>
                  </a:solidFill>
                </a:rPr>
                <a:t>and society!</a:t>
              </a:r>
              <a:endParaRPr lang="en-US" sz="2800" b="1" dirty="0">
                <a:solidFill>
                  <a:srgbClr val="4DA2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39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Nepali co-designers &amp; instructors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Expert Himalayan geologists as co-designers and co-instructors</a:t>
            </a:r>
          </a:p>
          <a:p>
            <a:r>
              <a:rPr lang="en-US" dirty="0" smtClean="0"/>
              <a:t>Integral to effective, locally-relevant science</a:t>
            </a:r>
          </a:p>
          <a:p>
            <a:r>
              <a:rPr lang="en-US" dirty="0" smtClean="0"/>
              <a:t>Integral to local advisor network</a:t>
            </a:r>
          </a:p>
          <a:p>
            <a:r>
              <a:rPr lang="en-US" dirty="0" smtClean="0"/>
              <a:t>Integral to safety and security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724400"/>
            <a:ext cx="1819276" cy="1990725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3" name="Picture 2" descr="IMG_15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3810000"/>
            <a:ext cx="3909501" cy="29200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IMG_110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217" y="3009720"/>
            <a:ext cx="2999583" cy="3720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927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6096000" cy="1066800"/>
          </a:xfrm>
        </p:spPr>
        <p:txBody>
          <a:bodyPr>
            <a:normAutofit/>
          </a:bodyPr>
          <a:lstStyle/>
          <a:p>
            <a:r>
              <a:rPr lang="en-US" sz="2800" dirty="0"/>
              <a:t>Nepal: Geoscience in the </a:t>
            </a:r>
            <a:r>
              <a:rPr lang="en-US" sz="2800" dirty="0" smtClean="0"/>
              <a:t>Himalaya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Mid June – early Aug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epalMODIS12-14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763000" cy="5367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5638800" y="46482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15000" y="4724400"/>
            <a:ext cx="1302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Kathmandu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267200" y="36576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96150" y="4052887"/>
            <a:ext cx="1009650" cy="366713"/>
            <a:chOff x="7239000" y="3810000"/>
            <a:chExt cx="1009650" cy="366713"/>
          </a:xfrm>
        </p:grpSpPr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>
              <a:off x="7258050" y="3886200"/>
              <a:ext cx="819150" cy="226218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7239000" y="3810000"/>
              <a:ext cx="1009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Everest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19600" y="3367087"/>
            <a:ext cx="1390650" cy="366713"/>
            <a:chOff x="4419600" y="3214687"/>
            <a:chExt cx="1390650" cy="366713"/>
          </a:xfrm>
        </p:grpSpPr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4457280" y="3303587"/>
              <a:ext cx="1181519" cy="277813"/>
            </a:xfrm>
            <a:prstGeom prst="roundRect">
              <a:avLst>
                <a:gd name="adj" fmla="val 16569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419600" y="3214687"/>
              <a:ext cx="1390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Annapurna</a:t>
              </a:r>
            </a:p>
          </p:txBody>
        </p:sp>
      </p:grp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22302"/>
              </p:ext>
            </p:extLst>
          </p:nvPr>
        </p:nvGraphicFramePr>
        <p:xfrm>
          <a:off x="76200" y="90488"/>
          <a:ext cx="25908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Image" r:id="rId5" imgW="6583693" imgH="5961900" progId="Photoshop.Image.8">
                  <p:embed/>
                </p:oleObj>
              </mc:Choice>
              <mc:Fallback>
                <p:oleObj name="Image" r:id="rId5" imgW="6583693" imgH="596190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90488"/>
                        <a:ext cx="2590800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990600" y="914400"/>
            <a:ext cx="685800" cy="3048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304800" y="1219200"/>
            <a:ext cx="685800" cy="5486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1676400" y="914400"/>
            <a:ext cx="7315200" cy="4572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938646" y="4029389"/>
            <a:ext cx="1758769" cy="703385"/>
          </a:xfrm>
          <a:custGeom>
            <a:avLst/>
            <a:gdLst>
              <a:gd name="connsiteX0" fmla="*/ 1758769 w 1758769"/>
              <a:gd name="connsiteY0" fmla="*/ 703385 h 703385"/>
              <a:gd name="connsiteX1" fmla="*/ 1708528 w 1758769"/>
              <a:gd name="connsiteY1" fmla="*/ 673240 h 703385"/>
              <a:gd name="connsiteX2" fmla="*/ 1678383 w 1758769"/>
              <a:gd name="connsiteY2" fmla="*/ 663191 h 703385"/>
              <a:gd name="connsiteX3" fmla="*/ 1668334 w 1758769"/>
              <a:gd name="connsiteY3" fmla="*/ 633046 h 703385"/>
              <a:gd name="connsiteX4" fmla="*/ 1467367 w 1758769"/>
              <a:gd name="connsiteY4" fmla="*/ 612949 h 703385"/>
              <a:gd name="connsiteX5" fmla="*/ 1437222 w 1758769"/>
              <a:gd name="connsiteY5" fmla="*/ 502418 h 703385"/>
              <a:gd name="connsiteX6" fmla="*/ 1407077 w 1758769"/>
              <a:gd name="connsiteY6" fmla="*/ 492369 h 703385"/>
              <a:gd name="connsiteX7" fmla="*/ 1397029 w 1758769"/>
              <a:gd name="connsiteY7" fmla="*/ 462224 h 703385"/>
              <a:gd name="connsiteX8" fmla="*/ 1366884 w 1758769"/>
              <a:gd name="connsiteY8" fmla="*/ 442127 h 703385"/>
              <a:gd name="connsiteX9" fmla="*/ 1336739 w 1758769"/>
              <a:gd name="connsiteY9" fmla="*/ 432079 h 703385"/>
              <a:gd name="connsiteX10" fmla="*/ 1266400 w 1758769"/>
              <a:gd name="connsiteY10" fmla="*/ 411982 h 703385"/>
              <a:gd name="connsiteX11" fmla="*/ 1226207 w 1758769"/>
              <a:gd name="connsiteY11" fmla="*/ 401934 h 703385"/>
              <a:gd name="connsiteX12" fmla="*/ 1135772 w 1758769"/>
              <a:gd name="connsiteY12" fmla="*/ 371789 h 703385"/>
              <a:gd name="connsiteX13" fmla="*/ 1085530 w 1758769"/>
              <a:gd name="connsiteY13" fmla="*/ 361741 h 703385"/>
              <a:gd name="connsiteX14" fmla="*/ 1055385 w 1758769"/>
              <a:gd name="connsiteY14" fmla="*/ 341644 h 703385"/>
              <a:gd name="connsiteX15" fmla="*/ 995095 w 1758769"/>
              <a:gd name="connsiteY15" fmla="*/ 321547 h 703385"/>
              <a:gd name="connsiteX16" fmla="*/ 924756 w 1758769"/>
              <a:gd name="connsiteY16" fmla="*/ 291402 h 703385"/>
              <a:gd name="connsiteX17" fmla="*/ 874514 w 1758769"/>
              <a:gd name="connsiteY17" fmla="*/ 271306 h 703385"/>
              <a:gd name="connsiteX18" fmla="*/ 844369 w 1758769"/>
              <a:gd name="connsiteY18" fmla="*/ 261257 h 703385"/>
              <a:gd name="connsiteX19" fmla="*/ 743886 w 1758769"/>
              <a:gd name="connsiteY19" fmla="*/ 281354 h 703385"/>
              <a:gd name="connsiteX20" fmla="*/ 723789 w 1758769"/>
              <a:gd name="connsiteY20" fmla="*/ 311499 h 703385"/>
              <a:gd name="connsiteX21" fmla="*/ 693644 w 1758769"/>
              <a:gd name="connsiteY21" fmla="*/ 331596 h 703385"/>
              <a:gd name="connsiteX22" fmla="*/ 583112 w 1758769"/>
              <a:gd name="connsiteY22" fmla="*/ 321547 h 703385"/>
              <a:gd name="connsiteX23" fmla="*/ 552967 w 1758769"/>
              <a:gd name="connsiteY23" fmla="*/ 301451 h 703385"/>
              <a:gd name="connsiteX24" fmla="*/ 522822 w 1758769"/>
              <a:gd name="connsiteY24" fmla="*/ 291402 h 703385"/>
              <a:gd name="connsiteX25" fmla="*/ 472580 w 1758769"/>
              <a:gd name="connsiteY25" fmla="*/ 231112 h 703385"/>
              <a:gd name="connsiteX26" fmla="*/ 452484 w 1758769"/>
              <a:gd name="connsiteY26" fmla="*/ 200967 h 703385"/>
              <a:gd name="connsiteX27" fmla="*/ 422339 w 1758769"/>
              <a:gd name="connsiteY27" fmla="*/ 190919 h 703385"/>
              <a:gd name="connsiteX28" fmla="*/ 402242 w 1758769"/>
              <a:gd name="connsiteY28" fmla="*/ 160774 h 703385"/>
              <a:gd name="connsiteX29" fmla="*/ 311807 w 1758769"/>
              <a:gd name="connsiteY29" fmla="*/ 120580 h 703385"/>
              <a:gd name="connsiteX30" fmla="*/ 241468 w 1758769"/>
              <a:gd name="connsiteY30" fmla="*/ 90435 h 703385"/>
              <a:gd name="connsiteX31" fmla="*/ 201275 w 1758769"/>
              <a:gd name="connsiteY31" fmla="*/ 70338 h 703385"/>
              <a:gd name="connsiteX32" fmla="*/ 80695 w 1758769"/>
              <a:gd name="connsiteY32" fmla="*/ 50242 h 703385"/>
              <a:gd name="connsiteX33" fmla="*/ 308 w 1758769"/>
              <a:gd name="connsiteY33" fmla="*/ 0 h 70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8769" h="703385">
                <a:moveTo>
                  <a:pt x="1758769" y="703385"/>
                </a:moveTo>
                <a:cubicBezTo>
                  <a:pt x="1742022" y="693337"/>
                  <a:pt x="1725996" y="681974"/>
                  <a:pt x="1708528" y="673240"/>
                </a:cubicBezTo>
                <a:cubicBezTo>
                  <a:pt x="1699054" y="668503"/>
                  <a:pt x="1685873" y="670681"/>
                  <a:pt x="1678383" y="663191"/>
                </a:cubicBezTo>
                <a:cubicBezTo>
                  <a:pt x="1670893" y="655701"/>
                  <a:pt x="1678638" y="635499"/>
                  <a:pt x="1668334" y="633046"/>
                </a:cubicBezTo>
                <a:cubicBezTo>
                  <a:pt x="1602842" y="617453"/>
                  <a:pt x="1534356" y="619648"/>
                  <a:pt x="1467367" y="612949"/>
                </a:cubicBezTo>
                <a:cubicBezTo>
                  <a:pt x="1463446" y="581579"/>
                  <a:pt x="1468888" y="527751"/>
                  <a:pt x="1437222" y="502418"/>
                </a:cubicBezTo>
                <a:cubicBezTo>
                  <a:pt x="1428951" y="495801"/>
                  <a:pt x="1417125" y="495719"/>
                  <a:pt x="1407077" y="492369"/>
                </a:cubicBezTo>
                <a:cubicBezTo>
                  <a:pt x="1403728" y="482321"/>
                  <a:pt x="1403646" y="470495"/>
                  <a:pt x="1397029" y="462224"/>
                </a:cubicBezTo>
                <a:cubicBezTo>
                  <a:pt x="1389485" y="452794"/>
                  <a:pt x="1377686" y="447528"/>
                  <a:pt x="1366884" y="442127"/>
                </a:cubicBezTo>
                <a:cubicBezTo>
                  <a:pt x="1357410" y="437390"/>
                  <a:pt x="1346884" y="435123"/>
                  <a:pt x="1336739" y="432079"/>
                </a:cubicBezTo>
                <a:cubicBezTo>
                  <a:pt x="1313383" y="425072"/>
                  <a:pt x="1289925" y="418398"/>
                  <a:pt x="1266400" y="411982"/>
                </a:cubicBezTo>
                <a:cubicBezTo>
                  <a:pt x="1253077" y="408348"/>
                  <a:pt x="1239406" y="405995"/>
                  <a:pt x="1226207" y="401934"/>
                </a:cubicBezTo>
                <a:cubicBezTo>
                  <a:pt x="1195837" y="392589"/>
                  <a:pt x="1166931" y="378020"/>
                  <a:pt x="1135772" y="371789"/>
                </a:cubicBezTo>
                <a:lnTo>
                  <a:pt x="1085530" y="361741"/>
                </a:lnTo>
                <a:cubicBezTo>
                  <a:pt x="1075482" y="355042"/>
                  <a:pt x="1066421" y="346549"/>
                  <a:pt x="1055385" y="341644"/>
                </a:cubicBezTo>
                <a:cubicBezTo>
                  <a:pt x="1036027" y="333040"/>
                  <a:pt x="1012721" y="333297"/>
                  <a:pt x="995095" y="321547"/>
                </a:cubicBezTo>
                <a:cubicBezTo>
                  <a:pt x="942112" y="286226"/>
                  <a:pt x="989642" y="313030"/>
                  <a:pt x="924756" y="291402"/>
                </a:cubicBezTo>
                <a:cubicBezTo>
                  <a:pt x="907644" y="285698"/>
                  <a:pt x="891403" y="277639"/>
                  <a:pt x="874514" y="271306"/>
                </a:cubicBezTo>
                <a:cubicBezTo>
                  <a:pt x="864596" y="267587"/>
                  <a:pt x="854417" y="264607"/>
                  <a:pt x="844369" y="261257"/>
                </a:cubicBezTo>
                <a:cubicBezTo>
                  <a:pt x="810875" y="267956"/>
                  <a:pt x="775416" y="268216"/>
                  <a:pt x="743886" y="281354"/>
                </a:cubicBezTo>
                <a:cubicBezTo>
                  <a:pt x="732738" y="285999"/>
                  <a:pt x="732328" y="302960"/>
                  <a:pt x="723789" y="311499"/>
                </a:cubicBezTo>
                <a:cubicBezTo>
                  <a:pt x="715250" y="320038"/>
                  <a:pt x="703692" y="324897"/>
                  <a:pt x="693644" y="331596"/>
                </a:cubicBezTo>
                <a:cubicBezTo>
                  <a:pt x="656800" y="328246"/>
                  <a:pt x="619287" y="329299"/>
                  <a:pt x="583112" y="321547"/>
                </a:cubicBezTo>
                <a:cubicBezTo>
                  <a:pt x="571304" y="319017"/>
                  <a:pt x="563769" y="306852"/>
                  <a:pt x="552967" y="301451"/>
                </a:cubicBezTo>
                <a:cubicBezTo>
                  <a:pt x="543493" y="296714"/>
                  <a:pt x="532870" y="294752"/>
                  <a:pt x="522822" y="291402"/>
                </a:cubicBezTo>
                <a:cubicBezTo>
                  <a:pt x="472921" y="216551"/>
                  <a:pt x="537060" y="308489"/>
                  <a:pt x="472580" y="231112"/>
                </a:cubicBezTo>
                <a:cubicBezTo>
                  <a:pt x="464849" y="221835"/>
                  <a:pt x="461914" y="208511"/>
                  <a:pt x="452484" y="200967"/>
                </a:cubicBezTo>
                <a:cubicBezTo>
                  <a:pt x="444213" y="194350"/>
                  <a:pt x="432387" y="194268"/>
                  <a:pt x="422339" y="190919"/>
                </a:cubicBezTo>
                <a:cubicBezTo>
                  <a:pt x="415640" y="180871"/>
                  <a:pt x="410781" y="169313"/>
                  <a:pt x="402242" y="160774"/>
                </a:cubicBezTo>
                <a:cubicBezTo>
                  <a:pt x="372685" y="131217"/>
                  <a:pt x="351605" y="140478"/>
                  <a:pt x="311807" y="120580"/>
                </a:cubicBezTo>
                <a:cubicBezTo>
                  <a:pt x="178459" y="53909"/>
                  <a:pt x="344995" y="134805"/>
                  <a:pt x="241468" y="90435"/>
                </a:cubicBezTo>
                <a:cubicBezTo>
                  <a:pt x="227700" y="84534"/>
                  <a:pt x="215807" y="73971"/>
                  <a:pt x="201275" y="70338"/>
                </a:cubicBezTo>
                <a:cubicBezTo>
                  <a:pt x="161744" y="60455"/>
                  <a:pt x="120226" y="60125"/>
                  <a:pt x="80695" y="50242"/>
                </a:cubicBezTo>
                <a:cubicBezTo>
                  <a:pt x="-9440" y="27708"/>
                  <a:pt x="308" y="57765"/>
                  <a:pt x="308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938367" y="3547068"/>
            <a:ext cx="211602" cy="532563"/>
          </a:xfrm>
          <a:custGeom>
            <a:avLst/>
            <a:gdLst>
              <a:gd name="connsiteX0" fmla="*/ 211602 w 211602"/>
              <a:gd name="connsiteY0" fmla="*/ 0 h 532563"/>
              <a:gd name="connsiteX1" fmla="*/ 201554 w 211602"/>
              <a:gd name="connsiteY1" fmla="*/ 50242 h 532563"/>
              <a:gd name="connsiteX2" fmla="*/ 111119 w 211602"/>
              <a:gd name="connsiteY2" fmla="*/ 80387 h 532563"/>
              <a:gd name="connsiteX3" fmla="*/ 80974 w 211602"/>
              <a:gd name="connsiteY3" fmla="*/ 90435 h 532563"/>
              <a:gd name="connsiteX4" fmla="*/ 91022 w 211602"/>
              <a:gd name="connsiteY4" fmla="*/ 231112 h 532563"/>
              <a:gd name="connsiteX5" fmla="*/ 131215 w 211602"/>
              <a:gd name="connsiteY5" fmla="*/ 251209 h 532563"/>
              <a:gd name="connsiteX6" fmla="*/ 111119 w 211602"/>
              <a:gd name="connsiteY6" fmla="*/ 371789 h 532563"/>
              <a:gd name="connsiteX7" fmla="*/ 80974 w 211602"/>
              <a:gd name="connsiteY7" fmla="*/ 401934 h 532563"/>
              <a:gd name="connsiteX8" fmla="*/ 70925 w 211602"/>
              <a:gd name="connsiteY8" fmla="*/ 432079 h 532563"/>
              <a:gd name="connsiteX9" fmla="*/ 40780 w 211602"/>
              <a:gd name="connsiteY9" fmla="*/ 442128 h 532563"/>
              <a:gd name="connsiteX10" fmla="*/ 10635 w 211602"/>
              <a:gd name="connsiteY10" fmla="*/ 462224 h 532563"/>
              <a:gd name="connsiteX11" fmla="*/ 587 w 211602"/>
              <a:gd name="connsiteY11" fmla="*/ 532563 h 53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602" h="532563">
                <a:moveTo>
                  <a:pt x="211602" y="0"/>
                </a:moveTo>
                <a:cubicBezTo>
                  <a:pt x="208253" y="16747"/>
                  <a:pt x="214890" y="39573"/>
                  <a:pt x="201554" y="50242"/>
                </a:cubicBezTo>
                <a:cubicBezTo>
                  <a:pt x="176741" y="70092"/>
                  <a:pt x="141264" y="70339"/>
                  <a:pt x="111119" y="80387"/>
                </a:cubicBezTo>
                <a:lnTo>
                  <a:pt x="80974" y="90435"/>
                </a:lnTo>
                <a:cubicBezTo>
                  <a:pt x="72005" y="144244"/>
                  <a:pt x="58363" y="176680"/>
                  <a:pt x="91022" y="231112"/>
                </a:cubicBezTo>
                <a:cubicBezTo>
                  <a:pt x="98729" y="243957"/>
                  <a:pt x="117817" y="244510"/>
                  <a:pt x="131215" y="251209"/>
                </a:cubicBezTo>
                <a:cubicBezTo>
                  <a:pt x="124516" y="291402"/>
                  <a:pt x="124004" y="333132"/>
                  <a:pt x="111119" y="371789"/>
                </a:cubicBezTo>
                <a:cubicBezTo>
                  <a:pt x="106625" y="385270"/>
                  <a:pt x="88857" y="390110"/>
                  <a:pt x="80974" y="401934"/>
                </a:cubicBezTo>
                <a:cubicBezTo>
                  <a:pt x="75099" y="410747"/>
                  <a:pt x="78415" y="424589"/>
                  <a:pt x="70925" y="432079"/>
                </a:cubicBezTo>
                <a:cubicBezTo>
                  <a:pt x="63435" y="439569"/>
                  <a:pt x="50254" y="437391"/>
                  <a:pt x="40780" y="442128"/>
                </a:cubicBezTo>
                <a:cubicBezTo>
                  <a:pt x="29978" y="447529"/>
                  <a:pt x="20683" y="455525"/>
                  <a:pt x="10635" y="462224"/>
                </a:cubicBezTo>
                <a:cubicBezTo>
                  <a:pt x="-3650" y="505080"/>
                  <a:pt x="587" y="481777"/>
                  <a:pt x="587" y="532563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3810000" y="3505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667000" y="3212068"/>
            <a:ext cx="1164101" cy="369332"/>
            <a:chOff x="1828800" y="5486400"/>
            <a:chExt cx="1164101" cy="369332"/>
          </a:xfrm>
        </p:grpSpPr>
        <p:sp>
          <p:nvSpPr>
            <p:cNvPr id="31" name="AutoShape 17"/>
            <p:cNvSpPr>
              <a:spLocks noChangeArrowheads="1"/>
            </p:cNvSpPr>
            <p:nvPr/>
          </p:nvSpPr>
          <p:spPr bwMode="auto">
            <a:xfrm>
              <a:off x="1905000" y="5562600"/>
              <a:ext cx="1066800" cy="277813"/>
            </a:xfrm>
            <a:prstGeom prst="roundRect">
              <a:avLst>
                <a:gd name="adj" fmla="val 16569"/>
              </a:avLst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1828800" y="5486400"/>
              <a:ext cx="1164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</a:rPr>
                <a:t>Dhaulagiri</a:t>
              </a:r>
              <a:endParaRPr lang="en-US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505200" y="4191000"/>
            <a:ext cx="97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Pokhara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4340469" y="415583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47700" y="6400800"/>
            <a:ext cx="9489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5800" y="6096000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~100 km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9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7724"/>
            <a:ext cx="9144000" cy="3822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Nepal: Geoscience in the </a:t>
            </a:r>
            <a:r>
              <a:rPr lang="en-US" dirty="0" smtClean="0"/>
              <a:t>Himalaya</a:t>
            </a:r>
            <a:endParaRPr lang="en-US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8077200" y="29718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83772" y="2893925"/>
            <a:ext cx="7315199" cy="434073"/>
          </a:xfrm>
          <a:custGeom>
            <a:avLst/>
            <a:gdLst>
              <a:gd name="connsiteX0" fmla="*/ 5596931 w 5596931"/>
              <a:gd name="connsiteY0" fmla="*/ 291402 h 452176"/>
              <a:gd name="connsiteX1" fmla="*/ 5546690 w 5596931"/>
              <a:gd name="connsiteY1" fmla="*/ 271305 h 452176"/>
              <a:gd name="connsiteX2" fmla="*/ 5476351 w 5596931"/>
              <a:gd name="connsiteY2" fmla="*/ 261257 h 452176"/>
              <a:gd name="connsiteX3" fmla="*/ 4742822 w 5596931"/>
              <a:gd name="connsiteY3" fmla="*/ 241160 h 452176"/>
              <a:gd name="connsiteX4" fmla="*/ 4411226 w 5596931"/>
              <a:gd name="connsiteY4" fmla="*/ 251208 h 452176"/>
              <a:gd name="connsiteX5" fmla="*/ 4350936 w 5596931"/>
              <a:gd name="connsiteY5" fmla="*/ 261257 h 452176"/>
              <a:gd name="connsiteX6" fmla="*/ 4280597 w 5596931"/>
              <a:gd name="connsiteY6" fmla="*/ 281354 h 452176"/>
              <a:gd name="connsiteX7" fmla="*/ 3868615 w 5596931"/>
              <a:gd name="connsiteY7" fmla="*/ 291402 h 452176"/>
              <a:gd name="connsiteX8" fmla="*/ 3778180 w 5596931"/>
              <a:gd name="connsiteY8" fmla="*/ 321547 h 452176"/>
              <a:gd name="connsiteX9" fmla="*/ 3737986 w 5596931"/>
              <a:gd name="connsiteY9" fmla="*/ 331595 h 452176"/>
              <a:gd name="connsiteX10" fmla="*/ 3707841 w 5596931"/>
              <a:gd name="connsiteY10" fmla="*/ 351692 h 452176"/>
              <a:gd name="connsiteX11" fmla="*/ 3667648 w 5596931"/>
              <a:gd name="connsiteY11" fmla="*/ 341644 h 452176"/>
              <a:gd name="connsiteX12" fmla="*/ 3637503 w 5596931"/>
              <a:gd name="connsiteY12" fmla="*/ 331595 h 452176"/>
              <a:gd name="connsiteX13" fmla="*/ 3557116 w 5596931"/>
              <a:gd name="connsiteY13" fmla="*/ 311499 h 452176"/>
              <a:gd name="connsiteX14" fmla="*/ 3235569 w 5596931"/>
              <a:gd name="connsiteY14" fmla="*/ 321547 h 452176"/>
              <a:gd name="connsiteX15" fmla="*/ 3185327 w 5596931"/>
              <a:gd name="connsiteY15" fmla="*/ 331595 h 452176"/>
              <a:gd name="connsiteX16" fmla="*/ 3135085 w 5596931"/>
              <a:gd name="connsiteY16" fmla="*/ 351692 h 452176"/>
              <a:gd name="connsiteX17" fmla="*/ 3024553 w 5596931"/>
              <a:gd name="connsiteY17" fmla="*/ 391885 h 452176"/>
              <a:gd name="connsiteX18" fmla="*/ 2793441 w 5596931"/>
              <a:gd name="connsiteY18" fmla="*/ 371789 h 452176"/>
              <a:gd name="connsiteX19" fmla="*/ 2723103 w 5596931"/>
              <a:gd name="connsiteY19" fmla="*/ 361740 h 452176"/>
              <a:gd name="connsiteX20" fmla="*/ 2371411 w 5596931"/>
              <a:gd name="connsiteY20" fmla="*/ 341644 h 452176"/>
              <a:gd name="connsiteX21" fmla="*/ 2341265 w 5596931"/>
              <a:gd name="connsiteY21" fmla="*/ 331595 h 452176"/>
              <a:gd name="connsiteX22" fmla="*/ 2280975 w 5596931"/>
              <a:gd name="connsiteY22" fmla="*/ 301450 h 452176"/>
              <a:gd name="connsiteX23" fmla="*/ 2180492 w 5596931"/>
              <a:gd name="connsiteY23" fmla="*/ 291402 h 452176"/>
              <a:gd name="connsiteX24" fmla="*/ 1637881 w 5596931"/>
              <a:gd name="connsiteY24" fmla="*/ 271305 h 452176"/>
              <a:gd name="connsiteX25" fmla="*/ 1195753 w 5596931"/>
              <a:gd name="connsiteY25" fmla="*/ 281354 h 452176"/>
              <a:gd name="connsiteX26" fmla="*/ 1145512 w 5596931"/>
              <a:gd name="connsiteY26" fmla="*/ 291402 h 452176"/>
              <a:gd name="connsiteX27" fmla="*/ 944545 w 5596931"/>
              <a:gd name="connsiteY27" fmla="*/ 301450 h 452176"/>
              <a:gd name="connsiteX28" fmla="*/ 884255 w 5596931"/>
              <a:gd name="connsiteY28" fmla="*/ 331595 h 452176"/>
              <a:gd name="connsiteX29" fmla="*/ 854109 w 5596931"/>
              <a:gd name="connsiteY29" fmla="*/ 351692 h 452176"/>
              <a:gd name="connsiteX30" fmla="*/ 542611 w 5596931"/>
              <a:gd name="connsiteY30" fmla="*/ 361740 h 452176"/>
              <a:gd name="connsiteX31" fmla="*/ 512465 w 5596931"/>
              <a:gd name="connsiteY31" fmla="*/ 381837 h 452176"/>
              <a:gd name="connsiteX32" fmla="*/ 482320 w 5596931"/>
              <a:gd name="connsiteY32" fmla="*/ 391885 h 452176"/>
              <a:gd name="connsiteX33" fmla="*/ 411982 w 5596931"/>
              <a:gd name="connsiteY33" fmla="*/ 452176 h 452176"/>
              <a:gd name="connsiteX34" fmla="*/ 341644 w 5596931"/>
              <a:gd name="connsiteY34" fmla="*/ 432079 h 452176"/>
              <a:gd name="connsiteX35" fmla="*/ 291402 w 5596931"/>
              <a:gd name="connsiteY35" fmla="*/ 411982 h 452176"/>
              <a:gd name="connsiteX36" fmla="*/ 231112 w 5596931"/>
              <a:gd name="connsiteY36" fmla="*/ 391885 h 452176"/>
              <a:gd name="connsiteX37" fmla="*/ 211015 w 5596931"/>
              <a:gd name="connsiteY37" fmla="*/ 341644 h 452176"/>
              <a:gd name="connsiteX38" fmla="*/ 231112 w 5596931"/>
              <a:gd name="connsiteY38" fmla="*/ 261257 h 452176"/>
              <a:gd name="connsiteX39" fmla="*/ 211015 w 5596931"/>
              <a:gd name="connsiteY39" fmla="*/ 140677 h 452176"/>
              <a:gd name="connsiteX40" fmla="*/ 100483 w 5596931"/>
              <a:gd name="connsiteY40" fmla="*/ 90435 h 452176"/>
              <a:gd name="connsiteX41" fmla="*/ 70338 w 5596931"/>
              <a:gd name="connsiteY41" fmla="*/ 60290 h 452176"/>
              <a:gd name="connsiteX42" fmla="*/ 60290 w 5596931"/>
              <a:gd name="connsiteY42" fmla="*/ 30145 h 452176"/>
              <a:gd name="connsiteX43" fmla="*/ 30145 w 5596931"/>
              <a:gd name="connsiteY43" fmla="*/ 20096 h 452176"/>
              <a:gd name="connsiteX44" fmla="*/ 0 w 5596931"/>
              <a:gd name="connsiteY44" fmla="*/ 0 h 452176"/>
              <a:gd name="connsiteX0" fmla="*/ 7315199 w 7315199"/>
              <a:gd name="connsiteY0" fmla="*/ 276487 h 437261"/>
              <a:gd name="connsiteX1" fmla="*/ 7264958 w 7315199"/>
              <a:gd name="connsiteY1" fmla="*/ 256390 h 437261"/>
              <a:gd name="connsiteX2" fmla="*/ 7194619 w 7315199"/>
              <a:gd name="connsiteY2" fmla="*/ 246342 h 437261"/>
              <a:gd name="connsiteX3" fmla="*/ 6461090 w 7315199"/>
              <a:gd name="connsiteY3" fmla="*/ 226245 h 437261"/>
              <a:gd name="connsiteX4" fmla="*/ 6129494 w 7315199"/>
              <a:gd name="connsiteY4" fmla="*/ 236293 h 437261"/>
              <a:gd name="connsiteX5" fmla="*/ 6069204 w 7315199"/>
              <a:gd name="connsiteY5" fmla="*/ 246342 h 437261"/>
              <a:gd name="connsiteX6" fmla="*/ 5998865 w 7315199"/>
              <a:gd name="connsiteY6" fmla="*/ 266439 h 437261"/>
              <a:gd name="connsiteX7" fmla="*/ 5586883 w 7315199"/>
              <a:gd name="connsiteY7" fmla="*/ 276487 h 437261"/>
              <a:gd name="connsiteX8" fmla="*/ 5496448 w 7315199"/>
              <a:gd name="connsiteY8" fmla="*/ 306632 h 437261"/>
              <a:gd name="connsiteX9" fmla="*/ 5456254 w 7315199"/>
              <a:gd name="connsiteY9" fmla="*/ 316680 h 437261"/>
              <a:gd name="connsiteX10" fmla="*/ 5426109 w 7315199"/>
              <a:gd name="connsiteY10" fmla="*/ 336777 h 437261"/>
              <a:gd name="connsiteX11" fmla="*/ 5385916 w 7315199"/>
              <a:gd name="connsiteY11" fmla="*/ 326729 h 437261"/>
              <a:gd name="connsiteX12" fmla="*/ 5355771 w 7315199"/>
              <a:gd name="connsiteY12" fmla="*/ 316680 h 437261"/>
              <a:gd name="connsiteX13" fmla="*/ 5275384 w 7315199"/>
              <a:gd name="connsiteY13" fmla="*/ 296584 h 437261"/>
              <a:gd name="connsiteX14" fmla="*/ 4953837 w 7315199"/>
              <a:gd name="connsiteY14" fmla="*/ 306632 h 437261"/>
              <a:gd name="connsiteX15" fmla="*/ 4903595 w 7315199"/>
              <a:gd name="connsiteY15" fmla="*/ 316680 h 437261"/>
              <a:gd name="connsiteX16" fmla="*/ 4853353 w 7315199"/>
              <a:gd name="connsiteY16" fmla="*/ 336777 h 437261"/>
              <a:gd name="connsiteX17" fmla="*/ 4742821 w 7315199"/>
              <a:gd name="connsiteY17" fmla="*/ 376970 h 437261"/>
              <a:gd name="connsiteX18" fmla="*/ 4511709 w 7315199"/>
              <a:gd name="connsiteY18" fmla="*/ 356874 h 437261"/>
              <a:gd name="connsiteX19" fmla="*/ 4441371 w 7315199"/>
              <a:gd name="connsiteY19" fmla="*/ 346825 h 437261"/>
              <a:gd name="connsiteX20" fmla="*/ 4089679 w 7315199"/>
              <a:gd name="connsiteY20" fmla="*/ 326729 h 437261"/>
              <a:gd name="connsiteX21" fmla="*/ 4059533 w 7315199"/>
              <a:gd name="connsiteY21" fmla="*/ 316680 h 437261"/>
              <a:gd name="connsiteX22" fmla="*/ 3999243 w 7315199"/>
              <a:gd name="connsiteY22" fmla="*/ 286535 h 437261"/>
              <a:gd name="connsiteX23" fmla="*/ 3898760 w 7315199"/>
              <a:gd name="connsiteY23" fmla="*/ 276487 h 437261"/>
              <a:gd name="connsiteX24" fmla="*/ 3356149 w 7315199"/>
              <a:gd name="connsiteY24" fmla="*/ 256390 h 437261"/>
              <a:gd name="connsiteX25" fmla="*/ 2914021 w 7315199"/>
              <a:gd name="connsiteY25" fmla="*/ 266439 h 437261"/>
              <a:gd name="connsiteX26" fmla="*/ 2863780 w 7315199"/>
              <a:gd name="connsiteY26" fmla="*/ 276487 h 437261"/>
              <a:gd name="connsiteX27" fmla="*/ 2662813 w 7315199"/>
              <a:gd name="connsiteY27" fmla="*/ 286535 h 437261"/>
              <a:gd name="connsiteX28" fmla="*/ 2602523 w 7315199"/>
              <a:gd name="connsiteY28" fmla="*/ 316680 h 437261"/>
              <a:gd name="connsiteX29" fmla="*/ 2572377 w 7315199"/>
              <a:gd name="connsiteY29" fmla="*/ 336777 h 437261"/>
              <a:gd name="connsiteX30" fmla="*/ 2260879 w 7315199"/>
              <a:gd name="connsiteY30" fmla="*/ 346825 h 437261"/>
              <a:gd name="connsiteX31" fmla="*/ 2230733 w 7315199"/>
              <a:gd name="connsiteY31" fmla="*/ 366922 h 437261"/>
              <a:gd name="connsiteX32" fmla="*/ 2200588 w 7315199"/>
              <a:gd name="connsiteY32" fmla="*/ 376970 h 437261"/>
              <a:gd name="connsiteX33" fmla="*/ 2130250 w 7315199"/>
              <a:gd name="connsiteY33" fmla="*/ 437261 h 437261"/>
              <a:gd name="connsiteX34" fmla="*/ 2059912 w 7315199"/>
              <a:gd name="connsiteY34" fmla="*/ 417164 h 437261"/>
              <a:gd name="connsiteX35" fmla="*/ 2009670 w 7315199"/>
              <a:gd name="connsiteY35" fmla="*/ 397067 h 437261"/>
              <a:gd name="connsiteX36" fmla="*/ 1949380 w 7315199"/>
              <a:gd name="connsiteY36" fmla="*/ 376970 h 437261"/>
              <a:gd name="connsiteX37" fmla="*/ 1929283 w 7315199"/>
              <a:gd name="connsiteY37" fmla="*/ 326729 h 437261"/>
              <a:gd name="connsiteX38" fmla="*/ 1949380 w 7315199"/>
              <a:gd name="connsiteY38" fmla="*/ 246342 h 437261"/>
              <a:gd name="connsiteX39" fmla="*/ 1929283 w 7315199"/>
              <a:gd name="connsiteY39" fmla="*/ 125762 h 437261"/>
              <a:gd name="connsiteX40" fmla="*/ 1818751 w 7315199"/>
              <a:gd name="connsiteY40" fmla="*/ 75520 h 437261"/>
              <a:gd name="connsiteX41" fmla="*/ 1788606 w 7315199"/>
              <a:gd name="connsiteY41" fmla="*/ 45375 h 437261"/>
              <a:gd name="connsiteX42" fmla="*/ 1778558 w 7315199"/>
              <a:gd name="connsiteY42" fmla="*/ 15230 h 437261"/>
              <a:gd name="connsiteX43" fmla="*/ 1748413 w 7315199"/>
              <a:gd name="connsiteY43" fmla="*/ 5181 h 437261"/>
              <a:gd name="connsiteX44" fmla="*/ 0 w 7315199"/>
              <a:gd name="connsiteY44" fmla="*/ 95617 h 437261"/>
              <a:gd name="connsiteX0" fmla="*/ 7315199 w 7315199"/>
              <a:gd name="connsiteY0" fmla="*/ 272928 h 433702"/>
              <a:gd name="connsiteX1" fmla="*/ 7264958 w 7315199"/>
              <a:gd name="connsiteY1" fmla="*/ 252831 h 433702"/>
              <a:gd name="connsiteX2" fmla="*/ 7194619 w 7315199"/>
              <a:gd name="connsiteY2" fmla="*/ 242783 h 433702"/>
              <a:gd name="connsiteX3" fmla="*/ 6461090 w 7315199"/>
              <a:gd name="connsiteY3" fmla="*/ 222686 h 433702"/>
              <a:gd name="connsiteX4" fmla="*/ 6129494 w 7315199"/>
              <a:gd name="connsiteY4" fmla="*/ 232734 h 433702"/>
              <a:gd name="connsiteX5" fmla="*/ 6069204 w 7315199"/>
              <a:gd name="connsiteY5" fmla="*/ 242783 h 433702"/>
              <a:gd name="connsiteX6" fmla="*/ 5998865 w 7315199"/>
              <a:gd name="connsiteY6" fmla="*/ 262880 h 433702"/>
              <a:gd name="connsiteX7" fmla="*/ 5586883 w 7315199"/>
              <a:gd name="connsiteY7" fmla="*/ 272928 h 433702"/>
              <a:gd name="connsiteX8" fmla="*/ 5496448 w 7315199"/>
              <a:gd name="connsiteY8" fmla="*/ 303073 h 433702"/>
              <a:gd name="connsiteX9" fmla="*/ 5456254 w 7315199"/>
              <a:gd name="connsiteY9" fmla="*/ 313121 h 433702"/>
              <a:gd name="connsiteX10" fmla="*/ 5426109 w 7315199"/>
              <a:gd name="connsiteY10" fmla="*/ 333218 h 433702"/>
              <a:gd name="connsiteX11" fmla="*/ 5385916 w 7315199"/>
              <a:gd name="connsiteY11" fmla="*/ 323170 h 433702"/>
              <a:gd name="connsiteX12" fmla="*/ 5355771 w 7315199"/>
              <a:gd name="connsiteY12" fmla="*/ 313121 h 433702"/>
              <a:gd name="connsiteX13" fmla="*/ 5275384 w 7315199"/>
              <a:gd name="connsiteY13" fmla="*/ 293025 h 433702"/>
              <a:gd name="connsiteX14" fmla="*/ 4953837 w 7315199"/>
              <a:gd name="connsiteY14" fmla="*/ 303073 h 433702"/>
              <a:gd name="connsiteX15" fmla="*/ 4903595 w 7315199"/>
              <a:gd name="connsiteY15" fmla="*/ 313121 h 433702"/>
              <a:gd name="connsiteX16" fmla="*/ 4853353 w 7315199"/>
              <a:gd name="connsiteY16" fmla="*/ 333218 h 433702"/>
              <a:gd name="connsiteX17" fmla="*/ 4742821 w 7315199"/>
              <a:gd name="connsiteY17" fmla="*/ 373411 h 433702"/>
              <a:gd name="connsiteX18" fmla="*/ 4511709 w 7315199"/>
              <a:gd name="connsiteY18" fmla="*/ 353315 h 433702"/>
              <a:gd name="connsiteX19" fmla="*/ 4441371 w 7315199"/>
              <a:gd name="connsiteY19" fmla="*/ 343266 h 433702"/>
              <a:gd name="connsiteX20" fmla="*/ 4089679 w 7315199"/>
              <a:gd name="connsiteY20" fmla="*/ 323170 h 433702"/>
              <a:gd name="connsiteX21" fmla="*/ 4059533 w 7315199"/>
              <a:gd name="connsiteY21" fmla="*/ 313121 h 433702"/>
              <a:gd name="connsiteX22" fmla="*/ 3999243 w 7315199"/>
              <a:gd name="connsiteY22" fmla="*/ 282976 h 433702"/>
              <a:gd name="connsiteX23" fmla="*/ 3898760 w 7315199"/>
              <a:gd name="connsiteY23" fmla="*/ 272928 h 433702"/>
              <a:gd name="connsiteX24" fmla="*/ 3356149 w 7315199"/>
              <a:gd name="connsiteY24" fmla="*/ 252831 h 433702"/>
              <a:gd name="connsiteX25" fmla="*/ 2914021 w 7315199"/>
              <a:gd name="connsiteY25" fmla="*/ 262880 h 433702"/>
              <a:gd name="connsiteX26" fmla="*/ 2863780 w 7315199"/>
              <a:gd name="connsiteY26" fmla="*/ 272928 h 433702"/>
              <a:gd name="connsiteX27" fmla="*/ 2662813 w 7315199"/>
              <a:gd name="connsiteY27" fmla="*/ 282976 h 433702"/>
              <a:gd name="connsiteX28" fmla="*/ 2602523 w 7315199"/>
              <a:gd name="connsiteY28" fmla="*/ 313121 h 433702"/>
              <a:gd name="connsiteX29" fmla="*/ 2572377 w 7315199"/>
              <a:gd name="connsiteY29" fmla="*/ 333218 h 433702"/>
              <a:gd name="connsiteX30" fmla="*/ 2260879 w 7315199"/>
              <a:gd name="connsiteY30" fmla="*/ 343266 h 433702"/>
              <a:gd name="connsiteX31" fmla="*/ 2230733 w 7315199"/>
              <a:gd name="connsiteY31" fmla="*/ 363363 h 433702"/>
              <a:gd name="connsiteX32" fmla="*/ 2200588 w 7315199"/>
              <a:gd name="connsiteY32" fmla="*/ 373411 h 433702"/>
              <a:gd name="connsiteX33" fmla="*/ 2130250 w 7315199"/>
              <a:gd name="connsiteY33" fmla="*/ 433702 h 433702"/>
              <a:gd name="connsiteX34" fmla="*/ 2059912 w 7315199"/>
              <a:gd name="connsiteY34" fmla="*/ 413605 h 433702"/>
              <a:gd name="connsiteX35" fmla="*/ 2009670 w 7315199"/>
              <a:gd name="connsiteY35" fmla="*/ 393508 h 433702"/>
              <a:gd name="connsiteX36" fmla="*/ 1949380 w 7315199"/>
              <a:gd name="connsiteY36" fmla="*/ 373411 h 433702"/>
              <a:gd name="connsiteX37" fmla="*/ 1929283 w 7315199"/>
              <a:gd name="connsiteY37" fmla="*/ 323170 h 433702"/>
              <a:gd name="connsiteX38" fmla="*/ 1949380 w 7315199"/>
              <a:gd name="connsiteY38" fmla="*/ 242783 h 433702"/>
              <a:gd name="connsiteX39" fmla="*/ 1929283 w 7315199"/>
              <a:gd name="connsiteY39" fmla="*/ 122203 h 433702"/>
              <a:gd name="connsiteX40" fmla="*/ 1818751 w 7315199"/>
              <a:gd name="connsiteY40" fmla="*/ 71961 h 433702"/>
              <a:gd name="connsiteX41" fmla="*/ 1788606 w 7315199"/>
              <a:gd name="connsiteY41" fmla="*/ 41816 h 433702"/>
              <a:gd name="connsiteX42" fmla="*/ 1778558 w 7315199"/>
              <a:gd name="connsiteY42" fmla="*/ 11671 h 433702"/>
              <a:gd name="connsiteX43" fmla="*/ 1748413 w 7315199"/>
              <a:gd name="connsiteY43" fmla="*/ 1622 h 433702"/>
              <a:gd name="connsiteX44" fmla="*/ 321547 w 7315199"/>
              <a:gd name="connsiteY44" fmla="*/ 41816 h 433702"/>
              <a:gd name="connsiteX45" fmla="*/ 0 w 7315199"/>
              <a:gd name="connsiteY45" fmla="*/ 92058 h 433702"/>
              <a:gd name="connsiteX0" fmla="*/ 7315199 w 7315199"/>
              <a:gd name="connsiteY0" fmla="*/ 311915 h 472689"/>
              <a:gd name="connsiteX1" fmla="*/ 7264958 w 7315199"/>
              <a:gd name="connsiteY1" fmla="*/ 291818 h 472689"/>
              <a:gd name="connsiteX2" fmla="*/ 7194619 w 7315199"/>
              <a:gd name="connsiteY2" fmla="*/ 281770 h 472689"/>
              <a:gd name="connsiteX3" fmla="*/ 6461090 w 7315199"/>
              <a:gd name="connsiteY3" fmla="*/ 261673 h 472689"/>
              <a:gd name="connsiteX4" fmla="*/ 6129494 w 7315199"/>
              <a:gd name="connsiteY4" fmla="*/ 271721 h 472689"/>
              <a:gd name="connsiteX5" fmla="*/ 6069204 w 7315199"/>
              <a:gd name="connsiteY5" fmla="*/ 281770 h 472689"/>
              <a:gd name="connsiteX6" fmla="*/ 5998865 w 7315199"/>
              <a:gd name="connsiteY6" fmla="*/ 301867 h 472689"/>
              <a:gd name="connsiteX7" fmla="*/ 5586883 w 7315199"/>
              <a:gd name="connsiteY7" fmla="*/ 311915 h 472689"/>
              <a:gd name="connsiteX8" fmla="*/ 5496448 w 7315199"/>
              <a:gd name="connsiteY8" fmla="*/ 342060 h 472689"/>
              <a:gd name="connsiteX9" fmla="*/ 5456254 w 7315199"/>
              <a:gd name="connsiteY9" fmla="*/ 352108 h 472689"/>
              <a:gd name="connsiteX10" fmla="*/ 5426109 w 7315199"/>
              <a:gd name="connsiteY10" fmla="*/ 372205 h 472689"/>
              <a:gd name="connsiteX11" fmla="*/ 5385916 w 7315199"/>
              <a:gd name="connsiteY11" fmla="*/ 362157 h 472689"/>
              <a:gd name="connsiteX12" fmla="*/ 5355771 w 7315199"/>
              <a:gd name="connsiteY12" fmla="*/ 352108 h 472689"/>
              <a:gd name="connsiteX13" fmla="*/ 5275384 w 7315199"/>
              <a:gd name="connsiteY13" fmla="*/ 332012 h 472689"/>
              <a:gd name="connsiteX14" fmla="*/ 4953837 w 7315199"/>
              <a:gd name="connsiteY14" fmla="*/ 342060 h 472689"/>
              <a:gd name="connsiteX15" fmla="*/ 4903595 w 7315199"/>
              <a:gd name="connsiteY15" fmla="*/ 352108 h 472689"/>
              <a:gd name="connsiteX16" fmla="*/ 4853353 w 7315199"/>
              <a:gd name="connsiteY16" fmla="*/ 372205 h 472689"/>
              <a:gd name="connsiteX17" fmla="*/ 4742821 w 7315199"/>
              <a:gd name="connsiteY17" fmla="*/ 412398 h 472689"/>
              <a:gd name="connsiteX18" fmla="*/ 4511709 w 7315199"/>
              <a:gd name="connsiteY18" fmla="*/ 392302 h 472689"/>
              <a:gd name="connsiteX19" fmla="*/ 4441371 w 7315199"/>
              <a:gd name="connsiteY19" fmla="*/ 382253 h 472689"/>
              <a:gd name="connsiteX20" fmla="*/ 4089679 w 7315199"/>
              <a:gd name="connsiteY20" fmla="*/ 362157 h 472689"/>
              <a:gd name="connsiteX21" fmla="*/ 4059533 w 7315199"/>
              <a:gd name="connsiteY21" fmla="*/ 352108 h 472689"/>
              <a:gd name="connsiteX22" fmla="*/ 3999243 w 7315199"/>
              <a:gd name="connsiteY22" fmla="*/ 321963 h 472689"/>
              <a:gd name="connsiteX23" fmla="*/ 3898760 w 7315199"/>
              <a:gd name="connsiteY23" fmla="*/ 311915 h 472689"/>
              <a:gd name="connsiteX24" fmla="*/ 3356149 w 7315199"/>
              <a:gd name="connsiteY24" fmla="*/ 291818 h 472689"/>
              <a:gd name="connsiteX25" fmla="*/ 2914021 w 7315199"/>
              <a:gd name="connsiteY25" fmla="*/ 301867 h 472689"/>
              <a:gd name="connsiteX26" fmla="*/ 2863780 w 7315199"/>
              <a:gd name="connsiteY26" fmla="*/ 311915 h 472689"/>
              <a:gd name="connsiteX27" fmla="*/ 2662813 w 7315199"/>
              <a:gd name="connsiteY27" fmla="*/ 321963 h 472689"/>
              <a:gd name="connsiteX28" fmla="*/ 2602523 w 7315199"/>
              <a:gd name="connsiteY28" fmla="*/ 352108 h 472689"/>
              <a:gd name="connsiteX29" fmla="*/ 2572377 w 7315199"/>
              <a:gd name="connsiteY29" fmla="*/ 372205 h 472689"/>
              <a:gd name="connsiteX30" fmla="*/ 2260879 w 7315199"/>
              <a:gd name="connsiteY30" fmla="*/ 382253 h 472689"/>
              <a:gd name="connsiteX31" fmla="*/ 2230733 w 7315199"/>
              <a:gd name="connsiteY31" fmla="*/ 402350 h 472689"/>
              <a:gd name="connsiteX32" fmla="*/ 2200588 w 7315199"/>
              <a:gd name="connsiteY32" fmla="*/ 412398 h 472689"/>
              <a:gd name="connsiteX33" fmla="*/ 2130250 w 7315199"/>
              <a:gd name="connsiteY33" fmla="*/ 472689 h 472689"/>
              <a:gd name="connsiteX34" fmla="*/ 2059912 w 7315199"/>
              <a:gd name="connsiteY34" fmla="*/ 452592 h 472689"/>
              <a:gd name="connsiteX35" fmla="*/ 2009670 w 7315199"/>
              <a:gd name="connsiteY35" fmla="*/ 432495 h 472689"/>
              <a:gd name="connsiteX36" fmla="*/ 1949380 w 7315199"/>
              <a:gd name="connsiteY36" fmla="*/ 412398 h 472689"/>
              <a:gd name="connsiteX37" fmla="*/ 1929283 w 7315199"/>
              <a:gd name="connsiteY37" fmla="*/ 362157 h 472689"/>
              <a:gd name="connsiteX38" fmla="*/ 1949380 w 7315199"/>
              <a:gd name="connsiteY38" fmla="*/ 281770 h 472689"/>
              <a:gd name="connsiteX39" fmla="*/ 1929283 w 7315199"/>
              <a:gd name="connsiteY39" fmla="*/ 161190 h 472689"/>
              <a:gd name="connsiteX40" fmla="*/ 1818751 w 7315199"/>
              <a:gd name="connsiteY40" fmla="*/ 110948 h 472689"/>
              <a:gd name="connsiteX41" fmla="*/ 1788606 w 7315199"/>
              <a:gd name="connsiteY41" fmla="*/ 80803 h 472689"/>
              <a:gd name="connsiteX42" fmla="*/ 1778558 w 7315199"/>
              <a:gd name="connsiteY42" fmla="*/ 50658 h 472689"/>
              <a:gd name="connsiteX43" fmla="*/ 673239 w 7315199"/>
              <a:gd name="connsiteY43" fmla="*/ 416 h 472689"/>
              <a:gd name="connsiteX44" fmla="*/ 321547 w 7315199"/>
              <a:gd name="connsiteY44" fmla="*/ 80803 h 472689"/>
              <a:gd name="connsiteX45" fmla="*/ 0 w 7315199"/>
              <a:gd name="connsiteY45" fmla="*/ 131045 h 472689"/>
              <a:gd name="connsiteX0" fmla="*/ 7315199 w 7315199"/>
              <a:gd name="connsiteY0" fmla="*/ 321547 h 482321"/>
              <a:gd name="connsiteX1" fmla="*/ 7264958 w 7315199"/>
              <a:gd name="connsiteY1" fmla="*/ 301450 h 482321"/>
              <a:gd name="connsiteX2" fmla="*/ 7194619 w 7315199"/>
              <a:gd name="connsiteY2" fmla="*/ 291402 h 482321"/>
              <a:gd name="connsiteX3" fmla="*/ 6461090 w 7315199"/>
              <a:gd name="connsiteY3" fmla="*/ 271305 h 482321"/>
              <a:gd name="connsiteX4" fmla="*/ 6129494 w 7315199"/>
              <a:gd name="connsiteY4" fmla="*/ 281353 h 482321"/>
              <a:gd name="connsiteX5" fmla="*/ 6069204 w 7315199"/>
              <a:gd name="connsiteY5" fmla="*/ 291402 h 482321"/>
              <a:gd name="connsiteX6" fmla="*/ 5998865 w 7315199"/>
              <a:gd name="connsiteY6" fmla="*/ 311499 h 482321"/>
              <a:gd name="connsiteX7" fmla="*/ 5586883 w 7315199"/>
              <a:gd name="connsiteY7" fmla="*/ 321547 h 482321"/>
              <a:gd name="connsiteX8" fmla="*/ 5496448 w 7315199"/>
              <a:gd name="connsiteY8" fmla="*/ 351692 h 482321"/>
              <a:gd name="connsiteX9" fmla="*/ 5456254 w 7315199"/>
              <a:gd name="connsiteY9" fmla="*/ 361740 h 482321"/>
              <a:gd name="connsiteX10" fmla="*/ 5426109 w 7315199"/>
              <a:gd name="connsiteY10" fmla="*/ 381837 h 482321"/>
              <a:gd name="connsiteX11" fmla="*/ 5385916 w 7315199"/>
              <a:gd name="connsiteY11" fmla="*/ 371789 h 482321"/>
              <a:gd name="connsiteX12" fmla="*/ 5355771 w 7315199"/>
              <a:gd name="connsiteY12" fmla="*/ 361740 h 482321"/>
              <a:gd name="connsiteX13" fmla="*/ 5275384 w 7315199"/>
              <a:gd name="connsiteY13" fmla="*/ 341644 h 482321"/>
              <a:gd name="connsiteX14" fmla="*/ 4953837 w 7315199"/>
              <a:gd name="connsiteY14" fmla="*/ 351692 h 482321"/>
              <a:gd name="connsiteX15" fmla="*/ 4903595 w 7315199"/>
              <a:gd name="connsiteY15" fmla="*/ 361740 h 482321"/>
              <a:gd name="connsiteX16" fmla="*/ 4853353 w 7315199"/>
              <a:gd name="connsiteY16" fmla="*/ 381837 h 482321"/>
              <a:gd name="connsiteX17" fmla="*/ 4742821 w 7315199"/>
              <a:gd name="connsiteY17" fmla="*/ 422030 h 482321"/>
              <a:gd name="connsiteX18" fmla="*/ 4511709 w 7315199"/>
              <a:gd name="connsiteY18" fmla="*/ 401934 h 482321"/>
              <a:gd name="connsiteX19" fmla="*/ 4441371 w 7315199"/>
              <a:gd name="connsiteY19" fmla="*/ 391885 h 482321"/>
              <a:gd name="connsiteX20" fmla="*/ 4089679 w 7315199"/>
              <a:gd name="connsiteY20" fmla="*/ 371789 h 482321"/>
              <a:gd name="connsiteX21" fmla="*/ 4059533 w 7315199"/>
              <a:gd name="connsiteY21" fmla="*/ 361740 h 482321"/>
              <a:gd name="connsiteX22" fmla="*/ 3999243 w 7315199"/>
              <a:gd name="connsiteY22" fmla="*/ 331595 h 482321"/>
              <a:gd name="connsiteX23" fmla="*/ 3898760 w 7315199"/>
              <a:gd name="connsiteY23" fmla="*/ 321547 h 482321"/>
              <a:gd name="connsiteX24" fmla="*/ 3356149 w 7315199"/>
              <a:gd name="connsiteY24" fmla="*/ 301450 h 482321"/>
              <a:gd name="connsiteX25" fmla="*/ 2914021 w 7315199"/>
              <a:gd name="connsiteY25" fmla="*/ 311499 h 482321"/>
              <a:gd name="connsiteX26" fmla="*/ 2863780 w 7315199"/>
              <a:gd name="connsiteY26" fmla="*/ 321547 h 482321"/>
              <a:gd name="connsiteX27" fmla="*/ 2662813 w 7315199"/>
              <a:gd name="connsiteY27" fmla="*/ 331595 h 482321"/>
              <a:gd name="connsiteX28" fmla="*/ 2602523 w 7315199"/>
              <a:gd name="connsiteY28" fmla="*/ 361740 h 482321"/>
              <a:gd name="connsiteX29" fmla="*/ 2572377 w 7315199"/>
              <a:gd name="connsiteY29" fmla="*/ 381837 h 482321"/>
              <a:gd name="connsiteX30" fmla="*/ 2260879 w 7315199"/>
              <a:gd name="connsiteY30" fmla="*/ 391885 h 482321"/>
              <a:gd name="connsiteX31" fmla="*/ 2230733 w 7315199"/>
              <a:gd name="connsiteY31" fmla="*/ 411982 h 482321"/>
              <a:gd name="connsiteX32" fmla="*/ 2200588 w 7315199"/>
              <a:gd name="connsiteY32" fmla="*/ 422030 h 482321"/>
              <a:gd name="connsiteX33" fmla="*/ 2130250 w 7315199"/>
              <a:gd name="connsiteY33" fmla="*/ 482321 h 482321"/>
              <a:gd name="connsiteX34" fmla="*/ 2059912 w 7315199"/>
              <a:gd name="connsiteY34" fmla="*/ 462224 h 482321"/>
              <a:gd name="connsiteX35" fmla="*/ 2009670 w 7315199"/>
              <a:gd name="connsiteY35" fmla="*/ 442127 h 482321"/>
              <a:gd name="connsiteX36" fmla="*/ 1949380 w 7315199"/>
              <a:gd name="connsiteY36" fmla="*/ 422030 h 482321"/>
              <a:gd name="connsiteX37" fmla="*/ 1929283 w 7315199"/>
              <a:gd name="connsiteY37" fmla="*/ 371789 h 482321"/>
              <a:gd name="connsiteX38" fmla="*/ 1949380 w 7315199"/>
              <a:gd name="connsiteY38" fmla="*/ 291402 h 482321"/>
              <a:gd name="connsiteX39" fmla="*/ 1929283 w 7315199"/>
              <a:gd name="connsiteY39" fmla="*/ 170822 h 482321"/>
              <a:gd name="connsiteX40" fmla="*/ 1818751 w 7315199"/>
              <a:gd name="connsiteY40" fmla="*/ 120580 h 482321"/>
              <a:gd name="connsiteX41" fmla="*/ 1788606 w 7315199"/>
              <a:gd name="connsiteY41" fmla="*/ 90435 h 482321"/>
              <a:gd name="connsiteX42" fmla="*/ 954593 w 7315199"/>
              <a:gd name="connsiteY42" fmla="*/ 10049 h 482321"/>
              <a:gd name="connsiteX43" fmla="*/ 673239 w 7315199"/>
              <a:gd name="connsiteY43" fmla="*/ 10048 h 482321"/>
              <a:gd name="connsiteX44" fmla="*/ 321547 w 7315199"/>
              <a:gd name="connsiteY44" fmla="*/ 90435 h 482321"/>
              <a:gd name="connsiteX45" fmla="*/ 0 w 7315199"/>
              <a:gd name="connsiteY45" fmla="*/ 140677 h 482321"/>
              <a:gd name="connsiteX0" fmla="*/ 7315199 w 7315199"/>
              <a:gd name="connsiteY0" fmla="*/ 336903 h 497677"/>
              <a:gd name="connsiteX1" fmla="*/ 7264958 w 7315199"/>
              <a:gd name="connsiteY1" fmla="*/ 316806 h 497677"/>
              <a:gd name="connsiteX2" fmla="*/ 7194619 w 7315199"/>
              <a:gd name="connsiteY2" fmla="*/ 306758 h 497677"/>
              <a:gd name="connsiteX3" fmla="*/ 6461090 w 7315199"/>
              <a:gd name="connsiteY3" fmla="*/ 286661 h 497677"/>
              <a:gd name="connsiteX4" fmla="*/ 6129494 w 7315199"/>
              <a:gd name="connsiteY4" fmla="*/ 296709 h 497677"/>
              <a:gd name="connsiteX5" fmla="*/ 6069204 w 7315199"/>
              <a:gd name="connsiteY5" fmla="*/ 306758 h 497677"/>
              <a:gd name="connsiteX6" fmla="*/ 5998865 w 7315199"/>
              <a:gd name="connsiteY6" fmla="*/ 326855 h 497677"/>
              <a:gd name="connsiteX7" fmla="*/ 5586883 w 7315199"/>
              <a:gd name="connsiteY7" fmla="*/ 336903 h 497677"/>
              <a:gd name="connsiteX8" fmla="*/ 5496448 w 7315199"/>
              <a:gd name="connsiteY8" fmla="*/ 367048 h 497677"/>
              <a:gd name="connsiteX9" fmla="*/ 5456254 w 7315199"/>
              <a:gd name="connsiteY9" fmla="*/ 377096 h 497677"/>
              <a:gd name="connsiteX10" fmla="*/ 5426109 w 7315199"/>
              <a:gd name="connsiteY10" fmla="*/ 397193 h 497677"/>
              <a:gd name="connsiteX11" fmla="*/ 5385916 w 7315199"/>
              <a:gd name="connsiteY11" fmla="*/ 387145 h 497677"/>
              <a:gd name="connsiteX12" fmla="*/ 5355771 w 7315199"/>
              <a:gd name="connsiteY12" fmla="*/ 377096 h 497677"/>
              <a:gd name="connsiteX13" fmla="*/ 5275384 w 7315199"/>
              <a:gd name="connsiteY13" fmla="*/ 357000 h 497677"/>
              <a:gd name="connsiteX14" fmla="*/ 4953837 w 7315199"/>
              <a:gd name="connsiteY14" fmla="*/ 367048 h 497677"/>
              <a:gd name="connsiteX15" fmla="*/ 4903595 w 7315199"/>
              <a:gd name="connsiteY15" fmla="*/ 377096 h 497677"/>
              <a:gd name="connsiteX16" fmla="*/ 4853353 w 7315199"/>
              <a:gd name="connsiteY16" fmla="*/ 397193 h 497677"/>
              <a:gd name="connsiteX17" fmla="*/ 4742821 w 7315199"/>
              <a:gd name="connsiteY17" fmla="*/ 437386 h 497677"/>
              <a:gd name="connsiteX18" fmla="*/ 4511709 w 7315199"/>
              <a:gd name="connsiteY18" fmla="*/ 417290 h 497677"/>
              <a:gd name="connsiteX19" fmla="*/ 4441371 w 7315199"/>
              <a:gd name="connsiteY19" fmla="*/ 407241 h 497677"/>
              <a:gd name="connsiteX20" fmla="*/ 4089679 w 7315199"/>
              <a:gd name="connsiteY20" fmla="*/ 387145 h 497677"/>
              <a:gd name="connsiteX21" fmla="*/ 4059533 w 7315199"/>
              <a:gd name="connsiteY21" fmla="*/ 377096 h 497677"/>
              <a:gd name="connsiteX22" fmla="*/ 3999243 w 7315199"/>
              <a:gd name="connsiteY22" fmla="*/ 346951 h 497677"/>
              <a:gd name="connsiteX23" fmla="*/ 3898760 w 7315199"/>
              <a:gd name="connsiteY23" fmla="*/ 336903 h 497677"/>
              <a:gd name="connsiteX24" fmla="*/ 3356149 w 7315199"/>
              <a:gd name="connsiteY24" fmla="*/ 316806 h 497677"/>
              <a:gd name="connsiteX25" fmla="*/ 2914021 w 7315199"/>
              <a:gd name="connsiteY25" fmla="*/ 326855 h 497677"/>
              <a:gd name="connsiteX26" fmla="*/ 2863780 w 7315199"/>
              <a:gd name="connsiteY26" fmla="*/ 336903 h 497677"/>
              <a:gd name="connsiteX27" fmla="*/ 2662813 w 7315199"/>
              <a:gd name="connsiteY27" fmla="*/ 346951 h 497677"/>
              <a:gd name="connsiteX28" fmla="*/ 2602523 w 7315199"/>
              <a:gd name="connsiteY28" fmla="*/ 377096 h 497677"/>
              <a:gd name="connsiteX29" fmla="*/ 2572377 w 7315199"/>
              <a:gd name="connsiteY29" fmla="*/ 397193 h 497677"/>
              <a:gd name="connsiteX30" fmla="*/ 2260879 w 7315199"/>
              <a:gd name="connsiteY30" fmla="*/ 407241 h 497677"/>
              <a:gd name="connsiteX31" fmla="*/ 2230733 w 7315199"/>
              <a:gd name="connsiteY31" fmla="*/ 427338 h 497677"/>
              <a:gd name="connsiteX32" fmla="*/ 2200588 w 7315199"/>
              <a:gd name="connsiteY32" fmla="*/ 437386 h 497677"/>
              <a:gd name="connsiteX33" fmla="*/ 2130250 w 7315199"/>
              <a:gd name="connsiteY33" fmla="*/ 497677 h 497677"/>
              <a:gd name="connsiteX34" fmla="*/ 2059912 w 7315199"/>
              <a:gd name="connsiteY34" fmla="*/ 477580 h 497677"/>
              <a:gd name="connsiteX35" fmla="*/ 2009670 w 7315199"/>
              <a:gd name="connsiteY35" fmla="*/ 457483 h 497677"/>
              <a:gd name="connsiteX36" fmla="*/ 1949380 w 7315199"/>
              <a:gd name="connsiteY36" fmla="*/ 437386 h 497677"/>
              <a:gd name="connsiteX37" fmla="*/ 1929283 w 7315199"/>
              <a:gd name="connsiteY37" fmla="*/ 387145 h 497677"/>
              <a:gd name="connsiteX38" fmla="*/ 1949380 w 7315199"/>
              <a:gd name="connsiteY38" fmla="*/ 306758 h 497677"/>
              <a:gd name="connsiteX39" fmla="*/ 1929283 w 7315199"/>
              <a:gd name="connsiteY39" fmla="*/ 186178 h 497677"/>
              <a:gd name="connsiteX40" fmla="*/ 1818751 w 7315199"/>
              <a:gd name="connsiteY40" fmla="*/ 135936 h 497677"/>
              <a:gd name="connsiteX41" fmla="*/ 1175656 w 7315199"/>
              <a:gd name="connsiteY41" fmla="*/ 5308 h 497677"/>
              <a:gd name="connsiteX42" fmla="*/ 954593 w 7315199"/>
              <a:gd name="connsiteY42" fmla="*/ 25405 h 497677"/>
              <a:gd name="connsiteX43" fmla="*/ 673239 w 7315199"/>
              <a:gd name="connsiteY43" fmla="*/ 25404 h 497677"/>
              <a:gd name="connsiteX44" fmla="*/ 321547 w 7315199"/>
              <a:gd name="connsiteY44" fmla="*/ 105791 h 497677"/>
              <a:gd name="connsiteX45" fmla="*/ 0 w 7315199"/>
              <a:gd name="connsiteY45" fmla="*/ 156033 h 497677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29283 w 7315199"/>
              <a:gd name="connsiteY37" fmla="*/ 381837 h 492369"/>
              <a:gd name="connsiteX38" fmla="*/ 1949380 w 7315199"/>
              <a:gd name="connsiteY38" fmla="*/ 301450 h 492369"/>
              <a:gd name="connsiteX39" fmla="*/ 1929283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29283 w 7315199"/>
              <a:gd name="connsiteY37" fmla="*/ 381837 h 492369"/>
              <a:gd name="connsiteX38" fmla="*/ 1949380 w 7315199"/>
              <a:gd name="connsiteY38" fmla="*/ 301450 h 492369"/>
              <a:gd name="connsiteX39" fmla="*/ 1718267 w 7315199"/>
              <a:gd name="connsiteY39" fmla="*/ 140677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29283 w 7315199"/>
              <a:gd name="connsiteY37" fmla="*/ 381837 h 492369"/>
              <a:gd name="connsiteX38" fmla="*/ 1909187 w 7315199"/>
              <a:gd name="connsiteY38" fmla="*/ 200966 h 492369"/>
              <a:gd name="connsiteX39" fmla="*/ 1718267 w 7315199"/>
              <a:gd name="connsiteY39" fmla="*/ 140677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909187 w 7315199"/>
              <a:gd name="connsiteY38" fmla="*/ 200966 h 492369"/>
              <a:gd name="connsiteX39" fmla="*/ 1718267 w 7315199"/>
              <a:gd name="connsiteY39" fmla="*/ 140677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909187 w 7315199"/>
              <a:gd name="connsiteY38" fmla="*/ 200966 h 492369"/>
              <a:gd name="connsiteX39" fmla="*/ 1607735 w 7315199"/>
              <a:gd name="connsiteY39" fmla="*/ 130628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909187 w 7315199"/>
              <a:gd name="connsiteY38" fmla="*/ 200966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808704 w 7315199"/>
              <a:gd name="connsiteY38" fmla="*/ 231111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858945 w 7315199"/>
              <a:gd name="connsiteY38" fmla="*/ 241160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959428 w 7315199"/>
              <a:gd name="connsiteY37" fmla="*/ 291402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49380 w 7315199"/>
              <a:gd name="connsiteY36" fmla="*/ 432078 h 492369"/>
              <a:gd name="connsiteX37" fmla="*/ 1868993 w 7315199"/>
              <a:gd name="connsiteY37" fmla="*/ 241160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2059912 w 7315199"/>
              <a:gd name="connsiteY36" fmla="*/ 351692 h 492369"/>
              <a:gd name="connsiteX37" fmla="*/ 1868993 w 7315199"/>
              <a:gd name="connsiteY37" fmla="*/ 241160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09670 w 7315199"/>
              <a:gd name="connsiteY35" fmla="*/ 452175 h 492369"/>
              <a:gd name="connsiteX36" fmla="*/ 1969477 w 7315199"/>
              <a:gd name="connsiteY36" fmla="*/ 251209 h 492369"/>
              <a:gd name="connsiteX37" fmla="*/ 1868993 w 7315199"/>
              <a:gd name="connsiteY37" fmla="*/ 241160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59912 w 7315199"/>
              <a:gd name="connsiteY34" fmla="*/ 472272 h 492369"/>
              <a:gd name="connsiteX35" fmla="*/ 2019719 w 7315199"/>
              <a:gd name="connsiteY35" fmla="*/ 351691 h 492369"/>
              <a:gd name="connsiteX36" fmla="*/ 1969477 w 7315199"/>
              <a:gd name="connsiteY36" fmla="*/ 251209 h 492369"/>
              <a:gd name="connsiteX37" fmla="*/ 1868993 w 7315199"/>
              <a:gd name="connsiteY37" fmla="*/ 241160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92369"/>
              <a:gd name="connsiteX1" fmla="*/ 7264958 w 7315199"/>
              <a:gd name="connsiteY1" fmla="*/ 311498 h 492369"/>
              <a:gd name="connsiteX2" fmla="*/ 7194619 w 7315199"/>
              <a:gd name="connsiteY2" fmla="*/ 301450 h 492369"/>
              <a:gd name="connsiteX3" fmla="*/ 6461090 w 7315199"/>
              <a:gd name="connsiteY3" fmla="*/ 281353 h 492369"/>
              <a:gd name="connsiteX4" fmla="*/ 6129494 w 7315199"/>
              <a:gd name="connsiteY4" fmla="*/ 291401 h 492369"/>
              <a:gd name="connsiteX5" fmla="*/ 6069204 w 7315199"/>
              <a:gd name="connsiteY5" fmla="*/ 301450 h 492369"/>
              <a:gd name="connsiteX6" fmla="*/ 5998865 w 7315199"/>
              <a:gd name="connsiteY6" fmla="*/ 321547 h 492369"/>
              <a:gd name="connsiteX7" fmla="*/ 5586883 w 7315199"/>
              <a:gd name="connsiteY7" fmla="*/ 331595 h 492369"/>
              <a:gd name="connsiteX8" fmla="*/ 5496448 w 7315199"/>
              <a:gd name="connsiteY8" fmla="*/ 361740 h 492369"/>
              <a:gd name="connsiteX9" fmla="*/ 5456254 w 7315199"/>
              <a:gd name="connsiteY9" fmla="*/ 371788 h 492369"/>
              <a:gd name="connsiteX10" fmla="*/ 5426109 w 7315199"/>
              <a:gd name="connsiteY10" fmla="*/ 391885 h 492369"/>
              <a:gd name="connsiteX11" fmla="*/ 5385916 w 7315199"/>
              <a:gd name="connsiteY11" fmla="*/ 381837 h 492369"/>
              <a:gd name="connsiteX12" fmla="*/ 5355771 w 7315199"/>
              <a:gd name="connsiteY12" fmla="*/ 371788 h 492369"/>
              <a:gd name="connsiteX13" fmla="*/ 5275384 w 7315199"/>
              <a:gd name="connsiteY13" fmla="*/ 351692 h 492369"/>
              <a:gd name="connsiteX14" fmla="*/ 4953837 w 7315199"/>
              <a:gd name="connsiteY14" fmla="*/ 361740 h 492369"/>
              <a:gd name="connsiteX15" fmla="*/ 4903595 w 7315199"/>
              <a:gd name="connsiteY15" fmla="*/ 371788 h 492369"/>
              <a:gd name="connsiteX16" fmla="*/ 4853353 w 7315199"/>
              <a:gd name="connsiteY16" fmla="*/ 391885 h 492369"/>
              <a:gd name="connsiteX17" fmla="*/ 4742821 w 7315199"/>
              <a:gd name="connsiteY17" fmla="*/ 432078 h 492369"/>
              <a:gd name="connsiteX18" fmla="*/ 4511709 w 7315199"/>
              <a:gd name="connsiteY18" fmla="*/ 411982 h 492369"/>
              <a:gd name="connsiteX19" fmla="*/ 4441371 w 7315199"/>
              <a:gd name="connsiteY19" fmla="*/ 401933 h 492369"/>
              <a:gd name="connsiteX20" fmla="*/ 4089679 w 7315199"/>
              <a:gd name="connsiteY20" fmla="*/ 381837 h 492369"/>
              <a:gd name="connsiteX21" fmla="*/ 4059533 w 7315199"/>
              <a:gd name="connsiteY21" fmla="*/ 371788 h 492369"/>
              <a:gd name="connsiteX22" fmla="*/ 3999243 w 7315199"/>
              <a:gd name="connsiteY22" fmla="*/ 341643 h 492369"/>
              <a:gd name="connsiteX23" fmla="*/ 3898760 w 7315199"/>
              <a:gd name="connsiteY23" fmla="*/ 331595 h 492369"/>
              <a:gd name="connsiteX24" fmla="*/ 3356149 w 7315199"/>
              <a:gd name="connsiteY24" fmla="*/ 311498 h 492369"/>
              <a:gd name="connsiteX25" fmla="*/ 2914021 w 7315199"/>
              <a:gd name="connsiteY25" fmla="*/ 321547 h 492369"/>
              <a:gd name="connsiteX26" fmla="*/ 2863780 w 7315199"/>
              <a:gd name="connsiteY26" fmla="*/ 331595 h 492369"/>
              <a:gd name="connsiteX27" fmla="*/ 2662813 w 7315199"/>
              <a:gd name="connsiteY27" fmla="*/ 341643 h 492369"/>
              <a:gd name="connsiteX28" fmla="*/ 2602523 w 7315199"/>
              <a:gd name="connsiteY28" fmla="*/ 371788 h 492369"/>
              <a:gd name="connsiteX29" fmla="*/ 2572377 w 7315199"/>
              <a:gd name="connsiteY29" fmla="*/ 391885 h 492369"/>
              <a:gd name="connsiteX30" fmla="*/ 2260879 w 7315199"/>
              <a:gd name="connsiteY30" fmla="*/ 401933 h 492369"/>
              <a:gd name="connsiteX31" fmla="*/ 2230733 w 7315199"/>
              <a:gd name="connsiteY31" fmla="*/ 422030 h 492369"/>
              <a:gd name="connsiteX32" fmla="*/ 2200588 w 7315199"/>
              <a:gd name="connsiteY32" fmla="*/ 432078 h 492369"/>
              <a:gd name="connsiteX33" fmla="*/ 2130250 w 7315199"/>
              <a:gd name="connsiteY33" fmla="*/ 492369 h 492369"/>
              <a:gd name="connsiteX34" fmla="*/ 2080009 w 7315199"/>
              <a:gd name="connsiteY34" fmla="*/ 371789 h 492369"/>
              <a:gd name="connsiteX35" fmla="*/ 2019719 w 7315199"/>
              <a:gd name="connsiteY35" fmla="*/ 351691 h 492369"/>
              <a:gd name="connsiteX36" fmla="*/ 1969477 w 7315199"/>
              <a:gd name="connsiteY36" fmla="*/ 251209 h 492369"/>
              <a:gd name="connsiteX37" fmla="*/ 1868993 w 7315199"/>
              <a:gd name="connsiteY37" fmla="*/ 241160 h 492369"/>
              <a:gd name="connsiteX38" fmla="*/ 1748413 w 7315199"/>
              <a:gd name="connsiteY38" fmla="*/ 200967 h 492369"/>
              <a:gd name="connsiteX39" fmla="*/ 1607735 w 7315199"/>
              <a:gd name="connsiteY39" fmla="*/ 180870 h 492369"/>
              <a:gd name="connsiteX40" fmla="*/ 1376624 w 7315199"/>
              <a:gd name="connsiteY40" fmla="*/ 20096 h 492369"/>
              <a:gd name="connsiteX41" fmla="*/ 1175656 w 7315199"/>
              <a:gd name="connsiteY41" fmla="*/ 0 h 492369"/>
              <a:gd name="connsiteX42" fmla="*/ 954593 w 7315199"/>
              <a:gd name="connsiteY42" fmla="*/ 20097 h 492369"/>
              <a:gd name="connsiteX43" fmla="*/ 673239 w 7315199"/>
              <a:gd name="connsiteY43" fmla="*/ 20096 h 492369"/>
              <a:gd name="connsiteX44" fmla="*/ 321547 w 7315199"/>
              <a:gd name="connsiteY44" fmla="*/ 100483 h 492369"/>
              <a:gd name="connsiteX45" fmla="*/ 0 w 7315199"/>
              <a:gd name="connsiteY45" fmla="*/ 150725 h 492369"/>
              <a:gd name="connsiteX0" fmla="*/ 7315199 w 7315199"/>
              <a:gd name="connsiteY0" fmla="*/ 331595 h 436828"/>
              <a:gd name="connsiteX1" fmla="*/ 7264958 w 7315199"/>
              <a:gd name="connsiteY1" fmla="*/ 311498 h 436828"/>
              <a:gd name="connsiteX2" fmla="*/ 7194619 w 7315199"/>
              <a:gd name="connsiteY2" fmla="*/ 301450 h 436828"/>
              <a:gd name="connsiteX3" fmla="*/ 6461090 w 7315199"/>
              <a:gd name="connsiteY3" fmla="*/ 281353 h 436828"/>
              <a:gd name="connsiteX4" fmla="*/ 6129494 w 7315199"/>
              <a:gd name="connsiteY4" fmla="*/ 291401 h 436828"/>
              <a:gd name="connsiteX5" fmla="*/ 6069204 w 7315199"/>
              <a:gd name="connsiteY5" fmla="*/ 301450 h 436828"/>
              <a:gd name="connsiteX6" fmla="*/ 5998865 w 7315199"/>
              <a:gd name="connsiteY6" fmla="*/ 321547 h 436828"/>
              <a:gd name="connsiteX7" fmla="*/ 5586883 w 7315199"/>
              <a:gd name="connsiteY7" fmla="*/ 331595 h 436828"/>
              <a:gd name="connsiteX8" fmla="*/ 5496448 w 7315199"/>
              <a:gd name="connsiteY8" fmla="*/ 361740 h 436828"/>
              <a:gd name="connsiteX9" fmla="*/ 5456254 w 7315199"/>
              <a:gd name="connsiteY9" fmla="*/ 371788 h 436828"/>
              <a:gd name="connsiteX10" fmla="*/ 5426109 w 7315199"/>
              <a:gd name="connsiteY10" fmla="*/ 391885 h 436828"/>
              <a:gd name="connsiteX11" fmla="*/ 5385916 w 7315199"/>
              <a:gd name="connsiteY11" fmla="*/ 381837 h 436828"/>
              <a:gd name="connsiteX12" fmla="*/ 5355771 w 7315199"/>
              <a:gd name="connsiteY12" fmla="*/ 371788 h 436828"/>
              <a:gd name="connsiteX13" fmla="*/ 5275384 w 7315199"/>
              <a:gd name="connsiteY13" fmla="*/ 351692 h 436828"/>
              <a:gd name="connsiteX14" fmla="*/ 4953837 w 7315199"/>
              <a:gd name="connsiteY14" fmla="*/ 361740 h 436828"/>
              <a:gd name="connsiteX15" fmla="*/ 4903595 w 7315199"/>
              <a:gd name="connsiteY15" fmla="*/ 371788 h 436828"/>
              <a:gd name="connsiteX16" fmla="*/ 4853353 w 7315199"/>
              <a:gd name="connsiteY16" fmla="*/ 391885 h 436828"/>
              <a:gd name="connsiteX17" fmla="*/ 4742821 w 7315199"/>
              <a:gd name="connsiteY17" fmla="*/ 432078 h 436828"/>
              <a:gd name="connsiteX18" fmla="*/ 4511709 w 7315199"/>
              <a:gd name="connsiteY18" fmla="*/ 411982 h 436828"/>
              <a:gd name="connsiteX19" fmla="*/ 4441371 w 7315199"/>
              <a:gd name="connsiteY19" fmla="*/ 401933 h 436828"/>
              <a:gd name="connsiteX20" fmla="*/ 4089679 w 7315199"/>
              <a:gd name="connsiteY20" fmla="*/ 381837 h 436828"/>
              <a:gd name="connsiteX21" fmla="*/ 4059533 w 7315199"/>
              <a:gd name="connsiteY21" fmla="*/ 371788 h 436828"/>
              <a:gd name="connsiteX22" fmla="*/ 3999243 w 7315199"/>
              <a:gd name="connsiteY22" fmla="*/ 341643 h 436828"/>
              <a:gd name="connsiteX23" fmla="*/ 3898760 w 7315199"/>
              <a:gd name="connsiteY23" fmla="*/ 331595 h 436828"/>
              <a:gd name="connsiteX24" fmla="*/ 3356149 w 7315199"/>
              <a:gd name="connsiteY24" fmla="*/ 311498 h 436828"/>
              <a:gd name="connsiteX25" fmla="*/ 2914021 w 7315199"/>
              <a:gd name="connsiteY25" fmla="*/ 321547 h 436828"/>
              <a:gd name="connsiteX26" fmla="*/ 2863780 w 7315199"/>
              <a:gd name="connsiteY26" fmla="*/ 331595 h 436828"/>
              <a:gd name="connsiteX27" fmla="*/ 2662813 w 7315199"/>
              <a:gd name="connsiteY27" fmla="*/ 341643 h 436828"/>
              <a:gd name="connsiteX28" fmla="*/ 2602523 w 7315199"/>
              <a:gd name="connsiteY28" fmla="*/ 371788 h 436828"/>
              <a:gd name="connsiteX29" fmla="*/ 2572377 w 7315199"/>
              <a:gd name="connsiteY29" fmla="*/ 391885 h 436828"/>
              <a:gd name="connsiteX30" fmla="*/ 2260879 w 7315199"/>
              <a:gd name="connsiteY30" fmla="*/ 401933 h 436828"/>
              <a:gd name="connsiteX31" fmla="*/ 2230733 w 7315199"/>
              <a:gd name="connsiteY31" fmla="*/ 422030 h 436828"/>
              <a:gd name="connsiteX32" fmla="*/ 2200588 w 7315199"/>
              <a:gd name="connsiteY32" fmla="*/ 432078 h 436828"/>
              <a:gd name="connsiteX33" fmla="*/ 2130250 w 7315199"/>
              <a:gd name="connsiteY33" fmla="*/ 341644 h 436828"/>
              <a:gd name="connsiteX34" fmla="*/ 2080009 w 7315199"/>
              <a:gd name="connsiteY34" fmla="*/ 371789 h 436828"/>
              <a:gd name="connsiteX35" fmla="*/ 2019719 w 7315199"/>
              <a:gd name="connsiteY35" fmla="*/ 351691 h 436828"/>
              <a:gd name="connsiteX36" fmla="*/ 1969477 w 7315199"/>
              <a:gd name="connsiteY36" fmla="*/ 251209 h 436828"/>
              <a:gd name="connsiteX37" fmla="*/ 1868993 w 7315199"/>
              <a:gd name="connsiteY37" fmla="*/ 241160 h 436828"/>
              <a:gd name="connsiteX38" fmla="*/ 1748413 w 7315199"/>
              <a:gd name="connsiteY38" fmla="*/ 200967 h 436828"/>
              <a:gd name="connsiteX39" fmla="*/ 1607735 w 7315199"/>
              <a:gd name="connsiteY39" fmla="*/ 180870 h 436828"/>
              <a:gd name="connsiteX40" fmla="*/ 1376624 w 7315199"/>
              <a:gd name="connsiteY40" fmla="*/ 20096 h 436828"/>
              <a:gd name="connsiteX41" fmla="*/ 1175656 w 7315199"/>
              <a:gd name="connsiteY41" fmla="*/ 0 h 436828"/>
              <a:gd name="connsiteX42" fmla="*/ 954593 w 7315199"/>
              <a:gd name="connsiteY42" fmla="*/ 20097 h 436828"/>
              <a:gd name="connsiteX43" fmla="*/ 673239 w 7315199"/>
              <a:gd name="connsiteY43" fmla="*/ 20096 h 436828"/>
              <a:gd name="connsiteX44" fmla="*/ 321547 w 7315199"/>
              <a:gd name="connsiteY44" fmla="*/ 100483 h 436828"/>
              <a:gd name="connsiteX45" fmla="*/ 0 w 7315199"/>
              <a:gd name="connsiteY45" fmla="*/ 150725 h 436828"/>
              <a:gd name="connsiteX0" fmla="*/ 7315199 w 7315199"/>
              <a:gd name="connsiteY0" fmla="*/ 331595 h 434073"/>
              <a:gd name="connsiteX1" fmla="*/ 7264958 w 7315199"/>
              <a:gd name="connsiteY1" fmla="*/ 311498 h 434073"/>
              <a:gd name="connsiteX2" fmla="*/ 7194619 w 7315199"/>
              <a:gd name="connsiteY2" fmla="*/ 301450 h 434073"/>
              <a:gd name="connsiteX3" fmla="*/ 6461090 w 7315199"/>
              <a:gd name="connsiteY3" fmla="*/ 281353 h 434073"/>
              <a:gd name="connsiteX4" fmla="*/ 6129494 w 7315199"/>
              <a:gd name="connsiteY4" fmla="*/ 291401 h 434073"/>
              <a:gd name="connsiteX5" fmla="*/ 6069204 w 7315199"/>
              <a:gd name="connsiteY5" fmla="*/ 301450 h 434073"/>
              <a:gd name="connsiteX6" fmla="*/ 5998865 w 7315199"/>
              <a:gd name="connsiteY6" fmla="*/ 321547 h 434073"/>
              <a:gd name="connsiteX7" fmla="*/ 5586883 w 7315199"/>
              <a:gd name="connsiteY7" fmla="*/ 331595 h 434073"/>
              <a:gd name="connsiteX8" fmla="*/ 5496448 w 7315199"/>
              <a:gd name="connsiteY8" fmla="*/ 361740 h 434073"/>
              <a:gd name="connsiteX9" fmla="*/ 5456254 w 7315199"/>
              <a:gd name="connsiteY9" fmla="*/ 371788 h 434073"/>
              <a:gd name="connsiteX10" fmla="*/ 5426109 w 7315199"/>
              <a:gd name="connsiteY10" fmla="*/ 391885 h 434073"/>
              <a:gd name="connsiteX11" fmla="*/ 5385916 w 7315199"/>
              <a:gd name="connsiteY11" fmla="*/ 381837 h 434073"/>
              <a:gd name="connsiteX12" fmla="*/ 5355771 w 7315199"/>
              <a:gd name="connsiteY12" fmla="*/ 371788 h 434073"/>
              <a:gd name="connsiteX13" fmla="*/ 5275384 w 7315199"/>
              <a:gd name="connsiteY13" fmla="*/ 351692 h 434073"/>
              <a:gd name="connsiteX14" fmla="*/ 4953837 w 7315199"/>
              <a:gd name="connsiteY14" fmla="*/ 361740 h 434073"/>
              <a:gd name="connsiteX15" fmla="*/ 4903595 w 7315199"/>
              <a:gd name="connsiteY15" fmla="*/ 371788 h 434073"/>
              <a:gd name="connsiteX16" fmla="*/ 4853353 w 7315199"/>
              <a:gd name="connsiteY16" fmla="*/ 391885 h 434073"/>
              <a:gd name="connsiteX17" fmla="*/ 4742821 w 7315199"/>
              <a:gd name="connsiteY17" fmla="*/ 432078 h 434073"/>
              <a:gd name="connsiteX18" fmla="*/ 4511709 w 7315199"/>
              <a:gd name="connsiteY18" fmla="*/ 411982 h 434073"/>
              <a:gd name="connsiteX19" fmla="*/ 4441371 w 7315199"/>
              <a:gd name="connsiteY19" fmla="*/ 401933 h 434073"/>
              <a:gd name="connsiteX20" fmla="*/ 4089679 w 7315199"/>
              <a:gd name="connsiteY20" fmla="*/ 381837 h 434073"/>
              <a:gd name="connsiteX21" fmla="*/ 4059533 w 7315199"/>
              <a:gd name="connsiteY21" fmla="*/ 371788 h 434073"/>
              <a:gd name="connsiteX22" fmla="*/ 3999243 w 7315199"/>
              <a:gd name="connsiteY22" fmla="*/ 341643 h 434073"/>
              <a:gd name="connsiteX23" fmla="*/ 3898760 w 7315199"/>
              <a:gd name="connsiteY23" fmla="*/ 331595 h 434073"/>
              <a:gd name="connsiteX24" fmla="*/ 3356149 w 7315199"/>
              <a:gd name="connsiteY24" fmla="*/ 311498 h 434073"/>
              <a:gd name="connsiteX25" fmla="*/ 2914021 w 7315199"/>
              <a:gd name="connsiteY25" fmla="*/ 321547 h 434073"/>
              <a:gd name="connsiteX26" fmla="*/ 2863780 w 7315199"/>
              <a:gd name="connsiteY26" fmla="*/ 331595 h 434073"/>
              <a:gd name="connsiteX27" fmla="*/ 2662813 w 7315199"/>
              <a:gd name="connsiteY27" fmla="*/ 341643 h 434073"/>
              <a:gd name="connsiteX28" fmla="*/ 2602523 w 7315199"/>
              <a:gd name="connsiteY28" fmla="*/ 371788 h 434073"/>
              <a:gd name="connsiteX29" fmla="*/ 2572377 w 7315199"/>
              <a:gd name="connsiteY29" fmla="*/ 391885 h 434073"/>
              <a:gd name="connsiteX30" fmla="*/ 2260879 w 7315199"/>
              <a:gd name="connsiteY30" fmla="*/ 401933 h 434073"/>
              <a:gd name="connsiteX31" fmla="*/ 2230733 w 7315199"/>
              <a:gd name="connsiteY31" fmla="*/ 422030 h 434073"/>
              <a:gd name="connsiteX32" fmla="*/ 2200588 w 7315199"/>
              <a:gd name="connsiteY32" fmla="*/ 432078 h 434073"/>
              <a:gd name="connsiteX33" fmla="*/ 2130250 w 7315199"/>
              <a:gd name="connsiteY33" fmla="*/ 422031 h 434073"/>
              <a:gd name="connsiteX34" fmla="*/ 2080009 w 7315199"/>
              <a:gd name="connsiteY34" fmla="*/ 371789 h 434073"/>
              <a:gd name="connsiteX35" fmla="*/ 2019719 w 7315199"/>
              <a:gd name="connsiteY35" fmla="*/ 351691 h 434073"/>
              <a:gd name="connsiteX36" fmla="*/ 1969477 w 7315199"/>
              <a:gd name="connsiteY36" fmla="*/ 251209 h 434073"/>
              <a:gd name="connsiteX37" fmla="*/ 1868993 w 7315199"/>
              <a:gd name="connsiteY37" fmla="*/ 241160 h 434073"/>
              <a:gd name="connsiteX38" fmla="*/ 1748413 w 7315199"/>
              <a:gd name="connsiteY38" fmla="*/ 200967 h 434073"/>
              <a:gd name="connsiteX39" fmla="*/ 1607735 w 7315199"/>
              <a:gd name="connsiteY39" fmla="*/ 180870 h 434073"/>
              <a:gd name="connsiteX40" fmla="*/ 1376624 w 7315199"/>
              <a:gd name="connsiteY40" fmla="*/ 20096 h 434073"/>
              <a:gd name="connsiteX41" fmla="*/ 1175656 w 7315199"/>
              <a:gd name="connsiteY41" fmla="*/ 0 h 434073"/>
              <a:gd name="connsiteX42" fmla="*/ 954593 w 7315199"/>
              <a:gd name="connsiteY42" fmla="*/ 20097 h 434073"/>
              <a:gd name="connsiteX43" fmla="*/ 673239 w 7315199"/>
              <a:gd name="connsiteY43" fmla="*/ 20096 h 434073"/>
              <a:gd name="connsiteX44" fmla="*/ 321547 w 7315199"/>
              <a:gd name="connsiteY44" fmla="*/ 100483 h 434073"/>
              <a:gd name="connsiteX45" fmla="*/ 0 w 7315199"/>
              <a:gd name="connsiteY45" fmla="*/ 150725 h 4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315199" h="434073">
                <a:moveTo>
                  <a:pt x="7315199" y="331595"/>
                </a:moveTo>
                <a:cubicBezTo>
                  <a:pt x="7298452" y="324896"/>
                  <a:pt x="7282457" y="315873"/>
                  <a:pt x="7264958" y="311498"/>
                </a:cubicBezTo>
                <a:cubicBezTo>
                  <a:pt x="7241981" y="305754"/>
                  <a:pt x="7218287" y="302338"/>
                  <a:pt x="7194619" y="301450"/>
                </a:cubicBezTo>
                <a:cubicBezTo>
                  <a:pt x="6950189" y="292284"/>
                  <a:pt x="6705600" y="288052"/>
                  <a:pt x="6461090" y="281353"/>
                </a:cubicBezTo>
                <a:cubicBezTo>
                  <a:pt x="6263731" y="268196"/>
                  <a:pt x="6343672" y="264629"/>
                  <a:pt x="6129494" y="291401"/>
                </a:cubicBezTo>
                <a:cubicBezTo>
                  <a:pt x="6109277" y="293928"/>
                  <a:pt x="6089056" y="296869"/>
                  <a:pt x="6069204" y="301450"/>
                </a:cubicBezTo>
                <a:cubicBezTo>
                  <a:pt x="6045444" y="306933"/>
                  <a:pt x="6023202" y="320026"/>
                  <a:pt x="5998865" y="321547"/>
                </a:cubicBezTo>
                <a:cubicBezTo>
                  <a:pt x="5861764" y="330116"/>
                  <a:pt x="5724210" y="328246"/>
                  <a:pt x="5586883" y="331595"/>
                </a:cubicBezTo>
                <a:cubicBezTo>
                  <a:pt x="5490561" y="355675"/>
                  <a:pt x="5609968" y="323900"/>
                  <a:pt x="5496448" y="361740"/>
                </a:cubicBezTo>
                <a:cubicBezTo>
                  <a:pt x="5483346" y="366107"/>
                  <a:pt x="5469652" y="368439"/>
                  <a:pt x="5456254" y="371788"/>
                </a:cubicBezTo>
                <a:cubicBezTo>
                  <a:pt x="5446206" y="378487"/>
                  <a:pt x="5438064" y="390177"/>
                  <a:pt x="5426109" y="391885"/>
                </a:cubicBezTo>
                <a:cubicBezTo>
                  <a:pt x="5412438" y="393838"/>
                  <a:pt x="5399195" y="385631"/>
                  <a:pt x="5385916" y="381837"/>
                </a:cubicBezTo>
                <a:cubicBezTo>
                  <a:pt x="5375732" y="378927"/>
                  <a:pt x="5365990" y="374575"/>
                  <a:pt x="5355771" y="371788"/>
                </a:cubicBezTo>
                <a:cubicBezTo>
                  <a:pt x="5329124" y="364521"/>
                  <a:pt x="5302180" y="358391"/>
                  <a:pt x="5275384" y="351692"/>
                </a:cubicBezTo>
                <a:cubicBezTo>
                  <a:pt x="5168202" y="355041"/>
                  <a:pt x="5060915" y="355952"/>
                  <a:pt x="4953837" y="361740"/>
                </a:cubicBezTo>
                <a:cubicBezTo>
                  <a:pt x="4936783" y="362662"/>
                  <a:pt x="4919954" y="366880"/>
                  <a:pt x="4903595" y="371788"/>
                </a:cubicBezTo>
                <a:cubicBezTo>
                  <a:pt x="4886318" y="376971"/>
                  <a:pt x="4870100" y="385186"/>
                  <a:pt x="4853353" y="391885"/>
                </a:cubicBezTo>
                <a:cubicBezTo>
                  <a:pt x="4820225" y="441579"/>
                  <a:pt x="4835737" y="434982"/>
                  <a:pt x="4742821" y="432078"/>
                </a:cubicBezTo>
                <a:cubicBezTo>
                  <a:pt x="4665531" y="429663"/>
                  <a:pt x="4588653" y="419676"/>
                  <a:pt x="4511709" y="411982"/>
                </a:cubicBezTo>
                <a:cubicBezTo>
                  <a:pt x="4488142" y="409625"/>
                  <a:pt x="4464995" y="403620"/>
                  <a:pt x="4441371" y="401933"/>
                </a:cubicBezTo>
                <a:cubicBezTo>
                  <a:pt x="4324248" y="393567"/>
                  <a:pt x="4206910" y="388536"/>
                  <a:pt x="4089679" y="381837"/>
                </a:cubicBezTo>
                <a:cubicBezTo>
                  <a:pt x="4079630" y="378487"/>
                  <a:pt x="4069007" y="376525"/>
                  <a:pt x="4059533" y="371788"/>
                </a:cubicBezTo>
                <a:cubicBezTo>
                  <a:pt x="4026416" y="355230"/>
                  <a:pt x="4035721" y="347255"/>
                  <a:pt x="3999243" y="341643"/>
                </a:cubicBezTo>
                <a:cubicBezTo>
                  <a:pt x="3965973" y="336524"/>
                  <a:pt x="3932384" y="333171"/>
                  <a:pt x="3898760" y="331595"/>
                </a:cubicBezTo>
                <a:lnTo>
                  <a:pt x="3356149" y="311498"/>
                </a:lnTo>
                <a:cubicBezTo>
                  <a:pt x="3188067" y="269480"/>
                  <a:pt x="3307868" y="295291"/>
                  <a:pt x="2914021" y="321547"/>
                </a:cubicBezTo>
                <a:cubicBezTo>
                  <a:pt x="2896980" y="322683"/>
                  <a:pt x="2880804" y="330233"/>
                  <a:pt x="2863780" y="331595"/>
                </a:cubicBezTo>
                <a:cubicBezTo>
                  <a:pt x="2796921" y="336944"/>
                  <a:pt x="2729802" y="338294"/>
                  <a:pt x="2662813" y="341643"/>
                </a:cubicBezTo>
                <a:cubicBezTo>
                  <a:pt x="2576426" y="399235"/>
                  <a:pt x="2685723" y="330189"/>
                  <a:pt x="2602523" y="371788"/>
                </a:cubicBezTo>
                <a:cubicBezTo>
                  <a:pt x="2591721" y="377189"/>
                  <a:pt x="2584407" y="390824"/>
                  <a:pt x="2572377" y="391885"/>
                </a:cubicBezTo>
                <a:cubicBezTo>
                  <a:pt x="2468892" y="401016"/>
                  <a:pt x="2364712" y="398584"/>
                  <a:pt x="2260879" y="401933"/>
                </a:cubicBezTo>
                <a:cubicBezTo>
                  <a:pt x="2250830" y="408632"/>
                  <a:pt x="2241535" y="416629"/>
                  <a:pt x="2230733" y="422030"/>
                </a:cubicBezTo>
                <a:cubicBezTo>
                  <a:pt x="2221259" y="426767"/>
                  <a:pt x="2217335" y="432078"/>
                  <a:pt x="2200588" y="432078"/>
                </a:cubicBezTo>
                <a:cubicBezTo>
                  <a:pt x="2183841" y="432078"/>
                  <a:pt x="2153696" y="401934"/>
                  <a:pt x="2130250" y="422031"/>
                </a:cubicBezTo>
                <a:cubicBezTo>
                  <a:pt x="2098584" y="414114"/>
                  <a:pt x="2098431" y="383512"/>
                  <a:pt x="2080009" y="371789"/>
                </a:cubicBezTo>
                <a:cubicBezTo>
                  <a:pt x="2061587" y="360066"/>
                  <a:pt x="2038141" y="371788"/>
                  <a:pt x="2019719" y="351691"/>
                </a:cubicBezTo>
                <a:cubicBezTo>
                  <a:pt x="2001297" y="331594"/>
                  <a:pt x="1994598" y="269631"/>
                  <a:pt x="1969477" y="251209"/>
                </a:cubicBezTo>
                <a:cubicBezTo>
                  <a:pt x="1944356" y="232787"/>
                  <a:pt x="1905837" y="249534"/>
                  <a:pt x="1868993" y="241160"/>
                </a:cubicBezTo>
                <a:cubicBezTo>
                  <a:pt x="1832149" y="232786"/>
                  <a:pt x="1741640" y="221285"/>
                  <a:pt x="1748413" y="200967"/>
                </a:cubicBezTo>
                <a:cubicBezTo>
                  <a:pt x="1741714" y="160774"/>
                  <a:pt x="1669700" y="211015"/>
                  <a:pt x="1607735" y="180870"/>
                </a:cubicBezTo>
                <a:cubicBezTo>
                  <a:pt x="1545770" y="150725"/>
                  <a:pt x="1407601" y="30421"/>
                  <a:pt x="1376624" y="20096"/>
                </a:cubicBezTo>
                <a:cubicBezTo>
                  <a:pt x="1366576" y="10048"/>
                  <a:pt x="1245994" y="0"/>
                  <a:pt x="1175656" y="0"/>
                </a:cubicBezTo>
                <a:cubicBezTo>
                  <a:pt x="1105318" y="0"/>
                  <a:pt x="1038329" y="16748"/>
                  <a:pt x="954593" y="20097"/>
                </a:cubicBezTo>
                <a:cubicBezTo>
                  <a:pt x="870857" y="23446"/>
                  <a:pt x="778747" y="6698"/>
                  <a:pt x="673239" y="20096"/>
                </a:cubicBezTo>
                <a:cubicBezTo>
                  <a:pt x="567731" y="33494"/>
                  <a:pt x="438778" y="73687"/>
                  <a:pt x="321547" y="100483"/>
                </a:cubicBezTo>
                <a:lnTo>
                  <a:pt x="0" y="15072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133600" y="2868386"/>
            <a:ext cx="2286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56492" y="2209800"/>
            <a:ext cx="562708" cy="826483"/>
          </a:xfrm>
          <a:custGeom>
            <a:avLst/>
            <a:gdLst>
              <a:gd name="connsiteX0" fmla="*/ 562708 w 562708"/>
              <a:gd name="connsiteY0" fmla="*/ 0 h 826483"/>
              <a:gd name="connsiteX1" fmla="*/ 502418 w 562708"/>
              <a:gd name="connsiteY1" fmla="*/ 10048 h 826483"/>
              <a:gd name="connsiteX2" fmla="*/ 462224 w 562708"/>
              <a:gd name="connsiteY2" fmla="*/ 120580 h 826483"/>
              <a:gd name="connsiteX3" fmla="*/ 442128 w 562708"/>
              <a:gd name="connsiteY3" fmla="*/ 150725 h 826483"/>
              <a:gd name="connsiteX4" fmla="*/ 432079 w 562708"/>
              <a:gd name="connsiteY4" fmla="*/ 180870 h 826483"/>
              <a:gd name="connsiteX5" fmla="*/ 411983 w 562708"/>
              <a:gd name="connsiteY5" fmla="*/ 251209 h 826483"/>
              <a:gd name="connsiteX6" fmla="*/ 401934 w 562708"/>
              <a:gd name="connsiteY6" fmla="*/ 341644 h 826483"/>
              <a:gd name="connsiteX7" fmla="*/ 391886 w 562708"/>
              <a:gd name="connsiteY7" fmla="*/ 411983 h 826483"/>
              <a:gd name="connsiteX8" fmla="*/ 331596 w 562708"/>
              <a:gd name="connsiteY8" fmla="*/ 422031 h 826483"/>
              <a:gd name="connsiteX9" fmla="*/ 261257 w 562708"/>
              <a:gd name="connsiteY9" fmla="*/ 452176 h 826483"/>
              <a:gd name="connsiteX10" fmla="*/ 231112 w 562708"/>
              <a:gd name="connsiteY10" fmla="*/ 462224 h 826483"/>
              <a:gd name="connsiteX11" fmla="*/ 221064 w 562708"/>
              <a:gd name="connsiteY11" fmla="*/ 492369 h 826483"/>
              <a:gd name="connsiteX12" fmla="*/ 160774 w 562708"/>
              <a:gd name="connsiteY12" fmla="*/ 522514 h 826483"/>
              <a:gd name="connsiteX13" fmla="*/ 140677 w 562708"/>
              <a:gd name="connsiteY13" fmla="*/ 552659 h 826483"/>
              <a:gd name="connsiteX14" fmla="*/ 120580 w 562708"/>
              <a:gd name="connsiteY14" fmla="*/ 612950 h 826483"/>
              <a:gd name="connsiteX15" fmla="*/ 70339 w 562708"/>
              <a:gd name="connsiteY15" fmla="*/ 622998 h 826483"/>
              <a:gd name="connsiteX16" fmla="*/ 30145 w 562708"/>
              <a:gd name="connsiteY16" fmla="*/ 653143 h 826483"/>
              <a:gd name="connsiteX17" fmla="*/ 20097 w 562708"/>
              <a:gd name="connsiteY17" fmla="*/ 683288 h 826483"/>
              <a:gd name="connsiteX18" fmla="*/ 0 w 562708"/>
              <a:gd name="connsiteY18" fmla="*/ 723481 h 826483"/>
              <a:gd name="connsiteX19" fmla="*/ 20097 w 562708"/>
              <a:gd name="connsiteY19" fmla="*/ 793820 h 826483"/>
              <a:gd name="connsiteX20" fmla="*/ 50242 w 562708"/>
              <a:gd name="connsiteY20" fmla="*/ 803868 h 826483"/>
              <a:gd name="connsiteX21" fmla="*/ 150725 w 562708"/>
              <a:gd name="connsiteY21" fmla="*/ 823965 h 82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2708" h="826483">
                <a:moveTo>
                  <a:pt x="562708" y="0"/>
                </a:moveTo>
                <a:cubicBezTo>
                  <a:pt x="542611" y="3349"/>
                  <a:pt x="521036" y="1773"/>
                  <a:pt x="502418" y="10048"/>
                </a:cubicBezTo>
                <a:cubicBezTo>
                  <a:pt x="453310" y="31874"/>
                  <a:pt x="473785" y="78188"/>
                  <a:pt x="462224" y="120580"/>
                </a:cubicBezTo>
                <a:cubicBezTo>
                  <a:pt x="459046" y="132231"/>
                  <a:pt x="447529" y="139923"/>
                  <a:pt x="442128" y="150725"/>
                </a:cubicBezTo>
                <a:cubicBezTo>
                  <a:pt x="437391" y="160199"/>
                  <a:pt x="435123" y="170725"/>
                  <a:pt x="432079" y="180870"/>
                </a:cubicBezTo>
                <a:cubicBezTo>
                  <a:pt x="425072" y="204226"/>
                  <a:pt x="418682" y="227763"/>
                  <a:pt x="411983" y="251209"/>
                </a:cubicBezTo>
                <a:cubicBezTo>
                  <a:pt x="408633" y="281354"/>
                  <a:pt x="405696" y="311548"/>
                  <a:pt x="401934" y="341644"/>
                </a:cubicBezTo>
                <a:cubicBezTo>
                  <a:pt x="398996" y="365145"/>
                  <a:pt x="407482" y="394159"/>
                  <a:pt x="391886" y="411983"/>
                </a:cubicBezTo>
                <a:cubicBezTo>
                  <a:pt x="378470" y="427316"/>
                  <a:pt x="351485" y="417611"/>
                  <a:pt x="331596" y="422031"/>
                </a:cubicBezTo>
                <a:cubicBezTo>
                  <a:pt x="298966" y="429282"/>
                  <a:pt x="294342" y="437997"/>
                  <a:pt x="261257" y="452176"/>
                </a:cubicBezTo>
                <a:cubicBezTo>
                  <a:pt x="251522" y="456348"/>
                  <a:pt x="241160" y="458875"/>
                  <a:pt x="231112" y="462224"/>
                </a:cubicBezTo>
                <a:cubicBezTo>
                  <a:pt x="227763" y="472272"/>
                  <a:pt x="227681" y="484098"/>
                  <a:pt x="221064" y="492369"/>
                </a:cubicBezTo>
                <a:cubicBezTo>
                  <a:pt x="206897" y="510078"/>
                  <a:pt x="180633" y="515895"/>
                  <a:pt x="160774" y="522514"/>
                </a:cubicBezTo>
                <a:cubicBezTo>
                  <a:pt x="154075" y="532562"/>
                  <a:pt x="145582" y="541623"/>
                  <a:pt x="140677" y="552659"/>
                </a:cubicBezTo>
                <a:cubicBezTo>
                  <a:pt x="132073" y="572017"/>
                  <a:pt x="141353" y="608796"/>
                  <a:pt x="120580" y="612950"/>
                </a:cubicBezTo>
                <a:lnTo>
                  <a:pt x="70339" y="622998"/>
                </a:lnTo>
                <a:cubicBezTo>
                  <a:pt x="56941" y="633046"/>
                  <a:pt x="40866" y="640277"/>
                  <a:pt x="30145" y="653143"/>
                </a:cubicBezTo>
                <a:cubicBezTo>
                  <a:pt x="23364" y="661280"/>
                  <a:pt x="24269" y="673553"/>
                  <a:pt x="20097" y="683288"/>
                </a:cubicBezTo>
                <a:cubicBezTo>
                  <a:pt x="14196" y="697056"/>
                  <a:pt x="6699" y="710083"/>
                  <a:pt x="0" y="723481"/>
                </a:cubicBezTo>
                <a:cubicBezTo>
                  <a:pt x="88" y="723831"/>
                  <a:pt x="15290" y="789013"/>
                  <a:pt x="20097" y="793820"/>
                </a:cubicBezTo>
                <a:cubicBezTo>
                  <a:pt x="27587" y="801309"/>
                  <a:pt x="40194" y="800519"/>
                  <a:pt x="50242" y="803868"/>
                </a:cubicBezTo>
                <a:cubicBezTo>
                  <a:pt x="99895" y="836971"/>
                  <a:pt x="68310" y="823965"/>
                  <a:pt x="150725" y="82396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C951-CF7E-418F-8ACA-0C66B8AD1BBD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839711" y="3200400"/>
            <a:ext cx="1302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Kathmandu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447800" y="3048000"/>
            <a:ext cx="97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Pokhara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2400" y="4343400"/>
            <a:ext cx="539796" cy="918865"/>
            <a:chOff x="152400" y="4343400"/>
            <a:chExt cx="539796" cy="91886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152400" y="4343400"/>
              <a:ext cx="228600" cy="533400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04800" y="4800600"/>
              <a:ext cx="387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N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8200" y="4736068"/>
            <a:ext cx="1524000" cy="369332"/>
            <a:chOff x="838200" y="4736068"/>
            <a:chExt cx="1524000" cy="36933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838200" y="5105400"/>
              <a:ext cx="15240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66800" y="4736068"/>
              <a:ext cx="884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~</a:t>
              </a:r>
              <a:r>
                <a:rPr lang="en-US" b="1" dirty="0">
                  <a:solidFill>
                    <a:srgbClr val="FFFF00"/>
                  </a:solidFill>
                </a:rPr>
                <a:t>5</a:t>
              </a:r>
              <a:r>
                <a:rPr lang="en-US" b="1" dirty="0" smtClean="0">
                  <a:solidFill>
                    <a:srgbClr val="FFFF00"/>
                  </a:solidFill>
                </a:rPr>
                <a:t>0 km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5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17854</TotalTime>
  <Words>926</Words>
  <Application>Microsoft Macintosh PowerPoint</Application>
  <PresentationFormat>On-screen Show (4:3)</PresentationFormat>
  <Paragraphs>191</Paragraphs>
  <Slides>22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Image</vt:lpstr>
      <vt:lpstr>Discovery-based research in a study abroad experience “Nepal: Geoscience in the Himalaya”</vt:lpstr>
      <vt:lpstr>The SIT Study Abroad Experience</vt:lpstr>
      <vt:lpstr>Nepal: Geoscience in the Himalaya</vt:lpstr>
      <vt:lpstr>Nepal: Geoscience in the Himalaya</vt:lpstr>
      <vt:lpstr>Nepal: Geoscience in the Himalaya</vt:lpstr>
      <vt:lpstr>Discovery Learning Convocation Recommendations </vt:lpstr>
      <vt:lpstr>Nepali co-designers &amp; instructors</vt:lpstr>
      <vt:lpstr>Nepal: Geoscience in the Himalaya Mid June – early Aug</vt:lpstr>
      <vt:lpstr>Nepal: Geoscience in the Himalaya</vt:lpstr>
      <vt:lpstr>Orientation in Kathmandu</vt:lpstr>
      <vt:lpstr>Earth Science Field Skills</vt:lpstr>
      <vt:lpstr>Geohazards &amp; Human-Earth System Interconnections</vt:lpstr>
      <vt:lpstr>Scaffolding Research Projects Geohazards &amp; Human-Earth System Interconnections</vt:lpstr>
      <vt:lpstr>Groups at work</vt:lpstr>
      <vt:lpstr>Field Study Project (FSP)</vt:lpstr>
      <vt:lpstr>Research Steps</vt:lpstr>
      <vt:lpstr>Example Research Projects</vt:lpstr>
      <vt:lpstr>Nepali student profiles</vt:lpstr>
      <vt:lpstr>USA student profiles</vt:lpstr>
      <vt:lpstr>Solutions in mixed group</vt:lpstr>
      <vt:lpstr>Outcomes for mixed group</vt:lpstr>
      <vt:lpstr>Questions?</vt:lpstr>
    </vt:vector>
  </TitlesOfParts>
  <Company>World Learning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wellsgw</dc:creator>
  <cp:lastModifiedBy>Beth Pratt-Sitaula</cp:lastModifiedBy>
  <cp:revision>139</cp:revision>
  <dcterms:created xsi:type="dcterms:W3CDTF">2010-02-10T21:25:21Z</dcterms:created>
  <dcterms:modified xsi:type="dcterms:W3CDTF">2016-10-12T16:15:47Z</dcterms:modified>
</cp:coreProperties>
</file>