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3"/>
  </p:notesMasterIdLst>
  <p:handoutMasterIdLst>
    <p:handoutMasterId r:id="rId4"/>
  </p:handoutMasterIdLst>
  <p:sldIdLst>
    <p:sldId id="256" r:id="rId2"/>
  </p:sldIdLst>
  <p:sldSz cx="15124113" cy="10688638"/>
  <p:notesSz cx="6858000" cy="9144000"/>
  <p:defaultTextStyle>
    <a:defPPr>
      <a:defRPr lang="en-US"/>
    </a:defPPr>
    <a:lvl1pPr algn="r" rtl="0" eaLnBrk="0" fontAlgn="base" hangingPunct="0">
      <a:spcBef>
        <a:spcPct val="0"/>
      </a:spcBef>
      <a:spcAft>
        <a:spcPct val="0"/>
      </a:spcAft>
      <a:defRPr sz="2400" kern="1200">
        <a:solidFill>
          <a:schemeClr val="tx1"/>
        </a:solidFill>
        <a:latin typeface="Times" pitchFamily="48" charset="0"/>
        <a:ea typeface="+mn-ea"/>
        <a:cs typeface="+mn-cs"/>
      </a:defRPr>
    </a:lvl1pPr>
    <a:lvl2pPr marL="457200" algn="r" rtl="0" eaLnBrk="0" fontAlgn="base" hangingPunct="0">
      <a:spcBef>
        <a:spcPct val="0"/>
      </a:spcBef>
      <a:spcAft>
        <a:spcPct val="0"/>
      </a:spcAft>
      <a:defRPr sz="2400" kern="1200">
        <a:solidFill>
          <a:schemeClr val="tx1"/>
        </a:solidFill>
        <a:latin typeface="Times" pitchFamily="48" charset="0"/>
        <a:ea typeface="+mn-ea"/>
        <a:cs typeface="+mn-cs"/>
      </a:defRPr>
    </a:lvl2pPr>
    <a:lvl3pPr marL="914400" algn="r" rtl="0" eaLnBrk="0" fontAlgn="base" hangingPunct="0">
      <a:spcBef>
        <a:spcPct val="0"/>
      </a:spcBef>
      <a:spcAft>
        <a:spcPct val="0"/>
      </a:spcAft>
      <a:defRPr sz="2400" kern="1200">
        <a:solidFill>
          <a:schemeClr val="tx1"/>
        </a:solidFill>
        <a:latin typeface="Times" pitchFamily="48" charset="0"/>
        <a:ea typeface="+mn-ea"/>
        <a:cs typeface="+mn-cs"/>
      </a:defRPr>
    </a:lvl3pPr>
    <a:lvl4pPr marL="1371600" algn="r" rtl="0" eaLnBrk="0" fontAlgn="base" hangingPunct="0">
      <a:spcBef>
        <a:spcPct val="0"/>
      </a:spcBef>
      <a:spcAft>
        <a:spcPct val="0"/>
      </a:spcAft>
      <a:defRPr sz="2400" kern="1200">
        <a:solidFill>
          <a:schemeClr val="tx1"/>
        </a:solidFill>
        <a:latin typeface="Times" pitchFamily="48" charset="0"/>
        <a:ea typeface="+mn-ea"/>
        <a:cs typeface="+mn-cs"/>
      </a:defRPr>
    </a:lvl4pPr>
    <a:lvl5pPr marL="1828800" algn="r" rtl="0" eaLnBrk="0" fontAlgn="base" hangingPunct="0">
      <a:spcBef>
        <a:spcPct val="0"/>
      </a:spcBef>
      <a:spcAft>
        <a:spcPct val="0"/>
      </a:spcAft>
      <a:defRPr sz="2400" kern="1200">
        <a:solidFill>
          <a:schemeClr val="tx1"/>
        </a:solidFill>
        <a:latin typeface="Times" pitchFamily="48" charset="0"/>
        <a:ea typeface="+mn-ea"/>
        <a:cs typeface="+mn-cs"/>
      </a:defRPr>
    </a:lvl5pPr>
    <a:lvl6pPr marL="2286000" algn="l" defTabSz="914400" rtl="0" eaLnBrk="1" latinLnBrk="0" hangingPunct="1">
      <a:defRPr sz="2400" kern="1200">
        <a:solidFill>
          <a:schemeClr val="tx1"/>
        </a:solidFill>
        <a:latin typeface="Times" pitchFamily="48" charset="0"/>
        <a:ea typeface="+mn-ea"/>
        <a:cs typeface="+mn-cs"/>
      </a:defRPr>
    </a:lvl6pPr>
    <a:lvl7pPr marL="2743200" algn="l" defTabSz="914400" rtl="0" eaLnBrk="1" latinLnBrk="0" hangingPunct="1">
      <a:defRPr sz="2400" kern="1200">
        <a:solidFill>
          <a:schemeClr val="tx1"/>
        </a:solidFill>
        <a:latin typeface="Times" pitchFamily="48" charset="0"/>
        <a:ea typeface="+mn-ea"/>
        <a:cs typeface="+mn-cs"/>
      </a:defRPr>
    </a:lvl7pPr>
    <a:lvl8pPr marL="3200400" algn="l" defTabSz="914400" rtl="0" eaLnBrk="1" latinLnBrk="0" hangingPunct="1">
      <a:defRPr sz="2400" kern="1200">
        <a:solidFill>
          <a:schemeClr val="tx1"/>
        </a:solidFill>
        <a:latin typeface="Times" pitchFamily="48" charset="0"/>
        <a:ea typeface="+mn-ea"/>
        <a:cs typeface="+mn-cs"/>
      </a:defRPr>
    </a:lvl8pPr>
    <a:lvl9pPr marL="3657600" algn="l" defTabSz="914400" rtl="0" eaLnBrk="1" latinLnBrk="0" hangingPunct="1">
      <a:defRPr sz="2400" kern="1200">
        <a:solidFill>
          <a:schemeClr val="tx1"/>
        </a:solidFill>
        <a:latin typeface="Times" pitchFamily="4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7926"/>
    <a:srgbClr val="00FF00"/>
    <a:srgbClr val="EE2066"/>
    <a:srgbClr val="000000"/>
    <a:srgbClr val="7CA23F"/>
    <a:srgbClr val="FFFCEC"/>
    <a:srgbClr val="0000DF"/>
    <a:srgbClr val="C9D7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556" autoAdjust="0"/>
    <p:restoredTop sz="87917" autoAdjust="0"/>
  </p:normalViewPr>
  <p:slideViewPr>
    <p:cSldViewPr snapToGrid="0">
      <p:cViewPr>
        <p:scale>
          <a:sx n="100" d="100"/>
          <a:sy n="100" d="100"/>
        </p:scale>
        <p:origin x="1152" y="2952"/>
      </p:cViewPr>
      <p:guideLst>
        <p:guide orient="horz" pos="3355"/>
        <p:guide pos="4763"/>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pitchFamily="16" charset="0"/>
              </a:defRPr>
            </a:lvl1pPr>
          </a:lstStyle>
          <a:p>
            <a:pPr>
              <a:defRPr/>
            </a:pPr>
            <a:endParaRPr lang="en-US"/>
          </a:p>
        </p:txBody>
      </p:sp>
      <p:sp>
        <p:nvSpPr>
          <p:cNvPr id="204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6" charset="0"/>
              </a:defRPr>
            </a:lvl1pPr>
          </a:lstStyle>
          <a:p>
            <a:pPr>
              <a:defRPr/>
            </a:pPr>
            <a:endParaRPr lang="en-US"/>
          </a:p>
        </p:txBody>
      </p:sp>
      <p:sp>
        <p:nvSpPr>
          <p:cNvPr id="204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16" charset="0"/>
              </a:defRPr>
            </a:lvl1pPr>
          </a:lstStyle>
          <a:p>
            <a:pPr>
              <a:defRPr/>
            </a:pPr>
            <a:endParaRPr lang="en-US"/>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6" charset="0"/>
              </a:defRPr>
            </a:lvl1pPr>
          </a:lstStyle>
          <a:p>
            <a:pPr>
              <a:defRPr/>
            </a:pPr>
            <a:fld id="{E115800B-88E9-4BDE-9F9A-1BD23140048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pitchFamily="16" charset="0"/>
              </a:defRPr>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6"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003300" y="685800"/>
            <a:ext cx="48514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16" charset="0"/>
              </a:defRPr>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6" charset="0"/>
              </a:defRPr>
            </a:lvl1pPr>
          </a:lstStyle>
          <a:p>
            <a:pPr>
              <a:defRPr/>
            </a:pPr>
            <a:fld id="{73BB9911-E2BC-4FD9-8FB5-5113AA287A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C98F0B41-3500-414F-97A0-489E1A4542A3}" type="slidenum">
              <a:rPr lang="en-US" smtClean="0">
                <a:latin typeface="Times" pitchFamily="48" charset="0"/>
              </a:rPr>
              <a:pPr/>
              <a:t>1</a:t>
            </a:fld>
            <a:endParaRPr lang="en-US" smtClean="0">
              <a:latin typeface="Times" pitchFamily="48"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latin typeface="Times" pitchFamily="4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5063" y="3321050"/>
            <a:ext cx="12853987" cy="2290763"/>
          </a:xfrm>
        </p:spPr>
        <p:txBody>
          <a:bodyPr/>
          <a:lstStyle/>
          <a:p>
            <a:r>
              <a:rPr lang="en-US" smtClean="0"/>
              <a:t>Click to edit Master title style</a:t>
            </a:r>
            <a:endParaRPr lang="en-US"/>
          </a:p>
        </p:txBody>
      </p:sp>
      <p:sp>
        <p:nvSpPr>
          <p:cNvPr id="3" name="Subtitle 2"/>
          <p:cNvSpPr>
            <a:spLocks noGrp="1"/>
          </p:cNvSpPr>
          <p:nvPr>
            <p:ph type="subTitle" idx="1"/>
          </p:nvPr>
        </p:nvSpPr>
        <p:spPr>
          <a:xfrm>
            <a:off x="2268538" y="6056313"/>
            <a:ext cx="10587037" cy="2732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44D0C1-8691-4D31-9519-BA058447E3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97DD51-C24B-48E8-9096-739BE2DE43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75950" y="446088"/>
            <a:ext cx="3213100" cy="9055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5063" y="446088"/>
            <a:ext cx="9488487" cy="905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DC369C-D6D7-43B7-A136-8661E13F1A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35063" y="446088"/>
            <a:ext cx="12853987" cy="11445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35063" y="3089275"/>
            <a:ext cx="12853987" cy="312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35063" y="6370638"/>
            <a:ext cx="12853987" cy="313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B7C990-1A0C-4446-955A-9A99A594ABD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6013EB-BA51-4E2B-9478-18B5F703EA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5388" y="6869113"/>
            <a:ext cx="12855575" cy="21224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95388" y="4530725"/>
            <a:ext cx="12855575" cy="23383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68B1B-2891-4E66-9504-AC5DA8CA91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5063" y="3089275"/>
            <a:ext cx="6350000" cy="641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37463" y="3089275"/>
            <a:ext cx="6351587" cy="641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31F2CD-B311-4A5D-82E1-6FD6242C9B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650" y="428625"/>
            <a:ext cx="13612813" cy="17811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55650" y="2392363"/>
            <a:ext cx="6683375"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5650" y="3389313"/>
            <a:ext cx="6683375" cy="6159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683500" y="2392363"/>
            <a:ext cx="6684963"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683500" y="3389313"/>
            <a:ext cx="6684963" cy="61595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7F8B55-6FB2-415E-AD4E-0B17FE9AF0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2120F9-2A3D-461F-A7CC-5C558153A5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312318-AC92-49D6-878F-02B7A35459D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25450"/>
            <a:ext cx="4976813" cy="18113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913438" y="425450"/>
            <a:ext cx="8455025" cy="9123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55650" y="2236788"/>
            <a:ext cx="4976813" cy="7312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E4A5A-2AFC-4CB5-99A9-70F995F93A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3863" y="7481888"/>
            <a:ext cx="9075737" cy="8842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963863" y="955675"/>
            <a:ext cx="9075737" cy="64119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963863" y="8366125"/>
            <a:ext cx="9075737" cy="1254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EA4E21-3080-4BD5-9BCB-8BB67895C9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p:cNvPicPr>
            <a:picLocks noChangeAspect="1" noChangeArrowheads="1"/>
          </p:cNvPicPr>
          <p:nvPr userDrawn="1"/>
        </p:nvPicPr>
        <p:blipFill>
          <a:blip r:embed="rId14"/>
          <a:srcRect/>
          <a:stretch>
            <a:fillRect/>
          </a:stretch>
        </p:blipFill>
        <p:spPr bwMode="auto">
          <a:xfrm>
            <a:off x="180975" y="179388"/>
            <a:ext cx="14762163" cy="4498975"/>
          </a:xfrm>
          <a:prstGeom prst="rect">
            <a:avLst/>
          </a:prstGeom>
          <a:noFill/>
          <a:ln w="9525">
            <a:noFill/>
            <a:miter lim="800000"/>
            <a:headEnd/>
            <a:tailEnd/>
          </a:ln>
        </p:spPr>
      </p:pic>
      <p:sp>
        <p:nvSpPr>
          <p:cNvPr id="17417" name="Rectangle 9" descr="Granite"/>
          <p:cNvSpPr>
            <a:spLocks noChangeArrowheads="1"/>
          </p:cNvSpPr>
          <p:nvPr userDrawn="1"/>
        </p:nvSpPr>
        <p:spPr bwMode="auto">
          <a:xfrm>
            <a:off x="179388" y="179388"/>
            <a:ext cx="14755812" cy="10328275"/>
          </a:xfrm>
          <a:prstGeom prst="rect">
            <a:avLst/>
          </a:prstGeom>
          <a:noFill/>
          <a:ln w="76200">
            <a:solidFill>
              <a:srgbClr val="167926"/>
            </a:solidFill>
            <a:miter lim="800000"/>
            <a:headEnd/>
            <a:tailEnd/>
          </a:ln>
          <a:effectLst/>
        </p:spPr>
        <p:txBody>
          <a:bodyPr wrap="none" anchor="ctr"/>
          <a:lstStyle/>
          <a:p>
            <a:pPr>
              <a:defRPr/>
            </a:pPr>
            <a:endParaRPr lang="en-US">
              <a:latin typeface="Times" pitchFamily="16" charset="0"/>
            </a:endParaRPr>
          </a:p>
        </p:txBody>
      </p:sp>
      <p:sp>
        <p:nvSpPr>
          <p:cNvPr id="1028" name="Rectangle 2"/>
          <p:cNvSpPr>
            <a:spLocks noGrp="1" noChangeArrowheads="1"/>
          </p:cNvSpPr>
          <p:nvPr>
            <p:ph type="title"/>
          </p:nvPr>
        </p:nvSpPr>
        <p:spPr bwMode="auto">
          <a:xfrm>
            <a:off x="1135063" y="446088"/>
            <a:ext cx="12853987" cy="1144587"/>
          </a:xfrm>
          <a:prstGeom prst="rect">
            <a:avLst/>
          </a:prstGeom>
          <a:noFill/>
          <a:ln w="9525">
            <a:noFill/>
            <a:miter lim="800000"/>
            <a:headEnd/>
            <a:tailEnd/>
          </a:ln>
        </p:spPr>
        <p:txBody>
          <a:bodyPr vert="horz" wrap="square" lIns="147500" tIns="73750" rIns="147500" bIns="7375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135063" y="3089275"/>
            <a:ext cx="12853987" cy="6411913"/>
          </a:xfrm>
          <a:prstGeom prst="rect">
            <a:avLst/>
          </a:prstGeom>
          <a:noFill/>
          <a:ln w="9525">
            <a:noFill/>
            <a:miter lim="800000"/>
            <a:headEnd/>
            <a:tailEnd/>
          </a:ln>
        </p:spPr>
        <p:txBody>
          <a:bodyPr vert="horz" wrap="square" lIns="147500" tIns="73750" rIns="147500" bIns="737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1135063" y="9737725"/>
            <a:ext cx="3151187" cy="714375"/>
          </a:xfrm>
          <a:prstGeom prst="rect">
            <a:avLst/>
          </a:prstGeom>
          <a:noFill/>
          <a:ln w="9525">
            <a:noFill/>
            <a:miter lim="800000"/>
            <a:headEnd/>
            <a:tailEnd/>
          </a:ln>
          <a:effectLst/>
        </p:spPr>
        <p:txBody>
          <a:bodyPr vert="horz" wrap="square" lIns="147500" tIns="73750" rIns="147500" bIns="73750" numCol="1" anchor="t" anchorCtr="0" compatLnSpc="1">
            <a:prstTxWarp prst="textNoShape">
              <a:avLst/>
            </a:prstTxWarp>
          </a:bodyPr>
          <a:lstStyle>
            <a:lvl1pPr algn="l">
              <a:defRPr sz="2300"/>
            </a:lvl1pPr>
          </a:lstStyle>
          <a:p>
            <a:pPr>
              <a:defRPr/>
            </a:pPr>
            <a:endParaRPr lang="en-US"/>
          </a:p>
        </p:txBody>
      </p:sp>
      <p:sp>
        <p:nvSpPr>
          <p:cNvPr id="17413" name="Rectangle 5"/>
          <p:cNvSpPr>
            <a:spLocks noGrp="1" noChangeArrowheads="1"/>
          </p:cNvSpPr>
          <p:nvPr>
            <p:ph type="ftr" sz="quarter" idx="3"/>
          </p:nvPr>
        </p:nvSpPr>
        <p:spPr bwMode="auto">
          <a:xfrm>
            <a:off x="5165725" y="9737725"/>
            <a:ext cx="4792663" cy="714375"/>
          </a:xfrm>
          <a:prstGeom prst="rect">
            <a:avLst/>
          </a:prstGeom>
          <a:noFill/>
          <a:ln w="9525">
            <a:noFill/>
            <a:miter lim="800000"/>
            <a:headEnd/>
            <a:tailEnd/>
          </a:ln>
          <a:effectLst/>
        </p:spPr>
        <p:txBody>
          <a:bodyPr vert="horz" wrap="square" lIns="147500" tIns="73750" rIns="147500" bIns="73750" numCol="1" anchor="t" anchorCtr="0" compatLnSpc="1">
            <a:prstTxWarp prst="textNoShape">
              <a:avLst/>
            </a:prstTxWarp>
          </a:bodyPr>
          <a:lstStyle>
            <a:lvl1pPr algn="ctr">
              <a:defRPr sz="2300"/>
            </a:lvl1pPr>
          </a:lstStyle>
          <a:p>
            <a:pPr>
              <a:defRPr/>
            </a:pPr>
            <a:endParaRPr lang="en-US"/>
          </a:p>
        </p:txBody>
      </p:sp>
      <p:sp>
        <p:nvSpPr>
          <p:cNvPr id="17414" name="Rectangle 6"/>
          <p:cNvSpPr>
            <a:spLocks noGrp="1" noChangeArrowheads="1"/>
          </p:cNvSpPr>
          <p:nvPr>
            <p:ph type="sldNum" sz="quarter" idx="4"/>
          </p:nvPr>
        </p:nvSpPr>
        <p:spPr bwMode="auto">
          <a:xfrm>
            <a:off x="10837863" y="9737725"/>
            <a:ext cx="3151187" cy="714375"/>
          </a:xfrm>
          <a:prstGeom prst="rect">
            <a:avLst/>
          </a:prstGeom>
          <a:noFill/>
          <a:ln w="9525">
            <a:noFill/>
            <a:miter lim="800000"/>
            <a:headEnd/>
            <a:tailEnd/>
          </a:ln>
          <a:effectLst/>
        </p:spPr>
        <p:txBody>
          <a:bodyPr vert="horz" wrap="square" lIns="147500" tIns="73750" rIns="147500" bIns="73750" numCol="1" anchor="t" anchorCtr="0" compatLnSpc="1">
            <a:prstTxWarp prst="textNoShape">
              <a:avLst/>
            </a:prstTxWarp>
          </a:bodyPr>
          <a:lstStyle>
            <a:lvl1pPr>
              <a:defRPr sz="2300"/>
            </a:lvl1pPr>
          </a:lstStyle>
          <a:p>
            <a:pPr>
              <a:defRPr/>
            </a:pPr>
            <a:fld id="{CB8D0DF8-C536-4900-B48A-8D65D313F0E5}" type="slidenum">
              <a:rPr lang="en-US"/>
              <a:pPr>
                <a:defRPr/>
              </a:pPr>
              <a:t>‹#›</a:t>
            </a:fld>
            <a:endParaRPr lang="en-US"/>
          </a:p>
        </p:txBody>
      </p:sp>
      <p:pic>
        <p:nvPicPr>
          <p:cNvPr id="1033" name="Picture 21"/>
          <p:cNvPicPr>
            <a:picLocks noChangeAspect="1" noChangeArrowheads="1"/>
          </p:cNvPicPr>
          <p:nvPr userDrawn="1"/>
        </p:nvPicPr>
        <p:blipFill>
          <a:blip r:embed="rId15"/>
          <a:srcRect/>
          <a:stretch>
            <a:fillRect/>
          </a:stretch>
        </p:blipFill>
        <p:spPr bwMode="auto">
          <a:xfrm>
            <a:off x="13282613" y="9534525"/>
            <a:ext cx="14097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1474788" rtl="0" eaLnBrk="0" fontAlgn="base" hangingPunct="0">
        <a:spcBef>
          <a:spcPct val="0"/>
        </a:spcBef>
        <a:spcAft>
          <a:spcPct val="0"/>
        </a:spcAft>
        <a:defRPr sz="5500">
          <a:solidFill>
            <a:schemeClr val="tx2"/>
          </a:solidFill>
          <a:latin typeface="+mj-lt"/>
          <a:ea typeface="+mj-ea"/>
          <a:cs typeface="+mj-cs"/>
        </a:defRPr>
      </a:lvl1pPr>
      <a:lvl2pPr algn="ctr" defTabSz="1474788" rtl="0" eaLnBrk="0" fontAlgn="base" hangingPunct="0">
        <a:spcBef>
          <a:spcPct val="0"/>
        </a:spcBef>
        <a:spcAft>
          <a:spcPct val="0"/>
        </a:spcAft>
        <a:defRPr sz="5500">
          <a:solidFill>
            <a:schemeClr val="tx2"/>
          </a:solidFill>
          <a:latin typeface="Times" pitchFamily="16" charset="0"/>
        </a:defRPr>
      </a:lvl2pPr>
      <a:lvl3pPr algn="ctr" defTabSz="1474788" rtl="0" eaLnBrk="0" fontAlgn="base" hangingPunct="0">
        <a:spcBef>
          <a:spcPct val="0"/>
        </a:spcBef>
        <a:spcAft>
          <a:spcPct val="0"/>
        </a:spcAft>
        <a:defRPr sz="5500">
          <a:solidFill>
            <a:schemeClr val="tx2"/>
          </a:solidFill>
          <a:latin typeface="Times" pitchFamily="16" charset="0"/>
        </a:defRPr>
      </a:lvl3pPr>
      <a:lvl4pPr algn="ctr" defTabSz="1474788" rtl="0" eaLnBrk="0" fontAlgn="base" hangingPunct="0">
        <a:spcBef>
          <a:spcPct val="0"/>
        </a:spcBef>
        <a:spcAft>
          <a:spcPct val="0"/>
        </a:spcAft>
        <a:defRPr sz="5500">
          <a:solidFill>
            <a:schemeClr val="tx2"/>
          </a:solidFill>
          <a:latin typeface="Times" pitchFamily="16" charset="0"/>
        </a:defRPr>
      </a:lvl4pPr>
      <a:lvl5pPr algn="ctr" defTabSz="1474788" rtl="0" eaLnBrk="0" fontAlgn="base" hangingPunct="0">
        <a:spcBef>
          <a:spcPct val="0"/>
        </a:spcBef>
        <a:spcAft>
          <a:spcPct val="0"/>
        </a:spcAft>
        <a:defRPr sz="5500">
          <a:solidFill>
            <a:schemeClr val="tx2"/>
          </a:solidFill>
          <a:latin typeface="Times" pitchFamily="16" charset="0"/>
        </a:defRPr>
      </a:lvl5pPr>
      <a:lvl6pPr marL="457200" algn="ctr" defTabSz="1474788" rtl="0" fontAlgn="base">
        <a:spcBef>
          <a:spcPct val="0"/>
        </a:spcBef>
        <a:spcAft>
          <a:spcPct val="0"/>
        </a:spcAft>
        <a:defRPr sz="5500">
          <a:solidFill>
            <a:schemeClr val="tx2"/>
          </a:solidFill>
          <a:latin typeface="Times" pitchFamily="16" charset="0"/>
        </a:defRPr>
      </a:lvl6pPr>
      <a:lvl7pPr marL="914400" algn="ctr" defTabSz="1474788" rtl="0" fontAlgn="base">
        <a:spcBef>
          <a:spcPct val="0"/>
        </a:spcBef>
        <a:spcAft>
          <a:spcPct val="0"/>
        </a:spcAft>
        <a:defRPr sz="5500">
          <a:solidFill>
            <a:schemeClr val="tx2"/>
          </a:solidFill>
          <a:latin typeface="Times" pitchFamily="16" charset="0"/>
        </a:defRPr>
      </a:lvl7pPr>
      <a:lvl8pPr marL="1371600" algn="ctr" defTabSz="1474788" rtl="0" fontAlgn="base">
        <a:spcBef>
          <a:spcPct val="0"/>
        </a:spcBef>
        <a:spcAft>
          <a:spcPct val="0"/>
        </a:spcAft>
        <a:defRPr sz="5500">
          <a:solidFill>
            <a:schemeClr val="tx2"/>
          </a:solidFill>
          <a:latin typeface="Times" pitchFamily="16" charset="0"/>
        </a:defRPr>
      </a:lvl8pPr>
      <a:lvl9pPr marL="1828800" algn="ctr" defTabSz="1474788" rtl="0" fontAlgn="base">
        <a:spcBef>
          <a:spcPct val="0"/>
        </a:spcBef>
        <a:spcAft>
          <a:spcPct val="0"/>
        </a:spcAft>
        <a:defRPr sz="5500">
          <a:solidFill>
            <a:schemeClr val="tx2"/>
          </a:solidFill>
          <a:latin typeface="Times" pitchFamily="16" charset="0"/>
        </a:defRPr>
      </a:lvl9pPr>
    </p:titleStyle>
    <p:bodyStyle>
      <a:lvl1pPr marL="552450" indent="-552450" algn="l" defTabSz="1474788" rtl="0" eaLnBrk="0" fontAlgn="base" hangingPunct="0">
        <a:spcBef>
          <a:spcPct val="20000"/>
        </a:spcBef>
        <a:spcAft>
          <a:spcPct val="0"/>
        </a:spcAft>
        <a:buChar char="•"/>
        <a:defRPr sz="5200">
          <a:solidFill>
            <a:schemeClr val="tx1"/>
          </a:solidFill>
          <a:latin typeface="+mn-lt"/>
          <a:ea typeface="+mn-ea"/>
          <a:cs typeface="+mn-cs"/>
        </a:defRPr>
      </a:lvl1pPr>
      <a:lvl2pPr marL="1198563" indent="-461963" algn="l" defTabSz="1474788" rtl="0" eaLnBrk="0" fontAlgn="base" hangingPunct="0">
        <a:spcBef>
          <a:spcPct val="20000"/>
        </a:spcBef>
        <a:spcAft>
          <a:spcPct val="0"/>
        </a:spcAft>
        <a:buChar char="–"/>
        <a:defRPr sz="4500">
          <a:solidFill>
            <a:schemeClr val="tx1"/>
          </a:solidFill>
          <a:latin typeface="+mn-lt"/>
        </a:defRPr>
      </a:lvl2pPr>
      <a:lvl3pPr marL="1843088" indent="-368300" algn="l" defTabSz="1474788" rtl="0" eaLnBrk="0" fontAlgn="base" hangingPunct="0">
        <a:spcBef>
          <a:spcPct val="20000"/>
        </a:spcBef>
        <a:spcAft>
          <a:spcPct val="0"/>
        </a:spcAft>
        <a:buChar char="•"/>
        <a:defRPr sz="3900">
          <a:solidFill>
            <a:schemeClr val="tx1"/>
          </a:solidFill>
          <a:latin typeface="+mn-lt"/>
        </a:defRPr>
      </a:lvl3pPr>
      <a:lvl4pPr marL="2581275" indent="-368300" algn="l" defTabSz="1474788" rtl="0" eaLnBrk="0" fontAlgn="base" hangingPunct="0">
        <a:spcBef>
          <a:spcPct val="20000"/>
        </a:spcBef>
        <a:spcAft>
          <a:spcPct val="0"/>
        </a:spcAft>
        <a:buChar char="–"/>
        <a:defRPr sz="3200">
          <a:solidFill>
            <a:schemeClr val="tx1"/>
          </a:solidFill>
          <a:latin typeface="+mn-lt"/>
        </a:defRPr>
      </a:lvl4pPr>
      <a:lvl5pPr marL="3317875" indent="-368300" algn="l" defTabSz="1474788" rtl="0" eaLnBrk="0" fontAlgn="base" hangingPunct="0">
        <a:spcBef>
          <a:spcPct val="20000"/>
        </a:spcBef>
        <a:spcAft>
          <a:spcPct val="0"/>
        </a:spcAft>
        <a:buChar char="»"/>
        <a:defRPr sz="3200">
          <a:solidFill>
            <a:schemeClr val="tx1"/>
          </a:solidFill>
          <a:latin typeface="+mn-lt"/>
        </a:defRPr>
      </a:lvl5pPr>
      <a:lvl6pPr marL="3775075" indent="-368300" algn="l" defTabSz="1474788" rtl="0" fontAlgn="base">
        <a:spcBef>
          <a:spcPct val="20000"/>
        </a:spcBef>
        <a:spcAft>
          <a:spcPct val="0"/>
        </a:spcAft>
        <a:buChar char="»"/>
        <a:defRPr sz="3200">
          <a:solidFill>
            <a:schemeClr val="tx1"/>
          </a:solidFill>
          <a:latin typeface="+mn-lt"/>
        </a:defRPr>
      </a:lvl6pPr>
      <a:lvl7pPr marL="4232275" indent="-368300" algn="l" defTabSz="1474788" rtl="0" fontAlgn="base">
        <a:spcBef>
          <a:spcPct val="20000"/>
        </a:spcBef>
        <a:spcAft>
          <a:spcPct val="0"/>
        </a:spcAft>
        <a:buChar char="»"/>
        <a:defRPr sz="3200">
          <a:solidFill>
            <a:schemeClr val="tx1"/>
          </a:solidFill>
          <a:latin typeface="+mn-lt"/>
        </a:defRPr>
      </a:lvl7pPr>
      <a:lvl8pPr marL="4689475" indent="-368300" algn="l" defTabSz="1474788" rtl="0" fontAlgn="base">
        <a:spcBef>
          <a:spcPct val="20000"/>
        </a:spcBef>
        <a:spcAft>
          <a:spcPct val="0"/>
        </a:spcAft>
        <a:buChar char="»"/>
        <a:defRPr sz="3200">
          <a:solidFill>
            <a:schemeClr val="tx1"/>
          </a:solidFill>
          <a:latin typeface="+mn-lt"/>
        </a:defRPr>
      </a:lvl8pPr>
      <a:lvl9pPr marL="5146675" indent="-368300" algn="l" defTabSz="1474788" rtl="0" fontAlgn="base">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3.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hyperlink" Target="https://www.researchgate.net/journal/2229-5518_International_Journal_of_Scientific_and_Engineering_Research" TargetMode="External"/><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17488" y="217488"/>
            <a:ext cx="14387512" cy="973137"/>
          </a:xfrm>
          <a:noFill/>
        </p:spPr>
        <p:txBody>
          <a:bodyPr lIns="0" tIns="0" rIns="0" bIns="0" anchor="t"/>
          <a:lstStyle/>
          <a:p>
            <a:r>
              <a:rPr lang="en-US" sz="1800" b="1" smtClean="0">
                <a:solidFill>
                  <a:srgbClr val="FFC000"/>
                </a:solidFill>
                <a:latin typeface="Trebuchet MS" pitchFamily="48" charset="0"/>
              </a:rPr>
              <a:t>An Analysis On  Predatory Signatures on Miocene Oysters of Crassostrea Sp. From East Coast of Southern India</a:t>
            </a:r>
            <a:br>
              <a:rPr lang="en-US" sz="1800" b="1" smtClean="0">
                <a:solidFill>
                  <a:srgbClr val="FFC000"/>
                </a:solidFill>
                <a:latin typeface="Trebuchet MS" pitchFamily="48" charset="0"/>
              </a:rPr>
            </a:br>
            <a:r>
              <a:rPr lang="en-US" sz="1400" b="1" smtClean="0">
                <a:solidFill>
                  <a:srgbClr val="167926"/>
                </a:solidFill>
              </a:rPr>
              <a:t> Riffin T Sajeev* </a:t>
            </a:r>
            <a:r>
              <a:rPr lang="en-US" sz="1100" smtClean="0">
                <a:solidFill>
                  <a:srgbClr val="167926"/>
                </a:solidFill>
              </a:rPr>
              <a:t/>
            </a:r>
            <a:br>
              <a:rPr lang="en-US" sz="1100" smtClean="0">
                <a:solidFill>
                  <a:srgbClr val="167926"/>
                </a:solidFill>
              </a:rPr>
            </a:br>
            <a:r>
              <a:rPr lang="en-US" sz="1100" b="1" smtClean="0">
                <a:solidFill>
                  <a:srgbClr val="167926"/>
                </a:solidFill>
              </a:rPr>
              <a:t>Department of Geology, Periyar University, Salem,INDIA .*riffin@rediffmail.com</a:t>
            </a:r>
            <a:endParaRPr lang="en-US" sz="1100" smtClean="0">
              <a:solidFill>
                <a:srgbClr val="167926"/>
              </a:solidFill>
              <a:latin typeface="Arial" charset="0"/>
            </a:endParaRPr>
          </a:p>
        </p:txBody>
      </p:sp>
      <p:sp>
        <p:nvSpPr>
          <p:cNvPr id="2051" name="Text Box 5"/>
          <p:cNvSpPr txBox="1">
            <a:spLocks noChangeArrowheads="1"/>
          </p:cNvSpPr>
          <p:nvPr/>
        </p:nvSpPr>
        <p:spPr bwMode="auto">
          <a:xfrm>
            <a:off x="7772400" y="5330825"/>
            <a:ext cx="209550" cy="531813"/>
          </a:xfrm>
          <a:prstGeom prst="rect">
            <a:avLst/>
          </a:prstGeom>
          <a:noFill/>
          <a:ln w="9525">
            <a:noFill/>
            <a:miter lim="800000"/>
            <a:headEnd/>
            <a:tailEnd/>
          </a:ln>
        </p:spPr>
        <p:txBody>
          <a:bodyPr wrap="none" lIns="105357" tIns="52679" rIns="105357" bIns="52679">
            <a:spAutoFit/>
          </a:bodyPr>
          <a:lstStyle/>
          <a:p>
            <a:pPr algn="l" defTabSz="1054100"/>
            <a:endParaRPr lang="en-US" sz="2800"/>
          </a:p>
        </p:txBody>
      </p:sp>
      <p:sp>
        <p:nvSpPr>
          <p:cNvPr id="2052" name="Text Box 6"/>
          <p:cNvSpPr txBox="1">
            <a:spLocks noChangeArrowheads="1"/>
          </p:cNvSpPr>
          <p:nvPr/>
        </p:nvSpPr>
        <p:spPr bwMode="auto">
          <a:xfrm>
            <a:off x="7772400" y="4503738"/>
            <a:ext cx="209550" cy="531812"/>
          </a:xfrm>
          <a:prstGeom prst="rect">
            <a:avLst/>
          </a:prstGeom>
          <a:noFill/>
          <a:ln w="9525">
            <a:noFill/>
            <a:miter lim="800000"/>
            <a:headEnd/>
            <a:tailEnd/>
          </a:ln>
        </p:spPr>
        <p:txBody>
          <a:bodyPr wrap="none" lIns="105357" tIns="52679" rIns="105357" bIns="52679">
            <a:spAutoFit/>
          </a:bodyPr>
          <a:lstStyle/>
          <a:p>
            <a:pPr algn="l" defTabSz="1054100"/>
            <a:endParaRPr lang="en-US" sz="2800"/>
          </a:p>
        </p:txBody>
      </p:sp>
      <p:sp>
        <p:nvSpPr>
          <p:cNvPr id="2053" name="Text Box 7"/>
          <p:cNvSpPr txBox="1">
            <a:spLocks noChangeArrowheads="1"/>
          </p:cNvSpPr>
          <p:nvPr/>
        </p:nvSpPr>
        <p:spPr bwMode="auto">
          <a:xfrm>
            <a:off x="7534275" y="4122738"/>
            <a:ext cx="209550" cy="531812"/>
          </a:xfrm>
          <a:prstGeom prst="rect">
            <a:avLst/>
          </a:prstGeom>
          <a:noFill/>
          <a:ln w="9525">
            <a:noFill/>
            <a:miter lim="800000"/>
            <a:headEnd/>
            <a:tailEnd/>
          </a:ln>
        </p:spPr>
        <p:txBody>
          <a:bodyPr wrap="none" lIns="105357" tIns="52679" rIns="105357" bIns="52679">
            <a:spAutoFit/>
          </a:bodyPr>
          <a:lstStyle/>
          <a:p>
            <a:pPr algn="l" defTabSz="1054100"/>
            <a:endParaRPr lang="en-US" sz="2800"/>
          </a:p>
        </p:txBody>
      </p:sp>
      <p:sp>
        <p:nvSpPr>
          <p:cNvPr id="2054" name="Rectangle 8"/>
          <p:cNvSpPr>
            <a:spLocks noChangeArrowheads="1"/>
          </p:cNvSpPr>
          <p:nvPr/>
        </p:nvSpPr>
        <p:spPr bwMode="auto">
          <a:xfrm>
            <a:off x="477838" y="254000"/>
            <a:ext cx="14163675" cy="10179050"/>
          </a:xfrm>
          <a:prstGeom prst="rect">
            <a:avLst/>
          </a:prstGeom>
          <a:noFill/>
          <a:ln w="0">
            <a:noFill/>
            <a:miter lim="800000"/>
            <a:headEnd/>
            <a:tailEnd/>
          </a:ln>
        </p:spPr>
        <p:txBody>
          <a:bodyPr wrap="none" anchor="ctr"/>
          <a:lstStyle/>
          <a:p>
            <a:endParaRPr lang="en-US"/>
          </a:p>
        </p:txBody>
      </p:sp>
      <p:sp>
        <p:nvSpPr>
          <p:cNvPr id="2055" name="Text Box 71" descr="flash"/>
          <p:cNvSpPr txBox="1">
            <a:spLocks noChangeArrowheads="1"/>
          </p:cNvSpPr>
          <p:nvPr/>
        </p:nvSpPr>
        <p:spPr bwMode="auto">
          <a:xfrm>
            <a:off x="10310813" y="4879975"/>
            <a:ext cx="4483100" cy="5387975"/>
          </a:xfrm>
          <a:prstGeom prst="rect">
            <a:avLst/>
          </a:prstGeom>
          <a:blipFill dpi="0" rotWithShape="0">
            <a:blip r:embed="rId3"/>
            <a:srcRect/>
            <a:stretch>
              <a:fillRect/>
            </a:stretch>
          </a:blipFill>
          <a:ln w="9525">
            <a:noFill/>
            <a:miter lim="800000"/>
            <a:headEnd/>
            <a:tailEnd/>
          </a:ln>
        </p:spPr>
        <p:txBody>
          <a:bodyPr lIns="0" tIns="0" rIns="0" bIns="0"/>
          <a:lstStyle/>
          <a:p>
            <a:pPr algn="l">
              <a:lnSpc>
                <a:spcPct val="160000"/>
              </a:lnSpc>
            </a:pPr>
            <a:r>
              <a:rPr lang="en-US" sz="2000" b="1" dirty="0">
                <a:solidFill>
                  <a:srgbClr val="EE2066"/>
                </a:solidFill>
                <a:latin typeface="Trebuchet MS" pitchFamily="48" charset="0"/>
              </a:rPr>
              <a:t>Conclusion</a:t>
            </a:r>
            <a:r>
              <a:rPr lang="en-US" sz="2000" dirty="0">
                <a:solidFill>
                  <a:srgbClr val="EE2066"/>
                </a:solidFill>
                <a:latin typeface="Trebuchet MS" pitchFamily="48" charset="0"/>
              </a:rPr>
              <a:t> </a:t>
            </a:r>
            <a:endParaRPr lang="en-US" sz="1100" dirty="0">
              <a:solidFill>
                <a:srgbClr val="EE2066"/>
              </a:solidFill>
              <a:latin typeface="Trebuchet MS" pitchFamily="48" charset="0"/>
            </a:endParaRPr>
          </a:p>
          <a:p>
            <a:pPr algn="just">
              <a:lnSpc>
                <a:spcPct val="120000"/>
              </a:lnSpc>
            </a:pPr>
            <a:r>
              <a:rPr lang="en-US" sz="1400" dirty="0" smtClean="0"/>
              <a:t>The </a:t>
            </a:r>
            <a:r>
              <a:rPr lang="en-US" sz="1400" dirty="0"/>
              <a:t>study area which was an estuary during Mio-</a:t>
            </a:r>
            <a:r>
              <a:rPr lang="en-US" sz="1400" dirty="0" err="1"/>
              <a:t>pliocene</a:t>
            </a:r>
            <a:r>
              <a:rPr lang="en-US" sz="1400" dirty="0"/>
              <a:t> age have shallow water environment and the fluvial sedimentation from western </a:t>
            </a:r>
            <a:r>
              <a:rPr lang="en-US" sz="1400" dirty="0" err="1"/>
              <a:t>ghat</a:t>
            </a:r>
            <a:r>
              <a:rPr lang="en-US" sz="1400" dirty="0"/>
              <a:t> (</a:t>
            </a:r>
            <a:r>
              <a:rPr lang="en-US" sz="1400" dirty="0" err="1"/>
              <a:t>mahendragiri</a:t>
            </a:r>
            <a:r>
              <a:rPr lang="en-US" sz="1400" dirty="0"/>
              <a:t> area) and alluvial sedimentation from sea had created low energy environment and allowed the oysters to disarticulate before burial. The whole </a:t>
            </a:r>
            <a:r>
              <a:rPr lang="en-US" sz="1400" dirty="0" err="1"/>
              <a:t>paleo</a:t>
            </a:r>
            <a:r>
              <a:rPr lang="en-US" sz="1400" dirty="0"/>
              <a:t> estuary had ceased  may due to the uplift happened in that area due to neo tectonic activities . An evidence in the form of slip fault found by the author during field study.</a:t>
            </a:r>
            <a:endParaRPr lang="en-US" sz="1400" dirty="0">
              <a:solidFill>
                <a:srgbClr val="000000"/>
              </a:solidFill>
              <a:latin typeface="Trebuchet MS" pitchFamily="48" charset="0"/>
            </a:endParaRPr>
          </a:p>
          <a:p>
            <a:pPr algn="l">
              <a:lnSpc>
                <a:spcPct val="140000"/>
              </a:lnSpc>
            </a:pPr>
            <a:r>
              <a:rPr lang="en-US" sz="2000" b="1" dirty="0" smtClean="0">
                <a:solidFill>
                  <a:srgbClr val="EE2066"/>
                </a:solidFill>
                <a:latin typeface="Trebuchet MS" pitchFamily="48" charset="0"/>
              </a:rPr>
              <a:t>References</a:t>
            </a:r>
            <a:r>
              <a:rPr lang="en-US" sz="2000" b="1" dirty="0">
                <a:solidFill>
                  <a:srgbClr val="EE2066"/>
                </a:solidFill>
                <a:latin typeface="Trebuchet MS" pitchFamily="48" charset="0"/>
              </a:rPr>
              <a:t>:</a:t>
            </a:r>
            <a:endParaRPr lang="en-US" sz="1700" b="1" dirty="0">
              <a:solidFill>
                <a:srgbClr val="EE2066"/>
              </a:solidFill>
              <a:latin typeface="Trebuchet MS" pitchFamily="48" charset="0"/>
            </a:endParaRPr>
          </a:p>
          <a:p>
            <a:pPr marL="228600" indent="-228600" algn="l">
              <a:lnSpc>
                <a:spcPct val="130000"/>
              </a:lnSpc>
              <a:buAutoNum type="arabicPeriod"/>
            </a:pPr>
            <a:r>
              <a:rPr lang="en-US" sz="1100" dirty="0" smtClean="0"/>
              <a:t>Presence of Miocene Oysters: Rise and Fall of a </a:t>
            </a:r>
            <a:r>
              <a:rPr lang="en-US" sz="1100" dirty="0" err="1" smtClean="0"/>
              <a:t>Paleo</a:t>
            </a:r>
            <a:r>
              <a:rPr lang="en-US" sz="1100" dirty="0" smtClean="0"/>
              <a:t>-Estuary in the East Coast of India </a:t>
            </a:r>
            <a:r>
              <a:rPr lang="en-US" sz="1100" dirty="0" smtClean="0">
                <a:solidFill>
                  <a:schemeClr val="accent1">
                    <a:lumMod val="50000"/>
                  </a:schemeClr>
                </a:solidFill>
              </a:rPr>
              <a:t>.</a:t>
            </a:r>
            <a:r>
              <a:rPr lang="en-US" sz="1000" b="1" dirty="0" err="1" smtClean="0"/>
              <a:t>Riffin</a:t>
            </a:r>
            <a:r>
              <a:rPr lang="en-US" sz="1000" b="1" dirty="0" smtClean="0"/>
              <a:t> T </a:t>
            </a:r>
            <a:r>
              <a:rPr lang="en-US" sz="1000" b="1" dirty="0" err="1" smtClean="0"/>
              <a:t>Sajeev</a:t>
            </a:r>
            <a:r>
              <a:rPr lang="en-US" sz="1100" dirty="0" smtClean="0">
                <a:solidFill>
                  <a:schemeClr val="accent1">
                    <a:lumMod val="50000"/>
                  </a:schemeClr>
                </a:solidFill>
              </a:rPr>
              <a:t>, </a:t>
            </a:r>
            <a:r>
              <a:rPr lang="en-US" sz="1000" b="1" dirty="0" smtClean="0">
                <a:solidFill>
                  <a:schemeClr val="accent1">
                    <a:lumMod val="50000"/>
                  </a:schemeClr>
                </a:solidFill>
              </a:rPr>
              <a:t>International Journal of Advanced Earth Science and Engineering</a:t>
            </a:r>
            <a:r>
              <a:rPr lang="en-US" sz="1000" b="1" dirty="0" smtClean="0"/>
              <a:t> 2014, Volume 3, Issue 1, pp. 129-142, Article ID Sci-198 ISSN: 2320 – 3609</a:t>
            </a:r>
          </a:p>
          <a:p>
            <a:pPr marL="228600" indent="-228600" algn="l">
              <a:lnSpc>
                <a:spcPct val="130000"/>
              </a:lnSpc>
              <a:buFontTx/>
              <a:buAutoNum type="arabicPeriod"/>
            </a:pPr>
            <a:r>
              <a:rPr lang="en-US" sz="1000" dirty="0" smtClean="0"/>
              <a:t>Occurrence of </a:t>
            </a:r>
            <a:r>
              <a:rPr lang="en-US" sz="1000" dirty="0" err="1" smtClean="0"/>
              <a:t>Arctostrea</a:t>
            </a:r>
            <a:r>
              <a:rPr lang="en-US" sz="1000" dirty="0" smtClean="0"/>
              <a:t>: Existence of high energy </a:t>
            </a:r>
            <a:r>
              <a:rPr lang="en-US" sz="1000" dirty="0" err="1" smtClean="0"/>
              <a:t>Paleoenvironment</a:t>
            </a:r>
            <a:r>
              <a:rPr lang="en-US" sz="1000" dirty="0" smtClean="0"/>
              <a:t> in Cauvery Basin, India during Late Cretaceous</a:t>
            </a:r>
            <a:r>
              <a:rPr lang="en-US" sz="1000" b="1" dirty="0" smtClean="0"/>
              <a:t>.Riffin T </a:t>
            </a:r>
            <a:r>
              <a:rPr lang="en-US" sz="1000" b="1" dirty="0" err="1" smtClean="0"/>
              <a:t>Sajeev</a:t>
            </a:r>
            <a:r>
              <a:rPr lang="en-US" sz="1000" dirty="0" smtClean="0"/>
              <a:t>,</a:t>
            </a:r>
            <a:r>
              <a:rPr lang="en-US" sz="1000" b="1" dirty="0" smtClean="0">
                <a:hlinkClick r:id="rId4"/>
              </a:rPr>
              <a:t> International  Journal of </a:t>
            </a:r>
            <a:r>
              <a:rPr lang="en-US" sz="1000" b="1" dirty="0" smtClean="0"/>
              <a:t> </a:t>
            </a:r>
            <a:r>
              <a:rPr lang="en-US" sz="1000" b="1" dirty="0" smtClean="0">
                <a:hlinkClick r:id="rId4"/>
              </a:rPr>
              <a:t>Scientific and Engineering Research</a:t>
            </a:r>
            <a:r>
              <a:rPr lang="en-US" sz="1000" b="1" dirty="0" smtClean="0"/>
              <a:t> 4(12):1319-1327.December 2013, DOI: 10.14299/ijser.2013.12.002</a:t>
            </a:r>
          </a:p>
          <a:p>
            <a:pPr marL="228600" indent="-228600" algn="l">
              <a:lnSpc>
                <a:spcPct val="130000"/>
              </a:lnSpc>
              <a:buAutoNum type="arabicPeriod"/>
            </a:pPr>
            <a:endParaRPr lang="en-US" sz="1000" b="1" dirty="0">
              <a:solidFill>
                <a:srgbClr val="000000"/>
              </a:solidFill>
              <a:latin typeface="Trebuchet MS" pitchFamily="48" charset="0"/>
            </a:endParaRPr>
          </a:p>
        </p:txBody>
      </p:sp>
      <p:sp>
        <p:nvSpPr>
          <p:cNvPr id="2056" name="Text Box 84"/>
          <p:cNvSpPr txBox="1">
            <a:spLocks noChangeArrowheads="1"/>
          </p:cNvSpPr>
          <p:nvPr/>
        </p:nvSpPr>
        <p:spPr bwMode="auto">
          <a:xfrm>
            <a:off x="1635125" y="1277938"/>
            <a:ext cx="8293100" cy="4573587"/>
          </a:xfrm>
          <a:prstGeom prst="rect">
            <a:avLst/>
          </a:prstGeom>
          <a:noFill/>
          <a:ln w="9525">
            <a:noFill/>
            <a:miter lim="800000"/>
            <a:headEnd/>
            <a:tailEnd/>
          </a:ln>
        </p:spPr>
        <p:txBody>
          <a:bodyPr lIns="0" tIns="0" rIns="0" bIns="0">
            <a:spAutoFit/>
          </a:bodyPr>
          <a:lstStyle/>
          <a:p>
            <a:pPr algn="l">
              <a:lnSpc>
                <a:spcPct val="160000"/>
              </a:lnSpc>
            </a:pPr>
            <a:r>
              <a:rPr lang="en-US" sz="2000" b="1">
                <a:solidFill>
                  <a:srgbClr val="EE2066"/>
                </a:solidFill>
                <a:latin typeface="Trebuchet MS" pitchFamily="48" charset="0"/>
              </a:rPr>
              <a:t>ABSTRACT</a:t>
            </a:r>
            <a:endParaRPr lang="en-US" sz="1100"/>
          </a:p>
          <a:p>
            <a:pPr algn="just"/>
            <a:r>
              <a:rPr lang="en-US" sz="1400"/>
              <a:t>The eastern coast lines of southern India are rarely used to study its paleontological importance. Living oysters of Crassostrea Sp. are found throughout these coastal margins. Recent reports indicate the existence of a paleo-estuary dated to the mio-pliocene age, along the valleys of the southern end of Western Ghats. About 70 specimen of Crassostrea Sp. have been sampled from this area of which, almost 80 percent are disarticulated and observed as subjected to the predatory action of ichnotaxa. All oysters seem to have adapted extremely thick layered calcite shells, which is a remarkable morphological feature. Bore holes and biodegradation are seen in an extreme magnitude. A previous work of the author describes the existence of a giant Paleo-estuary which existed along the eastern coastlines of India during the mio-pliocene age, based on the morphological and taxonomical features of Crassostrea Sp. from the same area. The proposed work is a detailed analysis of the Predatory signatures on shell fragments by ichospecies in the proposed paleo-estuary during the mio-pliocene age.</a:t>
            </a:r>
          </a:p>
          <a:p>
            <a:pPr algn="just"/>
            <a:endParaRPr lang="en-US" sz="1400"/>
          </a:p>
          <a:p>
            <a:pPr algn="just"/>
            <a:r>
              <a:rPr lang="en-US" sz="1400"/>
              <a:t>In this study, the author analyzes the nature of the ichnospecies that thrived among these oysters, their threat to the life of oysters and their contribution towards the necessity for an adaptation of a thick layered shell on these oysters. The study proposes to identify each ichnotaxa by analyzing their predatory pattern and the style of biodegradation on the host shells. The study also proposes to explain the paleo-climate and paleo-topography and further insight to the nature of sediments in the estuary during the mio-pliocene, based on the features on the samples of Crassostrea Sp.</a:t>
            </a:r>
          </a:p>
          <a:p>
            <a:pPr algn="l">
              <a:lnSpc>
                <a:spcPct val="120000"/>
              </a:lnSpc>
            </a:pPr>
            <a:endParaRPr lang="en-US" sz="1100">
              <a:solidFill>
                <a:srgbClr val="000000"/>
              </a:solidFill>
              <a:latin typeface="Trebuchet MS" pitchFamily="48" charset="0"/>
            </a:endParaRPr>
          </a:p>
        </p:txBody>
      </p:sp>
      <p:pic>
        <p:nvPicPr>
          <p:cNvPr id="2134" name="Picture 86"/>
          <p:cNvPicPr>
            <a:picLocks noChangeAspect="1" noChangeArrowheads="1"/>
          </p:cNvPicPr>
          <p:nvPr/>
        </p:nvPicPr>
        <p:blipFill>
          <a:blip r:embed="rId5" cstate="print"/>
          <a:srcRect/>
          <a:stretch>
            <a:fillRect/>
          </a:stretch>
        </p:blipFill>
        <p:spPr bwMode="auto">
          <a:xfrm>
            <a:off x="10310813" y="1927204"/>
            <a:ext cx="4292600" cy="295277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058" name="Picture 87"/>
          <p:cNvPicPr>
            <a:picLocks noChangeAspect="1" noChangeArrowheads="1"/>
          </p:cNvPicPr>
          <p:nvPr/>
        </p:nvPicPr>
        <p:blipFill>
          <a:blip r:embed="rId6"/>
          <a:srcRect/>
          <a:stretch>
            <a:fillRect/>
          </a:stretch>
        </p:blipFill>
        <p:spPr bwMode="auto">
          <a:xfrm>
            <a:off x="827088" y="6923088"/>
            <a:ext cx="1393825" cy="1597025"/>
          </a:xfrm>
          <a:prstGeom prst="rect">
            <a:avLst/>
          </a:prstGeom>
          <a:solidFill>
            <a:srgbClr val="000000"/>
          </a:solidFill>
          <a:ln w="9525">
            <a:noFill/>
            <a:miter lim="800000"/>
            <a:headEnd/>
            <a:tailEnd/>
          </a:ln>
        </p:spPr>
      </p:pic>
      <p:pic>
        <p:nvPicPr>
          <p:cNvPr id="2059" name="Picture 88"/>
          <p:cNvPicPr>
            <a:picLocks noChangeAspect="1" noChangeArrowheads="1"/>
          </p:cNvPicPr>
          <p:nvPr/>
        </p:nvPicPr>
        <p:blipFill>
          <a:blip r:embed="rId7"/>
          <a:srcRect/>
          <a:stretch>
            <a:fillRect/>
          </a:stretch>
        </p:blipFill>
        <p:spPr bwMode="auto">
          <a:xfrm>
            <a:off x="431800" y="9091613"/>
            <a:ext cx="901700" cy="1143000"/>
          </a:xfrm>
          <a:prstGeom prst="rect">
            <a:avLst/>
          </a:prstGeom>
          <a:solidFill>
            <a:srgbClr val="000000"/>
          </a:solidFill>
          <a:ln w="9525">
            <a:noFill/>
            <a:miter lim="800000"/>
            <a:headEnd/>
            <a:tailEnd/>
          </a:ln>
        </p:spPr>
      </p:pic>
      <p:pic>
        <p:nvPicPr>
          <p:cNvPr id="2060" name="Picture 93" descr="C:\Users\admin\Desktop\New folder\1.jpg"/>
          <p:cNvPicPr>
            <a:picLocks noChangeAspect="1" noChangeArrowheads="1"/>
          </p:cNvPicPr>
          <p:nvPr/>
        </p:nvPicPr>
        <p:blipFill>
          <a:blip r:embed="rId8"/>
          <a:srcRect/>
          <a:stretch>
            <a:fillRect/>
          </a:stretch>
        </p:blipFill>
        <p:spPr bwMode="auto">
          <a:xfrm>
            <a:off x="10202863" y="1828800"/>
            <a:ext cx="1771650" cy="1552575"/>
          </a:xfrm>
          <a:prstGeom prst="rect">
            <a:avLst/>
          </a:prstGeom>
          <a:noFill/>
          <a:ln w="9525">
            <a:noFill/>
            <a:miter lim="800000"/>
            <a:headEnd/>
            <a:tailEnd/>
          </a:ln>
        </p:spPr>
      </p:pic>
      <p:pic>
        <p:nvPicPr>
          <p:cNvPr id="2061" name="Picture 27" descr="http://www.geosociety.org/graphics/logo/GSA_logo3R_web150.gif"/>
          <p:cNvPicPr>
            <a:picLocks noChangeAspect="1" noChangeArrowheads="1"/>
          </p:cNvPicPr>
          <p:nvPr/>
        </p:nvPicPr>
        <p:blipFill>
          <a:blip r:embed="rId9"/>
          <a:srcRect/>
          <a:stretch>
            <a:fillRect/>
          </a:stretch>
        </p:blipFill>
        <p:spPr bwMode="auto">
          <a:xfrm>
            <a:off x="588963" y="6900863"/>
            <a:ext cx="1428750" cy="1600200"/>
          </a:xfrm>
          <a:prstGeom prst="rect">
            <a:avLst/>
          </a:prstGeom>
          <a:noFill/>
          <a:ln w="9525">
            <a:noFill/>
            <a:miter lim="800000"/>
            <a:headEnd/>
            <a:tailEnd/>
          </a:ln>
        </p:spPr>
      </p:pic>
      <p:pic>
        <p:nvPicPr>
          <p:cNvPr id="2062" name="Picture 28" descr="C:\Users\admin\Desktop\GSA_logo3R_web150.gif"/>
          <p:cNvPicPr>
            <a:picLocks noChangeAspect="1" noChangeArrowheads="1"/>
          </p:cNvPicPr>
          <p:nvPr/>
        </p:nvPicPr>
        <p:blipFill>
          <a:blip r:embed="rId9"/>
          <a:srcRect/>
          <a:stretch>
            <a:fillRect/>
          </a:stretch>
        </p:blipFill>
        <p:spPr bwMode="auto">
          <a:xfrm>
            <a:off x="708025" y="7038975"/>
            <a:ext cx="1428750" cy="1600200"/>
          </a:xfrm>
          <a:prstGeom prst="rect">
            <a:avLst/>
          </a:prstGeom>
          <a:noFill/>
          <a:ln w="9525">
            <a:noFill/>
            <a:miter lim="800000"/>
            <a:headEnd/>
            <a:tailEnd/>
          </a:ln>
        </p:spPr>
      </p:pic>
      <p:pic>
        <p:nvPicPr>
          <p:cNvPr id="2063" name="Picture 29" descr="C:\Users\admin\Desktop\images.jpg"/>
          <p:cNvPicPr>
            <a:picLocks noChangeAspect="1" noChangeArrowheads="1"/>
          </p:cNvPicPr>
          <p:nvPr/>
        </p:nvPicPr>
        <p:blipFill>
          <a:blip r:embed="rId10"/>
          <a:srcRect/>
          <a:stretch>
            <a:fillRect/>
          </a:stretch>
        </p:blipFill>
        <p:spPr bwMode="auto">
          <a:xfrm>
            <a:off x="436563" y="9028113"/>
            <a:ext cx="1290637" cy="1335087"/>
          </a:xfrm>
          <a:prstGeom prst="rect">
            <a:avLst/>
          </a:prstGeom>
          <a:noFill/>
          <a:ln w="9525">
            <a:noFill/>
            <a:miter lim="800000"/>
            <a:headEnd/>
            <a:tailEnd/>
          </a:ln>
        </p:spPr>
      </p:pic>
      <p:pic>
        <p:nvPicPr>
          <p:cNvPr id="2064" name="Picture 17" descr="C:\Users\admin\Desktop\New folder\2.JPG"/>
          <p:cNvPicPr>
            <a:picLocks noChangeAspect="1" noChangeArrowheads="1"/>
          </p:cNvPicPr>
          <p:nvPr/>
        </p:nvPicPr>
        <p:blipFill>
          <a:blip r:embed="rId11"/>
          <a:srcRect/>
          <a:stretch>
            <a:fillRect/>
          </a:stretch>
        </p:blipFill>
        <p:spPr bwMode="auto">
          <a:xfrm>
            <a:off x="11974513" y="1819275"/>
            <a:ext cx="1320800" cy="1592263"/>
          </a:xfrm>
          <a:prstGeom prst="rect">
            <a:avLst/>
          </a:prstGeom>
          <a:noFill/>
          <a:ln w="9525">
            <a:noFill/>
            <a:miter lim="800000"/>
            <a:headEnd/>
            <a:tailEnd/>
          </a:ln>
        </p:spPr>
      </p:pic>
      <p:pic>
        <p:nvPicPr>
          <p:cNvPr id="2065" name="Picture 18" descr="C:\Users\admin\Desktop\New folder\3.JPG"/>
          <p:cNvPicPr>
            <a:picLocks noChangeAspect="1" noChangeArrowheads="1"/>
          </p:cNvPicPr>
          <p:nvPr/>
        </p:nvPicPr>
        <p:blipFill>
          <a:blip r:embed="rId12"/>
          <a:srcRect/>
          <a:stretch>
            <a:fillRect/>
          </a:stretch>
        </p:blipFill>
        <p:spPr bwMode="auto">
          <a:xfrm>
            <a:off x="13281025" y="1820863"/>
            <a:ext cx="1422400" cy="1574800"/>
          </a:xfrm>
          <a:prstGeom prst="rect">
            <a:avLst/>
          </a:prstGeom>
          <a:noFill/>
          <a:ln w="9525">
            <a:noFill/>
            <a:miter lim="800000"/>
            <a:headEnd/>
            <a:tailEnd/>
          </a:ln>
        </p:spPr>
      </p:pic>
      <p:pic>
        <p:nvPicPr>
          <p:cNvPr id="2066" name="Picture 19" descr="C:\Users\admin\Desktop\New folder\IMG_5443.jpg"/>
          <p:cNvPicPr>
            <a:picLocks noChangeAspect="1" noChangeArrowheads="1"/>
          </p:cNvPicPr>
          <p:nvPr/>
        </p:nvPicPr>
        <p:blipFill>
          <a:blip r:embed="rId13"/>
          <a:srcRect/>
          <a:stretch>
            <a:fillRect/>
          </a:stretch>
        </p:blipFill>
        <p:spPr bwMode="auto">
          <a:xfrm>
            <a:off x="10202863" y="3330575"/>
            <a:ext cx="1800225" cy="1603375"/>
          </a:xfrm>
          <a:prstGeom prst="rect">
            <a:avLst/>
          </a:prstGeom>
          <a:noFill/>
          <a:ln w="9525">
            <a:noFill/>
            <a:miter lim="800000"/>
            <a:headEnd/>
            <a:tailEnd/>
          </a:ln>
        </p:spPr>
      </p:pic>
      <p:pic>
        <p:nvPicPr>
          <p:cNvPr id="2067" name="Picture 20" descr="C:\Users\admin\Desktop\New folder\IMG_7527.JPG"/>
          <p:cNvPicPr>
            <a:picLocks noChangeAspect="1" noChangeArrowheads="1"/>
          </p:cNvPicPr>
          <p:nvPr/>
        </p:nvPicPr>
        <p:blipFill>
          <a:blip r:embed="rId14"/>
          <a:srcRect/>
          <a:stretch>
            <a:fillRect/>
          </a:stretch>
        </p:blipFill>
        <p:spPr bwMode="auto">
          <a:xfrm>
            <a:off x="13265150" y="3328988"/>
            <a:ext cx="1441450" cy="1643062"/>
          </a:xfrm>
          <a:prstGeom prst="rect">
            <a:avLst/>
          </a:prstGeom>
          <a:noFill/>
          <a:ln w="9525">
            <a:noFill/>
            <a:miter lim="800000"/>
            <a:headEnd/>
            <a:tailEnd/>
          </a:ln>
        </p:spPr>
      </p:pic>
      <p:pic>
        <p:nvPicPr>
          <p:cNvPr id="2068" name="Picture 21" descr="C:\Users\admin\Desktop\New folder\IMG_7531.JPG"/>
          <p:cNvPicPr>
            <a:picLocks noChangeAspect="1" noChangeArrowheads="1"/>
          </p:cNvPicPr>
          <p:nvPr/>
        </p:nvPicPr>
        <p:blipFill>
          <a:blip r:embed="rId15"/>
          <a:srcRect/>
          <a:stretch>
            <a:fillRect/>
          </a:stretch>
        </p:blipFill>
        <p:spPr bwMode="auto">
          <a:xfrm>
            <a:off x="11925300" y="3314700"/>
            <a:ext cx="1412875" cy="1647825"/>
          </a:xfrm>
          <a:prstGeom prst="rect">
            <a:avLst/>
          </a:prstGeom>
          <a:noFill/>
          <a:ln w="9525">
            <a:noFill/>
            <a:miter lim="800000"/>
            <a:headEnd/>
            <a:tailEnd/>
          </a:ln>
        </p:spPr>
      </p:pic>
      <p:pic>
        <p:nvPicPr>
          <p:cNvPr id="2069" name="Picture 22" descr="E:\crassostria\map of attrinkarai\Fig\Fig 3.jpg"/>
          <p:cNvPicPr>
            <a:picLocks noChangeAspect="1" noChangeArrowheads="1"/>
          </p:cNvPicPr>
          <p:nvPr/>
        </p:nvPicPr>
        <p:blipFill>
          <a:blip r:embed="rId16"/>
          <a:srcRect/>
          <a:stretch>
            <a:fillRect/>
          </a:stretch>
        </p:blipFill>
        <p:spPr bwMode="auto">
          <a:xfrm>
            <a:off x="2274888" y="5900738"/>
            <a:ext cx="7620000" cy="1276350"/>
          </a:xfrm>
          <a:prstGeom prst="rect">
            <a:avLst/>
          </a:prstGeom>
          <a:noFill/>
          <a:ln w="9525">
            <a:noFill/>
            <a:miter lim="800000"/>
            <a:headEnd/>
            <a:tailEnd/>
          </a:ln>
        </p:spPr>
      </p:pic>
      <p:pic>
        <p:nvPicPr>
          <p:cNvPr id="2070" name="Picture 23" descr="E:\crassostria\map of attrinkarai\Fig\Fig 1.jpg"/>
          <p:cNvPicPr>
            <a:picLocks noChangeAspect="1" noChangeArrowheads="1"/>
          </p:cNvPicPr>
          <p:nvPr/>
        </p:nvPicPr>
        <p:blipFill>
          <a:blip r:embed="rId17"/>
          <a:srcRect/>
          <a:stretch>
            <a:fillRect/>
          </a:stretch>
        </p:blipFill>
        <p:spPr bwMode="auto">
          <a:xfrm>
            <a:off x="2332038" y="7667625"/>
            <a:ext cx="2263775" cy="2036763"/>
          </a:xfrm>
          <a:prstGeom prst="rect">
            <a:avLst/>
          </a:prstGeom>
          <a:noFill/>
          <a:ln w="9525">
            <a:noFill/>
            <a:miter lim="800000"/>
            <a:headEnd/>
            <a:tailEnd/>
          </a:ln>
        </p:spPr>
      </p:pic>
      <p:pic>
        <p:nvPicPr>
          <p:cNvPr id="2071" name="Picture 24" descr="E:\crassostria\map of attrinkarai\Fig\Fig 2.jpg"/>
          <p:cNvPicPr>
            <a:picLocks noChangeAspect="1" noChangeArrowheads="1"/>
          </p:cNvPicPr>
          <p:nvPr/>
        </p:nvPicPr>
        <p:blipFill>
          <a:blip r:embed="rId18"/>
          <a:srcRect/>
          <a:stretch>
            <a:fillRect/>
          </a:stretch>
        </p:blipFill>
        <p:spPr bwMode="auto">
          <a:xfrm>
            <a:off x="4887913" y="7620000"/>
            <a:ext cx="2439987" cy="2117725"/>
          </a:xfrm>
          <a:prstGeom prst="rect">
            <a:avLst/>
          </a:prstGeom>
          <a:noFill/>
          <a:ln w="9525">
            <a:noFill/>
            <a:miter lim="800000"/>
            <a:headEnd/>
            <a:tailEnd/>
          </a:ln>
        </p:spPr>
      </p:pic>
      <p:pic>
        <p:nvPicPr>
          <p:cNvPr id="2072" name="Picture 25" descr="E:\crassostria\map of attrinkarai\Fig\Fig 7.jpg"/>
          <p:cNvPicPr>
            <a:picLocks noChangeAspect="1" noChangeArrowheads="1"/>
          </p:cNvPicPr>
          <p:nvPr/>
        </p:nvPicPr>
        <p:blipFill>
          <a:blip r:embed="rId19" cstate="print"/>
          <a:srcRect/>
          <a:stretch>
            <a:fillRect/>
          </a:stretch>
        </p:blipFill>
        <p:spPr bwMode="auto">
          <a:xfrm>
            <a:off x="7362825" y="7649403"/>
            <a:ext cx="2625725" cy="2128010"/>
          </a:xfrm>
          <a:prstGeom prst="rect">
            <a:avLst/>
          </a:prstGeom>
          <a:noFill/>
          <a:ln w="9525">
            <a:noFill/>
            <a:miter lim="800000"/>
            <a:headEnd/>
            <a:tailEnd/>
          </a:ln>
        </p:spPr>
      </p:pic>
      <p:sp>
        <p:nvSpPr>
          <p:cNvPr id="25" name="Rectangle 24"/>
          <p:cNvSpPr/>
          <p:nvPr/>
        </p:nvSpPr>
        <p:spPr bwMode="auto">
          <a:xfrm>
            <a:off x="2352675" y="9982200"/>
            <a:ext cx="7610475" cy="35242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kumimoji="0" lang="en-US" sz="1100" i="0" u="none" strike="noStrike" cap="none" normalizeH="0" baseline="0" dirty="0" smtClean="0">
                <a:ln>
                  <a:noFill/>
                </a:ln>
                <a:solidFill>
                  <a:srgbClr val="7030A0"/>
                </a:solidFill>
                <a:effectLst/>
                <a:latin typeface="Times" pitchFamily="16" charset="0"/>
              </a:rPr>
              <a:t>Citation: </a:t>
            </a:r>
            <a:r>
              <a:rPr lang="en-US" sz="1100" dirty="0" smtClean="0">
                <a:solidFill>
                  <a:srgbClr val="7030A0"/>
                </a:solidFill>
              </a:rPr>
              <a:t>Geological Society of America </a:t>
            </a:r>
            <a:r>
              <a:rPr lang="en-US" sz="1100" i="1" dirty="0" smtClean="0">
                <a:solidFill>
                  <a:srgbClr val="7030A0"/>
                </a:solidFill>
              </a:rPr>
              <a:t>Abstracts with Programs.</a:t>
            </a:r>
            <a:r>
              <a:rPr lang="en-US" sz="1100" dirty="0" smtClean="0">
                <a:solidFill>
                  <a:srgbClr val="7030A0"/>
                </a:solidFill>
              </a:rPr>
              <a:t> Vol. 48, No. 7 : DOI: 10.1130/abs/2016AM-285113</a:t>
            </a:r>
            <a:r>
              <a:rPr kumimoji="0" lang="en-US" sz="1100" i="0" u="none" strike="noStrike" cap="none" normalizeH="0" baseline="0" dirty="0" smtClean="0">
                <a:ln>
                  <a:noFill/>
                </a:ln>
                <a:solidFill>
                  <a:srgbClr val="7030A0"/>
                </a:solidFill>
                <a:effectLst/>
                <a:latin typeface="Times" pitchFamily="16" charset="0"/>
              </a:rPr>
              <a:t> </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Panther 10.3:Applications:Microsoft Office X:Templates:Presentations:Designs:Blank Presentation</Template>
  <TotalTime>1266</TotalTime>
  <Words>471</Words>
  <Application>Microsoft PowerPoint</Application>
  <PresentationFormat>Custom</PresentationFormat>
  <Paragraphs>12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An Analysis On  Predatory Signatures on Miocene Oysters of Crassostrea Sp. From East Coast of Southern India  Riffin T Sajeev*  Department of Geology, Periyar University, Salem,INDIA .*riffin@rediffmail.com</vt:lpstr>
    </vt:vector>
  </TitlesOfParts>
  <Company>뿿쳐</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dc:title>
  <dc:creator>julie skelton</dc:creator>
  <cp:lastModifiedBy>admin</cp:lastModifiedBy>
  <cp:revision>28</cp:revision>
  <dcterms:created xsi:type="dcterms:W3CDTF">2006-09-19T20:37:33Z</dcterms:created>
  <dcterms:modified xsi:type="dcterms:W3CDTF">2016-10-11T06:12:39Z</dcterms:modified>
</cp:coreProperties>
</file>