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6" r:id="rId1"/>
  </p:sldMasterIdLst>
  <p:notesMasterIdLst>
    <p:notesMasterId r:id="rId20"/>
  </p:notesMasterIdLst>
  <p:handoutMasterIdLst>
    <p:handoutMasterId r:id="rId21"/>
  </p:handoutMasterIdLst>
  <p:sldIdLst>
    <p:sldId id="256" r:id="rId2"/>
    <p:sldId id="310" r:id="rId3"/>
    <p:sldId id="257" r:id="rId4"/>
    <p:sldId id="315" r:id="rId5"/>
    <p:sldId id="316" r:id="rId6"/>
    <p:sldId id="326" r:id="rId7"/>
    <p:sldId id="314" r:id="rId8"/>
    <p:sldId id="319" r:id="rId9"/>
    <p:sldId id="308" r:id="rId10"/>
    <p:sldId id="264" r:id="rId11"/>
    <p:sldId id="291" r:id="rId12"/>
    <p:sldId id="321" r:id="rId13"/>
    <p:sldId id="322" r:id="rId14"/>
    <p:sldId id="323" r:id="rId15"/>
    <p:sldId id="320" r:id="rId16"/>
    <p:sldId id="327" r:id="rId17"/>
    <p:sldId id="312" r:id="rId18"/>
    <p:sldId id="28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6" autoAdjust="0"/>
    <p:restoredTop sz="94707" autoAdjust="0"/>
  </p:normalViewPr>
  <p:slideViewPr>
    <p:cSldViewPr snapToGrid="0">
      <p:cViewPr varScale="1">
        <p:scale>
          <a:sx n="70" d="100"/>
          <a:sy n="70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notesViewPr>
    <p:cSldViewPr snapToGrid="0">
      <p:cViewPr varScale="1">
        <p:scale>
          <a:sx n="92" d="100"/>
          <a:sy n="92" d="100"/>
        </p:scale>
        <p:origin x="373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D4D2E-8151-49DC-B19E-3BD940467320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0BB08-3A06-455A-B9C9-0ABB06A2F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43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834658-61A5-4CDF-9ECF-D71C8C2CE4BB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E62CC-C1F6-4FA2-BDBA-406B33A312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61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E62CC-C1F6-4FA2-BDBA-406B33A3124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88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E62CC-C1F6-4FA2-BDBA-406B33A3124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76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mailto:wanglichun@utexas.edu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E9B-535B-4E0A-AC1B-BB44773FF11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21CA-A586-4AA9-B2E1-CCC0FF4679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27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E9B-535B-4E0A-AC1B-BB44773FF11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21CA-A586-4AA9-B2E1-CCC0FF4679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36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E9B-535B-4E0A-AC1B-BB44773FF11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21CA-A586-4AA9-B2E1-CCC0FF4679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30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E9B-535B-4E0A-AC1B-BB44773FF11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21CA-A586-4AA9-B2E1-CCC0FF4679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396685"/>
            <a:ext cx="9144000" cy="469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GSA 2016	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Lichun Wang (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hlinkClick r:id="rId2"/>
              </a:rPr>
              <a:t>wanglichun@utexas.edu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9-25-2016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09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E9B-535B-4E0A-AC1B-BB44773FF11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21CA-A586-4AA9-B2E1-CCC0FF4679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11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E9B-535B-4E0A-AC1B-BB44773FF11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21CA-A586-4AA9-B2E1-CCC0FF4679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3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E9B-535B-4E0A-AC1B-BB44773FF11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21CA-A586-4AA9-B2E1-CCC0FF4679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76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E9B-535B-4E0A-AC1B-BB44773FF11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21CA-A586-4AA9-B2E1-CCC0FF4679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2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E9B-535B-4E0A-AC1B-BB44773FF11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21CA-A586-4AA9-B2E1-CCC0FF4679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50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E9B-535B-4E0A-AC1B-BB44773FF11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21CA-A586-4AA9-B2E1-CCC0FF4679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9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DBE9B-535B-4E0A-AC1B-BB44773FF11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321CA-A586-4AA9-B2E1-CCC0FF4679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135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DBE9B-535B-4E0A-AC1B-BB44773FF11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321CA-A586-4AA9-B2E1-CCC0FF4679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7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anglichun@utexas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/>
          <p:nvPr/>
        </p:nvSpPr>
        <p:spPr>
          <a:xfrm>
            <a:off x="0" y="273220"/>
            <a:ext cx="9188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0000FF"/>
                </a:solidFill>
              </a:rPr>
              <a:t>Development of an empirical model relating permeability and specific stiffness for rough fractures </a:t>
            </a:r>
          </a:p>
        </p:txBody>
      </p:sp>
      <p:sp>
        <p:nvSpPr>
          <p:cNvPr id="13" name="TextBox 4"/>
          <p:cNvSpPr txBox="1"/>
          <p:nvPr/>
        </p:nvSpPr>
        <p:spPr>
          <a:xfrm>
            <a:off x="1352618" y="1666346"/>
            <a:ext cx="65102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/>
              <a:t>Lichun Wang and </a:t>
            </a:r>
            <a:r>
              <a:rPr lang="en-US" sz="2400" dirty="0" err="1" smtClean="0"/>
              <a:t>Bayani</a:t>
            </a:r>
            <a:r>
              <a:rPr lang="en-US" sz="2400" dirty="0" smtClean="0"/>
              <a:t> M. Cardenas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Department of Geological Sciences </a:t>
            </a:r>
          </a:p>
          <a:p>
            <a:pPr algn="ctr"/>
            <a:r>
              <a:rPr lang="en-US" sz="2400" dirty="0" smtClean="0"/>
              <a:t>The University of Texas at  Austin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396685"/>
            <a:ext cx="9144000" cy="4691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GSA 2016	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Lichun Wang (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hlinkClick r:id="rId3"/>
              </a:rPr>
              <a:t>wanglichun@utexas.edu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9-25-2016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569" y="3261815"/>
            <a:ext cx="4179825" cy="313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4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 rot="16200000">
            <a:off x="-769034" y="2569886"/>
            <a:ext cx="244663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7 * 6  =  42</a:t>
            </a:r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890113" y="530417"/>
            <a:ext cx="4765994" cy="5915796"/>
            <a:chOff x="2527325" y="486873"/>
            <a:chExt cx="4765994" cy="59157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27325" y="908493"/>
              <a:ext cx="4237627" cy="5224421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055657" y="486873"/>
              <a:ext cx="3238082" cy="434250"/>
              <a:chOff x="3055657" y="486873"/>
              <a:chExt cx="3238082" cy="434250"/>
            </a:xfrm>
          </p:grpSpPr>
          <p:sp>
            <p:nvSpPr>
              <p:cNvPr id="16" name="Right Arrow 15"/>
              <p:cNvSpPr/>
              <p:nvPr/>
            </p:nvSpPr>
            <p:spPr>
              <a:xfrm>
                <a:off x="3055657" y="782609"/>
                <a:ext cx="3238082" cy="138514"/>
              </a:xfrm>
              <a:prstGeom prst="rightArrow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595075" y="486873"/>
                <a:ext cx="21592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Increasing roughness</a:t>
                </a:r>
                <a:endParaRPr lang="en-US" dirty="0"/>
              </a:p>
            </p:txBody>
          </p:sp>
        </p:grpSp>
        <p:sp>
          <p:nvSpPr>
            <p:cNvPr id="20" name="Right Arrow 19"/>
            <p:cNvSpPr/>
            <p:nvPr/>
          </p:nvSpPr>
          <p:spPr>
            <a:xfrm rot="5400000">
              <a:off x="4609008" y="3261016"/>
              <a:ext cx="4562003" cy="13563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 rot="5400000">
              <a:off x="5154656" y="3239440"/>
              <a:ext cx="3907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Increasing correlation length of fracture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831359" y="6094892"/>
              <a:ext cx="41264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Wang and Cardenas</a:t>
              </a:r>
              <a:r>
                <a:rPr lang="en-US" sz="1400" dirty="0"/>
                <a:t>, J. </a:t>
              </a:r>
              <a:r>
                <a:rPr lang="en-US" sz="1400" dirty="0" err="1"/>
                <a:t>Geophy</a:t>
              </a:r>
              <a:r>
                <a:rPr lang="en-US" sz="1400" dirty="0"/>
                <a:t>. Res.: Sol. </a:t>
              </a:r>
              <a:r>
                <a:rPr lang="en-US" sz="1400" dirty="0" smtClean="0"/>
                <a:t>Ea., 2016</a:t>
              </a:r>
              <a:endParaRPr lang="en-US" sz="14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0" y="872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Effect of fracture heterogeneity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052457" y="2055223"/>
            <a:ext cx="29957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Typical Rocks:</a:t>
            </a:r>
          </a:p>
          <a:p>
            <a:pPr algn="ctr"/>
            <a:endParaRPr lang="en-US" sz="2200" dirty="0" smtClean="0"/>
          </a:p>
          <a:p>
            <a:pPr algn="ctr"/>
            <a:r>
              <a:rPr lang="en-US" sz="2200" dirty="0" smtClean="0"/>
              <a:t>Granite, Limestone, Shale, Sandstone, Basalt, Marble</a:t>
            </a:r>
            <a:endParaRPr lang="en-US" sz="2200" dirty="0"/>
          </a:p>
        </p:txBody>
      </p:sp>
      <p:sp>
        <p:nvSpPr>
          <p:cNvPr id="25" name="TextBox 24"/>
          <p:cNvSpPr txBox="1"/>
          <p:nvPr/>
        </p:nvSpPr>
        <p:spPr>
          <a:xfrm>
            <a:off x="6201389" y="4717272"/>
            <a:ext cx="284681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7 * 6 *6=  252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32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03" y="734497"/>
            <a:ext cx="6940276" cy="52052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8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Results: Fracture deformation model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>
            <a:off x="2717160" y="5865255"/>
            <a:ext cx="4126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Wang and Cardenas</a:t>
            </a:r>
            <a:r>
              <a:rPr lang="en-US" sz="1400" dirty="0"/>
              <a:t>, J. </a:t>
            </a:r>
            <a:r>
              <a:rPr lang="en-US" sz="1400" dirty="0" err="1"/>
              <a:t>Geophy</a:t>
            </a:r>
            <a:r>
              <a:rPr lang="en-US" sz="1400" dirty="0"/>
              <a:t>. Res.: Sol. </a:t>
            </a:r>
            <a:r>
              <a:rPr lang="en-US" sz="1400" dirty="0" smtClean="0"/>
              <a:t>Ea., 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8858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49344" y="5647003"/>
                <a:ext cx="3117135" cy="574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𝑆𝑡𝑖𝑓𝑓𝑛𝑒𝑠𝑠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𝐶h𝑎𝑛𝑔𝑒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𝑠𝑡𝑟𝑒𝑠𝑠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𝐶h𝑎𝑛𝑔𝑒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𝑠𝑡𝑟𝑎𝑖𝑛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344" y="5647003"/>
                <a:ext cx="3117135" cy="57451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own Arrow 5"/>
          <p:cNvSpPr/>
          <p:nvPr/>
        </p:nvSpPr>
        <p:spPr>
          <a:xfrm>
            <a:off x="4674361" y="5155474"/>
            <a:ext cx="219856" cy="4915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8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Results: Non-linear displacement ~ stress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97" y="734946"/>
            <a:ext cx="7515984" cy="43406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97992" y="2620239"/>
            <a:ext cx="11962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Roughness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666072" y="1186409"/>
            <a:ext cx="861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(strain)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77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79" y="810941"/>
            <a:ext cx="6305441" cy="4669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8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Results: Stiffness ~ stress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551510" y="5636359"/>
            <a:ext cx="1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Roughness: </a:t>
            </a:r>
            <a:r>
              <a:rPr lang="el-GR" dirty="0" smtClean="0"/>
              <a:t>σ</a:t>
            </a:r>
            <a:r>
              <a:rPr lang="en-US" i="1" baseline="-25000" dirty="0" smtClean="0"/>
              <a:t>b</a:t>
            </a:r>
            <a:r>
              <a:rPr lang="en-US" dirty="0" smtClean="0"/>
              <a:t>/&lt;</a:t>
            </a:r>
            <a:r>
              <a:rPr lang="en-US" i="1" dirty="0" smtClean="0"/>
              <a:t>b</a:t>
            </a:r>
            <a:r>
              <a:rPr lang="en-US" dirty="0" smtClean="0"/>
              <a:t>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01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728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/>
              <a:t>Fluid flow model: Modified Local Cubic Law (MLCL)</a:t>
            </a:r>
            <a:endParaRPr lang="en-US" sz="3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" y="3303264"/>
            <a:ext cx="9050602" cy="27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69719" y="5980410"/>
            <a:ext cx="8604068" cy="369986"/>
            <a:chOff x="252549" y="1750423"/>
            <a:chExt cx="8604068" cy="369986"/>
          </a:xfrm>
        </p:grpSpPr>
        <p:sp>
          <p:nvSpPr>
            <p:cNvPr id="7" name="TextBox 6"/>
            <p:cNvSpPr txBox="1"/>
            <p:nvPr/>
          </p:nvSpPr>
          <p:spPr>
            <a:xfrm>
              <a:off x="252549" y="1750423"/>
              <a:ext cx="1605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Dispersive flow</a:t>
              </a:r>
              <a:endParaRPr lang="en-US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296091" y="2070607"/>
              <a:ext cx="8560526" cy="4354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075715" y="1751077"/>
              <a:ext cx="1569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Sheet-like flow</a:t>
              </a:r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03600" y="2933000"/>
            <a:ext cx="8560526" cy="369332"/>
            <a:chOff x="290373" y="2845202"/>
            <a:chExt cx="8560526" cy="369332"/>
          </a:xfrm>
        </p:grpSpPr>
        <p:sp>
          <p:nvSpPr>
            <p:cNvPr id="13" name="TextBox 12"/>
            <p:cNvSpPr txBox="1"/>
            <p:nvPr/>
          </p:nvSpPr>
          <p:spPr>
            <a:xfrm>
              <a:off x="3628763" y="2845202"/>
              <a:ext cx="1727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Increasing stress</a:t>
              </a:r>
              <a:endParaRPr lang="en-US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290373" y="3170991"/>
              <a:ext cx="8560526" cy="4354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413261" y="1761649"/>
            <a:ext cx="3292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Wang et al., Water </a:t>
            </a:r>
            <a:r>
              <a:rPr lang="en-US" sz="1600" dirty="0" err="1" smtClean="0"/>
              <a:t>Resour</a:t>
            </a:r>
            <a:r>
              <a:rPr lang="en-US" sz="1600" dirty="0" smtClean="0"/>
              <a:t>. Res., 2015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-295522" y="956385"/>
            <a:ext cx="6891816" cy="578531"/>
            <a:chOff x="942419" y="1085749"/>
            <a:chExt cx="7675192" cy="6442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942419" y="1085749"/>
                  <a:ext cx="7675192" cy="64429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∙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∅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den>
                            </m:f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∅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acc>
                          </m:e>
                        </m:d>
                        <m:r>
                          <a:rPr lang="en-US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419" y="1085749"/>
                  <a:ext cx="7675192" cy="6442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1473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"/>
            <p:cNvSpPr txBox="1"/>
            <p:nvPr/>
          </p:nvSpPr>
          <p:spPr>
            <a:xfrm>
              <a:off x="1375547" y="1169647"/>
              <a:ext cx="1013034" cy="4476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dirty="0" smtClean="0"/>
                <a:t>MLCL:</a:t>
              </a:r>
              <a:endParaRPr lang="en-US" sz="2600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91" y="580826"/>
            <a:ext cx="3507372" cy="2495753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6244044" y="976801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72200" y="2835420"/>
            <a:ext cx="43794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×10</a:t>
            </a:r>
            <a:endParaRPr lang="en-US" sz="13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128782" y="1062000"/>
            <a:ext cx="4075610" cy="234668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970740" y="1500727"/>
            <a:ext cx="2556906" cy="195957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977747" y="2340956"/>
            <a:ext cx="873152" cy="11358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074126" y="3479723"/>
            <a:ext cx="6453051" cy="2814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104710" y="3520626"/>
            <a:ext cx="3916104" cy="2567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596" y="3059161"/>
            <a:ext cx="8928191" cy="333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6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01042 0.00995 L 0.02952 0.02153 L 0.04948 0.03171 L 0.07518 0.04305 L 0.09601 0.05324 L 0.11893 0.06458 L 0.13993 0.07477 L 0.1599 0.08379 L 0.17605 0.09398 L 0.19601 0.10532 L 0.21129 0.11412 L 0.22657 0.12569 L 0.24271 0.13958 L 0.25608 0.15231 L 0.26945 0.1662 L 0.27709 0.17523 L 0.28282 0.18796 " pathEditMode="relative" ptsTypes="AAAAAAAAAAAAAAAAAA">
                                      <p:cBhvr>
                                        <p:cTn id="1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89" y="954577"/>
            <a:ext cx="3668831" cy="53298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51807" y="3666268"/>
            <a:ext cx="1010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a) Granite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8706" y="8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Results: Stiffness (</a:t>
            </a:r>
            <a:r>
              <a:rPr lang="en-US" sz="3600" i="1" dirty="0" smtClean="0"/>
              <a:t>s</a:t>
            </a:r>
            <a:r>
              <a:rPr lang="en-US" sz="3600" dirty="0" smtClean="0"/>
              <a:t>) ~ Permeability (</a:t>
            </a:r>
            <a:r>
              <a:rPr lang="en-US" sz="3600" i="1" dirty="0" smtClean="0"/>
              <a:t>k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14" name="Curved Left Arrow 13"/>
          <p:cNvSpPr/>
          <p:nvPr/>
        </p:nvSpPr>
        <p:spPr>
          <a:xfrm>
            <a:off x="4762020" y="2917767"/>
            <a:ext cx="581891" cy="104407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11" y="3619499"/>
            <a:ext cx="3585840" cy="266492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93189" y="3666268"/>
            <a:ext cx="3741695" cy="2738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093189" y="4438996"/>
            <a:ext cx="2136498" cy="1911930"/>
            <a:chOff x="1728919" y="4438996"/>
            <a:chExt cx="2136498" cy="1911930"/>
          </a:xfrm>
        </p:grpSpPr>
        <p:sp>
          <p:nvSpPr>
            <p:cNvPr id="18" name="Oval 17"/>
            <p:cNvSpPr/>
            <p:nvPr/>
          </p:nvSpPr>
          <p:spPr>
            <a:xfrm>
              <a:off x="1728919" y="4438996"/>
              <a:ext cx="387108" cy="7706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5400000">
              <a:off x="3136721" y="5622230"/>
              <a:ext cx="445299" cy="101209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71047" y="4432525"/>
            <a:ext cx="2136497" cy="1911929"/>
            <a:chOff x="1728919" y="4438997"/>
            <a:chExt cx="2136497" cy="1911929"/>
          </a:xfrm>
        </p:grpSpPr>
        <p:sp>
          <p:nvSpPr>
            <p:cNvPr id="22" name="Oval 21"/>
            <p:cNvSpPr/>
            <p:nvPr/>
          </p:nvSpPr>
          <p:spPr>
            <a:xfrm>
              <a:off x="1728919" y="4438997"/>
              <a:ext cx="379595" cy="71305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5400000">
              <a:off x="3139956" y="5625466"/>
              <a:ext cx="438827" cy="101209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834884" y="1354332"/>
            <a:ext cx="3627019" cy="834610"/>
            <a:chOff x="5470614" y="1354332"/>
            <a:chExt cx="3627019" cy="834610"/>
          </a:xfrm>
        </p:grpSpPr>
        <p:sp>
          <p:nvSpPr>
            <p:cNvPr id="24" name="TextBox 23"/>
            <p:cNvSpPr txBox="1"/>
            <p:nvPr/>
          </p:nvSpPr>
          <p:spPr>
            <a:xfrm>
              <a:off x="6115197" y="1354332"/>
              <a:ext cx="1992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Roughness: </a:t>
              </a:r>
              <a:r>
                <a:rPr lang="el-GR" dirty="0" smtClean="0"/>
                <a:t>σ</a:t>
              </a:r>
              <a:r>
                <a:rPr lang="en-US" i="1" baseline="-25000" dirty="0" smtClean="0"/>
                <a:t>b</a:t>
              </a:r>
              <a:r>
                <a:rPr lang="en-US" dirty="0" smtClean="0"/>
                <a:t>/&lt;</a:t>
              </a:r>
              <a:r>
                <a:rPr lang="en-US" i="1" dirty="0" smtClean="0"/>
                <a:t>b</a:t>
              </a:r>
              <a:r>
                <a:rPr lang="en-US" dirty="0" smtClean="0"/>
                <a:t>&gt;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70614" y="1819610"/>
              <a:ext cx="36270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Dimensionless correlation length: </a:t>
              </a:r>
              <a:r>
                <a:rPr lang="el-GR" dirty="0" smtClean="0"/>
                <a:t>λ</a:t>
              </a:r>
              <a:r>
                <a:rPr lang="en-US" dirty="0" smtClean="0"/>
                <a:t>/</a:t>
              </a:r>
              <a:r>
                <a:rPr lang="en-US" i="1" dirty="0" smtClean="0"/>
                <a:t>l</a:t>
              </a:r>
              <a:endParaRPr lang="en-US" i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56164" y="1046555"/>
            <a:ext cx="1010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a) Granite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0367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Results: Stiffness (</a:t>
            </a:r>
            <a:r>
              <a:rPr lang="en-US" sz="3600" i="1" dirty="0" smtClean="0"/>
              <a:t>s</a:t>
            </a:r>
            <a:r>
              <a:rPr lang="en-US" sz="3600" dirty="0" smtClean="0"/>
              <a:t>) ~ Permeability (</a:t>
            </a:r>
            <a:r>
              <a:rPr lang="en-US" sz="3600" i="1" dirty="0" smtClean="0"/>
              <a:t>k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29"/>
          <a:stretch/>
        </p:blipFill>
        <p:spPr>
          <a:xfrm>
            <a:off x="1188765" y="1358424"/>
            <a:ext cx="7264539" cy="40344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46451" y="5470647"/>
            <a:ext cx="4126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Wang and Cardenas</a:t>
            </a:r>
            <a:r>
              <a:rPr lang="en-US" sz="1400" dirty="0"/>
              <a:t>, J. </a:t>
            </a:r>
            <a:r>
              <a:rPr lang="en-US" sz="1400" dirty="0" err="1"/>
              <a:t>Geophy</a:t>
            </a:r>
            <a:r>
              <a:rPr lang="en-US" sz="1400" dirty="0"/>
              <a:t>. Res.: Sol. </a:t>
            </a:r>
            <a:r>
              <a:rPr lang="en-US" sz="1400" dirty="0" smtClean="0"/>
              <a:t>Ea., 2016</a:t>
            </a:r>
            <a:endParaRPr lang="en-US" sz="1400" dirty="0"/>
          </a:p>
        </p:txBody>
      </p:sp>
      <p:sp>
        <p:nvSpPr>
          <p:cNvPr id="13" name="Oval 12"/>
          <p:cNvSpPr/>
          <p:nvPr/>
        </p:nvSpPr>
        <p:spPr>
          <a:xfrm rot="5400000">
            <a:off x="5153096" y="4849961"/>
            <a:ext cx="489344" cy="752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85060" y="2756654"/>
            <a:ext cx="108292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1600" dirty="0"/>
              <a:t>Roughness</a:t>
            </a:r>
          </a:p>
        </p:txBody>
      </p:sp>
    </p:spTree>
    <p:extLst>
      <p:ext uri="{BB962C8B-B14F-4D97-AF65-F5344CB8AC3E}">
        <p14:creationId xmlns:p14="http://schemas.microsoft.com/office/powerpoint/2010/main" val="166016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3960" y="2084718"/>
            <a:ext cx="81081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Non-linearity between normal stress and displacement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panose="020B0604020202020204" pitchFamily="34" charset="0"/>
              </a:rPr>
              <a:t>Fracture permeability is related to the specific stiffness via an exponential 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cs typeface="Arial" panose="020B0604020202020204" pitchFamily="34" charset="0"/>
              </a:rPr>
              <a:t>The scaling coefficients are dependent on fracture roughness and correlation length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8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Take-home message</a:t>
            </a:r>
            <a:endParaRPr lang="en-US" sz="3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40" y="8728"/>
            <a:ext cx="2870660" cy="215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8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815" y="3615751"/>
            <a:ext cx="1864434" cy="1870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0335" y="1236650"/>
            <a:ext cx="1887914" cy="18723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8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Acknowledgments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7" y="3700725"/>
            <a:ext cx="6067312" cy="16115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7" y="1402112"/>
            <a:ext cx="5528201" cy="140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108" y="5169850"/>
            <a:ext cx="88217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Fractures are Complex, highly </a:t>
            </a:r>
            <a:r>
              <a:rPr lang="en-US" sz="2200" dirty="0"/>
              <a:t>H</a:t>
            </a:r>
            <a:r>
              <a:rPr lang="en-US" sz="2200" dirty="0" smtClean="0"/>
              <a:t>eterogeneous, and Anisotropic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8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Fractures are present everywhere…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9"/>
          <a:stretch/>
        </p:blipFill>
        <p:spPr>
          <a:xfrm>
            <a:off x="4961809" y="1508992"/>
            <a:ext cx="4021082" cy="30223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18117" y="4624651"/>
            <a:ext cx="330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San Andreas fault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11" y="1505943"/>
            <a:ext cx="4073235" cy="304405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591542" y="954125"/>
            <a:ext cx="4380807" cy="462843"/>
            <a:chOff x="2543695" y="559622"/>
            <a:chExt cx="4380807" cy="462843"/>
          </a:xfrm>
        </p:grpSpPr>
        <p:sp>
          <p:nvSpPr>
            <p:cNvPr id="14" name="Right Arrow 13"/>
            <p:cNvSpPr/>
            <p:nvPr/>
          </p:nvSpPr>
          <p:spPr>
            <a:xfrm>
              <a:off x="2543695" y="914400"/>
              <a:ext cx="4380807" cy="108065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72488" y="559622"/>
              <a:ext cx="19232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Increasing scales</a:t>
              </a:r>
              <a:endParaRPr lang="en-US" sz="2000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81395" y="4545048"/>
            <a:ext cx="330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Calcite-cemented cracks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85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Fractures are flow pathways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3704739" y="697861"/>
            <a:ext cx="5404425" cy="450518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57920" y="1021718"/>
            <a:ext cx="2470940" cy="2134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3056" y="3394591"/>
            <a:ext cx="2661312" cy="17664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354278" y="1021718"/>
            <a:ext cx="2707849" cy="2233525"/>
            <a:chOff x="3150183" y="304850"/>
            <a:chExt cx="2953264" cy="24359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50183" y="304850"/>
              <a:ext cx="2953264" cy="2435952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flipV="1">
              <a:off x="3831772" y="1172761"/>
              <a:ext cx="226423" cy="79483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5560199" y="655059"/>
            <a:ext cx="1763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Mass transport</a:t>
            </a:r>
            <a:endParaRPr lang="en-US" sz="2000" dirty="0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8565" y="655059"/>
            <a:ext cx="3399440" cy="2465895"/>
            <a:chOff x="1" y="320848"/>
            <a:chExt cx="3399440" cy="2465895"/>
          </a:xfrm>
        </p:grpSpPr>
        <p:sp>
          <p:nvSpPr>
            <p:cNvPr id="36" name="Rectangle 35"/>
            <p:cNvSpPr/>
            <p:nvPr/>
          </p:nvSpPr>
          <p:spPr>
            <a:xfrm>
              <a:off x="1" y="364518"/>
              <a:ext cx="3399440" cy="24222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531" y="687507"/>
              <a:ext cx="3153225" cy="209863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81992" y="320848"/>
              <a:ext cx="17143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FF"/>
                  </a:solidFill>
                </a:rPr>
                <a:t>Heat transport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6165" y="5319957"/>
            <a:ext cx="904429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How do we obtain a precise hydraulic property (Permeability, </a:t>
            </a:r>
            <a:r>
              <a:rPr lang="en-US" sz="2800" i="1" dirty="0" smtClean="0">
                <a:solidFill>
                  <a:srgbClr val="0000FF"/>
                </a:solidFill>
              </a:rPr>
              <a:t>k</a:t>
            </a:r>
            <a:r>
              <a:rPr lang="en-US" sz="2800" dirty="0" smtClean="0">
                <a:solidFill>
                  <a:srgbClr val="0000FF"/>
                </a:solidFill>
              </a:rPr>
              <a:t>) of fractures?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76757" y="3067266"/>
            <a:ext cx="14174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Contamination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7083030" y="3209768"/>
            <a:ext cx="1174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leakage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412782" y="4154111"/>
            <a:ext cx="17985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Shale gas migration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935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453" b="-1"/>
          <a:stretch/>
        </p:blipFill>
        <p:spPr>
          <a:xfrm>
            <a:off x="913360" y="1270674"/>
            <a:ext cx="6801889" cy="4820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6730" y="2736729"/>
            <a:ext cx="7099069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Pros: Provides “real” permeability (</a:t>
            </a:r>
            <a:r>
              <a:rPr lang="en-US" sz="3200" i="1" dirty="0" smtClean="0">
                <a:solidFill>
                  <a:srgbClr val="0000FF"/>
                </a:solidFill>
              </a:rPr>
              <a:t>k</a:t>
            </a:r>
            <a:r>
              <a:rPr lang="en-US" sz="3200" dirty="0" smtClean="0">
                <a:solidFill>
                  <a:srgbClr val="0000FF"/>
                </a:solidFill>
              </a:rPr>
              <a:t>)</a:t>
            </a:r>
          </a:p>
          <a:p>
            <a:endParaRPr lang="en-US" sz="3200" dirty="0" smtClean="0">
              <a:solidFill>
                <a:srgbClr val="0000FF"/>
              </a:solidFill>
            </a:endParaRPr>
          </a:p>
          <a:p>
            <a:r>
              <a:rPr lang="en-US" sz="3200" dirty="0" smtClean="0">
                <a:solidFill>
                  <a:srgbClr val="0000FF"/>
                </a:solidFill>
              </a:rPr>
              <a:t>Cons: Expensive and difficult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7526" y="5929474"/>
            <a:ext cx="6517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Permeability: A hydraulic property of geological formations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446265" y="589054"/>
            <a:ext cx="3566164" cy="743312"/>
            <a:chOff x="4705001" y="660605"/>
            <a:chExt cx="3566164" cy="743312"/>
          </a:xfrm>
        </p:grpSpPr>
        <p:sp>
          <p:nvSpPr>
            <p:cNvPr id="10" name="Bent Arrow 9"/>
            <p:cNvSpPr/>
            <p:nvPr/>
          </p:nvSpPr>
          <p:spPr>
            <a:xfrm>
              <a:off x="4705001" y="730586"/>
              <a:ext cx="1446417" cy="673331"/>
            </a:xfrm>
            <a:prstGeom prst="bentArrow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51418" y="660605"/>
              <a:ext cx="21197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Permeability: </a:t>
              </a:r>
              <a:r>
                <a:rPr lang="en-US" sz="2400" i="1" dirty="0" smtClean="0"/>
                <a:t>k</a:t>
              </a:r>
              <a:r>
                <a:rPr lang="en-US" sz="2400" dirty="0" smtClean="0"/>
                <a:t> </a:t>
              </a:r>
              <a:endParaRPr lang="en-US" sz="24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8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Direct </a:t>
            </a:r>
            <a:r>
              <a:rPr lang="en-US" sz="3600" dirty="0"/>
              <a:t>method: </a:t>
            </a:r>
            <a:r>
              <a:rPr lang="en-US" sz="3600" dirty="0" smtClean="0"/>
              <a:t>Hydraulic testing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1570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" y="1155599"/>
            <a:ext cx="49793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/>
          </a:p>
        </p:txBody>
      </p:sp>
      <p:sp>
        <p:nvSpPr>
          <p:cNvPr id="5" name="TextBox 4"/>
          <p:cNvSpPr txBox="1"/>
          <p:nvPr/>
        </p:nvSpPr>
        <p:spPr>
          <a:xfrm>
            <a:off x="835300" y="750209"/>
            <a:ext cx="6941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Electrical</a:t>
            </a:r>
            <a:r>
              <a:rPr lang="en-US" dirty="0"/>
              <a:t>, electromagnetic, magnetic, </a:t>
            </a:r>
            <a:r>
              <a:rPr lang="en-US" sz="2400" dirty="0">
                <a:solidFill>
                  <a:srgbClr val="0000FF"/>
                </a:solidFill>
              </a:rPr>
              <a:t>seismic</a:t>
            </a:r>
            <a:r>
              <a:rPr lang="en-US" dirty="0"/>
              <a:t> and gravity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8709" y="4928296"/>
            <a:ext cx="38329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Mechanical property (specific stiffness, </a:t>
            </a:r>
            <a:r>
              <a:rPr lang="en-US" sz="3200" i="1" dirty="0" smtClean="0"/>
              <a:t>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730629" y="4928296"/>
            <a:ext cx="3300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Hydraulic property (Permeability, </a:t>
            </a:r>
            <a:r>
              <a:rPr lang="en-US" sz="3200" i="1" dirty="0" smtClean="0"/>
              <a:t>k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864" y="4783141"/>
            <a:ext cx="776374" cy="1356371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>
          <a:xfrm>
            <a:off x="3885205" y="5254669"/>
            <a:ext cx="1845425" cy="413314"/>
          </a:xfrm>
          <a:prstGeom prst="left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8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Indirect method: Geophysical tools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072174" y="1429273"/>
            <a:ext cx="6999651" cy="3236709"/>
            <a:chOff x="1072174" y="1254634"/>
            <a:chExt cx="6999651" cy="323670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2174" y="1254634"/>
              <a:ext cx="6999651" cy="292893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557683" y="4183566"/>
              <a:ext cx="20286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British Geological Survey 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3663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Intrinsic relationship between </a:t>
            </a:r>
            <a:r>
              <a:rPr lang="en-US" sz="3600" i="1" dirty="0" smtClean="0"/>
              <a:t>s</a:t>
            </a:r>
            <a:r>
              <a:rPr lang="en-US" sz="3600" dirty="0" smtClean="0"/>
              <a:t> and </a:t>
            </a:r>
            <a:r>
              <a:rPr lang="en-US" sz="3600" i="1" dirty="0" smtClean="0"/>
              <a:t>k</a:t>
            </a:r>
            <a:endParaRPr lang="en-US" sz="3600" i="1" dirty="0"/>
          </a:p>
        </p:txBody>
      </p:sp>
      <p:sp>
        <p:nvSpPr>
          <p:cNvPr id="22" name="Up-Down Arrow 21"/>
          <p:cNvSpPr/>
          <p:nvPr/>
        </p:nvSpPr>
        <p:spPr>
          <a:xfrm>
            <a:off x="4243765" y="2373775"/>
            <a:ext cx="157941" cy="1412840"/>
          </a:xfrm>
          <a:prstGeom prst="up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16257" y="4997920"/>
            <a:ext cx="870307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Can we establish the relationship between </a:t>
            </a:r>
            <a:r>
              <a:rPr lang="en-US" sz="3200" i="1" dirty="0" smtClean="0">
                <a:solidFill>
                  <a:srgbClr val="0000FF"/>
                </a:solidFill>
              </a:rPr>
              <a:t>s</a:t>
            </a:r>
            <a:r>
              <a:rPr lang="en-US" sz="3200" dirty="0" smtClean="0">
                <a:solidFill>
                  <a:srgbClr val="0000FF"/>
                </a:solidFill>
              </a:rPr>
              <a:t> and </a:t>
            </a:r>
            <a:r>
              <a:rPr lang="en-US" sz="3200" i="1" dirty="0" smtClean="0">
                <a:solidFill>
                  <a:srgbClr val="0000FF"/>
                </a:solidFill>
              </a:rPr>
              <a:t>k</a:t>
            </a:r>
            <a:r>
              <a:rPr lang="en-US" sz="3200" dirty="0" smtClean="0">
                <a:solidFill>
                  <a:srgbClr val="0000FF"/>
                </a:solidFill>
              </a:rPr>
              <a:t>?</a:t>
            </a:r>
            <a:endParaRPr lang="en-US" sz="3200" dirty="0">
              <a:solidFill>
                <a:srgbClr val="0000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46158" y="1065794"/>
            <a:ext cx="5148269" cy="3249330"/>
            <a:chOff x="1846158" y="761546"/>
            <a:chExt cx="5148269" cy="3249330"/>
          </a:xfrm>
        </p:grpSpPr>
        <p:grpSp>
          <p:nvGrpSpPr>
            <p:cNvPr id="21" name="Group 20"/>
            <p:cNvGrpSpPr/>
            <p:nvPr/>
          </p:nvGrpSpPr>
          <p:grpSpPr>
            <a:xfrm>
              <a:off x="1846158" y="1541018"/>
              <a:ext cx="5148269" cy="2469858"/>
              <a:chOff x="1838885" y="1208509"/>
              <a:chExt cx="5148269" cy="2469858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3607831" y="1208509"/>
                <a:ext cx="14514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Fluid Flow</a:t>
                </a:r>
                <a:endParaRPr lang="en-US" sz="2400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059254" y="2324992"/>
                <a:ext cx="19279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Aperture field</a:t>
                </a:r>
                <a:endParaRPr lang="en-US" sz="24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838885" y="2293372"/>
                <a:ext cx="17689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Contact area</a:t>
                </a:r>
                <a:endParaRPr lang="en-US" sz="24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712925" y="3216702"/>
                <a:ext cx="12412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Stiffness</a:t>
                </a:r>
                <a:endParaRPr lang="en-US" sz="2400" dirty="0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>
                <a:off x="3086154" y="1670174"/>
                <a:ext cx="604534" cy="676687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937957" y="1670174"/>
                <a:ext cx="606830" cy="723891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3122298" y="2755037"/>
                <a:ext cx="590627" cy="55345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4954162" y="2786657"/>
                <a:ext cx="590625" cy="52183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3521368" y="761546"/>
              <a:ext cx="1760675" cy="779472"/>
              <a:chOff x="3521368" y="761546"/>
              <a:chExt cx="1760675" cy="779472"/>
            </a:xfrm>
          </p:grpSpPr>
          <p:cxnSp>
            <p:nvCxnSpPr>
              <p:cNvPr id="3" name="Straight Arrow Connector 2"/>
              <p:cNvCxnSpPr/>
              <p:nvPr/>
            </p:nvCxnSpPr>
            <p:spPr>
              <a:xfrm flipV="1">
                <a:off x="4332037" y="1175258"/>
                <a:ext cx="0" cy="3657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3521368" y="761546"/>
                <a:ext cx="176067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Permeability</a:t>
                </a:r>
                <a:endParaRPr lang="en-US" sz="2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078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6837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3683726"/>
            <a:ext cx="9144000" cy="27257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6754" y="156754"/>
            <a:ext cx="5249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target of </a:t>
            </a:r>
            <a:r>
              <a:rPr lang="en-US" sz="3200" dirty="0"/>
              <a:t>this presentation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754" y="3701143"/>
            <a:ext cx="6371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Approaches used in this </a:t>
            </a:r>
            <a:r>
              <a:rPr lang="en-US" sz="3200" dirty="0"/>
              <a:t>presentation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0594" y="1374558"/>
            <a:ext cx="83428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Relating hydraulic property (</a:t>
            </a:r>
            <a:r>
              <a:rPr lang="en-US" sz="2800" dirty="0" smtClean="0">
                <a:solidFill>
                  <a:srgbClr val="0000FF"/>
                </a:solidFill>
              </a:rPr>
              <a:t>Permeability, </a:t>
            </a:r>
            <a:r>
              <a:rPr lang="en-US" sz="2800" i="1" dirty="0" smtClean="0">
                <a:solidFill>
                  <a:srgbClr val="0000FF"/>
                </a:solidFill>
              </a:rPr>
              <a:t>k</a:t>
            </a:r>
            <a:r>
              <a:rPr lang="en-US" sz="2800" dirty="0" smtClean="0"/>
              <a:t>) to mechanical property (</a:t>
            </a:r>
            <a:r>
              <a:rPr lang="en-US" sz="2800" dirty="0" smtClean="0">
                <a:solidFill>
                  <a:srgbClr val="0000FF"/>
                </a:solidFill>
              </a:rPr>
              <a:t>Specific stiffness, </a:t>
            </a:r>
            <a:r>
              <a:rPr lang="en-US" sz="2800" i="1" dirty="0" smtClean="0">
                <a:solidFill>
                  <a:srgbClr val="0000FF"/>
                </a:solidFill>
              </a:rPr>
              <a:t>s</a:t>
            </a:r>
            <a:r>
              <a:rPr lang="en-US" sz="2800" dirty="0" smtClean="0"/>
              <a:t>) of rough fractures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00445" y="4932010"/>
            <a:ext cx="834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Numerical modeling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5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Elastic deformation behavior</a:t>
            </a:r>
            <a:endParaRPr lang="en-US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184366" y="846924"/>
            <a:ext cx="7437120" cy="5096257"/>
            <a:chOff x="1184366" y="846924"/>
            <a:chExt cx="7437120" cy="50962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366" y="846924"/>
              <a:ext cx="7437120" cy="490439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792685" y="5573849"/>
              <a:ext cx="7281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Strain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5354451" y="4089037"/>
              <a:ext cx="739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Stress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22727" y="5566650"/>
            <a:ext cx="214783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D. M. </a:t>
            </a:r>
            <a:r>
              <a:rPr lang="en-US" sz="1600" dirty="0" err="1" smtClean="0"/>
              <a:t>Kochmann</a:t>
            </a:r>
            <a:r>
              <a:rPr lang="en-US" sz="1600" dirty="0" smtClean="0"/>
              <a:t> (2009)</a:t>
            </a:r>
            <a:endParaRPr lang="en-US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618223" y="655059"/>
            <a:ext cx="8003263" cy="5716723"/>
            <a:chOff x="1184366" y="846924"/>
            <a:chExt cx="7641511" cy="545832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4366" y="846924"/>
              <a:ext cx="7641511" cy="514667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977510" y="5966694"/>
              <a:ext cx="27455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S.D. Lee, J.P. </a:t>
              </a:r>
              <a:r>
                <a:rPr lang="en-US" sz="1600" dirty="0" smtClean="0"/>
                <a:t>Harrison</a:t>
              </a:r>
              <a:r>
                <a:rPr lang="zh-CN" altLang="en-US" sz="1600" dirty="0" smtClean="0"/>
                <a:t> </a:t>
              </a:r>
              <a:r>
                <a:rPr lang="en-US" altLang="zh-CN" sz="1600" dirty="0" smtClean="0"/>
                <a:t>(2001)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7317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928" y="506938"/>
            <a:ext cx="4101163" cy="56206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88211" y="6096053"/>
            <a:ext cx="2368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Wang and Cardenas </a:t>
            </a:r>
            <a:r>
              <a:rPr lang="en-US" altLang="zh-CN" sz="1400" dirty="0" smtClean="0"/>
              <a:t>(2016)</a:t>
            </a:r>
            <a:endParaRPr lang="en-US" sz="14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55" y="3786913"/>
            <a:ext cx="3405404" cy="24630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55" y="1072754"/>
            <a:ext cx="3265962" cy="2461304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>
            <a:off x="1985554" y="1491446"/>
            <a:ext cx="452846" cy="252549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2090057" y="533802"/>
            <a:ext cx="2481943" cy="95764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469214" y="1751631"/>
            <a:ext cx="2102786" cy="102483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 rot="16200000">
            <a:off x="5433827" y="446418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Cylinder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1739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Fracture deformation model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6298633" y="446418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Cylinder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681231" y="3041834"/>
            <a:ext cx="4415245" cy="3117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5415669" y="155932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Cylinder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607399" y="506361"/>
            <a:ext cx="4272220" cy="5832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8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12373</TotalTime>
  <Words>463</Words>
  <Application>Microsoft Office PowerPoint</Application>
  <PresentationFormat>On-screen Show (4:3)</PresentationFormat>
  <Paragraphs>94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宋体</vt:lpstr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Wang, Lichun</dc:creator>
  <cp:lastModifiedBy>Lichun Wang</cp:lastModifiedBy>
  <cp:revision>1094</cp:revision>
  <dcterms:created xsi:type="dcterms:W3CDTF">2014-09-28T20:08:50Z</dcterms:created>
  <dcterms:modified xsi:type="dcterms:W3CDTF">2016-09-24T17:07:52Z</dcterms:modified>
</cp:coreProperties>
</file>