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206400" cy="38404800"/>
  <p:notesSz cx="6858000" cy="9144000"/>
  <p:defaultTextStyle>
    <a:defPPr>
      <a:defRPr lang="en-US"/>
    </a:defPPr>
    <a:lvl1pPr marL="0" algn="l" defTabSz="5118590" rtl="0" eaLnBrk="1" latinLnBrk="0" hangingPunct="1">
      <a:defRPr sz="10100" kern="1200">
        <a:solidFill>
          <a:schemeClr val="tx1"/>
        </a:solidFill>
        <a:latin typeface="+mn-lt"/>
        <a:ea typeface="+mn-ea"/>
        <a:cs typeface="+mn-cs"/>
      </a:defRPr>
    </a:lvl1pPr>
    <a:lvl2pPr marL="2559295" algn="l" defTabSz="5118590" rtl="0" eaLnBrk="1" latinLnBrk="0" hangingPunct="1">
      <a:defRPr sz="10100" kern="1200">
        <a:solidFill>
          <a:schemeClr val="tx1"/>
        </a:solidFill>
        <a:latin typeface="+mn-lt"/>
        <a:ea typeface="+mn-ea"/>
        <a:cs typeface="+mn-cs"/>
      </a:defRPr>
    </a:lvl2pPr>
    <a:lvl3pPr marL="5118590" algn="l" defTabSz="5118590" rtl="0" eaLnBrk="1" latinLnBrk="0" hangingPunct="1">
      <a:defRPr sz="10100" kern="1200">
        <a:solidFill>
          <a:schemeClr val="tx1"/>
        </a:solidFill>
        <a:latin typeface="+mn-lt"/>
        <a:ea typeface="+mn-ea"/>
        <a:cs typeface="+mn-cs"/>
      </a:defRPr>
    </a:lvl3pPr>
    <a:lvl4pPr marL="7677886" algn="l" defTabSz="5118590" rtl="0" eaLnBrk="1" latinLnBrk="0" hangingPunct="1">
      <a:defRPr sz="10100" kern="1200">
        <a:solidFill>
          <a:schemeClr val="tx1"/>
        </a:solidFill>
        <a:latin typeface="+mn-lt"/>
        <a:ea typeface="+mn-ea"/>
        <a:cs typeface="+mn-cs"/>
      </a:defRPr>
    </a:lvl4pPr>
    <a:lvl5pPr marL="10237181" algn="l" defTabSz="5118590" rtl="0" eaLnBrk="1" latinLnBrk="0" hangingPunct="1">
      <a:defRPr sz="10100" kern="1200">
        <a:solidFill>
          <a:schemeClr val="tx1"/>
        </a:solidFill>
        <a:latin typeface="+mn-lt"/>
        <a:ea typeface="+mn-ea"/>
        <a:cs typeface="+mn-cs"/>
      </a:defRPr>
    </a:lvl5pPr>
    <a:lvl6pPr marL="12796482" algn="l" defTabSz="5118590" rtl="0" eaLnBrk="1" latinLnBrk="0" hangingPunct="1">
      <a:defRPr sz="10100" kern="1200">
        <a:solidFill>
          <a:schemeClr val="tx1"/>
        </a:solidFill>
        <a:latin typeface="+mn-lt"/>
        <a:ea typeface="+mn-ea"/>
        <a:cs typeface="+mn-cs"/>
      </a:defRPr>
    </a:lvl6pPr>
    <a:lvl7pPr marL="15355777" algn="l" defTabSz="5118590" rtl="0" eaLnBrk="1" latinLnBrk="0" hangingPunct="1">
      <a:defRPr sz="10100" kern="1200">
        <a:solidFill>
          <a:schemeClr val="tx1"/>
        </a:solidFill>
        <a:latin typeface="+mn-lt"/>
        <a:ea typeface="+mn-ea"/>
        <a:cs typeface="+mn-cs"/>
      </a:defRPr>
    </a:lvl7pPr>
    <a:lvl8pPr marL="17915072" algn="l" defTabSz="5118590" rtl="0" eaLnBrk="1" latinLnBrk="0" hangingPunct="1">
      <a:defRPr sz="10100" kern="1200">
        <a:solidFill>
          <a:schemeClr val="tx1"/>
        </a:solidFill>
        <a:latin typeface="+mn-lt"/>
        <a:ea typeface="+mn-ea"/>
        <a:cs typeface="+mn-cs"/>
      </a:defRPr>
    </a:lvl8pPr>
    <a:lvl9pPr marL="20474367" algn="l" defTabSz="511859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lee Thomas" initials="KT" lastIdx="0" clrIdx="0">
    <p:extLst>
      <p:ext uri="{19B8F6BF-5375-455C-9EA6-DF929625EA0E}">
        <p15:presenceInfo xmlns:p15="http://schemas.microsoft.com/office/powerpoint/2012/main" userId="2b7ad20548cb64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4BA"/>
    <a:srgbClr val="080A14"/>
    <a:srgbClr val="E8C80A"/>
    <a:srgbClr val="EBF1DE"/>
    <a:srgbClr val="0DA3B3"/>
    <a:srgbClr val="75E3FD"/>
    <a:srgbClr val="D1EFFD"/>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4557" autoAdjust="0"/>
  </p:normalViewPr>
  <p:slideViewPr>
    <p:cSldViewPr>
      <p:cViewPr>
        <p:scale>
          <a:sx n="33" d="100"/>
          <a:sy n="33" d="100"/>
        </p:scale>
        <p:origin x="-2925" y="81"/>
      </p:cViewPr>
      <p:guideLst>
        <p:guide orient="horz" pos="12096"/>
        <p:guide pos="16128"/>
      </p:guideLst>
    </p:cSldViewPr>
  </p:slideViewPr>
  <p:outlineViewPr>
    <p:cViewPr>
      <p:scale>
        <a:sx n="33" d="100"/>
        <a:sy n="33" d="100"/>
      </p:scale>
      <p:origin x="0" y="0"/>
    </p:cViewPr>
  </p:outlineViewPr>
  <p:notesTextViewPr>
    <p:cViewPr>
      <p:scale>
        <a:sx n="15" d="100"/>
        <a:sy n="1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ennicagrady:Desktop:BA14-FP-core2%20(0%20to%2091.2%20cm)%20repro.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sirla\Desktop\UMKC\SUROP\Thomas%20Kaylee%20GSA\Copy%20of%20LC2015%20ICMPS%20Data%202016.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irla\Desktop\UMKC\SUROP\Thomas%20Kaylee%20GSA\Copy%20of%20LC2015%20ICMPS%20Data%202016.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irla\Desktop\UMKC\SUROP\Thomas%20Kaylee%20GSA\Copy%20of%20LC2015%20ICMPS%20Data%202016.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irla\Desktop\UMKC\SUROP\Thomas%20Kaylee%20GSA\Copy%20of%20LC2015%20ICMPS%20Data%202016.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irla\Desktop\UMKC\SUROP\Thomas%20Kaylee%20GSA\Copy%20of%20LC2015%20ICMPS%20Data%202016.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irla\Desktop\UMKC\SUROP\Thomas%20Kaylee%20GSA\Copy%20of%20LC2015%20ICMPS%20Data%202016.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Titanium</c:v>
          </c:tx>
          <c:spPr>
            <a:ln w="38100">
              <a:solidFill>
                <a:srgbClr val="666699"/>
              </a:solidFill>
              <a:prstDash val="solid"/>
            </a:ln>
          </c:spPr>
          <c:marker>
            <c:symbol val="none"/>
          </c:marker>
          <c:val>
            <c:numRef>
              <c:f>'BA14-FP-core2 (0 to 91.2 cm) re'!$S$4:$S$97</c:f>
              <c:numCache>
                <c:formatCode>General</c:formatCode>
                <c:ptCount val="94"/>
                <c:pt idx="0">
                  <c:v>35</c:v>
                </c:pt>
                <c:pt idx="1">
                  <c:v>46</c:v>
                </c:pt>
                <c:pt idx="2">
                  <c:v>27</c:v>
                </c:pt>
                <c:pt idx="3">
                  <c:v>26</c:v>
                </c:pt>
                <c:pt idx="4">
                  <c:v>0</c:v>
                </c:pt>
                <c:pt idx="5">
                  <c:v>24</c:v>
                </c:pt>
                <c:pt idx="6">
                  <c:v>17</c:v>
                </c:pt>
                <c:pt idx="7">
                  <c:v>24</c:v>
                </c:pt>
                <c:pt idx="8">
                  <c:v>12</c:v>
                </c:pt>
                <c:pt idx="9">
                  <c:v>19</c:v>
                </c:pt>
                <c:pt idx="10">
                  <c:v>19</c:v>
                </c:pt>
                <c:pt idx="11">
                  <c:v>30</c:v>
                </c:pt>
                <c:pt idx="12">
                  <c:v>0</c:v>
                </c:pt>
                <c:pt idx="13">
                  <c:v>49</c:v>
                </c:pt>
                <c:pt idx="14">
                  <c:v>60</c:v>
                </c:pt>
                <c:pt idx="15">
                  <c:v>10</c:v>
                </c:pt>
                <c:pt idx="16">
                  <c:v>51</c:v>
                </c:pt>
                <c:pt idx="17">
                  <c:v>44</c:v>
                </c:pt>
                <c:pt idx="18">
                  <c:v>38</c:v>
                </c:pt>
                <c:pt idx="19">
                  <c:v>39</c:v>
                </c:pt>
                <c:pt idx="20">
                  <c:v>35</c:v>
                </c:pt>
                <c:pt idx="21">
                  <c:v>43</c:v>
                </c:pt>
                <c:pt idx="22">
                  <c:v>18</c:v>
                </c:pt>
                <c:pt idx="23">
                  <c:v>103</c:v>
                </c:pt>
                <c:pt idx="24">
                  <c:v>92</c:v>
                </c:pt>
                <c:pt idx="25">
                  <c:v>100</c:v>
                </c:pt>
                <c:pt idx="26">
                  <c:v>81</c:v>
                </c:pt>
                <c:pt idx="27">
                  <c:v>59</c:v>
                </c:pt>
                <c:pt idx="28">
                  <c:v>87</c:v>
                </c:pt>
                <c:pt idx="29">
                  <c:v>93</c:v>
                </c:pt>
                <c:pt idx="30">
                  <c:v>82</c:v>
                </c:pt>
                <c:pt idx="31">
                  <c:v>102</c:v>
                </c:pt>
                <c:pt idx="32">
                  <c:v>63</c:v>
                </c:pt>
                <c:pt idx="33">
                  <c:v>41</c:v>
                </c:pt>
                <c:pt idx="34">
                  <c:v>53</c:v>
                </c:pt>
                <c:pt idx="35">
                  <c:v>61</c:v>
                </c:pt>
                <c:pt idx="36">
                  <c:v>0</c:v>
                </c:pt>
                <c:pt idx="37">
                  <c:v>27</c:v>
                </c:pt>
                <c:pt idx="38">
                  <c:v>11</c:v>
                </c:pt>
                <c:pt idx="39">
                  <c:v>54</c:v>
                </c:pt>
                <c:pt idx="40">
                  <c:v>35</c:v>
                </c:pt>
                <c:pt idx="41">
                  <c:v>64</c:v>
                </c:pt>
                <c:pt idx="42">
                  <c:v>37</c:v>
                </c:pt>
                <c:pt idx="43">
                  <c:v>46</c:v>
                </c:pt>
                <c:pt idx="44">
                  <c:v>0</c:v>
                </c:pt>
                <c:pt idx="45">
                  <c:v>35</c:v>
                </c:pt>
                <c:pt idx="46">
                  <c:v>51</c:v>
                </c:pt>
                <c:pt idx="47">
                  <c:v>32</c:v>
                </c:pt>
                <c:pt idx="48">
                  <c:v>20</c:v>
                </c:pt>
                <c:pt idx="49">
                  <c:v>43</c:v>
                </c:pt>
                <c:pt idx="50">
                  <c:v>44</c:v>
                </c:pt>
                <c:pt idx="51">
                  <c:v>6</c:v>
                </c:pt>
                <c:pt idx="52">
                  <c:v>68</c:v>
                </c:pt>
                <c:pt idx="53">
                  <c:v>36</c:v>
                </c:pt>
                <c:pt idx="54">
                  <c:v>32</c:v>
                </c:pt>
                <c:pt idx="55">
                  <c:v>53</c:v>
                </c:pt>
                <c:pt idx="56">
                  <c:v>45</c:v>
                </c:pt>
                <c:pt idx="57">
                  <c:v>55</c:v>
                </c:pt>
                <c:pt idx="58">
                  <c:v>63</c:v>
                </c:pt>
                <c:pt idx="59">
                  <c:v>24</c:v>
                </c:pt>
                <c:pt idx="60">
                  <c:v>14</c:v>
                </c:pt>
                <c:pt idx="61">
                  <c:v>56</c:v>
                </c:pt>
                <c:pt idx="62">
                  <c:v>47</c:v>
                </c:pt>
                <c:pt idx="63">
                  <c:v>0</c:v>
                </c:pt>
                <c:pt idx="64">
                  <c:v>105</c:v>
                </c:pt>
                <c:pt idx="65">
                  <c:v>56</c:v>
                </c:pt>
                <c:pt idx="66">
                  <c:v>66</c:v>
                </c:pt>
                <c:pt idx="67">
                  <c:v>44</c:v>
                </c:pt>
                <c:pt idx="68">
                  <c:v>13</c:v>
                </c:pt>
                <c:pt idx="69">
                  <c:v>8</c:v>
                </c:pt>
                <c:pt idx="70">
                  <c:v>59</c:v>
                </c:pt>
                <c:pt idx="71">
                  <c:v>48</c:v>
                </c:pt>
                <c:pt idx="72">
                  <c:v>45</c:v>
                </c:pt>
                <c:pt idx="73">
                  <c:v>78</c:v>
                </c:pt>
                <c:pt idx="74">
                  <c:v>60</c:v>
                </c:pt>
                <c:pt idx="75">
                  <c:v>70</c:v>
                </c:pt>
                <c:pt idx="76">
                  <c:v>74</c:v>
                </c:pt>
                <c:pt idx="77">
                  <c:v>46</c:v>
                </c:pt>
                <c:pt idx="78">
                  <c:v>44</c:v>
                </c:pt>
                <c:pt idx="79">
                  <c:v>42</c:v>
                </c:pt>
                <c:pt idx="80">
                  <c:v>61</c:v>
                </c:pt>
                <c:pt idx="81">
                  <c:v>45</c:v>
                </c:pt>
                <c:pt idx="82">
                  <c:v>64</c:v>
                </c:pt>
                <c:pt idx="83">
                  <c:v>55</c:v>
                </c:pt>
                <c:pt idx="84">
                  <c:v>29</c:v>
                </c:pt>
                <c:pt idx="85">
                  <c:v>63</c:v>
                </c:pt>
                <c:pt idx="86">
                  <c:v>39</c:v>
                </c:pt>
                <c:pt idx="87">
                  <c:v>84</c:v>
                </c:pt>
                <c:pt idx="88">
                  <c:v>76</c:v>
                </c:pt>
                <c:pt idx="89">
                  <c:v>68</c:v>
                </c:pt>
                <c:pt idx="90">
                  <c:v>65</c:v>
                </c:pt>
                <c:pt idx="91">
                  <c:v>27</c:v>
                </c:pt>
                <c:pt idx="92">
                  <c:v>45</c:v>
                </c:pt>
                <c:pt idx="93">
                  <c:v>94</c:v>
                </c:pt>
              </c:numCache>
            </c:numRef>
          </c:val>
          <c:smooth val="0"/>
          <c:extLst>
            <c:ext xmlns:c16="http://schemas.microsoft.com/office/drawing/2014/chart" uri="{C3380CC4-5D6E-409C-BE32-E72D297353CC}">
              <c16:uniqueId val="{00000000-5824-4A76-AD00-A77818BC5593}"/>
            </c:ext>
          </c:extLst>
        </c:ser>
        <c:ser>
          <c:idx val="1"/>
          <c:order val="1"/>
          <c:tx>
            <c:v>Chromium</c:v>
          </c:tx>
          <c:spPr>
            <a:ln w="38100">
              <a:solidFill>
                <a:srgbClr val="DD2D32"/>
              </a:solidFill>
              <a:prstDash val="solid"/>
            </a:ln>
          </c:spPr>
          <c:marker>
            <c:symbol val="none"/>
          </c:marker>
          <c:val>
            <c:numRef>
              <c:f>'BA14-FP-core2 (0 to 91.2 cm) re'!$U$4:$U$97</c:f>
              <c:numCache>
                <c:formatCode>General</c:formatCode>
                <c:ptCount val="94"/>
                <c:pt idx="0">
                  <c:v>135</c:v>
                </c:pt>
                <c:pt idx="1">
                  <c:v>73</c:v>
                </c:pt>
                <c:pt idx="2">
                  <c:v>60</c:v>
                </c:pt>
                <c:pt idx="3">
                  <c:v>114</c:v>
                </c:pt>
                <c:pt idx="4">
                  <c:v>95</c:v>
                </c:pt>
                <c:pt idx="5">
                  <c:v>71</c:v>
                </c:pt>
                <c:pt idx="6">
                  <c:v>119</c:v>
                </c:pt>
                <c:pt idx="7">
                  <c:v>61</c:v>
                </c:pt>
                <c:pt idx="8">
                  <c:v>118</c:v>
                </c:pt>
                <c:pt idx="9">
                  <c:v>118</c:v>
                </c:pt>
                <c:pt idx="10">
                  <c:v>137</c:v>
                </c:pt>
                <c:pt idx="11">
                  <c:v>83</c:v>
                </c:pt>
                <c:pt idx="12">
                  <c:v>76</c:v>
                </c:pt>
                <c:pt idx="13">
                  <c:v>134</c:v>
                </c:pt>
                <c:pt idx="14">
                  <c:v>152</c:v>
                </c:pt>
                <c:pt idx="15">
                  <c:v>121</c:v>
                </c:pt>
                <c:pt idx="16">
                  <c:v>165</c:v>
                </c:pt>
                <c:pt idx="17">
                  <c:v>146</c:v>
                </c:pt>
                <c:pt idx="18">
                  <c:v>140</c:v>
                </c:pt>
                <c:pt idx="19">
                  <c:v>145</c:v>
                </c:pt>
                <c:pt idx="20">
                  <c:v>75</c:v>
                </c:pt>
                <c:pt idx="21">
                  <c:v>118</c:v>
                </c:pt>
                <c:pt idx="22">
                  <c:v>137</c:v>
                </c:pt>
                <c:pt idx="23">
                  <c:v>161</c:v>
                </c:pt>
                <c:pt idx="24">
                  <c:v>89</c:v>
                </c:pt>
                <c:pt idx="25">
                  <c:v>110</c:v>
                </c:pt>
                <c:pt idx="26">
                  <c:v>204</c:v>
                </c:pt>
                <c:pt idx="27">
                  <c:v>82</c:v>
                </c:pt>
                <c:pt idx="28">
                  <c:v>123</c:v>
                </c:pt>
                <c:pt idx="29">
                  <c:v>72</c:v>
                </c:pt>
                <c:pt idx="30">
                  <c:v>149</c:v>
                </c:pt>
                <c:pt idx="31">
                  <c:v>111</c:v>
                </c:pt>
                <c:pt idx="32">
                  <c:v>100</c:v>
                </c:pt>
                <c:pt idx="33">
                  <c:v>94</c:v>
                </c:pt>
                <c:pt idx="34">
                  <c:v>136</c:v>
                </c:pt>
                <c:pt idx="35">
                  <c:v>90</c:v>
                </c:pt>
                <c:pt idx="36">
                  <c:v>137</c:v>
                </c:pt>
                <c:pt idx="37">
                  <c:v>142</c:v>
                </c:pt>
                <c:pt idx="38">
                  <c:v>117</c:v>
                </c:pt>
                <c:pt idx="39">
                  <c:v>103</c:v>
                </c:pt>
                <c:pt idx="40">
                  <c:v>109</c:v>
                </c:pt>
                <c:pt idx="41">
                  <c:v>133</c:v>
                </c:pt>
                <c:pt idx="42">
                  <c:v>42</c:v>
                </c:pt>
                <c:pt idx="43">
                  <c:v>107</c:v>
                </c:pt>
                <c:pt idx="44">
                  <c:v>97</c:v>
                </c:pt>
                <c:pt idx="45">
                  <c:v>115</c:v>
                </c:pt>
                <c:pt idx="46">
                  <c:v>111</c:v>
                </c:pt>
                <c:pt idx="47">
                  <c:v>103</c:v>
                </c:pt>
                <c:pt idx="48">
                  <c:v>61</c:v>
                </c:pt>
                <c:pt idx="49">
                  <c:v>141</c:v>
                </c:pt>
                <c:pt idx="50">
                  <c:v>65</c:v>
                </c:pt>
                <c:pt idx="51">
                  <c:v>115</c:v>
                </c:pt>
                <c:pt idx="52">
                  <c:v>72</c:v>
                </c:pt>
                <c:pt idx="53">
                  <c:v>131</c:v>
                </c:pt>
                <c:pt idx="54">
                  <c:v>128</c:v>
                </c:pt>
                <c:pt idx="55">
                  <c:v>102</c:v>
                </c:pt>
                <c:pt idx="56">
                  <c:v>121</c:v>
                </c:pt>
                <c:pt idx="57">
                  <c:v>156</c:v>
                </c:pt>
                <c:pt idx="58">
                  <c:v>91</c:v>
                </c:pt>
                <c:pt idx="59">
                  <c:v>184</c:v>
                </c:pt>
                <c:pt idx="60">
                  <c:v>73</c:v>
                </c:pt>
                <c:pt idx="61">
                  <c:v>111</c:v>
                </c:pt>
                <c:pt idx="62">
                  <c:v>138</c:v>
                </c:pt>
                <c:pt idx="63">
                  <c:v>128</c:v>
                </c:pt>
                <c:pt idx="64">
                  <c:v>153</c:v>
                </c:pt>
                <c:pt idx="65">
                  <c:v>101</c:v>
                </c:pt>
                <c:pt idx="66">
                  <c:v>201</c:v>
                </c:pt>
                <c:pt idx="67">
                  <c:v>165</c:v>
                </c:pt>
                <c:pt idx="68">
                  <c:v>124</c:v>
                </c:pt>
                <c:pt idx="69">
                  <c:v>139</c:v>
                </c:pt>
                <c:pt idx="70">
                  <c:v>112</c:v>
                </c:pt>
                <c:pt idx="71">
                  <c:v>115</c:v>
                </c:pt>
                <c:pt idx="72">
                  <c:v>112</c:v>
                </c:pt>
                <c:pt idx="73">
                  <c:v>102</c:v>
                </c:pt>
                <c:pt idx="74">
                  <c:v>95</c:v>
                </c:pt>
                <c:pt idx="75">
                  <c:v>119</c:v>
                </c:pt>
                <c:pt idx="76">
                  <c:v>99</c:v>
                </c:pt>
                <c:pt idx="77">
                  <c:v>151</c:v>
                </c:pt>
                <c:pt idx="78">
                  <c:v>185</c:v>
                </c:pt>
                <c:pt idx="79">
                  <c:v>128</c:v>
                </c:pt>
                <c:pt idx="80">
                  <c:v>105</c:v>
                </c:pt>
                <c:pt idx="81">
                  <c:v>149</c:v>
                </c:pt>
                <c:pt idx="82">
                  <c:v>142</c:v>
                </c:pt>
                <c:pt idx="83">
                  <c:v>123</c:v>
                </c:pt>
                <c:pt idx="84">
                  <c:v>174</c:v>
                </c:pt>
                <c:pt idx="85">
                  <c:v>154</c:v>
                </c:pt>
                <c:pt idx="86">
                  <c:v>133</c:v>
                </c:pt>
                <c:pt idx="87">
                  <c:v>135</c:v>
                </c:pt>
                <c:pt idx="88">
                  <c:v>127</c:v>
                </c:pt>
                <c:pt idx="89">
                  <c:v>118</c:v>
                </c:pt>
                <c:pt idx="90">
                  <c:v>126</c:v>
                </c:pt>
                <c:pt idx="91">
                  <c:v>85</c:v>
                </c:pt>
                <c:pt idx="92">
                  <c:v>150</c:v>
                </c:pt>
                <c:pt idx="93">
                  <c:v>131</c:v>
                </c:pt>
              </c:numCache>
            </c:numRef>
          </c:val>
          <c:smooth val="0"/>
          <c:extLst>
            <c:ext xmlns:c16="http://schemas.microsoft.com/office/drawing/2014/chart" uri="{C3380CC4-5D6E-409C-BE32-E72D297353CC}">
              <c16:uniqueId val="{00000001-5824-4A76-AD00-A77818BC5593}"/>
            </c:ext>
          </c:extLst>
        </c:ser>
        <c:dLbls>
          <c:showLegendKey val="0"/>
          <c:showVal val="0"/>
          <c:showCatName val="0"/>
          <c:showSerName val="0"/>
          <c:showPercent val="0"/>
          <c:showBubbleSize val="0"/>
        </c:dLbls>
        <c:smooth val="0"/>
        <c:axId val="7327144"/>
        <c:axId val="7327536"/>
      </c:lineChart>
      <c:catAx>
        <c:axId val="7327144"/>
        <c:scaling>
          <c:orientation val="minMax"/>
        </c:scaling>
        <c:delete val="0"/>
        <c:axPos val="b"/>
        <c:numFmt formatCode="General" sourceLinked="1"/>
        <c:majorTickMark val="out"/>
        <c:minorTickMark val="none"/>
        <c:tickLblPos val="nextTo"/>
        <c:spPr>
          <a:ln w="3175">
            <a:solidFill>
              <a:srgbClr val="808080"/>
            </a:solidFill>
            <a:prstDash val="solid"/>
          </a:ln>
        </c:spPr>
        <c:crossAx val="7327536"/>
        <c:crosses val="autoZero"/>
        <c:auto val="1"/>
        <c:lblAlgn val="ctr"/>
        <c:lblOffset val="100"/>
        <c:tickLblSkip val="5"/>
        <c:tickMarkSkip val="1"/>
        <c:noMultiLvlLbl val="0"/>
      </c:catAx>
      <c:valAx>
        <c:axId val="7327536"/>
        <c:scaling>
          <c:orientation val="minMax"/>
        </c:scaling>
        <c:delete val="0"/>
        <c:axPos val="l"/>
        <c:majorGridlines>
          <c:spPr>
            <a:ln w="3175">
              <a:solidFill>
                <a:srgbClr val="808080"/>
              </a:solidFill>
              <a:prstDash val="solid"/>
            </a:ln>
          </c:spPr>
        </c:majorGridlines>
        <c:numFmt formatCode="General" sourceLinked="1"/>
        <c:majorTickMark val="out"/>
        <c:minorTickMark val="none"/>
        <c:tickLblPos val="nextTo"/>
        <c:spPr>
          <a:ln w="3175">
            <a:solidFill>
              <a:srgbClr val="808080"/>
            </a:solidFill>
            <a:prstDash val="solid"/>
          </a:ln>
        </c:spPr>
        <c:crossAx val="7327144"/>
        <c:crosses val="autoZero"/>
        <c:crossBetween val="between"/>
      </c:valAx>
      <c:spPr>
        <a:solidFill>
          <a:srgbClr val="FFFFFF"/>
        </a:solidFill>
        <a:ln w="25400">
          <a:noFill/>
        </a:ln>
      </c:spPr>
    </c:plotArea>
    <c:legend>
      <c:legendPos val="r"/>
      <c:overlay val="0"/>
      <c:spPr>
        <a:noFill/>
        <a:ln w="25400">
          <a:noFill/>
        </a:ln>
      </c:spPr>
    </c:legend>
    <c:plotVisOnly val="1"/>
    <c:dispBlanksAs val="gap"/>
    <c:showDLblsOverMax val="0"/>
  </c:chart>
  <c:spPr>
    <a:solidFill>
      <a:srgbClr val="FFFFFF"/>
    </a:solidFill>
    <a:ln w="3175">
      <a:solidFill>
        <a:srgbClr val="808080"/>
      </a:solidFill>
      <a:prstDash val="solid"/>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Fe Concentration </a:t>
            </a:r>
            <a:r>
              <a:rPr lang="en-US" baseline="0"/>
              <a:t>vs Depth</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'[Copy of LC2015 ICMPS Data 2016.xlsx]Sheet2'!$U$2:$U$48</c:f>
              <c:numCache>
                <c:formatCode>General</c:formatCode>
                <c:ptCount val="47"/>
                <c:pt idx="0">
                  <c:v>25558.560000000001</c:v>
                </c:pt>
                <c:pt idx="1">
                  <c:v>20775.080000000002</c:v>
                </c:pt>
                <c:pt idx="2">
                  <c:v>24182.28</c:v>
                </c:pt>
                <c:pt idx="3">
                  <c:v>25003.25</c:v>
                </c:pt>
                <c:pt idx="4">
                  <c:v>21537.75</c:v>
                </c:pt>
                <c:pt idx="5">
                  <c:v>22206.48</c:v>
                </c:pt>
                <c:pt idx="6">
                  <c:v>23739.46</c:v>
                </c:pt>
                <c:pt idx="7">
                  <c:v>21974.79</c:v>
                </c:pt>
                <c:pt idx="8">
                  <c:v>16209.35</c:v>
                </c:pt>
                <c:pt idx="9">
                  <c:v>19895.45</c:v>
                </c:pt>
                <c:pt idx="10">
                  <c:v>20306.14</c:v>
                </c:pt>
                <c:pt idx="11">
                  <c:v>20642.009999999998</c:v>
                </c:pt>
                <c:pt idx="12">
                  <c:v>21168.91</c:v>
                </c:pt>
                <c:pt idx="13">
                  <c:v>19929.939999999999</c:v>
                </c:pt>
                <c:pt idx="14">
                  <c:v>18544.39</c:v>
                </c:pt>
                <c:pt idx="15">
                  <c:v>19411.3</c:v>
                </c:pt>
                <c:pt idx="16">
                  <c:v>19262.25</c:v>
                </c:pt>
                <c:pt idx="17">
                  <c:v>21852.38</c:v>
                </c:pt>
                <c:pt idx="18">
                  <c:v>17213.38</c:v>
                </c:pt>
                <c:pt idx="19">
                  <c:v>19173.91</c:v>
                </c:pt>
                <c:pt idx="20">
                  <c:v>21522.97</c:v>
                </c:pt>
                <c:pt idx="21">
                  <c:v>19175.759999999998</c:v>
                </c:pt>
                <c:pt idx="22">
                  <c:v>21663.439999999999</c:v>
                </c:pt>
                <c:pt idx="23">
                  <c:v>19245.88</c:v>
                </c:pt>
                <c:pt idx="24">
                  <c:v>22545.88</c:v>
                </c:pt>
                <c:pt idx="25">
                  <c:v>22436.77</c:v>
                </c:pt>
                <c:pt idx="26">
                  <c:v>18693.12</c:v>
                </c:pt>
                <c:pt idx="27">
                  <c:v>19989.900000000001</c:v>
                </c:pt>
                <c:pt idx="28">
                  <c:v>21930.57</c:v>
                </c:pt>
                <c:pt idx="29">
                  <c:v>20592.759999999998</c:v>
                </c:pt>
                <c:pt idx="30">
                  <c:v>18315.47</c:v>
                </c:pt>
                <c:pt idx="31">
                  <c:v>20231.16</c:v>
                </c:pt>
                <c:pt idx="32">
                  <c:v>20499.16</c:v>
                </c:pt>
                <c:pt idx="33">
                  <c:v>18749.04</c:v>
                </c:pt>
                <c:pt idx="34">
                  <c:v>20285</c:v>
                </c:pt>
                <c:pt idx="35">
                  <c:v>19454.009999999998</c:v>
                </c:pt>
                <c:pt idx="36">
                  <c:v>18588.91</c:v>
                </c:pt>
                <c:pt idx="37">
                  <c:v>19077.54</c:v>
                </c:pt>
                <c:pt idx="38">
                  <c:v>21236.93</c:v>
                </c:pt>
                <c:pt idx="39">
                  <c:v>18966.060000000001</c:v>
                </c:pt>
                <c:pt idx="40">
                  <c:v>17214.900000000001</c:v>
                </c:pt>
                <c:pt idx="41">
                  <c:v>22152.69</c:v>
                </c:pt>
                <c:pt idx="42">
                  <c:v>19016.189999999999</c:v>
                </c:pt>
                <c:pt idx="43">
                  <c:v>19548.07</c:v>
                </c:pt>
                <c:pt idx="44">
                  <c:v>19746.810000000001</c:v>
                </c:pt>
                <c:pt idx="45">
                  <c:v>19124.68</c:v>
                </c:pt>
                <c:pt idx="46">
                  <c:v>20838.240000000002</c:v>
                </c:pt>
              </c:numCache>
            </c:numRef>
          </c:xVal>
          <c:yVal>
            <c:numRef>
              <c:f>'[Copy of LC2015 ICMPS Data 2016.xlsx]Sheet2'!$V$2:$V$48</c:f>
              <c:numCache>
                <c:formatCode>General</c:formatCode>
                <c:ptCount val="47"/>
                <c:pt idx="0">
                  <c:v>121</c:v>
                </c:pt>
                <c:pt idx="1">
                  <c:v>123</c:v>
                </c:pt>
                <c:pt idx="2">
                  <c:v>125</c:v>
                </c:pt>
                <c:pt idx="3">
                  <c:v>127</c:v>
                </c:pt>
                <c:pt idx="4">
                  <c:v>129</c:v>
                </c:pt>
                <c:pt idx="5">
                  <c:v>131</c:v>
                </c:pt>
                <c:pt idx="6">
                  <c:v>133</c:v>
                </c:pt>
                <c:pt idx="7">
                  <c:v>135</c:v>
                </c:pt>
                <c:pt idx="8">
                  <c:v>137</c:v>
                </c:pt>
                <c:pt idx="9">
                  <c:v>138</c:v>
                </c:pt>
                <c:pt idx="10">
                  <c:v>141</c:v>
                </c:pt>
                <c:pt idx="11">
                  <c:v>143</c:v>
                </c:pt>
                <c:pt idx="12">
                  <c:v>145</c:v>
                </c:pt>
                <c:pt idx="13">
                  <c:v>147</c:v>
                </c:pt>
                <c:pt idx="14">
                  <c:v>149</c:v>
                </c:pt>
                <c:pt idx="15">
                  <c:v>151</c:v>
                </c:pt>
                <c:pt idx="16">
                  <c:v>153</c:v>
                </c:pt>
                <c:pt idx="17">
                  <c:v>155</c:v>
                </c:pt>
                <c:pt idx="18">
                  <c:v>157</c:v>
                </c:pt>
                <c:pt idx="19">
                  <c:v>159</c:v>
                </c:pt>
                <c:pt idx="20">
                  <c:v>161</c:v>
                </c:pt>
                <c:pt idx="21">
                  <c:v>163</c:v>
                </c:pt>
                <c:pt idx="22">
                  <c:v>169</c:v>
                </c:pt>
                <c:pt idx="23">
                  <c:v>171</c:v>
                </c:pt>
                <c:pt idx="24">
                  <c:v>173</c:v>
                </c:pt>
                <c:pt idx="25">
                  <c:v>175</c:v>
                </c:pt>
                <c:pt idx="26">
                  <c:v>177</c:v>
                </c:pt>
                <c:pt idx="27">
                  <c:v>179</c:v>
                </c:pt>
                <c:pt idx="28">
                  <c:v>179</c:v>
                </c:pt>
                <c:pt idx="29">
                  <c:v>181</c:v>
                </c:pt>
                <c:pt idx="30">
                  <c:v>187</c:v>
                </c:pt>
                <c:pt idx="31">
                  <c:v>189</c:v>
                </c:pt>
                <c:pt idx="32">
                  <c:v>191</c:v>
                </c:pt>
                <c:pt idx="33">
                  <c:v>193</c:v>
                </c:pt>
                <c:pt idx="34">
                  <c:v>195</c:v>
                </c:pt>
                <c:pt idx="35">
                  <c:v>197</c:v>
                </c:pt>
                <c:pt idx="36">
                  <c:v>199</c:v>
                </c:pt>
                <c:pt idx="37">
                  <c:v>201</c:v>
                </c:pt>
                <c:pt idx="38">
                  <c:v>203</c:v>
                </c:pt>
                <c:pt idx="39">
                  <c:v>205</c:v>
                </c:pt>
                <c:pt idx="40">
                  <c:v>207</c:v>
                </c:pt>
                <c:pt idx="41">
                  <c:v>209</c:v>
                </c:pt>
                <c:pt idx="42">
                  <c:v>211</c:v>
                </c:pt>
                <c:pt idx="43">
                  <c:v>213</c:v>
                </c:pt>
                <c:pt idx="44">
                  <c:v>215</c:v>
                </c:pt>
                <c:pt idx="45">
                  <c:v>217</c:v>
                </c:pt>
                <c:pt idx="46">
                  <c:v>219</c:v>
                </c:pt>
              </c:numCache>
            </c:numRef>
          </c:yVal>
          <c:smooth val="0"/>
          <c:extLst>
            <c:ext xmlns:c16="http://schemas.microsoft.com/office/drawing/2014/chart" uri="{C3380CC4-5D6E-409C-BE32-E72D297353CC}">
              <c16:uniqueId val="{00000000-7B7E-440F-B79E-C34C2C22105D}"/>
            </c:ext>
          </c:extLst>
        </c:ser>
        <c:dLbls>
          <c:showLegendKey val="0"/>
          <c:showVal val="0"/>
          <c:showCatName val="0"/>
          <c:showSerName val="0"/>
          <c:showPercent val="0"/>
          <c:showBubbleSize val="0"/>
        </c:dLbls>
        <c:axId val="7329104"/>
        <c:axId val="7329496"/>
      </c:scatterChart>
      <c:valAx>
        <c:axId val="7329104"/>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Fe, ppb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9496"/>
        <c:crosses val="autoZero"/>
        <c:crossBetween val="midCat"/>
      </c:valAx>
      <c:valAx>
        <c:axId val="7329496"/>
        <c:scaling>
          <c:orientation val="maxMin"/>
          <c:max val="220"/>
          <c:min val="1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Depth, cm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9104"/>
        <c:crosses val="autoZero"/>
        <c:crossBetween val="midCat"/>
      </c:valAx>
      <c:spPr>
        <a:noFill/>
        <a:ln>
          <a:noFill/>
        </a:ln>
        <a:effectLst/>
      </c:spPr>
    </c:plotArea>
    <c:plotVisOnly val="1"/>
    <c:dispBlanksAs val="gap"/>
    <c:showDLblsOverMax val="0"/>
  </c:chart>
  <c:spPr>
    <a:solidFill>
      <a:schemeClr val="bg1"/>
    </a:solidFill>
    <a:ln w="25400">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Ti Concentration vs. Depth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'[Copy of LC2015 ICMPS Data 2016.xlsx]Sheet2'!$R$2:$R$48</c:f>
              <c:numCache>
                <c:formatCode>General</c:formatCode>
                <c:ptCount val="47"/>
                <c:pt idx="0">
                  <c:v>361.43</c:v>
                </c:pt>
                <c:pt idx="1">
                  <c:v>37.44</c:v>
                </c:pt>
                <c:pt idx="2">
                  <c:v>65.040000000000006</c:v>
                </c:pt>
                <c:pt idx="3">
                  <c:v>80.86</c:v>
                </c:pt>
                <c:pt idx="4">
                  <c:v>19.940000000000001</c:v>
                </c:pt>
                <c:pt idx="5">
                  <c:v>28.24</c:v>
                </c:pt>
                <c:pt idx="6">
                  <c:v>42.77</c:v>
                </c:pt>
                <c:pt idx="7">
                  <c:v>122.53</c:v>
                </c:pt>
                <c:pt idx="8">
                  <c:v>10.36</c:v>
                </c:pt>
                <c:pt idx="9">
                  <c:v>30.12</c:v>
                </c:pt>
                <c:pt idx="10">
                  <c:v>64.59</c:v>
                </c:pt>
                <c:pt idx="11">
                  <c:v>76.55</c:v>
                </c:pt>
                <c:pt idx="12">
                  <c:v>58.09</c:v>
                </c:pt>
                <c:pt idx="13">
                  <c:v>80.760000000000005</c:v>
                </c:pt>
                <c:pt idx="14">
                  <c:v>29.2</c:v>
                </c:pt>
                <c:pt idx="15">
                  <c:v>35.159999999999997</c:v>
                </c:pt>
                <c:pt idx="16">
                  <c:v>27.36</c:v>
                </c:pt>
                <c:pt idx="17">
                  <c:v>111.36</c:v>
                </c:pt>
                <c:pt idx="18">
                  <c:v>18.809999999999999</c:v>
                </c:pt>
                <c:pt idx="19">
                  <c:v>56.37</c:v>
                </c:pt>
                <c:pt idx="20">
                  <c:v>34.83</c:v>
                </c:pt>
                <c:pt idx="21">
                  <c:v>13.81</c:v>
                </c:pt>
                <c:pt idx="22">
                  <c:v>56.57</c:v>
                </c:pt>
                <c:pt idx="23">
                  <c:v>126.31</c:v>
                </c:pt>
                <c:pt idx="24">
                  <c:v>92.59</c:v>
                </c:pt>
                <c:pt idx="25">
                  <c:v>48.94</c:v>
                </c:pt>
                <c:pt idx="26">
                  <c:v>17.739999999999998</c:v>
                </c:pt>
                <c:pt idx="27">
                  <c:v>37.56</c:v>
                </c:pt>
                <c:pt idx="28">
                  <c:v>61.15</c:v>
                </c:pt>
                <c:pt idx="29">
                  <c:v>81.010000000000005</c:v>
                </c:pt>
                <c:pt idx="30">
                  <c:v>33.71</c:v>
                </c:pt>
                <c:pt idx="31">
                  <c:v>85.16</c:v>
                </c:pt>
                <c:pt idx="32">
                  <c:v>110.57</c:v>
                </c:pt>
                <c:pt idx="33">
                  <c:v>85.54</c:v>
                </c:pt>
                <c:pt idx="34">
                  <c:v>187.65</c:v>
                </c:pt>
                <c:pt idx="35">
                  <c:v>181.49</c:v>
                </c:pt>
                <c:pt idx="36">
                  <c:v>49.27</c:v>
                </c:pt>
                <c:pt idx="37">
                  <c:v>54.05</c:v>
                </c:pt>
                <c:pt idx="38">
                  <c:v>121.62</c:v>
                </c:pt>
                <c:pt idx="39">
                  <c:v>43.15</c:v>
                </c:pt>
                <c:pt idx="40">
                  <c:v>19.89</c:v>
                </c:pt>
                <c:pt idx="41">
                  <c:v>119.75</c:v>
                </c:pt>
                <c:pt idx="42">
                  <c:v>47.46</c:v>
                </c:pt>
                <c:pt idx="43">
                  <c:v>59.6</c:v>
                </c:pt>
                <c:pt idx="44">
                  <c:v>42.8</c:v>
                </c:pt>
                <c:pt idx="45">
                  <c:v>28.6</c:v>
                </c:pt>
                <c:pt idx="46">
                  <c:v>43.98</c:v>
                </c:pt>
              </c:numCache>
            </c:numRef>
          </c:xVal>
          <c:yVal>
            <c:numRef>
              <c:f>'[Copy of LC2015 ICMPS Data 2016.xlsx]Sheet2'!$S$2:$S$48</c:f>
              <c:numCache>
                <c:formatCode>General</c:formatCode>
                <c:ptCount val="47"/>
                <c:pt idx="0">
                  <c:v>121</c:v>
                </c:pt>
                <c:pt idx="1">
                  <c:v>123</c:v>
                </c:pt>
                <c:pt idx="2">
                  <c:v>125</c:v>
                </c:pt>
                <c:pt idx="3">
                  <c:v>127</c:v>
                </c:pt>
                <c:pt idx="4">
                  <c:v>129</c:v>
                </c:pt>
                <c:pt idx="5">
                  <c:v>131</c:v>
                </c:pt>
                <c:pt idx="6">
                  <c:v>133</c:v>
                </c:pt>
                <c:pt idx="7">
                  <c:v>135</c:v>
                </c:pt>
                <c:pt idx="8">
                  <c:v>137</c:v>
                </c:pt>
                <c:pt idx="9">
                  <c:v>138</c:v>
                </c:pt>
                <c:pt idx="10">
                  <c:v>141</c:v>
                </c:pt>
                <c:pt idx="11">
                  <c:v>143</c:v>
                </c:pt>
                <c:pt idx="12">
                  <c:v>145</c:v>
                </c:pt>
                <c:pt idx="13">
                  <c:v>147</c:v>
                </c:pt>
                <c:pt idx="14">
                  <c:v>149</c:v>
                </c:pt>
                <c:pt idx="15">
                  <c:v>151</c:v>
                </c:pt>
                <c:pt idx="16">
                  <c:v>153</c:v>
                </c:pt>
                <c:pt idx="17">
                  <c:v>155</c:v>
                </c:pt>
                <c:pt idx="18">
                  <c:v>157</c:v>
                </c:pt>
                <c:pt idx="19">
                  <c:v>159</c:v>
                </c:pt>
                <c:pt idx="20">
                  <c:v>161</c:v>
                </c:pt>
                <c:pt idx="21">
                  <c:v>163</c:v>
                </c:pt>
                <c:pt idx="22">
                  <c:v>169</c:v>
                </c:pt>
                <c:pt idx="23">
                  <c:v>171</c:v>
                </c:pt>
                <c:pt idx="24">
                  <c:v>173</c:v>
                </c:pt>
                <c:pt idx="25">
                  <c:v>175</c:v>
                </c:pt>
                <c:pt idx="26">
                  <c:v>177</c:v>
                </c:pt>
                <c:pt idx="27">
                  <c:v>179</c:v>
                </c:pt>
                <c:pt idx="28">
                  <c:v>179</c:v>
                </c:pt>
                <c:pt idx="29">
                  <c:v>181</c:v>
                </c:pt>
                <c:pt idx="30">
                  <c:v>187</c:v>
                </c:pt>
                <c:pt idx="31">
                  <c:v>189</c:v>
                </c:pt>
                <c:pt idx="32">
                  <c:v>191</c:v>
                </c:pt>
                <c:pt idx="33">
                  <c:v>193</c:v>
                </c:pt>
                <c:pt idx="34">
                  <c:v>195</c:v>
                </c:pt>
                <c:pt idx="35">
                  <c:v>197</c:v>
                </c:pt>
                <c:pt idx="36">
                  <c:v>199</c:v>
                </c:pt>
                <c:pt idx="37">
                  <c:v>201</c:v>
                </c:pt>
                <c:pt idx="38">
                  <c:v>203</c:v>
                </c:pt>
                <c:pt idx="39">
                  <c:v>205</c:v>
                </c:pt>
                <c:pt idx="40">
                  <c:v>207</c:v>
                </c:pt>
                <c:pt idx="41">
                  <c:v>209</c:v>
                </c:pt>
                <c:pt idx="42">
                  <c:v>211</c:v>
                </c:pt>
                <c:pt idx="43">
                  <c:v>213</c:v>
                </c:pt>
                <c:pt idx="44">
                  <c:v>215</c:v>
                </c:pt>
                <c:pt idx="45">
                  <c:v>217</c:v>
                </c:pt>
                <c:pt idx="46">
                  <c:v>219</c:v>
                </c:pt>
              </c:numCache>
            </c:numRef>
          </c:yVal>
          <c:smooth val="0"/>
          <c:extLst>
            <c:ext xmlns:c16="http://schemas.microsoft.com/office/drawing/2014/chart" uri="{C3380CC4-5D6E-409C-BE32-E72D297353CC}">
              <c16:uniqueId val="{00000000-F9C7-4EEC-851D-AB7CC8C57C73}"/>
            </c:ext>
          </c:extLst>
        </c:ser>
        <c:dLbls>
          <c:showLegendKey val="0"/>
          <c:showVal val="0"/>
          <c:showCatName val="0"/>
          <c:showSerName val="0"/>
          <c:showPercent val="0"/>
          <c:showBubbleSize val="0"/>
        </c:dLbls>
        <c:axId val="7331064"/>
        <c:axId val="106960800"/>
      </c:scatterChart>
      <c:valAx>
        <c:axId val="7331064"/>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 ppb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960800"/>
        <c:crosses val="autoZero"/>
        <c:crossBetween val="midCat"/>
      </c:valAx>
      <c:valAx>
        <c:axId val="106960800"/>
        <c:scaling>
          <c:orientation val="maxMin"/>
          <c:max val="220"/>
          <c:min val="1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Depth, cm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31064"/>
        <c:crosses val="autoZero"/>
        <c:crossBetween val="midCat"/>
      </c:valAx>
      <c:spPr>
        <a:noFill/>
        <a:ln>
          <a:noFill/>
        </a:ln>
        <a:effectLst/>
      </c:spPr>
    </c:plotArea>
    <c:plotVisOnly val="1"/>
    <c:dispBlanksAs val="gap"/>
    <c:showDLblsOverMax val="0"/>
  </c:chart>
  <c:spPr>
    <a:solidFill>
      <a:schemeClr val="bg1"/>
    </a:solidFill>
    <a:ln w="25400">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Ni Concentration vs. Depth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'[Copy of LC2015 ICMPS Data 2016.xlsx]Sheet2'!$O$2:$O$48</c:f>
              <c:numCache>
                <c:formatCode>General</c:formatCode>
                <c:ptCount val="47"/>
                <c:pt idx="0">
                  <c:v>30.56</c:v>
                </c:pt>
                <c:pt idx="1">
                  <c:v>25.37</c:v>
                </c:pt>
                <c:pt idx="2">
                  <c:v>25.96</c:v>
                </c:pt>
                <c:pt idx="3">
                  <c:v>27.5</c:v>
                </c:pt>
                <c:pt idx="4">
                  <c:v>29.21</c:v>
                </c:pt>
                <c:pt idx="5">
                  <c:v>23.95</c:v>
                </c:pt>
                <c:pt idx="6">
                  <c:v>31.05</c:v>
                </c:pt>
                <c:pt idx="7">
                  <c:v>23.43</c:v>
                </c:pt>
                <c:pt idx="8">
                  <c:v>25.44</c:v>
                </c:pt>
                <c:pt idx="9">
                  <c:v>22.4</c:v>
                </c:pt>
                <c:pt idx="10">
                  <c:v>22.06</c:v>
                </c:pt>
                <c:pt idx="11">
                  <c:v>21.31</c:v>
                </c:pt>
                <c:pt idx="12">
                  <c:v>22.52</c:v>
                </c:pt>
                <c:pt idx="13">
                  <c:v>21.68</c:v>
                </c:pt>
                <c:pt idx="14">
                  <c:v>21.74</c:v>
                </c:pt>
                <c:pt idx="15">
                  <c:v>24.27</c:v>
                </c:pt>
                <c:pt idx="16">
                  <c:v>24.13</c:v>
                </c:pt>
                <c:pt idx="17">
                  <c:v>24.68</c:v>
                </c:pt>
                <c:pt idx="18">
                  <c:v>22.97</c:v>
                </c:pt>
                <c:pt idx="19">
                  <c:v>25.28</c:v>
                </c:pt>
                <c:pt idx="20">
                  <c:v>28.26</c:v>
                </c:pt>
                <c:pt idx="21">
                  <c:v>25.27</c:v>
                </c:pt>
                <c:pt idx="22">
                  <c:v>25.25</c:v>
                </c:pt>
                <c:pt idx="23">
                  <c:v>21.88</c:v>
                </c:pt>
                <c:pt idx="24">
                  <c:v>26.45</c:v>
                </c:pt>
                <c:pt idx="25">
                  <c:v>27.44</c:v>
                </c:pt>
                <c:pt idx="26">
                  <c:v>24.68</c:v>
                </c:pt>
                <c:pt idx="27">
                  <c:v>24.11</c:v>
                </c:pt>
                <c:pt idx="28">
                  <c:v>25.58</c:v>
                </c:pt>
                <c:pt idx="29">
                  <c:v>23.74</c:v>
                </c:pt>
                <c:pt idx="30">
                  <c:v>21.56</c:v>
                </c:pt>
                <c:pt idx="31">
                  <c:v>22.01</c:v>
                </c:pt>
                <c:pt idx="32">
                  <c:v>22.52</c:v>
                </c:pt>
                <c:pt idx="33">
                  <c:v>21.31</c:v>
                </c:pt>
                <c:pt idx="34">
                  <c:v>22.52</c:v>
                </c:pt>
                <c:pt idx="35">
                  <c:v>21.84</c:v>
                </c:pt>
                <c:pt idx="36">
                  <c:v>21.75</c:v>
                </c:pt>
                <c:pt idx="37">
                  <c:v>23.24</c:v>
                </c:pt>
                <c:pt idx="38">
                  <c:v>24.56</c:v>
                </c:pt>
                <c:pt idx="39">
                  <c:v>23.24</c:v>
                </c:pt>
                <c:pt idx="40">
                  <c:v>22.35</c:v>
                </c:pt>
                <c:pt idx="41">
                  <c:v>26</c:v>
                </c:pt>
                <c:pt idx="42">
                  <c:v>22.24</c:v>
                </c:pt>
                <c:pt idx="43">
                  <c:v>22.91</c:v>
                </c:pt>
                <c:pt idx="44">
                  <c:v>25.88</c:v>
                </c:pt>
                <c:pt idx="45">
                  <c:v>25.17</c:v>
                </c:pt>
                <c:pt idx="46">
                  <c:v>26.17</c:v>
                </c:pt>
              </c:numCache>
            </c:numRef>
          </c:xVal>
          <c:yVal>
            <c:numRef>
              <c:f>'[Copy of LC2015 ICMPS Data 2016.xlsx]Sheet2'!$P$2:$P$48</c:f>
              <c:numCache>
                <c:formatCode>General</c:formatCode>
                <c:ptCount val="47"/>
                <c:pt idx="0">
                  <c:v>121</c:v>
                </c:pt>
                <c:pt idx="1">
                  <c:v>123</c:v>
                </c:pt>
                <c:pt idx="2">
                  <c:v>125</c:v>
                </c:pt>
                <c:pt idx="3">
                  <c:v>127</c:v>
                </c:pt>
                <c:pt idx="4">
                  <c:v>129</c:v>
                </c:pt>
                <c:pt idx="5">
                  <c:v>131</c:v>
                </c:pt>
                <c:pt idx="6">
                  <c:v>133</c:v>
                </c:pt>
                <c:pt idx="7">
                  <c:v>135</c:v>
                </c:pt>
                <c:pt idx="8">
                  <c:v>137</c:v>
                </c:pt>
                <c:pt idx="9">
                  <c:v>138</c:v>
                </c:pt>
                <c:pt idx="10">
                  <c:v>141</c:v>
                </c:pt>
                <c:pt idx="11">
                  <c:v>143</c:v>
                </c:pt>
                <c:pt idx="12">
                  <c:v>145</c:v>
                </c:pt>
                <c:pt idx="13">
                  <c:v>147</c:v>
                </c:pt>
                <c:pt idx="14">
                  <c:v>149</c:v>
                </c:pt>
                <c:pt idx="15">
                  <c:v>151</c:v>
                </c:pt>
                <c:pt idx="16">
                  <c:v>153</c:v>
                </c:pt>
                <c:pt idx="17">
                  <c:v>155</c:v>
                </c:pt>
                <c:pt idx="18">
                  <c:v>157</c:v>
                </c:pt>
                <c:pt idx="19">
                  <c:v>159</c:v>
                </c:pt>
                <c:pt idx="20">
                  <c:v>161</c:v>
                </c:pt>
                <c:pt idx="21">
                  <c:v>163</c:v>
                </c:pt>
                <c:pt idx="22">
                  <c:v>169</c:v>
                </c:pt>
                <c:pt idx="23">
                  <c:v>171</c:v>
                </c:pt>
                <c:pt idx="24">
                  <c:v>173</c:v>
                </c:pt>
                <c:pt idx="25">
                  <c:v>175</c:v>
                </c:pt>
                <c:pt idx="26">
                  <c:v>177</c:v>
                </c:pt>
                <c:pt idx="27">
                  <c:v>179</c:v>
                </c:pt>
                <c:pt idx="28">
                  <c:v>179</c:v>
                </c:pt>
                <c:pt idx="29">
                  <c:v>181</c:v>
                </c:pt>
                <c:pt idx="30">
                  <c:v>187</c:v>
                </c:pt>
                <c:pt idx="31">
                  <c:v>189</c:v>
                </c:pt>
                <c:pt idx="32">
                  <c:v>191</c:v>
                </c:pt>
                <c:pt idx="33">
                  <c:v>193</c:v>
                </c:pt>
                <c:pt idx="34">
                  <c:v>195</c:v>
                </c:pt>
                <c:pt idx="35">
                  <c:v>197</c:v>
                </c:pt>
                <c:pt idx="36">
                  <c:v>199</c:v>
                </c:pt>
                <c:pt idx="37">
                  <c:v>201</c:v>
                </c:pt>
                <c:pt idx="38">
                  <c:v>203</c:v>
                </c:pt>
                <c:pt idx="39">
                  <c:v>205</c:v>
                </c:pt>
                <c:pt idx="40">
                  <c:v>207</c:v>
                </c:pt>
                <c:pt idx="41">
                  <c:v>209</c:v>
                </c:pt>
                <c:pt idx="42">
                  <c:v>211</c:v>
                </c:pt>
                <c:pt idx="43">
                  <c:v>213</c:v>
                </c:pt>
                <c:pt idx="44">
                  <c:v>215</c:v>
                </c:pt>
                <c:pt idx="45">
                  <c:v>217</c:v>
                </c:pt>
                <c:pt idx="46">
                  <c:v>219</c:v>
                </c:pt>
              </c:numCache>
            </c:numRef>
          </c:yVal>
          <c:smooth val="0"/>
          <c:extLst>
            <c:ext xmlns:c16="http://schemas.microsoft.com/office/drawing/2014/chart" uri="{C3380CC4-5D6E-409C-BE32-E72D297353CC}">
              <c16:uniqueId val="{00000000-CEEC-40EA-8F8B-D0E7E5B17421}"/>
            </c:ext>
          </c:extLst>
        </c:ser>
        <c:dLbls>
          <c:showLegendKey val="0"/>
          <c:showVal val="0"/>
          <c:showCatName val="0"/>
          <c:showSerName val="0"/>
          <c:showPercent val="0"/>
          <c:showBubbleSize val="0"/>
        </c:dLbls>
        <c:axId val="213682448"/>
        <c:axId val="213682840"/>
      </c:scatterChart>
      <c:valAx>
        <c:axId val="213682448"/>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Ni, ppb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682840"/>
        <c:crosses val="autoZero"/>
        <c:crossBetween val="midCat"/>
      </c:valAx>
      <c:valAx>
        <c:axId val="213682840"/>
        <c:scaling>
          <c:orientation val="maxMin"/>
          <c:max val="220"/>
          <c:min val="1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Depth, cm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682448"/>
        <c:crosses val="autoZero"/>
        <c:crossBetween val="midCat"/>
      </c:valAx>
      <c:spPr>
        <a:noFill/>
        <a:ln>
          <a:noFill/>
        </a:ln>
        <a:effectLst/>
      </c:spPr>
    </c:plotArea>
    <c:plotVisOnly val="1"/>
    <c:dispBlanksAs val="gap"/>
    <c:showDLblsOverMax val="0"/>
  </c:chart>
  <c:spPr>
    <a:solidFill>
      <a:schemeClr val="bg1"/>
    </a:solidFill>
    <a:ln w="25400">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 Concentration vs. Depth</a:t>
            </a:r>
          </a:p>
        </c:rich>
      </c:tx>
      <c:layout>
        <c:manualLayout>
          <c:xMode val="edge"/>
          <c:yMode val="edge"/>
          <c:x val="0.31306902057717445"/>
          <c:y val="3.3530068611196417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'[Copy of LC2015 ICMPS Data 2016.xlsx]Sheet2'!$L$2:$L$48</c:f>
              <c:numCache>
                <c:formatCode>General</c:formatCode>
                <c:ptCount val="47"/>
                <c:pt idx="0">
                  <c:v>12.38</c:v>
                </c:pt>
                <c:pt idx="1">
                  <c:v>10.72</c:v>
                </c:pt>
                <c:pt idx="2">
                  <c:v>11.93</c:v>
                </c:pt>
                <c:pt idx="3">
                  <c:v>11.72</c:v>
                </c:pt>
                <c:pt idx="4">
                  <c:v>11.06</c:v>
                </c:pt>
                <c:pt idx="5">
                  <c:v>10.72</c:v>
                </c:pt>
                <c:pt idx="6">
                  <c:v>11.03</c:v>
                </c:pt>
                <c:pt idx="7">
                  <c:v>9.57</c:v>
                </c:pt>
                <c:pt idx="8">
                  <c:v>8.83</c:v>
                </c:pt>
                <c:pt idx="9">
                  <c:v>9.75</c:v>
                </c:pt>
                <c:pt idx="10">
                  <c:v>9.83</c:v>
                </c:pt>
                <c:pt idx="11">
                  <c:v>9.77</c:v>
                </c:pt>
                <c:pt idx="12">
                  <c:v>10.11</c:v>
                </c:pt>
                <c:pt idx="13">
                  <c:v>9.24</c:v>
                </c:pt>
                <c:pt idx="14">
                  <c:v>9.1300000000000008</c:v>
                </c:pt>
                <c:pt idx="15">
                  <c:v>10.36</c:v>
                </c:pt>
                <c:pt idx="16">
                  <c:v>10.34</c:v>
                </c:pt>
                <c:pt idx="17">
                  <c:v>10.46</c:v>
                </c:pt>
                <c:pt idx="18">
                  <c:v>9.74</c:v>
                </c:pt>
                <c:pt idx="19">
                  <c:v>9.9499999999999993</c:v>
                </c:pt>
                <c:pt idx="20">
                  <c:v>12.35</c:v>
                </c:pt>
                <c:pt idx="21">
                  <c:v>12.71</c:v>
                </c:pt>
                <c:pt idx="22">
                  <c:v>11.58</c:v>
                </c:pt>
                <c:pt idx="23">
                  <c:v>9.7799999999999994</c:v>
                </c:pt>
                <c:pt idx="24">
                  <c:v>12.46</c:v>
                </c:pt>
                <c:pt idx="25">
                  <c:v>12.86</c:v>
                </c:pt>
                <c:pt idx="26">
                  <c:v>11.77</c:v>
                </c:pt>
                <c:pt idx="27">
                  <c:v>10.97</c:v>
                </c:pt>
                <c:pt idx="28">
                  <c:v>11.86</c:v>
                </c:pt>
                <c:pt idx="29">
                  <c:v>10.63</c:v>
                </c:pt>
                <c:pt idx="30">
                  <c:v>10.29</c:v>
                </c:pt>
                <c:pt idx="31">
                  <c:v>10.38</c:v>
                </c:pt>
                <c:pt idx="32">
                  <c:v>10.36</c:v>
                </c:pt>
                <c:pt idx="33">
                  <c:v>9.8800000000000008</c:v>
                </c:pt>
                <c:pt idx="34">
                  <c:v>10.39</c:v>
                </c:pt>
                <c:pt idx="35">
                  <c:v>9.9600000000000009</c:v>
                </c:pt>
                <c:pt idx="36">
                  <c:v>9.99</c:v>
                </c:pt>
                <c:pt idx="37">
                  <c:v>10.25</c:v>
                </c:pt>
                <c:pt idx="38">
                  <c:v>11.28</c:v>
                </c:pt>
                <c:pt idx="39">
                  <c:v>10.91</c:v>
                </c:pt>
                <c:pt idx="40">
                  <c:v>10.59</c:v>
                </c:pt>
                <c:pt idx="41">
                  <c:v>12.17</c:v>
                </c:pt>
                <c:pt idx="42">
                  <c:v>10.26</c:v>
                </c:pt>
                <c:pt idx="43">
                  <c:v>10.210000000000001</c:v>
                </c:pt>
                <c:pt idx="44">
                  <c:v>10.72</c:v>
                </c:pt>
                <c:pt idx="45">
                  <c:v>10.46</c:v>
                </c:pt>
                <c:pt idx="46">
                  <c:v>11.17</c:v>
                </c:pt>
              </c:numCache>
            </c:numRef>
          </c:xVal>
          <c:yVal>
            <c:numRef>
              <c:f>'[Copy of LC2015 ICMPS Data 2016.xlsx]Sheet2'!$M$2:$M$48</c:f>
              <c:numCache>
                <c:formatCode>General</c:formatCode>
                <c:ptCount val="47"/>
                <c:pt idx="0">
                  <c:v>121</c:v>
                </c:pt>
                <c:pt idx="1">
                  <c:v>123</c:v>
                </c:pt>
                <c:pt idx="2">
                  <c:v>125</c:v>
                </c:pt>
                <c:pt idx="3">
                  <c:v>127</c:v>
                </c:pt>
                <c:pt idx="4">
                  <c:v>129</c:v>
                </c:pt>
                <c:pt idx="5">
                  <c:v>131</c:v>
                </c:pt>
                <c:pt idx="6">
                  <c:v>133</c:v>
                </c:pt>
                <c:pt idx="7">
                  <c:v>135</c:v>
                </c:pt>
                <c:pt idx="8">
                  <c:v>137</c:v>
                </c:pt>
                <c:pt idx="9">
                  <c:v>138</c:v>
                </c:pt>
                <c:pt idx="10">
                  <c:v>141</c:v>
                </c:pt>
                <c:pt idx="11">
                  <c:v>143</c:v>
                </c:pt>
                <c:pt idx="12">
                  <c:v>145</c:v>
                </c:pt>
                <c:pt idx="13">
                  <c:v>147</c:v>
                </c:pt>
                <c:pt idx="14">
                  <c:v>149</c:v>
                </c:pt>
                <c:pt idx="15">
                  <c:v>151</c:v>
                </c:pt>
                <c:pt idx="16">
                  <c:v>153</c:v>
                </c:pt>
                <c:pt idx="17">
                  <c:v>155</c:v>
                </c:pt>
                <c:pt idx="18">
                  <c:v>157</c:v>
                </c:pt>
                <c:pt idx="19">
                  <c:v>159</c:v>
                </c:pt>
                <c:pt idx="20">
                  <c:v>161</c:v>
                </c:pt>
                <c:pt idx="21">
                  <c:v>163</c:v>
                </c:pt>
                <c:pt idx="22">
                  <c:v>169</c:v>
                </c:pt>
                <c:pt idx="23">
                  <c:v>171</c:v>
                </c:pt>
                <c:pt idx="24">
                  <c:v>173</c:v>
                </c:pt>
                <c:pt idx="25">
                  <c:v>175</c:v>
                </c:pt>
                <c:pt idx="26">
                  <c:v>177</c:v>
                </c:pt>
                <c:pt idx="27">
                  <c:v>179</c:v>
                </c:pt>
                <c:pt idx="28">
                  <c:v>179</c:v>
                </c:pt>
                <c:pt idx="29">
                  <c:v>181</c:v>
                </c:pt>
                <c:pt idx="30">
                  <c:v>187</c:v>
                </c:pt>
                <c:pt idx="31">
                  <c:v>189</c:v>
                </c:pt>
                <c:pt idx="32">
                  <c:v>191</c:v>
                </c:pt>
                <c:pt idx="33">
                  <c:v>193</c:v>
                </c:pt>
                <c:pt idx="34">
                  <c:v>195</c:v>
                </c:pt>
                <c:pt idx="35">
                  <c:v>197</c:v>
                </c:pt>
                <c:pt idx="36">
                  <c:v>199</c:v>
                </c:pt>
                <c:pt idx="37">
                  <c:v>201</c:v>
                </c:pt>
                <c:pt idx="38">
                  <c:v>203</c:v>
                </c:pt>
                <c:pt idx="39">
                  <c:v>205</c:v>
                </c:pt>
                <c:pt idx="40">
                  <c:v>207</c:v>
                </c:pt>
                <c:pt idx="41">
                  <c:v>209</c:v>
                </c:pt>
                <c:pt idx="42">
                  <c:v>211</c:v>
                </c:pt>
                <c:pt idx="43">
                  <c:v>213</c:v>
                </c:pt>
                <c:pt idx="44">
                  <c:v>215</c:v>
                </c:pt>
                <c:pt idx="45">
                  <c:v>217</c:v>
                </c:pt>
                <c:pt idx="46">
                  <c:v>219</c:v>
                </c:pt>
              </c:numCache>
            </c:numRef>
          </c:yVal>
          <c:smooth val="0"/>
          <c:extLst>
            <c:ext xmlns:c16="http://schemas.microsoft.com/office/drawing/2014/chart" uri="{C3380CC4-5D6E-409C-BE32-E72D297353CC}">
              <c16:uniqueId val="{00000000-7C4E-4D7D-8950-9F46E77C7DEA}"/>
            </c:ext>
          </c:extLst>
        </c:ser>
        <c:dLbls>
          <c:showLegendKey val="0"/>
          <c:showVal val="0"/>
          <c:showCatName val="0"/>
          <c:showSerName val="0"/>
          <c:showPercent val="0"/>
          <c:showBubbleSize val="0"/>
        </c:dLbls>
        <c:axId val="213684408"/>
        <c:axId val="213684800"/>
      </c:scatterChart>
      <c:valAx>
        <c:axId val="213684408"/>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 ppb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684800"/>
        <c:crosses val="autoZero"/>
        <c:crossBetween val="midCat"/>
      </c:valAx>
      <c:valAx>
        <c:axId val="213684800"/>
        <c:scaling>
          <c:orientation val="maxMin"/>
          <c:max val="220"/>
          <c:min val="1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Depth, cm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684408"/>
        <c:crosses val="autoZero"/>
        <c:crossBetween val="midCat"/>
      </c:valAx>
      <c:spPr>
        <a:noFill/>
        <a:ln>
          <a:noFill/>
        </a:ln>
        <a:effectLst/>
      </c:spPr>
    </c:plotArea>
    <c:plotVisOnly val="1"/>
    <c:dispBlanksAs val="gap"/>
    <c:showDLblsOverMax val="0"/>
  </c:chart>
  <c:spPr>
    <a:solidFill>
      <a:schemeClr val="bg1"/>
    </a:solidFill>
    <a:ln w="25400">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Cr Concentration vs. Depth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'[Copy of LC2015 ICMPS Data 2016.xlsx]Sheet2'!$F$2:$F$48</c:f>
              <c:numCache>
                <c:formatCode>General</c:formatCode>
                <c:ptCount val="47"/>
                <c:pt idx="0">
                  <c:v>34.86</c:v>
                </c:pt>
                <c:pt idx="1">
                  <c:v>22.43</c:v>
                </c:pt>
                <c:pt idx="2">
                  <c:v>27.53</c:v>
                </c:pt>
                <c:pt idx="3">
                  <c:v>29.57</c:v>
                </c:pt>
                <c:pt idx="4">
                  <c:v>23.82</c:v>
                </c:pt>
                <c:pt idx="5">
                  <c:v>24.9</c:v>
                </c:pt>
                <c:pt idx="6">
                  <c:v>27.73</c:v>
                </c:pt>
                <c:pt idx="7">
                  <c:v>26.77</c:v>
                </c:pt>
                <c:pt idx="8">
                  <c:v>18.190000000000001</c:v>
                </c:pt>
                <c:pt idx="9">
                  <c:v>22.5</c:v>
                </c:pt>
                <c:pt idx="10">
                  <c:v>22.93</c:v>
                </c:pt>
                <c:pt idx="11">
                  <c:v>23.09</c:v>
                </c:pt>
                <c:pt idx="12">
                  <c:v>23.73</c:v>
                </c:pt>
                <c:pt idx="13">
                  <c:v>23.63</c:v>
                </c:pt>
                <c:pt idx="14">
                  <c:v>21.63</c:v>
                </c:pt>
                <c:pt idx="15">
                  <c:v>24.51</c:v>
                </c:pt>
                <c:pt idx="16">
                  <c:v>23.91</c:v>
                </c:pt>
                <c:pt idx="17">
                  <c:v>28.43</c:v>
                </c:pt>
                <c:pt idx="18">
                  <c:v>21.72</c:v>
                </c:pt>
                <c:pt idx="19">
                  <c:v>26.98</c:v>
                </c:pt>
                <c:pt idx="20">
                  <c:v>30.43</c:v>
                </c:pt>
                <c:pt idx="21">
                  <c:v>22.98</c:v>
                </c:pt>
                <c:pt idx="22">
                  <c:v>27.27</c:v>
                </c:pt>
                <c:pt idx="23">
                  <c:v>25.56</c:v>
                </c:pt>
                <c:pt idx="24">
                  <c:v>29.6</c:v>
                </c:pt>
                <c:pt idx="25">
                  <c:v>28.59</c:v>
                </c:pt>
                <c:pt idx="26">
                  <c:v>22.8</c:v>
                </c:pt>
                <c:pt idx="27">
                  <c:v>24.21</c:v>
                </c:pt>
                <c:pt idx="28">
                  <c:v>27.55</c:v>
                </c:pt>
                <c:pt idx="29">
                  <c:v>25.3</c:v>
                </c:pt>
                <c:pt idx="30">
                  <c:v>22.16</c:v>
                </c:pt>
                <c:pt idx="31">
                  <c:v>24.91</c:v>
                </c:pt>
                <c:pt idx="32">
                  <c:v>25.68</c:v>
                </c:pt>
                <c:pt idx="33">
                  <c:v>23.1</c:v>
                </c:pt>
                <c:pt idx="34">
                  <c:v>26.3</c:v>
                </c:pt>
                <c:pt idx="35">
                  <c:v>25.61</c:v>
                </c:pt>
                <c:pt idx="36">
                  <c:v>23.14</c:v>
                </c:pt>
                <c:pt idx="37">
                  <c:v>24.42</c:v>
                </c:pt>
                <c:pt idx="38">
                  <c:v>28.09</c:v>
                </c:pt>
                <c:pt idx="39">
                  <c:v>24.47</c:v>
                </c:pt>
                <c:pt idx="40">
                  <c:v>21.42</c:v>
                </c:pt>
                <c:pt idx="41">
                  <c:v>30.59</c:v>
                </c:pt>
                <c:pt idx="42">
                  <c:v>24.28</c:v>
                </c:pt>
                <c:pt idx="43">
                  <c:v>26.27</c:v>
                </c:pt>
                <c:pt idx="44">
                  <c:v>26.33</c:v>
                </c:pt>
                <c:pt idx="45">
                  <c:v>25.66</c:v>
                </c:pt>
                <c:pt idx="46">
                  <c:v>27.06</c:v>
                </c:pt>
              </c:numCache>
            </c:numRef>
          </c:xVal>
          <c:yVal>
            <c:numRef>
              <c:f>'[Copy of LC2015 ICMPS Data 2016.xlsx]Sheet2'!$G$2:$G$48</c:f>
              <c:numCache>
                <c:formatCode>General</c:formatCode>
                <c:ptCount val="47"/>
                <c:pt idx="0">
                  <c:v>121</c:v>
                </c:pt>
                <c:pt idx="1">
                  <c:v>123</c:v>
                </c:pt>
                <c:pt idx="2">
                  <c:v>125</c:v>
                </c:pt>
                <c:pt idx="3">
                  <c:v>127</c:v>
                </c:pt>
                <c:pt idx="4">
                  <c:v>129</c:v>
                </c:pt>
                <c:pt idx="5">
                  <c:v>131</c:v>
                </c:pt>
                <c:pt idx="6">
                  <c:v>133</c:v>
                </c:pt>
                <c:pt idx="7">
                  <c:v>135</c:v>
                </c:pt>
                <c:pt idx="8">
                  <c:v>137</c:v>
                </c:pt>
                <c:pt idx="9">
                  <c:v>138</c:v>
                </c:pt>
                <c:pt idx="10">
                  <c:v>141</c:v>
                </c:pt>
                <c:pt idx="11">
                  <c:v>143</c:v>
                </c:pt>
                <c:pt idx="12">
                  <c:v>145</c:v>
                </c:pt>
                <c:pt idx="13">
                  <c:v>147</c:v>
                </c:pt>
                <c:pt idx="14">
                  <c:v>149</c:v>
                </c:pt>
                <c:pt idx="15">
                  <c:v>151</c:v>
                </c:pt>
                <c:pt idx="16">
                  <c:v>153</c:v>
                </c:pt>
                <c:pt idx="17">
                  <c:v>155</c:v>
                </c:pt>
                <c:pt idx="18">
                  <c:v>157</c:v>
                </c:pt>
                <c:pt idx="19">
                  <c:v>159</c:v>
                </c:pt>
                <c:pt idx="20">
                  <c:v>161</c:v>
                </c:pt>
                <c:pt idx="21">
                  <c:v>163</c:v>
                </c:pt>
                <c:pt idx="22">
                  <c:v>169</c:v>
                </c:pt>
                <c:pt idx="23">
                  <c:v>171</c:v>
                </c:pt>
                <c:pt idx="24">
                  <c:v>173</c:v>
                </c:pt>
                <c:pt idx="25">
                  <c:v>175</c:v>
                </c:pt>
                <c:pt idx="26">
                  <c:v>177</c:v>
                </c:pt>
                <c:pt idx="27">
                  <c:v>179</c:v>
                </c:pt>
                <c:pt idx="28">
                  <c:v>179</c:v>
                </c:pt>
                <c:pt idx="29">
                  <c:v>181</c:v>
                </c:pt>
                <c:pt idx="30">
                  <c:v>187</c:v>
                </c:pt>
                <c:pt idx="31">
                  <c:v>189</c:v>
                </c:pt>
                <c:pt idx="32">
                  <c:v>191</c:v>
                </c:pt>
                <c:pt idx="33">
                  <c:v>193</c:v>
                </c:pt>
                <c:pt idx="34">
                  <c:v>195</c:v>
                </c:pt>
                <c:pt idx="35">
                  <c:v>197</c:v>
                </c:pt>
                <c:pt idx="36">
                  <c:v>199</c:v>
                </c:pt>
                <c:pt idx="37">
                  <c:v>201</c:v>
                </c:pt>
                <c:pt idx="38">
                  <c:v>203</c:v>
                </c:pt>
                <c:pt idx="39">
                  <c:v>205</c:v>
                </c:pt>
                <c:pt idx="40">
                  <c:v>207</c:v>
                </c:pt>
                <c:pt idx="41">
                  <c:v>209</c:v>
                </c:pt>
                <c:pt idx="42">
                  <c:v>211</c:v>
                </c:pt>
                <c:pt idx="43">
                  <c:v>213</c:v>
                </c:pt>
                <c:pt idx="44">
                  <c:v>215</c:v>
                </c:pt>
                <c:pt idx="45">
                  <c:v>217</c:v>
                </c:pt>
                <c:pt idx="46">
                  <c:v>219</c:v>
                </c:pt>
              </c:numCache>
            </c:numRef>
          </c:yVal>
          <c:smooth val="0"/>
          <c:extLst>
            <c:ext xmlns:c16="http://schemas.microsoft.com/office/drawing/2014/chart" uri="{C3380CC4-5D6E-409C-BE32-E72D297353CC}">
              <c16:uniqueId val="{00000000-C67E-4586-BB3E-200C364C73C1}"/>
            </c:ext>
          </c:extLst>
        </c:ser>
        <c:dLbls>
          <c:showLegendKey val="0"/>
          <c:showVal val="0"/>
          <c:showCatName val="0"/>
          <c:showSerName val="0"/>
          <c:showPercent val="0"/>
          <c:showBubbleSize val="0"/>
        </c:dLbls>
        <c:axId val="213688328"/>
        <c:axId val="213688720"/>
      </c:scatterChart>
      <c:valAx>
        <c:axId val="213688328"/>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Cr, ppb</a:t>
                </a:r>
              </a:p>
            </c:rich>
          </c:tx>
          <c:layout>
            <c:manualLayout>
              <c:xMode val="edge"/>
              <c:yMode val="edge"/>
              <c:x val="0.46810883237308476"/>
              <c:y val="4.116892994439685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688720"/>
        <c:crosses val="autoZero"/>
        <c:crossBetween val="midCat"/>
      </c:valAx>
      <c:valAx>
        <c:axId val="213688720"/>
        <c:scaling>
          <c:orientation val="maxMin"/>
          <c:max val="220"/>
          <c:min val="1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Depth, cm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688328"/>
        <c:crosses val="autoZero"/>
        <c:crossBetween val="midCat"/>
      </c:valAx>
      <c:spPr>
        <a:noFill/>
        <a:ln>
          <a:noFill/>
        </a:ln>
        <a:effectLst/>
      </c:spPr>
    </c:plotArea>
    <c:plotVisOnly val="1"/>
    <c:dispBlanksAs val="gap"/>
    <c:showDLblsOverMax val="0"/>
  </c:chart>
  <c:spPr>
    <a:solidFill>
      <a:schemeClr val="bg1"/>
    </a:solidFill>
    <a:ln w="25400">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Mn Concentration</a:t>
            </a:r>
            <a:r>
              <a:rPr lang="en-US" baseline="0"/>
              <a:t> vs. Depth</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'[Copy of LC2015 ICMPS Data 2016.xlsx]Sheet2'!$I$2:$I$48</c:f>
              <c:numCache>
                <c:formatCode>General</c:formatCode>
                <c:ptCount val="47"/>
                <c:pt idx="0">
                  <c:v>598</c:v>
                </c:pt>
                <c:pt idx="1">
                  <c:v>544.49</c:v>
                </c:pt>
                <c:pt idx="2">
                  <c:v>565.49</c:v>
                </c:pt>
                <c:pt idx="3">
                  <c:v>532.55999999999995</c:v>
                </c:pt>
                <c:pt idx="4">
                  <c:v>509.23</c:v>
                </c:pt>
                <c:pt idx="5">
                  <c:v>479.58</c:v>
                </c:pt>
                <c:pt idx="6">
                  <c:v>494.71</c:v>
                </c:pt>
                <c:pt idx="7">
                  <c:v>403.5</c:v>
                </c:pt>
                <c:pt idx="8">
                  <c:v>410.81</c:v>
                </c:pt>
                <c:pt idx="9">
                  <c:v>457.6</c:v>
                </c:pt>
                <c:pt idx="10">
                  <c:v>465.21</c:v>
                </c:pt>
                <c:pt idx="11">
                  <c:v>448.83</c:v>
                </c:pt>
                <c:pt idx="12">
                  <c:v>461</c:v>
                </c:pt>
                <c:pt idx="13">
                  <c:v>392.41</c:v>
                </c:pt>
                <c:pt idx="14">
                  <c:v>381.77</c:v>
                </c:pt>
                <c:pt idx="15">
                  <c:v>451.5</c:v>
                </c:pt>
                <c:pt idx="16">
                  <c:v>464.83</c:v>
                </c:pt>
                <c:pt idx="17">
                  <c:v>460.3</c:v>
                </c:pt>
                <c:pt idx="18">
                  <c:v>425.85</c:v>
                </c:pt>
                <c:pt idx="19">
                  <c:v>430.55</c:v>
                </c:pt>
                <c:pt idx="20">
                  <c:v>541.64</c:v>
                </c:pt>
                <c:pt idx="21">
                  <c:v>565.84</c:v>
                </c:pt>
                <c:pt idx="22">
                  <c:v>521.16999999999996</c:v>
                </c:pt>
                <c:pt idx="23">
                  <c:v>448.11</c:v>
                </c:pt>
                <c:pt idx="24">
                  <c:v>567.49</c:v>
                </c:pt>
                <c:pt idx="25">
                  <c:v>603.52</c:v>
                </c:pt>
                <c:pt idx="26">
                  <c:v>564.63</c:v>
                </c:pt>
                <c:pt idx="27">
                  <c:v>504.79</c:v>
                </c:pt>
                <c:pt idx="28">
                  <c:v>544.91999999999996</c:v>
                </c:pt>
                <c:pt idx="29">
                  <c:v>476.9</c:v>
                </c:pt>
                <c:pt idx="30">
                  <c:v>485.34</c:v>
                </c:pt>
                <c:pt idx="31">
                  <c:v>501.04</c:v>
                </c:pt>
                <c:pt idx="32">
                  <c:v>514.32000000000005</c:v>
                </c:pt>
                <c:pt idx="33">
                  <c:v>487.86</c:v>
                </c:pt>
                <c:pt idx="34">
                  <c:v>519.71</c:v>
                </c:pt>
                <c:pt idx="35">
                  <c:v>487.7</c:v>
                </c:pt>
                <c:pt idx="36">
                  <c:v>490.96</c:v>
                </c:pt>
                <c:pt idx="37">
                  <c:v>513.70000000000005</c:v>
                </c:pt>
                <c:pt idx="38">
                  <c:v>565.32000000000005</c:v>
                </c:pt>
                <c:pt idx="39">
                  <c:v>537.96</c:v>
                </c:pt>
                <c:pt idx="40">
                  <c:v>538.67999999999995</c:v>
                </c:pt>
                <c:pt idx="41">
                  <c:v>614.78</c:v>
                </c:pt>
                <c:pt idx="42">
                  <c:v>482.88</c:v>
                </c:pt>
                <c:pt idx="43">
                  <c:v>465.57</c:v>
                </c:pt>
                <c:pt idx="44">
                  <c:v>479.24</c:v>
                </c:pt>
                <c:pt idx="45">
                  <c:v>469.59</c:v>
                </c:pt>
                <c:pt idx="46">
                  <c:v>494.03</c:v>
                </c:pt>
              </c:numCache>
            </c:numRef>
          </c:xVal>
          <c:yVal>
            <c:numRef>
              <c:f>'[Copy of LC2015 ICMPS Data 2016.xlsx]Sheet2'!$J$2:$J$48</c:f>
              <c:numCache>
                <c:formatCode>General</c:formatCode>
                <c:ptCount val="47"/>
                <c:pt idx="0">
                  <c:v>121</c:v>
                </c:pt>
                <c:pt idx="1">
                  <c:v>123</c:v>
                </c:pt>
                <c:pt idx="2">
                  <c:v>125</c:v>
                </c:pt>
                <c:pt idx="3">
                  <c:v>127</c:v>
                </c:pt>
                <c:pt idx="4">
                  <c:v>129</c:v>
                </c:pt>
                <c:pt idx="5">
                  <c:v>131</c:v>
                </c:pt>
                <c:pt idx="6">
                  <c:v>133</c:v>
                </c:pt>
                <c:pt idx="7">
                  <c:v>135</c:v>
                </c:pt>
                <c:pt idx="8">
                  <c:v>137</c:v>
                </c:pt>
                <c:pt idx="9">
                  <c:v>138</c:v>
                </c:pt>
                <c:pt idx="10">
                  <c:v>141</c:v>
                </c:pt>
                <c:pt idx="11">
                  <c:v>143</c:v>
                </c:pt>
                <c:pt idx="12">
                  <c:v>145</c:v>
                </c:pt>
                <c:pt idx="13">
                  <c:v>147</c:v>
                </c:pt>
                <c:pt idx="14">
                  <c:v>149</c:v>
                </c:pt>
                <c:pt idx="15">
                  <c:v>151</c:v>
                </c:pt>
                <c:pt idx="16">
                  <c:v>153</c:v>
                </c:pt>
                <c:pt idx="17">
                  <c:v>155</c:v>
                </c:pt>
                <c:pt idx="18">
                  <c:v>157</c:v>
                </c:pt>
                <c:pt idx="19">
                  <c:v>159</c:v>
                </c:pt>
                <c:pt idx="20">
                  <c:v>161</c:v>
                </c:pt>
                <c:pt idx="21">
                  <c:v>163</c:v>
                </c:pt>
                <c:pt idx="22">
                  <c:v>169</c:v>
                </c:pt>
                <c:pt idx="23">
                  <c:v>171</c:v>
                </c:pt>
                <c:pt idx="24">
                  <c:v>173</c:v>
                </c:pt>
                <c:pt idx="25">
                  <c:v>175</c:v>
                </c:pt>
                <c:pt idx="26">
                  <c:v>177</c:v>
                </c:pt>
                <c:pt idx="27">
                  <c:v>179</c:v>
                </c:pt>
                <c:pt idx="28">
                  <c:v>179</c:v>
                </c:pt>
                <c:pt idx="29">
                  <c:v>181</c:v>
                </c:pt>
                <c:pt idx="30">
                  <c:v>187</c:v>
                </c:pt>
                <c:pt idx="31">
                  <c:v>189</c:v>
                </c:pt>
                <c:pt idx="32">
                  <c:v>191</c:v>
                </c:pt>
                <c:pt idx="33">
                  <c:v>193</c:v>
                </c:pt>
                <c:pt idx="34">
                  <c:v>195</c:v>
                </c:pt>
                <c:pt idx="35">
                  <c:v>197</c:v>
                </c:pt>
                <c:pt idx="36">
                  <c:v>199</c:v>
                </c:pt>
                <c:pt idx="37">
                  <c:v>201</c:v>
                </c:pt>
                <c:pt idx="38">
                  <c:v>203</c:v>
                </c:pt>
                <c:pt idx="39">
                  <c:v>205</c:v>
                </c:pt>
                <c:pt idx="40">
                  <c:v>207</c:v>
                </c:pt>
                <c:pt idx="41">
                  <c:v>209</c:v>
                </c:pt>
                <c:pt idx="42">
                  <c:v>211</c:v>
                </c:pt>
                <c:pt idx="43">
                  <c:v>213</c:v>
                </c:pt>
                <c:pt idx="44">
                  <c:v>215</c:v>
                </c:pt>
                <c:pt idx="45">
                  <c:v>217</c:v>
                </c:pt>
                <c:pt idx="46">
                  <c:v>219</c:v>
                </c:pt>
              </c:numCache>
            </c:numRef>
          </c:yVal>
          <c:smooth val="0"/>
          <c:extLst>
            <c:ext xmlns:c16="http://schemas.microsoft.com/office/drawing/2014/chart" uri="{C3380CC4-5D6E-409C-BE32-E72D297353CC}">
              <c16:uniqueId val="{00000000-0F65-4E10-B0C9-C276D608359B}"/>
            </c:ext>
          </c:extLst>
        </c:ser>
        <c:dLbls>
          <c:showLegendKey val="0"/>
          <c:showVal val="0"/>
          <c:showCatName val="0"/>
          <c:showSerName val="0"/>
          <c:showPercent val="0"/>
          <c:showBubbleSize val="0"/>
        </c:dLbls>
        <c:axId val="626855328"/>
        <c:axId val="626853760"/>
      </c:scatterChart>
      <c:valAx>
        <c:axId val="626855328"/>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err="1"/>
                  <a:t>Mn</a:t>
                </a:r>
                <a:r>
                  <a:rPr lang="en-US" dirty="0"/>
                  <a:t>, ppb</a:t>
                </a:r>
              </a:p>
            </c:rich>
          </c:tx>
          <c:layout>
            <c:manualLayout>
              <c:xMode val="edge"/>
              <c:yMode val="edge"/>
              <c:x val="0.43933359084835694"/>
              <c:y val="3.07344549844537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6853760"/>
        <c:crosses val="autoZero"/>
        <c:crossBetween val="midCat"/>
      </c:valAx>
      <c:valAx>
        <c:axId val="626853760"/>
        <c:scaling>
          <c:orientation val="maxMin"/>
          <c:max val="220"/>
          <c:min val="1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Depth, cm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6855328"/>
        <c:crosses val="autoZero"/>
        <c:crossBetween val="midCat"/>
      </c:valAx>
      <c:spPr>
        <a:noFill/>
        <a:ln>
          <a:noFill/>
        </a:ln>
        <a:effectLst/>
      </c:spPr>
    </c:plotArea>
    <c:plotVisOnly val="1"/>
    <c:dispBlanksAs val="gap"/>
    <c:showDLblsOverMax val="0"/>
  </c:chart>
  <c:spPr>
    <a:solidFill>
      <a:schemeClr val="bg1"/>
    </a:solidFill>
    <a:ln w="25400">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085E14-41B0-C441-BE39-8E846BDFAE67}" type="datetimeFigureOut">
              <a:rPr lang="en-US" smtClean="0"/>
              <a:pPr/>
              <a:t>9/20/2016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F744B3-79FF-E148-97EE-13EA9F28E126}" type="slidenum">
              <a:rPr lang="en-US" smtClean="0"/>
              <a:pPr/>
              <a:t>‹#›</a:t>
            </a:fld>
            <a:endParaRPr lang="en-US" dirty="0"/>
          </a:p>
        </p:txBody>
      </p:sp>
    </p:spTree>
    <p:extLst>
      <p:ext uri="{BB962C8B-B14F-4D97-AF65-F5344CB8AC3E}">
        <p14:creationId xmlns:p14="http://schemas.microsoft.com/office/powerpoint/2010/main" val="13295899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F744B3-79FF-E148-97EE-13EA9F28E126}" type="slidenum">
              <a:rPr lang="en-US" smtClean="0"/>
              <a:pPr/>
              <a:t>1</a:t>
            </a:fld>
            <a:endParaRPr lang="en-US" dirty="0"/>
          </a:p>
        </p:txBody>
      </p:sp>
    </p:spTree>
    <p:extLst>
      <p:ext uri="{BB962C8B-B14F-4D97-AF65-F5344CB8AC3E}">
        <p14:creationId xmlns:p14="http://schemas.microsoft.com/office/powerpoint/2010/main" val="201354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8"/>
            <a:ext cx="43525440" cy="8232140"/>
          </a:xfrm>
        </p:spPr>
        <p:txBody>
          <a:bodyPr/>
          <a:lstStyle/>
          <a:p>
            <a:r>
              <a:rPr lang="en-US"/>
              <a:t>Click to edit Master title style</a:t>
            </a:r>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58270" indent="0" algn="ctr">
              <a:buNone/>
              <a:defRPr>
                <a:solidFill>
                  <a:schemeClr val="tx1">
                    <a:tint val="75000"/>
                  </a:schemeClr>
                </a:solidFill>
              </a:defRPr>
            </a:lvl2pPr>
            <a:lvl3pPr marL="5116541" indent="0" algn="ctr">
              <a:buNone/>
              <a:defRPr>
                <a:solidFill>
                  <a:schemeClr val="tx1">
                    <a:tint val="75000"/>
                  </a:schemeClr>
                </a:solidFill>
              </a:defRPr>
            </a:lvl3pPr>
            <a:lvl4pPr marL="7674817" indent="0" algn="ctr">
              <a:buNone/>
              <a:defRPr>
                <a:solidFill>
                  <a:schemeClr val="tx1">
                    <a:tint val="75000"/>
                  </a:schemeClr>
                </a:solidFill>
              </a:defRPr>
            </a:lvl4pPr>
            <a:lvl5pPr marL="10233087" indent="0" algn="ctr">
              <a:buNone/>
              <a:defRPr>
                <a:solidFill>
                  <a:schemeClr val="tx1">
                    <a:tint val="75000"/>
                  </a:schemeClr>
                </a:solidFill>
              </a:defRPr>
            </a:lvl5pPr>
            <a:lvl6pPr marL="12791363" indent="0" algn="ctr">
              <a:buNone/>
              <a:defRPr>
                <a:solidFill>
                  <a:schemeClr val="tx1">
                    <a:tint val="75000"/>
                  </a:schemeClr>
                </a:solidFill>
              </a:defRPr>
            </a:lvl6pPr>
            <a:lvl7pPr marL="15349634" indent="0" algn="ctr">
              <a:buNone/>
              <a:defRPr>
                <a:solidFill>
                  <a:schemeClr val="tx1">
                    <a:tint val="75000"/>
                  </a:schemeClr>
                </a:solidFill>
              </a:defRPr>
            </a:lvl7pPr>
            <a:lvl8pPr marL="17907904" indent="0" algn="ctr">
              <a:buNone/>
              <a:defRPr>
                <a:solidFill>
                  <a:schemeClr val="tx1">
                    <a:tint val="75000"/>
                  </a:schemeClr>
                </a:solidFill>
              </a:defRPr>
            </a:lvl8pPr>
            <a:lvl9pPr marL="204661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9CD5BD-AEFC-490F-A617-B83AC83C51ED}"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C9B4B9-4FAF-417C-B837-57F388D33B8C}" type="slidenum">
              <a:rPr lang="en-US" smtClean="0"/>
              <a:pPr/>
              <a:t>‹#›</a:t>
            </a:fld>
            <a:endParaRPr lang="en-US" dirty="0"/>
          </a:p>
        </p:txBody>
      </p:sp>
    </p:spTree>
    <p:extLst>
      <p:ext uri="{BB962C8B-B14F-4D97-AF65-F5344CB8AC3E}">
        <p14:creationId xmlns:p14="http://schemas.microsoft.com/office/powerpoint/2010/main" val="308369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9CD5BD-AEFC-490F-A617-B83AC83C51ED}"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C9B4B9-4FAF-417C-B837-57F388D33B8C}" type="slidenum">
              <a:rPr lang="en-US" smtClean="0"/>
              <a:pPr/>
              <a:t>‹#›</a:t>
            </a:fld>
            <a:endParaRPr lang="en-US" dirty="0"/>
          </a:p>
        </p:txBody>
      </p:sp>
    </p:spTree>
    <p:extLst>
      <p:ext uri="{BB962C8B-B14F-4D97-AF65-F5344CB8AC3E}">
        <p14:creationId xmlns:p14="http://schemas.microsoft.com/office/powerpoint/2010/main" val="3547560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27"/>
            <a:ext cx="64514733" cy="183498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39587" y="8614427"/>
            <a:ext cx="192708527" cy="183498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9CD5BD-AEFC-490F-A617-B83AC83C51ED}"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C9B4B9-4FAF-417C-B837-57F388D33B8C}" type="slidenum">
              <a:rPr lang="en-US" smtClean="0"/>
              <a:pPr/>
              <a:t>‹#›</a:t>
            </a:fld>
            <a:endParaRPr lang="en-US" dirty="0"/>
          </a:p>
        </p:txBody>
      </p:sp>
    </p:spTree>
    <p:extLst>
      <p:ext uri="{BB962C8B-B14F-4D97-AF65-F5344CB8AC3E}">
        <p14:creationId xmlns:p14="http://schemas.microsoft.com/office/powerpoint/2010/main" val="286394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9CD5BD-AEFC-490F-A617-B83AC83C51ED}"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C9B4B9-4FAF-417C-B837-57F388D33B8C}" type="slidenum">
              <a:rPr lang="en-US" smtClean="0"/>
              <a:pPr/>
              <a:t>‹#›</a:t>
            </a:fld>
            <a:endParaRPr lang="en-US" dirty="0"/>
          </a:p>
        </p:txBody>
      </p:sp>
    </p:spTree>
    <p:extLst>
      <p:ext uri="{BB962C8B-B14F-4D97-AF65-F5344CB8AC3E}">
        <p14:creationId xmlns:p14="http://schemas.microsoft.com/office/powerpoint/2010/main" val="423810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8"/>
            <a:ext cx="43525440" cy="7627620"/>
          </a:xfrm>
        </p:spPr>
        <p:txBody>
          <a:bodyPr anchor="t"/>
          <a:lstStyle>
            <a:lvl1pPr algn="l">
              <a:defRPr sz="22400" b="1" cap="all"/>
            </a:lvl1pPr>
          </a:lstStyle>
          <a:p>
            <a:r>
              <a:rPr lang="en-US"/>
              <a:t>Click to edit Master title style</a:t>
            </a:r>
          </a:p>
        </p:txBody>
      </p:sp>
      <p:sp>
        <p:nvSpPr>
          <p:cNvPr id="3" name="Text Placeholder 2"/>
          <p:cNvSpPr>
            <a:spLocks noGrp="1"/>
          </p:cNvSpPr>
          <p:nvPr>
            <p:ph type="body" idx="1"/>
          </p:nvPr>
        </p:nvSpPr>
        <p:spPr>
          <a:xfrm>
            <a:off x="4044953" y="16277607"/>
            <a:ext cx="43525440" cy="8401047"/>
          </a:xfrm>
        </p:spPr>
        <p:txBody>
          <a:bodyPr anchor="b"/>
          <a:lstStyle>
            <a:lvl1pPr marL="0" indent="0">
              <a:buNone/>
              <a:defRPr sz="11200">
                <a:solidFill>
                  <a:schemeClr val="tx1">
                    <a:tint val="75000"/>
                  </a:schemeClr>
                </a:solidFill>
              </a:defRPr>
            </a:lvl1pPr>
            <a:lvl2pPr marL="2558270" indent="0">
              <a:buNone/>
              <a:defRPr sz="10100">
                <a:solidFill>
                  <a:schemeClr val="tx1">
                    <a:tint val="75000"/>
                  </a:schemeClr>
                </a:solidFill>
              </a:defRPr>
            </a:lvl2pPr>
            <a:lvl3pPr marL="5116541" indent="0">
              <a:buNone/>
              <a:defRPr sz="9000">
                <a:solidFill>
                  <a:schemeClr val="tx1">
                    <a:tint val="75000"/>
                  </a:schemeClr>
                </a:solidFill>
              </a:defRPr>
            </a:lvl3pPr>
            <a:lvl4pPr marL="7674817" indent="0">
              <a:buNone/>
              <a:defRPr sz="7800">
                <a:solidFill>
                  <a:schemeClr val="tx1">
                    <a:tint val="75000"/>
                  </a:schemeClr>
                </a:solidFill>
              </a:defRPr>
            </a:lvl4pPr>
            <a:lvl5pPr marL="10233087" indent="0">
              <a:buNone/>
              <a:defRPr sz="7800">
                <a:solidFill>
                  <a:schemeClr val="tx1">
                    <a:tint val="75000"/>
                  </a:schemeClr>
                </a:solidFill>
              </a:defRPr>
            </a:lvl5pPr>
            <a:lvl6pPr marL="12791363" indent="0">
              <a:buNone/>
              <a:defRPr sz="7800">
                <a:solidFill>
                  <a:schemeClr val="tx1">
                    <a:tint val="75000"/>
                  </a:schemeClr>
                </a:solidFill>
              </a:defRPr>
            </a:lvl6pPr>
            <a:lvl7pPr marL="15349634" indent="0">
              <a:buNone/>
              <a:defRPr sz="7800">
                <a:solidFill>
                  <a:schemeClr val="tx1">
                    <a:tint val="75000"/>
                  </a:schemeClr>
                </a:solidFill>
              </a:defRPr>
            </a:lvl7pPr>
            <a:lvl8pPr marL="17907904" indent="0">
              <a:buNone/>
              <a:defRPr sz="7800">
                <a:solidFill>
                  <a:schemeClr val="tx1">
                    <a:tint val="75000"/>
                  </a:schemeClr>
                </a:solidFill>
              </a:defRPr>
            </a:lvl8pPr>
            <a:lvl9pPr marL="20466180"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9CD5BD-AEFC-490F-A617-B83AC83C51ED}"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C9B4B9-4FAF-417C-B837-57F388D33B8C}" type="slidenum">
              <a:rPr lang="en-US" smtClean="0"/>
              <a:pPr/>
              <a:t>‹#›</a:t>
            </a:fld>
            <a:endParaRPr lang="en-US" dirty="0"/>
          </a:p>
        </p:txBody>
      </p:sp>
    </p:spTree>
    <p:extLst>
      <p:ext uri="{BB962C8B-B14F-4D97-AF65-F5344CB8AC3E}">
        <p14:creationId xmlns:p14="http://schemas.microsoft.com/office/powerpoint/2010/main" val="402207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39573" y="50184067"/>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3804654" y="50184067"/>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9CD5BD-AEFC-490F-A617-B83AC83C51ED}" type="datetimeFigureOut">
              <a:rPr lang="en-US" smtClean="0"/>
              <a:pPr/>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C9B4B9-4FAF-417C-B837-57F388D33B8C}" type="slidenum">
              <a:rPr lang="en-US" smtClean="0"/>
              <a:pPr/>
              <a:t>‹#›</a:t>
            </a:fld>
            <a:endParaRPr lang="en-US" dirty="0"/>
          </a:p>
        </p:txBody>
      </p:sp>
    </p:spTree>
    <p:extLst>
      <p:ext uri="{BB962C8B-B14F-4D97-AF65-F5344CB8AC3E}">
        <p14:creationId xmlns:p14="http://schemas.microsoft.com/office/powerpoint/2010/main" val="322377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58270" indent="0">
              <a:buNone/>
              <a:defRPr sz="11200" b="1"/>
            </a:lvl2pPr>
            <a:lvl3pPr marL="5116541" indent="0">
              <a:buNone/>
              <a:defRPr sz="10100" b="1"/>
            </a:lvl3pPr>
            <a:lvl4pPr marL="7674817" indent="0">
              <a:buNone/>
              <a:defRPr sz="9000" b="1"/>
            </a:lvl4pPr>
            <a:lvl5pPr marL="10233087" indent="0">
              <a:buNone/>
              <a:defRPr sz="9000" b="1"/>
            </a:lvl5pPr>
            <a:lvl6pPr marL="12791363" indent="0">
              <a:buNone/>
              <a:defRPr sz="9000" b="1"/>
            </a:lvl6pPr>
            <a:lvl7pPr marL="15349634" indent="0">
              <a:buNone/>
              <a:defRPr sz="9000" b="1"/>
            </a:lvl7pPr>
            <a:lvl8pPr marL="17907904" indent="0">
              <a:buNone/>
              <a:defRPr sz="9000" b="1"/>
            </a:lvl8pPr>
            <a:lvl9pPr marL="20466180" indent="0">
              <a:buNone/>
              <a:defRPr sz="9000" b="1"/>
            </a:lvl9pPr>
          </a:lstStyle>
          <a:p>
            <a:pPr lvl="0"/>
            <a:r>
              <a:rPr lang="en-US"/>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8" y="8596633"/>
            <a:ext cx="22633940" cy="3582667"/>
          </a:xfrm>
        </p:spPr>
        <p:txBody>
          <a:bodyPr anchor="b"/>
          <a:lstStyle>
            <a:lvl1pPr marL="0" indent="0">
              <a:buNone/>
              <a:defRPr sz="13400" b="1"/>
            </a:lvl1pPr>
            <a:lvl2pPr marL="2558270" indent="0">
              <a:buNone/>
              <a:defRPr sz="11200" b="1"/>
            </a:lvl2pPr>
            <a:lvl3pPr marL="5116541" indent="0">
              <a:buNone/>
              <a:defRPr sz="10100" b="1"/>
            </a:lvl3pPr>
            <a:lvl4pPr marL="7674817" indent="0">
              <a:buNone/>
              <a:defRPr sz="9000" b="1"/>
            </a:lvl4pPr>
            <a:lvl5pPr marL="10233087" indent="0">
              <a:buNone/>
              <a:defRPr sz="9000" b="1"/>
            </a:lvl5pPr>
            <a:lvl6pPr marL="12791363" indent="0">
              <a:buNone/>
              <a:defRPr sz="9000" b="1"/>
            </a:lvl6pPr>
            <a:lvl7pPr marL="15349634" indent="0">
              <a:buNone/>
              <a:defRPr sz="9000" b="1"/>
            </a:lvl7pPr>
            <a:lvl8pPr marL="17907904" indent="0">
              <a:buNone/>
              <a:defRPr sz="9000" b="1"/>
            </a:lvl8pPr>
            <a:lvl9pPr marL="20466180" indent="0">
              <a:buNone/>
              <a:defRPr sz="9000" b="1"/>
            </a:lvl9pPr>
          </a:lstStyle>
          <a:p>
            <a:pPr lvl="0"/>
            <a:r>
              <a:rPr lang="en-US"/>
              <a:t>Click to edit Master text styles</a:t>
            </a:r>
          </a:p>
        </p:txBody>
      </p:sp>
      <p:sp>
        <p:nvSpPr>
          <p:cNvPr id="6" name="Content Placeholder 5"/>
          <p:cNvSpPr>
            <a:spLocks noGrp="1"/>
          </p:cNvSpPr>
          <p:nvPr>
            <p:ph sz="quarter" idx="4"/>
          </p:nvPr>
        </p:nvSpPr>
        <p:spPr>
          <a:xfrm>
            <a:off x="26012148"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9CD5BD-AEFC-490F-A617-B83AC83C51ED}" type="datetimeFigureOut">
              <a:rPr lang="en-US" smtClean="0"/>
              <a:pPr/>
              <a:t>9/20/2016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C9B4B9-4FAF-417C-B837-57F388D33B8C}" type="slidenum">
              <a:rPr lang="en-US" smtClean="0"/>
              <a:pPr/>
              <a:t>‹#›</a:t>
            </a:fld>
            <a:endParaRPr lang="en-US" dirty="0"/>
          </a:p>
        </p:txBody>
      </p:sp>
    </p:spTree>
    <p:extLst>
      <p:ext uri="{BB962C8B-B14F-4D97-AF65-F5344CB8AC3E}">
        <p14:creationId xmlns:p14="http://schemas.microsoft.com/office/powerpoint/2010/main" val="242594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9CD5BD-AEFC-490F-A617-B83AC83C51ED}" type="datetimeFigureOut">
              <a:rPr lang="en-US" smtClean="0"/>
              <a:pPr/>
              <a:t>9/20/2016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C9B4B9-4FAF-417C-B837-57F388D33B8C}" type="slidenum">
              <a:rPr lang="en-US" smtClean="0"/>
              <a:pPr/>
              <a:t>‹#›</a:t>
            </a:fld>
            <a:endParaRPr lang="en-US" dirty="0"/>
          </a:p>
        </p:txBody>
      </p:sp>
    </p:spTree>
    <p:extLst>
      <p:ext uri="{BB962C8B-B14F-4D97-AF65-F5344CB8AC3E}">
        <p14:creationId xmlns:p14="http://schemas.microsoft.com/office/powerpoint/2010/main" val="366012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CD5BD-AEFC-490F-A617-B83AC83C51ED}" type="datetimeFigureOut">
              <a:rPr lang="en-US" smtClean="0"/>
              <a:pPr/>
              <a:t>9/20/2016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C9B4B9-4FAF-417C-B837-57F388D33B8C}" type="slidenum">
              <a:rPr lang="en-US" smtClean="0"/>
              <a:pPr/>
              <a:t>‹#›</a:t>
            </a:fld>
            <a:endParaRPr lang="en-US" dirty="0"/>
          </a:p>
        </p:txBody>
      </p:sp>
    </p:spTree>
    <p:extLst>
      <p:ext uri="{BB962C8B-B14F-4D97-AF65-F5344CB8AC3E}">
        <p14:creationId xmlns:p14="http://schemas.microsoft.com/office/powerpoint/2010/main" val="293930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34" y="1529080"/>
            <a:ext cx="16846553" cy="6507480"/>
          </a:xfrm>
        </p:spPr>
        <p:txBody>
          <a:bodyPr anchor="b"/>
          <a:lstStyle>
            <a:lvl1pPr algn="l">
              <a:defRPr sz="11200" b="1"/>
            </a:lvl1pPr>
          </a:lstStyle>
          <a:p>
            <a:r>
              <a:rPr lang="en-US"/>
              <a:t>Click to edit Master title style</a:t>
            </a:r>
          </a:p>
        </p:txBody>
      </p:sp>
      <p:sp>
        <p:nvSpPr>
          <p:cNvPr id="3" name="Content Placeholder 2"/>
          <p:cNvSpPr>
            <a:spLocks noGrp="1"/>
          </p:cNvSpPr>
          <p:nvPr>
            <p:ph idx="1"/>
          </p:nvPr>
        </p:nvSpPr>
        <p:spPr>
          <a:xfrm>
            <a:off x="20020280" y="1529094"/>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34" y="8036574"/>
            <a:ext cx="16846553" cy="26269953"/>
          </a:xfrm>
        </p:spPr>
        <p:txBody>
          <a:bodyPr/>
          <a:lstStyle>
            <a:lvl1pPr marL="0" indent="0">
              <a:buNone/>
              <a:defRPr sz="7800"/>
            </a:lvl1pPr>
            <a:lvl2pPr marL="2558270" indent="0">
              <a:buNone/>
              <a:defRPr sz="6700"/>
            </a:lvl2pPr>
            <a:lvl3pPr marL="5116541" indent="0">
              <a:buNone/>
              <a:defRPr sz="5600"/>
            </a:lvl3pPr>
            <a:lvl4pPr marL="7674817" indent="0">
              <a:buNone/>
              <a:defRPr sz="5000"/>
            </a:lvl4pPr>
            <a:lvl5pPr marL="10233087" indent="0">
              <a:buNone/>
              <a:defRPr sz="5000"/>
            </a:lvl5pPr>
            <a:lvl6pPr marL="12791363" indent="0">
              <a:buNone/>
              <a:defRPr sz="5000"/>
            </a:lvl6pPr>
            <a:lvl7pPr marL="15349634" indent="0">
              <a:buNone/>
              <a:defRPr sz="5000"/>
            </a:lvl7pPr>
            <a:lvl8pPr marL="17907904" indent="0">
              <a:buNone/>
              <a:defRPr sz="5000"/>
            </a:lvl8pPr>
            <a:lvl9pPr marL="2046618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9F9CD5BD-AEFC-490F-A617-B83AC83C51ED}" type="datetimeFigureOut">
              <a:rPr lang="en-US" smtClean="0"/>
              <a:pPr/>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C9B4B9-4FAF-417C-B837-57F388D33B8C}" type="slidenum">
              <a:rPr lang="en-US" smtClean="0"/>
              <a:pPr/>
              <a:t>‹#›</a:t>
            </a:fld>
            <a:endParaRPr lang="en-US" dirty="0"/>
          </a:p>
        </p:txBody>
      </p:sp>
    </p:spTree>
    <p:extLst>
      <p:ext uri="{BB962C8B-B14F-4D97-AF65-F5344CB8AC3E}">
        <p14:creationId xmlns:p14="http://schemas.microsoft.com/office/powerpoint/2010/main" val="4090161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a:t>Click to edit Master title style</a:t>
            </a:r>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58270" indent="0">
              <a:buNone/>
              <a:defRPr sz="15700"/>
            </a:lvl2pPr>
            <a:lvl3pPr marL="5116541" indent="0">
              <a:buNone/>
              <a:defRPr sz="13400"/>
            </a:lvl3pPr>
            <a:lvl4pPr marL="7674817" indent="0">
              <a:buNone/>
              <a:defRPr sz="11200"/>
            </a:lvl4pPr>
            <a:lvl5pPr marL="10233087" indent="0">
              <a:buNone/>
              <a:defRPr sz="11200"/>
            </a:lvl5pPr>
            <a:lvl6pPr marL="12791363" indent="0">
              <a:buNone/>
              <a:defRPr sz="11200"/>
            </a:lvl6pPr>
            <a:lvl7pPr marL="15349634" indent="0">
              <a:buNone/>
              <a:defRPr sz="11200"/>
            </a:lvl7pPr>
            <a:lvl8pPr marL="17907904" indent="0">
              <a:buNone/>
              <a:defRPr sz="11200"/>
            </a:lvl8pPr>
            <a:lvl9pPr marL="20466180" indent="0">
              <a:buNone/>
              <a:defRPr sz="11200"/>
            </a:lvl9pPr>
          </a:lstStyle>
          <a:p>
            <a:endParaRPr lang="en-US" dirty="0"/>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58270" indent="0">
              <a:buNone/>
              <a:defRPr sz="6700"/>
            </a:lvl2pPr>
            <a:lvl3pPr marL="5116541" indent="0">
              <a:buNone/>
              <a:defRPr sz="5600"/>
            </a:lvl3pPr>
            <a:lvl4pPr marL="7674817" indent="0">
              <a:buNone/>
              <a:defRPr sz="5000"/>
            </a:lvl4pPr>
            <a:lvl5pPr marL="10233087" indent="0">
              <a:buNone/>
              <a:defRPr sz="5000"/>
            </a:lvl5pPr>
            <a:lvl6pPr marL="12791363" indent="0">
              <a:buNone/>
              <a:defRPr sz="5000"/>
            </a:lvl6pPr>
            <a:lvl7pPr marL="15349634" indent="0">
              <a:buNone/>
              <a:defRPr sz="5000"/>
            </a:lvl7pPr>
            <a:lvl8pPr marL="17907904" indent="0">
              <a:buNone/>
              <a:defRPr sz="5000"/>
            </a:lvl8pPr>
            <a:lvl9pPr marL="2046618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9F9CD5BD-AEFC-490F-A617-B83AC83C51ED}" type="datetimeFigureOut">
              <a:rPr lang="en-US" smtClean="0"/>
              <a:pPr/>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C9B4B9-4FAF-417C-B837-57F388D33B8C}" type="slidenum">
              <a:rPr lang="en-US" smtClean="0"/>
              <a:pPr/>
              <a:t>‹#›</a:t>
            </a:fld>
            <a:endParaRPr lang="en-US" dirty="0"/>
          </a:p>
        </p:txBody>
      </p:sp>
    </p:spTree>
    <p:extLst>
      <p:ext uri="{BB962C8B-B14F-4D97-AF65-F5344CB8AC3E}">
        <p14:creationId xmlns:p14="http://schemas.microsoft.com/office/powerpoint/2010/main" val="3982985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1650" tIns="255830" rIns="511650" bIns="255830" rtlCol="0" anchor="ctr">
            <a:normAutofit/>
          </a:bodyPr>
          <a:lstStyle/>
          <a:p>
            <a:r>
              <a:rPr lang="en-US"/>
              <a:t>Click to edit Master title style</a:t>
            </a:r>
          </a:p>
        </p:txBody>
      </p:sp>
      <p:sp>
        <p:nvSpPr>
          <p:cNvPr id="3" name="Text Placeholder 2"/>
          <p:cNvSpPr>
            <a:spLocks noGrp="1"/>
          </p:cNvSpPr>
          <p:nvPr>
            <p:ph type="body" idx="1"/>
          </p:nvPr>
        </p:nvSpPr>
        <p:spPr>
          <a:xfrm>
            <a:off x="2560320" y="8961134"/>
            <a:ext cx="46085760" cy="25345393"/>
          </a:xfrm>
          <a:prstGeom prst="rect">
            <a:avLst/>
          </a:prstGeom>
        </p:spPr>
        <p:txBody>
          <a:bodyPr vert="horz" lIns="511650" tIns="255830" rIns="511650" bIns="25583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5595568"/>
            <a:ext cx="11948160" cy="2044700"/>
          </a:xfrm>
          <a:prstGeom prst="rect">
            <a:avLst/>
          </a:prstGeom>
        </p:spPr>
        <p:txBody>
          <a:bodyPr vert="horz" lIns="511650" tIns="255830" rIns="511650" bIns="255830" rtlCol="0" anchor="ctr"/>
          <a:lstStyle>
            <a:lvl1pPr algn="l">
              <a:defRPr sz="6700">
                <a:solidFill>
                  <a:schemeClr val="tx1">
                    <a:tint val="75000"/>
                  </a:schemeClr>
                </a:solidFill>
              </a:defRPr>
            </a:lvl1pPr>
          </a:lstStyle>
          <a:p>
            <a:fld id="{9F9CD5BD-AEFC-490F-A617-B83AC83C51ED}" type="datetimeFigureOut">
              <a:rPr lang="en-US" smtClean="0"/>
              <a:pPr/>
              <a:t>9/20/2016</a:t>
            </a:fld>
            <a:endParaRPr lang="en-US" dirty="0"/>
          </a:p>
        </p:txBody>
      </p:sp>
      <p:sp>
        <p:nvSpPr>
          <p:cNvPr id="5" name="Footer Placeholder 4"/>
          <p:cNvSpPr>
            <a:spLocks noGrp="1"/>
          </p:cNvSpPr>
          <p:nvPr>
            <p:ph type="ftr" sz="quarter" idx="3"/>
          </p:nvPr>
        </p:nvSpPr>
        <p:spPr>
          <a:xfrm>
            <a:off x="17495520" y="35595568"/>
            <a:ext cx="16215360" cy="2044700"/>
          </a:xfrm>
          <a:prstGeom prst="rect">
            <a:avLst/>
          </a:prstGeom>
        </p:spPr>
        <p:txBody>
          <a:bodyPr vert="horz" lIns="511650" tIns="255830" rIns="511650" bIns="255830" rtlCol="0" anchor="ctr"/>
          <a:lstStyle>
            <a:lvl1pPr algn="ctr">
              <a:defRPr sz="6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697920" y="35595568"/>
            <a:ext cx="11948160" cy="2044700"/>
          </a:xfrm>
          <a:prstGeom prst="rect">
            <a:avLst/>
          </a:prstGeom>
        </p:spPr>
        <p:txBody>
          <a:bodyPr vert="horz" lIns="511650" tIns="255830" rIns="511650" bIns="255830" rtlCol="0" anchor="ctr"/>
          <a:lstStyle>
            <a:lvl1pPr algn="r">
              <a:defRPr sz="6700">
                <a:solidFill>
                  <a:schemeClr val="tx1">
                    <a:tint val="75000"/>
                  </a:schemeClr>
                </a:solidFill>
              </a:defRPr>
            </a:lvl1pPr>
          </a:lstStyle>
          <a:p>
            <a:fld id="{C4C9B4B9-4FAF-417C-B837-57F388D33B8C}" type="slidenum">
              <a:rPr lang="en-US" smtClean="0"/>
              <a:pPr/>
              <a:t>‹#›</a:t>
            </a:fld>
            <a:endParaRPr lang="en-US" dirty="0"/>
          </a:p>
        </p:txBody>
      </p:sp>
    </p:spTree>
    <p:extLst>
      <p:ext uri="{BB962C8B-B14F-4D97-AF65-F5344CB8AC3E}">
        <p14:creationId xmlns:p14="http://schemas.microsoft.com/office/powerpoint/2010/main" val="3691270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16541" rtl="0" eaLnBrk="1" latinLnBrk="0" hangingPunct="1">
        <a:spcBef>
          <a:spcPct val="0"/>
        </a:spcBef>
        <a:buNone/>
        <a:defRPr sz="24600" kern="1200">
          <a:solidFill>
            <a:schemeClr val="tx1"/>
          </a:solidFill>
          <a:latin typeface="+mj-lt"/>
          <a:ea typeface="+mj-ea"/>
          <a:cs typeface="+mj-cs"/>
        </a:defRPr>
      </a:lvl1pPr>
    </p:titleStyle>
    <p:bodyStyle>
      <a:lvl1pPr marL="1918706" indent="-1918706" algn="l" defTabSz="5116541" rtl="0" eaLnBrk="1" latinLnBrk="0" hangingPunct="1">
        <a:spcBef>
          <a:spcPct val="20000"/>
        </a:spcBef>
        <a:buFont typeface="Arial" panose="020B0604020202020204" pitchFamily="34" charset="0"/>
        <a:buChar char="•"/>
        <a:defRPr sz="17900" kern="1200">
          <a:solidFill>
            <a:schemeClr val="tx1"/>
          </a:solidFill>
          <a:latin typeface="+mn-lt"/>
          <a:ea typeface="+mn-ea"/>
          <a:cs typeface="+mn-cs"/>
        </a:defRPr>
      </a:lvl1pPr>
      <a:lvl2pPr marL="4157194" indent="-1598923" algn="l" defTabSz="5116541" rtl="0" eaLnBrk="1" latinLnBrk="0" hangingPunct="1">
        <a:spcBef>
          <a:spcPct val="20000"/>
        </a:spcBef>
        <a:buFont typeface="Arial" panose="020B0604020202020204" pitchFamily="34" charset="0"/>
        <a:buChar char="–"/>
        <a:defRPr sz="15700" kern="1200">
          <a:solidFill>
            <a:schemeClr val="tx1"/>
          </a:solidFill>
          <a:latin typeface="+mn-lt"/>
          <a:ea typeface="+mn-ea"/>
          <a:cs typeface="+mn-cs"/>
        </a:defRPr>
      </a:lvl2pPr>
      <a:lvl3pPr marL="6395682" indent="-1279141" algn="l" defTabSz="5116541"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3pPr>
      <a:lvl4pPr marL="8953952" indent="-1279141" algn="l" defTabSz="5116541"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4pPr>
      <a:lvl5pPr marL="11512222" indent="-1279141" algn="l" defTabSz="5116541"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5pPr>
      <a:lvl6pPr marL="14070493" indent="-1279141" algn="l" defTabSz="5116541"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6pPr>
      <a:lvl7pPr marL="16628769" indent="-1279141" algn="l" defTabSz="5116541"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7pPr>
      <a:lvl8pPr marL="19187039" indent="-1279141" algn="l" defTabSz="5116541"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8pPr>
      <a:lvl9pPr marL="21745315" indent="-1279141" algn="l" defTabSz="5116541"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9pPr>
    </p:bodyStyle>
    <p:otherStyle>
      <a:defPPr>
        <a:defRPr lang="en-US"/>
      </a:defPPr>
      <a:lvl1pPr marL="0" algn="l" defTabSz="5116541" rtl="0" eaLnBrk="1" latinLnBrk="0" hangingPunct="1">
        <a:defRPr sz="10100" kern="1200">
          <a:solidFill>
            <a:schemeClr val="tx1"/>
          </a:solidFill>
          <a:latin typeface="+mn-lt"/>
          <a:ea typeface="+mn-ea"/>
          <a:cs typeface="+mn-cs"/>
        </a:defRPr>
      </a:lvl1pPr>
      <a:lvl2pPr marL="2558270" algn="l" defTabSz="5116541" rtl="0" eaLnBrk="1" latinLnBrk="0" hangingPunct="1">
        <a:defRPr sz="10100" kern="1200">
          <a:solidFill>
            <a:schemeClr val="tx1"/>
          </a:solidFill>
          <a:latin typeface="+mn-lt"/>
          <a:ea typeface="+mn-ea"/>
          <a:cs typeface="+mn-cs"/>
        </a:defRPr>
      </a:lvl2pPr>
      <a:lvl3pPr marL="5116541" algn="l" defTabSz="5116541" rtl="0" eaLnBrk="1" latinLnBrk="0" hangingPunct="1">
        <a:defRPr sz="10100" kern="1200">
          <a:solidFill>
            <a:schemeClr val="tx1"/>
          </a:solidFill>
          <a:latin typeface="+mn-lt"/>
          <a:ea typeface="+mn-ea"/>
          <a:cs typeface="+mn-cs"/>
        </a:defRPr>
      </a:lvl3pPr>
      <a:lvl4pPr marL="7674817" algn="l" defTabSz="5116541" rtl="0" eaLnBrk="1" latinLnBrk="0" hangingPunct="1">
        <a:defRPr sz="10100" kern="1200">
          <a:solidFill>
            <a:schemeClr val="tx1"/>
          </a:solidFill>
          <a:latin typeface="+mn-lt"/>
          <a:ea typeface="+mn-ea"/>
          <a:cs typeface="+mn-cs"/>
        </a:defRPr>
      </a:lvl4pPr>
      <a:lvl5pPr marL="10233087" algn="l" defTabSz="5116541" rtl="0" eaLnBrk="1" latinLnBrk="0" hangingPunct="1">
        <a:defRPr sz="10100" kern="1200">
          <a:solidFill>
            <a:schemeClr val="tx1"/>
          </a:solidFill>
          <a:latin typeface="+mn-lt"/>
          <a:ea typeface="+mn-ea"/>
          <a:cs typeface="+mn-cs"/>
        </a:defRPr>
      </a:lvl5pPr>
      <a:lvl6pPr marL="12791363" algn="l" defTabSz="5116541" rtl="0" eaLnBrk="1" latinLnBrk="0" hangingPunct="1">
        <a:defRPr sz="10100" kern="1200">
          <a:solidFill>
            <a:schemeClr val="tx1"/>
          </a:solidFill>
          <a:latin typeface="+mn-lt"/>
          <a:ea typeface="+mn-ea"/>
          <a:cs typeface="+mn-cs"/>
        </a:defRPr>
      </a:lvl6pPr>
      <a:lvl7pPr marL="15349634" algn="l" defTabSz="5116541" rtl="0" eaLnBrk="1" latinLnBrk="0" hangingPunct="1">
        <a:defRPr sz="10100" kern="1200">
          <a:solidFill>
            <a:schemeClr val="tx1"/>
          </a:solidFill>
          <a:latin typeface="+mn-lt"/>
          <a:ea typeface="+mn-ea"/>
          <a:cs typeface="+mn-cs"/>
        </a:defRPr>
      </a:lvl7pPr>
      <a:lvl8pPr marL="17907904" algn="l" defTabSz="5116541" rtl="0" eaLnBrk="1" latinLnBrk="0" hangingPunct="1">
        <a:defRPr sz="10100" kern="1200">
          <a:solidFill>
            <a:schemeClr val="tx1"/>
          </a:solidFill>
          <a:latin typeface="+mn-lt"/>
          <a:ea typeface="+mn-ea"/>
          <a:cs typeface="+mn-cs"/>
        </a:defRPr>
      </a:lvl8pPr>
      <a:lvl9pPr marL="20466180" algn="l" defTabSz="5116541"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image" Target="../media/image5.png"/><Relationship Id="rId18" Type="http://schemas.openxmlformats.org/officeDocument/2006/relationships/image" Target="../media/image10.wmf"/><Relationship Id="rId3" Type="http://schemas.openxmlformats.org/officeDocument/2006/relationships/image" Target="../media/image1.JPG"/><Relationship Id="rId7" Type="http://schemas.openxmlformats.org/officeDocument/2006/relationships/image" Target="../media/image4.jpg"/><Relationship Id="rId12" Type="http://schemas.openxmlformats.org/officeDocument/2006/relationships/chart" Target="../charts/chart6.xml"/><Relationship Id="rId17" Type="http://schemas.openxmlformats.org/officeDocument/2006/relationships/image" Target="../media/image9.jpg"/><Relationship Id="rId2" Type="http://schemas.openxmlformats.org/officeDocument/2006/relationships/notesSlide" Target="../notesSlides/notesSlide1.xml"/><Relationship Id="rId16" Type="http://schemas.openxmlformats.org/officeDocument/2006/relationships/image" Target="../media/image8.jpg"/><Relationship Id="rId20" Type="http://schemas.openxmlformats.org/officeDocument/2006/relationships/chart" Target="../charts/chart7.xml"/><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chart" Target="../charts/chart5.xml"/><Relationship Id="rId5" Type="http://schemas.openxmlformats.org/officeDocument/2006/relationships/chart" Target="../charts/chart1.xml"/><Relationship Id="rId15" Type="http://schemas.openxmlformats.org/officeDocument/2006/relationships/image" Target="../media/image7.png"/><Relationship Id="rId10" Type="http://schemas.openxmlformats.org/officeDocument/2006/relationships/chart" Target="../charts/chart4.xml"/><Relationship Id="rId19" Type="http://schemas.openxmlformats.org/officeDocument/2006/relationships/image" Target="../media/image11.jpeg"/><Relationship Id="rId4" Type="http://schemas.openxmlformats.org/officeDocument/2006/relationships/image" Target="../media/image2.jpg"/><Relationship Id="rId9" Type="http://schemas.openxmlformats.org/officeDocument/2006/relationships/chart" Target="../charts/chart3.xm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stretch>
            <a:fillRect l="-6000" r="-6000"/>
          </a:stretch>
        </a:blipFill>
        <a:effectLst/>
      </p:bgPr>
    </p:bg>
    <p:spTree>
      <p:nvGrpSpPr>
        <p:cNvPr id="1" name=""/>
        <p:cNvGrpSpPr/>
        <p:nvPr/>
      </p:nvGrpSpPr>
      <p:grpSpPr>
        <a:xfrm>
          <a:off x="0" y="0"/>
          <a:ext cx="0" cy="0"/>
          <a:chOff x="0" y="0"/>
          <a:chExt cx="0" cy="0"/>
        </a:xfrm>
      </p:grpSpPr>
      <p:pic>
        <p:nvPicPr>
          <p:cNvPr id="105" name="Picture 104"/>
          <p:cNvPicPr>
            <a:picLocks noChangeAspect="1"/>
          </p:cNvPicPr>
          <p:nvPr/>
        </p:nvPicPr>
        <p:blipFill rotWithShape="1">
          <a:blip r:embed="rId4">
            <a:extLst>
              <a:ext uri="{28A0092B-C50C-407E-A947-70E740481C1C}">
                <a14:useLocalDpi xmlns:a14="http://schemas.microsoft.com/office/drawing/2010/main" val="0"/>
              </a:ext>
            </a:extLst>
          </a:blip>
          <a:srcRect t="69" r="1978" b="1091"/>
          <a:stretch/>
        </p:blipFill>
        <p:spPr>
          <a:xfrm>
            <a:off x="29213798" y="19978909"/>
            <a:ext cx="8761466" cy="16611600"/>
          </a:xfrm>
          <a:prstGeom prst="rect">
            <a:avLst/>
          </a:prstGeom>
          <a:ln w="25400">
            <a:solidFill>
              <a:schemeClr val="tx1"/>
            </a:solidFill>
          </a:ln>
        </p:spPr>
      </p:pic>
      <p:sp>
        <p:nvSpPr>
          <p:cNvPr id="4" name="TextBox 3"/>
          <p:cNvSpPr txBox="1"/>
          <p:nvPr/>
        </p:nvSpPr>
        <p:spPr>
          <a:xfrm>
            <a:off x="2895600" y="0"/>
            <a:ext cx="45363582" cy="4708945"/>
          </a:xfrm>
          <a:prstGeom prst="rect">
            <a:avLst/>
          </a:prstGeom>
          <a:noFill/>
        </p:spPr>
        <p:txBody>
          <a:bodyPr wrap="square" lIns="91403" tIns="45702" rIns="91403" bIns="45702" rtlCol="0">
            <a:spAutoFit/>
          </a:bodyPr>
          <a:lstStyle/>
          <a:p>
            <a:pPr algn="ctr"/>
            <a:r>
              <a:rPr lang="en-US" sz="9600" b="1" dirty="0"/>
              <a:t>Testing the Younger Dryas Impact Hypothesis Using Elemental and Magnetic Spherule Analysis of 12.9ka Lake Sediment From Laguna Chapala, BC, Mexico</a:t>
            </a:r>
            <a:endParaRPr lang="en-US" sz="5400" b="1" cap="all" dirty="0"/>
          </a:p>
          <a:p>
            <a:pPr algn="ctr"/>
            <a:r>
              <a:rPr lang="en-US" sz="5400" b="1" cap="all" dirty="0"/>
              <a:t>THOMAS, Kaylee A. and MUROWCHICK, James B. </a:t>
            </a:r>
          </a:p>
          <a:p>
            <a:pPr algn="ctr"/>
            <a:r>
              <a:rPr lang="en-US" sz="5400" b="1" cap="all" dirty="0"/>
              <a:t>University of Missouri – Kansas City</a:t>
            </a:r>
          </a:p>
        </p:txBody>
      </p:sp>
      <p:sp>
        <p:nvSpPr>
          <p:cNvPr id="5" name="TextBox 4"/>
          <p:cNvSpPr txBox="1"/>
          <p:nvPr/>
        </p:nvSpPr>
        <p:spPr>
          <a:xfrm>
            <a:off x="299438" y="6404961"/>
            <a:ext cx="16179057" cy="523184"/>
          </a:xfrm>
          <a:prstGeom prst="rect">
            <a:avLst/>
          </a:prstGeom>
          <a:noFill/>
        </p:spPr>
        <p:txBody>
          <a:bodyPr wrap="square" lIns="91403" tIns="45702" rIns="91403" bIns="45702" rtlCol="0">
            <a:spAutoFit/>
          </a:bodyPr>
          <a:lstStyle/>
          <a:p>
            <a:pPr algn="just"/>
            <a:endParaRPr lang="en-US" sz="2800" dirty="0">
              <a:latin typeface="+mj-lt"/>
            </a:endParaRPr>
          </a:p>
          <a:p>
            <a:endParaRPr lang="en-US" sz="2800" dirty="0">
              <a:latin typeface="+mj-lt"/>
            </a:endParaRPr>
          </a:p>
        </p:txBody>
      </p:sp>
      <p:sp>
        <p:nvSpPr>
          <p:cNvPr id="6" name="TextBox 5"/>
          <p:cNvSpPr txBox="1"/>
          <p:nvPr/>
        </p:nvSpPr>
        <p:spPr>
          <a:xfrm>
            <a:off x="352270" y="5924483"/>
            <a:ext cx="15958988" cy="707850"/>
          </a:xfrm>
          <a:prstGeom prst="rect">
            <a:avLst/>
          </a:prstGeom>
          <a:noFill/>
        </p:spPr>
        <p:txBody>
          <a:bodyPr wrap="square" lIns="91403" tIns="45702" rIns="91403" bIns="45702" rtlCol="0">
            <a:spAutoFit/>
          </a:bodyPr>
          <a:lstStyle/>
          <a:p>
            <a:pPr algn="ctr"/>
            <a:r>
              <a:rPr lang="en-US" sz="4000" b="1" cap="all" dirty="0"/>
              <a:t>Abstract</a:t>
            </a:r>
          </a:p>
        </p:txBody>
      </p:sp>
      <p:sp>
        <p:nvSpPr>
          <p:cNvPr id="58" name="TextBox 57"/>
          <p:cNvSpPr txBox="1"/>
          <p:nvPr/>
        </p:nvSpPr>
        <p:spPr>
          <a:xfrm>
            <a:off x="1975838" y="7136105"/>
            <a:ext cx="10439400" cy="630942"/>
          </a:xfrm>
          <a:prstGeom prst="rect">
            <a:avLst/>
          </a:prstGeom>
          <a:noFill/>
        </p:spPr>
        <p:txBody>
          <a:bodyPr wrap="square" rtlCol="0">
            <a:spAutoFit/>
          </a:bodyPr>
          <a:lstStyle/>
          <a:p>
            <a:endParaRPr lang="en-US" sz="3500" dirty="0"/>
          </a:p>
        </p:txBody>
      </p:sp>
      <p:sp>
        <p:nvSpPr>
          <p:cNvPr id="60" name="Rectangle 59"/>
          <p:cNvSpPr/>
          <p:nvPr/>
        </p:nvSpPr>
        <p:spPr>
          <a:xfrm>
            <a:off x="409470" y="6632333"/>
            <a:ext cx="15579689" cy="10710624"/>
          </a:xfrm>
          <a:prstGeom prst="rect">
            <a:avLst/>
          </a:prstGeom>
          <a:solidFill>
            <a:schemeClr val="bg2">
              <a:alpha val="74000"/>
            </a:schemeClr>
          </a:solidFill>
        </p:spPr>
        <p:txBody>
          <a:bodyPr wrap="square">
            <a:spAutoFit/>
          </a:bodyPr>
          <a:lstStyle/>
          <a:p>
            <a:r>
              <a:rPr lang="en-US" sz="3000" dirty="0"/>
              <a:t>Lacustrine sediments deposited in Laguna </a:t>
            </a:r>
            <a:r>
              <a:rPr lang="en-US" sz="3000" dirty="0" err="1"/>
              <a:t>Seca</a:t>
            </a:r>
            <a:r>
              <a:rPr lang="en-US" sz="3000" dirty="0"/>
              <a:t> Chapala, located in central Baja California, Mexico, span the Younger Dryas </a:t>
            </a:r>
            <a:r>
              <a:rPr lang="en-US" sz="3000" dirty="0" err="1"/>
              <a:t>stadial</a:t>
            </a:r>
            <a:r>
              <a:rPr lang="en-US" sz="3000" dirty="0"/>
              <a:t>. The Younger Dryas was an abrupt change in climate that occurred approximately 12.9 </a:t>
            </a:r>
            <a:r>
              <a:rPr lang="en-US" sz="3000" dirty="0" err="1"/>
              <a:t>ka</a:t>
            </a:r>
            <a:r>
              <a:rPr lang="en-US" sz="3000" dirty="0"/>
              <a:t> and is hypothesized to have been triggered by a cometary airburst or impact. Evidence of the impact has been found by others at nearly 40 localities in North America. In North America, the YDB is coincident with the extinction of more than 40 species of megafauna and the demise of the Clovis </a:t>
            </a:r>
            <a:r>
              <a:rPr lang="en-US" sz="3000" dirty="0" err="1"/>
              <a:t>paleoIndian</a:t>
            </a:r>
            <a:r>
              <a:rPr lang="en-US" sz="3000" dirty="0"/>
              <a:t> culture.</a:t>
            </a:r>
          </a:p>
          <a:p>
            <a:endParaRPr lang="en-US" sz="3000" dirty="0"/>
          </a:p>
          <a:p>
            <a:r>
              <a:rPr lang="en-US" sz="3000" dirty="0"/>
              <a:t>This research examines the elemental composition and magnetic fraction of the lacustrine sediments for indicators of an impact fallout horizon in the sedimentary sequence. We collected 49 samples (spanning 2 cm each) across two distinct grain-size boundaries that were bracketed by optically stimulated luminescence (OSL) and radiocarbon dating reported by Davis (2003) to be between 15 ka and 8 ka. X-ray diffraction analysis shows the sediment contains dominantly quartz, sodic plagioclase, a small amount of microcline, and minor calcite. The samples were homogenized and leached using double-distilled nitric acid and microwave digestion. After digestion, the leachates were diluted with 18MΩ water and analyzed by ICPMS for </a:t>
            </a:r>
            <a:r>
              <a:rPr lang="en-US" sz="3000" dirty="0" err="1"/>
              <a:t>Ir</a:t>
            </a:r>
            <a:r>
              <a:rPr lang="en-US" sz="3000" dirty="0"/>
              <a:t>, Fe, Ni, Co, </a:t>
            </a:r>
            <a:r>
              <a:rPr lang="en-US" sz="3000" dirty="0" err="1"/>
              <a:t>Mn</a:t>
            </a:r>
            <a:r>
              <a:rPr lang="en-US" sz="3000" dirty="0"/>
              <a:t> and </a:t>
            </a:r>
            <a:r>
              <a:rPr lang="en-US" sz="3000" dirty="0" err="1"/>
              <a:t>Ti</a:t>
            </a:r>
            <a:r>
              <a:rPr lang="en-US" sz="3000" dirty="0"/>
              <a:t>.</a:t>
            </a:r>
          </a:p>
          <a:p>
            <a:endParaRPr lang="en-US" sz="3000" dirty="0"/>
          </a:p>
          <a:p>
            <a:r>
              <a:rPr lang="en-US" sz="3000" dirty="0"/>
              <a:t>Results show that the samples have high concentrations of Fe, likely due to detrital magnetite. All samples contained &lt;0.1ppb of </a:t>
            </a:r>
            <a:r>
              <a:rPr lang="en-US" sz="3000" dirty="0" err="1"/>
              <a:t>Ir</a:t>
            </a:r>
            <a:r>
              <a:rPr lang="en-US" sz="3000" dirty="0"/>
              <a:t> with no apparent spikes in concentration. </a:t>
            </a:r>
            <a:r>
              <a:rPr lang="en-US" sz="3000" dirty="0" err="1"/>
              <a:t>Mn</a:t>
            </a:r>
            <a:r>
              <a:rPr lang="en-US" sz="3000" dirty="0"/>
              <a:t>, Co, and Ni do show spikes in concentration at two sample intervals (162-164 and 174-176cm below the base of the overlying modern dune sands). The cause of those spikes is not known, but they do not appear to be related to a possible fallout layer. Both of the spikes fall above a layer dated at 12.79±0.78ka by OSL dating. Results indicate that Laguna Chapala sediments do not preserve evidence of meteoric impact. </a:t>
            </a:r>
          </a:p>
        </p:txBody>
      </p:sp>
      <p:graphicFrame>
        <p:nvGraphicFramePr>
          <p:cNvPr id="82" name="Chart 81"/>
          <p:cNvGraphicFramePr>
            <a:graphicFrameLocks/>
          </p:cNvGraphicFramePr>
          <p:nvPr>
            <p:extLst>
              <p:ext uri="{D42A27DB-BD31-4B8C-83A1-F6EECF244321}">
                <p14:modId xmlns:p14="http://schemas.microsoft.com/office/powerpoint/2010/main" val="4035054072"/>
              </p:ext>
            </p:extLst>
          </p:nvPr>
        </p:nvGraphicFramePr>
        <p:xfrm>
          <a:off x="24987298" y="32287512"/>
          <a:ext cx="0" cy="0"/>
        </p:xfrm>
        <a:graphic>
          <a:graphicData uri="http://schemas.openxmlformats.org/drawingml/2006/chart">
            <c:chart xmlns:c="http://schemas.openxmlformats.org/drawingml/2006/chart" xmlns:r="http://schemas.openxmlformats.org/officeDocument/2006/relationships" r:id="rId5"/>
          </a:graphicData>
        </a:graphic>
      </p:graphicFrame>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44000" y="1517502"/>
            <a:ext cx="2940845" cy="3440789"/>
          </a:xfrm>
          <a:prstGeom prst="rect">
            <a:avLst/>
          </a:prstGeom>
        </p:spPr>
      </p:pic>
      <p:sp>
        <p:nvSpPr>
          <p:cNvPr id="46" name="TextBox 45"/>
          <p:cNvSpPr txBox="1"/>
          <p:nvPr/>
        </p:nvSpPr>
        <p:spPr>
          <a:xfrm>
            <a:off x="258049" y="17317557"/>
            <a:ext cx="15846928" cy="730262"/>
          </a:xfrm>
          <a:prstGeom prst="rect">
            <a:avLst/>
          </a:prstGeom>
          <a:noFill/>
        </p:spPr>
        <p:txBody>
          <a:bodyPr wrap="square" lIns="91403" tIns="45702" rIns="91403" bIns="45702" rtlCol="0">
            <a:spAutoFit/>
          </a:bodyPr>
          <a:lstStyle/>
          <a:p>
            <a:pPr algn="ctr"/>
            <a:r>
              <a:rPr lang="en-US" sz="4000" b="1" cap="all" dirty="0"/>
              <a:t>Study Area</a:t>
            </a:r>
          </a:p>
        </p:txBody>
      </p:sp>
      <p:sp>
        <p:nvSpPr>
          <p:cNvPr id="73" name="TextBox 72"/>
          <p:cNvSpPr txBox="1"/>
          <p:nvPr/>
        </p:nvSpPr>
        <p:spPr>
          <a:xfrm>
            <a:off x="16588529" y="5847081"/>
            <a:ext cx="34262004" cy="707850"/>
          </a:xfrm>
          <a:prstGeom prst="rect">
            <a:avLst/>
          </a:prstGeom>
          <a:noFill/>
        </p:spPr>
        <p:txBody>
          <a:bodyPr wrap="square" lIns="91403" tIns="45702" rIns="91403" bIns="45702" rtlCol="0">
            <a:spAutoFit/>
          </a:bodyPr>
          <a:lstStyle/>
          <a:p>
            <a:pPr algn="ctr"/>
            <a:r>
              <a:rPr lang="en-US" sz="4000" b="1" cap="all" dirty="0"/>
              <a:t>Results</a:t>
            </a:r>
          </a:p>
        </p:txBody>
      </p:sp>
      <p:sp>
        <p:nvSpPr>
          <p:cNvPr id="111" name="Rectangle 110"/>
          <p:cNvSpPr/>
          <p:nvPr/>
        </p:nvSpPr>
        <p:spPr>
          <a:xfrm>
            <a:off x="391669" y="17948530"/>
            <a:ext cx="15579689" cy="1523494"/>
          </a:xfrm>
          <a:prstGeom prst="rect">
            <a:avLst/>
          </a:prstGeom>
          <a:solidFill>
            <a:schemeClr val="bg2">
              <a:alpha val="74000"/>
            </a:schemeClr>
          </a:solidFill>
        </p:spPr>
        <p:txBody>
          <a:bodyPr wrap="square">
            <a:spAutoFit/>
          </a:bodyPr>
          <a:lstStyle/>
          <a:p>
            <a:pPr algn="just"/>
            <a:r>
              <a:rPr lang="en-US" sz="3000" dirty="0"/>
              <a:t>Lake Chapala is in the Laguna Seca Chapala basin located in the central region of the Baja Peninsula of Mexico. Lake Chapala is accessed by driving northeast on Highway México 1 from Bahia de los Angeles.</a:t>
            </a:r>
          </a:p>
        </p:txBody>
      </p:sp>
      <p:sp>
        <p:nvSpPr>
          <p:cNvPr id="114" name="TextBox 54"/>
          <p:cNvSpPr txBox="1"/>
          <p:nvPr/>
        </p:nvSpPr>
        <p:spPr>
          <a:xfrm>
            <a:off x="36968981" y="18051719"/>
            <a:ext cx="15393708" cy="707850"/>
          </a:xfrm>
          <a:prstGeom prst="rect">
            <a:avLst/>
          </a:prstGeom>
          <a:noFill/>
        </p:spPr>
        <p:txBody>
          <a:bodyPr wrap="square" lIns="91403" tIns="45702" rIns="91403" bIns="45702" rtlCol="0">
            <a:spAutoFit/>
          </a:bodyPr>
          <a:lstStyle>
            <a:defPPr>
              <a:defRPr lang="en-US"/>
            </a:defPPr>
            <a:lvl1pPr marL="0" algn="l" defTabSz="5118590" rtl="0" eaLnBrk="1" latinLnBrk="0" hangingPunct="1">
              <a:defRPr sz="10100" kern="1200">
                <a:solidFill>
                  <a:schemeClr val="tx1"/>
                </a:solidFill>
                <a:latin typeface="+mn-lt"/>
                <a:ea typeface="+mn-ea"/>
                <a:cs typeface="+mn-cs"/>
              </a:defRPr>
            </a:lvl1pPr>
            <a:lvl2pPr marL="2559295" algn="l" defTabSz="5118590" rtl="0" eaLnBrk="1" latinLnBrk="0" hangingPunct="1">
              <a:defRPr sz="10100" kern="1200">
                <a:solidFill>
                  <a:schemeClr val="tx1"/>
                </a:solidFill>
                <a:latin typeface="+mn-lt"/>
                <a:ea typeface="+mn-ea"/>
                <a:cs typeface="+mn-cs"/>
              </a:defRPr>
            </a:lvl2pPr>
            <a:lvl3pPr marL="5118590" algn="l" defTabSz="5118590" rtl="0" eaLnBrk="1" latinLnBrk="0" hangingPunct="1">
              <a:defRPr sz="10100" kern="1200">
                <a:solidFill>
                  <a:schemeClr val="tx1"/>
                </a:solidFill>
                <a:latin typeface="+mn-lt"/>
                <a:ea typeface="+mn-ea"/>
                <a:cs typeface="+mn-cs"/>
              </a:defRPr>
            </a:lvl3pPr>
            <a:lvl4pPr marL="7677886" algn="l" defTabSz="5118590" rtl="0" eaLnBrk="1" latinLnBrk="0" hangingPunct="1">
              <a:defRPr sz="10100" kern="1200">
                <a:solidFill>
                  <a:schemeClr val="tx1"/>
                </a:solidFill>
                <a:latin typeface="+mn-lt"/>
                <a:ea typeface="+mn-ea"/>
                <a:cs typeface="+mn-cs"/>
              </a:defRPr>
            </a:lvl4pPr>
            <a:lvl5pPr marL="10237181" algn="l" defTabSz="5118590" rtl="0" eaLnBrk="1" latinLnBrk="0" hangingPunct="1">
              <a:defRPr sz="10100" kern="1200">
                <a:solidFill>
                  <a:schemeClr val="tx1"/>
                </a:solidFill>
                <a:latin typeface="+mn-lt"/>
                <a:ea typeface="+mn-ea"/>
                <a:cs typeface="+mn-cs"/>
              </a:defRPr>
            </a:lvl5pPr>
            <a:lvl6pPr marL="12796482" algn="l" defTabSz="5118590" rtl="0" eaLnBrk="1" latinLnBrk="0" hangingPunct="1">
              <a:defRPr sz="10100" kern="1200">
                <a:solidFill>
                  <a:schemeClr val="tx1"/>
                </a:solidFill>
                <a:latin typeface="+mn-lt"/>
                <a:ea typeface="+mn-ea"/>
                <a:cs typeface="+mn-cs"/>
              </a:defRPr>
            </a:lvl6pPr>
            <a:lvl7pPr marL="15355777" algn="l" defTabSz="5118590" rtl="0" eaLnBrk="1" latinLnBrk="0" hangingPunct="1">
              <a:defRPr sz="10100" kern="1200">
                <a:solidFill>
                  <a:schemeClr val="tx1"/>
                </a:solidFill>
                <a:latin typeface="+mn-lt"/>
                <a:ea typeface="+mn-ea"/>
                <a:cs typeface="+mn-cs"/>
              </a:defRPr>
            </a:lvl7pPr>
            <a:lvl8pPr marL="17915072" algn="l" defTabSz="5118590" rtl="0" eaLnBrk="1" latinLnBrk="0" hangingPunct="1">
              <a:defRPr sz="10100" kern="1200">
                <a:solidFill>
                  <a:schemeClr val="tx1"/>
                </a:solidFill>
                <a:latin typeface="+mn-lt"/>
                <a:ea typeface="+mn-ea"/>
                <a:cs typeface="+mn-cs"/>
              </a:defRPr>
            </a:lvl8pPr>
            <a:lvl9pPr marL="20474367" algn="l" defTabSz="5118590" rtl="0" eaLnBrk="1" latinLnBrk="0" hangingPunct="1">
              <a:defRPr sz="10100" kern="1200">
                <a:solidFill>
                  <a:schemeClr val="tx1"/>
                </a:solidFill>
                <a:latin typeface="+mn-lt"/>
                <a:ea typeface="+mn-ea"/>
                <a:cs typeface="+mn-cs"/>
              </a:defRPr>
            </a:lvl9pPr>
          </a:lstStyle>
          <a:p>
            <a:pPr algn="ctr"/>
            <a:r>
              <a:rPr lang="en-US" sz="4000" b="1" cap="all" dirty="0"/>
              <a:t>Conclusions</a:t>
            </a:r>
          </a:p>
        </p:txBody>
      </p:sp>
      <p:sp>
        <p:nvSpPr>
          <p:cNvPr id="115" name="TextBox 16"/>
          <p:cNvSpPr txBox="1"/>
          <p:nvPr/>
        </p:nvSpPr>
        <p:spPr>
          <a:xfrm>
            <a:off x="5594379" y="28180183"/>
            <a:ext cx="5209870" cy="707850"/>
          </a:xfrm>
          <a:prstGeom prst="rect">
            <a:avLst/>
          </a:prstGeom>
          <a:noFill/>
        </p:spPr>
        <p:txBody>
          <a:bodyPr wrap="square" lIns="91403" tIns="45702" rIns="91403" bIns="45702" rtlCol="0">
            <a:spAutoFit/>
          </a:bodyPr>
          <a:lstStyle>
            <a:defPPr>
              <a:defRPr lang="en-US"/>
            </a:defPPr>
            <a:lvl1pPr marL="0" algn="l" defTabSz="5118590" rtl="0" eaLnBrk="1" latinLnBrk="0" hangingPunct="1">
              <a:defRPr sz="10100" kern="1200">
                <a:solidFill>
                  <a:schemeClr val="tx1"/>
                </a:solidFill>
                <a:latin typeface="+mn-lt"/>
                <a:ea typeface="+mn-ea"/>
                <a:cs typeface="+mn-cs"/>
              </a:defRPr>
            </a:lvl1pPr>
            <a:lvl2pPr marL="2559295" algn="l" defTabSz="5118590" rtl="0" eaLnBrk="1" latinLnBrk="0" hangingPunct="1">
              <a:defRPr sz="10100" kern="1200">
                <a:solidFill>
                  <a:schemeClr val="tx1"/>
                </a:solidFill>
                <a:latin typeface="+mn-lt"/>
                <a:ea typeface="+mn-ea"/>
                <a:cs typeface="+mn-cs"/>
              </a:defRPr>
            </a:lvl2pPr>
            <a:lvl3pPr marL="5118590" algn="l" defTabSz="5118590" rtl="0" eaLnBrk="1" latinLnBrk="0" hangingPunct="1">
              <a:defRPr sz="10100" kern="1200">
                <a:solidFill>
                  <a:schemeClr val="tx1"/>
                </a:solidFill>
                <a:latin typeface="+mn-lt"/>
                <a:ea typeface="+mn-ea"/>
                <a:cs typeface="+mn-cs"/>
              </a:defRPr>
            </a:lvl3pPr>
            <a:lvl4pPr marL="7677886" algn="l" defTabSz="5118590" rtl="0" eaLnBrk="1" latinLnBrk="0" hangingPunct="1">
              <a:defRPr sz="10100" kern="1200">
                <a:solidFill>
                  <a:schemeClr val="tx1"/>
                </a:solidFill>
                <a:latin typeface="+mn-lt"/>
                <a:ea typeface="+mn-ea"/>
                <a:cs typeface="+mn-cs"/>
              </a:defRPr>
            </a:lvl4pPr>
            <a:lvl5pPr marL="10237181" algn="l" defTabSz="5118590" rtl="0" eaLnBrk="1" latinLnBrk="0" hangingPunct="1">
              <a:defRPr sz="10100" kern="1200">
                <a:solidFill>
                  <a:schemeClr val="tx1"/>
                </a:solidFill>
                <a:latin typeface="+mn-lt"/>
                <a:ea typeface="+mn-ea"/>
                <a:cs typeface="+mn-cs"/>
              </a:defRPr>
            </a:lvl5pPr>
            <a:lvl6pPr marL="12796482" algn="l" defTabSz="5118590" rtl="0" eaLnBrk="1" latinLnBrk="0" hangingPunct="1">
              <a:defRPr sz="10100" kern="1200">
                <a:solidFill>
                  <a:schemeClr val="tx1"/>
                </a:solidFill>
                <a:latin typeface="+mn-lt"/>
                <a:ea typeface="+mn-ea"/>
                <a:cs typeface="+mn-cs"/>
              </a:defRPr>
            </a:lvl6pPr>
            <a:lvl7pPr marL="15355777" algn="l" defTabSz="5118590" rtl="0" eaLnBrk="1" latinLnBrk="0" hangingPunct="1">
              <a:defRPr sz="10100" kern="1200">
                <a:solidFill>
                  <a:schemeClr val="tx1"/>
                </a:solidFill>
                <a:latin typeface="+mn-lt"/>
                <a:ea typeface="+mn-ea"/>
                <a:cs typeface="+mn-cs"/>
              </a:defRPr>
            </a:lvl7pPr>
            <a:lvl8pPr marL="17915072" algn="l" defTabSz="5118590" rtl="0" eaLnBrk="1" latinLnBrk="0" hangingPunct="1">
              <a:defRPr sz="10100" kern="1200">
                <a:solidFill>
                  <a:schemeClr val="tx1"/>
                </a:solidFill>
                <a:latin typeface="+mn-lt"/>
                <a:ea typeface="+mn-ea"/>
                <a:cs typeface="+mn-cs"/>
              </a:defRPr>
            </a:lvl8pPr>
            <a:lvl9pPr marL="20474367" algn="l" defTabSz="5118590" rtl="0" eaLnBrk="1" latinLnBrk="0" hangingPunct="1">
              <a:defRPr sz="10100" kern="1200">
                <a:solidFill>
                  <a:schemeClr val="tx1"/>
                </a:solidFill>
                <a:latin typeface="+mn-lt"/>
                <a:ea typeface="+mn-ea"/>
                <a:cs typeface="+mn-cs"/>
              </a:defRPr>
            </a:lvl9pPr>
          </a:lstStyle>
          <a:p>
            <a:pPr algn="ctr"/>
            <a:r>
              <a:rPr lang="en-US" sz="4000" b="1" cap="all" dirty="0"/>
              <a:t>Methods</a:t>
            </a:r>
          </a:p>
        </p:txBody>
      </p:sp>
      <p:sp>
        <p:nvSpPr>
          <p:cNvPr id="122" name="TextBox 121"/>
          <p:cNvSpPr txBox="1"/>
          <p:nvPr/>
        </p:nvSpPr>
        <p:spPr>
          <a:xfrm>
            <a:off x="38591171" y="18689724"/>
            <a:ext cx="12149328" cy="16296769"/>
          </a:xfrm>
          <a:prstGeom prst="rect">
            <a:avLst/>
          </a:prstGeom>
          <a:solidFill>
            <a:schemeClr val="bg2">
              <a:alpha val="74000"/>
            </a:schemeClr>
          </a:solidFill>
        </p:spPr>
        <p:txBody>
          <a:bodyPr wrap="square" rtlCol="0">
            <a:spAutoFit/>
          </a:bodyPr>
          <a:lstStyle/>
          <a:p>
            <a:r>
              <a:rPr lang="en-US" sz="3900" dirty="0"/>
              <a:t>X-ray diffraction analysis shows the bulk sediment contains dominantly quartz, sodic plagioclase, a small amount of microcline, and minor calcite. XRD results of the magnetic samples provide the composition of </a:t>
            </a:r>
            <a:r>
              <a:rPr lang="en-US" sz="3900" dirty="0" err="1"/>
              <a:t>maghemite</a:t>
            </a:r>
            <a:r>
              <a:rPr lang="en-US" sz="3900" dirty="0"/>
              <a:t>, </a:t>
            </a:r>
            <a:r>
              <a:rPr lang="en-US" sz="3900" dirty="0" err="1"/>
              <a:t>magnesiohornblende</a:t>
            </a:r>
            <a:r>
              <a:rPr lang="en-US" sz="3900" dirty="0"/>
              <a:t>, some ilmenite as lamellae in magnetite, minor hematite and dolomite. Quartz was also found in the XRD analysis due to the grains sticking to the magnetic grains. The magnetic fractions of the sediment are high in </a:t>
            </a:r>
            <a:r>
              <a:rPr lang="en-US" sz="3900" dirty="0" err="1"/>
              <a:t>Ti</a:t>
            </a:r>
            <a:r>
              <a:rPr lang="en-US" sz="3900" dirty="0"/>
              <a:t>.</a:t>
            </a:r>
          </a:p>
          <a:p>
            <a:endParaRPr lang="en-US" sz="3900" dirty="0"/>
          </a:p>
          <a:p>
            <a:r>
              <a:rPr lang="en-US" sz="3900" dirty="0"/>
              <a:t>Results of ICMPS analysis show Co and </a:t>
            </a:r>
            <a:r>
              <a:rPr lang="en-US" sz="3900" dirty="0" err="1"/>
              <a:t>Mn</a:t>
            </a:r>
            <a:r>
              <a:rPr lang="en-US" sz="3900" dirty="0"/>
              <a:t> appear to have parallel patterns.  Cr, Ni, and Fe also share similar patterns, with some resemblance to the Co and </a:t>
            </a:r>
            <a:r>
              <a:rPr lang="en-US" sz="3900" dirty="0" err="1"/>
              <a:t>Mn</a:t>
            </a:r>
            <a:r>
              <a:rPr lang="en-US" sz="3900" dirty="0"/>
              <a:t> curves. The samples have high concentrations of Fe, likely due to detrital magnetite. All samples contained &lt;0.1ppb of </a:t>
            </a:r>
            <a:r>
              <a:rPr lang="en-US" sz="3900" dirty="0" err="1"/>
              <a:t>Ir</a:t>
            </a:r>
            <a:r>
              <a:rPr lang="en-US" sz="3900" dirty="0"/>
              <a:t> with no apparent spikes in concentration. </a:t>
            </a:r>
            <a:r>
              <a:rPr lang="en-US" sz="3900" dirty="0" err="1"/>
              <a:t>Mn</a:t>
            </a:r>
            <a:r>
              <a:rPr lang="en-US" sz="3900" dirty="0"/>
              <a:t>, Co, and Ni do show spikes in concentration at two sample intervals (162-164 and 174-176cm below the base of the overlying modern dune sands). The cause of those spikes is not known, but they do not appear to be related to a possible fallout layer. Both of the spikes fall above a layer dated at 12.79±0.78ka by OSL dating. Results indicate that Laguna Chapala sediments do not preserve evidence of meteoric impact. The likely cause of this is prevailing wind patterns preventing the fallout from traveling as far southwest as Baja California, Mexico, assuming proposed impact in Great Lakes region.</a:t>
            </a:r>
          </a:p>
        </p:txBody>
      </p:sp>
      <p:sp>
        <p:nvSpPr>
          <p:cNvPr id="14359" name="Text Box 23"/>
          <p:cNvSpPr txBox="1">
            <a:spLocks noChangeArrowheads="1"/>
          </p:cNvSpPr>
          <p:nvPr/>
        </p:nvSpPr>
        <p:spPr bwMode="auto">
          <a:xfrm>
            <a:off x="302399" y="28767571"/>
            <a:ext cx="16473073" cy="8958645"/>
          </a:xfrm>
          <a:prstGeom prst="rect">
            <a:avLst/>
          </a:prstGeom>
          <a:solidFill>
            <a:schemeClr val="bg2">
              <a:alpha val="74000"/>
            </a:schemeClr>
          </a:solidFill>
          <a:ln w="9525">
            <a:noFill/>
            <a:miter lim="800000"/>
            <a:headEnd/>
            <a:tailEnd/>
          </a:ln>
        </p:spPr>
        <p:txBody>
          <a:bodyPr vert="horz" wrap="square" lIns="91440" tIns="91440" rIns="91440" bIns="91440" numCol="1" anchor="ctr" anchorCtr="0" compatLnSpc="1">
            <a:prstTxWarp prst="textNoShape">
              <a:avLst/>
            </a:prstTxWarp>
          </a:bodyPr>
          <a:lstStyle/>
          <a:p>
            <a:pPr lvl="0" algn="just" defTabSz="914400" fontAlgn="base">
              <a:spcBef>
                <a:spcPct val="0"/>
              </a:spcBef>
              <a:spcAft>
                <a:spcPts val="1000"/>
              </a:spcAft>
            </a:pPr>
            <a:r>
              <a:rPr lang="en-US" sz="3000" dirty="0">
                <a:ea typeface="Times New Roman" charset="0"/>
              </a:rPr>
              <a:t>OSL dating of 5 samples collected in 2013 from Qls1, Qls 2, Qls5, Qls6, and Qls9 horizons concluded dates of 10.06+/-0.45 ka; 9.13+/-0.60 ka; 11.65+/-1.36 ka 12.79+/-0.78 ka; and 14.94+/-0.68 ka respectively. </a:t>
            </a:r>
          </a:p>
          <a:p>
            <a:pPr lvl="0" algn="just" defTabSz="914400" fontAlgn="base">
              <a:spcBef>
                <a:spcPct val="0"/>
              </a:spcBef>
              <a:spcAft>
                <a:spcPts val="1000"/>
              </a:spcAft>
            </a:pPr>
            <a:r>
              <a:rPr lang="en-US" sz="3000" dirty="0">
                <a:ea typeface="Times New Roman" charset="0"/>
              </a:rPr>
              <a:t>Based on the OSL data correlated with radio carbon data from Davis (2003) we extracted sediment samples every 2cm from 120-220cm which likely crosses the Younger Dryas Boundary. </a:t>
            </a:r>
          </a:p>
          <a:p>
            <a:pPr lvl="0" algn="just" defTabSz="914400" fontAlgn="base">
              <a:spcBef>
                <a:spcPct val="0"/>
              </a:spcBef>
              <a:spcAft>
                <a:spcPts val="1000"/>
              </a:spcAft>
            </a:pPr>
            <a:r>
              <a:rPr lang="en-US" sz="3000" dirty="0">
                <a:ea typeface="Times New Roman" charset="0"/>
              </a:rPr>
              <a:t>Samples were prepared for ICPMS (inductively coupled mass spectrometry) analysis of platinum group elements in the ICPMS lab at University of Missouri- Kansas City. 49 samples were homogenized and leached with 2.00mL of double distilled nitric acid and digested in XP1500 Teflon vessels in the CEM Mars microwave. After digestion, the samples were diluted to 100g with </a:t>
            </a:r>
            <a:r>
              <a:rPr lang="en-US" sz="3000" dirty="0"/>
              <a:t>18MΩ water.</a:t>
            </a:r>
          </a:p>
          <a:p>
            <a:pPr lvl="0" algn="just" defTabSz="914400" fontAlgn="base">
              <a:spcBef>
                <a:spcPct val="0"/>
              </a:spcBef>
              <a:spcAft>
                <a:spcPts val="1000"/>
              </a:spcAft>
            </a:pPr>
            <a:r>
              <a:rPr lang="en-US" sz="3000" dirty="0"/>
              <a:t>The CEM Mars microwave parameters used were ramp to temperature, 600W at 100% for 8 minutes, 800PSI max, 180°C max, hold for 12 minutes. The system then shuts off and cools down.</a:t>
            </a:r>
          </a:p>
          <a:p>
            <a:pPr lvl="0" algn="just" defTabSz="914400" fontAlgn="base">
              <a:spcBef>
                <a:spcPct val="0"/>
              </a:spcBef>
              <a:spcAft>
                <a:spcPts val="1000"/>
              </a:spcAft>
            </a:pPr>
            <a:r>
              <a:rPr lang="en-US" sz="3000" dirty="0">
                <a:ea typeface="Times New Roman" charset="0"/>
              </a:rPr>
              <a:t>The samples were sent to Dave </a:t>
            </a:r>
            <a:r>
              <a:rPr lang="en-US" sz="3000" dirty="0" err="1">
                <a:ea typeface="Times New Roman" charset="0"/>
              </a:rPr>
              <a:t>Wronkewicz’s</a:t>
            </a:r>
            <a:r>
              <a:rPr lang="en-US" sz="3000" dirty="0">
                <a:ea typeface="Times New Roman" charset="0"/>
              </a:rPr>
              <a:t> lab at University of Missouri- Rolla for ICPMS analysis. Bismuth was used as an internal standard for </a:t>
            </a:r>
            <a:r>
              <a:rPr lang="en-US" sz="3000" dirty="0" err="1">
                <a:ea typeface="Times New Roman" charset="0"/>
              </a:rPr>
              <a:t>Ir</a:t>
            </a:r>
            <a:r>
              <a:rPr lang="en-US" sz="3000" dirty="0">
                <a:ea typeface="Times New Roman" charset="0"/>
              </a:rPr>
              <a:t> and indium as an internal standard for Ni, Cr, Fe, Co, </a:t>
            </a:r>
            <a:r>
              <a:rPr lang="en-US" sz="3000" dirty="0" err="1">
                <a:ea typeface="Times New Roman" charset="0"/>
              </a:rPr>
              <a:t>Mn</a:t>
            </a:r>
            <a:r>
              <a:rPr lang="en-US" sz="3000" dirty="0">
                <a:ea typeface="Times New Roman" charset="0"/>
              </a:rPr>
              <a:t>, and </a:t>
            </a:r>
            <a:r>
              <a:rPr lang="en-US" sz="3000" dirty="0" err="1">
                <a:ea typeface="Times New Roman" charset="0"/>
              </a:rPr>
              <a:t>Ti</a:t>
            </a:r>
            <a:r>
              <a:rPr lang="en-US" sz="3000" dirty="0">
                <a:ea typeface="Times New Roman" charset="0"/>
              </a:rPr>
              <a:t> analysis. </a:t>
            </a:r>
          </a:p>
          <a:p>
            <a:pPr algn="just" defTabSz="914400" fontAlgn="base">
              <a:spcBef>
                <a:spcPct val="0"/>
              </a:spcBef>
              <a:spcAft>
                <a:spcPts val="1000"/>
              </a:spcAft>
            </a:pPr>
            <a:r>
              <a:rPr lang="en-US" sz="3000" dirty="0">
                <a:ea typeface="Times New Roman" charset="0"/>
              </a:rPr>
              <a:t>Two samples were processed for magnetic analysis. The magnetic fraction of the sediment was extracted using a 52-grade neodymium magnet in a wet slurry. The magnetic particles collected were washed and recollected magnetically 4 times.</a:t>
            </a:r>
          </a:p>
          <a:p>
            <a:pPr algn="just" defTabSz="914400" fontAlgn="base">
              <a:spcBef>
                <a:spcPct val="0"/>
              </a:spcBef>
              <a:spcAft>
                <a:spcPts val="1000"/>
              </a:spcAft>
            </a:pPr>
            <a:r>
              <a:rPr lang="en-US" sz="3000" dirty="0">
                <a:ea typeface="Times New Roman" charset="0"/>
              </a:rPr>
              <a:t>The bulk sample and the magnetic fraction of the 2 samples were analyzed using powder X-Ray Diffraction (XRD) at University of Missouri- Kansas City.  </a:t>
            </a:r>
          </a:p>
        </p:txBody>
      </p:sp>
      <p:sp>
        <p:nvSpPr>
          <p:cNvPr id="14" name="Rectangle 13"/>
          <p:cNvSpPr/>
          <p:nvPr/>
        </p:nvSpPr>
        <p:spPr>
          <a:xfrm>
            <a:off x="8717866" y="19710620"/>
            <a:ext cx="7442615" cy="1015663"/>
          </a:xfrm>
          <a:prstGeom prst="rect">
            <a:avLst/>
          </a:prstGeom>
        </p:spPr>
        <p:txBody>
          <a:bodyPr wrap="none">
            <a:spAutoFit/>
          </a:bodyPr>
          <a:lstStyle/>
          <a:p>
            <a:r>
              <a:rPr lang="en-US" sz="3000" b="1" dirty="0"/>
              <a:t>Left: Location of Laguna Seca Chapala in </a:t>
            </a:r>
          </a:p>
          <a:p>
            <a:pPr algn="ctr"/>
            <a:r>
              <a:rPr lang="en-US" sz="3000" b="1" dirty="0"/>
              <a:t>Baja California, Mexico (Google Earth images)</a:t>
            </a:r>
          </a:p>
        </p:txBody>
      </p:sp>
      <p:pic>
        <p:nvPicPr>
          <p:cNvPr id="95" name="Picture 94"/>
          <p:cNvPicPr>
            <a:picLocks noChangeAspect="1"/>
          </p:cNvPicPr>
          <p:nvPr/>
        </p:nvPicPr>
        <p:blipFill rotWithShape="1">
          <a:blip r:embed="rId7">
            <a:extLst>
              <a:ext uri="{28A0092B-C50C-407E-A947-70E740481C1C}">
                <a14:useLocalDpi xmlns:a14="http://schemas.microsoft.com/office/drawing/2010/main" val="0"/>
              </a:ext>
            </a:extLst>
          </a:blip>
          <a:srcRect l="27681"/>
          <a:stretch/>
        </p:blipFill>
        <p:spPr>
          <a:xfrm>
            <a:off x="8856675" y="21996783"/>
            <a:ext cx="7901299" cy="6145617"/>
          </a:xfrm>
          <a:prstGeom prst="rect">
            <a:avLst/>
          </a:prstGeom>
          <a:ln w="25400" cap="sq" cmpd="sng" algn="ctr">
            <a:solidFill>
              <a:schemeClr val="tx1"/>
            </a:solidFill>
            <a:prstDash val="solid"/>
            <a:miter lim="800000"/>
            <a:headEnd type="none" w="med" len="med"/>
            <a:tailEnd type="none" w="med" len="med"/>
          </a:ln>
          <a:effectLst/>
        </p:spPr>
      </p:pic>
      <p:sp>
        <p:nvSpPr>
          <p:cNvPr id="12" name="Rectangle 11"/>
          <p:cNvSpPr/>
          <p:nvPr/>
        </p:nvSpPr>
        <p:spPr>
          <a:xfrm>
            <a:off x="8752634" y="20764478"/>
            <a:ext cx="7957230" cy="1015663"/>
          </a:xfrm>
          <a:prstGeom prst="rect">
            <a:avLst/>
          </a:prstGeom>
        </p:spPr>
        <p:txBody>
          <a:bodyPr wrap="square">
            <a:spAutoFit/>
          </a:bodyPr>
          <a:lstStyle/>
          <a:p>
            <a:r>
              <a:rPr lang="en-US" sz="3000" b="1" dirty="0"/>
              <a:t>Below: Laguna </a:t>
            </a:r>
            <a:r>
              <a:rPr lang="en-US" sz="3000" b="1" dirty="0" err="1"/>
              <a:t>Seca</a:t>
            </a:r>
            <a:r>
              <a:rPr lang="en-US" sz="3000" b="1" dirty="0"/>
              <a:t> Chapala (Google Earth images)</a:t>
            </a:r>
            <a:endParaRPr lang="en-US" sz="3000" dirty="0"/>
          </a:p>
        </p:txBody>
      </p:sp>
      <p:graphicFrame>
        <p:nvGraphicFramePr>
          <p:cNvPr id="75" name="Chart 74"/>
          <p:cNvGraphicFramePr>
            <a:graphicFrameLocks/>
          </p:cNvGraphicFramePr>
          <p:nvPr>
            <p:extLst>
              <p:ext uri="{D42A27DB-BD31-4B8C-83A1-F6EECF244321}">
                <p14:modId xmlns:p14="http://schemas.microsoft.com/office/powerpoint/2010/main" val="2452496728"/>
              </p:ext>
            </p:extLst>
          </p:nvPr>
        </p:nvGraphicFramePr>
        <p:xfrm>
          <a:off x="28194000" y="6659256"/>
          <a:ext cx="5520205" cy="1128289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6" name="Chart 75"/>
          <p:cNvGraphicFramePr>
            <a:graphicFrameLocks/>
          </p:cNvGraphicFramePr>
          <p:nvPr>
            <p:extLst>
              <p:ext uri="{D42A27DB-BD31-4B8C-83A1-F6EECF244321}">
                <p14:modId xmlns:p14="http://schemas.microsoft.com/office/powerpoint/2010/main" val="3297569819"/>
              </p:ext>
            </p:extLst>
          </p:nvPr>
        </p:nvGraphicFramePr>
        <p:xfrm>
          <a:off x="16814103" y="6666553"/>
          <a:ext cx="5536974" cy="1128289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7" name="Chart 76"/>
          <p:cNvGraphicFramePr>
            <a:graphicFrameLocks/>
          </p:cNvGraphicFramePr>
          <p:nvPr>
            <p:extLst>
              <p:ext uri="{D42A27DB-BD31-4B8C-83A1-F6EECF244321}">
                <p14:modId xmlns:p14="http://schemas.microsoft.com/office/powerpoint/2010/main" val="197796069"/>
              </p:ext>
            </p:extLst>
          </p:nvPr>
        </p:nvGraphicFramePr>
        <p:xfrm>
          <a:off x="33887230" y="6642733"/>
          <a:ext cx="5475823" cy="1130671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8" name="Chart 77"/>
          <p:cNvGraphicFramePr>
            <a:graphicFrameLocks/>
          </p:cNvGraphicFramePr>
          <p:nvPr>
            <p:extLst>
              <p:ext uri="{D42A27DB-BD31-4B8C-83A1-F6EECF244321}">
                <p14:modId xmlns:p14="http://schemas.microsoft.com/office/powerpoint/2010/main" val="2074569400"/>
              </p:ext>
            </p:extLst>
          </p:nvPr>
        </p:nvGraphicFramePr>
        <p:xfrm>
          <a:off x="39550802" y="6639387"/>
          <a:ext cx="5509357" cy="1132774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01" name="Chart 100"/>
          <p:cNvGraphicFramePr>
            <a:graphicFrameLocks/>
          </p:cNvGraphicFramePr>
          <p:nvPr>
            <p:extLst>
              <p:ext uri="{D42A27DB-BD31-4B8C-83A1-F6EECF244321}">
                <p14:modId xmlns:p14="http://schemas.microsoft.com/office/powerpoint/2010/main" val="1450854230"/>
              </p:ext>
            </p:extLst>
          </p:nvPr>
        </p:nvGraphicFramePr>
        <p:xfrm>
          <a:off x="22524958" y="6659256"/>
          <a:ext cx="5503436" cy="11290189"/>
        </p:xfrm>
        <a:graphic>
          <a:graphicData uri="http://schemas.openxmlformats.org/drawingml/2006/chart">
            <c:chart xmlns:c="http://schemas.openxmlformats.org/drawingml/2006/chart" xmlns:r="http://schemas.openxmlformats.org/officeDocument/2006/relationships" r:id="rId12"/>
          </a:graphicData>
        </a:graphic>
      </p:graphicFrame>
      <p:sp>
        <p:nvSpPr>
          <p:cNvPr id="155" name="Rectangle 154"/>
          <p:cNvSpPr/>
          <p:nvPr/>
        </p:nvSpPr>
        <p:spPr>
          <a:xfrm>
            <a:off x="29226583" y="36680383"/>
            <a:ext cx="8748681" cy="954107"/>
          </a:xfrm>
          <a:prstGeom prst="rect">
            <a:avLst/>
          </a:prstGeom>
          <a:solidFill>
            <a:schemeClr val="bg2">
              <a:alpha val="74000"/>
            </a:schemeClr>
          </a:solidFill>
        </p:spPr>
        <p:txBody>
          <a:bodyPr wrap="square">
            <a:spAutoFit/>
          </a:bodyPr>
          <a:lstStyle/>
          <a:p>
            <a:pPr algn="ctr"/>
            <a:r>
              <a:rPr lang="en-US" sz="2800" b="1" dirty="0"/>
              <a:t>Stratigraphic Section (Niemi 2013; Thomas &amp; Niemi 2015) with highlighted area of where YDB would be recorded.</a:t>
            </a:r>
          </a:p>
        </p:txBody>
      </p:sp>
      <p:sp>
        <p:nvSpPr>
          <p:cNvPr id="104" name="Rectangle 103"/>
          <p:cNvSpPr/>
          <p:nvPr/>
        </p:nvSpPr>
        <p:spPr>
          <a:xfrm>
            <a:off x="32161691" y="19302652"/>
            <a:ext cx="2783391" cy="707886"/>
          </a:xfrm>
          <a:prstGeom prst="rect">
            <a:avLst/>
          </a:prstGeom>
        </p:spPr>
        <p:txBody>
          <a:bodyPr wrap="none">
            <a:spAutoFit/>
          </a:bodyPr>
          <a:lstStyle>
            <a:defPPr>
              <a:defRPr lang="en-US"/>
            </a:defPPr>
            <a:lvl1pPr marL="0" algn="l" defTabSz="5118590" rtl="0" eaLnBrk="1" latinLnBrk="0" hangingPunct="1">
              <a:defRPr sz="10100" kern="1200">
                <a:solidFill>
                  <a:schemeClr val="tx1"/>
                </a:solidFill>
                <a:latin typeface="+mn-lt"/>
                <a:ea typeface="+mn-ea"/>
                <a:cs typeface="+mn-cs"/>
              </a:defRPr>
            </a:lvl1pPr>
            <a:lvl2pPr marL="2559295" algn="l" defTabSz="5118590" rtl="0" eaLnBrk="1" latinLnBrk="0" hangingPunct="1">
              <a:defRPr sz="10100" kern="1200">
                <a:solidFill>
                  <a:schemeClr val="tx1"/>
                </a:solidFill>
                <a:latin typeface="+mn-lt"/>
                <a:ea typeface="+mn-ea"/>
                <a:cs typeface="+mn-cs"/>
              </a:defRPr>
            </a:lvl2pPr>
            <a:lvl3pPr marL="5118590" algn="l" defTabSz="5118590" rtl="0" eaLnBrk="1" latinLnBrk="0" hangingPunct="1">
              <a:defRPr sz="10100" kern="1200">
                <a:solidFill>
                  <a:schemeClr val="tx1"/>
                </a:solidFill>
                <a:latin typeface="+mn-lt"/>
                <a:ea typeface="+mn-ea"/>
                <a:cs typeface="+mn-cs"/>
              </a:defRPr>
            </a:lvl3pPr>
            <a:lvl4pPr marL="7677886" algn="l" defTabSz="5118590" rtl="0" eaLnBrk="1" latinLnBrk="0" hangingPunct="1">
              <a:defRPr sz="10100" kern="1200">
                <a:solidFill>
                  <a:schemeClr val="tx1"/>
                </a:solidFill>
                <a:latin typeface="+mn-lt"/>
                <a:ea typeface="+mn-ea"/>
                <a:cs typeface="+mn-cs"/>
              </a:defRPr>
            </a:lvl4pPr>
            <a:lvl5pPr marL="10237181" algn="l" defTabSz="5118590" rtl="0" eaLnBrk="1" latinLnBrk="0" hangingPunct="1">
              <a:defRPr sz="10100" kern="1200">
                <a:solidFill>
                  <a:schemeClr val="tx1"/>
                </a:solidFill>
                <a:latin typeface="+mn-lt"/>
                <a:ea typeface="+mn-ea"/>
                <a:cs typeface="+mn-cs"/>
              </a:defRPr>
            </a:lvl5pPr>
            <a:lvl6pPr marL="12796482" algn="l" defTabSz="5118590" rtl="0" eaLnBrk="1" latinLnBrk="0" hangingPunct="1">
              <a:defRPr sz="10100" kern="1200">
                <a:solidFill>
                  <a:schemeClr val="tx1"/>
                </a:solidFill>
                <a:latin typeface="+mn-lt"/>
                <a:ea typeface="+mn-ea"/>
                <a:cs typeface="+mn-cs"/>
              </a:defRPr>
            </a:lvl6pPr>
            <a:lvl7pPr marL="15355777" algn="l" defTabSz="5118590" rtl="0" eaLnBrk="1" latinLnBrk="0" hangingPunct="1">
              <a:defRPr sz="10100" kern="1200">
                <a:solidFill>
                  <a:schemeClr val="tx1"/>
                </a:solidFill>
                <a:latin typeface="+mn-lt"/>
                <a:ea typeface="+mn-ea"/>
                <a:cs typeface="+mn-cs"/>
              </a:defRPr>
            </a:lvl7pPr>
            <a:lvl8pPr marL="17915072" algn="l" defTabSz="5118590" rtl="0" eaLnBrk="1" latinLnBrk="0" hangingPunct="1">
              <a:defRPr sz="10100" kern="1200">
                <a:solidFill>
                  <a:schemeClr val="tx1"/>
                </a:solidFill>
                <a:latin typeface="+mn-lt"/>
                <a:ea typeface="+mn-ea"/>
                <a:cs typeface="+mn-cs"/>
              </a:defRPr>
            </a:lvl8pPr>
            <a:lvl9pPr marL="20474367" algn="l" defTabSz="5118590" rtl="0" eaLnBrk="1" latinLnBrk="0" hangingPunct="1">
              <a:defRPr sz="10100" kern="1200">
                <a:solidFill>
                  <a:schemeClr val="tx1"/>
                </a:solidFill>
                <a:latin typeface="+mn-lt"/>
                <a:ea typeface="+mn-ea"/>
                <a:cs typeface="+mn-cs"/>
              </a:defRPr>
            </a:lvl9pPr>
          </a:lstStyle>
          <a:p>
            <a:pPr algn="ctr"/>
            <a:r>
              <a:rPr lang="en-US" sz="4000" b="1" dirty="0"/>
              <a:t>Stratigraphy</a:t>
            </a:r>
          </a:p>
        </p:txBody>
      </p:sp>
      <p:pic>
        <p:nvPicPr>
          <p:cNvPr id="106" name="Picture 105"/>
          <p:cNvPicPr>
            <a:picLocks noChangeAspect="1"/>
          </p:cNvPicPr>
          <p:nvPr/>
        </p:nvPicPr>
        <p:blipFill rotWithShape="1">
          <a:blip r:embed="rId13" cstate="print">
            <a:extLst>
              <a:ext uri="{28A0092B-C50C-407E-A947-70E740481C1C}">
                <a14:useLocalDpi xmlns:a14="http://schemas.microsoft.com/office/drawing/2010/main" val="0"/>
              </a:ext>
            </a:extLst>
          </a:blip>
          <a:srcRect l="57156" r="6765"/>
          <a:stretch/>
        </p:blipFill>
        <p:spPr>
          <a:xfrm flipH="1">
            <a:off x="29678383" y="26447620"/>
            <a:ext cx="1219201" cy="5069013"/>
          </a:xfrm>
          <a:prstGeom prst="rect">
            <a:avLst/>
          </a:prstGeom>
          <a:effectLst/>
        </p:spPr>
      </p:pic>
      <p:pic>
        <p:nvPicPr>
          <p:cNvPr id="107" name="Picture 10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048623" y="29710811"/>
            <a:ext cx="1002387" cy="4212698"/>
          </a:xfrm>
          <a:prstGeom prst="rect">
            <a:avLst/>
          </a:prstGeom>
        </p:spPr>
      </p:pic>
      <p:pic>
        <p:nvPicPr>
          <p:cNvPr id="108" name="Picture 10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419448" y="20955200"/>
            <a:ext cx="470368" cy="3041447"/>
          </a:xfrm>
          <a:prstGeom prst="rect">
            <a:avLst/>
          </a:prstGeom>
        </p:spPr>
      </p:pic>
      <p:cxnSp>
        <p:nvCxnSpPr>
          <p:cNvPr id="109" name="Straight Connector 108"/>
          <p:cNvCxnSpPr/>
          <p:nvPr/>
        </p:nvCxnSpPr>
        <p:spPr>
          <a:xfrm flipH="1">
            <a:off x="30691556" y="21334907"/>
            <a:ext cx="2163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0501740" y="22128804"/>
            <a:ext cx="4061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30232867" y="21936518"/>
            <a:ext cx="369012" cy="369332"/>
          </a:xfrm>
          <a:prstGeom prst="rect">
            <a:avLst/>
          </a:prstGeom>
          <a:noFill/>
        </p:spPr>
        <p:txBody>
          <a:bodyPr wrap="none" rtlCol="0">
            <a:spAutoFit/>
          </a:bodyPr>
          <a:lstStyle/>
          <a:p>
            <a:r>
              <a:rPr lang="en-US" sz="1800" dirty="0"/>
              <a:t>m</a:t>
            </a:r>
          </a:p>
        </p:txBody>
      </p:sp>
      <p:sp>
        <p:nvSpPr>
          <p:cNvPr id="113" name="TextBox 112"/>
          <p:cNvSpPr txBox="1"/>
          <p:nvPr/>
        </p:nvSpPr>
        <p:spPr>
          <a:xfrm>
            <a:off x="30319529" y="21170244"/>
            <a:ext cx="457176" cy="307777"/>
          </a:xfrm>
          <a:prstGeom prst="rect">
            <a:avLst/>
          </a:prstGeom>
          <a:noFill/>
        </p:spPr>
        <p:txBody>
          <a:bodyPr wrap="none" rtlCol="0">
            <a:spAutoFit/>
          </a:bodyPr>
          <a:lstStyle/>
          <a:p>
            <a:r>
              <a:rPr lang="en-US" sz="1400" dirty="0"/>
              <a:t>+20</a:t>
            </a:r>
          </a:p>
        </p:txBody>
      </p:sp>
      <p:cxnSp>
        <p:nvCxnSpPr>
          <p:cNvPr id="116" name="Straight Connector 115"/>
          <p:cNvCxnSpPr/>
          <p:nvPr/>
        </p:nvCxnSpPr>
        <p:spPr>
          <a:xfrm flipH="1">
            <a:off x="30706081" y="30817597"/>
            <a:ext cx="2018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30718965" y="31219933"/>
            <a:ext cx="19239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30706080" y="31951453"/>
            <a:ext cx="2112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30718965" y="32323309"/>
            <a:ext cx="19239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30532573" y="31594837"/>
            <a:ext cx="38477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30706079" y="32710405"/>
            <a:ext cx="20183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30715521" y="33121885"/>
            <a:ext cx="19239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30547809" y="33487645"/>
            <a:ext cx="36954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30171016" y="31465403"/>
            <a:ext cx="439544" cy="292388"/>
          </a:xfrm>
          <a:prstGeom prst="rect">
            <a:avLst/>
          </a:prstGeom>
          <a:noFill/>
        </p:spPr>
        <p:txBody>
          <a:bodyPr wrap="none" rtlCol="0">
            <a:spAutoFit/>
          </a:bodyPr>
          <a:lstStyle/>
          <a:p>
            <a:r>
              <a:rPr lang="en-US" sz="1300" dirty="0"/>
              <a:t>250</a:t>
            </a:r>
          </a:p>
        </p:txBody>
      </p:sp>
      <p:sp>
        <p:nvSpPr>
          <p:cNvPr id="126" name="TextBox 125"/>
          <p:cNvSpPr txBox="1"/>
          <p:nvPr/>
        </p:nvSpPr>
        <p:spPr>
          <a:xfrm>
            <a:off x="30171016" y="33317118"/>
            <a:ext cx="439544" cy="292388"/>
          </a:xfrm>
          <a:prstGeom prst="rect">
            <a:avLst/>
          </a:prstGeom>
          <a:noFill/>
        </p:spPr>
        <p:txBody>
          <a:bodyPr wrap="none" rtlCol="0">
            <a:spAutoFit/>
          </a:bodyPr>
          <a:lstStyle/>
          <a:p>
            <a:r>
              <a:rPr lang="en-US" sz="1300" dirty="0"/>
              <a:t>300</a:t>
            </a:r>
          </a:p>
        </p:txBody>
      </p:sp>
      <p:sp>
        <p:nvSpPr>
          <p:cNvPr id="127" name="TextBox 126"/>
          <p:cNvSpPr txBox="1"/>
          <p:nvPr/>
        </p:nvSpPr>
        <p:spPr>
          <a:xfrm>
            <a:off x="30171016" y="29564617"/>
            <a:ext cx="439544" cy="292388"/>
          </a:xfrm>
          <a:prstGeom prst="rect">
            <a:avLst/>
          </a:prstGeom>
          <a:noFill/>
        </p:spPr>
        <p:txBody>
          <a:bodyPr wrap="none" rtlCol="0">
            <a:spAutoFit/>
          </a:bodyPr>
          <a:lstStyle/>
          <a:p>
            <a:r>
              <a:rPr lang="en-US" sz="1300" dirty="0"/>
              <a:t>200</a:t>
            </a:r>
          </a:p>
        </p:txBody>
      </p:sp>
      <p:cxnSp>
        <p:nvCxnSpPr>
          <p:cNvPr id="128" name="Straight Connector 127"/>
          <p:cNvCxnSpPr/>
          <p:nvPr/>
        </p:nvCxnSpPr>
        <p:spPr>
          <a:xfrm flipH="1">
            <a:off x="30718965" y="30460981"/>
            <a:ext cx="19239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30721025" y="30067789"/>
            <a:ext cx="18688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30548118" y="23996647"/>
            <a:ext cx="363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Rectangle 130"/>
          <p:cNvSpPr/>
          <p:nvPr/>
        </p:nvSpPr>
        <p:spPr>
          <a:xfrm>
            <a:off x="30254408" y="23865177"/>
            <a:ext cx="354584" cy="292388"/>
          </a:xfrm>
          <a:prstGeom prst="rect">
            <a:avLst/>
          </a:prstGeom>
        </p:spPr>
        <p:txBody>
          <a:bodyPr wrap="none">
            <a:spAutoFit/>
          </a:bodyPr>
          <a:lstStyle/>
          <a:p>
            <a:r>
              <a:rPr lang="en-US" sz="1300" dirty="0"/>
              <a:t>50</a:t>
            </a:r>
          </a:p>
        </p:txBody>
      </p:sp>
      <p:cxnSp>
        <p:nvCxnSpPr>
          <p:cNvPr id="132" name="Straight Connector 131"/>
          <p:cNvCxnSpPr/>
          <p:nvPr/>
        </p:nvCxnSpPr>
        <p:spPr>
          <a:xfrm flipH="1">
            <a:off x="30689771" y="29290549"/>
            <a:ext cx="21814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30710800" y="28933933"/>
            <a:ext cx="2018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30701357" y="28540741"/>
            <a:ext cx="2018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30689770" y="28184125"/>
            <a:ext cx="22758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30532572" y="27809221"/>
            <a:ext cx="3753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30710800" y="27425173"/>
            <a:ext cx="2018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30696637" y="27050269"/>
            <a:ext cx="2018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30715521" y="26675365"/>
            <a:ext cx="2018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30135940" y="27656685"/>
            <a:ext cx="439544" cy="292388"/>
          </a:xfrm>
          <a:prstGeom prst="rect">
            <a:avLst/>
          </a:prstGeom>
          <a:noFill/>
        </p:spPr>
        <p:txBody>
          <a:bodyPr wrap="none" rtlCol="0">
            <a:spAutoFit/>
          </a:bodyPr>
          <a:lstStyle/>
          <a:p>
            <a:r>
              <a:rPr lang="en-US" sz="1300" dirty="0"/>
              <a:t>150</a:t>
            </a:r>
          </a:p>
        </p:txBody>
      </p:sp>
      <p:cxnSp>
        <p:nvCxnSpPr>
          <p:cNvPr id="141" name="Straight Connector 140"/>
          <p:cNvCxnSpPr/>
          <p:nvPr/>
        </p:nvCxnSpPr>
        <p:spPr>
          <a:xfrm flipV="1">
            <a:off x="30913048" y="19959927"/>
            <a:ext cx="0" cy="166305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245582" y="18920177"/>
            <a:ext cx="11365095" cy="9026382"/>
          </a:xfrm>
          <a:prstGeom prst="rect">
            <a:avLst/>
          </a:prstGeom>
          <a:ln w="25400">
            <a:solidFill>
              <a:schemeClr val="tx1"/>
            </a:solidFill>
          </a:ln>
        </p:spPr>
      </p:pic>
      <p:pic>
        <p:nvPicPr>
          <p:cNvPr id="9" name="Picture 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245582" y="28699834"/>
            <a:ext cx="11365095" cy="9026382"/>
          </a:xfrm>
          <a:prstGeom prst="rect">
            <a:avLst/>
          </a:prstGeom>
          <a:ln w="25400">
            <a:solidFill>
              <a:schemeClr val="tx1"/>
            </a:solidFill>
          </a:ln>
        </p:spPr>
      </p:pic>
      <p:sp>
        <p:nvSpPr>
          <p:cNvPr id="66" name="Rectangle 65"/>
          <p:cNvSpPr/>
          <p:nvPr/>
        </p:nvSpPr>
        <p:spPr>
          <a:xfrm>
            <a:off x="17746142" y="18212313"/>
            <a:ext cx="10372135" cy="707886"/>
          </a:xfrm>
          <a:prstGeom prst="rect">
            <a:avLst/>
          </a:prstGeom>
        </p:spPr>
        <p:txBody>
          <a:bodyPr wrap="none">
            <a:spAutoFit/>
          </a:bodyPr>
          <a:lstStyle>
            <a:defPPr>
              <a:defRPr lang="en-US"/>
            </a:defPPr>
            <a:lvl1pPr marL="0" algn="l" defTabSz="5118590" rtl="0" eaLnBrk="1" latinLnBrk="0" hangingPunct="1">
              <a:defRPr sz="10100" kern="1200">
                <a:solidFill>
                  <a:schemeClr val="tx1"/>
                </a:solidFill>
                <a:latin typeface="+mn-lt"/>
                <a:ea typeface="+mn-ea"/>
                <a:cs typeface="+mn-cs"/>
              </a:defRPr>
            </a:lvl1pPr>
            <a:lvl2pPr marL="2559295" algn="l" defTabSz="5118590" rtl="0" eaLnBrk="1" latinLnBrk="0" hangingPunct="1">
              <a:defRPr sz="10100" kern="1200">
                <a:solidFill>
                  <a:schemeClr val="tx1"/>
                </a:solidFill>
                <a:latin typeface="+mn-lt"/>
                <a:ea typeface="+mn-ea"/>
                <a:cs typeface="+mn-cs"/>
              </a:defRPr>
            </a:lvl2pPr>
            <a:lvl3pPr marL="5118590" algn="l" defTabSz="5118590" rtl="0" eaLnBrk="1" latinLnBrk="0" hangingPunct="1">
              <a:defRPr sz="10100" kern="1200">
                <a:solidFill>
                  <a:schemeClr val="tx1"/>
                </a:solidFill>
                <a:latin typeface="+mn-lt"/>
                <a:ea typeface="+mn-ea"/>
                <a:cs typeface="+mn-cs"/>
              </a:defRPr>
            </a:lvl3pPr>
            <a:lvl4pPr marL="7677886" algn="l" defTabSz="5118590" rtl="0" eaLnBrk="1" latinLnBrk="0" hangingPunct="1">
              <a:defRPr sz="10100" kern="1200">
                <a:solidFill>
                  <a:schemeClr val="tx1"/>
                </a:solidFill>
                <a:latin typeface="+mn-lt"/>
                <a:ea typeface="+mn-ea"/>
                <a:cs typeface="+mn-cs"/>
              </a:defRPr>
            </a:lvl4pPr>
            <a:lvl5pPr marL="10237181" algn="l" defTabSz="5118590" rtl="0" eaLnBrk="1" latinLnBrk="0" hangingPunct="1">
              <a:defRPr sz="10100" kern="1200">
                <a:solidFill>
                  <a:schemeClr val="tx1"/>
                </a:solidFill>
                <a:latin typeface="+mn-lt"/>
                <a:ea typeface="+mn-ea"/>
                <a:cs typeface="+mn-cs"/>
              </a:defRPr>
            </a:lvl5pPr>
            <a:lvl6pPr marL="12796482" algn="l" defTabSz="5118590" rtl="0" eaLnBrk="1" latinLnBrk="0" hangingPunct="1">
              <a:defRPr sz="10100" kern="1200">
                <a:solidFill>
                  <a:schemeClr val="tx1"/>
                </a:solidFill>
                <a:latin typeface="+mn-lt"/>
                <a:ea typeface="+mn-ea"/>
                <a:cs typeface="+mn-cs"/>
              </a:defRPr>
            </a:lvl6pPr>
            <a:lvl7pPr marL="15355777" algn="l" defTabSz="5118590" rtl="0" eaLnBrk="1" latinLnBrk="0" hangingPunct="1">
              <a:defRPr sz="10100" kern="1200">
                <a:solidFill>
                  <a:schemeClr val="tx1"/>
                </a:solidFill>
                <a:latin typeface="+mn-lt"/>
                <a:ea typeface="+mn-ea"/>
                <a:cs typeface="+mn-cs"/>
              </a:defRPr>
            </a:lvl7pPr>
            <a:lvl8pPr marL="17915072" algn="l" defTabSz="5118590" rtl="0" eaLnBrk="1" latinLnBrk="0" hangingPunct="1">
              <a:defRPr sz="10100" kern="1200">
                <a:solidFill>
                  <a:schemeClr val="tx1"/>
                </a:solidFill>
                <a:latin typeface="+mn-lt"/>
                <a:ea typeface="+mn-ea"/>
                <a:cs typeface="+mn-cs"/>
              </a:defRPr>
            </a:lvl8pPr>
            <a:lvl9pPr marL="20474367" algn="l" defTabSz="5118590" rtl="0" eaLnBrk="1" latinLnBrk="0" hangingPunct="1">
              <a:defRPr sz="10100" kern="1200">
                <a:solidFill>
                  <a:schemeClr val="tx1"/>
                </a:solidFill>
                <a:latin typeface="+mn-lt"/>
                <a:ea typeface="+mn-ea"/>
                <a:cs typeface="+mn-cs"/>
              </a:defRPr>
            </a:lvl9pPr>
          </a:lstStyle>
          <a:p>
            <a:pPr algn="ctr"/>
            <a:r>
              <a:rPr lang="en-US" sz="4000" b="1" dirty="0"/>
              <a:t>X-Ray Diffraction Patterns for Magnetic Samples</a:t>
            </a:r>
          </a:p>
        </p:txBody>
      </p:sp>
      <p:sp>
        <p:nvSpPr>
          <p:cNvPr id="67" name="Rectangle 66"/>
          <p:cNvSpPr/>
          <p:nvPr/>
        </p:nvSpPr>
        <p:spPr>
          <a:xfrm>
            <a:off x="20519569" y="28045996"/>
            <a:ext cx="4817120" cy="526540"/>
          </a:xfrm>
          <a:prstGeom prst="rect">
            <a:avLst/>
          </a:prstGeom>
          <a:solidFill>
            <a:schemeClr val="bg2">
              <a:alpha val="74000"/>
            </a:schemeClr>
          </a:solidFill>
        </p:spPr>
        <p:txBody>
          <a:bodyPr wrap="square">
            <a:spAutoFit/>
          </a:bodyPr>
          <a:lstStyle/>
          <a:p>
            <a:pPr algn="ctr"/>
            <a:r>
              <a:rPr lang="en-US" sz="2800" b="1" dirty="0"/>
              <a:t>XRD results for sample 162-164</a:t>
            </a:r>
          </a:p>
        </p:txBody>
      </p:sp>
      <p:sp>
        <p:nvSpPr>
          <p:cNvPr id="69" name="Rectangle 68"/>
          <p:cNvSpPr/>
          <p:nvPr/>
        </p:nvSpPr>
        <p:spPr>
          <a:xfrm>
            <a:off x="20519569" y="37815414"/>
            <a:ext cx="4843121" cy="523220"/>
          </a:xfrm>
          <a:prstGeom prst="rect">
            <a:avLst/>
          </a:prstGeom>
          <a:solidFill>
            <a:schemeClr val="bg2">
              <a:alpha val="74000"/>
            </a:schemeClr>
          </a:solidFill>
        </p:spPr>
        <p:txBody>
          <a:bodyPr wrap="none">
            <a:spAutoFit/>
          </a:bodyPr>
          <a:lstStyle/>
          <a:p>
            <a:pPr algn="ctr"/>
            <a:r>
              <a:rPr lang="en-US" sz="2800" b="1" dirty="0"/>
              <a:t>XRD results for sample 174-176</a:t>
            </a:r>
          </a:p>
        </p:txBody>
      </p:sp>
      <p:cxnSp>
        <p:nvCxnSpPr>
          <p:cNvPr id="70" name="Straight Connector 69"/>
          <p:cNvCxnSpPr/>
          <p:nvPr/>
        </p:nvCxnSpPr>
        <p:spPr>
          <a:xfrm flipH="1">
            <a:off x="30724962" y="25528468"/>
            <a:ext cx="2018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8996598" y="18026737"/>
            <a:ext cx="9781264" cy="523220"/>
          </a:xfrm>
          <a:prstGeom prst="rect">
            <a:avLst/>
          </a:prstGeom>
          <a:solidFill>
            <a:schemeClr val="bg2">
              <a:alpha val="74000"/>
            </a:schemeClr>
          </a:solidFill>
        </p:spPr>
        <p:txBody>
          <a:bodyPr wrap="square">
            <a:spAutoFit/>
          </a:bodyPr>
          <a:lstStyle>
            <a:defPPr>
              <a:defRPr lang="en-US"/>
            </a:defPPr>
            <a:lvl1pPr marL="0" algn="l" defTabSz="5118590" rtl="0" eaLnBrk="1" latinLnBrk="0" hangingPunct="1">
              <a:defRPr sz="10100" kern="1200">
                <a:solidFill>
                  <a:schemeClr val="tx1"/>
                </a:solidFill>
                <a:latin typeface="+mn-lt"/>
                <a:ea typeface="+mn-ea"/>
                <a:cs typeface="+mn-cs"/>
              </a:defRPr>
            </a:lvl1pPr>
            <a:lvl2pPr marL="2559295" algn="l" defTabSz="5118590" rtl="0" eaLnBrk="1" latinLnBrk="0" hangingPunct="1">
              <a:defRPr sz="10100" kern="1200">
                <a:solidFill>
                  <a:schemeClr val="tx1"/>
                </a:solidFill>
                <a:latin typeface="+mn-lt"/>
                <a:ea typeface="+mn-ea"/>
                <a:cs typeface="+mn-cs"/>
              </a:defRPr>
            </a:lvl2pPr>
            <a:lvl3pPr marL="5118590" algn="l" defTabSz="5118590" rtl="0" eaLnBrk="1" latinLnBrk="0" hangingPunct="1">
              <a:defRPr sz="10100" kern="1200">
                <a:solidFill>
                  <a:schemeClr val="tx1"/>
                </a:solidFill>
                <a:latin typeface="+mn-lt"/>
                <a:ea typeface="+mn-ea"/>
                <a:cs typeface="+mn-cs"/>
              </a:defRPr>
            </a:lvl3pPr>
            <a:lvl4pPr marL="7677886" algn="l" defTabSz="5118590" rtl="0" eaLnBrk="1" latinLnBrk="0" hangingPunct="1">
              <a:defRPr sz="10100" kern="1200">
                <a:solidFill>
                  <a:schemeClr val="tx1"/>
                </a:solidFill>
                <a:latin typeface="+mn-lt"/>
                <a:ea typeface="+mn-ea"/>
                <a:cs typeface="+mn-cs"/>
              </a:defRPr>
            </a:lvl4pPr>
            <a:lvl5pPr marL="10237181" algn="l" defTabSz="5118590" rtl="0" eaLnBrk="1" latinLnBrk="0" hangingPunct="1">
              <a:defRPr sz="10100" kern="1200">
                <a:solidFill>
                  <a:schemeClr val="tx1"/>
                </a:solidFill>
                <a:latin typeface="+mn-lt"/>
                <a:ea typeface="+mn-ea"/>
                <a:cs typeface="+mn-cs"/>
              </a:defRPr>
            </a:lvl5pPr>
            <a:lvl6pPr marL="12796482" algn="l" defTabSz="5118590" rtl="0" eaLnBrk="1" latinLnBrk="0" hangingPunct="1">
              <a:defRPr sz="10100" kern="1200">
                <a:solidFill>
                  <a:schemeClr val="tx1"/>
                </a:solidFill>
                <a:latin typeface="+mn-lt"/>
                <a:ea typeface="+mn-ea"/>
                <a:cs typeface="+mn-cs"/>
              </a:defRPr>
            </a:lvl6pPr>
            <a:lvl7pPr marL="15355777" algn="l" defTabSz="5118590" rtl="0" eaLnBrk="1" latinLnBrk="0" hangingPunct="1">
              <a:defRPr sz="10100" kern="1200">
                <a:solidFill>
                  <a:schemeClr val="tx1"/>
                </a:solidFill>
                <a:latin typeface="+mn-lt"/>
                <a:ea typeface="+mn-ea"/>
                <a:cs typeface="+mn-cs"/>
              </a:defRPr>
            </a:lvl7pPr>
            <a:lvl8pPr marL="17915072" algn="l" defTabSz="5118590" rtl="0" eaLnBrk="1" latinLnBrk="0" hangingPunct="1">
              <a:defRPr sz="10100" kern="1200">
                <a:solidFill>
                  <a:schemeClr val="tx1"/>
                </a:solidFill>
                <a:latin typeface="+mn-lt"/>
                <a:ea typeface="+mn-ea"/>
                <a:cs typeface="+mn-cs"/>
              </a:defRPr>
            </a:lvl8pPr>
            <a:lvl9pPr marL="20474367" algn="l" defTabSz="5118590" rtl="0" eaLnBrk="1" latinLnBrk="0" hangingPunct="1">
              <a:defRPr sz="10100" kern="1200">
                <a:solidFill>
                  <a:schemeClr val="tx1"/>
                </a:solidFill>
                <a:latin typeface="+mn-lt"/>
                <a:ea typeface="+mn-ea"/>
                <a:cs typeface="+mn-cs"/>
              </a:defRPr>
            </a:lvl9pPr>
          </a:lstStyle>
          <a:p>
            <a:pPr algn="ctr"/>
            <a:r>
              <a:rPr lang="en-US" sz="2800" b="1" dirty="0"/>
              <a:t>ICPMS data for </a:t>
            </a:r>
            <a:r>
              <a:rPr lang="en-US" sz="2800" b="1" dirty="0" err="1"/>
              <a:t>Ti</a:t>
            </a:r>
            <a:r>
              <a:rPr lang="en-US" sz="2800" b="1" dirty="0"/>
              <a:t>, Cr, Fe, Ni, Co, and </a:t>
            </a:r>
            <a:r>
              <a:rPr lang="en-US" sz="2800" b="1" dirty="0" err="1"/>
              <a:t>Mn</a:t>
            </a:r>
            <a:r>
              <a:rPr lang="en-US" sz="2800" b="1" dirty="0"/>
              <a:t> concentrations vs. depth</a:t>
            </a:r>
          </a:p>
        </p:txBody>
      </p:sp>
      <p:pic>
        <p:nvPicPr>
          <p:cNvPr id="10" name="Picture 9"/>
          <p:cNvPicPr>
            <a:picLocks noChangeAspect="1"/>
          </p:cNvPicPr>
          <p:nvPr/>
        </p:nvPicPr>
        <p:blipFill>
          <a:blip r:embed="rId18" cstate="print">
            <a:lum bright="-40000" contrast="40000"/>
            <a:extLst>
              <a:ext uri="{28A0092B-C50C-407E-A947-70E740481C1C}">
                <a14:useLocalDpi xmlns:a14="http://schemas.microsoft.com/office/drawing/2010/main" val="0"/>
              </a:ext>
            </a:extLst>
          </a:blip>
          <a:stretch>
            <a:fillRect/>
          </a:stretch>
        </p:blipFill>
        <p:spPr>
          <a:xfrm>
            <a:off x="409470" y="1558890"/>
            <a:ext cx="4787665" cy="3358015"/>
          </a:xfrm>
          <a:prstGeom prst="rect">
            <a:avLst/>
          </a:prstGeom>
          <a:noFill/>
        </p:spPr>
      </p:pic>
      <p:sp>
        <p:nvSpPr>
          <p:cNvPr id="15" name="Rectangle 14"/>
          <p:cNvSpPr/>
          <p:nvPr/>
        </p:nvSpPr>
        <p:spPr>
          <a:xfrm>
            <a:off x="30917352" y="28767571"/>
            <a:ext cx="7057912" cy="797046"/>
          </a:xfrm>
          <a:prstGeom prst="rect">
            <a:avLst/>
          </a:prstGeom>
          <a:solidFill>
            <a:srgbClr val="E8C80A">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19" cstate="print">
            <a:extLst>
              <a:ext uri="{28A0092B-C50C-407E-A947-70E740481C1C}">
                <a14:useLocalDpi xmlns:a14="http://schemas.microsoft.com/office/drawing/2010/main" val="0"/>
              </a:ext>
            </a:extLst>
          </a:blip>
          <a:srcRect l="-26" r="26" b="17611"/>
          <a:stretch/>
        </p:blipFill>
        <p:spPr>
          <a:xfrm>
            <a:off x="531350" y="19659600"/>
            <a:ext cx="7769103" cy="8534400"/>
          </a:xfrm>
          <a:prstGeom prst="rect">
            <a:avLst/>
          </a:prstGeom>
          <a:noFill/>
          <a:ln w="25400">
            <a:solidFill>
              <a:schemeClr val="tx1"/>
            </a:solidFill>
          </a:ln>
        </p:spPr>
      </p:pic>
      <p:sp>
        <p:nvSpPr>
          <p:cNvPr id="19" name="Rectangle 18"/>
          <p:cNvSpPr/>
          <p:nvPr/>
        </p:nvSpPr>
        <p:spPr>
          <a:xfrm>
            <a:off x="3352800" y="23433368"/>
            <a:ext cx="152400" cy="152400"/>
          </a:xfrm>
          <a:prstGeom prst="rect">
            <a:avLst/>
          </a:prstGeom>
          <a:noFill/>
          <a:ln w="444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V="1">
            <a:off x="3505200" y="21976594"/>
            <a:ext cx="5328243" cy="145677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515060" y="23592676"/>
            <a:ext cx="5318383" cy="458750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265088" y="23433368"/>
            <a:ext cx="940066" cy="400110"/>
          </a:xfrm>
          <a:prstGeom prst="rect">
            <a:avLst/>
          </a:prstGeom>
          <a:noFill/>
        </p:spPr>
        <p:txBody>
          <a:bodyPr wrap="none" rtlCol="0">
            <a:spAutoFit/>
          </a:bodyPr>
          <a:lstStyle/>
          <a:p>
            <a:r>
              <a:rPr lang="en-US" sz="2000" dirty="0">
                <a:solidFill>
                  <a:schemeClr val="bg2"/>
                </a:solidFill>
              </a:rPr>
              <a:t>Mexico</a:t>
            </a:r>
          </a:p>
        </p:txBody>
      </p:sp>
      <p:sp>
        <p:nvSpPr>
          <p:cNvPr id="91" name="TextBox 90"/>
          <p:cNvSpPr txBox="1"/>
          <p:nvPr/>
        </p:nvSpPr>
        <p:spPr>
          <a:xfrm>
            <a:off x="4949350" y="20228080"/>
            <a:ext cx="2774799" cy="400110"/>
          </a:xfrm>
          <a:prstGeom prst="rect">
            <a:avLst/>
          </a:prstGeom>
          <a:noFill/>
        </p:spPr>
        <p:txBody>
          <a:bodyPr wrap="none" rtlCol="0">
            <a:spAutoFit/>
          </a:bodyPr>
          <a:lstStyle/>
          <a:p>
            <a:r>
              <a:rPr lang="en-US" sz="2000" dirty="0">
                <a:solidFill>
                  <a:schemeClr val="bg2"/>
                </a:solidFill>
              </a:rPr>
              <a:t>United States of America</a:t>
            </a:r>
          </a:p>
        </p:txBody>
      </p:sp>
      <p:sp>
        <p:nvSpPr>
          <p:cNvPr id="79" name="TextBox 54"/>
          <p:cNvSpPr txBox="1"/>
          <p:nvPr/>
        </p:nvSpPr>
        <p:spPr>
          <a:xfrm>
            <a:off x="36959456" y="35198668"/>
            <a:ext cx="15393708" cy="707850"/>
          </a:xfrm>
          <a:prstGeom prst="rect">
            <a:avLst/>
          </a:prstGeom>
          <a:noFill/>
        </p:spPr>
        <p:txBody>
          <a:bodyPr wrap="square" lIns="91403" tIns="45702" rIns="91403" bIns="45702" rtlCol="0">
            <a:spAutoFit/>
          </a:bodyPr>
          <a:lstStyle>
            <a:defPPr>
              <a:defRPr lang="en-US"/>
            </a:defPPr>
            <a:lvl1pPr marL="0" algn="l" defTabSz="5118590" rtl="0" eaLnBrk="1" latinLnBrk="0" hangingPunct="1">
              <a:defRPr sz="10100" kern="1200">
                <a:solidFill>
                  <a:schemeClr val="tx1"/>
                </a:solidFill>
                <a:latin typeface="+mn-lt"/>
                <a:ea typeface="+mn-ea"/>
                <a:cs typeface="+mn-cs"/>
              </a:defRPr>
            </a:lvl1pPr>
            <a:lvl2pPr marL="2559295" algn="l" defTabSz="5118590" rtl="0" eaLnBrk="1" latinLnBrk="0" hangingPunct="1">
              <a:defRPr sz="10100" kern="1200">
                <a:solidFill>
                  <a:schemeClr val="tx1"/>
                </a:solidFill>
                <a:latin typeface="+mn-lt"/>
                <a:ea typeface="+mn-ea"/>
                <a:cs typeface="+mn-cs"/>
              </a:defRPr>
            </a:lvl2pPr>
            <a:lvl3pPr marL="5118590" algn="l" defTabSz="5118590" rtl="0" eaLnBrk="1" latinLnBrk="0" hangingPunct="1">
              <a:defRPr sz="10100" kern="1200">
                <a:solidFill>
                  <a:schemeClr val="tx1"/>
                </a:solidFill>
                <a:latin typeface="+mn-lt"/>
                <a:ea typeface="+mn-ea"/>
                <a:cs typeface="+mn-cs"/>
              </a:defRPr>
            </a:lvl3pPr>
            <a:lvl4pPr marL="7677886" algn="l" defTabSz="5118590" rtl="0" eaLnBrk="1" latinLnBrk="0" hangingPunct="1">
              <a:defRPr sz="10100" kern="1200">
                <a:solidFill>
                  <a:schemeClr val="tx1"/>
                </a:solidFill>
                <a:latin typeface="+mn-lt"/>
                <a:ea typeface="+mn-ea"/>
                <a:cs typeface="+mn-cs"/>
              </a:defRPr>
            </a:lvl4pPr>
            <a:lvl5pPr marL="10237181" algn="l" defTabSz="5118590" rtl="0" eaLnBrk="1" latinLnBrk="0" hangingPunct="1">
              <a:defRPr sz="10100" kern="1200">
                <a:solidFill>
                  <a:schemeClr val="tx1"/>
                </a:solidFill>
                <a:latin typeface="+mn-lt"/>
                <a:ea typeface="+mn-ea"/>
                <a:cs typeface="+mn-cs"/>
              </a:defRPr>
            </a:lvl5pPr>
            <a:lvl6pPr marL="12796482" algn="l" defTabSz="5118590" rtl="0" eaLnBrk="1" latinLnBrk="0" hangingPunct="1">
              <a:defRPr sz="10100" kern="1200">
                <a:solidFill>
                  <a:schemeClr val="tx1"/>
                </a:solidFill>
                <a:latin typeface="+mn-lt"/>
                <a:ea typeface="+mn-ea"/>
                <a:cs typeface="+mn-cs"/>
              </a:defRPr>
            </a:lvl6pPr>
            <a:lvl7pPr marL="15355777" algn="l" defTabSz="5118590" rtl="0" eaLnBrk="1" latinLnBrk="0" hangingPunct="1">
              <a:defRPr sz="10100" kern="1200">
                <a:solidFill>
                  <a:schemeClr val="tx1"/>
                </a:solidFill>
                <a:latin typeface="+mn-lt"/>
                <a:ea typeface="+mn-ea"/>
                <a:cs typeface="+mn-cs"/>
              </a:defRPr>
            </a:lvl7pPr>
            <a:lvl8pPr marL="17915072" algn="l" defTabSz="5118590" rtl="0" eaLnBrk="1" latinLnBrk="0" hangingPunct="1">
              <a:defRPr sz="10100" kern="1200">
                <a:solidFill>
                  <a:schemeClr val="tx1"/>
                </a:solidFill>
                <a:latin typeface="+mn-lt"/>
                <a:ea typeface="+mn-ea"/>
                <a:cs typeface="+mn-cs"/>
              </a:defRPr>
            </a:lvl8pPr>
            <a:lvl9pPr marL="20474367" algn="l" defTabSz="5118590" rtl="0" eaLnBrk="1" latinLnBrk="0" hangingPunct="1">
              <a:defRPr sz="10100" kern="1200">
                <a:solidFill>
                  <a:schemeClr val="tx1"/>
                </a:solidFill>
                <a:latin typeface="+mn-lt"/>
                <a:ea typeface="+mn-ea"/>
                <a:cs typeface="+mn-cs"/>
              </a:defRPr>
            </a:lvl9pPr>
          </a:lstStyle>
          <a:p>
            <a:pPr algn="ctr"/>
            <a:r>
              <a:rPr lang="en-US" sz="4000" b="1" cap="all" dirty="0"/>
              <a:t>Acknowledgements</a:t>
            </a:r>
          </a:p>
        </p:txBody>
      </p:sp>
      <p:sp>
        <p:nvSpPr>
          <p:cNvPr id="3" name="TextBox 2"/>
          <p:cNvSpPr txBox="1"/>
          <p:nvPr/>
        </p:nvSpPr>
        <p:spPr>
          <a:xfrm>
            <a:off x="38591170" y="35837005"/>
            <a:ext cx="12162113" cy="1892826"/>
          </a:xfrm>
          <a:prstGeom prst="rect">
            <a:avLst/>
          </a:prstGeom>
          <a:solidFill>
            <a:schemeClr val="bg2">
              <a:alpha val="74000"/>
            </a:schemeClr>
          </a:solidFill>
        </p:spPr>
        <p:txBody>
          <a:bodyPr wrap="square" rtlCol="0">
            <a:spAutoFit/>
          </a:bodyPr>
          <a:lstStyle/>
          <a:p>
            <a:r>
              <a:rPr lang="en-US" sz="3900" dirty="0"/>
              <a:t>This research was supported by the Summer Undergraduate Research Program at University of Missouri- Kansas City.</a:t>
            </a:r>
          </a:p>
        </p:txBody>
      </p:sp>
      <p:graphicFrame>
        <p:nvGraphicFramePr>
          <p:cNvPr id="81" name="Chart 80"/>
          <p:cNvGraphicFramePr>
            <a:graphicFrameLocks/>
          </p:cNvGraphicFramePr>
          <p:nvPr>
            <p:extLst>
              <p:ext uri="{D42A27DB-BD31-4B8C-83A1-F6EECF244321}">
                <p14:modId xmlns:p14="http://schemas.microsoft.com/office/powerpoint/2010/main" val="2006182142"/>
              </p:ext>
            </p:extLst>
          </p:nvPr>
        </p:nvGraphicFramePr>
        <p:xfrm>
          <a:off x="45236612" y="6632333"/>
          <a:ext cx="5503886" cy="11309815"/>
        </p:xfrm>
        <a:graphic>
          <a:graphicData uri="http://schemas.openxmlformats.org/drawingml/2006/chart">
            <c:chart xmlns:c="http://schemas.openxmlformats.org/drawingml/2006/chart" xmlns:r="http://schemas.openxmlformats.org/officeDocument/2006/relationships" r:id="rId20"/>
          </a:graphicData>
        </a:graphic>
      </p:graphicFrame>
      <p:sp>
        <p:nvSpPr>
          <p:cNvPr id="16" name="Rectangle 15"/>
          <p:cNvSpPr/>
          <p:nvPr/>
        </p:nvSpPr>
        <p:spPr>
          <a:xfrm>
            <a:off x="16814103" y="13258800"/>
            <a:ext cx="33926395" cy="2362200"/>
          </a:xfrm>
          <a:prstGeom prst="rect">
            <a:avLst/>
          </a:prstGeom>
          <a:solidFill>
            <a:srgbClr val="E8C80A">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455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45309</TotalTime>
  <Words>1154</Words>
  <Application>Microsoft Office PowerPoint</Application>
  <PresentationFormat>Custom</PresentationFormat>
  <Paragraphs>63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Billingsley, Anne (UMKC-Student)</dc:creator>
  <cp:lastModifiedBy>Thomas, Kaylee A. (UMKC-Student)</cp:lastModifiedBy>
  <cp:revision>373</cp:revision>
  <cp:lastPrinted>2014-08-28T04:37:12Z</cp:lastPrinted>
  <dcterms:created xsi:type="dcterms:W3CDTF">2015-06-05T03:15:00Z</dcterms:created>
  <dcterms:modified xsi:type="dcterms:W3CDTF">2016-09-20T20:09:45Z</dcterms:modified>
</cp:coreProperties>
</file>