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gif" ContentType="video/unknow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8" r:id="rId2"/>
    <p:sldId id="320" r:id="rId3"/>
    <p:sldId id="321" r:id="rId4"/>
    <p:sldId id="264" r:id="rId5"/>
    <p:sldId id="330" r:id="rId6"/>
    <p:sldId id="331" r:id="rId7"/>
    <p:sldId id="332" r:id="rId8"/>
    <p:sldId id="267" r:id="rId9"/>
    <p:sldId id="334" r:id="rId10"/>
    <p:sldId id="335" r:id="rId11"/>
    <p:sldId id="310" r:id="rId12"/>
    <p:sldId id="336" r:id="rId13"/>
    <p:sldId id="338" r:id="rId14"/>
    <p:sldId id="337" r:id="rId15"/>
    <p:sldId id="339" r:id="rId16"/>
    <p:sldId id="341" r:id="rId17"/>
    <p:sldId id="340" r:id="rId18"/>
    <p:sldId id="28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9900"/>
    <a:srgbClr val="00FFFF"/>
    <a:srgbClr val="FF33CC"/>
    <a:srgbClr val="7DC7FF"/>
    <a:srgbClr val="004376"/>
    <a:srgbClr val="FF0000"/>
    <a:srgbClr val="FFFF00"/>
    <a:srgbClr val="FBE5D6"/>
    <a:srgbClr val="9D9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4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8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67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3E05-6981-4C90-BD84-3B8BA623BD94}" type="datetimeFigureOut">
              <a:rPr lang="en-US" smtClean="0"/>
              <a:pPr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4209-013A-47FE-BDA4-BC91B5D977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84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3E05-6981-4C90-BD84-3B8BA623BD94}" type="datetimeFigureOut">
              <a:rPr lang="en-US" smtClean="0"/>
              <a:pPr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4209-013A-47FE-BDA4-BC91B5D977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20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3E05-6981-4C90-BD84-3B8BA623BD94}" type="datetimeFigureOut">
              <a:rPr lang="en-US" smtClean="0"/>
              <a:pPr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4209-013A-47FE-BDA4-BC91B5D977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2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3E05-6981-4C90-BD84-3B8BA623BD94}" type="datetimeFigureOut">
              <a:rPr lang="en-US" smtClean="0"/>
              <a:pPr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4209-013A-47FE-BDA4-BC91B5D977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70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3E05-6981-4C90-BD84-3B8BA623BD94}" type="datetimeFigureOut">
              <a:rPr lang="en-US" smtClean="0"/>
              <a:pPr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4209-013A-47FE-BDA4-BC91B5D977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7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3E05-6981-4C90-BD84-3B8BA623BD94}" type="datetimeFigureOut">
              <a:rPr lang="en-US" smtClean="0"/>
              <a:pPr/>
              <a:t>10/13/2016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4209-013A-47FE-BDA4-BC91B5D977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85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3E05-6981-4C90-BD84-3B8BA623BD94}" type="datetimeFigureOut">
              <a:rPr lang="en-US" smtClean="0"/>
              <a:pPr/>
              <a:t>10/13/2016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4209-013A-47FE-BDA4-BC91B5D977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44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3E05-6981-4C90-BD84-3B8BA623BD94}" type="datetimeFigureOut">
              <a:rPr lang="en-US" smtClean="0"/>
              <a:pPr/>
              <a:t>10/13/2016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4209-013A-47FE-BDA4-BC91B5D977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99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3E05-6981-4C90-BD84-3B8BA623BD94}" type="datetimeFigureOut">
              <a:rPr lang="en-US" smtClean="0"/>
              <a:pPr/>
              <a:t>10/13/2016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4209-013A-47FE-BDA4-BC91B5D977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90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3E05-6981-4C90-BD84-3B8BA623BD94}" type="datetimeFigureOut">
              <a:rPr lang="en-US" smtClean="0"/>
              <a:pPr/>
              <a:t>10/13/2016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4209-013A-47FE-BDA4-BC91B5D977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8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43E05-6981-4C90-BD84-3B8BA623BD94}" type="datetimeFigureOut">
              <a:rPr lang="en-US" smtClean="0"/>
              <a:pPr/>
              <a:t>10/13/2016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64209-013A-47FE-BDA4-BC91B5D977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26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43E05-6981-4C90-BD84-3B8BA623BD94}" type="datetimeFigureOut">
              <a:rPr lang="en-US" smtClean="0"/>
              <a:pPr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64209-013A-47FE-BDA4-BC91B5D977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8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2" t="18223" r="29087" b="22559"/>
          <a:stretch>
            <a:fillRect/>
          </a:stretch>
        </p:blipFill>
        <p:spPr>
          <a:xfrm>
            <a:off x="0" y="-1"/>
            <a:ext cx="8715375" cy="6858001"/>
          </a:xfr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9" t="18742" r="15807" b="22141"/>
          <a:stretch/>
        </p:blipFill>
        <p:spPr>
          <a:xfrm>
            <a:off x="8723087" y="0"/>
            <a:ext cx="420914" cy="68515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7387835" y="1995495"/>
            <a:ext cx="3050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Sediment thickness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232229" y="188686"/>
            <a:ext cx="8418286" cy="255454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en-US" sz="4000" b="1" dirty="0" smtClean="0"/>
              <a:t>SEDIMENT STORAGE TIME IN A SIMULATED MEANDERING RIVER’S FLOODPLAIN: COMPARISONS OF POINT BAR AND OVERBANK DEPOSITS</a:t>
            </a:r>
            <a:endParaRPr lang="en-US" sz="4000" b="1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4243040"/>
            <a:ext cx="8708571" cy="77701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Tobias Ackerman | Jim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Pizzuto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| University of Delaware |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GSA  |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2016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dirty="0" smtClean="0"/>
              <a:t>tobiack@udel.edu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8483" y="6370231"/>
            <a:ext cx="2856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NSF </a:t>
            </a:r>
            <a:r>
              <a:rPr lang="en-US" sz="1400" dirty="0" err="1" smtClean="0"/>
              <a:t>EPSCoR</a:t>
            </a:r>
            <a:r>
              <a:rPr lang="en-US" sz="1400" dirty="0" smtClean="0"/>
              <a:t> 11A-1301765</a:t>
            </a:r>
            <a:endParaRPr lang="en-US" sz="1400" dirty="0"/>
          </a:p>
        </p:txBody>
      </p:sp>
      <p:pic>
        <p:nvPicPr>
          <p:cNvPr id="14" name="Picture 13" descr="C:\Users\YUEYUE~1\AppData\Local\Temp\DE EPSCOR-color_R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58" y="5734384"/>
            <a:ext cx="62222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YUEYUE~1\AppData\Local\Temp\DENINLogoÆ__rvd(crop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838" y="5730151"/>
            <a:ext cx="760362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nsf.gov/images/logos/nsf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86" y="5730151"/>
            <a:ext cx="636248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sp.yimg.com/xj/th?id=OIP.Mf3505efc096e197d3f12ef0318f09228H0&amp;pid=15.1&amp;P=0&amp;w=300&amp;h=3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423" y="5730151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www.eecis.udel.edu/%7Ecimini/images/UD%20Log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/>
          <a:stretch/>
        </p:blipFill>
        <p:spPr bwMode="auto">
          <a:xfrm>
            <a:off x="3804574" y="5730151"/>
            <a:ext cx="1534853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3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734468"/>
              </p:ext>
            </p:extLst>
          </p:nvPr>
        </p:nvGraphicFramePr>
        <p:xfrm>
          <a:off x="-834474" y="211681"/>
          <a:ext cx="10692044" cy="6400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3" imgW="5648130" imgH="3381285" progId="AcroExch.Document.DC">
                  <p:embed/>
                </p:oleObj>
              </mc:Choice>
              <mc:Fallback>
                <p:oleObj name="Acrobat Document" r:id="rId3" imgW="5648130" imgH="338128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834474" y="211681"/>
                        <a:ext cx="10692044" cy="6400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511548" y="2318629"/>
            <a:ext cx="2828544" cy="14630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 rot="18420592">
            <a:off x="5651887" y="4071189"/>
            <a:ext cx="1493859" cy="858698"/>
            <a:chOff x="316647" y="2220802"/>
            <a:chExt cx="1603593" cy="1117079"/>
          </a:xfrm>
        </p:grpSpPr>
        <p:sp>
          <p:nvSpPr>
            <p:cNvPr id="7" name="Down Arrow 6"/>
            <p:cNvSpPr/>
            <p:nvPr/>
          </p:nvSpPr>
          <p:spPr>
            <a:xfrm rot="16200000">
              <a:off x="644754" y="2062395"/>
              <a:ext cx="947379" cy="1603593"/>
            </a:xfrm>
            <a:prstGeom prst="downArrow">
              <a:avLst>
                <a:gd name="adj1" fmla="val 32301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9852" y="2220802"/>
              <a:ext cx="1083699" cy="600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Flow</a:t>
              </a:r>
              <a:endParaRPr 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r="1194"/>
          <a:stretch/>
        </p:blipFill>
        <p:spPr>
          <a:xfrm>
            <a:off x="-23885" y="256032"/>
            <a:ext cx="9167885" cy="45722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844" name="Picture 4" descr="C:\Users\Owner\Desktop\GSA 2016\1bend.png"/>
          <p:cNvPicPr>
            <a:picLocks noChangeAspect="1" noChangeArrowheads="1"/>
          </p:cNvPicPr>
          <p:nvPr/>
        </p:nvPicPr>
        <p:blipFill>
          <a:blip r:embed="rId3" cstate="print"/>
          <a:srcRect l="8850" r="7592"/>
          <a:stretch>
            <a:fillRect/>
          </a:stretch>
        </p:blipFill>
        <p:spPr bwMode="auto">
          <a:xfrm>
            <a:off x="889000" y="895350"/>
            <a:ext cx="2402989" cy="1720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Down Arrow 7"/>
          <p:cNvSpPr/>
          <p:nvPr/>
        </p:nvSpPr>
        <p:spPr>
          <a:xfrm rot="13020592">
            <a:off x="2491780" y="1817431"/>
            <a:ext cx="228987" cy="444764"/>
          </a:xfrm>
          <a:prstGeom prst="downArrow">
            <a:avLst>
              <a:gd name="adj1" fmla="val 3230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559431" y="1494431"/>
            <a:ext cx="2432065" cy="966941"/>
            <a:chOff x="1619795" y="5150524"/>
            <a:chExt cx="2297624" cy="766830"/>
          </a:xfrm>
        </p:grpSpPr>
        <p:sp>
          <p:nvSpPr>
            <p:cNvPr id="11" name="Down Arrow 10"/>
            <p:cNvSpPr/>
            <p:nvPr/>
          </p:nvSpPr>
          <p:spPr>
            <a:xfrm rot="16200000">
              <a:off x="2385192" y="4385127"/>
              <a:ext cx="766830" cy="2297623"/>
            </a:xfrm>
            <a:prstGeom prst="downArrow">
              <a:avLst>
                <a:gd name="adj1" fmla="val 32301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96083" y="5364661"/>
              <a:ext cx="2221336" cy="317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Migration direction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49480" y="2950465"/>
            <a:ext cx="2295288" cy="1223386"/>
            <a:chOff x="4112977" y="4993721"/>
            <a:chExt cx="2142016" cy="1058019"/>
          </a:xfrm>
        </p:grpSpPr>
        <p:sp>
          <p:nvSpPr>
            <p:cNvPr id="14" name="TextBox 13"/>
            <p:cNvSpPr txBox="1"/>
            <p:nvPr/>
          </p:nvSpPr>
          <p:spPr>
            <a:xfrm rot="16200000">
              <a:off x="3775129" y="5331569"/>
              <a:ext cx="1045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channel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5547813" y="5344560"/>
              <a:ext cx="1045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channel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46048" y="2774489"/>
            <a:ext cx="6168027" cy="668833"/>
            <a:chOff x="4512055" y="2706011"/>
            <a:chExt cx="3534598" cy="471470"/>
          </a:xfrm>
        </p:grpSpPr>
        <p:sp>
          <p:nvSpPr>
            <p:cNvPr id="17" name="Down Arrow 16"/>
            <p:cNvSpPr/>
            <p:nvPr/>
          </p:nvSpPr>
          <p:spPr>
            <a:xfrm rot="12170750">
              <a:off x="7782024" y="2706011"/>
              <a:ext cx="264629" cy="393844"/>
            </a:xfrm>
            <a:prstGeom prst="downArrow">
              <a:avLst>
                <a:gd name="adj1" fmla="val 32301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own Arrow 17"/>
            <p:cNvSpPr/>
            <p:nvPr/>
          </p:nvSpPr>
          <p:spPr>
            <a:xfrm rot="12170750">
              <a:off x="5428538" y="2783637"/>
              <a:ext cx="264629" cy="393844"/>
            </a:xfrm>
            <a:prstGeom prst="downArrow">
              <a:avLst>
                <a:gd name="adj1" fmla="val 32301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/>
            <p:cNvSpPr/>
            <p:nvPr/>
          </p:nvSpPr>
          <p:spPr>
            <a:xfrm rot="12170750">
              <a:off x="4512055" y="2764843"/>
              <a:ext cx="264629" cy="393844"/>
            </a:xfrm>
            <a:prstGeom prst="downArrow">
              <a:avLst>
                <a:gd name="adj1" fmla="val 32301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Content Placeholder 4"/>
          <p:cNvSpPr>
            <a:spLocks noGrp="1"/>
          </p:cNvSpPr>
          <p:nvPr>
            <p:ph idx="1"/>
          </p:nvPr>
        </p:nvSpPr>
        <p:spPr>
          <a:xfrm>
            <a:off x="342619" y="4828307"/>
            <a:ext cx="8472197" cy="199980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Thick blocks of basal point bar deposits</a:t>
            </a:r>
          </a:p>
          <a:p>
            <a:r>
              <a:rPr lang="en-US" dirty="0" smtClean="0"/>
              <a:t>Thin layers of younger overbank deposits</a:t>
            </a:r>
          </a:p>
          <a:p>
            <a:r>
              <a:rPr lang="en-US" dirty="0" smtClean="0"/>
              <a:t>Scroll bars? (</a:t>
            </a:r>
            <a:r>
              <a:rPr lang="en-US" sz="2000" dirty="0" smtClean="0"/>
              <a:t>arrows</a:t>
            </a:r>
            <a:r>
              <a:rPr lang="en-US" dirty="0" smtClean="0"/>
              <a:t>)</a:t>
            </a:r>
          </a:p>
          <a:p>
            <a:r>
              <a:rPr lang="en-US" dirty="0" smtClean="0"/>
              <a:t>Floodplain becomes smoother with time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5946888" y="1353442"/>
            <a:ext cx="1716346" cy="891358"/>
          </a:xfrm>
          <a:prstGeom prst="ellipse">
            <a:avLst/>
          </a:prstGeom>
          <a:solidFill>
            <a:srgbClr val="FFFF00">
              <a:alpha val="29020"/>
            </a:srgbClr>
          </a:solidFill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381261" y="3301824"/>
            <a:ext cx="2297623" cy="766830"/>
            <a:chOff x="1619796" y="5150524"/>
            <a:chExt cx="2297623" cy="766830"/>
          </a:xfrm>
        </p:grpSpPr>
        <p:sp>
          <p:nvSpPr>
            <p:cNvPr id="23" name="Down Arrow 22"/>
            <p:cNvSpPr/>
            <p:nvPr/>
          </p:nvSpPr>
          <p:spPr>
            <a:xfrm rot="16200000">
              <a:off x="2385193" y="4385127"/>
              <a:ext cx="766830" cy="2297623"/>
            </a:xfrm>
            <a:prstGeom prst="downArrow">
              <a:avLst>
                <a:gd name="adj1" fmla="val 32301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17098" y="5349272"/>
              <a:ext cx="2011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Younger deposits</a:t>
              </a:r>
              <a:endParaRPr lang="en-US" dirty="0"/>
            </a:p>
          </p:txBody>
        </p:sp>
      </p:grpSp>
      <p:sp>
        <p:nvSpPr>
          <p:cNvPr id="25" name="Content Placeholder 4"/>
          <p:cNvSpPr txBox="1">
            <a:spLocks/>
          </p:cNvSpPr>
          <p:nvPr/>
        </p:nvSpPr>
        <p:spPr>
          <a:xfrm>
            <a:off x="16845" y="0"/>
            <a:ext cx="9144000" cy="6325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Stratigraphic cross-section of sediment age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090730" y="1445133"/>
            <a:ext cx="742358" cy="9144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7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r="1194"/>
          <a:stretch/>
        </p:blipFill>
        <p:spPr>
          <a:xfrm>
            <a:off x="-23885" y="256032"/>
            <a:ext cx="9167885" cy="45722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844" name="Picture 4" descr="C:\Users\Owner\Desktop\GSA 2016\1bend.png"/>
          <p:cNvPicPr>
            <a:picLocks noChangeAspect="1" noChangeArrowheads="1"/>
          </p:cNvPicPr>
          <p:nvPr/>
        </p:nvPicPr>
        <p:blipFill>
          <a:blip r:embed="rId3" cstate="print"/>
          <a:srcRect l="8850" r="7592"/>
          <a:stretch>
            <a:fillRect/>
          </a:stretch>
        </p:blipFill>
        <p:spPr bwMode="auto">
          <a:xfrm>
            <a:off x="889000" y="895350"/>
            <a:ext cx="2402989" cy="1720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Down Arrow 7"/>
          <p:cNvSpPr/>
          <p:nvPr/>
        </p:nvSpPr>
        <p:spPr>
          <a:xfrm rot="13020592">
            <a:off x="2491780" y="1817431"/>
            <a:ext cx="228987" cy="444764"/>
          </a:xfrm>
          <a:prstGeom prst="downArrow">
            <a:avLst>
              <a:gd name="adj1" fmla="val 3230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2"/>
          <p:cNvGrpSpPr/>
          <p:nvPr/>
        </p:nvGrpSpPr>
        <p:grpSpPr>
          <a:xfrm>
            <a:off x="3849480" y="2950465"/>
            <a:ext cx="2295288" cy="1223386"/>
            <a:chOff x="4112977" y="4993721"/>
            <a:chExt cx="2142016" cy="1058019"/>
          </a:xfrm>
        </p:grpSpPr>
        <p:sp>
          <p:nvSpPr>
            <p:cNvPr id="14" name="TextBox 13"/>
            <p:cNvSpPr txBox="1"/>
            <p:nvPr/>
          </p:nvSpPr>
          <p:spPr>
            <a:xfrm rot="16200000">
              <a:off x="3775129" y="5331569"/>
              <a:ext cx="1045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channel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5547813" y="5344560"/>
              <a:ext cx="1045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channel</a:t>
              </a:r>
              <a:endParaRPr lang="en-US" dirty="0"/>
            </a:p>
          </p:txBody>
        </p:sp>
      </p:grpSp>
      <p:sp>
        <p:nvSpPr>
          <p:cNvPr id="25" name="Content Placeholder 4"/>
          <p:cNvSpPr txBox="1">
            <a:spLocks/>
          </p:cNvSpPr>
          <p:nvPr/>
        </p:nvSpPr>
        <p:spPr>
          <a:xfrm>
            <a:off x="16845" y="0"/>
            <a:ext cx="9144000" cy="6325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Stratigraphic cross-section of sediment age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090730" y="1445133"/>
            <a:ext cx="742358" cy="9144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298173" y="4980632"/>
            <a:ext cx="3845827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h = (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en-US" sz="24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max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en-US" sz="24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act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) [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+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m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sz="2400" baseline="30000" dirty="0" smtClean="0">
                <a:solidFill>
                  <a:schemeClr val="accent2">
                    <a:lumMod val="75000"/>
                  </a:schemeClr>
                </a:solidFill>
              </a:rPr>
              <a:t>(-D/</a:t>
            </a:r>
            <a:r>
              <a:rPr lang="en-US" sz="2400" baseline="30000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l</a:t>
            </a:r>
            <a:r>
              <a:rPr lang="en-US" sz="2400" baseline="300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]</a:t>
            </a:r>
            <a:r>
              <a:rPr lang="en-US" sz="2400" dirty="0" smtClean="0"/>
              <a:t>   </a:t>
            </a:r>
          </a:p>
          <a:p>
            <a:endParaRPr lang="en-US" dirty="0"/>
          </a:p>
          <a:p>
            <a:pPr algn="ctr"/>
            <a:r>
              <a:rPr lang="en-US" sz="1400" dirty="0" smtClean="0"/>
              <a:t>(after Howard, 1992)</a:t>
            </a:r>
            <a:endParaRPr lang="en-US" sz="1400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0" y="4825398"/>
            <a:ext cx="8592472" cy="2032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Overbank deposition </a:t>
            </a:r>
            <a:r>
              <a:rPr lang="en-US" dirty="0"/>
              <a:t>rate 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smtClean="0"/>
              <a:t>  with elevation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 with distance from channel</a:t>
            </a:r>
          </a:p>
        </p:txBody>
      </p:sp>
      <p:sp>
        <p:nvSpPr>
          <p:cNvPr id="29" name="Down Arrow 28"/>
          <p:cNvSpPr/>
          <p:nvPr/>
        </p:nvSpPr>
        <p:spPr>
          <a:xfrm>
            <a:off x="741049" y="5345536"/>
            <a:ext cx="143508" cy="310806"/>
          </a:xfrm>
          <a:prstGeom prst="downArrow">
            <a:avLst>
              <a:gd name="adj1" fmla="val 3230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741049" y="5746611"/>
            <a:ext cx="143508" cy="310806"/>
          </a:xfrm>
          <a:prstGeom prst="downArrow">
            <a:avLst>
              <a:gd name="adj1" fmla="val 3230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381000" y="6146799"/>
            <a:ext cx="8267700" cy="550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000" dirty="0" smtClean="0"/>
              <a:t>H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= max floodplain height  </a:t>
            </a:r>
            <a:r>
              <a:rPr lang="en-US" sz="2000" b="1" dirty="0" smtClean="0"/>
              <a:t>|</a:t>
            </a:r>
            <a:r>
              <a:rPr lang="en-US" sz="2000" dirty="0" smtClean="0"/>
              <a:t>  </a:t>
            </a:r>
            <a:r>
              <a:rPr lang="en-US" sz="2000" dirty="0" smtClean="0">
                <a:latin typeface="Symbol" panose="05050102010706020507" pitchFamily="18" charset="2"/>
              </a:rPr>
              <a:t>m </a:t>
            </a:r>
            <a:r>
              <a:rPr lang="en-US" sz="2000" dirty="0">
                <a:latin typeface="Symbol" panose="05050102010706020507" pitchFamily="18" charset="2"/>
              </a:rPr>
              <a:t>= </a:t>
            </a:r>
            <a:r>
              <a:rPr lang="en-US" sz="2000" dirty="0" smtClean="0">
                <a:latin typeface="Symbol" panose="05050102010706020507" pitchFamily="18" charset="2"/>
              </a:rPr>
              <a:t>0.0025*H   </a:t>
            </a:r>
            <a:r>
              <a:rPr lang="en-US" sz="2000" b="1" dirty="0" smtClean="0">
                <a:latin typeface="Symbol" panose="05050102010706020507" pitchFamily="18" charset="2"/>
              </a:rPr>
              <a:t>|</a:t>
            </a:r>
            <a:r>
              <a:rPr lang="en-US" sz="2000" dirty="0" smtClean="0">
                <a:latin typeface="Symbol" panose="05050102010706020507" pitchFamily="18" charset="2"/>
              </a:rPr>
              <a:t>   n </a:t>
            </a:r>
            <a:r>
              <a:rPr lang="en-US" sz="2000" dirty="0">
                <a:latin typeface="Symbol" panose="05050102010706020507" pitchFamily="18" charset="2"/>
              </a:rPr>
              <a:t>= </a:t>
            </a:r>
            <a:r>
              <a:rPr lang="en-US" sz="2000" dirty="0" smtClean="0">
                <a:latin typeface="Symbol" panose="05050102010706020507" pitchFamily="18" charset="2"/>
              </a:rPr>
              <a:t>0.008*H   </a:t>
            </a:r>
            <a:r>
              <a:rPr lang="en-US" sz="2000" b="1" dirty="0" smtClean="0">
                <a:latin typeface="Symbol" panose="05050102010706020507" pitchFamily="18" charset="2"/>
              </a:rPr>
              <a:t>|</a:t>
            </a:r>
            <a:r>
              <a:rPr lang="en-US" sz="2000" dirty="0" smtClean="0">
                <a:latin typeface="Symbol" panose="05050102010706020507" pitchFamily="18" charset="2"/>
              </a:rPr>
              <a:t>   l </a:t>
            </a:r>
            <a:r>
              <a:rPr lang="en-US" sz="2000" dirty="0">
                <a:latin typeface="Symbol" panose="05050102010706020507" pitchFamily="18" charset="2"/>
              </a:rPr>
              <a:t>= </a:t>
            </a:r>
            <a:r>
              <a:rPr lang="en-US" sz="2000" dirty="0" smtClean="0">
                <a:latin typeface="Symbol" panose="05050102010706020507" pitchFamily="18" charset="2"/>
              </a:rPr>
              <a:t>0.5*</a:t>
            </a:r>
            <a:r>
              <a:rPr lang="en-US" sz="2000" dirty="0" smtClean="0"/>
              <a:t>W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0317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029200" y="6323568"/>
            <a:ext cx="5741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(</a:t>
            </a:r>
            <a:r>
              <a:rPr lang="en-US" sz="2000" dirty="0" err="1" smtClean="0"/>
              <a:t>ky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321300" y="1041400"/>
            <a:ext cx="2819400" cy="1219200"/>
          </a:xfrm>
          <a:prstGeom prst="rect">
            <a:avLst/>
          </a:prstGeom>
          <a:noFill/>
          <a:ln w="38100">
            <a:solidFill>
              <a:srgbClr val="7DC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72100" y="1651000"/>
            <a:ext cx="27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DC7FF"/>
                </a:solidFill>
              </a:rPr>
              <a:t>Storage time results</a:t>
            </a:r>
            <a:endParaRPr lang="en-US" sz="2400" b="1" dirty="0">
              <a:solidFill>
                <a:srgbClr val="7DC7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528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50" y="238127"/>
            <a:ext cx="7886700" cy="95567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Channel frequents center of floodplain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2019300" y="1816100"/>
            <a:ext cx="2362200" cy="3416300"/>
          </a:xfrm>
          <a:prstGeom prst="rect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6900" y="1638300"/>
            <a:ext cx="2235200" cy="4762500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35200" y="4762500"/>
            <a:ext cx="1439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33CC"/>
                </a:solidFill>
              </a:rPr>
              <a:t>Upstream</a:t>
            </a:r>
            <a:endParaRPr lang="en-US" sz="2400" b="1" dirty="0">
              <a:solidFill>
                <a:srgbClr val="FF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6900" y="5867400"/>
            <a:ext cx="1828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9900"/>
                </a:solidFill>
              </a:rPr>
              <a:t>Downstream</a:t>
            </a:r>
            <a:endParaRPr lang="en-US" sz="2400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8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Rectangle 6"/>
          <p:cNvSpPr/>
          <p:nvPr/>
        </p:nvSpPr>
        <p:spPr>
          <a:xfrm>
            <a:off x="1244600" y="3238500"/>
            <a:ext cx="2540000" cy="273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 t="47593" r="58194" b="35184"/>
          <a:stretch>
            <a:fillRect/>
          </a:stretch>
        </p:blipFill>
        <p:spPr>
          <a:xfrm>
            <a:off x="1231900" y="4810125"/>
            <a:ext cx="2590800" cy="11811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Upstream Point Bar and Overbank storage time distributions</a:t>
            </a:r>
            <a:endParaRPr lang="en-US" sz="24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206500" y="914400"/>
            <a:ext cx="265430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848100" y="914400"/>
            <a:ext cx="50800" cy="5130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768600" y="10795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94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Rectangle 6"/>
          <p:cNvSpPr/>
          <p:nvPr/>
        </p:nvSpPr>
        <p:spPr>
          <a:xfrm>
            <a:off x="1244600" y="3238500"/>
            <a:ext cx="2540000" cy="273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 t="47593" r="58194" b="35184"/>
          <a:stretch>
            <a:fillRect/>
          </a:stretch>
        </p:blipFill>
        <p:spPr>
          <a:xfrm>
            <a:off x="1231900" y="4810125"/>
            <a:ext cx="2590800" cy="1181100"/>
          </a:xfrm>
          <a:prstGeom prst="rect">
            <a:avLst/>
          </a:prstGeom>
        </p:spPr>
      </p:pic>
      <p:grpSp>
        <p:nvGrpSpPr>
          <p:cNvPr id="3" name="Group 24"/>
          <p:cNvGrpSpPr>
            <a:grpSpLocks noChangeAspect="1"/>
          </p:cNvGrpSpPr>
          <p:nvPr/>
        </p:nvGrpSpPr>
        <p:grpSpPr>
          <a:xfrm>
            <a:off x="4886325" y="2035175"/>
            <a:ext cx="546100" cy="409575"/>
            <a:chOff x="4419600" y="1673225"/>
            <a:chExt cx="1092199" cy="819149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4419600" y="1673225"/>
              <a:ext cx="9524" cy="8191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endCxn id="8" idx="4"/>
            </p:cNvCxnSpPr>
            <p:nvPr/>
          </p:nvCxnSpPr>
          <p:spPr>
            <a:xfrm>
              <a:off x="4429124" y="2492374"/>
              <a:ext cx="108267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23"/>
          <p:cNvGrpSpPr>
            <a:grpSpLocks noChangeAspect="1"/>
          </p:cNvGrpSpPr>
          <p:nvPr/>
        </p:nvGrpSpPr>
        <p:grpSpPr>
          <a:xfrm>
            <a:off x="5375276" y="1344612"/>
            <a:ext cx="644525" cy="373063"/>
            <a:chOff x="4845050" y="1216024"/>
            <a:chExt cx="1289050" cy="746125"/>
          </a:xfrm>
        </p:grpSpPr>
        <p:cxnSp>
          <p:nvCxnSpPr>
            <p:cNvPr id="18" name="Straight Connector 17"/>
            <p:cNvCxnSpPr>
              <a:endCxn id="17" idx="0"/>
            </p:cNvCxnSpPr>
            <p:nvPr/>
          </p:nvCxnSpPr>
          <p:spPr>
            <a:xfrm>
              <a:off x="6134100" y="1216024"/>
              <a:ext cx="0" cy="7461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7" idx="2"/>
            </p:cNvCxnSpPr>
            <p:nvPr/>
          </p:nvCxnSpPr>
          <p:spPr>
            <a:xfrm>
              <a:off x="4845050" y="1216024"/>
              <a:ext cx="12890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364163" y="1343025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-0.75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906963" y="2066925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165600" y="774700"/>
            <a:ext cx="2108200" cy="226060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844934" y="889000"/>
            <a:ext cx="178914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Point bar </a:t>
            </a:r>
          </a:p>
          <a:p>
            <a:pPr algn="ctr"/>
            <a:r>
              <a:rPr lang="en-US" sz="2400" dirty="0" smtClean="0"/>
              <a:t>peak erosion</a:t>
            </a:r>
            <a:endParaRPr lang="en-US" sz="2400" dirty="0"/>
          </a:p>
        </p:txBody>
      </p:sp>
      <p:cxnSp>
        <p:nvCxnSpPr>
          <p:cNvPr id="33" name="Straight Arrow Connector 32"/>
          <p:cNvCxnSpPr>
            <a:stCxn id="31" idx="2"/>
          </p:cNvCxnSpPr>
          <p:nvPr/>
        </p:nvCxnSpPr>
        <p:spPr>
          <a:xfrm>
            <a:off x="2739506" y="1719997"/>
            <a:ext cx="3694" cy="43900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172200" y="749300"/>
            <a:ext cx="2266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Overbank storage has </a:t>
            </a:r>
          </a:p>
          <a:p>
            <a:pPr algn="ctr"/>
            <a:r>
              <a:rPr lang="en-US" dirty="0" smtClean="0"/>
              <a:t>heavier distribution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333500" y="3517900"/>
            <a:ext cx="6654800" cy="1077218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Exponential tailing beyond 10 </a:t>
            </a:r>
            <a:r>
              <a:rPr lang="en-US" sz="3200" dirty="0" err="1" smtClean="0"/>
              <a:t>ky</a:t>
            </a:r>
            <a:r>
              <a:rPr lang="en-US" sz="3200" dirty="0" smtClean="0"/>
              <a:t> indicates equal probability of erosion !</a:t>
            </a:r>
            <a:endParaRPr lang="en-US" sz="3200" dirty="0"/>
          </a:p>
        </p:txBody>
      </p:sp>
      <p:sp>
        <p:nvSpPr>
          <p:cNvPr id="38" name="TextBox 3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Upstream Point Bar and Overbank storage time distributions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694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44600" y="3238500"/>
            <a:ext cx="2540000" cy="2730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 t="47593" r="58194" b="35184"/>
          <a:stretch>
            <a:fillRect/>
          </a:stretch>
        </p:blipFill>
        <p:spPr>
          <a:xfrm>
            <a:off x="1231900" y="4810125"/>
            <a:ext cx="2590800" cy="1181100"/>
          </a:xfrm>
          <a:prstGeom prst="rect">
            <a:avLst/>
          </a:prstGeom>
        </p:spPr>
      </p:pic>
      <p:grpSp>
        <p:nvGrpSpPr>
          <p:cNvPr id="3" name="Group 24"/>
          <p:cNvGrpSpPr>
            <a:grpSpLocks noChangeAspect="1"/>
          </p:cNvGrpSpPr>
          <p:nvPr/>
        </p:nvGrpSpPr>
        <p:grpSpPr>
          <a:xfrm>
            <a:off x="4886325" y="2035175"/>
            <a:ext cx="546100" cy="409575"/>
            <a:chOff x="4419600" y="1673225"/>
            <a:chExt cx="1092199" cy="819149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4419600" y="1673225"/>
              <a:ext cx="9524" cy="8191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endCxn id="8" idx="4"/>
            </p:cNvCxnSpPr>
            <p:nvPr/>
          </p:nvCxnSpPr>
          <p:spPr>
            <a:xfrm>
              <a:off x="4429124" y="2492374"/>
              <a:ext cx="108267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23"/>
          <p:cNvGrpSpPr>
            <a:grpSpLocks noChangeAspect="1"/>
          </p:cNvGrpSpPr>
          <p:nvPr/>
        </p:nvGrpSpPr>
        <p:grpSpPr>
          <a:xfrm>
            <a:off x="5375276" y="1344612"/>
            <a:ext cx="644525" cy="373063"/>
            <a:chOff x="4845050" y="1216024"/>
            <a:chExt cx="1289050" cy="746125"/>
          </a:xfrm>
        </p:grpSpPr>
        <p:cxnSp>
          <p:nvCxnSpPr>
            <p:cNvPr id="18" name="Straight Connector 17"/>
            <p:cNvCxnSpPr>
              <a:endCxn id="17" idx="0"/>
            </p:cNvCxnSpPr>
            <p:nvPr/>
          </p:nvCxnSpPr>
          <p:spPr>
            <a:xfrm>
              <a:off x="6134100" y="1216024"/>
              <a:ext cx="0" cy="7461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7" idx="2"/>
            </p:cNvCxnSpPr>
            <p:nvPr/>
          </p:nvCxnSpPr>
          <p:spPr>
            <a:xfrm>
              <a:off x="4845050" y="1216024"/>
              <a:ext cx="12890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364163" y="1343025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-0.75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906963" y="2066925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-1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165600" y="774700"/>
            <a:ext cx="2108200" cy="2260600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152900" y="762000"/>
            <a:ext cx="3644900" cy="32893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                   Point Bar and Overbank storage time distributions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694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1374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8100"/>
            <a:ext cx="7886700" cy="48688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Check </a:t>
            </a:r>
            <a:r>
              <a:rPr lang="en-US" dirty="0" err="1" smtClean="0"/>
              <a:t>planform</a:t>
            </a:r>
            <a:r>
              <a:rPr lang="en-US" dirty="0" smtClean="0"/>
              <a:t> geometry</a:t>
            </a:r>
          </a:p>
          <a:p>
            <a:endParaRPr lang="en-US" dirty="0" smtClean="0"/>
          </a:p>
          <a:p>
            <a:pPr algn="r">
              <a:buNone/>
            </a:pPr>
            <a:r>
              <a:rPr lang="en-US" dirty="0" smtClean="0"/>
              <a:t>Point bars may have a peak contribution</a:t>
            </a:r>
          </a:p>
          <a:p>
            <a:pPr algn="r">
              <a:buNone/>
            </a:pPr>
            <a:r>
              <a:rPr lang="en-US" dirty="0" smtClean="0"/>
              <a:t>similar to the time to migrate 5-6 W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Overbank storage has a </a:t>
            </a:r>
          </a:p>
          <a:p>
            <a:pPr>
              <a:buNone/>
            </a:pPr>
            <a:r>
              <a:rPr lang="en-US" dirty="0" smtClean="0"/>
              <a:t>heavier distribution</a:t>
            </a:r>
          </a:p>
          <a:p>
            <a:endParaRPr lang="en-US" dirty="0" smtClean="0"/>
          </a:p>
          <a:p>
            <a:pPr algn="r">
              <a:buNone/>
            </a:pPr>
            <a:r>
              <a:rPr lang="en-US" dirty="0" smtClean="0"/>
              <a:t>Valley confinement influences light tail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68556" y="5532437"/>
            <a:ext cx="48133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Thank you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134122" y="1040223"/>
            <a:ext cx="2209800" cy="998127"/>
            <a:chOff x="4581672" y="221073"/>
            <a:chExt cx="2209800" cy="998127"/>
          </a:xfrm>
        </p:grpSpPr>
        <p:sp>
          <p:nvSpPr>
            <p:cNvPr id="12" name="Rectangle 11"/>
            <p:cNvSpPr/>
            <p:nvPr/>
          </p:nvSpPr>
          <p:spPr>
            <a:xfrm>
              <a:off x="4667250" y="247650"/>
              <a:ext cx="1714500" cy="971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Content Placeholder 3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8" t="33056" r="72639" b="34722"/>
            <a:stretch>
              <a:fillRect/>
            </a:stretch>
          </p:blipFill>
          <p:spPr>
            <a:xfrm rot="2703714" flipH="1" flipV="1">
              <a:off x="5221926" y="-419181"/>
              <a:ext cx="929291" cy="2209800"/>
            </a:xfrm>
            <a:prstGeom prst="rect">
              <a:avLst/>
            </a:prstGeom>
          </p:spPr>
        </p:pic>
      </p:grp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6111" r="56250" b="54444"/>
          <a:stretch>
            <a:fillRect/>
          </a:stretch>
        </p:blipFill>
        <p:spPr>
          <a:xfrm>
            <a:off x="374650" y="2336426"/>
            <a:ext cx="2184400" cy="11243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/>
          <a:srcRect l="49219" t="15750" r="35469" b="57750"/>
          <a:stretch>
            <a:fillRect/>
          </a:stretch>
        </p:blipFill>
        <p:spPr bwMode="auto">
          <a:xfrm>
            <a:off x="5222744" y="3487834"/>
            <a:ext cx="1447800" cy="1565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5" cstate="print"/>
          <a:srcRect l="63125" t="30000" r="17031" b="37500"/>
          <a:stretch>
            <a:fillRect/>
          </a:stretch>
        </p:blipFill>
        <p:spPr bwMode="auto">
          <a:xfrm>
            <a:off x="419100" y="4880700"/>
            <a:ext cx="1447800" cy="148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30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blogs.discovermagazine.com/imageo/files/2013/07/Mississippi-Runoff-into-the-Gulf-1024x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3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6594" y="6371471"/>
            <a:ext cx="1442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 6, 2013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Why Sediment?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859313"/>
            <a:ext cx="7886700" cy="399868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FFFF"/>
                </a:solidFill>
              </a:rPr>
              <a:t>~ Its how the mountains travel to the sea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Geology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Earth history is recorded in sedimentary rocks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Environment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Sediment plays an outsized role in aquatic environments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1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rgbClr val="FFFFFF">
              <a:alpha val="4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Floodplain Storage?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7543"/>
            <a:ext cx="7886700" cy="460942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FFFF"/>
                </a:solidFill>
              </a:rPr>
              <a:t>~ Its about time</a:t>
            </a:r>
          </a:p>
          <a:p>
            <a:endParaRPr lang="en-US" dirty="0"/>
          </a:p>
          <a:p>
            <a:r>
              <a:rPr lang="en-US" dirty="0" smtClean="0"/>
              <a:t>Geology</a:t>
            </a:r>
          </a:p>
          <a:p>
            <a:pPr lvl="1"/>
            <a:r>
              <a:rPr lang="en-US" dirty="0" smtClean="0"/>
              <a:t>Source to sink signal lag</a:t>
            </a:r>
          </a:p>
          <a:p>
            <a:r>
              <a:rPr lang="en-US" dirty="0" smtClean="0"/>
              <a:t>Environment</a:t>
            </a:r>
          </a:p>
          <a:p>
            <a:pPr lvl="1"/>
            <a:r>
              <a:rPr lang="en-US" dirty="0" smtClean="0"/>
              <a:t>Direct sediment &amp; pollutant </a:t>
            </a:r>
            <a:r>
              <a:rPr lang="en-US" dirty="0" smtClean="0">
                <a:solidFill>
                  <a:srgbClr val="0028FF"/>
                </a:solidFill>
              </a:rPr>
              <a:t>supply</a:t>
            </a:r>
            <a:r>
              <a:rPr lang="en-US" dirty="0" smtClean="0"/>
              <a:t> to waterway</a:t>
            </a:r>
          </a:p>
          <a:p>
            <a:pPr lvl="1"/>
            <a:r>
              <a:rPr lang="en-US" dirty="0" smtClean="0"/>
              <a:t>Re-emission of trapped ‘contaminants’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01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3371"/>
            <a:ext cx="7886700" cy="886158"/>
          </a:xfrm>
        </p:spPr>
        <p:txBody>
          <a:bodyPr/>
          <a:lstStyle/>
          <a:p>
            <a:r>
              <a:rPr lang="en-US" dirty="0" smtClean="0"/>
              <a:t>Modeling effort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41696"/>
            <a:ext cx="7886700" cy="559558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Simulate a meandering river</a:t>
            </a:r>
          </a:p>
          <a:p>
            <a:pPr>
              <a:buNone/>
            </a:pPr>
            <a:r>
              <a:rPr lang="en-US" dirty="0" smtClean="0"/>
              <a:t>Deposit ‘sediment’ in 2 facies</a:t>
            </a:r>
          </a:p>
          <a:p>
            <a:pPr lvl="1">
              <a:buNone/>
            </a:pPr>
            <a:r>
              <a:rPr lang="en-US" dirty="0" smtClean="0"/>
              <a:t>Point bar deposits</a:t>
            </a:r>
          </a:p>
          <a:p>
            <a:pPr lvl="1">
              <a:buNone/>
            </a:pPr>
            <a:r>
              <a:rPr lang="en-US" dirty="0" smtClean="0"/>
              <a:t>Overbank (vertical accretion) deposits</a:t>
            </a:r>
          </a:p>
          <a:p>
            <a:pPr>
              <a:buNone/>
            </a:pPr>
            <a:r>
              <a:rPr lang="en-US" dirty="0" smtClean="0"/>
              <a:t>Caveats</a:t>
            </a:r>
          </a:p>
          <a:p>
            <a:pPr lvl="1">
              <a:buNone/>
            </a:pPr>
            <a:r>
              <a:rPr lang="en-US" dirty="0" smtClean="0"/>
              <a:t>No channel incision or </a:t>
            </a:r>
            <a:r>
              <a:rPr lang="en-US" dirty="0" err="1" smtClean="0"/>
              <a:t>aggradation</a:t>
            </a:r>
            <a:endParaRPr lang="en-US" dirty="0" smtClean="0"/>
          </a:p>
          <a:p>
            <a:pPr lvl="1">
              <a:buNone/>
            </a:pPr>
            <a:r>
              <a:rPr lang="en-US" dirty="0" smtClean="0"/>
              <a:t>No valley walls, or processes shorter than 30 years</a:t>
            </a:r>
          </a:p>
          <a:p>
            <a:pPr lvl="1">
              <a:buNone/>
            </a:pPr>
            <a:r>
              <a:rPr lang="en-US" dirty="0"/>
              <a:t>U</a:t>
            </a:r>
            <a:r>
              <a:rPr lang="en-US" dirty="0" smtClean="0"/>
              <a:t>niform erodibility, and hydrograph</a:t>
            </a:r>
            <a:endParaRPr lang="en-US" dirty="0"/>
          </a:p>
          <a:p>
            <a:pPr>
              <a:buNone/>
            </a:pPr>
            <a:r>
              <a:rPr lang="en-US" dirty="0" smtClean="0"/>
              <a:t>Track the age of sediment when its eroded</a:t>
            </a:r>
          </a:p>
          <a:p>
            <a:pPr marL="0" indent="0">
              <a:buNone/>
            </a:pPr>
            <a:r>
              <a:rPr lang="en-US" sz="5200" dirty="0" smtClean="0">
                <a:solidFill>
                  <a:schemeClr val="accent2">
                    <a:lumMod val="75000"/>
                  </a:schemeClr>
                </a:solidFill>
              </a:rPr>
              <a:t>Research findings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Overbank storage has a heavier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distirbution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than point bar storage.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Distributions become light tailed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Less valley confinement leads to heavier tails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3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est_movie3_fps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43165" y="1078592"/>
            <a:ext cx="7886700" cy="4306888"/>
          </a:xfrm>
        </p:spPr>
      </p:pic>
      <p:grpSp>
        <p:nvGrpSpPr>
          <p:cNvPr id="4" name="Group 8"/>
          <p:cNvGrpSpPr/>
          <p:nvPr/>
        </p:nvGrpSpPr>
        <p:grpSpPr>
          <a:xfrm>
            <a:off x="1378856" y="4721679"/>
            <a:ext cx="2135415" cy="438150"/>
            <a:chOff x="2305050" y="3511550"/>
            <a:chExt cx="2324100" cy="438150"/>
          </a:xfrm>
        </p:grpSpPr>
        <p:sp>
          <p:nvSpPr>
            <p:cNvPr id="5" name="Rectangle 4"/>
            <p:cNvSpPr/>
            <p:nvPr/>
          </p:nvSpPr>
          <p:spPr>
            <a:xfrm>
              <a:off x="2305050" y="3619500"/>
              <a:ext cx="2324100" cy="3302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24797" y="3511550"/>
              <a:ext cx="229165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10 km</a:t>
              </a:r>
              <a:endParaRPr lang="en-US" sz="2000" dirty="0"/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628650" y="172622"/>
            <a:ext cx="7886700" cy="886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Channel centerline simulation (4ky)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8978" y="4873491"/>
            <a:ext cx="2602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Schwenk</a:t>
            </a:r>
            <a:r>
              <a:rPr lang="en-US" sz="1200" dirty="0" smtClean="0"/>
              <a:t> et.al. 2015 </a:t>
            </a:r>
            <a:r>
              <a:rPr lang="en-US" sz="1200" dirty="0"/>
              <a:t>(</a:t>
            </a:r>
            <a:r>
              <a:rPr lang="en-US" sz="1200" dirty="0" smtClean="0"/>
              <a:t>Ikeda et.al. 1981)</a:t>
            </a:r>
            <a:endParaRPr lang="en-US" sz="12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60954" y="5774745"/>
            <a:ext cx="1915920" cy="922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Flow Q = 325 </a:t>
            </a:r>
            <a:r>
              <a:rPr lang="en-US" sz="1200" dirty="0" err="1" smtClean="0"/>
              <a:t>cms</a:t>
            </a:r>
            <a:endParaRPr lang="en-US" sz="1200" dirty="0" smtClean="0"/>
          </a:p>
          <a:p>
            <a:r>
              <a:rPr lang="en-US" sz="1200" dirty="0" smtClean="0"/>
              <a:t>Flow Depth = 3 m</a:t>
            </a:r>
          </a:p>
          <a:p>
            <a:r>
              <a:rPr lang="en-US" sz="1200" dirty="0"/>
              <a:t>Valley Slope = 6.7 x 10</a:t>
            </a:r>
            <a:r>
              <a:rPr lang="en-US" sz="1200" baseline="30000" dirty="0"/>
              <a:t>-4</a:t>
            </a:r>
            <a:r>
              <a:rPr lang="en-US" sz="1200" dirty="0"/>
              <a:t> </a:t>
            </a:r>
          </a:p>
          <a:p>
            <a:pPr marL="0" indent="0">
              <a:buNone/>
            </a:pPr>
            <a:endParaRPr lang="en-US" sz="12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921196" y="5774745"/>
            <a:ext cx="2262237" cy="864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Channel width = W = 70 m</a:t>
            </a:r>
          </a:p>
          <a:p>
            <a:r>
              <a:rPr lang="en-US" sz="1200" dirty="0" smtClean="0">
                <a:latin typeface="Symbol" panose="05050102010706020507" pitchFamily="18" charset="2"/>
              </a:rPr>
              <a:t>D</a:t>
            </a:r>
            <a:r>
              <a:rPr lang="en-US" sz="1200" dirty="0" smtClean="0"/>
              <a:t>t = 0.17 years</a:t>
            </a:r>
          </a:p>
          <a:p>
            <a:r>
              <a:rPr lang="en-US" sz="1200" dirty="0" smtClean="0"/>
              <a:t>Erodibility (</a:t>
            </a:r>
            <a:r>
              <a:rPr lang="en-US" sz="1200" dirty="0" err="1" smtClean="0"/>
              <a:t>Eo</a:t>
            </a:r>
            <a:r>
              <a:rPr lang="en-US" sz="1200" dirty="0" smtClean="0"/>
              <a:t>) = 3.7 x 10</a:t>
            </a:r>
            <a:r>
              <a:rPr lang="en-US" sz="1200" baseline="30000" dirty="0" smtClean="0"/>
              <a:t>-8</a:t>
            </a:r>
            <a:r>
              <a:rPr lang="en-US" sz="1200" dirty="0" smtClean="0"/>
              <a:t> 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95326" y="5774744"/>
            <a:ext cx="3900537" cy="1083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Floodplain </a:t>
            </a:r>
            <a:r>
              <a:rPr lang="en-US" sz="1200" dirty="0"/>
              <a:t>dimensions </a:t>
            </a:r>
            <a:r>
              <a:rPr lang="en-US" sz="1200" dirty="0" smtClean="0"/>
              <a:t>±25 </a:t>
            </a:r>
            <a:r>
              <a:rPr lang="en-US" sz="1200" dirty="0"/>
              <a:t>by ±33 </a:t>
            </a:r>
            <a:r>
              <a:rPr lang="en-US" sz="1200" dirty="0" smtClean="0"/>
              <a:t>km</a:t>
            </a:r>
            <a:endParaRPr lang="en-US" sz="1200" dirty="0"/>
          </a:p>
          <a:p>
            <a:r>
              <a:rPr lang="en-US" sz="1200" dirty="0"/>
              <a:t>Node spacing </a:t>
            </a:r>
            <a:r>
              <a:rPr lang="en-US" sz="1200" dirty="0" smtClean="0"/>
              <a:t>0.28 </a:t>
            </a:r>
            <a:r>
              <a:rPr lang="en-US" sz="1200" dirty="0"/>
              <a:t>to </a:t>
            </a:r>
            <a:r>
              <a:rPr lang="en-US" sz="1200" dirty="0" smtClean="0"/>
              <a:t>1.9 W </a:t>
            </a:r>
            <a:r>
              <a:rPr lang="en-US" sz="1200" dirty="0"/>
              <a:t>(20 to 133m</a:t>
            </a:r>
            <a:r>
              <a:rPr lang="en-US" sz="1200" dirty="0" smtClean="0"/>
              <a:t>)</a:t>
            </a:r>
          </a:p>
          <a:p>
            <a:r>
              <a:rPr lang="en-US" sz="1200" dirty="0" smtClean="0"/>
              <a:t>Annual migration rate ≈ 5% channel width</a:t>
            </a:r>
            <a:endParaRPr lang="en-US" sz="12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69521" y="1571045"/>
            <a:ext cx="7625180" cy="651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dirty="0" smtClean="0"/>
              <a:t>Migration = f(Substrate </a:t>
            </a:r>
            <a:r>
              <a:rPr lang="en-US" dirty="0" err="1" smtClean="0"/>
              <a:t>erodibility</a:t>
            </a:r>
            <a:r>
              <a:rPr lang="en-US" dirty="0" smtClean="0"/>
              <a:t>, curvature, flow)</a:t>
            </a:r>
          </a:p>
        </p:txBody>
      </p:sp>
    </p:spTree>
    <p:extLst>
      <p:ext uri="{BB962C8B-B14F-4D97-AF65-F5344CB8AC3E}">
        <p14:creationId xmlns:p14="http://schemas.microsoft.com/office/powerpoint/2010/main" val="195034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286" y="205469"/>
            <a:ext cx="4789714" cy="941160"/>
          </a:xfrm>
        </p:spPr>
        <p:txBody>
          <a:bodyPr/>
          <a:lstStyle/>
          <a:p>
            <a:r>
              <a:rPr lang="en-US" dirty="0" err="1" smtClean="0"/>
              <a:t>Planform</a:t>
            </a:r>
            <a:r>
              <a:rPr lang="en-US" dirty="0" smtClean="0"/>
              <a:t> Scale</a:t>
            </a:r>
            <a:endParaRPr lang="en-US" dirty="0"/>
          </a:p>
        </p:txBody>
      </p:sp>
      <p:grpSp>
        <p:nvGrpSpPr>
          <p:cNvPr id="3" name="Group 8"/>
          <p:cNvGrpSpPr/>
          <p:nvPr/>
        </p:nvGrpSpPr>
        <p:grpSpPr>
          <a:xfrm>
            <a:off x="290286" y="6158593"/>
            <a:ext cx="2324100" cy="438150"/>
            <a:chOff x="2305050" y="3511550"/>
            <a:chExt cx="2324100" cy="438150"/>
          </a:xfrm>
        </p:grpSpPr>
        <p:sp>
          <p:nvSpPr>
            <p:cNvPr id="7" name="Rectangle 6"/>
            <p:cNvSpPr/>
            <p:nvPr/>
          </p:nvSpPr>
          <p:spPr>
            <a:xfrm>
              <a:off x="2305050" y="3619500"/>
              <a:ext cx="2324100" cy="3302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17750" y="3511550"/>
              <a:ext cx="22987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10 km</a:t>
              </a:r>
              <a:endParaRPr lang="en-US" sz="2000" dirty="0"/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2670629" y="1248229"/>
            <a:ext cx="4325257" cy="4928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Meande</a:t>
            </a:r>
            <a:r>
              <a:rPr lang="en-US" sz="2800" dirty="0" smtClean="0"/>
              <a:t>r wavelength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Sinuosity 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tortuosity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2800" dirty="0" smtClean="0"/>
              <a:t>Way too high:</a:t>
            </a:r>
          </a:p>
          <a:p>
            <a:r>
              <a:rPr lang="en-US" sz="2800" dirty="0" smtClean="0"/>
              <a:t>	</a:t>
            </a:r>
            <a:r>
              <a:rPr lang="en-US" sz="2000" dirty="0" smtClean="0"/>
              <a:t>Leopold &amp; Wolman 1957,</a:t>
            </a:r>
          </a:p>
          <a:p>
            <a:r>
              <a:rPr lang="en-US" sz="2000" dirty="0" smtClean="0"/>
              <a:t>	</a:t>
            </a:r>
            <a:r>
              <a:rPr lang="en-US" sz="2000" dirty="0" err="1" smtClean="0"/>
              <a:t>Schumm</a:t>
            </a:r>
            <a:r>
              <a:rPr lang="en-US" sz="2000" dirty="0" smtClean="0"/>
              <a:t> 1963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1372" y="1219200"/>
            <a:ext cx="1103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DC7FF"/>
                </a:solidFill>
              </a:rPr>
              <a:t>27 w</a:t>
            </a:r>
          </a:p>
          <a:p>
            <a:r>
              <a:rPr lang="en-US" sz="2800" dirty="0" smtClean="0">
                <a:solidFill>
                  <a:srgbClr val="7DC7FF"/>
                </a:solidFill>
              </a:rPr>
              <a:t>4</a:t>
            </a:r>
            <a:endParaRPr lang="en-US" sz="2800" dirty="0">
              <a:solidFill>
                <a:srgbClr val="7DC7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7" t="28677" r="10794" b="31534"/>
          <a:stretch>
            <a:fillRect/>
          </a:stretch>
        </p:blipFill>
        <p:spPr>
          <a:xfrm rot="16200000" flipV="1">
            <a:off x="-2068287" y="2068287"/>
            <a:ext cx="6865258" cy="2728685"/>
          </a:xfrm>
        </p:spPr>
      </p:pic>
    </p:spTree>
    <p:extLst>
      <p:ext uri="{BB962C8B-B14F-4D97-AF65-F5344CB8AC3E}">
        <p14:creationId xmlns:p14="http://schemas.microsoft.com/office/powerpoint/2010/main" val="215347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286" y="205469"/>
            <a:ext cx="4789714" cy="941160"/>
          </a:xfrm>
        </p:spPr>
        <p:txBody>
          <a:bodyPr/>
          <a:lstStyle/>
          <a:p>
            <a:r>
              <a:rPr lang="en-US" dirty="0" err="1" smtClean="0"/>
              <a:t>Planform</a:t>
            </a:r>
            <a:r>
              <a:rPr lang="en-US" dirty="0" smtClean="0"/>
              <a:t> Scale</a:t>
            </a:r>
            <a:endParaRPr lang="en-US" dirty="0"/>
          </a:p>
        </p:txBody>
      </p:sp>
      <p:grpSp>
        <p:nvGrpSpPr>
          <p:cNvPr id="3" name="Group 8"/>
          <p:cNvGrpSpPr/>
          <p:nvPr/>
        </p:nvGrpSpPr>
        <p:grpSpPr>
          <a:xfrm>
            <a:off x="290286" y="6158593"/>
            <a:ext cx="2324100" cy="438150"/>
            <a:chOff x="2305050" y="3511550"/>
            <a:chExt cx="2324100" cy="438150"/>
          </a:xfrm>
        </p:grpSpPr>
        <p:sp>
          <p:nvSpPr>
            <p:cNvPr id="7" name="Rectangle 6"/>
            <p:cNvSpPr/>
            <p:nvPr/>
          </p:nvSpPr>
          <p:spPr>
            <a:xfrm>
              <a:off x="2305050" y="3619500"/>
              <a:ext cx="2324100" cy="3302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17750" y="3511550"/>
              <a:ext cx="22987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10 km</a:t>
              </a:r>
              <a:endParaRPr lang="en-US" sz="2000" dirty="0"/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2670629" y="1248228"/>
            <a:ext cx="4325257" cy="5609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Meande</a:t>
            </a:r>
            <a:r>
              <a:rPr lang="en-US" sz="2800" dirty="0" smtClean="0"/>
              <a:t>r wavelength</a:t>
            </a:r>
          </a:p>
          <a:p>
            <a:pPr marL="228600" lvl="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Sinuosity </a:t>
            </a:r>
            <a:r>
              <a:rPr lang="en-US" sz="3600" dirty="0" smtClean="0"/>
              <a:t>(</a:t>
            </a:r>
            <a:r>
              <a:rPr lang="en-US" sz="2000" dirty="0" err="1" smtClean="0"/>
              <a:t>tortuosity</a:t>
            </a:r>
            <a:r>
              <a:rPr lang="en-US" sz="3600" dirty="0" smtClean="0"/>
              <a:t>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en-US" sz="2800" dirty="0" smtClean="0"/>
              <a:t>Way too high:</a:t>
            </a:r>
          </a:p>
          <a:p>
            <a:r>
              <a:rPr lang="en-US" sz="2800" dirty="0" smtClean="0"/>
              <a:t>	</a:t>
            </a:r>
            <a:r>
              <a:rPr lang="en-US" sz="2000" dirty="0" smtClean="0"/>
              <a:t>Leopold &amp; Wolman 1957,</a:t>
            </a:r>
          </a:p>
          <a:p>
            <a:r>
              <a:rPr lang="en-US" sz="2000" dirty="0" smtClean="0"/>
              <a:t>	</a:t>
            </a:r>
            <a:r>
              <a:rPr lang="en-US" sz="2000" dirty="0" err="1" smtClean="0"/>
              <a:t>Schumm</a:t>
            </a:r>
            <a:r>
              <a:rPr lang="en-US" sz="2000" dirty="0" smtClean="0"/>
              <a:t> 1963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 smtClean="0"/>
              <a:t>Adjust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 smtClean="0"/>
              <a:t>		Friction factor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 smtClean="0"/>
              <a:t>		Cross slope factor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000" dirty="0" smtClean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 smtClean="0"/>
              <a:t>		</a:t>
            </a:r>
            <a:r>
              <a:rPr lang="en-US" sz="2800" dirty="0" err="1" smtClean="0"/>
              <a:t>Erodibility</a:t>
            </a:r>
            <a:r>
              <a:rPr lang="en-US" sz="2800" dirty="0" smtClean="0"/>
              <a:t> constant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 smtClean="0"/>
              <a:t>Violates hydrodynamics</a:t>
            </a:r>
          </a:p>
        </p:txBody>
      </p:sp>
      <p:grpSp>
        <p:nvGrpSpPr>
          <p:cNvPr id="5" name="Group 10"/>
          <p:cNvGrpSpPr/>
          <p:nvPr/>
        </p:nvGrpSpPr>
        <p:grpSpPr>
          <a:xfrm>
            <a:off x="6480629" y="6194879"/>
            <a:ext cx="2324100" cy="438150"/>
            <a:chOff x="2305050" y="3511550"/>
            <a:chExt cx="2324100" cy="438150"/>
          </a:xfrm>
        </p:grpSpPr>
        <p:sp>
          <p:nvSpPr>
            <p:cNvPr id="12" name="Rectangle 11"/>
            <p:cNvSpPr/>
            <p:nvPr/>
          </p:nvSpPr>
          <p:spPr>
            <a:xfrm>
              <a:off x="2305050" y="3619500"/>
              <a:ext cx="2324100" cy="3302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17750" y="3511550"/>
              <a:ext cx="22987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10 km</a:t>
              </a:r>
              <a:endParaRPr lang="en-US" sz="2000" dirty="0"/>
            </a:p>
          </p:txBody>
        </p:sp>
      </p:grp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t="33056" r="10417" b="34722"/>
          <a:stretch>
            <a:fillRect/>
          </a:stretch>
        </p:blipFill>
        <p:spPr>
          <a:xfrm rot="5400000" flipH="1" flipV="1">
            <a:off x="4581525" y="2352675"/>
            <a:ext cx="6915150" cy="2209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01372" y="1219200"/>
            <a:ext cx="1103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DC7FF"/>
                </a:solidFill>
              </a:rPr>
              <a:t>27 w</a:t>
            </a:r>
          </a:p>
          <a:p>
            <a:r>
              <a:rPr lang="en-US" sz="2800" dirty="0" smtClean="0">
                <a:solidFill>
                  <a:srgbClr val="7DC7FF"/>
                </a:solidFill>
              </a:rPr>
              <a:t>4</a:t>
            </a:r>
            <a:endParaRPr lang="en-US" sz="2800" dirty="0">
              <a:solidFill>
                <a:srgbClr val="7DC7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27372" y="1168400"/>
            <a:ext cx="1103086" cy="954107"/>
          </a:xfrm>
          <a:prstGeom prst="rect">
            <a:avLst/>
          </a:prstGeom>
          <a:noFill/>
          <a:ln>
            <a:solidFill>
              <a:srgbClr val="004376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4376"/>
                </a:solidFill>
              </a:rPr>
              <a:t>12 w</a:t>
            </a:r>
          </a:p>
          <a:p>
            <a:r>
              <a:rPr lang="en-US" sz="2800" dirty="0" smtClean="0">
                <a:solidFill>
                  <a:srgbClr val="004376"/>
                </a:solidFill>
              </a:rPr>
              <a:t>3.2</a:t>
            </a:r>
            <a:endParaRPr lang="en-US" sz="2800" dirty="0">
              <a:solidFill>
                <a:srgbClr val="004376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7" t="28677" r="10794" b="31534"/>
          <a:stretch>
            <a:fillRect/>
          </a:stretch>
        </p:blipFill>
        <p:spPr>
          <a:xfrm rot="16200000" flipV="1">
            <a:off x="-2068287" y="2068287"/>
            <a:ext cx="6865258" cy="2728685"/>
          </a:xfrm>
        </p:spPr>
      </p:pic>
    </p:spTree>
    <p:extLst>
      <p:ext uri="{BB962C8B-B14F-4D97-AF65-F5344CB8AC3E}">
        <p14:creationId xmlns:p14="http://schemas.microsoft.com/office/powerpoint/2010/main" val="215347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75" y="738302"/>
            <a:ext cx="3048006" cy="4229109"/>
            <a:chOff x="63375" y="738302"/>
            <a:chExt cx="3048006" cy="42291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75" y="738302"/>
              <a:ext cx="3048006" cy="4229109"/>
            </a:xfrm>
            <a:prstGeom prst="rect">
              <a:avLst/>
            </a:prstGeom>
          </p:spPr>
        </p:pic>
        <p:sp>
          <p:nvSpPr>
            <p:cNvPr id="7" name="Isosceles Triangle 6"/>
            <p:cNvSpPr/>
            <p:nvPr/>
          </p:nvSpPr>
          <p:spPr>
            <a:xfrm rot="10800000">
              <a:off x="708338" y="1043188"/>
              <a:ext cx="2131454" cy="2180023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9975" y="990600"/>
            <a:ext cx="5534024" cy="4229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Floodplain deposition rates</a:t>
            </a:r>
          </a:p>
          <a:p>
            <a:pPr lvl="1"/>
            <a:r>
              <a:rPr lang="en-US" dirty="0" smtClean="0"/>
              <a:t>probably decrease with elevation</a:t>
            </a:r>
          </a:p>
          <a:p>
            <a:pPr lvl="1"/>
            <a:r>
              <a:rPr lang="en-US" dirty="0" smtClean="0"/>
              <a:t>and distance from channel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dirty="0" smtClean="0"/>
              <a:t>Point bar deposition is abrupt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1718" y="5477123"/>
            <a:ext cx="2982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2900" algn="l"/>
              </a:tabLst>
            </a:pP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 smtClean="0"/>
              <a:t>h 	= Change in elevation</a:t>
            </a:r>
            <a:endParaRPr lang="en-US" dirty="0"/>
          </a:p>
          <a:p>
            <a:pPr>
              <a:tabLst>
                <a:tab pos="342900" algn="l"/>
              </a:tabLst>
            </a:pPr>
            <a:r>
              <a:rPr lang="en-US" dirty="0" smtClean="0"/>
              <a:t>h 	= Elevation max &amp; actual</a:t>
            </a:r>
          </a:p>
          <a:p>
            <a:pPr>
              <a:tabLst>
                <a:tab pos="342900" algn="l"/>
              </a:tabLst>
            </a:pPr>
            <a:r>
              <a:rPr lang="en-US" dirty="0" smtClean="0"/>
              <a:t>D</a:t>
            </a:r>
            <a:r>
              <a:rPr lang="en-US" dirty="0" smtClean="0">
                <a:latin typeface="Symbol" panose="05050102010706020507" pitchFamily="18" charset="2"/>
              </a:rPr>
              <a:t> 	</a:t>
            </a:r>
            <a:r>
              <a:rPr lang="en-US" dirty="0" smtClean="0"/>
              <a:t>= Distance to channel</a:t>
            </a:r>
            <a:endParaRPr lang="en-US" dirty="0" smtClean="0">
              <a:latin typeface="Symbol" panose="05050102010706020507" pitchFamily="18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98504" y="2514765"/>
            <a:ext cx="5190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h = (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en-US" sz="32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max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en-US" sz="32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act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) [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+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m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sz="3200" baseline="30000" dirty="0" smtClean="0">
                <a:solidFill>
                  <a:schemeClr val="accent2">
                    <a:lumMod val="75000"/>
                  </a:schemeClr>
                </a:solidFill>
              </a:rPr>
              <a:t>(-D/</a:t>
            </a:r>
            <a:r>
              <a:rPr lang="en-US" sz="3200" baseline="30000" dirty="0" smtClean="0">
                <a:solidFill>
                  <a:schemeClr val="accent2">
                    <a:lumMod val="75000"/>
                  </a:schemeClr>
                </a:solidFill>
                <a:latin typeface="Symbol" panose="05050102010706020507" pitchFamily="18" charset="2"/>
              </a:rPr>
              <a:t>l</a:t>
            </a:r>
            <a:r>
              <a:rPr lang="en-US" sz="3200" baseline="300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]</a:t>
            </a:r>
            <a:r>
              <a:rPr lang="en-US" sz="2400" dirty="0" smtClean="0"/>
              <a:t>   </a:t>
            </a:r>
          </a:p>
          <a:p>
            <a:endParaRPr lang="en-US" dirty="0"/>
          </a:p>
          <a:p>
            <a:pPr algn="ctr"/>
            <a:r>
              <a:rPr lang="en-US" sz="1400" dirty="0" smtClean="0"/>
              <a:t>(after Howard, 1992)</a:t>
            </a:r>
            <a:endParaRPr lang="en-US" sz="1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958752" y="1155306"/>
            <a:ext cx="392380" cy="3302394"/>
            <a:chOff x="2136551" y="980094"/>
            <a:chExt cx="392380" cy="3302394"/>
          </a:xfrm>
        </p:grpSpPr>
        <p:sp>
          <p:nvSpPr>
            <p:cNvPr id="4" name="Right Brace 3"/>
            <p:cNvSpPr/>
            <p:nvPr/>
          </p:nvSpPr>
          <p:spPr>
            <a:xfrm>
              <a:off x="2136551" y="980094"/>
              <a:ext cx="392380" cy="2067906"/>
            </a:xfrm>
            <a:prstGeom prst="rightBrace">
              <a:avLst>
                <a:gd name="adj1" fmla="val 60898"/>
                <a:gd name="adj2" fmla="val 81689"/>
              </a:avLst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Brace 5"/>
            <p:cNvSpPr/>
            <p:nvPr/>
          </p:nvSpPr>
          <p:spPr>
            <a:xfrm>
              <a:off x="2136551" y="3105614"/>
              <a:ext cx="392380" cy="1176874"/>
            </a:xfrm>
            <a:prstGeom prst="rightBrace">
              <a:avLst>
                <a:gd name="adj1" fmla="val 49361"/>
                <a:gd name="adj2" fmla="val 76807"/>
              </a:avLst>
            </a:prstGeom>
            <a:ln w="57150">
              <a:solidFill>
                <a:srgbClr val="9D9D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968389" y="5477123"/>
            <a:ext cx="4143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2900" algn="l"/>
              </a:tabLst>
            </a:pPr>
            <a:r>
              <a:rPr lang="en-US" dirty="0" smtClean="0">
                <a:latin typeface="Symbol" panose="05050102010706020507" pitchFamily="18" charset="2"/>
              </a:rPr>
              <a:t>n 	</a:t>
            </a:r>
            <a:r>
              <a:rPr lang="en-US" dirty="0" smtClean="0"/>
              <a:t>= ‘Pelagic’ fine sedimentation rate </a:t>
            </a:r>
          </a:p>
          <a:p>
            <a:pPr>
              <a:tabLst>
                <a:tab pos="342900" algn="l"/>
              </a:tabLst>
            </a:pPr>
            <a:r>
              <a:rPr lang="en-US" dirty="0" smtClean="0">
                <a:latin typeface="Symbol" panose="05050102010706020507" pitchFamily="18" charset="2"/>
              </a:rPr>
              <a:t>m 	</a:t>
            </a:r>
            <a:r>
              <a:rPr lang="en-US" dirty="0" smtClean="0"/>
              <a:t>= ‘Diffusive’ coarse sedimentation rate</a:t>
            </a:r>
          </a:p>
          <a:p>
            <a:pPr>
              <a:tabLst>
                <a:tab pos="342900" algn="l"/>
              </a:tabLst>
            </a:pPr>
            <a:r>
              <a:rPr lang="en-US" dirty="0" smtClean="0">
                <a:latin typeface="Symbol" panose="05050102010706020507" pitchFamily="18" charset="2"/>
              </a:rPr>
              <a:t>l 	</a:t>
            </a:r>
            <a:r>
              <a:rPr lang="en-US" dirty="0" smtClean="0"/>
              <a:t>= Diffusive length scale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44572" y="209440"/>
            <a:ext cx="429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Stratigraphic Column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5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95300" y="172622"/>
            <a:ext cx="8204200" cy="886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Floodplain elevation simulation 6–9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9" t="18742" r="15807" b="22141"/>
          <a:stretch/>
        </p:blipFill>
        <p:spPr>
          <a:xfrm>
            <a:off x="8784224" y="990600"/>
            <a:ext cx="334376" cy="4000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7834101" y="1982065"/>
            <a:ext cx="2205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Sediment thickness</a:t>
            </a:r>
            <a:endParaRPr lang="en-US" sz="1600" dirty="0"/>
          </a:p>
        </p:txBody>
      </p:sp>
      <p:pic>
        <p:nvPicPr>
          <p:cNvPr id="3" name="Ackerm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48325"/>
            <a:ext cx="8784224" cy="3854591"/>
          </a:xfrm>
          <a:ln>
            <a:solidFill>
              <a:schemeClr val="tx1"/>
            </a:solidFill>
          </a:ln>
        </p:spPr>
      </p:pic>
      <p:grpSp>
        <p:nvGrpSpPr>
          <p:cNvPr id="13" name="Group 8"/>
          <p:cNvGrpSpPr/>
          <p:nvPr/>
        </p:nvGrpSpPr>
        <p:grpSpPr>
          <a:xfrm>
            <a:off x="0" y="4512128"/>
            <a:ext cx="2486025" cy="438150"/>
            <a:chOff x="2305050" y="3511550"/>
            <a:chExt cx="2324100" cy="438150"/>
          </a:xfrm>
        </p:grpSpPr>
        <p:sp>
          <p:nvSpPr>
            <p:cNvPr id="14" name="Rectangle 13"/>
            <p:cNvSpPr/>
            <p:nvPr/>
          </p:nvSpPr>
          <p:spPr>
            <a:xfrm>
              <a:off x="2305050" y="3619500"/>
              <a:ext cx="2324100" cy="3302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24797" y="3511550"/>
              <a:ext cx="229165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10 km</a:t>
              </a:r>
              <a:endParaRPr lang="en-US" sz="2000" dirty="0"/>
            </a:p>
          </p:txBody>
        </p: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179151" y="5041901"/>
            <a:ext cx="8592472" cy="10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dirty="0" smtClean="0"/>
              <a:t>Cool colors are older and higher elevation</a:t>
            </a:r>
          </a:p>
          <a:p>
            <a:pPr>
              <a:buNone/>
            </a:pPr>
            <a:r>
              <a:rPr lang="en-US" dirty="0" smtClean="0"/>
              <a:t>Channel margin is mostly warmer colors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31826" y="6117645"/>
            <a:ext cx="7686674" cy="41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000" dirty="0" smtClean="0"/>
              <a:t>Channel width = W = 70 m | Pixel size = W/5 = 14 m | </a:t>
            </a:r>
            <a:r>
              <a:rPr lang="en-US" sz="2000" dirty="0" err="1" smtClean="0">
                <a:latin typeface="Symbol" panose="05050102010706020507" pitchFamily="18" charset="2"/>
              </a:rPr>
              <a:t>D</a:t>
            </a:r>
            <a:r>
              <a:rPr lang="en-US" sz="2000" dirty="0" err="1" smtClean="0"/>
              <a:t>t</a:t>
            </a:r>
            <a:r>
              <a:rPr lang="en-US" sz="2000" dirty="0" smtClean="0"/>
              <a:t> =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30</a:t>
            </a:r>
            <a:r>
              <a:rPr lang="en-US" sz="2000" dirty="0" smtClean="0"/>
              <a:t> years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5656</TotalTime>
  <Words>574</Words>
  <Application>Microsoft Office PowerPoint</Application>
  <PresentationFormat>On-screen Show (4:3)</PresentationFormat>
  <Paragraphs>148</Paragraphs>
  <Slides>18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Office Theme</vt:lpstr>
      <vt:lpstr>Acrobat Document</vt:lpstr>
      <vt:lpstr>PowerPoint Presentation</vt:lpstr>
      <vt:lpstr>Why Sediment?</vt:lpstr>
      <vt:lpstr>Why Floodplain Storage?</vt:lpstr>
      <vt:lpstr>Modeling effort</vt:lpstr>
      <vt:lpstr>PowerPoint Presentation</vt:lpstr>
      <vt:lpstr>Planform Scale</vt:lpstr>
      <vt:lpstr>Planform Scale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Channel frequents center of floodplain</vt:lpstr>
      <vt:lpstr>PowerPoint Presentation</vt:lpstr>
      <vt:lpstr>PowerPoint Presentation</vt:lpstr>
      <vt:lpstr>PowerPoint Presentation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Point bar and overbank deposit storage time distributions in a simulated meandering river</dc:title>
  <dc:creator>Tobi</dc:creator>
  <cp:lastModifiedBy>Tobi</cp:lastModifiedBy>
  <cp:revision>164</cp:revision>
  <dcterms:created xsi:type="dcterms:W3CDTF">2015-10-20T16:07:51Z</dcterms:created>
  <dcterms:modified xsi:type="dcterms:W3CDTF">2016-10-13T15:29:31Z</dcterms:modified>
</cp:coreProperties>
</file>