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52" r:id="rId1"/>
  </p:sldMasterIdLst>
  <p:notesMasterIdLst>
    <p:notesMasterId r:id="rId22"/>
  </p:notesMasterIdLst>
  <p:sldIdLst>
    <p:sldId id="256" r:id="rId2"/>
    <p:sldId id="260" r:id="rId3"/>
    <p:sldId id="281" r:id="rId4"/>
    <p:sldId id="261" r:id="rId5"/>
    <p:sldId id="262" r:id="rId6"/>
    <p:sldId id="263" r:id="rId7"/>
    <p:sldId id="264" r:id="rId8"/>
    <p:sldId id="265" r:id="rId9"/>
    <p:sldId id="271" r:id="rId10"/>
    <p:sldId id="277" r:id="rId11"/>
    <p:sldId id="279" r:id="rId12"/>
    <p:sldId id="267" r:id="rId13"/>
    <p:sldId id="270" r:id="rId14"/>
    <p:sldId id="280" r:id="rId15"/>
    <p:sldId id="272" r:id="rId16"/>
    <p:sldId id="273" r:id="rId17"/>
    <p:sldId id="278" r:id="rId18"/>
    <p:sldId id="275" r:id="rId19"/>
    <p:sldId id="268" r:id="rId20"/>
    <p:sldId id="26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te mcl" initials="ppmcl"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16D"/>
    <a:srgbClr val="266E95"/>
    <a:srgbClr val="3796AF"/>
    <a:srgbClr val="6493A0"/>
    <a:srgbClr val="8195B2"/>
    <a:srgbClr val="8EB1C5"/>
    <a:srgbClr val="97C5D2"/>
    <a:srgbClr val="3F2572"/>
    <a:srgbClr val="0B316C"/>
    <a:srgbClr val="2A78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72" autoAdjust="0"/>
    <p:restoredTop sz="87879" autoAdjust="0"/>
  </p:normalViewPr>
  <p:slideViewPr>
    <p:cSldViewPr snapToGrid="0">
      <p:cViewPr varScale="1">
        <p:scale>
          <a:sx n="65" d="100"/>
          <a:sy n="65" d="100"/>
        </p:scale>
        <p:origin x="4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rgaret%20Christie\Documents\Work\Dissertation\Time\DepthTime_ChristinaR.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garet%20Christie\Documents\Work\Chemisty\Soil%20Chem.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garet%20Christie\Documents\Work\Chemisty\Soil%20Chem.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garet%20Christie\Documents\Work\Chemisty\Soil%20Chem.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rgaret%20Christie\Documents\Work\Diatoms\DiatomAbun_Autecology_CRsites.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rgaret%20Christie\Documents\Work\Diatoms\DiatomAbun_Autecology_CRsites.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rgaret%20Christie\Documents\Work\Diatoms\DiatomAbun_Autecology_CRsite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14646259244788"/>
          <c:y val="0.22408542484839997"/>
          <c:w val="0.59839253452701524"/>
          <c:h val="0.72605927775784496"/>
        </c:manualLayout>
      </c:layout>
      <c:scatterChart>
        <c:scatterStyle val="lineMarker"/>
        <c:varyColors val="0"/>
        <c:ser>
          <c:idx val="0"/>
          <c:order val="0"/>
          <c:tx>
            <c:v>Cs-137</c:v>
          </c:tx>
          <c:spPr>
            <a:ln w="28575" cap="rnd" cmpd="sng" algn="ctr">
              <a:noFill/>
              <a:prstDash val="solid"/>
              <a:round/>
            </a:ln>
            <a:effectLst/>
          </c:spPr>
          <c:marker>
            <c:spPr>
              <a:solidFill>
                <a:schemeClr val="accent1"/>
              </a:solidFill>
              <a:ln w="9525" cap="rnd" cmpd="sng" algn="ctr">
                <a:solidFill>
                  <a:schemeClr val="accent1"/>
                </a:solidFill>
                <a:prstDash val="solid"/>
                <a:round/>
              </a:ln>
              <a:effectLst/>
            </c:spPr>
          </c:marker>
          <c:errBars>
            <c:errDir val="y"/>
            <c:errBarType val="both"/>
            <c:errValType val="cust"/>
            <c:noEndCap val="0"/>
            <c:plus>
              <c:numRef>
                <c:f>'Site 1'!$B$21</c:f>
                <c:numCache>
                  <c:formatCode>General</c:formatCode>
                  <c:ptCount val="1"/>
                  <c:pt idx="0">
                    <c:v>1</c:v>
                  </c:pt>
                </c:numCache>
              </c:numRef>
            </c:plus>
            <c:minus>
              <c:numRef>
                <c:f>'Site 1'!$B$21</c:f>
                <c:numCache>
                  <c:formatCode>General</c:formatCode>
                  <c:ptCount val="1"/>
                  <c:pt idx="0">
                    <c:v>1</c:v>
                  </c:pt>
                </c:numCache>
              </c:numRef>
            </c:minus>
            <c:spPr>
              <a:solidFill>
                <a:schemeClr val="tx1"/>
              </a:solidFill>
              <a:ln w="9525" cap="rnd" cmpd="sng" algn="ctr">
                <a:solidFill>
                  <a:schemeClr val="tx1"/>
                </a:solidFill>
                <a:prstDash val="solid"/>
                <a:round/>
              </a:ln>
              <a:effectLst/>
            </c:spPr>
          </c:errBars>
          <c:errBars>
            <c:errDir val="x"/>
            <c:errBarType val="both"/>
            <c:errValType val="fixedVal"/>
            <c:noEndCap val="0"/>
            <c:val val="1"/>
            <c:spPr>
              <a:solidFill>
                <a:schemeClr val="tx1"/>
              </a:solidFill>
              <a:ln w="9525" cap="rnd" cmpd="sng" algn="ctr">
                <a:solidFill>
                  <a:schemeClr val="tx1"/>
                </a:solidFill>
                <a:prstDash val="solid"/>
                <a:round/>
              </a:ln>
              <a:effectLst/>
            </c:spPr>
          </c:errBars>
          <c:xVal>
            <c:numRef>
              <c:f>'Site 1'!$C$21</c:f>
              <c:numCache>
                <c:formatCode>General</c:formatCode>
                <c:ptCount val="1"/>
                <c:pt idx="0">
                  <c:v>50</c:v>
                </c:pt>
              </c:numCache>
            </c:numRef>
          </c:xVal>
          <c:yVal>
            <c:numRef>
              <c:f>'Site 1'!$A$21</c:f>
              <c:numCache>
                <c:formatCode>General</c:formatCode>
                <c:ptCount val="1"/>
                <c:pt idx="0">
                  <c:v>39</c:v>
                </c:pt>
              </c:numCache>
            </c:numRef>
          </c:yVal>
          <c:smooth val="0"/>
        </c:ser>
        <c:ser>
          <c:idx val="1"/>
          <c:order val="1"/>
          <c:tx>
            <c:v>Pb-210</c:v>
          </c:tx>
          <c:spPr>
            <a:ln w="28575" cap="rnd" cmpd="sng" algn="ctr">
              <a:noFill/>
              <a:prstDash val="solid"/>
              <a:round/>
            </a:ln>
            <a:effectLst/>
          </c:spPr>
          <c:marker>
            <c:spPr>
              <a:solidFill>
                <a:schemeClr val="accent2"/>
              </a:solidFill>
              <a:ln w="9525" cap="rnd" cmpd="sng" algn="ctr">
                <a:solidFill>
                  <a:schemeClr val="accent2"/>
                </a:solidFill>
                <a:prstDash val="solid"/>
                <a:round/>
              </a:ln>
              <a:effectLst/>
            </c:spPr>
          </c:marker>
          <c:errBars>
            <c:errDir val="y"/>
            <c:errBarType val="both"/>
            <c:errValType val="cust"/>
            <c:noEndCap val="0"/>
            <c:plus>
              <c:numRef>
                <c:f>('Site 1'!$B$2:$B$20,'Site 1'!$B$22:$B$37)</c:f>
                <c:numCache>
                  <c:formatCode>General</c:formatCode>
                  <c:ptCount val="3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5</c:v>
                  </c:pt>
                  <c:pt idx="31">
                    <c:v>5</c:v>
                  </c:pt>
                  <c:pt idx="32">
                    <c:v>5</c:v>
                  </c:pt>
                  <c:pt idx="33">
                    <c:v>5</c:v>
                  </c:pt>
                  <c:pt idx="34">
                    <c:v>1</c:v>
                  </c:pt>
                </c:numCache>
              </c:numRef>
            </c:plus>
            <c:minus>
              <c:numRef>
                <c:f>('Site 1'!$B$2:$B$20,'Site 1'!$B$22:$B$37)</c:f>
                <c:numCache>
                  <c:formatCode>General</c:formatCode>
                  <c:ptCount val="3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5</c:v>
                  </c:pt>
                  <c:pt idx="31">
                    <c:v>5</c:v>
                  </c:pt>
                  <c:pt idx="32">
                    <c:v>5</c:v>
                  </c:pt>
                  <c:pt idx="33">
                    <c:v>5</c:v>
                  </c:pt>
                  <c:pt idx="34">
                    <c:v>1</c:v>
                  </c:pt>
                </c:numCache>
              </c:numRef>
            </c:minus>
            <c:spPr>
              <a:solidFill>
                <a:schemeClr val="tx1"/>
              </a:solidFill>
              <a:ln w="9525" cap="rnd" cmpd="sng" algn="ctr">
                <a:solidFill>
                  <a:schemeClr val="tx1"/>
                </a:solidFill>
                <a:prstDash val="solid"/>
                <a:round/>
              </a:ln>
              <a:effectLst/>
            </c:spPr>
          </c:errBars>
          <c:xVal>
            <c:numRef>
              <c:f>('Site 1'!$C$2:$C$20,'Site 1'!$C$23:$C$37)</c:f>
              <c:numCache>
                <c:formatCode>General</c:formatCode>
                <c:ptCount val="34"/>
                <c:pt idx="0">
                  <c:v>1.8914101373599812</c:v>
                </c:pt>
                <c:pt idx="1">
                  <c:v>5.6742304120799432</c:v>
                </c:pt>
                <c:pt idx="2">
                  <c:v>9.4570506867999065</c:v>
                </c:pt>
                <c:pt idx="3">
                  <c:v>13.23987096151987</c:v>
                </c:pt>
                <c:pt idx="4">
                  <c:v>17.022691236239833</c:v>
                </c:pt>
                <c:pt idx="5">
                  <c:v>20.805511510959793</c:v>
                </c:pt>
                <c:pt idx="6">
                  <c:v>24.588331785679756</c:v>
                </c:pt>
                <c:pt idx="7">
                  <c:v>28.371152060399719</c:v>
                </c:pt>
                <c:pt idx="8">
                  <c:v>32.153972335119683</c:v>
                </c:pt>
                <c:pt idx="9">
                  <c:v>35.936792609839642</c:v>
                </c:pt>
                <c:pt idx="10">
                  <c:v>39.719612884559602</c:v>
                </c:pt>
                <c:pt idx="11">
                  <c:v>43.502433159279569</c:v>
                </c:pt>
                <c:pt idx="12">
                  <c:v>47.285253433999536</c:v>
                </c:pt>
                <c:pt idx="13">
                  <c:v>51.068073708719496</c:v>
                </c:pt>
                <c:pt idx="14">
                  <c:v>54.850893983439455</c:v>
                </c:pt>
                <c:pt idx="15">
                  <c:v>58.633714258159415</c:v>
                </c:pt>
                <c:pt idx="16">
                  <c:v>62.416534532879382</c:v>
                </c:pt>
                <c:pt idx="17">
                  <c:v>66.199354807599349</c:v>
                </c:pt>
                <c:pt idx="18">
                  <c:v>69.982175082319301</c:v>
                </c:pt>
                <c:pt idx="19">
                  <c:v>77.547815631759235</c:v>
                </c:pt>
                <c:pt idx="20">
                  <c:v>81.330635906479188</c:v>
                </c:pt>
                <c:pt idx="21">
                  <c:v>85.113456181199155</c:v>
                </c:pt>
                <c:pt idx="22">
                  <c:v>88.896276455919107</c:v>
                </c:pt>
                <c:pt idx="23">
                  <c:v>92.679096730639088</c:v>
                </c:pt>
                <c:pt idx="24">
                  <c:v>96.461917005359055</c:v>
                </c:pt>
                <c:pt idx="25">
                  <c:v>100.24473728007901</c:v>
                </c:pt>
                <c:pt idx="26">
                  <c:v>104.02755755479897</c:v>
                </c:pt>
                <c:pt idx="27">
                  <c:v>107.81037782951893</c:v>
                </c:pt>
                <c:pt idx="28">
                  <c:v>111.59319810423889</c:v>
                </c:pt>
                <c:pt idx="29">
                  <c:v>122.94165892839878</c:v>
                </c:pt>
                <c:pt idx="30">
                  <c:v>141.8557603019986</c:v>
                </c:pt>
                <c:pt idx="31">
                  <c:v>160.76986167559841</c:v>
                </c:pt>
                <c:pt idx="32">
                  <c:v>179.68396304919821</c:v>
                </c:pt>
                <c:pt idx="33">
                  <c:v>191.03242387335811</c:v>
                </c:pt>
              </c:numCache>
            </c:numRef>
          </c:xVal>
          <c:yVal>
            <c:numRef>
              <c:f>('Site 1'!$A$2:$A$20,'Site 1'!$A$22:$A$37)</c:f>
              <c:numCache>
                <c:formatCode>General</c:formatCode>
                <c:ptCount val="35"/>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65</c:v>
                </c:pt>
                <c:pt idx="31">
                  <c:v>75</c:v>
                </c:pt>
                <c:pt idx="32">
                  <c:v>85</c:v>
                </c:pt>
                <c:pt idx="33">
                  <c:v>95</c:v>
                </c:pt>
                <c:pt idx="34">
                  <c:v>101</c:v>
                </c:pt>
              </c:numCache>
            </c:numRef>
          </c:yVal>
          <c:smooth val="0"/>
        </c:ser>
        <c:ser>
          <c:idx val="2"/>
          <c:order val="2"/>
          <c:tx>
            <c:v>Pollen</c:v>
          </c:tx>
          <c:spPr>
            <a:ln w="28575" cap="rnd" cmpd="sng" algn="ctr">
              <a:noFill/>
              <a:prstDash val="solid"/>
              <a:round/>
            </a:ln>
            <a:effectLst/>
          </c:spPr>
          <c:marker>
            <c:spPr>
              <a:solidFill>
                <a:schemeClr val="accent3"/>
              </a:solidFill>
              <a:ln w="9525" cap="rnd" cmpd="sng" algn="ctr">
                <a:solidFill>
                  <a:schemeClr val="accent3"/>
                </a:solidFill>
                <a:prstDash val="solid"/>
                <a:round/>
              </a:ln>
              <a:effectLst/>
            </c:spPr>
          </c:marker>
          <c:dPt>
            <c:idx val="0"/>
            <c:marker>
              <c:symbol val="triangle"/>
              <c:size val="7"/>
            </c:marker>
            <c:bubble3D val="0"/>
          </c:dPt>
          <c:errBars>
            <c:errDir val="y"/>
            <c:errBarType val="both"/>
            <c:errValType val="cust"/>
            <c:noEndCap val="0"/>
            <c:plus>
              <c:numRef>
                <c:f>'Site 1'!#REF!</c:f>
                <c:numCache>
                  <c:formatCode>General</c:formatCode>
                  <c:ptCount val="1"/>
                  <c:pt idx="0">
                    <c:v>1</c:v>
                  </c:pt>
                </c:numCache>
              </c:numRef>
            </c:plus>
            <c:minus>
              <c:numRef>
                <c:f>'Site 1'!#REF!</c:f>
                <c:numCache>
                  <c:formatCode>General</c:formatCode>
                  <c:ptCount val="1"/>
                  <c:pt idx="0">
                    <c:v>1</c:v>
                  </c:pt>
                </c:numCache>
              </c:numRef>
            </c:minus>
            <c:spPr>
              <a:solidFill>
                <a:schemeClr val="tx1"/>
              </a:solidFill>
              <a:ln w="9525" cap="rnd" cmpd="sng" algn="ctr">
                <a:solidFill>
                  <a:schemeClr val="tx1"/>
                </a:solidFill>
                <a:prstDash val="solid"/>
                <a:round/>
              </a:ln>
              <a:effectLst/>
            </c:spPr>
          </c:errBars>
          <c:errBars>
            <c:errDir val="x"/>
            <c:errBarType val="both"/>
            <c:errValType val="fixedVal"/>
            <c:noEndCap val="0"/>
            <c:val val="1"/>
            <c:spPr>
              <a:solidFill>
                <a:schemeClr val="tx1"/>
              </a:solidFill>
              <a:ln w="9525" cap="rnd" cmpd="sng" algn="ctr">
                <a:solidFill>
                  <a:schemeClr val="tx1"/>
                </a:solidFill>
                <a:prstDash val="solid"/>
                <a:round/>
              </a:ln>
              <a:effectLst/>
            </c:spPr>
          </c:errBars>
          <c:xVal>
            <c:numRef>
              <c:f>'Site 1'!$C$38:$C$40</c:f>
              <c:numCache>
                <c:formatCode>0.00</c:formatCode>
                <c:ptCount val="3"/>
                <c:pt idx="0">
                  <c:v>235</c:v>
                </c:pt>
                <c:pt idx="1">
                  <c:v>285</c:v>
                </c:pt>
                <c:pt idx="2">
                  <c:v>355</c:v>
                </c:pt>
              </c:numCache>
            </c:numRef>
          </c:xVal>
          <c:yVal>
            <c:numRef>
              <c:f>'Site 1'!$A$38:$A$40</c:f>
              <c:numCache>
                <c:formatCode>General</c:formatCode>
                <c:ptCount val="3"/>
                <c:pt idx="0">
                  <c:v>110</c:v>
                </c:pt>
                <c:pt idx="1">
                  <c:v>125</c:v>
                </c:pt>
                <c:pt idx="2">
                  <c:v>150</c:v>
                </c:pt>
              </c:numCache>
            </c:numRef>
          </c:yVal>
          <c:smooth val="0"/>
        </c:ser>
        <c:ser>
          <c:idx val="3"/>
          <c:order val="3"/>
          <c:tx>
            <c:v>C-14</c:v>
          </c:tx>
          <c:spPr>
            <a:ln w="28575" cap="rnd" cmpd="sng" algn="ctr">
              <a:noFill/>
              <a:prstDash val="solid"/>
              <a:round/>
            </a:ln>
            <a:effectLst/>
          </c:spPr>
          <c:marker>
            <c:symbol val="circle"/>
            <c:size val="7"/>
            <c:spPr>
              <a:solidFill>
                <a:schemeClr val="accent4"/>
              </a:solidFill>
              <a:ln w="9525" cap="rnd" cmpd="sng" algn="ctr">
                <a:solidFill>
                  <a:schemeClr val="accent4"/>
                </a:solidFill>
                <a:prstDash val="solid"/>
                <a:round/>
              </a:ln>
              <a:effectLst/>
            </c:spPr>
          </c:marker>
          <c:errBars>
            <c:errDir val="y"/>
            <c:errBarType val="both"/>
            <c:errValType val="cust"/>
            <c:noEndCap val="0"/>
            <c:plus>
              <c:numRef>
                <c:f>'Site 1'!$B$41:$B$42</c:f>
                <c:numCache>
                  <c:formatCode>General</c:formatCode>
                  <c:ptCount val="2"/>
                  <c:pt idx="0">
                    <c:v>1</c:v>
                  </c:pt>
                  <c:pt idx="1">
                    <c:v>1</c:v>
                  </c:pt>
                </c:numCache>
              </c:numRef>
            </c:plus>
            <c:minus>
              <c:numRef>
                <c:f>'Site 1'!$B$41:$B$42</c:f>
                <c:numCache>
                  <c:formatCode>General</c:formatCode>
                  <c:ptCount val="2"/>
                  <c:pt idx="0">
                    <c:v>1</c:v>
                  </c:pt>
                  <c:pt idx="1">
                    <c:v>1</c:v>
                  </c:pt>
                </c:numCache>
              </c:numRef>
            </c:minus>
            <c:spPr>
              <a:solidFill>
                <a:schemeClr val="tx1"/>
              </a:solidFill>
              <a:ln w="9525" cap="rnd" cmpd="sng" algn="ctr">
                <a:solidFill>
                  <a:schemeClr val="tx1"/>
                </a:solidFill>
                <a:prstDash val="solid"/>
                <a:round/>
              </a:ln>
              <a:effectLst/>
            </c:spPr>
          </c:errBars>
          <c:xVal>
            <c:numRef>
              <c:f>'Site 1'!$C$41:$C$42</c:f>
              <c:numCache>
                <c:formatCode>0.00</c:formatCode>
                <c:ptCount val="2"/>
                <c:pt idx="0">
                  <c:v>735</c:v>
                </c:pt>
                <c:pt idx="1">
                  <c:v>1320</c:v>
                </c:pt>
              </c:numCache>
            </c:numRef>
          </c:xVal>
          <c:yVal>
            <c:numRef>
              <c:f>'Site 1'!$A$41:$A$42</c:f>
              <c:numCache>
                <c:formatCode>General</c:formatCode>
                <c:ptCount val="2"/>
                <c:pt idx="0">
                  <c:v>152</c:v>
                </c:pt>
                <c:pt idx="1">
                  <c:v>226</c:v>
                </c:pt>
              </c:numCache>
            </c:numRef>
          </c:yVal>
          <c:smooth val="0"/>
        </c:ser>
        <c:ser>
          <c:idx val="5"/>
          <c:order val="4"/>
          <c:tx>
            <c:strRef>
              <c:f>'Site 1'!$I$1</c:f>
              <c:strCache>
                <c:ptCount val="1"/>
                <c:pt idx="0">
                  <c:v>X Range-</c:v>
                </c:pt>
              </c:strCache>
            </c:strRef>
          </c:tx>
          <c:spPr>
            <a:ln w="28575" cap="rnd" cmpd="sng" algn="ctr">
              <a:solidFill>
                <a:schemeClr val="accent5"/>
              </a:solidFill>
              <a:prstDash val="solid"/>
              <a:round/>
            </a:ln>
            <a:effectLst/>
          </c:spPr>
          <c:marker>
            <c:symbol val="none"/>
          </c:marker>
          <c:xVal>
            <c:numRef>
              <c:f>'Site 1'!$I$2:$I$42</c:f>
              <c:numCache>
                <c:formatCode>0.00</c:formatCode>
                <c:ptCount val="41"/>
                <c:pt idx="0">
                  <c:v>1.5419282441577524</c:v>
                </c:pt>
                <c:pt idx="1">
                  <c:v>4.6257847324732575</c:v>
                </c:pt>
                <c:pt idx="2">
                  <c:v>7.7096412207887628</c:v>
                </c:pt>
                <c:pt idx="3">
                  <c:v>10.793497709104267</c:v>
                </c:pt>
                <c:pt idx="4">
                  <c:v>13.877354197419773</c:v>
                </c:pt>
                <c:pt idx="5">
                  <c:v>16.961210685735274</c:v>
                </c:pt>
                <c:pt idx="6">
                  <c:v>20.045067174050786</c:v>
                </c:pt>
                <c:pt idx="7">
                  <c:v>23.128923662366287</c:v>
                </c:pt>
                <c:pt idx="8">
                  <c:v>26.212780150681795</c:v>
                </c:pt>
                <c:pt idx="9">
                  <c:v>29.296636638997295</c:v>
                </c:pt>
                <c:pt idx="10">
                  <c:v>32.380493127312803</c:v>
                </c:pt>
                <c:pt idx="11">
                  <c:v>35.464349615628308</c:v>
                </c:pt>
                <c:pt idx="12">
                  <c:v>38.548206103943812</c:v>
                </c:pt>
                <c:pt idx="13">
                  <c:v>41.632062592259317</c:v>
                </c:pt>
                <c:pt idx="14">
                  <c:v>44.715919080574821</c:v>
                </c:pt>
                <c:pt idx="15">
                  <c:v>47.799775568890325</c:v>
                </c:pt>
                <c:pt idx="16">
                  <c:v>50.883632057205837</c:v>
                </c:pt>
                <c:pt idx="17">
                  <c:v>53.967488545521334</c:v>
                </c:pt>
                <c:pt idx="18">
                  <c:v>57.051345033836846</c:v>
                </c:pt>
                <c:pt idx="19">
                  <c:v>50</c:v>
                </c:pt>
                <c:pt idx="20">
                  <c:v>60.135201522152371</c:v>
                </c:pt>
                <c:pt idx="21">
                  <c:v>63.219058010467855</c:v>
                </c:pt>
                <c:pt idx="22">
                  <c:v>66.302914498783352</c:v>
                </c:pt>
                <c:pt idx="23">
                  <c:v>69.38677098709887</c:v>
                </c:pt>
                <c:pt idx="24">
                  <c:v>72.470627475414375</c:v>
                </c:pt>
                <c:pt idx="25">
                  <c:v>75.554483963729865</c:v>
                </c:pt>
                <c:pt idx="26">
                  <c:v>78.638340452045369</c:v>
                </c:pt>
                <c:pt idx="27">
                  <c:v>81.722196940360888</c:v>
                </c:pt>
                <c:pt idx="28">
                  <c:v>84.806053428676393</c:v>
                </c:pt>
                <c:pt idx="29">
                  <c:v>87.889909916991883</c:v>
                </c:pt>
                <c:pt idx="30">
                  <c:v>90.973766405307401</c:v>
                </c:pt>
                <c:pt idx="31">
                  <c:v>100.2253358702539</c:v>
                </c:pt>
                <c:pt idx="32">
                  <c:v>115.64461831183144</c:v>
                </c:pt>
                <c:pt idx="33">
                  <c:v>131.06390075340894</c:v>
                </c:pt>
                <c:pt idx="34">
                  <c:v>146.48318319498648</c:v>
                </c:pt>
                <c:pt idx="35">
                  <c:v>155.73475265993298</c:v>
                </c:pt>
                <c:pt idx="36">
                  <c:v>225</c:v>
                </c:pt>
                <c:pt idx="37">
                  <c:v>275</c:v>
                </c:pt>
                <c:pt idx="38">
                  <c:v>345</c:v>
                </c:pt>
                <c:pt idx="39">
                  <c:v>680</c:v>
                </c:pt>
                <c:pt idx="40">
                  <c:v>1290</c:v>
                </c:pt>
              </c:numCache>
            </c:numRef>
          </c:xVal>
          <c:yVal>
            <c:numRef>
              <c:f>'Site 1'!$F$2:$F$42</c:f>
              <c:numCache>
                <c:formatCode>General</c:formatCode>
                <c:ptCount val="41"/>
                <c:pt idx="0">
                  <c:v>2</c:v>
                </c:pt>
                <c:pt idx="1">
                  <c:v>4</c:v>
                </c:pt>
                <c:pt idx="2">
                  <c:v>6</c:v>
                </c:pt>
                <c:pt idx="3">
                  <c:v>8</c:v>
                </c:pt>
                <c:pt idx="4">
                  <c:v>10</c:v>
                </c:pt>
                <c:pt idx="5">
                  <c:v>12</c:v>
                </c:pt>
                <c:pt idx="6">
                  <c:v>14</c:v>
                </c:pt>
                <c:pt idx="7">
                  <c:v>16</c:v>
                </c:pt>
                <c:pt idx="8">
                  <c:v>18</c:v>
                </c:pt>
                <c:pt idx="9">
                  <c:v>20</c:v>
                </c:pt>
                <c:pt idx="10">
                  <c:v>22</c:v>
                </c:pt>
                <c:pt idx="11">
                  <c:v>24</c:v>
                </c:pt>
                <c:pt idx="12">
                  <c:v>26</c:v>
                </c:pt>
                <c:pt idx="13">
                  <c:v>28</c:v>
                </c:pt>
                <c:pt idx="14">
                  <c:v>30</c:v>
                </c:pt>
                <c:pt idx="15">
                  <c:v>32</c:v>
                </c:pt>
                <c:pt idx="16">
                  <c:v>34</c:v>
                </c:pt>
                <c:pt idx="17">
                  <c:v>36</c:v>
                </c:pt>
                <c:pt idx="18">
                  <c:v>38</c:v>
                </c:pt>
                <c:pt idx="19">
                  <c:v>40</c:v>
                </c:pt>
                <c:pt idx="20">
                  <c:v>40</c:v>
                </c:pt>
                <c:pt idx="21">
                  <c:v>42</c:v>
                </c:pt>
                <c:pt idx="22">
                  <c:v>44</c:v>
                </c:pt>
                <c:pt idx="23">
                  <c:v>46</c:v>
                </c:pt>
                <c:pt idx="24">
                  <c:v>48</c:v>
                </c:pt>
                <c:pt idx="25">
                  <c:v>50</c:v>
                </c:pt>
                <c:pt idx="26">
                  <c:v>52</c:v>
                </c:pt>
                <c:pt idx="27">
                  <c:v>54</c:v>
                </c:pt>
                <c:pt idx="28">
                  <c:v>56</c:v>
                </c:pt>
                <c:pt idx="29">
                  <c:v>58</c:v>
                </c:pt>
                <c:pt idx="30">
                  <c:v>60</c:v>
                </c:pt>
                <c:pt idx="31">
                  <c:v>70</c:v>
                </c:pt>
                <c:pt idx="32">
                  <c:v>80</c:v>
                </c:pt>
                <c:pt idx="33">
                  <c:v>90</c:v>
                </c:pt>
                <c:pt idx="34">
                  <c:v>100</c:v>
                </c:pt>
                <c:pt idx="35">
                  <c:v>102</c:v>
                </c:pt>
                <c:pt idx="36">
                  <c:v>120</c:v>
                </c:pt>
                <c:pt idx="37">
                  <c:v>130</c:v>
                </c:pt>
                <c:pt idx="38">
                  <c:v>155</c:v>
                </c:pt>
                <c:pt idx="39">
                  <c:v>153</c:v>
                </c:pt>
                <c:pt idx="40">
                  <c:v>227</c:v>
                </c:pt>
              </c:numCache>
            </c:numRef>
          </c:yVal>
          <c:smooth val="0"/>
        </c:ser>
        <c:ser>
          <c:idx val="4"/>
          <c:order val="5"/>
          <c:tx>
            <c:strRef>
              <c:f>'Site 1'!$H$1</c:f>
              <c:strCache>
                <c:ptCount val="1"/>
                <c:pt idx="0">
                  <c:v>X Range+</c:v>
                </c:pt>
              </c:strCache>
            </c:strRef>
          </c:tx>
          <c:spPr>
            <a:ln w="28575" cap="rnd" cmpd="sng" algn="ctr">
              <a:solidFill>
                <a:schemeClr val="accent5"/>
              </a:solidFill>
              <a:prstDash val="solid"/>
              <a:round/>
            </a:ln>
            <a:effectLst/>
          </c:spPr>
          <c:marker>
            <c:symbol val="none"/>
          </c:marker>
          <c:xVal>
            <c:numRef>
              <c:f>'Site 1'!$H$2:$H$42</c:f>
              <c:numCache>
                <c:formatCode>0.00</c:formatCode>
                <c:ptCount val="41"/>
                <c:pt idx="0">
                  <c:v>2.2408920305622102</c:v>
                </c:pt>
                <c:pt idx="1">
                  <c:v>6.7226760916866288</c:v>
                </c:pt>
                <c:pt idx="2">
                  <c:v>11.20446015281105</c:v>
                </c:pt>
                <c:pt idx="3">
                  <c:v>15.686244213935472</c:v>
                </c:pt>
                <c:pt idx="4">
                  <c:v>20.168028275059893</c:v>
                </c:pt>
                <c:pt idx="5">
                  <c:v>24.649812336184311</c:v>
                </c:pt>
                <c:pt idx="6">
                  <c:v>29.131596397308726</c:v>
                </c:pt>
                <c:pt idx="7">
                  <c:v>33.613380458433156</c:v>
                </c:pt>
                <c:pt idx="8">
                  <c:v>38.095164519557571</c:v>
                </c:pt>
                <c:pt idx="9">
                  <c:v>42.576948580681986</c:v>
                </c:pt>
                <c:pt idx="10">
                  <c:v>47.058732641806401</c:v>
                </c:pt>
                <c:pt idx="11">
                  <c:v>51.54051670293083</c:v>
                </c:pt>
                <c:pt idx="12">
                  <c:v>56.022300764055259</c:v>
                </c:pt>
                <c:pt idx="13">
                  <c:v>60.504084825179675</c:v>
                </c:pt>
                <c:pt idx="14">
                  <c:v>64.98586888630409</c:v>
                </c:pt>
                <c:pt idx="15">
                  <c:v>69.467652947428505</c:v>
                </c:pt>
                <c:pt idx="16">
                  <c:v>73.949437008552934</c:v>
                </c:pt>
                <c:pt idx="17">
                  <c:v>78.431221069677363</c:v>
                </c:pt>
                <c:pt idx="18">
                  <c:v>82.913005130801764</c:v>
                </c:pt>
                <c:pt idx="19">
                  <c:v>50</c:v>
                </c:pt>
                <c:pt idx="20">
                  <c:v>87.394789191926165</c:v>
                </c:pt>
                <c:pt idx="21">
                  <c:v>91.876573253050623</c:v>
                </c:pt>
                <c:pt idx="22">
                  <c:v>96.358357314175024</c:v>
                </c:pt>
                <c:pt idx="23">
                  <c:v>100.84014137529944</c:v>
                </c:pt>
                <c:pt idx="24">
                  <c:v>105.32192543642384</c:v>
                </c:pt>
                <c:pt idx="25">
                  <c:v>109.80370949754831</c:v>
                </c:pt>
                <c:pt idx="26">
                  <c:v>114.28549355867274</c:v>
                </c:pt>
                <c:pt idx="27">
                  <c:v>118.76727761979713</c:v>
                </c:pt>
                <c:pt idx="28">
                  <c:v>123.24906168092156</c:v>
                </c:pt>
                <c:pt idx="29">
                  <c:v>127.73084574204597</c:v>
                </c:pt>
                <c:pt idx="30">
                  <c:v>132.21262980317039</c:v>
                </c:pt>
                <c:pt idx="31">
                  <c:v>145.65798198654366</c:v>
                </c:pt>
                <c:pt idx="32">
                  <c:v>168.06690229216576</c:v>
                </c:pt>
                <c:pt idx="33">
                  <c:v>190.47582259778787</c:v>
                </c:pt>
                <c:pt idx="34">
                  <c:v>212.88474290340994</c:v>
                </c:pt>
                <c:pt idx="35">
                  <c:v>226.33009508678325</c:v>
                </c:pt>
                <c:pt idx="36">
                  <c:v>245</c:v>
                </c:pt>
                <c:pt idx="37">
                  <c:v>295</c:v>
                </c:pt>
                <c:pt idx="38">
                  <c:v>365</c:v>
                </c:pt>
                <c:pt idx="39">
                  <c:v>790</c:v>
                </c:pt>
                <c:pt idx="40">
                  <c:v>1350</c:v>
                </c:pt>
              </c:numCache>
            </c:numRef>
          </c:xVal>
          <c:yVal>
            <c:numRef>
              <c:f>'Site 1'!$G$2:$G$42</c:f>
              <c:numCache>
                <c:formatCode>General</c:formatCode>
                <c:ptCount val="4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38</c:v>
                </c:pt>
                <c:pt idx="21">
                  <c:v>40</c:v>
                </c:pt>
                <c:pt idx="22">
                  <c:v>42</c:v>
                </c:pt>
                <c:pt idx="23">
                  <c:v>44</c:v>
                </c:pt>
                <c:pt idx="24">
                  <c:v>46</c:v>
                </c:pt>
                <c:pt idx="25">
                  <c:v>48</c:v>
                </c:pt>
                <c:pt idx="26">
                  <c:v>50</c:v>
                </c:pt>
                <c:pt idx="27">
                  <c:v>52</c:v>
                </c:pt>
                <c:pt idx="28">
                  <c:v>54</c:v>
                </c:pt>
                <c:pt idx="29">
                  <c:v>56</c:v>
                </c:pt>
                <c:pt idx="30">
                  <c:v>58</c:v>
                </c:pt>
                <c:pt idx="31">
                  <c:v>60</c:v>
                </c:pt>
                <c:pt idx="32">
                  <c:v>70</c:v>
                </c:pt>
                <c:pt idx="33">
                  <c:v>80</c:v>
                </c:pt>
                <c:pt idx="34">
                  <c:v>90</c:v>
                </c:pt>
                <c:pt idx="35">
                  <c:v>100</c:v>
                </c:pt>
                <c:pt idx="36">
                  <c:v>100</c:v>
                </c:pt>
                <c:pt idx="37">
                  <c:v>120</c:v>
                </c:pt>
                <c:pt idx="38">
                  <c:v>145</c:v>
                </c:pt>
                <c:pt idx="39">
                  <c:v>151</c:v>
                </c:pt>
                <c:pt idx="40">
                  <c:v>225</c:v>
                </c:pt>
              </c:numCache>
            </c:numRef>
          </c:yVal>
          <c:smooth val="0"/>
        </c:ser>
        <c:dLbls>
          <c:showLegendKey val="0"/>
          <c:showVal val="0"/>
          <c:showCatName val="0"/>
          <c:showSerName val="0"/>
          <c:showPercent val="0"/>
          <c:showBubbleSize val="0"/>
        </c:dLbls>
        <c:axId val="328612192"/>
        <c:axId val="328604744"/>
      </c:scatterChart>
      <c:valAx>
        <c:axId val="328612192"/>
        <c:scaling>
          <c:orientation val="minMax"/>
        </c:scaling>
        <c:delete val="0"/>
        <c:axPos val="t"/>
        <c:title>
          <c:tx>
            <c:rich>
              <a:bodyPr rot="0" spcFirstLastPara="1" vertOverflow="ellipsis" vert="horz" wrap="square" anchor="ctr" anchorCtr="1"/>
              <a:lstStyle/>
              <a:p>
                <a:pPr>
                  <a:defRPr sz="1800" b="1" i="0" u="none" strike="noStrike" kern="1200" baseline="0">
                    <a:solidFill>
                      <a:schemeClr val="bg1">
                        <a:lumMod val="95000"/>
                        <a:lumOff val="5000"/>
                      </a:schemeClr>
                    </a:solidFill>
                    <a:latin typeface="+mn-lt"/>
                    <a:ea typeface="+mn-ea"/>
                    <a:cs typeface="+mn-cs"/>
                  </a:defRPr>
                </a:pPr>
                <a:r>
                  <a:rPr lang="en-US"/>
                  <a:t>Age (YBP)</a:t>
                </a:r>
              </a:p>
            </c:rich>
          </c:tx>
          <c:layout/>
          <c:overlay val="0"/>
          <c:spPr>
            <a:noFill/>
            <a:ln>
              <a:noFill/>
            </a:ln>
            <a:effectLst/>
          </c:spPr>
        </c:title>
        <c:numFmt formatCode="General" sourceLinked="1"/>
        <c:majorTickMark val="none"/>
        <c:minorTickMark val="none"/>
        <c:tickLblPos val="nextTo"/>
        <c:spPr>
          <a:noFill/>
          <a:ln w="9525" cap="rnd" cmpd="sng" algn="ctr">
            <a:solidFill>
              <a:schemeClr val="bg1"/>
            </a:solidFill>
            <a:prstDash val="solid"/>
            <a:round/>
          </a:ln>
          <a:effectLst/>
        </c:spPr>
        <c:txPr>
          <a:bodyPr rot="-60000000" spcFirstLastPara="1" vertOverflow="ellipsis" vert="horz" wrap="square" anchor="ctr" anchorCtr="1"/>
          <a:lstStyle/>
          <a:p>
            <a:pPr>
              <a:defRPr sz="1700" b="0" i="0" u="none" strike="noStrike" kern="1200" baseline="0">
                <a:solidFill>
                  <a:schemeClr val="bg1">
                    <a:lumMod val="95000"/>
                    <a:lumOff val="5000"/>
                  </a:schemeClr>
                </a:solidFill>
                <a:latin typeface="+mn-lt"/>
                <a:ea typeface="+mn-ea"/>
                <a:cs typeface="+mn-cs"/>
              </a:defRPr>
            </a:pPr>
            <a:endParaRPr lang="en-US"/>
          </a:p>
        </c:txPr>
        <c:crossAx val="328604744"/>
        <c:crosses val="autoZero"/>
        <c:crossBetween val="midCat"/>
        <c:majorUnit val="250"/>
      </c:valAx>
      <c:valAx>
        <c:axId val="328604744"/>
        <c:scaling>
          <c:orientation val="maxMin"/>
        </c:scaling>
        <c:delete val="0"/>
        <c:axPos val="l"/>
        <c:majorGridlines>
          <c:spPr>
            <a:ln w="9525" cap="rnd" cmpd="sng" algn="ctr">
              <a:solidFill>
                <a:schemeClr val="bg1"/>
              </a:solidFill>
              <a:prstDash val="solid"/>
              <a:round/>
            </a:ln>
            <a:effectLst/>
          </c:spPr>
        </c:majorGridlines>
        <c:title>
          <c:tx>
            <c:rich>
              <a:bodyPr rot="-5400000" spcFirstLastPara="1" vertOverflow="ellipsis" vert="horz" wrap="square" anchor="ctr" anchorCtr="1"/>
              <a:lstStyle/>
              <a:p>
                <a:pPr>
                  <a:defRPr sz="1800" b="1" i="0" u="none" strike="noStrike" kern="1200" baseline="0">
                    <a:solidFill>
                      <a:schemeClr val="bg1">
                        <a:lumMod val="95000"/>
                        <a:lumOff val="5000"/>
                      </a:schemeClr>
                    </a:solidFill>
                    <a:latin typeface="+mn-lt"/>
                    <a:ea typeface="+mn-ea"/>
                    <a:cs typeface="+mn-cs"/>
                  </a:defRPr>
                </a:pPr>
                <a:r>
                  <a:rPr lang="en-US"/>
                  <a:t>Depth (cm)</a:t>
                </a:r>
              </a:p>
            </c:rich>
          </c:tx>
          <c:layout/>
          <c:overlay val="0"/>
          <c:spPr>
            <a:noFill/>
            <a:ln>
              <a:noFill/>
            </a:ln>
            <a:effectLst/>
          </c:spPr>
        </c:title>
        <c:numFmt formatCode="General" sourceLinked="1"/>
        <c:majorTickMark val="none"/>
        <c:minorTickMark val="none"/>
        <c:tickLblPos val="nextTo"/>
        <c:spPr>
          <a:noFill/>
          <a:ln w="9525" cap="rnd" cmpd="sng" algn="ctr">
            <a:solidFill>
              <a:schemeClr val="bg1"/>
            </a:solidFill>
            <a:prstDash val="solid"/>
            <a:round/>
          </a:ln>
          <a:effectLst/>
        </c:spPr>
        <c:txPr>
          <a:bodyPr rot="-60000000" spcFirstLastPara="1" vertOverflow="ellipsis" vert="horz" wrap="square" anchor="ctr" anchorCtr="1"/>
          <a:lstStyle/>
          <a:p>
            <a:pPr>
              <a:defRPr sz="1700" b="0" i="0" u="none" strike="noStrike" kern="1200" baseline="0">
                <a:solidFill>
                  <a:schemeClr val="bg1">
                    <a:lumMod val="95000"/>
                    <a:lumOff val="5000"/>
                  </a:schemeClr>
                </a:solidFill>
                <a:latin typeface="+mn-lt"/>
                <a:ea typeface="+mn-ea"/>
                <a:cs typeface="+mn-cs"/>
              </a:defRPr>
            </a:pPr>
            <a:endParaRPr lang="en-US"/>
          </a:p>
        </c:txPr>
        <c:crossAx val="328612192"/>
        <c:crosses val="autoZero"/>
        <c:crossBetween val="midCat"/>
        <c:majorUnit val="50"/>
      </c:valAx>
      <c:spPr>
        <a:noFill/>
        <a:ln>
          <a:noFill/>
        </a:ln>
        <a:effectLst/>
      </c:spPr>
    </c:plotArea>
    <c:legend>
      <c:legendPos val="r"/>
      <c:legendEntry>
        <c:idx val="4"/>
        <c:delete val="1"/>
      </c:legendEntry>
      <c:legendEntry>
        <c:idx val="5"/>
        <c:delete val="1"/>
      </c:legendEntry>
      <c:layout>
        <c:manualLayout>
          <c:xMode val="edge"/>
          <c:yMode val="edge"/>
          <c:x val="0.83018707098738354"/>
          <c:y val="0.34224944077704711"/>
          <c:w val="0.16981292901261641"/>
          <c:h val="0.315500868764935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lumMod val="95000"/>
                  <a:lumOff val="5000"/>
                </a:schemeClr>
              </a:solidFill>
              <a:latin typeface="+mn-lt"/>
              <a:ea typeface="+mn-ea"/>
              <a:cs typeface="+mn-cs"/>
            </a:defRPr>
          </a:pPr>
          <a:endParaRPr lang="en-US"/>
        </a:p>
      </c:txPr>
    </c:legend>
    <c:plotVisOnly val="1"/>
    <c:dispBlanksAs val="gap"/>
    <c:showDLblsOverMax val="0"/>
  </c:chart>
  <c:spPr>
    <a:solidFill>
      <a:schemeClr val="tx1"/>
    </a:solidFill>
    <a:ln w="9525" cap="rnd" cmpd="sng" algn="ctr">
      <a:noFill/>
      <a:prstDash val="solid"/>
    </a:ln>
    <a:effectLst/>
  </c:spPr>
  <c:txPr>
    <a:bodyPr/>
    <a:lstStyle/>
    <a:p>
      <a:pPr>
        <a:defRPr sz="1800">
          <a:solidFill>
            <a:schemeClr val="bg1">
              <a:lumMod val="95000"/>
              <a:lumOff val="5000"/>
            </a:schemeClr>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'16chy001 AB soil'!$G$5</c:f>
              <c:strCache>
                <c:ptCount val="1"/>
                <c:pt idx="0">
                  <c:v>As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'16chy001 AB soil'!$G$8:$G$31</c:f>
              <c:numCache>
                <c:formatCode>0.00</c:formatCode>
                <c:ptCount val="24"/>
                <c:pt idx="0">
                  <c:v>11.164999999999999</c:v>
                </c:pt>
                <c:pt idx="1">
                  <c:v>18.437000000000001</c:v>
                </c:pt>
                <c:pt idx="2">
                  <c:v>19.100000000000001</c:v>
                </c:pt>
                <c:pt idx="3">
                  <c:v>33.4</c:v>
                </c:pt>
                <c:pt idx="4">
                  <c:v>65.316000000000003</c:v>
                </c:pt>
                <c:pt idx="5">
                  <c:v>94.587000000000003</c:v>
                </c:pt>
                <c:pt idx="6">
                  <c:v>78.625999999999991</c:v>
                </c:pt>
                <c:pt idx="7">
                  <c:v>121.46999999999998</c:v>
                </c:pt>
                <c:pt idx="8">
                  <c:v>108.61000000000001</c:v>
                </c:pt>
                <c:pt idx="9">
                  <c:v>127.96000000000001</c:v>
                </c:pt>
                <c:pt idx="10">
                  <c:v>109.5</c:v>
                </c:pt>
                <c:pt idx="11">
                  <c:v>12.562999999999999</c:v>
                </c:pt>
                <c:pt idx="12">
                  <c:v>7.149</c:v>
                </c:pt>
                <c:pt idx="13">
                  <c:v>4.6879999999999997</c:v>
                </c:pt>
                <c:pt idx="14">
                  <c:v>13.291</c:v>
                </c:pt>
                <c:pt idx="15">
                  <c:v>20.173999999999999</c:v>
                </c:pt>
                <c:pt idx="16">
                  <c:v>8.2580000000000009</c:v>
                </c:pt>
                <c:pt idx="17">
                  <c:v>10.595000000000001</c:v>
                </c:pt>
                <c:pt idx="18">
                  <c:v>5.9329999999999998</c:v>
                </c:pt>
                <c:pt idx="19">
                  <c:v>10.555</c:v>
                </c:pt>
                <c:pt idx="20">
                  <c:v>4.8769999999999998</c:v>
                </c:pt>
                <c:pt idx="21">
                  <c:v>8.1229999999999993</c:v>
                </c:pt>
                <c:pt idx="22">
                  <c:v>4.3950000000000005</c:v>
                </c:pt>
                <c:pt idx="23">
                  <c:v>4.8550000000000004</c:v>
                </c:pt>
              </c:numCache>
            </c:numRef>
          </c:xVal>
          <c:yVal>
            <c:numRef>
              <c:f>'16chy001 AB soil'!$E$8:$E$31</c:f>
              <c:numCache>
                <c:formatCode>0.00</c:formatCode>
                <c:ptCount val="24"/>
                <c:pt idx="0">
                  <c:v>0</c:v>
                </c:pt>
                <c:pt idx="1">
                  <c:v>19.263583266802044</c:v>
                </c:pt>
                <c:pt idx="2">
                  <c:v>38.17768464040185</c:v>
                </c:pt>
                <c:pt idx="3">
                  <c:v>57.091786014001663</c:v>
                </c:pt>
                <c:pt idx="4">
                  <c:v>76.00588738760149</c:v>
                </c:pt>
                <c:pt idx="5">
                  <c:v>94.919988761201296</c:v>
                </c:pt>
                <c:pt idx="6">
                  <c:v>118.31587419592553</c:v>
                </c:pt>
                <c:pt idx="7">
                  <c:v>134.14611908120983</c:v>
                </c:pt>
                <c:pt idx="8">
                  <c:v>153.06022045480967</c:v>
                </c:pt>
                <c:pt idx="9">
                  <c:v>171.97432182840944</c:v>
                </c:pt>
                <c:pt idx="10">
                  <c:v>186.40663914088486</c:v>
                </c:pt>
                <c:pt idx="11">
                  <c:v>220</c:v>
                </c:pt>
                <c:pt idx="12">
                  <c:v>260</c:v>
                </c:pt>
                <c:pt idx="13">
                  <c:v>292.5</c:v>
                </c:pt>
                <c:pt idx="14">
                  <c:v>325</c:v>
                </c:pt>
                <c:pt idx="15">
                  <c:v>542.5</c:v>
                </c:pt>
                <c:pt idx="16">
                  <c:v>787.5</c:v>
                </c:pt>
                <c:pt idx="17">
                  <c:v>875</c:v>
                </c:pt>
                <c:pt idx="18">
                  <c:v>940</c:v>
                </c:pt>
                <c:pt idx="19">
                  <c:v>1010</c:v>
                </c:pt>
                <c:pt idx="20">
                  <c:v>1100</c:v>
                </c:pt>
                <c:pt idx="21">
                  <c:v>1192.5</c:v>
                </c:pt>
                <c:pt idx="22">
                  <c:v>1262.5</c:v>
                </c:pt>
                <c:pt idx="23">
                  <c:v>1312.5</c:v>
                </c:pt>
              </c:numCache>
            </c:numRef>
          </c:yVal>
          <c:smooth val="0"/>
        </c:ser>
        <c:ser>
          <c:idx val="2"/>
          <c:order val="1"/>
          <c:tx>
            <c:strRef>
              <c:f>'16chy001 AB soil'!$I$5</c:f>
              <c:strCache>
                <c:ptCount val="1"/>
                <c:pt idx="0">
                  <c:v>Cr</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'16chy001 AB soil'!$I$8:$I$31</c:f>
              <c:numCache>
                <c:formatCode>0.00</c:formatCode>
                <c:ptCount val="24"/>
                <c:pt idx="0">
                  <c:v>70.954999999999998</c:v>
                </c:pt>
                <c:pt idx="1">
                  <c:v>77.212000000000003</c:v>
                </c:pt>
                <c:pt idx="2">
                  <c:v>128.69999999999999</c:v>
                </c:pt>
                <c:pt idx="3">
                  <c:v>232.04</c:v>
                </c:pt>
                <c:pt idx="4">
                  <c:v>380.07</c:v>
                </c:pt>
                <c:pt idx="5">
                  <c:v>489.57</c:v>
                </c:pt>
                <c:pt idx="6">
                  <c:v>664.63</c:v>
                </c:pt>
                <c:pt idx="7">
                  <c:v>944.93</c:v>
                </c:pt>
                <c:pt idx="8">
                  <c:v>471.46999999999997</c:v>
                </c:pt>
                <c:pt idx="9">
                  <c:v>708.58</c:v>
                </c:pt>
                <c:pt idx="10">
                  <c:v>565.66999999999996</c:v>
                </c:pt>
                <c:pt idx="11">
                  <c:v>67.712999999999994</c:v>
                </c:pt>
                <c:pt idx="12">
                  <c:v>51.666000000000004</c:v>
                </c:pt>
                <c:pt idx="13">
                  <c:v>52.131999999999998</c:v>
                </c:pt>
                <c:pt idx="14">
                  <c:v>57.844999999999999</c:v>
                </c:pt>
                <c:pt idx="15">
                  <c:v>44.596999999999994</c:v>
                </c:pt>
                <c:pt idx="16">
                  <c:v>41.561999999999998</c:v>
                </c:pt>
                <c:pt idx="17">
                  <c:v>45.628</c:v>
                </c:pt>
                <c:pt idx="18">
                  <c:v>41.850999999999999</c:v>
                </c:pt>
                <c:pt idx="19">
                  <c:v>42.478999999999999</c:v>
                </c:pt>
                <c:pt idx="20">
                  <c:v>44.16</c:v>
                </c:pt>
                <c:pt idx="21">
                  <c:v>40.646999999999998</c:v>
                </c:pt>
                <c:pt idx="22">
                  <c:v>35.447000000000003</c:v>
                </c:pt>
                <c:pt idx="23">
                  <c:v>33.463999999999999</c:v>
                </c:pt>
              </c:numCache>
            </c:numRef>
          </c:xVal>
          <c:yVal>
            <c:numRef>
              <c:f>'16chy001 AB soil'!$E$8:$E$31</c:f>
              <c:numCache>
                <c:formatCode>0.00</c:formatCode>
                <c:ptCount val="24"/>
                <c:pt idx="0">
                  <c:v>0</c:v>
                </c:pt>
                <c:pt idx="1">
                  <c:v>19.263583266802044</c:v>
                </c:pt>
                <c:pt idx="2">
                  <c:v>38.17768464040185</c:v>
                </c:pt>
                <c:pt idx="3">
                  <c:v>57.091786014001663</c:v>
                </c:pt>
                <c:pt idx="4">
                  <c:v>76.00588738760149</c:v>
                </c:pt>
                <c:pt idx="5">
                  <c:v>94.919988761201296</c:v>
                </c:pt>
                <c:pt idx="6">
                  <c:v>118.31587419592553</c:v>
                </c:pt>
                <c:pt idx="7">
                  <c:v>134.14611908120983</c:v>
                </c:pt>
                <c:pt idx="8">
                  <c:v>153.06022045480967</c:v>
                </c:pt>
                <c:pt idx="9">
                  <c:v>171.97432182840944</c:v>
                </c:pt>
                <c:pt idx="10">
                  <c:v>186.40663914088486</c:v>
                </c:pt>
                <c:pt idx="11">
                  <c:v>220</c:v>
                </c:pt>
                <c:pt idx="12">
                  <c:v>260</c:v>
                </c:pt>
                <c:pt idx="13">
                  <c:v>292.5</c:v>
                </c:pt>
                <c:pt idx="14">
                  <c:v>325</c:v>
                </c:pt>
                <c:pt idx="15">
                  <c:v>542.5</c:v>
                </c:pt>
                <c:pt idx="16">
                  <c:v>787.5</c:v>
                </c:pt>
                <c:pt idx="17">
                  <c:v>875</c:v>
                </c:pt>
                <c:pt idx="18">
                  <c:v>940</c:v>
                </c:pt>
                <c:pt idx="19">
                  <c:v>1010</c:v>
                </c:pt>
                <c:pt idx="20">
                  <c:v>1100</c:v>
                </c:pt>
                <c:pt idx="21">
                  <c:v>1192.5</c:v>
                </c:pt>
                <c:pt idx="22">
                  <c:v>1262.5</c:v>
                </c:pt>
                <c:pt idx="23">
                  <c:v>1312.5</c:v>
                </c:pt>
              </c:numCache>
            </c:numRef>
          </c:yVal>
          <c:smooth val="0"/>
        </c:ser>
        <c:ser>
          <c:idx val="3"/>
          <c:order val="2"/>
          <c:tx>
            <c:strRef>
              <c:f>'16chy001 AB soil'!$J$5</c:f>
              <c:strCache>
                <c:ptCount val="1"/>
                <c:pt idx="0">
                  <c:v>Cu</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'16chy001 AB soil'!$J$8:$J$31</c:f>
              <c:numCache>
                <c:formatCode>0.00</c:formatCode>
                <c:ptCount val="24"/>
                <c:pt idx="0">
                  <c:v>79.800000000000011</c:v>
                </c:pt>
                <c:pt idx="1">
                  <c:v>81.204999999999998</c:v>
                </c:pt>
                <c:pt idx="2">
                  <c:v>111.28</c:v>
                </c:pt>
                <c:pt idx="3">
                  <c:v>196.91</c:v>
                </c:pt>
                <c:pt idx="4">
                  <c:v>254.61</c:v>
                </c:pt>
                <c:pt idx="5">
                  <c:v>232.43999999999997</c:v>
                </c:pt>
                <c:pt idx="6">
                  <c:v>133.09</c:v>
                </c:pt>
                <c:pt idx="7">
                  <c:v>143.79999999999998</c:v>
                </c:pt>
                <c:pt idx="8">
                  <c:v>87.460000000000008</c:v>
                </c:pt>
                <c:pt idx="9">
                  <c:v>103.94000000000001</c:v>
                </c:pt>
                <c:pt idx="10">
                  <c:v>102.06</c:v>
                </c:pt>
                <c:pt idx="11">
                  <c:v>38.916000000000004</c:v>
                </c:pt>
                <c:pt idx="12">
                  <c:v>31.548999999999999</c:v>
                </c:pt>
                <c:pt idx="13">
                  <c:v>28.823</c:v>
                </c:pt>
                <c:pt idx="14">
                  <c:v>32.165999999999997</c:v>
                </c:pt>
                <c:pt idx="15">
                  <c:v>28.306999999999999</c:v>
                </c:pt>
                <c:pt idx="16">
                  <c:v>24.349999999999998</c:v>
                </c:pt>
                <c:pt idx="17">
                  <c:v>28.591000000000001</c:v>
                </c:pt>
                <c:pt idx="18">
                  <c:v>25.752000000000002</c:v>
                </c:pt>
                <c:pt idx="19">
                  <c:v>30.929000000000002</c:v>
                </c:pt>
                <c:pt idx="20">
                  <c:v>27.672000000000001</c:v>
                </c:pt>
                <c:pt idx="21">
                  <c:v>28.633999999999997</c:v>
                </c:pt>
                <c:pt idx="22">
                  <c:v>25.634</c:v>
                </c:pt>
                <c:pt idx="23">
                  <c:v>21.201999999999998</c:v>
                </c:pt>
              </c:numCache>
            </c:numRef>
          </c:xVal>
          <c:yVal>
            <c:numRef>
              <c:f>'16chy001 AB soil'!$E$8:$E$31</c:f>
              <c:numCache>
                <c:formatCode>0.00</c:formatCode>
                <c:ptCount val="24"/>
                <c:pt idx="0">
                  <c:v>0</c:v>
                </c:pt>
                <c:pt idx="1">
                  <c:v>19.263583266802044</c:v>
                </c:pt>
                <c:pt idx="2">
                  <c:v>38.17768464040185</c:v>
                </c:pt>
                <c:pt idx="3">
                  <c:v>57.091786014001663</c:v>
                </c:pt>
                <c:pt idx="4">
                  <c:v>76.00588738760149</c:v>
                </c:pt>
                <c:pt idx="5">
                  <c:v>94.919988761201296</c:v>
                </c:pt>
                <c:pt idx="6">
                  <c:v>118.31587419592553</c:v>
                </c:pt>
                <c:pt idx="7">
                  <c:v>134.14611908120983</c:v>
                </c:pt>
                <c:pt idx="8">
                  <c:v>153.06022045480967</c:v>
                </c:pt>
                <c:pt idx="9">
                  <c:v>171.97432182840944</c:v>
                </c:pt>
                <c:pt idx="10">
                  <c:v>186.40663914088486</c:v>
                </c:pt>
                <c:pt idx="11">
                  <c:v>220</c:v>
                </c:pt>
                <c:pt idx="12">
                  <c:v>260</c:v>
                </c:pt>
                <c:pt idx="13">
                  <c:v>292.5</c:v>
                </c:pt>
                <c:pt idx="14">
                  <c:v>325</c:v>
                </c:pt>
                <c:pt idx="15">
                  <c:v>542.5</c:v>
                </c:pt>
                <c:pt idx="16">
                  <c:v>787.5</c:v>
                </c:pt>
                <c:pt idx="17">
                  <c:v>875</c:v>
                </c:pt>
                <c:pt idx="18">
                  <c:v>940</c:v>
                </c:pt>
                <c:pt idx="19">
                  <c:v>1010</c:v>
                </c:pt>
                <c:pt idx="20">
                  <c:v>1100</c:v>
                </c:pt>
                <c:pt idx="21">
                  <c:v>1192.5</c:v>
                </c:pt>
                <c:pt idx="22">
                  <c:v>1262.5</c:v>
                </c:pt>
                <c:pt idx="23">
                  <c:v>1312.5</c:v>
                </c:pt>
              </c:numCache>
            </c:numRef>
          </c:yVal>
          <c:smooth val="0"/>
        </c:ser>
        <c:ser>
          <c:idx val="6"/>
          <c:order val="3"/>
          <c:tx>
            <c:strRef>
              <c:f>'16chy001 AB soil'!$L$5</c:f>
              <c:strCache>
                <c:ptCount val="1"/>
                <c:pt idx="0">
                  <c:v>Pb</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'16chy001 AB soil'!$L$8:$L$31</c:f>
              <c:numCache>
                <c:formatCode>0.00</c:formatCode>
                <c:ptCount val="24"/>
                <c:pt idx="0">
                  <c:v>78.716999999999999</c:v>
                </c:pt>
                <c:pt idx="1">
                  <c:v>90.498000000000005</c:v>
                </c:pt>
                <c:pt idx="2">
                  <c:v>127.03</c:v>
                </c:pt>
                <c:pt idx="3">
                  <c:v>206.65</c:v>
                </c:pt>
                <c:pt idx="4">
                  <c:v>308.52</c:v>
                </c:pt>
                <c:pt idx="5">
                  <c:v>291.06</c:v>
                </c:pt>
                <c:pt idx="6">
                  <c:v>201.24</c:v>
                </c:pt>
                <c:pt idx="7">
                  <c:v>405.3</c:v>
                </c:pt>
                <c:pt idx="8">
                  <c:v>225.69</c:v>
                </c:pt>
                <c:pt idx="9">
                  <c:v>204.11</c:v>
                </c:pt>
                <c:pt idx="10">
                  <c:v>197.64</c:v>
                </c:pt>
                <c:pt idx="11">
                  <c:v>145.97</c:v>
                </c:pt>
                <c:pt idx="12">
                  <c:v>35.96</c:v>
                </c:pt>
                <c:pt idx="13">
                  <c:v>13.966999999999999</c:v>
                </c:pt>
                <c:pt idx="14">
                  <c:v>16.547999999999998</c:v>
                </c:pt>
                <c:pt idx="15">
                  <c:v>11.956999999999999</c:v>
                </c:pt>
                <c:pt idx="16">
                  <c:v>10.290000000000001</c:v>
                </c:pt>
                <c:pt idx="17">
                  <c:v>10.17</c:v>
                </c:pt>
                <c:pt idx="18">
                  <c:v>9.2840000000000007</c:v>
                </c:pt>
                <c:pt idx="19">
                  <c:v>12.690000000000001</c:v>
                </c:pt>
                <c:pt idx="20">
                  <c:v>9.3239999999999998</c:v>
                </c:pt>
                <c:pt idx="21">
                  <c:v>9.92</c:v>
                </c:pt>
                <c:pt idx="22">
                  <c:v>7.7469999999999999</c:v>
                </c:pt>
                <c:pt idx="23">
                  <c:v>8.3049999999999997</c:v>
                </c:pt>
              </c:numCache>
            </c:numRef>
          </c:xVal>
          <c:yVal>
            <c:numRef>
              <c:f>'16chy001 AB soil'!$E$8:$E$31</c:f>
              <c:numCache>
                <c:formatCode>0.00</c:formatCode>
                <c:ptCount val="24"/>
                <c:pt idx="0">
                  <c:v>0</c:v>
                </c:pt>
                <c:pt idx="1">
                  <c:v>19.263583266802044</c:v>
                </c:pt>
                <c:pt idx="2">
                  <c:v>38.17768464040185</c:v>
                </c:pt>
                <c:pt idx="3">
                  <c:v>57.091786014001663</c:v>
                </c:pt>
                <c:pt idx="4">
                  <c:v>76.00588738760149</c:v>
                </c:pt>
                <c:pt idx="5">
                  <c:v>94.919988761201296</c:v>
                </c:pt>
                <c:pt idx="6">
                  <c:v>118.31587419592553</c:v>
                </c:pt>
                <c:pt idx="7">
                  <c:v>134.14611908120983</c:v>
                </c:pt>
                <c:pt idx="8">
                  <c:v>153.06022045480967</c:v>
                </c:pt>
                <c:pt idx="9">
                  <c:v>171.97432182840944</c:v>
                </c:pt>
                <c:pt idx="10">
                  <c:v>186.40663914088486</c:v>
                </c:pt>
                <c:pt idx="11">
                  <c:v>220</c:v>
                </c:pt>
                <c:pt idx="12">
                  <c:v>260</c:v>
                </c:pt>
                <c:pt idx="13">
                  <c:v>292.5</c:v>
                </c:pt>
                <c:pt idx="14">
                  <c:v>325</c:v>
                </c:pt>
                <c:pt idx="15">
                  <c:v>542.5</c:v>
                </c:pt>
                <c:pt idx="16">
                  <c:v>787.5</c:v>
                </c:pt>
                <c:pt idx="17">
                  <c:v>875</c:v>
                </c:pt>
                <c:pt idx="18">
                  <c:v>940</c:v>
                </c:pt>
                <c:pt idx="19">
                  <c:v>1010</c:v>
                </c:pt>
                <c:pt idx="20">
                  <c:v>1100</c:v>
                </c:pt>
                <c:pt idx="21">
                  <c:v>1192.5</c:v>
                </c:pt>
                <c:pt idx="22">
                  <c:v>1262.5</c:v>
                </c:pt>
                <c:pt idx="23">
                  <c:v>1312.5</c:v>
                </c:pt>
              </c:numCache>
            </c:numRef>
          </c:yVal>
          <c:smooth val="0"/>
        </c:ser>
        <c:ser>
          <c:idx val="5"/>
          <c:order val="4"/>
          <c:tx>
            <c:strRef>
              <c:f>'16chy001 AB soil'!$N$5</c:f>
              <c:strCache>
                <c:ptCount val="1"/>
                <c:pt idx="0">
                  <c:v>Zn</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'16chy001 AB soil'!$N$8:$N$31</c:f>
              <c:numCache>
                <c:formatCode>0.00</c:formatCode>
                <c:ptCount val="24"/>
                <c:pt idx="0">
                  <c:v>592.48</c:v>
                </c:pt>
                <c:pt idx="1">
                  <c:v>642.17000000000007</c:v>
                </c:pt>
                <c:pt idx="2">
                  <c:v>831.53000000000009</c:v>
                </c:pt>
                <c:pt idx="3">
                  <c:v>709.04</c:v>
                </c:pt>
                <c:pt idx="4">
                  <c:v>1695</c:v>
                </c:pt>
                <c:pt idx="5">
                  <c:v>2454.7999999999997</c:v>
                </c:pt>
                <c:pt idx="6">
                  <c:v>1302</c:v>
                </c:pt>
                <c:pt idx="7">
                  <c:v>1365.4</c:v>
                </c:pt>
                <c:pt idx="8">
                  <c:v>495.92</c:v>
                </c:pt>
                <c:pt idx="9">
                  <c:v>469.47</c:v>
                </c:pt>
                <c:pt idx="10">
                  <c:v>709</c:v>
                </c:pt>
                <c:pt idx="11">
                  <c:v>107.80000000000001</c:v>
                </c:pt>
                <c:pt idx="12">
                  <c:v>86.185999999999993</c:v>
                </c:pt>
                <c:pt idx="13">
                  <c:v>74.77000000000001</c:v>
                </c:pt>
                <c:pt idx="14">
                  <c:v>88.507999999999996</c:v>
                </c:pt>
                <c:pt idx="15">
                  <c:v>64.953000000000003</c:v>
                </c:pt>
                <c:pt idx="16">
                  <c:v>78.093999999999994</c:v>
                </c:pt>
                <c:pt idx="17">
                  <c:v>105.75000000000001</c:v>
                </c:pt>
                <c:pt idx="18">
                  <c:v>112.58999999999999</c:v>
                </c:pt>
                <c:pt idx="19">
                  <c:v>84.772999999999996</c:v>
                </c:pt>
                <c:pt idx="20">
                  <c:v>80.100000000000009</c:v>
                </c:pt>
                <c:pt idx="21">
                  <c:v>76.106999999999999</c:v>
                </c:pt>
                <c:pt idx="22">
                  <c:v>78.436999999999998</c:v>
                </c:pt>
                <c:pt idx="23">
                  <c:v>73.2</c:v>
                </c:pt>
              </c:numCache>
            </c:numRef>
          </c:xVal>
          <c:yVal>
            <c:numRef>
              <c:f>'16chy001 AB soil'!$E$8:$E$31</c:f>
              <c:numCache>
                <c:formatCode>0.00</c:formatCode>
                <c:ptCount val="24"/>
                <c:pt idx="0">
                  <c:v>0</c:v>
                </c:pt>
                <c:pt idx="1">
                  <c:v>19.263583266802044</c:v>
                </c:pt>
                <c:pt idx="2">
                  <c:v>38.17768464040185</c:v>
                </c:pt>
                <c:pt idx="3">
                  <c:v>57.091786014001663</c:v>
                </c:pt>
                <c:pt idx="4">
                  <c:v>76.00588738760149</c:v>
                </c:pt>
                <c:pt idx="5">
                  <c:v>94.919988761201296</c:v>
                </c:pt>
                <c:pt idx="6">
                  <c:v>118.31587419592553</c:v>
                </c:pt>
                <c:pt idx="7">
                  <c:v>134.14611908120983</c:v>
                </c:pt>
                <c:pt idx="8">
                  <c:v>153.06022045480967</c:v>
                </c:pt>
                <c:pt idx="9">
                  <c:v>171.97432182840944</c:v>
                </c:pt>
                <c:pt idx="10">
                  <c:v>186.40663914088486</c:v>
                </c:pt>
                <c:pt idx="11">
                  <c:v>220</c:v>
                </c:pt>
                <c:pt idx="12">
                  <c:v>260</c:v>
                </c:pt>
                <c:pt idx="13">
                  <c:v>292.5</c:v>
                </c:pt>
                <c:pt idx="14">
                  <c:v>325</c:v>
                </c:pt>
                <c:pt idx="15">
                  <c:v>542.5</c:v>
                </c:pt>
                <c:pt idx="16">
                  <c:v>787.5</c:v>
                </c:pt>
                <c:pt idx="17">
                  <c:v>875</c:v>
                </c:pt>
                <c:pt idx="18">
                  <c:v>940</c:v>
                </c:pt>
                <c:pt idx="19">
                  <c:v>1010</c:v>
                </c:pt>
                <c:pt idx="20">
                  <c:v>1100</c:v>
                </c:pt>
                <c:pt idx="21">
                  <c:v>1192.5</c:v>
                </c:pt>
                <c:pt idx="22">
                  <c:v>1262.5</c:v>
                </c:pt>
                <c:pt idx="23">
                  <c:v>1312.5</c:v>
                </c:pt>
              </c:numCache>
            </c:numRef>
          </c:yVal>
          <c:smooth val="0"/>
        </c:ser>
        <c:dLbls>
          <c:showLegendKey val="0"/>
          <c:showVal val="0"/>
          <c:showCatName val="0"/>
          <c:showSerName val="0"/>
          <c:showPercent val="0"/>
          <c:showBubbleSize val="0"/>
        </c:dLbls>
        <c:axId val="330425560"/>
        <c:axId val="330429088"/>
      </c:scatterChart>
      <c:valAx>
        <c:axId val="330425560"/>
        <c:scaling>
          <c:orientation val="minMax"/>
        </c:scaling>
        <c:delete val="0"/>
        <c:axPos val="t"/>
        <c:title>
          <c:tx>
            <c:rich>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Concentration (mg/kg)</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9088"/>
        <c:crosses val="autoZero"/>
        <c:crossBetween val="midCat"/>
        <c:majorUnit val="1000"/>
      </c:valAx>
      <c:valAx>
        <c:axId val="330429088"/>
        <c:scaling>
          <c:orientation val="maxMin"/>
          <c:max val="1400"/>
          <c:min val="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Age (YBP)</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5560"/>
        <c:crosses val="autoZero"/>
        <c:crossBetween val="midCat"/>
        <c:majorUnit val="200"/>
      </c:valAx>
      <c:spPr>
        <a:noFill/>
        <a:ln>
          <a:noFill/>
        </a:ln>
        <a:effectLst/>
      </c:spPr>
    </c:plotArea>
    <c:legend>
      <c:legendPos val="r"/>
      <c:layout>
        <c:manualLayout>
          <c:xMode val="edge"/>
          <c:yMode val="edge"/>
          <c:x val="0.83701740658118384"/>
          <c:y val="0.39773898667399404"/>
          <c:w val="0.13269927287014344"/>
          <c:h val="0.5054517756767766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sz="1800">
          <a:solidFill>
            <a:schemeClr val="bg1">
              <a:lumMod val="95000"/>
              <a:lumOff val="5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scatterChart>
        <c:scatterStyle val="smoothMarker"/>
        <c:varyColors val="0"/>
        <c:ser>
          <c:idx val="0"/>
          <c:order val="0"/>
          <c:tx>
            <c:strRef>
              <c:f>'16chy001 AB soil'!$M$5</c:f>
              <c:strCache>
                <c:ptCount val="1"/>
                <c:pt idx="0">
                  <c:v>P</c:v>
                </c:pt>
              </c:strCache>
            </c:strRef>
          </c:tx>
          <c:spPr>
            <a:ln w="19050" cap="rnd">
              <a:solidFill>
                <a:schemeClr val="accent5"/>
              </a:solidFill>
              <a:round/>
            </a:ln>
            <a:effectLst/>
          </c:spPr>
          <c:marker>
            <c:symbol val="circle"/>
            <c:size val="9"/>
            <c:spPr>
              <a:solidFill>
                <a:schemeClr val="accent5"/>
              </a:solidFill>
              <a:ln w="9525">
                <a:solidFill>
                  <a:schemeClr val="accent5"/>
                </a:solidFill>
              </a:ln>
              <a:effectLst/>
            </c:spPr>
          </c:marker>
          <c:xVal>
            <c:numRef>
              <c:f>'16chy001 AB soil'!$M$8:$M$31</c:f>
              <c:numCache>
                <c:formatCode>0.00</c:formatCode>
                <c:ptCount val="24"/>
                <c:pt idx="0">
                  <c:v>1199.0999999999999</c:v>
                </c:pt>
                <c:pt idx="1">
                  <c:v>839.31000000000006</c:v>
                </c:pt>
                <c:pt idx="2">
                  <c:v>919.18000000000006</c:v>
                </c:pt>
                <c:pt idx="3">
                  <c:v>1157.5</c:v>
                </c:pt>
                <c:pt idx="4">
                  <c:v>1103.7</c:v>
                </c:pt>
                <c:pt idx="5">
                  <c:v>994.34</c:v>
                </c:pt>
                <c:pt idx="6">
                  <c:v>930.26</c:v>
                </c:pt>
                <c:pt idx="7">
                  <c:v>979.0100000000001</c:v>
                </c:pt>
                <c:pt idx="8">
                  <c:v>782.74</c:v>
                </c:pt>
                <c:pt idx="9">
                  <c:v>956.90000000000009</c:v>
                </c:pt>
                <c:pt idx="10">
                  <c:v>1115.1999999999998</c:v>
                </c:pt>
                <c:pt idx="11">
                  <c:v>499.04</c:v>
                </c:pt>
                <c:pt idx="12">
                  <c:v>443.40000000000003</c:v>
                </c:pt>
                <c:pt idx="13">
                  <c:v>542</c:v>
                </c:pt>
                <c:pt idx="14">
                  <c:v>743.42</c:v>
                </c:pt>
                <c:pt idx="15">
                  <c:v>790.77</c:v>
                </c:pt>
                <c:pt idx="16">
                  <c:v>537.25</c:v>
                </c:pt>
                <c:pt idx="17">
                  <c:v>543.6</c:v>
                </c:pt>
                <c:pt idx="18">
                  <c:v>464.82</c:v>
                </c:pt>
                <c:pt idx="19">
                  <c:v>437.96</c:v>
                </c:pt>
                <c:pt idx="20">
                  <c:v>491.03000000000003</c:v>
                </c:pt>
                <c:pt idx="21">
                  <c:v>512.20000000000005</c:v>
                </c:pt>
                <c:pt idx="22">
                  <c:v>553.21</c:v>
                </c:pt>
                <c:pt idx="23">
                  <c:v>549.91999999999996</c:v>
                </c:pt>
              </c:numCache>
            </c:numRef>
          </c:xVal>
          <c:yVal>
            <c:numRef>
              <c:f>'16chy001 AB soil'!$E$8:$E$31</c:f>
              <c:numCache>
                <c:formatCode>0.00</c:formatCode>
                <c:ptCount val="24"/>
                <c:pt idx="0">
                  <c:v>0</c:v>
                </c:pt>
                <c:pt idx="1">
                  <c:v>19.263583266802044</c:v>
                </c:pt>
                <c:pt idx="2">
                  <c:v>38.17768464040185</c:v>
                </c:pt>
                <c:pt idx="3">
                  <c:v>57.091786014001663</c:v>
                </c:pt>
                <c:pt idx="4">
                  <c:v>76.00588738760149</c:v>
                </c:pt>
                <c:pt idx="5">
                  <c:v>94.919988761201296</c:v>
                </c:pt>
                <c:pt idx="6">
                  <c:v>118.31587419592553</c:v>
                </c:pt>
                <c:pt idx="7">
                  <c:v>134.14611908120983</c:v>
                </c:pt>
                <c:pt idx="8">
                  <c:v>153.06022045480967</c:v>
                </c:pt>
                <c:pt idx="9">
                  <c:v>171.97432182840944</c:v>
                </c:pt>
                <c:pt idx="10">
                  <c:v>186.40663914088486</c:v>
                </c:pt>
                <c:pt idx="11">
                  <c:v>220</c:v>
                </c:pt>
                <c:pt idx="12">
                  <c:v>260</c:v>
                </c:pt>
                <c:pt idx="13">
                  <c:v>292.5</c:v>
                </c:pt>
                <c:pt idx="14">
                  <c:v>325</c:v>
                </c:pt>
                <c:pt idx="15">
                  <c:v>542.5</c:v>
                </c:pt>
                <c:pt idx="16">
                  <c:v>787.5</c:v>
                </c:pt>
                <c:pt idx="17">
                  <c:v>875</c:v>
                </c:pt>
                <c:pt idx="18">
                  <c:v>940</c:v>
                </c:pt>
                <c:pt idx="19">
                  <c:v>1010</c:v>
                </c:pt>
                <c:pt idx="20">
                  <c:v>1100</c:v>
                </c:pt>
                <c:pt idx="21">
                  <c:v>1192.5</c:v>
                </c:pt>
                <c:pt idx="22">
                  <c:v>1262.5</c:v>
                </c:pt>
                <c:pt idx="23">
                  <c:v>1312.5</c:v>
                </c:pt>
              </c:numCache>
            </c:numRef>
          </c:yVal>
          <c:smooth val="0"/>
        </c:ser>
        <c:dLbls>
          <c:showLegendKey val="0"/>
          <c:showVal val="0"/>
          <c:showCatName val="0"/>
          <c:showSerName val="0"/>
          <c:showPercent val="0"/>
          <c:showBubbleSize val="0"/>
        </c:dLbls>
        <c:axId val="330426344"/>
        <c:axId val="330422032"/>
      </c:scatterChart>
      <c:valAx>
        <c:axId val="330426344"/>
        <c:scaling>
          <c:orientation val="minMax"/>
          <c:min val="300"/>
        </c:scaling>
        <c:delete val="0"/>
        <c:axPos val="t"/>
        <c:title>
          <c:tx>
            <c:rich>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Sediment Concentration (mg/kg)</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2032"/>
        <c:crosses val="autoZero"/>
        <c:crossBetween val="midCat"/>
        <c:majorUnit val="200"/>
      </c:valAx>
      <c:valAx>
        <c:axId val="330422032"/>
        <c:scaling>
          <c:orientation val="maxMin"/>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Age (YBP)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6344"/>
        <c:crosses val="autoZero"/>
        <c:crossBetween val="midCat"/>
      </c:valAx>
      <c:spPr>
        <a:noFill/>
        <a:ln>
          <a:noFill/>
        </a:ln>
        <a:effectLst/>
      </c:spPr>
    </c:plotArea>
    <c:plotVisOnly val="1"/>
    <c:dispBlanksAs val="gap"/>
    <c:showDLblsOverMax val="0"/>
  </c:chart>
  <c:spPr>
    <a:solidFill>
      <a:schemeClr val="tx1"/>
    </a:solidFill>
    <a:ln>
      <a:noFill/>
    </a:ln>
    <a:effectLst/>
  </c:spPr>
  <c:txPr>
    <a:bodyPr/>
    <a:lstStyle/>
    <a:p>
      <a:pPr>
        <a:defRPr sz="1800">
          <a:solidFill>
            <a:schemeClr val="bg1">
              <a:lumMod val="95000"/>
              <a:lumOff val="5000"/>
            </a:schemeClr>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scatterChart>
        <c:scatterStyle val="lineMarker"/>
        <c:varyColors val="0"/>
        <c:ser>
          <c:idx val="0"/>
          <c:order val="0"/>
          <c:tx>
            <c:strRef>
              <c:f>EarthCube!$E$1</c:f>
              <c:strCache>
                <c:ptCount val="1"/>
                <c:pt idx="0">
                  <c:v>Percent N</c:v>
                </c:pt>
              </c:strCache>
            </c:strRef>
          </c:tx>
          <c:spPr>
            <a:ln w="19050" cap="rnd">
              <a:solidFill>
                <a:schemeClr val="accent3"/>
              </a:solidFill>
              <a:round/>
            </a:ln>
            <a:effectLst/>
          </c:spPr>
          <c:marker>
            <c:symbol val="circle"/>
            <c:size val="10"/>
            <c:spPr>
              <a:solidFill>
                <a:schemeClr val="accent3"/>
              </a:solidFill>
              <a:ln w="9525">
                <a:solidFill>
                  <a:schemeClr val="accent3"/>
                </a:solidFill>
              </a:ln>
              <a:effectLst/>
            </c:spPr>
          </c:marker>
          <c:xVal>
            <c:numRef>
              <c:f>EarthCube!$E$2:$E$29</c:f>
              <c:numCache>
                <c:formatCode>General</c:formatCode>
                <c:ptCount val="28"/>
                <c:pt idx="0">
                  <c:v>0.52</c:v>
                </c:pt>
                <c:pt idx="1">
                  <c:v>0.47</c:v>
                </c:pt>
                <c:pt idx="2">
                  <c:v>0.36</c:v>
                </c:pt>
                <c:pt idx="3">
                  <c:v>0.33</c:v>
                </c:pt>
                <c:pt idx="4">
                  <c:v>0.27</c:v>
                </c:pt>
                <c:pt idx="5">
                  <c:v>0.2</c:v>
                </c:pt>
                <c:pt idx="6">
                  <c:v>0.16</c:v>
                </c:pt>
                <c:pt idx="7">
                  <c:v>0.12</c:v>
                </c:pt>
                <c:pt idx="8">
                  <c:v>0.11</c:v>
                </c:pt>
                <c:pt idx="9">
                  <c:v>0.06</c:v>
                </c:pt>
                <c:pt idx="10">
                  <c:v>0.09</c:v>
                </c:pt>
                <c:pt idx="11">
                  <c:v>0.09</c:v>
                </c:pt>
                <c:pt idx="12">
                  <c:v>0.11</c:v>
                </c:pt>
                <c:pt idx="13">
                  <c:v>0.53</c:v>
                </c:pt>
                <c:pt idx="14">
                  <c:v>0.41</c:v>
                </c:pt>
                <c:pt idx="15">
                  <c:v>0.49</c:v>
                </c:pt>
                <c:pt idx="16">
                  <c:v>0.59</c:v>
                </c:pt>
                <c:pt idx="17">
                  <c:v>0.43</c:v>
                </c:pt>
                <c:pt idx="18">
                  <c:v>0.27</c:v>
                </c:pt>
                <c:pt idx="19">
                  <c:v>0.26</c:v>
                </c:pt>
                <c:pt idx="20">
                  <c:v>0.36</c:v>
                </c:pt>
                <c:pt idx="21">
                  <c:v>0.23</c:v>
                </c:pt>
                <c:pt idx="22">
                  <c:v>0.22</c:v>
                </c:pt>
                <c:pt idx="23">
                  <c:v>0.22</c:v>
                </c:pt>
                <c:pt idx="24">
                  <c:v>0.23</c:v>
                </c:pt>
                <c:pt idx="25">
                  <c:v>0.26</c:v>
                </c:pt>
                <c:pt idx="26">
                  <c:v>0.24</c:v>
                </c:pt>
                <c:pt idx="27">
                  <c:v>0.26</c:v>
                </c:pt>
              </c:numCache>
            </c:numRef>
          </c:xVal>
          <c:yVal>
            <c:numRef>
              <c:f>EarthCube!$B$2:$B$29</c:f>
              <c:numCache>
                <c:formatCode>General</c:formatCode>
                <c:ptCount val="28"/>
                <c:pt idx="0">
                  <c:v>0</c:v>
                </c:pt>
                <c:pt idx="1">
                  <c:v>52.29109836231077</c:v>
                </c:pt>
                <c:pt idx="2">
                  <c:v>101.77197283645485</c:v>
                </c:pt>
                <c:pt idx="3">
                  <c:v>142.5</c:v>
                </c:pt>
                <c:pt idx="4">
                  <c:v>155</c:v>
                </c:pt>
                <c:pt idx="5">
                  <c:v>170</c:v>
                </c:pt>
                <c:pt idx="6">
                  <c:v>183.5</c:v>
                </c:pt>
                <c:pt idx="7">
                  <c:v>195</c:v>
                </c:pt>
                <c:pt idx="8">
                  <c:v>203.5</c:v>
                </c:pt>
                <c:pt idx="9">
                  <c:v>215</c:v>
                </c:pt>
                <c:pt idx="10">
                  <c:v>232.5</c:v>
                </c:pt>
                <c:pt idx="11">
                  <c:v>250</c:v>
                </c:pt>
                <c:pt idx="12">
                  <c:v>265</c:v>
                </c:pt>
                <c:pt idx="13">
                  <c:v>277.5</c:v>
                </c:pt>
                <c:pt idx="14">
                  <c:v>287.5</c:v>
                </c:pt>
                <c:pt idx="15">
                  <c:v>312.5</c:v>
                </c:pt>
                <c:pt idx="16">
                  <c:v>552.5</c:v>
                </c:pt>
                <c:pt idx="17">
                  <c:v>782.5</c:v>
                </c:pt>
                <c:pt idx="18">
                  <c:v>825</c:v>
                </c:pt>
                <c:pt idx="19">
                  <c:v>840</c:v>
                </c:pt>
                <c:pt idx="20">
                  <c:v>857.5</c:v>
                </c:pt>
                <c:pt idx="21">
                  <c:v>907.5</c:v>
                </c:pt>
                <c:pt idx="22">
                  <c:v>942.5</c:v>
                </c:pt>
                <c:pt idx="23">
                  <c:v>982.5</c:v>
                </c:pt>
                <c:pt idx="24">
                  <c:v>1022.5</c:v>
                </c:pt>
                <c:pt idx="25">
                  <c:v>1062.5</c:v>
                </c:pt>
                <c:pt idx="26">
                  <c:v>1110</c:v>
                </c:pt>
                <c:pt idx="27">
                  <c:v>1137.5</c:v>
                </c:pt>
              </c:numCache>
            </c:numRef>
          </c:yVal>
          <c:smooth val="0"/>
        </c:ser>
        <c:dLbls>
          <c:showLegendKey val="0"/>
          <c:showVal val="0"/>
          <c:showCatName val="0"/>
          <c:showSerName val="0"/>
          <c:showPercent val="0"/>
          <c:showBubbleSize val="0"/>
        </c:dLbls>
        <c:axId val="330426736"/>
        <c:axId val="330422424"/>
      </c:scatterChart>
      <c:valAx>
        <c:axId val="330426736"/>
        <c:scaling>
          <c:orientation val="minMax"/>
        </c:scaling>
        <c:delete val="0"/>
        <c:axPos val="t"/>
        <c:title>
          <c:tx>
            <c:rich>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Sediment Concentration (%)</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2424"/>
        <c:crosses val="autoZero"/>
        <c:crossBetween val="midCat"/>
      </c:valAx>
      <c:valAx>
        <c:axId val="330422424"/>
        <c:scaling>
          <c:orientation val="maxMin"/>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Age (ybp)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6736"/>
        <c:crosses val="autoZero"/>
        <c:crossBetween val="midCat"/>
        <c:majorUnit val="200"/>
      </c:valAx>
      <c:spPr>
        <a:noFill/>
        <a:ln>
          <a:noFill/>
        </a:ln>
        <a:effectLst/>
      </c:spPr>
    </c:plotArea>
    <c:plotVisOnly val="1"/>
    <c:dispBlanksAs val="gap"/>
    <c:showDLblsOverMax val="0"/>
  </c:chart>
  <c:spPr>
    <a:solidFill>
      <a:schemeClr val="tx1"/>
    </a:solidFill>
    <a:ln>
      <a:noFill/>
    </a:ln>
    <a:effectLst/>
  </c:spPr>
  <c:txPr>
    <a:bodyPr/>
    <a:lstStyle/>
    <a:p>
      <a:pPr>
        <a:defRPr sz="1800">
          <a:solidFill>
            <a:schemeClr val="bg1">
              <a:lumMod val="95000"/>
              <a:lumOff val="5000"/>
            </a:schemeClr>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Mesotraphenic</c:v>
          </c:tx>
          <c:spPr>
            <a:ln w="19050" cap="rnd">
              <a:solidFill>
                <a:schemeClr val="accent1"/>
              </a:solidFill>
              <a:round/>
            </a:ln>
            <a:effectLst/>
          </c:spPr>
          <c:marker>
            <c:symbol val="square"/>
            <c:size val="8"/>
            <c:spPr>
              <a:solidFill>
                <a:schemeClr val="accent1"/>
              </a:solidFill>
              <a:ln w="9525">
                <a:solidFill>
                  <a:schemeClr val="accent1"/>
                </a:solidFill>
              </a:ln>
              <a:effectLst/>
            </c:spPr>
          </c:marker>
          <c:xVal>
            <c:numRef>
              <c:f>Trophic!$B$6:$Y$6</c:f>
              <c:numCache>
                <c:formatCode>General</c:formatCode>
                <c:ptCount val="24"/>
                <c:pt idx="0">
                  <c:v>0.2</c:v>
                </c:pt>
                <c:pt idx="1">
                  <c:v>0.60000000000000009</c:v>
                </c:pt>
                <c:pt idx="2">
                  <c:v>0.79681274900398402</c:v>
                </c:pt>
                <c:pt idx="3">
                  <c:v>0</c:v>
                </c:pt>
                <c:pt idx="4">
                  <c:v>2.2988505747126435</c:v>
                </c:pt>
                <c:pt idx="5">
                  <c:v>0.55970149253731338</c:v>
                </c:pt>
                <c:pt idx="6">
                  <c:v>0.79522862823061624</c:v>
                </c:pt>
                <c:pt idx="7">
                  <c:v>0.79207920792079212</c:v>
                </c:pt>
                <c:pt idx="8">
                  <c:v>0.79522862823061624</c:v>
                </c:pt>
                <c:pt idx="9">
                  <c:v>0.38910505836575876</c:v>
                </c:pt>
                <c:pt idx="10">
                  <c:v>1.5503875968992249</c:v>
                </c:pt>
                <c:pt idx="11">
                  <c:v>1.3888888888888888</c:v>
                </c:pt>
                <c:pt idx="12">
                  <c:v>1.9762845849802371</c:v>
                </c:pt>
                <c:pt idx="13">
                  <c:v>0.59642147117296218</c:v>
                </c:pt>
                <c:pt idx="14">
                  <c:v>4.9900199600798407</c:v>
                </c:pt>
                <c:pt idx="15">
                  <c:v>7.1844660194174752</c:v>
                </c:pt>
                <c:pt idx="16">
                  <c:v>9.664694280078896</c:v>
                </c:pt>
                <c:pt idx="17">
                  <c:v>1.8148820326678765</c:v>
                </c:pt>
                <c:pt idx="18">
                  <c:v>2.6871401151631478</c:v>
                </c:pt>
                <c:pt idx="19">
                  <c:v>2.8195488721804507</c:v>
                </c:pt>
                <c:pt idx="20">
                  <c:v>3.9761431411530808</c:v>
                </c:pt>
                <c:pt idx="21">
                  <c:v>1.3888888888888888</c:v>
                </c:pt>
                <c:pt idx="22">
                  <c:v>2.3346303501945527</c:v>
                </c:pt>
                <c:pt idx="23">
                  <c:v>4.2</c:v>
                </c:pt>
              </c:numCache>
            </c:numRef>
          </c:xVal>
          <c:yVal>
            <c:numRef>
              <c:f>Trophic!$B$2:$Y$2</c:f>
              <c:numCache>
                <c:formatCode>0.00</c:formatCode>
                <c:ptCount val="24"/>
                <c:pt idx="0">
                  <c:v>0</c:v>
                </c:pt>
                <c:pt idx="1">
                  <c:v>19.263583266802044</c:v>
                </c:pt>
                <c:pt idx="2">
                  <c:v>38.17768464040185</c:v>
                </c:pt>
                <c:pt idx="3">
                  <c:v>57.091786014001663</c:v>
                </c:pt>
                <c:pt idx="4">
                  <c:v>76.00588738760149</c:v>
                </c:pt>
                <c:pt idx="5">
                  <c:v>94.919988761201296</c:v>
                </c:pt>
                <c:pt idx="6">
                  <c:v>118.31587419592553</c:v>
                </c:pt>
                <c:pt idx="7">
                  <c:v>134.14611908120983</c:v>
                </c:pt>
                <c:pt idx="8">
                  <c:v>153.06022045480967</c:v>
                </c:pt>
                <c:pt idx="9">
                  <c:v>171.97432182840944</c:v>
                </c:pt>
                <c:pt idx="10">
                  <c:v>186.40663914088486</c:v>
                </c:pt>
                <c:pt idx="11">
                  <c:v>220</c:v>
                </c:pt>
                <c:pt idx="12">
                  <c:v>260</c:v>
                </c:pt>
                <c:pt idx="13">
                  <c:v>292.5</c:v>
                </c:pt>
                <c:pt idx="14">
                  <c:v>325</c:v>
                </c:pt>
                <c:pt idx="15">
                  <c:v>542.5</c:v>
                </c:pt>
                <c:pt idx="16">
                  <c:v>787.5</c:v>
                </c:pt>
                <c:pt idx="17">
                  <c:v>875</c:v>
                </c:pt>
                <c:pt idx="18">
                  <c:v>940</c:v>
                </c:pt>
                <c:pt idx="19">
                  <c:v>1010</c:v>
                </c:pt>
                <c:pt idx="20">
                  <c:v>1100</c:v>
                </c:pt>
                <c:pt idx="21">
                  <c:v>1192.5</c:v>
                </c:pt>
                <c:pt idx="22">
                  <c:v>1262.5</c:v>
                </c:pt>
                <c:pt idx="23">
                  <c:v>1312.5</c:v>
                </c:pt>
              </c:numCache>
            </c:numRef>
          </c:yVal>
          <c:smooth val="0"/>
        </c:ser>
        <c:ser>
          <c:idx val="1"/>
          <c:order val="1"/>
          <c:tx>
            <c:v>Eutraphenic</c:v>
          </c:tx>
          <c:spPr>
            <a:ln w="19050" cap="rnd">
              <a:solidFill>
                <a:schemeClr val="accent6"/>
              </a:solidFill>
              <a:round/>
            </a:ln>
            <a:effectLst/>
          </c:spPr>
          <c:marker>
            <c:symbol val="square"/>
            <c:size val="8"/>
            <c:spPr>
              <a:solidFill>
                <a:schemeClr val="accent6"/>
              </a:solidFill>
              <a:ln w="9525">
                <a:solidFill>
                  <a:schemeClr val="accent6"/>
                </a:solidFill>
              </a:ln>
              <a:effectLst/>
            </c:spPr>
          </c:marker>
          <c:xVal>
            <c:numRef>
              <c:f>Trophic!$B$8:$Y$8</c:f>
              <c:numCache>
                <c:formatCode>General</c:formatCode>
                <c:ptCount val="24"/>
                <c:pt idx="0">
                  <c:v>45</c:v>
                </c:pt>
                <c:pt idx="1">
                  <c:v>51.800000000000011</c:v>
                </c:pt>
                <c:pt idx="2">
                  <c:v>44.023904382470135</c:v>
                </c:pt>
                <c:pt idx="3">
                  <c:v>51.450676982591872</c:v>
                </c:pt>
                <c:pt idx="4">
                  <c:v>50.957854406130274</c:v>
                </c:pt>
                <c:pt idx="5">
                  <c:v>40.67164179104477</c:v>
                </c:pt>
                <c:pt idx="6">
                  <c:v>26.8389662027833</c:v>
                </c:pt>
                <c:pt idx="7">
                  <c:v>20.990099009900995</c:v>
                </c:pt>
                <c:pt idx="8">
                  <c:v>24.85089463220676</c:v>
                </c:pt>
                <c:pt idx="9">
                  <c:v>34.63035019455252</c:v>
                </c:pt>
                <c:pt idx="10">
                  <c:v>20.542635658914737</c:v>
                </c:pt>
                <c:pt idx="11">
                  <c:v>12.698412698412699</c:v>
                </c:pt>
                <c:pt idx="12">
                  <c:v>19.762845849802368</c:v>
                </c:pt>
                <c:pt idx="13">
                  <c:v>19.681908548707757</c:v>
                </c:pt>
                <c:pt idx="14">
                  <c:v>11.377245508982037</c:v>
                </c:pt>
                <c:pt idx="15">
                  <c:v>11.262135922330096</c:v>
                </c:pt>
                <c:pt idx="16">
                  <c:v>10.650887573964498</c:v>
                </c:pt>
                <c:pt idx="17">
                  <c:v>12.341197822141559</c:v>
                </c:pt>
                <c:pt idx="18">
                  <c:v>7.6775431861804222</c:v>
                </c:pt>
                <c:pt idx="19">
                  <c:v>12.593984962406015</c:v>
                </c:pt>
                <c:pt idx="20">
                  <c:v>12.1272365805169</c:v>
                </c:pt>
                <c:pt idx="21">
                  <c:v>17.857142857142854</c:v>
                </c:pt>
                <c:pt idx="22">
                  <c:v>11.673151750972762</c:v>
                </c:pt>
                <c:pt idx="23">
                  <c:v>13.399999999999999</c:v>
                </c:pt>
              </c:numCache>
            </c:numRef>
          </c:xVal>
          <c:yVal>
            <c:numRef>
              <c:f>Trophic!$B$2:$Y$2</c:f>
              <c:numCache>
                <c:formatCode>0.00</c:formatCode>
                <c:ptCount val="24"/>
                <c:pt idx="0">
                  <c:v>0</c:v>
                </c:pt>
                <c:pt idx="1">
                  <c:v>19.263583266802044</c:v>
                </c:pt>
                <c:pt idx="2">
                  <c:v>38.17768464040185</c:v>
                </c:pt>
                <c:pt idx="3">
                  <c:v>57.091786014001663</c:v>
                </c:pt>
                <c:pt idx="4">
                  <c:v>76.00588738760149</c:v>
                </c:pt>
                <c:pt idx="5">
                  <c:v>94.919988761201296</c:v>
                </c:pt>
                <c:pt idx="6">
                  <c:v>118.31587419592553</c:v>
                </c:pt>
                <c:pt idx="7">
                  <c:v>134.14611908120983</c:v>
                </c:pt>
                <c:pt idx="8">
                  <c:v>153.06022045480967</c:v>
                </c:pt>
                <c:pt idx="9">
                  <c:v>171.97432182840944</c:v>
                </c:pt>
                <c:pt idx="10">
                  <c:v>186.40663914088486</c:v>
                </c:pt>
                <c:pt idx="11">
                  <c:v>220</c:v>
                </c:pt>
                <c:pt idx="12">
                  <c:v>260</c:v>
                </c:pt>
                <c:pt idx="13">
                  <c:v>292.5</c:v>
                </c:pt>
                <c:pt idx="14">
                  <c:v>325</c:v>
                </c:pt>
                <c:pt idx="15">
                  <c:v>542.5</c:v>
                </c:pt>
                <c:pt idx="16">
                  <c:v>787.5</c:v>
                </c:pt>
                <c:pt idx="17">
                  <c:v>875</c:v>
                </c:pt>
                <c:pt idx="18">
                  <c:v>940</c:v>
                </c:pt>
                <c:pt idx="19">
                  <c:v>1010</c:v>
                </c:pt>
                <c:pt idx="20">
                  <c:v>1100</c:v>
                </c:pt>
                <c:pt idx="21">
                  <c:v>1192.5</c:v>
                </c:pt>
                <c:pt idx="22">
                  <c:v>1262.5</c:v>
                </c:pt>
                <c:pt idx="23">
                  <c:v>1312.5</c:v>
                </c:pt>
              </c:numCache>
            </c:numRef>
          </c:yVal>
          <c:smooth val="0"/>
        </c:ser>
        <c:dLbls>
          <c:showLegendKey val="0"/>
          <c:showVal val="0"/>
          <c:showCatName val="0"/>
          <c:showSerName val="0"/>
          <c:showPercent val="0"/>
          <c:showBubbleSize val="0"/>
        </c:dLbls>
        <c:axId val="330427912"/>
        <c:axId val="330425168"/>
      </c:scatterChart>
      <c:valAx>
        <c:axId val="330427912"/>
        <c:scaling>
          <c:orientation val="minMax"/>
        </c:scaling>
        <c:delete val="0"/>
        <c:axPos val="t"/>
        <c:title>
          <c:tx>
            <c:rich>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5168"/>
        <c:crosses val="autoZero"/>
        <c:crossBetween val="midCat"/>
      </c:valAx>
      <c:valAx>
        <c:axId val="330425168"/>
        <c:scaling>
          <c:orientation val="maxMin"/>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Age (YBP)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7912"/>
        <c:crosses val="autoZero"/>
        <c:crossBetween val="midCat"/>
      </c:valAx>
      <c:spPr>
        <a:noFill/>
        <a:ln>
          <a:noFill/>
        </a:ln>
        <a:effectLst/>
      </c:spPr>
    </c:plotArea>
    <c:legend>
      <c:legendPos val="r"/>
      <c:layout>
        <c:manualLayout>
          <c:xMode val="edge"/>
          <c:yMode val="edge"/>
          <c:x val="0.62256465696078755"/>
          <c:y val="0.26147930769639982"/>
          <c:w val="0.33556258865151967"/>
          <c:h val="0.4834413360641566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lumMod val="95000"/>
                  <a:lumOff val="5000"/>
                </a:schemeClr>
              </a:solidFill>
              <a:latin typeface="+mn-lt"/>
              <a:ea typeface="+mn-ea"/>
              <a:cs typeface="+mn-cs"/>
            </a:defRPr>
          </a:pPr>
          <a:endParaRPr lang="en-US"/>
        </a:p>
      </c:txPr>
    </c:legend>
    <c:plotVisOnly val="1"/>
    <c:dispBlanksAs val="gap"/>
    <c:showDLblsOverMax val="0"/>
  </c:chart>
  <c:spPr>
    <a:solidFill>
      <a:schemeClr val="tx1"/>
    </a:solidFill>
    <a:ln>
      <a:solidFill>
        <a:schemeClr val="bg1"/>
      </a:solidFill>
    </a:ln>
    <a:effectLst/>
  </c:spPr>
  <c:txPr>
    <a:bodyPr/>
    <a:lstStyle/>
    <a:p>
      <a:pPr>
        <a:defRPr sz="1800">
          <a:solidFill>
            <a:schemeClr val="bg1">
              <a:lumMod val="95000"/>
              <a:lumOff val="5000"/>
            </a:schemeClr>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scatterChart>
        <c:scatterStyle val="lineMarker"/>
        <c:varyColors val="0"/>
        <c:ser>
          <c:idx val="0"/>
          <c:order val="0"/>
          <c:spPr>
            <a:ln w="25400" cap="rnd">
              <a:noFill/>
              <a:round/>
            </a:ln>
            <a:effectLst/>
          </c:spPr>
          <c:marker>
            <c:symbol val="circle"/>
            <c:size val="10"/>
            <c:spPr>
              <a:solidFill>
                <a:schemeClr val="accent5"/>
              </a:solidFill>
              <a:ln w="9525">
                <a:solidFill>
                  <a:schemeClr val="accent5"/>
                </a:solidFill>
              </a:ln>
              <a:effectLst/>
            </c:spPr>
          </c:marker>
          <c:trendline>
            <c:spPr>
              <a:ln w="34925" cap="rnd">
                <a:solidFill>
                  <a:schemeClr val="accent5"/>
                </a:solidFill>
                <a:prstDash val="sysDot"/>
              </a:ln>
              <a:effectLst/>
            </c:spPr>
            <c:trendlineType val="linear"/>
            <c:dispRSqr val="1"/>
            <c:dispEq val="0"/>
            <c:trendlineLbl>
              <c:layout>
                <c:manualLayout>
                  <c:x val="-0.14240507436570429"/>
                  <c:y val="-8.0427407062836388E-3"/>
                </c:manualLayout>
              </c:layout>
              <c:numFmt formatCode="#,##0.00" sourceLinked="0"/>
              <c:spPr>
                <a:noFill/>
                <a:ln>
                  <a:noFill/>
                </a:ln>
                <a:effectLst/>
              </c:spPr>
              <c:txPr>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rendlineLbl>
          </c:trendline>
          <c:xVal>
            <c:numRef>
              <c:f>Trophic!$B$3:$Y$3</c:f>
              <c:numCache>
                <c:formatCode>0.00</c:formatCode>
                <c:ptCount val="24"/>
                <c:pt idx="0">
                  <c:v>1199.0999999999999</c:v>
                </c:pt>
                <c:pt idx="1">
                  <c:v>839.31000000000006</c:v>
                </c:pt>
                <c:pt idx="2">
                  <c:v>919.18000000000006</c:v>
                </c:pt>
                <c:pt idx="3">
                  <c:v>1157.5</c:v>
                </c:pt>
                <c:pt idx="4">
                  <c:v>1103.7</c:v>
                </c:pt>
                <c:pt idx="5">
                  <c:v>994.34</c:v>
                </c:pt>
                <c:pt idx="6">
                  <c:v>930.26</c:v>
                </c:pt>
                <c:pt idx="7">
                  <c:v>979.0100000000001</c:v>
                </c:pt>
                <c:pt idx="8">
                  <c:v>782.74</c:v>
                </c:pt>
                <c:pt idx="9">
                  <c:v>956.90000000000009</c:v>
                </c:pt>
                <c:pt idx="10">
                  <c:v>1115.1999999999998</c:v>
                </c:pt>
                <c:pt idx="11">
                  <c:v>499.04</c:v>
                </c:pt>
                <c:pt idx="12">
                  <c:v>443.40000000000003</c:v>
                </c:pt>
                <c:pt idx="13">
                  <c:v>542</c:v>
                </c:pt>
                <c:pt idx="14">
                  <c:v>743.42</c:v>
                </c:pt>
                <c:pt idx="15">
                  <c:v>790.77</c:v>
                </c:pt>
                <c:pt idx="16">
                  <c:v>537.25</c:v>
                </c:pt>
                <c:pt idx="17">
                  <c:v>543.6</c:v>
                </c:pt>
                <c:pt idx="18">
                  <c:v>464.82</c:v>
                </c:pt>
                <c:pt idx="19">
                  <c:v>437.96</c:v>
                </c:pt>
                <c:pt idx="20">
                  <c:v>491.03000000000003</c:v>
                </c:pt>
                <c:pt idx="21">
                  <c:v>512.20000000000005</c:v>
                </c:pt>
                <c:pt idx="22">
                  <c:v>553.21</c:v>
                </c:pt>
                <c:pt idx="23">
                  <c:v>549.91999999999996</c:v>
                </c:pt>
              </c:numCache>
            </c:numRef>
          </c:xVal>
          <c:yVal>
            <c:numRef>
              <c:f>Trophic!$B$8:$Y$8</c:f>
              <c:numCache>
                <c:formatCode>General</c:formatCode>
                <c:ptCount val="24"/>
                <c:pt idx="0">
                  <c:v>45</c:v>
                </c:pt>
                <c:pt idx="1">
                  <c:v>51.800000000000011</c:v>
                </c:pt>
                <c:pt idx="2">
                  <c:v>44.023904382470135</c:v>
                </c:pt>
                <c:pt idx="3">
                  <c:v>51.450676982591872</c:v>
                </c:pt>
                <c:pt idx="4">
                  <c:v>50.957854406130274</c:v>
                </c:pt>
                <c:pt idx="5">
                  <c:v>40.67164179104477</c:v>
                </c:pt>
                <c:pt idx="6">
                  <c:v>26.8389662027833</c:v>
                </c:pt>
                <c:pt idx="7">
                  <c:v>20.990099009900995</c:v>
                </c:pt>
                <c:pt idx="8">
                  <c:v>24.85089463220676</c:v>
                </c:pt>
                <c:pt idx="9">
                  <c:v>34.63035019455252</c:v>
                </c:pt>
                <c:pt idx="10">
                  <c:v>20.542635658914737</c:v>
                </c:pt>
                <c:pt idx="11">
                  <c:v>12.698412698412699</c:v>
                </c:pt>
                <c:pt idx="12">
                  <c:v>19.762845849802368</c:v>
                </c:pt>
                <c:pt idx="13">
                  <c:v>19.681908548707757</c:v>
                </c:pt>
                <c:pt idx="14">
                  <c:v>11.377245508982037</c:v>
                </c:pt>
                <c:pt idx="15">
                  <c:v>11.262135922330096</c:v>
                </c:pt>
                <c:pt idx="16">
                  <c:v>10.650887573964498</c:v>
                </c:pt>
                <c:pt idx="17">
                  <c:v>12.341197822141559</c:v>
                </c:pt>
                <c:pt idx="18">
                  <c:v>7.6775431861804222</c:v>
                </c:pt>
                <c:pt idx="19">
                  <c:v>12.593984962406015</c:v>
                </c:pt>
                <c:pt idx="20">
                  <c:v>12.1272365805169</c:v>
                </c:pt>
                <c:pt idx="21">
                  <c:v>17.857142857142854</c:v>
                </c:pt>
                <c:pt idx="22">
                  <c:v>11.673151750972762</c:v>
                </c:pt>
                <c:pt idx="23">
                  <c:v>13.399999999999999</c:v>
                </c:pt>
              </c:numCache>
            </c:numRef>
          </c:yVal>
          <c:smooth val="0"/>
        </c:ser>
        <c:dLbls>
          <c:showLegendKey val="0"/>
          <c:showVal val="0"/>
          <c:showCatName val="0"/>
          <c:showSerName val="0"/>
          <c:showPercent val="0"/>
          <c:showBubbleSize val="0"/>
        </c:dLbls>
        <c:axId val="330423208"/>
        <c:axId val="330425952"/>
      </c:scatterChart>
      <c:valAx>
        <c:axId val="33042320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dirty="0"/>
                  <a:t>Sediment </a:t>
                </a:r>
                <a:r>
                  <a:rPr lang="en-US" dirty="0" smtClean="0"/>
                  <a:t>Phosphorus</a:t>
                </a:r>
                <a:r>
                  <a:rPr lang="en-US" dirty="0"/>
                  <a:t>, (mg/kg)</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5952"/>
        <c:crosses val="autoZero"/>
        <c:crossBetween val="midCat"/>
      </c:valAx>
      <c:valAx>
        <c:axId val="330425952"/>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 Eutraphenic</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3208"/>
        <c:crosses val="autoZero"/>
        <c:crossBetween val="midCat"/>
      </c:valAx>
      <c:spPr>
        <a:noFill/>
        <a:ln>
          <a:solidFill>
            <a:schemeClr val="tx1"/>
          </a:solidFill>
        </a:ln>
        <a:effectLst/>
      </c:spPr>
    </c:plotArea>
    <c:plotVisOnly val="1"/>
    <c:dispBlanksAs val="gap"/>
    <c:showDLblsOverMax val="0"/>
  </c:chart>
  <c:spPr>
    <a:solidFill>
      <a:schemeClr val="tx1"/>
    </a:solidFill>
    <a:ln>
      <a:noFill/>
    </a:ln>
    <a:effectLst/>
  </c:spPr>
  <c:txPr>
    <a:bodyPr/>
    <a:lstStyle/>
    <a:p>
      <a:pPr>
        <a:defRPr sz="1800">
          <a:solidFill>
            <a:schemeClr val="bg1">
              <a:lumMod val="95000"/>
              <a:lumOff val="5000"/>
            </a:schemeClr>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scatterChart>
        <c:scatterStyle val="lineMarker"/>
        <c:varyColors val="0"/>
        <c:ser>
          <c:idx val="0"/>
          <c:order val="0"/>
          <c:spPr>
            <a:ln w="25400" cap="rnd">
              <a:noFill/>
              <a:round/>
            </a:ln>
            <a:effectLst/>
          </c:spPr>
          <c:marker>
            <c:symbol val="circle"/>
            <c:size val="10"/>
            <c:spPr>
              <a:solidFill>
                <a:schemeClr val="accent3"/>
              </a:solidFill>
              <a:ln w="9525">
                <a:solidFill>
                  <a:schemeClr val="accent3"/>
                </a:solidFill>
              </a:ln>
              <a:effectLst/>
            </c:spPr>
          </c:marker>
          <c:trendline>
            <c:spPr>
              <a:ln w="34925" cap="rnd">
                <a:solidFill>
                  <a:schemeClr val="accent3"/>
                </a:solidFill>
                <a:prstDash val="sysDot"/>
              </a:ln>
              <a:effectLst/>
            </c:spPr>
            <c:trendlineType val="linear"/>
            <c:dispRSqr val="1"/>
            <c:dispEq val="0"/>
            <c:trendlineLbl>
              <c:layout>
                <c:manualLayout>
                  <c:x val="0.19458092738407698"/>
                  <c:y val="-0.11139663750711633"/>
                </c:manualLayout>
              </c:layout>
              <c:numFmt formatCode="#,##0.00" sourceLinked="0"/>
              <c:spPr>
                <a:noFill/>
                <a:ln>
                  <a:noFill/>
                </a:ln>
                <a:effectLst/>
              </c:spPr>
              <c:txPr>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rendlineLbl>
          </c:trendline>
          <c:xVal>
            <c:numRef>
              <c:f>Trophic!$B$30:$AB$30</c:f>
              <c:numCache>
                <c:formatCode>General</c:formatCode>
                <c:ptCount val="27"/>
                <c:pt idx="0">
                  <c:v>0.52</c:v>
                </c:pt>
                <c:pt idx="1">
                  <c:v>0.47</c:v>
                </c:pt>
                <c:pt idx="2">
                  <c:v>0.36</c:v>
                </c:pt>
                <c:pt idx="3">
                  <c:v>0.33</c:v>
                </c:pt>
                <c:pt idx="4">
                  <c:v>0.27</c:v>
                </c:pt>
                <c:pt idx="5">
                  <c:v>0.2</c:v>
                </c:pt>
                <c:pt idx="6">
                  <c:v>0.16</c:v>
                </c:pt>
                <c:pt idx="7">
                  <c:v>0.12</c:v>
                </c:pt>
                <c:pt idx="8">
                  <c:v>0.11</c:v>
                </c:pt>
                <c:pt idx="9">
                  <c:v>0.06</c:v>
                </c:pt>
                <c:pt idx="10">
                  <c:v>0.09</c:v>
                </c:pt>
                <c:pt idx="11">
                  <c:v>0.09</c:v>
                </c:pt>
                <c:pt idx="12">
                  <c:v>0.11</c:v>
                </c:pt>
                <c:pt idx="13">
                  <c:v>0.53</c:v>
                </c:pt>
                <c:pt idx="14">
                  <c:v>0.41</c:v>
                </c:pt>
                <c:pt idx="15">
                  <c:v>0.49</c:v>
                </c:pt>
                <c:pt idx="16">
                  <c:v>0.59</c:v>
                </c:pt>
                <c:pt idx="17">
                  <c:v>0.43</c:v>
                </c:pt>
                <c:pt idx="18">
                  <c:v>0.27</c:v>
                </c:pt>
                <c:pt idx="19">
                  <c:v>0.26</c:v>
                </c:pt>
                <c:pt idx="20">
                  <c:v>0.36</c:v>
                </c:pt>
                <c:pt idx="21">
                  <c:v>0.23</c:v>
                </c:pt>
                <c:pt idx="22">
                  <c:v>0.22</c:v>
                </c:pt>
                <c:pt idx="23">
                  <c:v>0.22</c:v>
                </c:pt>
                <c:pt idx="24">
                  <c:v>0.23</c:v>
                </c:pt>
                <c:pt idx="25">
                  <c:v>0.26</c:v>
                </c:pt>
                <c:pt idx="26">
                  <c:v>0.24</c:v>
                </c:pt>
              </c:numCache>
            </c:numRef>
          </c:xVal>
          <c:yVal>
            <c:numRef>
              <c:f>Trophic!$B$35:$AB$35</c:f>
              <c:numCache>
                <c:formatCode>General</c:formatCode>
                <c:ptCount val="27"/>
                <c:pt idx="0">
                  <c:v>68.217054263565871</c:v>
                </c:pt>
                <c:pt idx="1">
                  <c:v>41.916167664670667</c:v>
                </c:pt>
                <c:pt idx="2">
                  <c:v>39.920948616600782</c:v>
                </c:pt>
                <c:pt idx="3">
                  <c:v>36.633663366336634</c:v>
                </c:pt>
                <c:pt idx="4">
                  <c:v>30.291262135922342</c:v>
                </c:pt>
                <c:pt idx="5">
                  <c:v>22.26640159045726</c:v>
                </c:pt>
                <c:pt idx="6">
                  <c:v>24.2544731610338</c:v>
                </c:pt>
                <c:pt idx="7">
                  <c:v>26.999999999999996</c:v>
                </c:pt>
                <c:pt idx="8">
                  <c:v>21.073558648111337</c:v>
                </c:pt>
                <c:pt idx="9">
                  <c:v>16.799999999999997</c:v>
                </c:pt>
                <c:pt idx="10">
                  <c:v>17</c:v>
                </c:pt>
                <c:pt idx="11">
                  <c:v>19.721115537848608</c:v>
                </c:pt>
                <c:pt idx="12">
                  <c:v>25.948103792415175</c:v>
                </c:pt>
                <c:pt idx="13">
                  <c:v>22.954091816367267</c:v>
                </c:pt>
                <c:pt idx="14">
                  <c:v>17.799999999999997</c:v>
                </c:pt>
                <c:pt idx="15">
                  <c:v>16.666666666666664</c:v>
                </c:pt>
                <c:pt idx="16">
                  <c:v>15.810276679841897</c:v>
                </c:pt>
                <c:pt idx="17">
                  <c:v>19.526627218934916</c:v>
                </c:pt>
                <c:pt idx="18">
                  <c:v>21.073558648111334</c:v>
                </c:pt>
                <c:pt idx="19">
                  <c:v>22</c:v>
                </c:pt>
                <c:pt idx="20">
                  <c:v>23.182711198428294</c:v>
                </c:pt>
                <c:pt idx="21">
                  <c:v>23.837209302325583</c:v>
                </c:pt>
                <c:pt idx="22">
                  <c:v>29.999999999999993</c:v>
                </c:pt>
                <c:pt idx="23">
                  <c:v>25.049701789264418</c:v>
                </c:pt>
                <c:pt idx="24">
                  <c:v>29.069767441860463</c:v>
                </c:pt>
                <c:pt idx="25">
                  <c:v>23.50597609561753</c:v>
                </c:pt>
                <c:pt idx="26">
                  <c:v>17.984189723320153</c:v>
                </c:pt>
              </c:numCache>
            </c:numRef>
          </c:yVal>
          <c:smooth val="0"/>
        </c:ser>
        <c:dLbls>
          <c:showLegendKey val="0"/>
          <c:showVal val="0"/>
          <c:showCatName val="0"/>
          <c:showSerName val="0"/>
          <c:showPercent val="0"/>
          <c:showBubbleSize val="0"/>
        </c:dLbls>
        <c:axId val="330424776"/>
        <c:axId val="330427128"/>
      </c:scatterChart>
      <c:valAx>
        <c:axId val="33042477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Sediment Nitrogen (%)</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7128"/>
        <c:crosses val="autoZero"/>
        <c:crossBetween val="midCat"/>
      </c:valAx>
      <c:valAx>
        <c:axId val="330427128"/>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r>
                  <a:rPr lang="en-US"/>
                  <a:t>% Eutraphenic</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lumMod val="95000"/>
                    <a:lumOff val="5000"/>
                  </a:schemeClr>
                </a:solidFill>
                <a:latin typeface="+mn-lt"/>
                <a:ea typeface="+mn-ea"/>
                <a:cs typeface="+mn-cs"/>
              </a:defRPr>
            </a:pPr>
            <a:endParaRPr lang="en-US"/>
          </a:p>
        </c:txPr>
        <c:crossAx val="330424776"/>
        <c:crosses val="autoZero"/>
        <c:crossBetween val="midCat"/>
      </c:valAx>
      <c:spPr>
        <a:noFill/>
        <a:ln>
          <a:noFill/>
        </a:ln>
        <a:effectLst/>
      </c:spPr>
    </c:plotArea>
    <c:plotVisOnly val="1"/>
    <c:dispBlanksAs val="gap"/>
    <c:showDLblsOverMax val="0"/>
  </c:chart>
  <c:spPr>
    <a:solidFill>
      <a:schemeClr val="tx1"/>
    </a:solidFill>
    <a:ln>
      <a:noFill/>
    </a:ln>
    <a:effectLst/>
  </c:spPr>
  <c:txPr>
    <a:bodyPr/>
    <a:lstStyle/>
    <a:p>
      <a:pPr>
        <a:defRPr sz="1800">
          <a:solidFill>
            <a:schemeClr val="bg1">
              <a:lumMod val="95000"/>
              <a:lumOff val="5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6DBE7-8E92-434D-B8A0-15DD177E3B7D}" type="datetimeFigureOut">
              <a:rPr lang="en-US" smtClean="0"/>
              <a:t>10/11/2016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15481-7977-4D7F-8F48-626AD7A8C097}" type="slidenum">
              <a:rPr lang="en-US" smtClean="0"/>
              <a:t>‹#›</a:t>
            </a:fld>
            <a:endParaRPr lang="en-US"/>
          </a:p>
        </p:txBody>
      </p:sp>
    </p:spTree>
    <p:extLst>
      <p:ext uri="{BB962C8B-B14F-4D97-AF65-F5344CB8AC3E}">
        <p14:creationId xmlns:p14="http://schemas.microsoft.com/office/powerpoint/2010/main" val="1216469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371600" marR="0" lvl="3" indent="0" algn="l" defTabSz="914400" rtl="0" eaLnBrk="1" fontAlgn="auto" latinLnBrk="0" hangingPunct="1">
              <a:lnSpc>
                <a:spcPct val="100000"/>
              </a:lnSpc>
              <a:spcBef>
                <a:spcPts val="0"/>
              </a:spcBef>
              <a:spcAft>
                <a:spcPts val="0"/>
              </a:spcAft>
              <a:buClrTx/>
              <a:buSzTx/>
              <a:buFontTx/>
              <a:buNone/>
              <a:tabLst/>
              <a:defRPr/>
            </a:pPr>
            <a:r>
              <a:rPr lang="en-US" sz="1200" dirty="0" smtClean="0"/>
              <a:t>Dates based on </a:t>
            </a:r>
            <a:r>
              <a:rPr lang="en-US" sz="1200" dirty="0" err="1" smtClean="0"/>
              <a:t>Hilgartner</a:t>
            </a:r>
            <a:r>
              <a:rPr lang="en-US" sz="1200" dirty="0" smtClean="0"/>
              <a:t> &amp; Brush (2005), </a:t>
            </a:r>
            <a:r>
              <a:rPr lang="en-US" sz="1200" dirty="0" err="1" smtClean="0"/>
              <a:t>Matlack</a:t>
            </a:r>
            <a:r>
              <a:rPr lang="en-US" sz="1200" dirty="0" smtClean="0"/>
              <a:t> (1997)</a:t>
            </a:r>
          </a:p>
          <a:p>
            <a:pPr lvl="3"/>
            <a:endParaRPr lang="en-US" i="1" dirty="0" smtClean="0"/>
          </a:p>
          <a:p>
            <a:pPr lvl="3"/>
            <a:r>
              <a:rPr lang="en-US" i="1" dirty="0" smtClean="0"/>
              <a:t>Q:A</a:t>
            </a:r>
            <a:r>
              <a:rPr lang="en-US" dirty="0" smtClean="0"/>
              <a:t> ≤ 1 is ~1780</a:t>
            </a:r>
          </a:p>
          <a:p>
            <a:pPr lvl="3"/>
            <a:r>
              <a:rPr lang="en-US" i="1" dirty="0" smtClean="0"/>
              <a:t>Q:A </a:t>
            </a:r>
            <a:r>
              <a:rPr lang="en-US" dirty="0" smtClean="0"/>
              <a:t>≤ 5 is ~1730</a:t>
            </a:r>
          </a:p>
          <a:p>
            <a:pPr lvl="3"/>
            <a:r>
              <a:rPr lang="en-US" i="1" dirty="0" smtClean="0"/>
              <a:t>%A</a:t>
            </a:r>
            <a:r>
              <a:rPr lang="en-US" dirty="0" smtClean="0"/>
              <a:t> ≤ 1 is ~1660</a:t>
            </a:r>
            <a:endParaRPr lang="en-US" i="1" dirty="0" smtClean="0"/>
          </a:p>
          <a:p>
            <a:endParaRPr lang="en-US" dirty="0"/>
          </a:p>
        </p:txBody>
      </p:sp>
      <p:sp>
        <p:nvSpPr>
          <p:cNvPr id="4" name="Slide Number Placeholder 3"/>
          <p:cNvSpPr>
            <a:spLocks noGrp="1"/>
          </p:cNvSpPr>
          <p:nvPr>
            <p:ph type="sldNum" sz="quarter" idx="10"/>
          </p:nvPr>
        </p:nvSpPr>
        <p:spPr/>
        <p:txBody>
          <a:bodyPr/>
          <a:lstStyle/>
          <a:p>
            <a:fld id="{19815481-7977-4D7F-8F48-626AD7A8C097}" type="slidenum">
              <a:rPr lang="en-US" smtClean="0"/>
              <a:t>6</a:t>
            </a:fld>
            <a:endParaRPr lang="en-US"/>
          </a:p>
        </p:txBody>
      </p:sp>
    </p:spTree>
    <p:extLst>
      <p:ext uri="{BB962C8B-B14F-4D97-AF65-F5344CB8AC3E}">
        <p14:creationId xmlns:p14="http://schemas.microsoft.com/office/powerpoint/2010/main" val="2767442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Focus on core 1</a:t>
            </a:r>
            <a:r>
              <a:rPr lang="en-US" baseline="0" dirty="0" smtClean="0"/>
              <a:t> due to time. Other cores generally follow the same patterns. </a:t>
            </a:r>
          </a:p>
          <a:p>
            <a:r>
              <a:rPr lang="en-US" dirty="0" smtClean="0"/>
              <a:t>Dates at the top 100 cm of the core based on</a:t>
            </a:r>
            <a:r>
              <a:rPr lang="en-US" baseline="0" dirty="0" smtClean="0"/>
              <a:t> Cs-137 (1963) and Pb-210 (constant sedimentation method).</a:t>
            </a:r>
          </a:p>
          <a:p>
            <a:r>
              <a:rPr lang="en-US" baseline="0" dirty="0" smtClean="0"/>
              <a:t>Pollen dates from 100-150 cm. Based on </a:t>
            </a:r>
            <a:r>
              <a:rPr lang="en-US" baseline="0" dirty="0" err="1" smtClean="0"/>
              <a:t>Hilgartner</a:t>
            </a:r>
            <a:r>
              <a:rPr lang="en-US" baseline="0" dirty="0" smtClean="0"/>
              <a:t> and Brush, </a:t>
            </a:r>
            <a:r>
              <a:rPr lang="en-US" baseline="0" dirty="0" err="1" smtClean="0"/>
              <a:t>Matlack</a:t>
            </a:r>
            <a:r>
              <a:rPr lang="en-US" baseline="0" dirty="0" smtClean="0"/>
              <a:t>. Dates based on abundance of </a:t>
            </a:r>
            <a:r>
              <a:rPr lang="en-US" baseline="0" dirty="0" err="1" smtClean="0"/>
              <a:t>Quercus</a:t>
            </a:r>
            <a:r>
              <a:rPr lang="en-US" baseline="0" dirty="0" smtClean="0"/>
              <a:t> (oak) and Ambrosia (ragweed)</a:t>
            </a:r>
          </a:p>
          <a:p>
            <a:r>
              <a:rPr lang="en-US" baseline="0" dirty="0" smtClean="0"/>
              <a:t>Dates below 150 cm are from radiocarbon dating. </a:t>
            </a:r>
          </a:p>
          <a:p>
            <a:r>
              <a:rPr lang="en-US" baseline="0" dirty="0" smtClean="0"/>
              <a:t>The flat area of the curve is present in two of the sites. In the third site, it looks as though it may be present due to the shape of the curve but there is no radiocarbon date at the same area. There is a change in sediment color near here, so it may be due to a hiatus/erosion, or it may simply be due to the change in dating methods.</a:t>
            </a:r>
            <a:endParaRPr lang="en-US" dirty="0"/>
          </a:p>
        </p:txBody>
      </p:sp>
      <p:sp>
        <p:nvSpPr>
          <p:cNvPr id="4" name="Slide Number Placeholder 3"/>
          <p:cNvSpPr>
            <a:spLocks noGrp="1"/>
          </p:cNvSpPr>
          <p:nvPr>
            <p:ph type="sldNum" sz="quarter" idx="10"/>
          </p:nvPr>
        </p:nvSpPr>
        <p:spPr/>
        <p:txBody>
          <a:bodyPr/>
          <a:lstStyle/>
          <a:p>
            <a:fld id="{19815481-7977-4D7F-8F48-626AD7A8C097}" type="slidenum">
              <a:rPr lang="en-US" smtClean="0"/>
              <a:t>8</a:t>
            </a:fld>
            <a:endParaRPr lang="en-US"/>
          </a:p>
        </p:txBody>
      </p:sp>
    </p:spTree>
    <p:extLst>
      <p:ext uri="{BB962C8B-B14F-4D97-AF65-F5344CB8AC3E}">
        <p14:creationId xmlns:p14="http://schemas.microsoft.com/office/powerpoint/2010/main" val="241977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All metals were fairly consistent up to about 250</a:t>
            </a:r>
            <a:r>
              <a:rPr lang="en-US" baseline="0" dirty="0" smtClean="0"/>
              <a:t> </a:t>
            </a:r>
            <a:r>
              <a:rPr lang="en-US" baseline="0" dirty="0" err="1" smtClean="0"/>
              <a:t>ybp</a:t>
            </a:r>
            <a:r>
              <a:rPr lang="en-US" baseline="0" dirty="0" smtClean="0"/>
              <a:t>. After this time, they rose sharply. Zinc is related to industrial activity (National Vulcanized Fiber Company in </a:t>
            </a:r>
            <a:r>
              <a:rPr lang="en-US" baseline="0" dirty="0" err="1" smtClean="0"/>
              <a:t>Yorklyn</a:t>
            </a:r>
            <a:r>
              <a:rPr lang="en-US" baseline="0" dirty="0" smtClean="0"/>
              <a:t> on the Red Clay Creek, http://www.dnrec.delaware.gov/swc/wa/Documents/TMDL_TechnicalAnalysisDocuments/23a_Amended%20RCC%20Zn%20TMDL%20Background%20and%20Basis%20Document.pdf). This company opened in the early 1900s, and prior to 1970s was dumping Zn directly into the river. This peak may be shifted somewhat downward, based on those dates.</a:t>
            </a:r>
          </a:p>
          <a:p>
            <a:r>
              <a:rPr lang="en-US" baseline="0" dirty="0" err="1" smtClean="0"/>
              <a:t>Pb</a:t>
            </a:r>
            <a:r>
              <a:rPr lang="en-US" baseline="0" dirty="0" smtClean="0"/>
              <a:t> was in fuel from about 1920 to about 1970, when it was phased out</a:t>
            </a:r>
          </a:p>
          <a:p>
            <a:r>
              <a:rPr lang="en-US" baseline="0" dirty="0" smtClean="0"/>
              <a:t>Other metals likely related to the various industries installed along the Christina River, and rivers that flow into it.</a:t>
            </a:r>
            <a:endParaRPr lang="en-US" dirty="0"/>
          </a:p>
        </p:txBody>
      </p:sp>
      <p:sp>
        <p:nvSpPr>
          <p:cNvPr id="4" name="Slide Number Placeholder 3"/>
          <p:cNvSpPr>
            <a:spLocks noGrp="1"/>
          </p:cNvSpPr>
          <p:nvPr>
            <p:ph type="sldNum" sz="quarter" idx="10"/>
          </p:nvPr>
        </p:nvSpPr>
        <p:spPr/>
        <p:txBody>
          <a:bodyPr/>
          <a:lstStyle/>
          <a:p>
            <a:fld id="{19815481-7977-4D7F-8F48-626AD7A8C097}" type="slidenum">
              <a:rPr lang="en-US" smtClean="0"/>
              <a:t>9</a:t>
            </a:fld>
            <a:endParaRPr lang="en-US"/>
          </a:p>
        </p:txBody>
      </p:sp>
    </p:spTree>
    <p:extLst>
      <p:ext uri="{BB962C8B-B14F-4D97-AF65-F5344CB8AC3E}">
        <p14:creationId xmlns:p14="http://schemas.microsoft.com/office/powerpoint/2010/main" val="127170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Phosphorous generally increases after</a:t>
            </a:r>
            <a:r>
              <a:rPr lang="en-US" baseline="0" dirty="0" smtClean="0"/>
              <a:t> 250 </a:t>
            </a:r>
            <a:r>
              <a:rPr lang="en-US" baseline="0" dirty="0" err="1" smtClean="0"/>
              <a:t>ybp</a:t>
            </a:r>
            <a:r>
              <a:rPr lang="en-US" baseline="0" dirty="0" smtClean="0"/>
              <a:t>, but has always been fairly variable. Particularly, the phosphorous in more recent samples is likely related to increases in agriculture.</a:t>
            </a:r>
            <a:endParaRPr lang="en-US" dirty="0"/>
          </a:p>
        </p:txBody>
      </p:sp>
      <p:sp>
        <p:nvSpPr>
          <p:cNvPr id="4" name="Slide Number Placeholder 3"/>
          <p:cNvSpPr>
            <a:spLocks noGrp="1"/>
          </p:cNvSpPr>
          <p:nvPr>
            <p:ph type="sldNum" sz="quarter" idx="10"/>
          </p:nvPr>
        </p:nvSpPr>
        <p:spPr/>
        <p:txBody>
          <a:bodyPr/>
          <a:lstStyle/>
          <a:p>
            <a:fld id="{19815481-7977-4D7F-8F48-626AD7A8C097}" type="slidenum">
              <a:rPr lang="en-US" smtClean="0"/>
              <a:t>10</a:t>
            </a:fld>
            <a:endParaRPr lang="en-US"/>
          </a:p>
        </p:txBody>
      </p:sp>
    </p:spTree>
    <p:extLst>
      <p:ext uri="{BB962C8B-B14F-4D97-AF65-F5344CB8AC3E}">
        <p14:creationId xmlns:p14="http://schemas.microsoft.com/office/powerpoint/2010/main" val="115949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Classical, Paired Group (UPGMA) with Euclidean similarity index.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Clustering is </a:t>
            </a:r>
            <a:r>
              <a:rPr lang="en-US" dirty="0" err="1" smtClean="0"/>
              <a:t>stratagraphically</a:t>
            </a:r>
            <a:r>
              <a:rPr lang="en-US" dirty="0" smtClean="0"/>
              <a:t> constrained</a:t>
            </a:r>
            <a:r>
              <a:rPr lang="en-US" baseline="0" dirty="0" smtClean="0"/>
              <a:t> and is based on relative percent abundance data. Cluster analysis was performed using PAST.</a:t>
            </a:r>
            <a:endParaRPr lang="en-US" dirty="0" smtClean="0"/>
          </a:p>
          <a:p>
            <a:pPr marL="285750" indent="-285750">
              <a:buFont typeface="Arial" panose="020B0604020202020204" pitchFamily="34" charset="0"/>
              <a:buChar char="•"/>
            </a:pPr>
            <a:r>
              <a:rPr lang="en-US" dirty="0" smtClean="0">
                <a:solidFill>
                  <a:schemeClr val="tx1">
                    <a:lumMod val="65000"/>
                    <a:lumOff val="35000"/>
                  </a:schemeClr>
                </a:solidFill>
              </a:rPr>
              <a:t>Clustering based on diatom assemblages, i.e. how similar an assemblage is to its neighbors.</a:t>
            </a:r>
          </a:p>
          <a:p>
            <a:pPr marL="285750" indent="-285750">
              <a:buFont typeface="Arial" panose="020B0604020202020204" pitchFamily="34" charset="0"/>
              <a:buChar char="•"/>
            </a:pPr>
            <a:r>
              <a:rPr lang="en-US" dirty="0" smtClean="0">
                <a:solidFill>
                  <a:schemeClr val="tx1">
                    <a:lumMod val="65000"/>
                    <a:lumOff val="35000"/>
                  </a:schemeClr>
                </a:solidFill>
              </a:rPr>
              <a:t>Cluster are constrained by time so that the ages must go in order</a:t>
            </a:r>
          </a:p>
          <a:p>
            <a:pPr marL="285750" indent="-285750">
              <a:buFont typeface="Arial" panose="020B0604020202020204" pitchFamily="34" charset="0"/>
              <a:buChar char="•"/>
            </a:pPr>
            <a:r>
              <a:rPr lang="en-US" dirty="0" smtClean="0">
                <a:solidFill>
                  <a:schemeClr val="tx1">
                    <a:lumMod val="65000"/>
                    <a:lumOff val="35000"/>
                  </a:schemeClr>
                </a:solidFill>
                <a:sym typeface="Wingdings" panose="05000000000000000000" pitchFamily="2" charset="2"/>
              </a:rPr>
              <a:t>Clusters correspond to known timing of land-use changes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9815481-7977-4D7F-8F48-626AD7A8C097}" type="slidenum">
              <a:rPr lang="en-US" smtClean="0"/>
              <a:t>12</a:t>
            </a:fld>
            <a:endParaRPr lang="en-US"/>
          </a:p>
        </p:txBody>
      </p:sp>
    </p:spTree>
    <p:extLst>
      <p:ext uri="{BB962C8B-B14F-4D97-AF65-F5344CB8AC3E}">
        <p14:creationId xmlns:p14="http://schemas.microsoft.com/office/powerpoint/2010/main" val="40409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smtClean="0"/>
              <a:t>vanDam</a:t>
            </a:r>
            <a:r>
              <a:rPr lang="en-US" dirty="0" smtClean="0"/>
              <a:t> (1999) assigns</a:t>
            </a:r>
            <a:r>
              <a:rPr lang="en-US" baseline="0" dirty="0" smtClean="0"/>
              <a:t> a category to diatoms based on their sensitivity to nutrients. This scale goes from 1 (</a:t>
            </a:r>
            <a:r>
              <a:rPr lang="en-US" baseline="0" dirty="0" err="1" smtClean="0"/>
              <a:t>oligotraphenic</a:t>
            </a:r>
            <a:r>
              <a:rPr lang="en-US" baseline="0" dirty="0" smtClean="0"/>
              <a:t>) to 7 (</a:t>
            </a:r>
            <a:r>
              <a:rPr lang="en-US" baseline="0" dirty="0" err="1" smtClean="0"/>
              <a:t>hypereutraphenic</a:t>
            </a:r>
            <a:r>
              <a:rPr lang="en-US" baseline="0" dirty="0" smtClean="0"/>
              <a:t>). The percent of valves in each category is calculated. In this chart, we are looking at category 3 (</a:t>
            </a:r>
            <a:r>
              <a:rPr lang="en-US" baseline="0" dirty="0" err="1" smtClean="0"/>
              <a:t>mesotraphenic</a:t>
            </a:r>
            <a:r>
              <a:rPr lang="en-US" baseline="0" dirty="0" smtClean="0"/>
              <a:t>) which is common to systems like this vs. category 6 (</a:t>
            </a:r>
            <a:r>
              <a:rPr lang="en-US" baseline="0" dirty="0" err="1" smtClean="0"/>
              <a:t>eutraphenic</a:t>
            </a:r>
            <a:r>
              <a:rPr lang="en-US" baseline="0" dirty="0" smtClean="0"/>
              <a:t>), which is indicative of high nutrients. As you can see, the </a:t>
            </a:r>
            <a:r>
              <a:rPr lang="en-US" baseline="0" dirty="0" err="1" smtClean="0"/>
              <a:t>mesotraphenic</a:t>
            </a:r>
            <a:r>
              <a:rPr lang="en-US" baseline="0" dirty="0" smtClean="0"/>
              <a:t> species become less common after about 300 </a:t>
            </a:r>
            <a:r>
              <a:rPr lang="en-US" baseline="0" dirty="0" err="1" smtClean="0"/>
              <a:t>ybp</a:t>
            </a:r>
            <a:r>
              <a:rPr lang="en-US" baseline="0" dirty="0" smtClean="0"/>
              <a:t>, while the </a:t>
            </a:r>
            <a:r>
              <a:rPr lang="en-US" baseline="0" dirty="0" err="1" smtClean="0"/>
              <a:t>eutraphenic</a:t>
            </a:r>
            <a:r>
              <a:rPr lang="en-US" baseline="0" dirty="0" smtClean="0"/>
              <a:t> species increase from about 10-15% before 300 </a:t>
            </a:r>
            <a:r>
              <a:rPr lang="en-US" baseline="0" dirty="0" err="1" smtClean="0"/>
              <a:t>ybp</a:t>
            </a:r>
            <a:r>
              <a:rPr lang="en-US" baseline="0" dirty="0" smtClean="0"/>
              <a:t>, to 15-30% between 300 and 100 </a:t>
            </a:r>
            <a:r>
              <a:rPr lang="en-US" baseline="0" dirty="0" err="1" smtClean="0"/>
              <a:t>ypb</a:t>
            </a:r>
            <a:r>
              <a:rPr lang="en-US" baseline="0" dirty="0" smtClean="0"/>
              <a:t>, finally reaching 30-50% in the last 50-100 years. This indicates that nutrients increased somewhat following settlement, but have increased even further in more recent years, likely due to increasing use of industrial fertilizers. The rise between 100 </a:t>
            </a:r>
            <a:r>
              <a:rPr lang="en-US" baseline="0" dirty="0" err="1" smtClean="0"/>
              <a:t>ybp</a:t>
            </a:r>
            <a:r>
              <a:rPr lang="en-US" baseline="0" dirty="0" smtClean="0"/>
              <a:t> and now is consistent with other research from this river (</a:t>
            </a:r>
            <a:r>
              <a:rPr lang="en-US" baseline="0" dirty="0" err="1" smtClean="0"/>
              <a:t>Valinski</a:t>
            </a:r>
            <a:r>
              <a:rPr lang="en-US" baseline="0" dirty="0" smtClean="0"/>
              <a:t> et al 2010)</a:t>
            </a:r>
            <a:endParaRPr lang="en-US" dirty="0"/>
          </a:p>
        </p:txBody>
      </p:sp>
      <p:sp>
        <p:nvSpPr>
          <p:cNvPr id="4" name="Slide Number Placeholder 3"/>
          <p:cNvSpPr>
            <a:spLocks noGrp="1"/>
          </p:cNvSpPr>
          <p:nvPr>
            <p:ph type="sldNum" sz="quarter" idx="10"/>
          </p:nvPr>
        </p:nvSpPr>
        <p:spPr/>
        <p:txBody>
          <a:bodyPr/>
          <a:lstStyle/>
          <a:p>
            <a:fld id="{19815481-7977-4D7F-8F48-626AD7A8C097}" type="slidenum">
              <a:rPr lang="en-US" smtClean="0"/>
              <a:t>13</a:t>
            </a:fld>
            <a:endParaRPr lang="en-US"/>
          </a:p>
        </p:txBody>
      </p:sp>
    </p:spTree>
    <p:extLst>
      <p:ext uri="{BB962C8B-B14F-4D97-AF65-F5344CB8AC3E}">
        <p14:creationId xmlns:p14="http://schemas.microsoft.com/office/powerpoint/2010/main" val="1588595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 order to identify how similar the trophic indices were, I compared</a:t>
            </a:r>
            <a:r>
              <a:rPr lang="en-US" baseline="0" dirty="0" smtClean="0"/>
              <a:t> them to nutrient data from my sediment chemistry, specifically P. While the sediment P is not necessarily directly relatable to aqueous P, I can get a good idea of the trends. As you can see, in both cases, the index shows higher nutrients when sediment P is higher, but </a:t>
            </a:r>
            <a:r>
              <a:rPr lang="en-US" baseline="0" dirty="0" err="1" smtClean="0"/>
              <a:t>vanDam</a:t>
            </a:r>
            <a:r>
              <a:rPr lang="en-US" baseline="0" dirty="0" smtClean="0"/>
              <a:t> seems to fit better.</a:t>
            </a:r>
          </a:p>
          <a:p>
            <a:r>
              <a:rPr lang="en-US" baseline="0" dirty="0" smtClean="0"/>
              <a:t>**Nitrogen is from Site 3, using species index results from site 3.</a:t>
            </a:r>
          </a:p>
          <a:p>
            <a:r>
              <a:rPr lang="en-US" baseline="0" dirty="0" smtClean="0"/>
              <a:t>I have similar data for site 3 using nitrogen, and can provide it later if someone would like to discuss it. N did not fit as well as P.</a:t>
            </a:r>
            <a:endParaRPr lang="en-US" dirty="0"/>
          </a:p>
        </p:txBody>
      </p:sp>
      <p:sp>
        <p:nvSpPr>
          <p:cNvPr id="4" name="Slide Number Placeholder 3"/>
          <p:cNvSpPr>
            <a:spLocks noGrp="1"/>
          </p:cNvSpPr>
          <p:nvPr>
            <p:ph type="sldNum" sz="quarter" idx="10"/>
          </p:nvPr>
        </p:nvSpPr>
        <p:spPr/>
        <p:txBody>
          <a:bodyPr/>
          <a:lstStyle/>
          <a:p>
            <a:fld id="{19815481-7977-4D7F-8F48-626AD7A8C097}" type="slidenum">
              <a:rPr lang="en-US" smtClean="0"/>
              <a:t>15</a:t>
            </a:fld>
            <a:endParaRPr lang="en-US"/>
          </a:p>
        </p:txBody>
      </p:sp>
    </p:spTree>
    <p:extLst>
      <p:ext uri="{BB962C8B-B14F-4D97-AF65-F5344CB8AC3E}">
        <p14:creationId xmlns:p14="http://schemas.microsoft.com/office/powerpoint/2010/main" val="2716993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700B27-DE4C-4B9E-BB11-B9027034A00F}" type="datetimeFigureOut">
              <a:rPr lang="en-US" smtClean="0"/>
              <a:pPr/>
              <a:t>10/11/2016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901412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D914D-B099-4142-A885-11F276715148}" type="datetimeFigureOut">
              <a:rPr lang="en-US" smtClean="0"/>
              <a:t>10/11/2016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3645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10/11/2016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016179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10/11/2016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3068917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10/11/2016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731273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E0D914D-B099-4142-A885-11F276715148}" type="datetimeFigureOut">
              <a:rPr lang="en-US" smtClean="0"/>
              <a:t>10/11/2016</a:t>
            </a:fld>
            <a:endParaRPr lang="en-US" dirty="0"/>
          </a:p>
        </p:txBody>
      </p:sp>
      <p:sp>
        <p:nvSpPr>
          <p:cNvPr id="4"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880006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E0D914D-B099-4142-A885-11F276715148}" type="datetimeFigureOut">
              <a:rPr lang="en-US" smtClean="0"/>
              <a:t>10/11/2016</a:t>
            </a:fld>
            <a:endParaRPr lang="en-US" dirty="0"/>
          </a:p>
        </p:txBody>
      </p:sp>
      <p:sp>
        <p:nvSpPr>
          <p:cNvPr id="4"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402597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smtClean="0"/>
              <a:t>10/11/2016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7401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smtClean="0"/>
              <a:t>10/11/2016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240242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smtClean="0"/>
              <a:t>10/11/2016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8134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smtClean="0"/>
              <a:t>10/11/2016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57752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10/11/2016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212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smtClean="0"/>
              <a:t>10/11/2016</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388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66CB97F8-6CEB-469B-AFCC-889F2A2B1D5A}" type="datetimeFigureOut">
              <a:rPr lang="en-US" smtClean="0"/>
              <a:t>10/11/2016</a:t>
            </a:fld>
            <a:endParaRPr lang="en-US" dirty="0"/>
          </a:p>
        </p:txBody>
      </p:sp>
      <p:sp>
        <p:nvSpPr>
          <p:cNvPr id="5" name="Footer Placeholder 3"/>
          <p:cNvSpPr>
            <a:spLocks noGrp="1"/>
          </p:cNvSpPr>
          <p:nvPr>
            <p:ph type="ftr" sz="quarter" idx="11"/>
          </p:nvPr>
        </p:nvSpPr>
        <p:spPr/>
        <p:txBody>
          <a:bodyPr/>
          <a:lstStyle/>
          <a:p>
            <a:r>
              <a:rPr lang="en-US" smtClean="0"/>
              <a:t>
              </a:t>
            </a:r>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5590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FA9179F-009E-4FA5-B091-7EBB82A185BD}" type="datetimeFigureOut">
              <a:rPr lang="en-US" smtClean="0"/>
              <a:t>10/11/2016</a:t>
            </a:fld>
            <a:endParaRPr lang="en-US" dirty="0"/>
          </a:p>
        </p:txBody>
      </p:sp>
      <p:sp>
        <p:nvSpPr>
          <p:cNvPr id="5" name="Footer Placeholder 2"/>
          <p:cNvSpPr>
            <a:spLocks noGrp="1"/>
          </p:cNvSpPr>
          <p:nvPr>
            <p:ph type="ftr" sz="quarter" idx="11"/>
          </p:nvPr>
        </p:nvSpPr>
        <p:spPr/>
        <p:txBody>
          <a:bodyPr/>
          <a:lstStyle/>
          <a:p>
            <a:r>
              <a:rPr lang="en-US" smtClean="0"/>
              <a:t>
              </a:t>
            </a:r>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695718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8E665CEB-0076-4E37-B880-BCEA9784DE0A}" type="datetimeFigureOut">
              <a:rPr lang="en-US" smtClean="0"/>
              <a:t>10/11/2016</a:t>
            </a:fld>
            <a:endParaRPr lang="en-US" dirty="0"/>
          </a:p>
        </p:txBody>
      </p:sp>
      <p:sp>
        <p:nvSpPr>
          <p:cNvPr id="5" name="Footer Placeholder 5"/>
          <p:cNvSpPr>
            <a:spLocks noGrp="1"/>
          </p:cNvSpPr>
          <p:nvPr>
            <p:ph type="ftr" sz="quarter" idx="11"/>
          </p:nvPr>
        </p:nvSpPr>
        <p:spPr/>
        <p:txBody>
          <a:bodyPr/>
          <a:lstStyle/>
          <a:p>
            <a:r>
              <a:rPr lang="en-US" smtClean="0"/>
              <a:t>
              </a:t>
            </a:r>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181798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934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E0D914D-B099-4142-A885-11F276715148}" type="datetimeFigureOut">
              <a:rPr lang="en-US" smtClean="0"/>
              <a:t>10/11/2016</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7137466"/>
      </p:ext>
    </p:extLst>
  </p:cSld>
  <p:clrMap bg1="dk1" tx1="lt1" bg2="dk2" tx2="lt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8595" y="0"/>
            <a:ext cx="8818536" cy="2268524"/>
          </a:xfrm>
          <a:solidFill>
            <a:srgbClr val="3F2572">
              <a:alpha val="71000"/>
            </a:srgbClr>
          </a:solidFill>
        </p:spPr>
        <p:txBody>
          <a:bodyPr>
            <a:normAutofit/>
          </a:bodyPr>
          <a:lstStyle/>
          <a:p>
            <a:pPr algn="ctr"/>
            <a:r>
              <a:rPr lang="en-US" sz="3000" b="1" dirty="0">
                <a:solidFill>
                  <a:schemeClr val="tx1"/>
                </a:solidFill>
              </a:rPr>
              <a:t>Reconstruction of </a:t>
            </a:r>
            <a:r>
              <a:rPr lang="en-US" sz="3000" b="1" dirty="0" smtClean="0">
                <a:solidFill>
                  <a:schemeClr val="tx1"/>
                </a:solidFill>
              </a:rPr>
              <a:t>Historic </a:t>
            </a:r>
            <a:r>
              <a:rPr lang="en-US" sz="3000" b="1" dirty="0">
                <a:solidFill>
                  <a:schemeClr val="tx1"/>
                </a:solidFill>
              </a:rPr>
              <a:t>Water Quality in the Tidal Christina River from </a:t>
            </a:r>
            <a:r>
              <a:rPr lang="en-US" sz="3000" b="1" dirty="0" smtClean="0">
                <a:solidFill>
                  <a:schemeClr val="tx1"/>
                </a:solidFill>
              </a:rPr>
              <a:t>Pre-European </a:t>
            </a:r>
            <a:r>
              <a:rPr lang="en-US" sz="3000" b="1" dirty="0">
                <a:solidFill>
                  <a:schemeClr val="tx1"/>
                </a:solidFill>
              </a:rPr>
              <a:t>Settlement through the Present</a:t>
            </a:r>
            <a:br>
              <a:rPr lang="en-US" sz="3000" b="1" dirty="0">
                <a:solidFill>
                  <a:schemeClr val="tx1"/>
                </a:solidFill>
              </a:rPr>
            </a:br>
            <a:endParaRPr lang="en-US" sz="3000" b="1" dirty="0">
              <a:solidFill>
                <a:schemeClr val="tx1"/>
              </a:solidFill>
            </a:endParaRPr>
          </a:p>
        </p:txBody>
      </p:sp>
      <p:sp>
        <p:nvSpPr>
          <p:cNvPr id="3" name="Subtitle 2"/>
          <p:cNvSpPr>
            <a:spLocks noGrp="1"/>
          </p:cNvSpPr>
          <p:nvPr>
            <p:ph type="subTitle" idx="1"/>
          </p:nvPr>
        </p:nvSpPr>
        <p:spPr>
          <a:xfrm>
            <a:off x="-123985" y="4616632"/>
            <a:ext cx="9376475" cy="1074420"/>
          </a:xfrm>
          <a:solidFill>
            <a:srgbClr val="3F2572">
              <a:alpha val="65000"/>
            </a:srgbClr>
          </a:solidFill>
        </p:spPr>
        <p:txBody>
          <a:bodyPr>
            <a:noAutofit/>
          </a:bodyPr>
          <a:lstStyle/>
          <a:p>
            <a:pPr algn="ctr"/>
            <a:r>
              <a:rPr lang="en-US" sz="1800" b="1" dirty="0" smtClean="0">
                <a:solidFill>
                  <a:schemeClr val="tx1"/>
                </a:solidFill>
              </a:rPr>
              <a:t>Meg </a:t>
            </a:r>
            <a:r>
              <a:rPr lang="en-US" sz="1800" b="1" dirty="0">
                <a:solidFill>
                  <a:schemeClr val="tx1"/>
                </a:solidFill>
              </a:rPr>
              <a:t>Christie </a:t>
            </a:r>
            <a:r>
              <a:rPr lang="en-US" sz="1800" b="1" baseline="30000" dirty="0">
                <a:solidFill>
                  <a:schemeClr val="tx1"/>
                </a:solidFill>
              </a:rPr>
              <a:t>a</a:t>
            </a:r>
            <a:r>
              <a:rPr lang="en-US" sz="1800" b="1" dirty="0">
                <a:solidFill>
                  <a:schemeClr val="tx1"/>
                </a:solidFill>
              </a:rPr>
              <a:t>, Don </a:t>
            </a:r>
            <a:r>
              <a:rPr lang="en-US" sz="1800" b="1" dirty="0" err="1" smtClean="0">
                <a:solidFill>
                  <a:schemeClr val="tx1"/>
                </a:solidFill>
              </a:rPr>
              <a:t>Charles</a:t>
            </a:r>
            <a:r>
              <a:rPr lang="en-US" sz="1800" b="1" baseline="30000" dirty="0" err="1" smtClean="0">
                <a:solidFill>
                  <a:schemeClr val="tx1"/>
                </a:solidFill>
              </a:rPr>
              <a:t>b</a:t>
            </a:r>
            <a:r>
              <a:rPr lang="en-US" sz="1800" b="1" dirty="0" smtClean="0">
                <a:solidFill>
                  <a:schemeClr val="tx1"/>
                </a:solidFill>
              </a:rPr>
              <a:t>, Ron </a:t>
            </a:r>
            <a:r>
              <a:rPr lang="en-US" sz="1800" b="1" dirty="0">
                <a:solidFill>
                  <a:schemeClr val="tx1"/>
                </a:solidFill>
              </a:rPr>
              <a:t>Martin</a:t>
            </a:r>
            <a:r>
              <a:rPr lang="en-US" sz="1800" b="1" baseline="30000" dirty="0">
                <a:solidFill>
                  <a:schemeClr val="tx1"/>
                </a:solidFill>
              </a:rPr>
              <a:t> a</a:t>
            </a:r>
            <a:r>
              <a:rPr lang="en-US" sz="1800" b="1" dirty="0" smtClean="0">
                <a:solidFill>
                  <a:schemeClr val="tx1"/>
                </a:solidFill>
              </a:rPr>
              <a:t>, Pete </a:t>
            </a:r>
            <a:r>
              <a:rPr lang="en-US" sz="1800" b="1" dirty="0" err="1" smtClean="0">
                <a:solidFill>
                  <a:schemeClr val="tx1"/>
                </a:solidFill>
              </a:rPr>
              <a:t>McLaughlin</a:t>
            </a:r>
            <a:r>
              <a:rPr lang="en-US" sz="1800" b="1" baseline="30000" dirty="0" err="1" smtClean="0">
                <a:solidFill>
                  <a:schemeClr val="tx1"/>
                </a:solidFill>
              </a:rPr>
              <a:t>C</a:t>
            </a:r>
            <a:r>
              <a:rPr lang="en-US" sz="1800" b="1" dirty="0" smtClean="0">
                <a:solidFill>
                  <a:schemeClr val="tx1"/>
                </a:solidFill>
              </a:rPr>
              <a:t>, </a:t>
            </a:r>
            <a:r>
              <a:rPr lang="en-US" sz="1800" b="1" dirty="0">
                <a:solidFill>
                  <a:schemeClr val="tx1"/>
                </a:solidFill>
              </a:rPr>
              <a:t>Jim </a:t>
            </a:r>
            <a:r>
              <a:rPr lang="en-US" sz="1800" b="1" dirty="0" err="1">
                <a:solidFill>
                  <a:schemeClr val="tx1"/>
                </a:solidFill>
              </a:rPr>
              <a:t>Pizzuto</a:t>
            </a:r>
            <a:r>
              <a:rPr lang="en-US" sz="1800" b="1" dirty="0">
                <a:solidFill>
                  <a:schemeClr val="tx1"/>
                </a:solidFill>
              </a:rPr>
              <a:t> </a:t>
            </a:r>
            <a:r>
              <a:rPr lang="en-US" sz="1800" b="1" baseline="30000" dirty="0">
                <a:solidFill>
                  <a:schemeClr val="tx1"/>
                </a:solidFill>
              </a:rPr>
              <a:t>a</a:t>
            </a:r>
            <a:endParaRPr lang="en-US" sz="1800" b="1" dirty="0">
              <a:solidFill>
                <a:schemeClr val="tx1"/>
              </a:solidFill>
            </a:endParaRPr>
          </a:p>
          <a:p>
            <a:pPr algn="ctr">
              <a:spcBef>
                <a:spcPts val="0"/>
              </a:spcBef>
            </a:pPr>
            <a:r>
              <a:rPr lang="en-US" sz="1100" b="1" baseline="30000" dirty="0">
                <a:solidFill>
                  <a:schemeClr val="tx1"/>
                </a:solidFill>
              </a:rPr>
              <a:t>a  </a:t>
            </a:r>
            <a:r>
              <a:rPr lang="en-US" sz="1100" b="1" dirty="0">
                <a:solidFill>
                  <a:schemeClr val="tx1"/>
                </a:solidFill>
              </a:rPr>
              <a:t>Department of Geological Sciences, University of Delaware</a:t>
            </a:r>
          </a:p>
          <a:p>
            <a:pPr algn="ctr">
              <a:spcBef>
                <a:spcPts val="0"/>
              </a:spcBef>
            </a:pPr>
            <a:r>
              <a:rPr lang="en-US" sz="1100" b="1" baseline="30000" dirty="0">
                <a:solidFill>
                  <a:schemeClr val="tx1"/>
                </a:solidFill>
              </a:rPr>
              <a:t>b</a:t>
            </a:r>
            <a:r>
              <a:rPr lang="en-US" sz="1100" b="1" dirty="0">
                <a:solidFill>
                  <a:schemeClr val="tx1"/>
                </a:solidFill>
              </a:rPr>
              <a:t> </a:t>
            </a:r>
            <a:r>
              <a:rPr lang="en-US" sz="1100" b="1" dirty="0" smtClean="0">
                <a:solidFill>
                  <a:schemeClr val="tx1"/>
                </a:solidFill>
              </a:rPr>
              <a:t>Academy of Natural Sciences of Drexel University</a:t>
            </a:r>
            <a:endParaRPr lang="en-US" sz="1100" b="1" dirty="0">
              <a:solidFill>
                <a:schemeClr val="tx1"/>
              </a:solidFill>
            </a:endParaRPr>
          </a:p>
          <a:p>
            <a:pPr algn="ctr">
              <a:spcBef>
                <a:spcPts val="0"/>
              </a:spcBef>
            </a:pPr>
            <a:r>
              <a:rPr lang="en-US" sz="1100" b="1" baseline="30000" dirty="0" smtClean="0">
                <a:solidFill>
                  <a:schemeClr val="tx1"/>
                </a:solidFill>
              </a:rPr>
              <a:t>c</a:t>
            </a:r>
            <a:r>
              <a:rPr lang="en-US" sz="1100" b="1" dirty="0" smtClean="0">
                <a:solidFill>
                  <a:schemeClr val="tx1"/>
                </a:solidFill>
              </a:rPr>
              <a:t> </a:t>
            </a:r>
            <a:r>
              <a:rPr lang="en-US" sz="1100" b="1" dirty="0">
                <a:solidFill>
                  <a:schemeClr val="tx1"/>
                </a:solidFill>
              </a:rPr>
              <a:t>Delaware Geological Survey</a:t>
            </a:r>
          </a:p>
          <a:p>
            <a:pPr algn="ctr">
              <a:spcBef>
                <a:spcPts val="0"/>
              </a:spcBef>
            </a:pPr>
            <a:endParaRPr lang="en-US" sz="1100" b="1" dirty="0">
              <a:solidFill>
                <a:schemeClr val="tx1"/>
              </a:solidFill>
            </a:endParaRPr>
          </a:p>
          <a:p>
            <a:pPr algn="ctr"/>
            <a:endParaRPr lang="en-US" sz="1800" b="1" dirty="0">
              <a:solidFill>
                <a:schemeClr val="tx1"/>
              </a:solidFill>
            </a:endParaRPr>
          </a:p>
          <a:p>
            <a:pPr algn="ctr"/>
            <a:endParaRPr lang="en-US" sz="1800" b="1" dirty="0">
              <a:solidFill>
                <a:schemeClr val="tx1"/>
              </a:solidFill>
            </a:endParaRPr>
          </a:p>
          <a:p>
            <a:pPr algn="ctr"/>
            <a:endParaRPr lang="en-US" sz="1800" b="1" dirty="0">
              <a:solidFill>
                <a:schemeClr val="tx1"/>
              </a:solidFill>
            </a:endParaRPr>
          </a:p>
        </p:txBody>
      </p:sp>
      <p:sp>
        <p:nvSpPr>
          <p:cNvPr id="4" name="Title 1"/>
          <p:cNvSpPr txBox="1">
            <a:spLocks/>
          </p:cNvSpPr>
          <p:nvPr/>
        </p:nvSpPr>
        <p:spPr bwMode="gray">
          <a:xfrm>
            <a:off x="1605386" y="2395101"/>
            <a:ext cx="5829300" cy="1790700"/>
          </a:xfrm>
          <a:prstGeom prst="rect">
            <a:avLst/>
          </a:prstGeom>
        </p:spPr>
        <p:txBody>
          <a:bodyPr vert="horz" lIns="68580" tIns="34290" rIns="68580" bIns="3429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700" dirty="0"/>
          </a:p>
        </p:txBody>
      </p:sp>
      <p:sp>
        <p:nvSpPr>
          <p:cNvPr id="5" name="Subtitle 2"/>
          <p:cNvSpPr txBox="1">
            <a:spLocks/>
          </p:cNvSpPr>
          <p:nvPr/>
        </p:nvSpPr>
        <p:spPr>
          <a:xfrm>
            <a:off x="3011604" y="4971691"/>
            <a:ext cx="5143500" cy="1241822"/>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endParaRPr lang="en-US" sz="1350" dirty="0"/>
          </a:p>
        </p:txBody>
      </p:sp>
      <p:pic>
        <p:nvPicPr>
          <p:cNvPr id="6" name="Picture 5"/>
          <p:cNvPicPr>
            <a:picLocks noChangeAspect="1"/>
          </p:cNvPicPr>
          <p:nvPr/>
        </p:nvPicPr>
        <p:blipFill>
          <a:blip r:embed="rId3"/>
          <a:stretch>
            <a:fillRect/>
          </a:stretch>
        </p:blipFill>
        <p:spPr>
          <a:xfrm>
            <a:off x="5419551" y="6221579"/>
            <a:ext cx="1428750" cy="5861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9278" y="6136573"/>
            <a:ext cx="682803" cy="686749"/>
          </a:xfrm>
          <a:prstGeom prst="rect">
            <a:avLst/>
          </a:prstGeom>
        </p:spPr>
      </p:pic>
      <p:pic>
        <p:nvPicPr>
          <p:cNvPr id="8" name="Picture 7" descr="http://www.geosociety.org/graphics/logo/GSA_logo3R_web10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7762" y="6116444"/>
            <a:ext cx="622782" cy="6912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geosociety.org/graphics/logo/other/assoc/SEPM.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3058" y="6122791"/>
            <a:ext cx="617222" cy="69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405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8165804" cy="1400530"/>
          </a:xfrm>
        </p:spPr>
        <p:txBody>
          <a:bodyPr/>
          <a:lstStyle/>
          <a:p>
            <a:r>
              <a:rPr lang="en-US" dirty="0" smtClean="0"/>
              <a:t>Sediment Chemistry Results: Phosphorus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627579969"/>
              </p:ext>
            </p:extLst>
          </p:nvPr>
        </p:nvGraphicFramePr>
        <p:xfrm>
          <a:off x="0" y="1853248"/>
          <a:ext cx="5300420" cy="474438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672381" y="2039228"/>
            <a:ext cx="3332136" cy="3170099"/>
          </a:xfrm>
          <a:prstGeom prst="rect">
            <a:avLst/>
          </a:prstGeom>
          <a:noFill/>
        </p:spPr>
        <p:txBody>
          <a:bodyPr wrap="square" rtlCol="0">
            <a:spAutoFit/>
          </a:bodyPr>
          <a:lstStyle/>
          <a:p>
            <a:pPr marL="342900" indent="-342900">
              <a:buClr>
                <a:schemeClr val="accent1">
                  <a:lumMod val="60000"/>
                  <a:lumOff val="40000"/>
                </a:schemeClr>
              </a:buClr>
              <a:buFont typeface="Century Gothic" panose="020B0502020202020204" pitchFamily="34" charset="0"/>
              <a:buChar char="►"/>
            </a:pPr>
            <a:r>
              <a:rPr lang="en-US" sz="2000" dirty="0" smtClean="0"/>
              <a:t>Phosphorus is generally variable in Christina River</a:t>
            </a:r>
          </a:p>
          <a:p>
            <a:pPr marL="342900" indent="-342900">
              <a:buClr>
                <a:schemeClr val="accent1">
                  <a:lumMod val="60000"/>
                  <a:lumOff val="40000"/>
                </a:schemeClr>
              </a:buClr>
              <a:buFont typeface="Century Gothic" panose="020B0502020202020204" pitchFamily="34" charset="0"/>
              <a:buChar char="►"/>
            </a:pPr>
            <a:endParaRPr lang="en-US" sz="2000" dirty="0" smtClean="0"/>
          </a:p>
          <a:p>
            <a:pPr marL="342900" indent="-342900">
              <a:buClr>
                <a:schemeClr val="accent1">
                  <a:lumMod val="60000"/>
                  <a:lumOff val="40000"/>
                </a:schemeClr>
              </a:buClr>
              <a:buFont typeface="Century Gothic" panose="020B0502020202020204" pitchFamily="34" charset="0"/>
              <a:buChar char="►"/>
            </a:pPr>
            <a:r>
              <a:rPr lang="en-US" sz="2000" dirty="0" smtClean="0"/>
              <a:t>After 200 YBP, consistently high</a:t>
            </a:r>
          </a:p>
          <a:p>
            <a:pPr marL="342900" indent="-342900">
              <a:buClr>
                <a:schemeClr val="accent1">
                  <a:lumMod val="60000"/>
                  <a:lumOff val="40000"/>
                </a:schemeClr>
              </a:buClr>
              <a:buFont typeface="Century Gothic" panose="020B0502020202020204" pitchFamily="34" charset="0"/>
              <a:buChar char="►"/>
            </a:pPr>
            <a:endParaRPr lang="en-US" sz="2000" dirty="0" smtClean="0"/>
          </a:p>
          <a:p>
            <a:pPr marL="800100" lvl="1" indent="-342900">
              <a:buClr>
                <a:schemeClr val="accent1">
                  <a:lumMod val="60000"/>
                  <a:lumOff val="40000"/>
                </a:schemeClr>
              </a:buClr>
              <a:buFont typeface="Century Gothic" panose="020B0502020202020204" pitchFamily="34" charset="0"/>
              <a:buChar char="►"/>
            </a:pPr>
            <a:r>
              <a:rPr lang="en-US" sz="2000" dirty="0" smtClean="0"/>
              <a:t>Agricultural and phosphorus detergents</a:t>
            </a:r>
            <a:endParaRPr lang="en-US" sz="2000" dirty="0"/>
          </a:p>
        </p:txBody>
      </p:sp>
    </p:spTree>
    <p:extLst>
      <p:ext uri="{BB962C8B-B14F-4D97-AF65-F5344CB8AC3E}">
        <p14:creationId xmlns:p14="http://schemas.microsoft.com/office/powerpoint/2010/main" val="3072216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831976" cy="1400530"/>
          </a:xfrm>
        </p:spPr>
        <p:txBody>
          <a:bodyPr/>
          <a:lstStyle/>
          <a:p>
            <a:r>
              <a:rPr lang="en-US" dirty="0" smtClean="0"/>
              <a:t>Sediment Chemistry Results: Nitrogen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96158665"/>
              </p:ext>
            </p:extLst>
          </p:nvPr>
        </p:nvGraphicFramePr>
        <p:xfrm>
          <a:off x="1" y="1853248"/>
          <a:ext cx="5393409" cy="47548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5811864" y="2822999"/>
            <a:ext cx="3332136" cy="3785652"/>
          </a:xfrm>
          <a:prstGeom prst="rect">
            <a:avLst/>
          </a:prstGeom>
          <a:noFill/>
        </p:spPr>
        <p:txBody>
          <a:bodyPr wrap="square" rtlCol="0">
            <a:spAutoFit/>
          </a:bodyPr>
          <a:lstStyle/>
          <a:p>
            <a:pPr marL="342900" indent="-342900">
              <a:buClr>
                <a:schemeClr val="accent1">
                  <a:lumMod val="60000"/>
                  <a:lumOff val="40000"/>
                </a:schemeClr>
              </a:buClr>
              <a:buFont typeface="Century Gothic" panose="020B0502020202020204" pitchFamily="34" charset="0"/>
              <a:buChar char="►"/>
            </a:pPr>
            <a:r>
              <a:rPr lang="en-US" sz="2000" dirty="0" smtClean="0"/>
              <a:t>Similar pattern to Phosphorus</a:t>
            </a:r>
          </a:p>
          <a:p>
            <a:pPr marL="342900" indent="-342900">
              <a:buClr>
                <a:schemeClr val="accent1">
                  <a:lumMod val="60000"/>
                  <a:lumOff val="40000"/>
                </a:schemeClr>
              </a:buClr>
              <a:buFont typeface="Century Gothic" panose="020B0502020202020204" pitchFamily="34" charset="0"/>
              <a:buChar char="►"/>
            </a:pPr>
            <a:endParaRPr lang="en-US" sz="2000" dirty="0" smtClean="0"/>
          </a:p>
          <a:p>
            <a:pPr marL="342900" indent="-342900">
              <a:buClr>
                <a:schemeClr val="accent1">
                  <a:lumMod val="60000"/>
                  <a:lumOff val="40000"/>
                </a:schemeClr>
              </a:buClr>
              <a:buFont typeface="Century Gothic" panose="020B0502020202020204" pitchFamily="34" charset="0"/>
              <a:buChar char="►"/>
            </a:pPr>
            <a:r>
              <a:rPr lang="en-US" sz="2000" dirty="0" smtClean="0"/>
              <a:t>Recent increases partially due to agriculture? Overall not as clearly responding to anthropogenic activity</a:t>
            </a:r>
          </a:p>
          <a:p>
            <a:pPr marL="342900" indent="-342900">
              <a:buClr>
                <a:schemeClr val="accent1">
                  <a:lumMod val="60000"/>
                  <a:lumOff val="40000"/>
                </a:schemeClr>
              </a:buClr>
              <a:buFont typeface="Century Gothic" panose="020B0502020202020204" pitchFamily="34" charset="0"/>
              <a:buChar char="►"/>
            </a:pPr>
            <a:endParaRPr lang="en-US" sz="2000" dirty="0" smtClean="0"/>
          </a:p>
          <a:p>
            <a:pPr marL="342900" indent="-342900">
              <a:buClr>
                <a:schemeClr val="accent1">
                  <a:lumMod val="60000"/>
                  <a:lumOff val="40000"/>
                </a:schemeClr>
              </a:buClr>
              <a:buFont typeface="Century Gothic" panose="020B0502020202020204" pitchFamily="34" charset="0"/>
              <a:buChar char="►"/>
            </a:pPr>
            <a:endParaRPr lang="en-US" sz="2000" dirty="0"/>
          </a:p>
        </p:txBody>
      </p:sp>
    </p:spTree>
    <p:extLst>
      <p:ext uri="{BB962C8B-B14F-4D97-AF65-F5344CB8AC3E}">
        <p14:creationId xmlns:p14="http://schemas.microsoft.com/office/powerpoint/2010/main" val="4074151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grayscl/>
          </a:blip>
          <a:stretch>
            <a:fillRect/>
          </a:stretch>
        </p:blipFill>
        <p:spPr>
          <a:xfrm rot="5400000">
            <a:off x="-1069962" y="2150943"/>
            <a:ext cx="5894713" cy="5402260"/>
          </a:xfrm>
          <a:prstGeom prst="rect">
            <a:avLst/>
          </a:prstGeom>
        </p:spPr>
      </p:pic>
      <p:sp>
        <p:nvSpPr>
          <p:cNvPr id="2" name="Title 1"/>
          <p:cNvSpPr>
            <a:spLocks noGrp="1"/>
          </p:cNvSpPr>
          <p:nvPr>
            <p:ph type="title"/>
          </p:nvPr>
        </p:nvSpPr>
        <p:spPr/>
        <p:txBody>
          <a:bodyPr/>
          <a:lstStyle/>
          <a:p>
            <a:r>
              <a:rPr lang="en-US" dirty="0" smtClean="0"/>
              <a:t>Cluster Analysis of Diatom Data</a:t>
            </a:r>
            <a:endParaRPr lang="en-US" dirty="0"/>
          </a:p>
        </p:txBody>
      </p:sp>
      <p:sp>
        <p:nvSpPr>
          <p:cNvPr id="6" name="TextBox 5"/>
          <p:cNvSpPr txBox="1"/>
          <p:nvPr/>
        </p:nvSpPr>
        <p:spPr>
          <a:xfrm>
            <a:off x="164892" y="5561234"/>
            <a:ext cx="1184223" cy="830997"/>
          </a:xfrm>
          <a:prstGeom prst="rect">
            <a:avLst/>
          </a:prstGeom>
          <a:noFill/>
        </p:spPr>
        <p:txBody>
          <a:bodyPr wrap="square" rtlCol="0">
            <a:spAutoFit/>
          </a:bodyPr>
          <a:lstStyle/>
          <a:p>
            <a:r>
              <a:rPr lang="en-US" sz="1600" dirty="0" err="1">
                <a:solidFill>
                  <a:schemeClr val="bg1"/>
                </a:solidFill>
              </a:rPr>
              <a:t>Cophen</a:t>
            </a:r>
            <a:r>
              <a:rPr lang="en-US" sz="1600" dirty="0">
                <a:solidFill>
                  <a:schemeClr val="bg1"/>
                </a:solidFill>
              </a:rPr>
              <a:t>. Corr.</a:t>
            </a:r>
          </a:p>
          <a:p>
            <a:r>
              <a:rPr lang="en-US" sz="1600" dirty="0">
                <a:solidFill>
                  <a:schemeClr val="bg1"/>
                </a:solidFill>
              </a:rPr>
              <a:t>0.844</a:t>
            </a:r>
          </a:p>
        </p:txBody>
      </p:sp>
      <p:sp>
        <p:nvSpPr>
          <p:cNvPr id="8" name="TextBox 7"/>
          <p:cNvSpPr txBox="1"/>
          <p:nvPr/>
        </p:nvSpPr>
        <p:spPr>
          <a:xfrm rot="5400000">
            <a:off x="3649334" y="4611362"/>
            <a:ext cx="1561195" cy="338554"/>
          </a:xfrm>
          <a:prstGeom prst="rect">
            <a:avLst/>
          </a:prstGeom>
          <a:noFill/>
        </p:spPr>
        <p:txBody>
          <a:bodyPr wrap="square" rtlCol="0">
            <a:spAutoFit/>
          </a:bodyPr>
          <a:lstStyle/>
          <a:p>
            <a:r>
              <a:rPr lang="en-US" sz="1600" dirty="0">
                <a:solidFill>
                  <a:schemeClr val="bg1">
                    <a:lumMod val="95000"/>
                    <a:lumOff val="5000"/>
                  </a:schemeClr>
                </a:solidFill>
              </a:rPr>
              <a:t>Time (</a:t>
            </a:r>
            <a:r>
              <a:rPr lang="en-US" sz="1600" dirty="0" err="1">
                <a:solidFill>
                  <a:schemeClr val="bg1">
                    <a:lumMod val="95000"/>
                    <a:lumOff val="5000"/>
                  </a:schemeClr>
                </a:solidFill>
              </a:rPr>
              <a:t>ybp</a:t>
            </a:r>
            <a:r>
              <a:rPr lang="en-US" sz="1600" dirty="0">
                <a:solidFill>
                  <a:schemeClr val="bg1">
                    <a:lumMod val="95000"/>
                    <a:lumOff val="5000"/>
                  </a:schemeClr>
                </a:solidFill>
              </a:rPr>
              <a:t>)</a:t>
            </a:r>
          </a:p>
        </p:txBody>
      </p:sp>
      <p:sp>
        <p:nvSpPr>
          <p:cNvPr id="3" name="Rectangle 2"/>
          <p:cNvSpPr/>
          <p:nvPr/>
        </p:nvSpPr>
        <p:spPr>
          <a:xfrm>
            <a:off x="1349623" y="5019074"/>
            <a:ext cx="7803673" cy="1845338"/>
          </a:xfrm>
          <a:prstGeom prst="rect">
            <a:avLst/>
          </a:pr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Pre-European Settlement to</a:t>
            </a:r>
          </a:p>
          <a:p>
            <a:pPr algn="r"/>
            <a:r>
              <a:rPr lang="en-US" dirty="0">
                <a:solidFill>
                  <a:schemeClr val="tx1"/>
                </a:solidFill>
              </a:rPr>
              <a:t>Early Settlement:</a:t>
            </a:r>
          </a:p>
          <a:p>
            <a:pPr marL="214313" indent="-214313" algn="r">
              <a:buFont typeface="Arial" panose="020B0604020202020204" pitchFamily="34" charset="0"/>
              <a:buChar char="•"/>
            </a:pPr>
            <a:r>
              <a:rPr lang="en-US" dirty="0">
                <a:solidFill>
                  <a:schemeClr val="tx1"/>
                </a:solidFill>
              </a:rPr>
              <a:t>Low nutrients</a:t>
            </a:r>
          </a:p>
          <a:p>
            <a:pPr marL="214313" indent="-214313" algn="r">
              <a:buFont typeface="Arial" panose="020B0604020202020204" pitchFamily="34" charset="0"/>
              <a:buChar char="•"/>
            </a:pPr>
            <a:r>
              <a:rPr lang="en-US" dirty="0">
                <a:solidFill>
                  <a:schemeClr val="tx1"/>
                </a:solidFill>
              </a:rPr>
              <a:t>Forested</a:t>
            </a:r>
          </a:p>
        </p:txBody>
      </p:sp>
      <p:sp>
        <p:nvSpPr>
          <p:cNvPr id="9" name="Rectangle 8"/>
          <p:cNvSpPr/>
          <p:nvPr/>
        </p:nvSpPr>
        <p:spPr>
          <a:xfrm>
            <a:off x="1349115" y="4679460"/>
            <a:ext cx="7788683" cy="345227"/>
          </a:xfrm>
          <a:prstGeom prst="rect">
            <a:avLst/>
          </a:prstGeom>
          <a:solidFill>
            <a:schemeClr val="accent2">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Mid-settlement: Deforestation Starts </a:t>
            </a:r>
          </a:p>
        </p:txBody>
      </p:sp>
      <p:sp>
        <p:nvSpPr>
          <p:cNvPr id="11" name="Rectangle 10"/>
          <p:cNvSpPr/>
          <p:nvPr/>
        </p:nvSpPr>
        <p:spPr>
          <a:xfrm>
            <a:off x="1352316" y="3365784"/>
            <a:ext cx="7841287" cy="516617"/>
          </a:xfrm>
          <a:prstGeom prst="rect">
            <a:avLst/>
          </a:prstGeom>
          <a:solidFill>
            <a:schemeClr val="accent3">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Major industrial </a:t>
            </a:r>
            <a:r>
              <a:rPr lang="en-US" dirty="0" smtClean="0">
                <a:solidFill>
                  <a:schemeClr val="tx1"/>
                </a:solidFill>
              </a:rPr>
              <a:t>increases</a:t>
            </a:r>
          </a:p>
          <a:p>
            <a:pPr algn="r"/>
            <a:r>
              <a:rPr lang="en-US" dirty="0" smtClean="0">
                <a:solidFill>
                  <a:schemeClr val="tx1"/>
                </a:solidFill>
              </a:rPr>
              <a:t> </a:t>
            </a:r>
            <a:r>
              <a:rPr lang="en-US" dirty="0">
                <a:solidFill>
                  <a:schemeClr val="tx1"/>
                </a:solidFill>
              </a:rPr>
              <a:t>Green revolution</a:t>
            </a:r>
          </a:p>
        </p:txBody>
      </p:sp>
      <p:sp>
        <p:nvSpPr>
          <p:cNvPr id="12" name="Rectangle 11"/>
          <p:cNvSpPr/>
          <p:nvPr/>
        </p:nvSpPr>
        <p:spPr>
          <a:xfrm>
            <a:off x="1349115" y="2799750"/>
            <a:ext cx="7818663" cy="578644"/>
          </a:xfrm>
          <a:prstGeom prst="rect">
            <a:avLst/>
          </a:prstGeom>
          <a:solidFill>
            <a:schemeClr val="accent6">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solidFill>
                  <a:schemeClr val="tx1"/>
                </a:solidFill>
              </a:rPr>
              <a:t>  	Post Enviro movement? </a:t>
            </a:r>
          </a:p>
          <a:p>
            <a:pPr algn="r"/>
            <a:r>
              <a:rPr lang="en-US" dirty="0">
                <a:solidFill>
                  <a:schemeClr val="tx1"/>
                </a:solidFill>
              </a:rPr>
              <a:t>C</a:t>
            </a:r>
            <a:r>
              <a:rPr lang="en-US" dirty="0" smtClean="0">
                <a:solidFill>
                  <a:schemeClr val="tx1"/>
                </a:solidFill>
              </a:rPr>
              <a:t>ontinuing </a:t>
            </a:r>
            <a:r>
              <a:rPr lang="en-US" dirty="0">
                <a:solidFill>
                  <a:schemeClr val="tx1"/>
                </a:solidFill>
              </a:rPr>
              <a:t>nutrients?</a:t>
            </a:r>
          </a:p>
        </p:txBody>
      </p:sp>
      <p:sp>
        <p:nvSpPr>
          <p:cNvPr id="4" name="Rectangle 3"/>
          <p:cNvSpPr/>
          <p:nvPr/>
        </p:nvSpPr>
        <p:spPr>
          <a:xfrm>
            <a:off x="2158267" y="2912713"/>
            <a:ext cx="1474230" cy="285641"/>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Arrow Connector 13"/>
          <p:cNvCxnSpPr/>
          <p:nvPr/>
        </p:nvCxnSpPr>
        <p:spPr>
          <a:xfrm flipH="1">
            <a:off x="3685170" y="2551708"/>
            <a:ext cx="985461" cy="27851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42301" y="1972100"/>
            <a:ext cx="3295859" cy="646331"/>
          </a:xfrm>
          <a:prstGeom prst="rect">
            <a:avLst/>
          </a:prstGeom>
          <a:solidFill>
            <a:schemeClr val="accent6">
              <a:lumMod val="75000"/>
            </a:schemeClr>
          </a:solidFill>
        </p:spPr>
        <p:txBody>
          <a:bodyPr wrap="square" rtlCol="0">
            <a:spAutoFit/>
          </a:bodyPr>
          <a:lstStyle/>
          <a:p>
            <a:r>
              <a:rPr lang="en-US" dirty="0"/>
              <a:t>Runoff? Changes to pollution laws?</a:t>
            </a:r>
          </a:p>
        </p:txBody>
      </p:sp>
      <p:sp>
        <p:nvSpPr>
          <p:cNvPr id="19" name="Rectangle 18"/>
          <p:cNvSpPr/>
          <p:nvPr/>
        </p:nvSpPr>
        <p:spPr>
          <a:xfrm>
            <a:off x="1345912" y="3874241"/>
            <a:ext cx="7818663" cy="801159"/>
          </a:xfrm>
          <a:prstGeom prst="rect">
            <a:avLst/>
          </a:prstGeom>
          <a:solidFill>
            <a:schemeClr val="accent5">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Post-deforestation, early </a:t>
            </a:r>
            <a:r>
              <a:rPr lang="en-US" dirty="0" smtClean="0">
                <a:solidFill>
                  <a:schemeClr val="tx1"/>
                </a:solidFill>
              </a:rPr>
              <a:t>industrialization</a:t>
            </a:r>
            <a:endParaRPr lang="en-US" dirty="0">
              <a:solidFill>
                <a:schemeClr val="tx1"/>
              </a:solidFill>
            </a:endParaRPr>
          </a:p>
          <a:p>
            <a:pPr algn="r"/>
            <a:r>
              <a:rPr lang="en-US" dirty="0">
                <a:solidFill>
                  <a:schemeClr val="tx1"/>
                </a:solidFill>
              </a:rPr>
              <a:t>Increasing inputs of nutrients</a:t>
            </a:r>
          </a:p>
        </p:txBody>
      </p:sp>
    </p:spTree>
    <p:extLst>
      <p:ext uri="{BB962C8B-B14F-4D97-AF65-F5344CB8AC3E}">
        <p14:creationId xmlns:p14="http://schemas.microsoft.com/office/powerpoint/2010/main" val="419213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Trophic Index (Porter, 2008; </a:t>
            </a:r>
            <a:r>
              <a:rPr lang="en-US" dirty="0" err="1" smtClean="0"/>
              <a:t>vanDam</a:t>
            </a:r>
            <a:r>
              <a:rPr lang="en-US" dirty="0" smtClean="0"/>
              <a:t> </a:t>
            </a:r>
            <a:r>
              <a:rPr lang="en-US" i="1" dirty="0" smtClean="0"/>
              <a:t>et al</a:t>
            </a:r>
            <a:r>
              <a:rPr lang="en-US" dirty="0" smtClean="0"/>
              <a:t>., 1994)</a:t>
            </a:r>
            <a:endParaRPr lang="en-US"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915000252"/>
              </p:ext>
            </p:extLst>
          </p:nvPr>
        </p:nvGraphicFramePr>
        <p:xfrm>
          <a:off x="-29027" y="1900636"/>
          <a:ext cx="5907314" cy="481222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963743" y="3793554"/>
            <a:ext cx="1914544" cy="584775"/>
          </a:xfrm>
          <a:prstGeom prst="rect">
            <a:avLst/>
          </a:prstGeom>
          <a:noFill/>
        </p:spPr>
        <p:txBody>
          <a:bodyPr wrap="square" rtlCol="0">
            <a:spAutoFit/>
          </a:bodyPr>
          <a:lstStyle/>
          <a:p>
            <a:r>
              <a:rPr lang="en-US" sz="1600" dirty="0">
                <a:solidFill>
                  <a:schemeClr val="bg1">
                    <a:lumMod val="95000"/>
                    <a:lumOff val="5000"/>
                  </a:schemeClr>
                </a:solidFill>
              </a:rPr>
              <a:t>(medium nutrient concentrations)</a:t>
            </a:r>
          </a:p>
        </p:txBody>
      </p:sp>
      <p:sp>
        <p:nvSpPr>
          <p:cNvPr id="6" name="TextBox 5"/>
          <p:cNvSpPr txBox="1"/>
          <p:nvPr/>
        </p:nvSpPr>
        <p:spPr>
          <a:xfrm>
            <a:off x="3948548" y="5063741"/>
            <a:ext cx="1914544" cy="584775"/>
          </a:xfrm>
          <a:prstGeom prst="rect">
            <a:avLst/>
          </a:prstGeom>
          <a:noFill/>
        </p:spPr>
        <p:txBody>
          <a:bodyPr wrap="square" rtlCol="0">
            <a:spAutoFit/>
          </a:bodyPr>
          <a:lstStyle/>
          <a:p>
            <a:r>
              <a:rPr lang="en-US" sz="1600" dirty="0">
                <a:solidFill>
                  <a:schemeClr val="bg1">
                    <a:lumMod val="95000"/>
                    <a:lumOff val="5000"/>
                  </a:schemeClr>
                </a:solidFill>
              </a:rPr>
              <a:t>(high nutrient concentrations)</a:t>
            </a:r>
          </a:p>
        </p:txBody>
      </p:sp>
      <p:sp>
        <p:nvSpPr>
          <p:cNvPr id="7" name="TextBox 6"/>
          <p:cNvSpPr txBox="1"/>
          <p:nvPr/>
        </p:nvSpPr>
        <p:spPr>
          <a:xfrm>
            <a:off x="5863092" y="2039227"/>
            <a:ext cx="3332136" cy="5016758"/>
          </a:xfrm>
          <a:prstGeom prst="rect">
            <a:avLst/>
          </a:prstGeom>
          <a:noFill/>
        </p:spPr>
        <p:txBody>
          <a:bodyPr wrap="square" rtlCol="0">
            <a:spAutoFit/>
          </a:bodyPr>
          <a:lstStyle/>
          <a:p>
            <a:pPr marL="342900" indent="-342900">
              <a:buClr>
                <a:schemeClr val="accent1">
                  <a:lumMod val="60000"/>
                  <a:lumOff val="40000"/>
                </a:schemeClr>
              </a:buClr>
              <a:buFont typeface="Century Gothic" panose="020B0502020202020204" pitchFamily="34" charset="0"/>
              <a:buChar char="►"/>
            </a:pPr>
            <a:r>
              <a:rPr lang="en-US" sz="2000" dirty="0" smtClean="0"/>
              <a:t>Percent abundance of species preferring high nutrient conditions increases over past 200yrs, particularly past 100yrs</a:t>
            </a:r>
          </a:p>
          <a:p>
            <a:pPr marL="342900" indent="-342900">
              <a:buClr>
                <a:schemeClr val="accent1">
                  <a:lumMod val="60000"/>
                  <a:lumOff val="40000"/>
                </a:schemeClr>
              </a:buClr>
              <a:buFont typeface="Century Gothic" panose="020B0502020202020204" pitchFamily="34" charset="0"/>
              <a:buChar char="►"/>
            </a:pPr>
            <a:endParaRPr lang="en-US" sz="2000" dirty="0" smtClean="0"/>
          </a:p>
          <a:p>
            <a:pPr marL="342900" indent="-342900">
              <a:buClr>
                <a:schemeClr val="accent1">
                  <a:lumMod val="60000"/>
                  <a:lumOff val="40000"/>
                </a:schemeClr>
              </a:buClr>
              <a:buFont typeface="Century Gothic" panose="020B0502020202020204" pitchFamily="34" charset="0"/>
              <a:buChar char="►"/>
            </a:pPr>
            <a:r>
              <a:rPr lang="en-US" sz="2000" dirty="0" smtClean="0"/>
              <a:t>Species preferring moderate nutrient conditions decrease over the same period</a:t>
            </a:r>
          </a:p>
          <a:p>
            <a:pPr marL="342900" indent="-342900">
              <a:buClr>
                <a:schemeClr val="accent1">
                  <a:lumMod val="60000"/>
                  <a:lumOff val="40000"/>
                </a:schemeClr>
              </a:buClr>
              <a:buFont typeface="Century Gothic" panose="020B0502020202020204" pitchFamily="34" charset="0"/>
              <a:buChar char="►"/>
            </a:pPr>
            <a:endParaRPr lang="en-US" sz="2000" dirty="0" smtClean="0"/>
          </a:p>
          <a:p>
            <a:pPr marL="342900" indent="-342900">
              <a:buClr>
                <a:schemeClr val="accent1">
                  <a:lumMod val="60000"/>
                  <a:lumOff val="40000"/>
                </a:schemeClr>
              </a:buClr>
              <a:buFont typeface="Century Gothic" panose="020B0502020202020204" pitchFamily="34" charset="0"/>
              <a:buChar char="►"/>
            </a:pPr>
            <a:r>
              <a:rPr lang="en-US" sz="2000" dirty="0" smtClean="0"/>
              <a:t>Species preferring low nutrient conditions low to absent throughout</a:t>
            </a:r>
          </a:p>
          <a:p>
            <a:pPr marL="342900" indent="-342900">
              <a:buClr>
                <a:schemeClr val="accent1">
                  <a:lumMod val="60000"/>
                  <a:lumOff val="40000"/>
                </a:schemeClr>
              </a:buClr>
              <a:buFont typeface="Century Gothic" panose="020B0502020202020204" pitchFamily="34" charset="0"/>
              <a:buChar char="►"/>
            </a:pPr>
            <a:endParaRPr lang="en-US" sz="2000" dirty="0"/>
          </a:p>
        </p:txBody>
      </p:sp>
    </p:spTree>
    <p:extLst>
      <p:ext uri="{BB962C8B-B14F-4D97-AF65-F5344CB8AC3E}">
        <p14:creationId xmlns:p14="http://schemas.microsoft.com/office/powerpoint/2010/main" val="2448827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Diatom Species Analysis</a:t>
            </a:r>
            <a:endParaRPr lang="en-US" dirty="0"/>
          </a:p>
        </p:txBody>
      </p:sp>
      <p:pic>
        <p:nvPicPr>
          <p:cNvPr id="5" name="Picture 4"/>
          <p:cNvPicPr/>
          <p:nvPr/>
        </p:nvPicPr>
        <p:blipFill rotWithShape="1">
          <a:blip r:embed="rId2">
            <a:extLst>
              <a:ext uri="{28A0092B-C50C-407E-A947-70E740481C1C}">
                <a14:useLocalDpi xmlns:a14="http://schemas.microsoft.com/office/drawing/2010/main" val="0"/>
              </a:ext>
            </a:extLst>
          </a:blip>
          <a:srcRect b="66119"/>
          <a:stretch/>
        </p:blipFill>
        <p:spPr>
          <a:xfrm>
            <a:off x="-14514" y="1296939"/>
            <a:ext cx="9144000" cy="3378630"/>
          </a:xfrm>
          <a:prstGeom prst="rect">
            <a:avLst/>
          </a:prstGeom>
        </p:spPr>
      </p:pic>
      <p:sp>
        <p:nvSpPr>
          <p:cNvPr id="3" name="TextBox 2"/>
          <p:cNvSpPr txBox="1"/>
          <p:nvPr/>
        </p:nvSpPr>
        <p:spPr>
          <a:xfrm>
            <a:off x="-14514" y="4661055"/>
            <a:ext cx="9361714" cy="307777"/>
          </a:xfrm>
          <a:prstGeom prst="rect">
            <a:avLst/>
          </a:prstGeom>
          <a:solidFill>
            <a:schemeClr val="tx1"/>
          </a:solidFill>
        </p:spPr>
        <p:txBody>
          <a:bodyPr wrap="square" rtlCol="0">
            <a:spAutoFit/>
          </a:bodyPr>
          <a:lstStyle/>
          <a:p>
            <a:pPr algn="ctr"/>
            <a:r>
              <a:rPr lang="en-US" sz="1400" dirty="0" smtClean="0">
                <a:solidFill>
                  <a:schemeClr val="bg1">
                    <a:lumMod val="95000"/>
                    <a:lumOff val="5000"/>
                  </a:schemeClr>
                </a:solidFill>
              </a:rPr>
              <a:t>% abundance</a:t>
            </a:r>
            <a:endParaRPr lang="en-US" sz="1400" dirty="0">
              <a:solidFill>
                <a:schemeClr val="bg1">
                  <a:lumMod val="95000"/>
                  <a:lumOff val="5000"/>
                </a:schemeClr>
              </a:solidFill>
            </a:endParaRPr>
          </a:p>
        </p:txBody>
      </p:sp>
      <p:sp>
        <p:nvSpPr>
          <p:cNvPr id="4" name="TextBox 3"/>
          <p:cNvSpPr txBox="1"/>
          <p:nvPr/>
        </p:nvSpPr>
        <p:spPr>
          <a:xfrm>
            <a:off x="319314" y="5138057"/>
            <a:ext cx="8505372" cy="1631216"/>
          </a:xfrm>
          <a:prstGeom prst="rect">
            <a:avLst/>
          </a:prstGeom>
          <a:noFill/>
        </p:spPr>
        <p:txBody>
          <a:bodyPr wrap="square" rtlCol="0">
            <a:spAutoFit/>
          </a:bodyPr>
          <a:lstStyle/>
          <a:p>
            <a:pPr marL="342900" indent="-342900">
              <a:buClr>
                <a:schemeClr val="accent1">
                  <a:lumMod val="60000"/>
                  <a:lumOff val="40000"/>
                </a:schemeClr>
              </a:buClr>
              <a:buFont typeface="Century Gothic" panose="020B0502020202020204" pitchFamily="34" charset="0"/>
              <a:buChar char="►"/>
            </a:pPr>
            <a:r>
              <a:rPr lang="en-US" sz="2000" dirty="0" smtClean="0"/>
              <a:t>Black: </a:t>
            </a:r>
            <a:r>
              <a:rPr lang="en-US" sz="2000" dirty="0" err="1"/>
              <a:t>M</a:t>
            </a:r>
            <a:r>
              <a:rPr lang="en-US" sz="2000" dirty="0" err="1" smtClean="0"/>
              <a:t>esotraphenic</a:t>
            </a:r>
            <a:r>
              <a:rPr lang="en-US" sz="2000" dirty="0" smtClean="0"/>
              <a:t>; Grey: </a:t>
            </a:r>
            <a:r>
              <a:rPr lang="en-US" sz="2000" dirty="0" err="1" smtClean="0"/>
              <a:t>Eutraphenic</a:t>
            </a:r>
            <a:r>
              <a:rPr lang="en-US" sz="2000" dirty="0" smtClean="0"/>
              <a:t>, as grouped by Porter (2008) and van Dam (1994)</a:t>
            </a:r>
          </a:p>
          <a:p>
            <a:pPr marL="342900" indent="-342900">
              <a:buClr>
                <a:schemeClr val="accent1">
                  <a:lumMod val="60000"/>
                  <a:lumOff val="40000"/>
                </a:schemeClr>
              </a:buClr>
              <a:buFont typeface="Century Gothic" panose="020B0502020202020204" pitchFamily="34" charset="0"/>
              <a:buChar char="►"/>
            </a:pPr>
            <a:endParaRPr lang="en-US" sz="2000" dirty="0" smtClean="0"/>
          </a:p>
          <a:p>
            <a:pPr marL="342900" indent="-342900">
              <a:buClr>
                <a:schemeClr val="accent1">
                  <a:lumMod val="60000"/>
                  <a:lumOff val="40000"/>
                </a:schemeClr>
              </a:buClr>
              <a:buFont typeface="Century Gothic" panose="020B0502020202020204" pitchFamily="34" charset="0"/>
              <a:buChar char="►"/>
            </a:pPr>
            <a:r>
              <a:rPr lang="en-US" sz="2000" dirty="0" smtClean="0"/>
              <a:t>Species track trophic levels through time</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430401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52915" y="476451"/>
            <a:ext cx="7838170" cy="530223"/>
          </a:xfrm>
        </p:spPr>
        <p:txBody>
          <a:bodyPr>
            <a:normAutofit fontScale="90000"/>
          </a:bodyPr>
          <a:lstStyle/>
          <a:p>
            <a:r>
              <a:rPr lang="en-US" dirty="0" smtClean="0"/>
              <a:t>Trophic Index Results vs. Sediment Chemistry</a:t>
            </a:r>
            <a:endParaRPr lang="en-US" dirty="0"/>
          </a:p>
        </p:txBody>
      </p:sp>
      <p:graphicFrame>
        <p:nvGraphicFramePr>
          <p:cNvPr id="20" name="Chart 19"/>
          <p:cNvGraphicFramePr>
            <a:graphicFrameLocks/>
          </p:cNvGraphicFramePr>
          <p:nvPr>
            <p:extLst>
              <p:ext uri="{D42A27DB-BD31-4B8C-83A1-F6EECF244321}">
                <p14:modId xmlns:p14="http://schemas.microsoft.com/office/powerpoint/2010/main" val="1058504835"/>
              </p:ext>
            </p:extLst>
          </p:nvPr>
        </p:nvGraphicFramePr>
        <p:xfrm>
          <a:off x="0" y="2530656"/>
          <a:ext cx="4572000" cy="40716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a:graphicFrameLocks/>
          </p:cNvGraphicFramePr>
          <p:nvPr>
            <p:extLst>
              <p:ext uri="{D42A27DB-BD31-4B8C-83A1-F6EECF244321}">
                <p14:modId xmlns:p14="http://schemas.microsoft.com/office/powerpoint/2010/main" val="2708901423"/>
              </p:ext>
            </p:extLst>
          </p:nvPr>
        </p:nvGraphicFramePr>
        <p:xfrm>
          <a:off x="4572000" y="2530656"/>
          <a:ext cx="4572000" cy="40716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772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bg2">
                <a:shade val="62000"/>
                <a:hueMod val="108000"/>
                <a:satMod val="164000"/>
                <a:lumMod val="69000"/>
              </a:schemeClr>
              <a:schemeClr val="bg2">
                <a:tint val="96000"/>
                <a:hueMod val="90000"/>
                <a:satMod val="130000"/>
                <a:lumMod val="134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4709" y="3274"/>
            <a:ext cx="8364823" cy="1400530"/>
          </a:xfrm>
        </p:spPr>
        <p:txBody>
          <a:bodyPr/>
          <a:lstStyle/>
          <a:p>
            <a:r>
              <a:rPr lang="en-US" dirty="0" smtClean="0"/>
              <a:t>Conceptual Model: Regional Water Quality History</a:t>
            </a:r>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05656" y="974981"/>
            <a:ext cx="11115082" cy="5883019"/>
          </a:xfrm>
          <a:prstGeom prst="rect">
            <a:avLst/>
          </a:prstGeom>
        </p:spPr>
      </p:pic>
      <p:sp>
        <p:nvSpPr>
          <p:cNvPr id="3" name="Rectangle 2"/>
          <p:cNvSpPr/>
          <p:nvPr/>
        </p:nvSpPr>
        <p:spPr>
          <a:xfrm>
            <a:off x="232475" y="4494508"/>
            <a:ext cx="8617058" cy="278970"/>
          </a:xfrm>
          <a:prstGeom prst="rect">
            <a:avLst/>
          </a:prstGeom>
          <a:gradFill flip="none" rotWithShape="1">
            <a:gsLst>
              <a:gs pos="0">
                <a:srgbClr val="3796AF"/>
              </a:gs>
              <a:gs pos="35000">
                <a:srgbClr val="266E95"/>
              </a:gs>
              <a:gs pos="100000">
                <a:srgbClr val="0C31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solidFill>
              </a:rPr>
              <a:t>700 CE                    1650          1780        1800           1900     1940    1970      2013</a:t>
            </a:r>
            <a:endParaRPr lang="en-US" b="1" dirty="0">
              <a:solidFill>
                <a:schemeClr val="accent2"/>
              </a:solidFill>
            </a:endParaRPr>
          </a:p>
        </p:txBody>
      </p:sp>
      <p:sp>
        <p:nvSpPr>
          <p:cNvPr id="4" name="Rectangle 3"/>
          <p:cNvSpPr/>
          <p:nvPr/>
        </p:nvSpPr>
        <p:spPr>
          <a:xfrm>
            <a:off x="883920" y="1298848"/>
            <a:ext cx="1203960" cy="607876"/>
          </a:xfrm>
          <a:prstGeom prst="rect">
            <a:avLst/>
          </a:prstGeom>
          <a:solidFill>
            <a:srgbClr val="0C3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Nutrients</a:t>
            </a:r>
          </a:p>
          <a:p>
            <a:r>
              <a:rPr lang="en-US" dirty="0" smtClean="0"/>
              <a:t>Metals</a:t>
            </a:r>
            <a:endParaRPr lang="en-US" dirty="0"/>
          </a:p>
        </p:txBody>
      </p:sp>
      <p:sp>
        <p:nvSpPr>
          <p:cNvPr id="6" name="Rectangle 5"/>
          <p:cNvSpPr/>
          <p:nvPr/>
        </p:nvSpPr>
        <p:spPr>
          <a:xfrm>
            <a:off x="1965960" y="5441247"/>
            <a:ext cx="1386840" cy="607876"/>
          </a:xfrm>
          <a:prstGeom prst="rect">
            <a:avLst/>
          </a:prstGeom>
          <a:solidFill>
            <a:srgbClr val="0C3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European Settlement</a:t>
            </a:r>
          </a:p>
        </p:txBody>
      </p:sp>
      <p:sp>
        <p:nvSpPr>
          <p:cNvPr id="7" name="Rectangle 6"/>
          <p:cNvSpPr/>
          <p:nvPr/>
        </p:nvSpPr>
        <p:spPr>
          <a:xfrm>
            <a:off x="3032244" y="6119143"/>
            <a:ext cx="1676916" cy="607876"/>
          </a:xfrm>
          <a:prstGeom prst="rect">
            <a:avLst/>
          </a:prstGeom>
          <a:solidFill>
            <a:srgbClr val="0C3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Maximum Deforestation</a:t>
            </a:r>
          </a:p>
        </p:txBody>
      </p:sp>
      <p:sp>
        <p:nvSpPr>
          <p:cNvPr id="8" name="Rectangle 7"/>
          <p:cNvSpPr/>
          <p:nvPr/>
        </p:nvSpPr>
        <p:spPr>
          <a:xfrm>
            <a:off x="4151885" y="5460468"/>
            <a:ext cx="1386840" cy="607876"/>
          </a:xfrm>
          <a:prstGeom prst="rect">
            <a:avLst/>
          </a:prstGeom>
          <a:solidFill>
            <a:srgbClr val="0C3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Increase of Industry</a:t>
            </a:r>
          </a:p>
        </p:txBody>
      </p:sp>
      <p:sp>
        <p:nvSpPr>
          <p:cNvPr id="9" name="Rectangle 8"/>
          <p:cNvSpPr/>
          <p:nvPr/>
        </p:nvSpPr>
        <p:spPr>
          <a:xfrm>
            <a:off x="5273040" y="6088788"/>
            <a:ext cx="1645920" cy="607876"/>
          </a:xfrm>
          <a:prstGeom prst="rect">
            <a:avLst/>
          </a:prstGeom>
          <a:solidFill>
            <a:srgbClr val="0C3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DuPont, NVF open (ZN)</a:t>
            </a:r>
          </a:p>
        </p:txBody>
      </p:sp>
      <p:sp>
        <p:nvSpPr>
          <p:cNvPr id="10" name="Rectangle 9"/>
          <p:cNvSpPr/>
          <p:nvPr/>
        </p:nvSpPr>
        <p:spPr>
          <a:xfrm>
            <a:off x="6144292" y="5393895"/>
            <a:ext cx="1251687" cy="607876"/>
          </a:xfrm>
          <a:prstGeom prst="rect">
            <a:avLst/>
          </a:prstGeom>
          <a:solidFill>
            <a:srgbClr val="0C3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Industrial Fertilizers</a:t>
            </a:r>
          </a:p>
        </p:txBody>
      </p:sp>
      <p:sp>
        <p:nvSpPr>
          <p:cNvPr id="11" name="Rectangle 10"/>
          <p:cNvSpPr/>
          <p:nvPr/>
        </p:nvSpPr>
        <p:spPr>
          <a:xfrm>
            <a:off x="6820673" y="6049123"/>
            <a:ext cx="1615440" cy="684700"/>
          </a:xfrm>
          <a:prstGeom prst="rect">
            <a:avLst/>
          </a:prstGeom>
          <a:solidFill>
            <a:srgbClr val="0C3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Enviro. Legislation</a:t>
            </a:r>
          </a:p>
        </p:txBody>
      </p:sp>
      <p:sp>
        <p:nvSpPr>
          <p:cNvPr id="12" name="Rectangle 11"/>
          <p:cNvSpPr/>
          <p:nvPr/>
        </p:nvSpPr>
        <p:spPr>
          <a:xfrm>
            <a:off x="7684445" y="5393895"/>
            <a:ext cx="1330459" cy="607876"/>
          </a:xfrm>
          <a:prstGeom prst="rect">
            <a:avLst/>
          </a:prstGeom>
          <a:solidFill>
            <a:srgbClr val="0C3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Core Collected</a:t>
            </a:r>
          </a:p>
        </p:txBody>
      </p:sp>
    </p:spTree>
    <p:extLst>
      <p:ext uri="{BB962C8B-B14F-4D97-AF65-F5344CB8AC3E}">
        <p14:creationId xmlns:p14="http://schemas.microsoft.com/office/powerpoint/2010/main" val="948862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84710" y="1729782"/>
            <a:ext cx="8394492" cy="4166433"/>
          </a:xfrm>
        </p:spPr>
        <p:txBody>
          <a:bodyPr>
            <a:noAutofit/>
          </a:bodyPr>
          <a:lstStyle/>
          <a:p>
            <a:r>
              <a:rPr lang="en-US" sz="2000" dirty="0"/>
              <a:t>Diatoms were used to identify nutrient-related changes caused by land-use shifts in a transitional environment</a:t>
            </a:r>
          </a:p>
          <a:p>
            <a:pPr lvl="1"/>
            <a:r>
              <a:rPr lang="en-US" sz="1800" dirty="0"/>
              <a:t>This allowed the influences of different land-use strategies to be better understood</a:t>
            </a:r>
          </a:p>
          <a:p>
            <a:pPr lvl="1"/>
            <a:r>
              <a:rPr lang="en-US" sz="1800" dirty="0"/>
              <a:t>In particular, </a:t>
            </a:r>
            <a:r>
              <a:rPr lang="en-US" sz="1800" dirty="0" smtClean="0"/>
              <a:t>van Dam’s Trophic Index seems to </a:t>
            </a:r>
            <a:r>
              <a:rPr lang="en-US" sz="1800" dirty="0"/>
              <a:t>track phosphorous in this site</a:t>
            </a:r>
          </a:p>
          <a:p>
            <a:pPr lvl="1"/>
            <a:r>
              <a:rPr lang="en-US" sz="1800" dirty="0"/>
              <a:t>While sediment P remains high in recent samples, the diatom trophic </a:t>
            </a:r>
            <a:r>
              <a:rPr lang="en-US" sz="1800" dirty="0" smtClean="0"/>
              <a:t>index shows </a:t>
            </a:r>
            <a:r>
              <a:rPr lang="en-US" sz="1800" dirty="0"/>
              <a:t>a </a:t>
            </a:r>
            <a:r>
              <a:rPr lang="en-US" sz="1800" dirty="0" smtClean="0"/>
              <a:t>decrease/variation in recent samples</a:t>
            </a:r>
            <a:endParaRPr lang="en-US" sz="1800" dirty="0"/>
          </a:p>
          <a:p>
            <a:r>
              <a:rPr lang="en-US" sz="2000" dirty="0"/>
              <a:t>Metals were important pollutants in the Christina River following the industrial revolution and have declined since the 1970s, likely due to improved environmental laws</a:t>
            </a:r>
          </a:p>
        </p:txBody>
      </p:sp>
    </p:spTree>
    <p:extLst>
      <p:ext uri="{BB962C8B-B14F-4D97-AF65-F5344CB8AC3E}">
        <p14:creationId xmlns:p14="http://schemas.microsoft.com/office/powerpoint/2010/main" val="3188998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Work</a:t>
            </a:r>
            <a:endParaRPr lang="en-US" dirty="0"/>
          </a:p>
        </p:txBody>
      </p:sp>
      <p:sp>
        <p:nvSpPr>
          <p:cNvPr id="5" name="Content Placeholder 4"/>
          <p:cNvSpPr>
            <a:spLocks noGrp="1"/>
          </p:cNvSpPr>
          <p:nvPr>
            <p:ph idx="1"/>
          </p:nvPr>
        </p:nvSpPr>
        <p:spPr>
          <a:xfrm>
            <a:off x="314793" y="2081967"/>
            <a:ext cx="8619345" cy="3107138"/>
          </a:xfrm>
        </p:spPr>
        <p:txBody>
          <a:bodyPr>
            <a:noAutofit/>
          </a:bodyPr>
          <a:lstStyle/>
          <a:p>
            <a:r>
              <a:rPr lang="en-US" sz="2400" dirty="0" smtClean="0"/>
              <a:t>Transfer Function</a:t>
            </a:r>
          </a:p>
          <a:p>
            <a:pPr lvl="1"/>
            <a:r>
              <a:rPr lang="en-US" sz="1800" dirty="0" smtClean="0"/>
              <a:t>Currently, I am working with a dataset of modern samples from DE to try to create a working transfer function which would allow me to predict what the TP levels were in my samples through time. (Just Finished!)</a:t>
            </a:r>
          </a:p>
          <a:p>
            <a:pPr lvl="1"/>
            <a:endParaRPr lang="en-US" sz="1800" dirty="0" smtClean="0"/>
          </a:p>
          <a:p>
            <a:r>
              <a:rPr lang="en-US" sz="2000" dirty="0" smtClean="0"/>
              <a:t>Environmental Analysis</a:t>
            </a:r>
          </a:p>
          <a:p>
            <a:pPr lvl="1"/>
            <a:r>
              <a:rPr lang="en-US" sz="1600" dirty="0" smtClean="0"/>
              <a:t>Compile habitat types for diatom species and use them to track the changing environment through time (Just Finished!)</a:t>
            </a:r>
            <a:endParaRPr lang="en-US" sz="1600" dirty="0"/>
          </a:p>
        </p:txBody>
      </p:sp>
    </p:spTree>
    <p:extLst>
      <p:ext uri="{BB962C8B-B14F-4D97-AF65-F5344CB8AC3E}">
        <p14:creationId xmlns:p14="http://schemas.microsoft.com/office/powerpoint/2010/main" val="1203723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a:bodyPr>
          <a:lstStyle/>
          <a:p>
            <a:r>
              <a:rPr lang="en-US" sz="2000" dirty="0" smtClean="0">
                <a:latin typeface="Garamond Premr Pro Med"/>
                <a:cs typeface="Garamond Premr Pro Med"/>
              </a:rPr>
              <a:t>Funding for this project was partially provided by NSF-EAR1331856, GSA Graduate Student Grant, and an SEPM Foundation Grant. </a:t>
            </a:r>
          </a:p>
          <a:p>
            <a:r>
              <a:rPr lang="en-US" sz="2000" dirty="0" smtClean="0">
                <a:latin typeface="Garamond Premr Pro Med"/>
                <a:cs typeface="Garamond Premr Pro Med"/>
              </a:rPr>
              <a:t>Thanks also to Tobi Ackerman, Corey </a:t>
            </a:r>
            <a:r>
              <a:rPr lang="en-US" sz="2000" dirty="0" err="1" smtClean="0">
                <a:latin typeface="Garamond Premr Pro Med"/>
                <a:cs typeface="Garamond Premr Pro Med"/>
              </a:rPr>
              <a:t>Hovanec</a:t>
            </a:r>
            <a:r>
              <a:rPr lang="en-US" sz="2000" dirty="0" smtClean="0">
                <a:latin typeface="Garamond Premr Pro Med"/>
                <a:cs typeface="Garamond Premr Pro Med"/>
              </a:rPr>
              <a:t>, Dale Lambert, Mike </a:t>
            </a:r>
            <a:r>
              <a:rPr lang="en-US" sz="2000" dirty="0" err="1" smtClean="0">
                <a:latin typeface="Garamond Premr Pro Med"/>
                <a:cs typeface="Garamond Premr Pro Med"/>
              </a:rPr>
              <a:t>Orefice</a:t>
            </a:r>
            <a:r>
              <a:rPr lang="en-US" sz="2000" dirty="0" smtClean="0">
                <a:latin typeface="Garamond Premr Pro Med"/>
                <a:cs typeface="Garamond Premr Pro Med"/>
              </a:rPr>
              <a:t>, Adam Pearson, and Matt Pinson for help in the field</a:t>
            </a:r>
            <a:r>
              <a:rPr lang="en-US" sz="2000" dirty="0">
                <a:latin typeface="Garamond Premr Pro Med"/>
                <a:cs typeface="Garamond Premr Pro Med"/>
              </a:rPr>
              <a:t> </a:t>
            </a:r>
            <a:r>
              <a:rPr lang="en-US" sz="2000" dirty="0" smtClean="0">
                <a:latin typeface="Garamond Premr Pro Med"/>
                <a:cs typeface="Garamond Premr Pro Med"/>
              </a:rPr>
              <a:t>and to </a:t>
            </a:r>
            <a:r>
              <a:rPr lang="en-US" sz="2000" dirty="0">
                <a:latin typeface="Garamond Premr Pro Med"/>
                <a:cs typeface="Garamond Premr Pro Med"/>
              </a:rPr>
              <a:t>Chris </a:t>
            </a:r>
            <a:r>
              <a:rPr lang="en-US" sz="2000" dirty="0" err="1">
                <a:latin typeface="Garamond Premr Pro Med"/>
                <a:cs typeface="Garamond Premr Pro Med"/>
              </a:rPr>
              <a:t>Sommerfield</a:t>
            </a:r>
            <a:r>
              <a:rPr lang="en-US" sz="2000" dirty="0">
                <a:latin typeface="Garamond Premr Pro Med"/>
                <a:cs typeface="Garamond Premr Pro Med"/>
              </a:rPr>
              <a:t> for advice and guidance. </a:t>
            </a:r>
          </a:p>
          <a:p>
            <a:endParaRPr lang="en-US" sz="2000" dirty="0" smtClean="0">
              <a:latin typeface="Garamond Premr Pro Med"/>
              <a:cs typeface="Garamond Premr Pro Med"/>
            </a:endParaRPr>
          </a:p>
          <a:p>
            <a:endParaRPr lang="en-US" sz="2000" dirty="0"/>
          </a:p>
        </p:txBody>
      </p:sp>
    </p:spTree>
    <p:extLst>
      <p:ext uri="{BB962C8B-B14F-4D97-AF65-F5344CB8AC3E}">
        <p14:creationId xmlns:p14="http://schemas.microsoft.com/office/powerpoint/2010/main" val="644279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84710" y="1853248"/>
            <a:ext cx="8301110" cy="2562225"/>
          </a:xfrm>
        </p:spPr>
        <p:txBody>
          <a:bodyPr>
            <a:noAutofit/>
          </a:bodyPr>
          <a:lstStyle/>
          <a:p>
            <a:r>
              <a:rPr lang="en-US" sz="2800" dirty="0" smtClean="0"/>
              <a:t>Determine </a:t>
            </a:r>
            <a:r>
              <a:rPr lang="en-US" sz="2800" dirty="0"/>
              <a:t>how water quality varied over the last 1000 years in a tidal river through analysis of sediment cores and diatoms</a:t>
            </a:r>
            <a:endParaRPr lang="en-US" sz="3200" dirty="0"/>
          </a:p>
          <a:p>
            <a:r>
              <a:rPr lang="en-US" sz="2800" dirty="0"/>
              <a:t>Increase understanding of changes in water quality before European settlement</a:t>
            </a:r>
          </a:p>
          <a:p>
            <a:r>
              <a:rPr lang="en-US" sz="2800" dirty="0"/>
              <a:t>Determine continuing impacts of land-use changes on water quality</a:t>
            </a:r>
          </a:p>
          <a:p>
            <a:pPr marL="0" indent="0">
              <a:buNone/>
            </a:pPr>
            <a:endParaRPr lang="en-US" sz="3600" dirty="0"/>
          </a:p>
        </p:txBody>
      </p:sp>
    </p:spTree>
    <p:extLst>
      <p:ext uri="{BB962C8B-B14F-4D97-AF65-F5344CB8AC3E}">
        <p14:creationId xmlns:p14="http://schemas.microsoft.com/office/powerpoint/2010/main" val="3433214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54" t="30178" r="51376" b="39917"/>
          <a:stretch/>
        </p:blipFill>
        <p:spPr>
          <a:xfrm>
            <a:off x="5171605" y="1873771"/>
            <a:ext cx="2881413" cy="3237876"/>
          </a:xfrm>
          <a:prstGeom prst="rect">
            <a:avLst/>
          </a:prstGeom>
        </p:spPr>
      </p:pic>
    </p:spTree>
    <p:extLst>
      <p:ext uri="{BB962C8B-B14F-4D97-AF65-F5344CB8AC3E}">
        <p14:creationId xmlns:p14="http://schemas.microsoft.com/office/powerpoint/2010/main" val="2587105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Hypotheses</a:t>
            </a:r>
            <a:endParaRPr lang="en-US" dirty="0"/>
          </a:p>
        </p:txBody>
      </p:sp>
      <p:sp>
        <p:nvSpPr>
          <p:cNvPr id="3" name="Content Placeholder 2"/>
          <p:cNvSpPr>
            <a:spLocks noGrp="1"/>
          </p:cNvSpPr>
          <p:nvPr>
            <p:ph idx="1"/>
          </p:nvPr>
        </p:nvSpPr>
        <p:spPr>
          <a:xfrm>
            <a:off x="484710" y="2072054"/>
            <a:ext cx="8301110" cy="2562225"/>
          </a:xfrm>
        </p:spPr>
        <p:txBody>
          <a:bodyPr>
            <a:noAutofit/>
          </a:bodyPr>
          <a:lstStyle/>
          <a:p>
            <a:r>
              <a:rPr lang="en-US" sz="2800" dirty="0" smtClean="0"/>
              <a:t>Post-settlement </a:t>
            </a:r>
            <a:r>
              <a:rPr lang="en-US" sz="2800" dirty="0"/>
              <a:t>water quality will degrade due to land-use changes, which increase sediments and nutrient loads </a:t>
            </a:r>
          </a:p>
          <a:p>
            <a:r>
              <a:rPr lang="en-US" sz="2800" dirty="0"/>
              <a:t>20</a:t>
            </a:r>
            <a:r>
              <a:rPr lang="en-US" sz="2800" baseline="30000" dirty="0"/>
              <a:t>th</a:t>
            </a:r>
            <a:r>
              <a:rPr lang="en-US" sz="2800" dirty="0"/>
              <a:t> century perturbations to water quality include input of heavy metals and further inputs of nutrients and sediments</a:t>
            </a:r>
          </a:p>
        </p:txBody>
      </p:sp>
    </p:spTree>
    <p:extLst>
      <p:ext uri="{BB962C8B-B14F-4D97-AF65-F5344CB8AC3E}">
        <p14:creationId xmlns:p14="http://schemas.microsoft.com/office/powerpoint/2010/main" val="3843928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651489" y="1410796"/>
            <a:ext cx="7871384" cy="2562225"/>
          </a:xfrm>
        </p:spPr>
        <p:txBody>
          <a:bodyPr>
            <a:noAutofit/>
          </a:bodyPr>
          <a:lstStyle/>
          <a:p>
            <a:r>
              <a:rPr lang="en-US" sz="2400" dirty="0"/>
              <a:t>European settlement in the Mid-Atlantic US began in the late 1600s</a:t>
            </a:r>
          </a:p>
          <a:p>
            <a:r>
              <a:rPr lang="en-US" sz="2400" dirty="0"/>
              <a:t>Impacts include: increased sedimentation, vegetation changes, increased nutrient levels, changes in carbon storage, and increased heavy metals </a:t>
            </a:r>
            <a:r>
              <a:rPr lang="en-US" sz="1050" dirty="0"/>
              <a:t>(</a:t>
            </a:r>
            <a:r>
              <a:rPr lang="en-US" sz="1050" dirty="0" err="1"/>
              <a:t>Boesch</a:t>
            </a:r>
            <a:r>
              <a:rPr lang="en-US" sz="1050" dirty="0"/>
              <a:t> </a:t>
            </a:r>
            <a:r>
              <a:rPr lang="en-US" sz="1050" i="1" dirty="0"/>
              <a:t>et al.,</a:t>
            </a:r>
            <a:r>
              <a:rPr lang="en-US" sz="1050" dirty="0"/>
              <a:t> 2001; Bratton </a:t>
            </a:r>
            <a:r>
              <a:rPr lang="en-US" sz="1050" i="1" dirty="0"/>
              <a:t>et al.,</a:t>
            </a:r>
            <a:r>
              <a:rPr lang="en-US" sz="1050" dirty="0"/>
              <a:t> 2003; Cooper &amp; Brush, 1991)</a:t>
            </a:r>
            <a:endParaRPr lang="en-US" sz="1050" dirty="0">
              <a:solidFill>
                <a:srgbClr val="FFFF00"/>
              </a:solidFill>
            </a:endParaRPr>
          </a:p>
          <a:p>
            <a:r>
              <a:rPr lang="en-US" sz="2400" dirty="0"/>
              <a:t>Christina River is also influenced by “natural” processes</a:t>
            </a:r>
          </a:p>
          <a:p>
            <a:r>
              <a:rPr lang="en-US" sz="2400" dirty="0"/>
              <a:t>This research is significant </a:t>
            </a:r>
            <a:r>
              <a:rPr lang="en-US" sz="2400" dirty="0" smtClean="0"/>
              <a:t>because tidal river systems are:</a:t>
            </a:r>
          </a:p>
          <a:p>
            <a:pPr lvl="1"/>
            <a:r>
              <a:rPr lang="en-US" sz="2000" dirty="0" smtClean="0"/>
              <a:t>Lacking research on historical changes</a:t>
            </a:r>
          </a:p>
          <a:p>
            <a:pPr lvl="1"/>
            <a:r>
              <a:rPr lang="en-US" sz="2000" dirty="0" smtClean="0"/>
              <a:t>Likely </a:t>
            </a:r>
            <a:r>
              <a:rPr lang="en-US" sz="2000" dirty="0"/>
              <a:t>impacted by sea level change</a:t>
            </a:r>
          </a:p>
          <a:p>
            <a:pPr marL="0" indent="0">
              <a:buNone/>
            </a:pPr>
            <a:endParaRPr lang="en-US" sz="2400" dirty="0"/>
          </a:p>
        </p:txBody>
      </p:sp>
    </p:spTree>
    <p:extLst>
      <p:ext uri="{BB962C8B-B14F-4D97-AF65-F5344CB8AC3E}">
        <p14:creationId xmlns:p14="http://schemas.microsoft.com/office/powerpoint/2010/main" val="1569566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Sites</a:t>
            </a:r>
            <a:endParaRPr lang="en-US" dirty="0"/>
          </a:p>
        </p:txBody>
      </p:sp>
      <p:sp>
        <p:nvSpPr>
          <p:cNvPr id="4" name="Content Placeholder 3"/>
          <p:cNvSpPr>
            <a:spLocks noGrp="1"/>
          </p:cNvSpPr>
          <p:nvPr>
            <p:ph sz="half" idx="1"/>
          </p:nvPr>
        </p:nvSpPr>
        <p:spPr>
          <a:xfrm>
            <a:off x="484710" y="1438398"/>
            <a:ext cx="8256334" cy="2447628"/>
          </a:xfrm>
        </p:spPr>
        <p:txBody>
          <a:bodyPr/>
          <a:lstStyle/>
          <a:p>
            <a:r>
              <a:rPr lang="en-US" dirty="0" smtClean="0"/>
              <a:t>Three sites selected in marshes surrounding Christina River near Wilmington, DE</a:t>
            </a:r>
          </a:p>
          <a:p>
            <a:r>
              <a:rPr lang="en-US" dirty="0" smtClean="0"/>
              <a:t>Marshes are tidally inundated 2x per day, </a:t>
            </a:r>
            <a:r>
              <a:rPr lang="en-US" dirty="0" err="1" smtClean="0"/>
              <a:t>oligohaline</a:t>
            </a:r>
            <a:endParaRPr lang="en-US" dirty="0" smtClean="0"/>
          </a:p>
          <a:p>
            <a:r>
              <a:rPr lang="en-US" dirty="0" smtClean="0"/>
              <a:t>Watershed contains a variety of land-uses (agriculture, urban, forest, industry); Sites impacted by multiple Brownfields and a Superfund site</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68949" y="3214644"/>
            <a:ext cx="7377972" cy="3314123"/>
          </a:xfrm>
        </p:spPr>
      </p:pic>
      <p:sp>
        <p:nvSpPr>
          <p:cNvPr id="10" name="Oval 9"/>
          <p:cNvSpPr/>
          <p:nvPr/>
        </p:nvSpPr>
        <p:spPr>
          <a:xfrm>
            <a:off x="4386021" y="6121831"/>
            <a:ext cx="185979" cy="1859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661690" y="4623733"/>
            <a:ext cx="185979" cy="1859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75702" y="4987138"/>
            <a:ext cx="185979" cy="1859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2356493" y="3823283"/>
            <a:ext cx="1472339" cy="530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044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sz="half" idx="1"/>
          </p:nvPr>
        </p:nvSpPr>
        <p:spPr>
          <a:xfrm>
            <a:off x="67782" y="1409051"/>
            <a:ext cx="4138047" cy="3485111"/>
          </a:xfrm>
        </p:spPr>
        <p:txBody>
          <a:bodyPr>
            <a:noAutofit/>
          </a:bodyPr>
          <a:lstStyle/>
          <a:p>
            <a:pPr marL="171450" lvl="2"/>
            <a:r>
              <a:rPr lang="en-US" sz="1800" dirty="0"/>
              <a:t>Two 2-2.5 m cores from each site</a:t>
            </a:r>
          </a:p>
          <a:p>
            <a:pPr marL="514350" lvl="3"/>
            <a:r>
              <a:rPr lang="en-US" sz="1800" dirty="0"/>
              <a:t>Brown-grey clay/mud throughout the core. Organics were variable.</a:t>
            </a:r>
          </a:p>
          <a:p>
            <a:r>
              <a:rPr lang="en-US" dirty="0"/>
              <a:t>Chronology</a:t>
            </a:r>
          </a:p>
          <a:p>
            <a:pPr lvl="1"/>
            <a:r>
              <a:rPr lang="en-US" sz="1800" dirty="0" smtClean="0"/>
              <a:t>Gamma </a:t>
            </a:r>
            <a:r>
              <a:rPr lang="en-US" sz="1800" dirty="0"/>
              <a:t>counting (Pb-210, </a:t>
            </a:r>
            <a:r>
              <a:rPr lang="en-US" sz="1800" dirty="0" smtClean="0"/>
              <a:t>Cs-137): every </a:t>
            </a:r>
            <a:r>
              <a:rPr lang="en-US" sz="1800" dirty="0"/>
              <a:t>2 cm in top meter of </a:t>
            </a:r>
            <a:r>
              <a:rPr lang="en-US" sz="1800" dirty="0" smtClean="0"/>
              <a:t>core</a:t>
            </a:r>
          </a:p>
          <a:p>
            <a:pPr lvl="1"/>
            <a:r>
              <a:rPr lang="en-US" sz="1800" dirty="0" smtClean="0"/>
              <a:t>Pollen analysis: every </a:t>
            </a:r>
            <a:r>
              <a:rPr lang="en-US" sz="1800" dirty="0"/>
              <a:t>5-10 cm between 1 and 1.5 </a:t>
            </a:r>
            <a:r>
              <a:rPr lang="en-US" sz="1800" dirty="0" smtClean="0"/>
              <a:t>m</a:t>
            </a:r>
            <a:endParaRPr lang="en-US" sz="1800" dirty="0"/>
          </a:p>
          <a:p>
            <a:pPr lvl="2"/>
            <a:r>
              <a:rPr lang="en-US" sz="1800" dirty="0" smtClean="0"/>
              <a:t>Used </a:t>
            </a:r>
            <a:r>
              <a:rPr lang="en-US" sz="1800" dirty="0"/>
              <a:t>% </a:t>
            </a:r>
            <a:r>
              <a:rPr lang="en-US" sz="1800" i="1" dirty="0"/>
              <a:t>Ambrosia</a:t>
            </a:r>
            <a:r>
              <a:rPr lang="en-US" sz="1800" dirty="0"/>
              <a:t> and </a:t>
            </a:r>
            <a:r>
              <a:rPr lang="en-US" sz="1800" i="1" dirty="0" err="1"/>
              <a:t>Quercus:Ambrosia</a:t>
            </a:r>
            <a:r>
              <a:rPr lang="en-US" sz="1800" dirty="0"/>
              <a:t> to identify settlement horizons</a:t>
            </a:r>
          </a:p>
          <a:p>
            <a:pPr lvl="1"/>
            <a:r>
              <a:rPr lang="en-US" sz="1800" dirty="0" smtClean="0"/>
              <a:t>Radiocarbon dating:2-3 samples </a:t>
            </a:r>
            <a:r>
              <a:rPr lang="en-US" sz="1800" dirty="0"/>
              <a:t>taken below 1.5 </a:t>
            </a:r>
            <a:r>
              <a:rPr lang="en-US" sz="1800" dirty="0" smtClean="0"/>
              <a:t>m</a:t>
            </a:r>
            <a:endParaRPr lang="en-US" sz="1800" dirty="0"/>
          </a:p>
        </p:txBody>
      </p:sp>
      <p:pic>
        <p:nvPicPr>
          <p:cNvPr id="5" name="Content Placeholder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479008" y="14713"/>
            <a:ext cx="4448014" cy="681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915390" y="3792482"/>
            <a:ext cx="1796252" cy="461665"/>
          </a:xfrm>
          <a:prstGeom prst="rect">
            <a:avLst/>
          </a:prstGeom>
          <a:noFill/>
        </p:spPr>
        <p:txBody>
          <a:bodyPr wrap="square" rtlCol="0">
            <a:spAutoFit/>
          </a:bodyPr>
          <a:lstStyle/>
          <a:p>
            <a:r>
              <a:rPr lang="en-US" sz="1200" dirty="0">
                <a:solidFill>
                  <a:schemeClr val="bg1"/>
                </a:solidFill>
              </a:rPr>
              <a:t>Pollen Settlement Horizon Samples</a:t>
            </a:r>
          </a:p>
        </p:txBody>
      </p:sp>
      <p:sp>
        <p:nvSpPr>
          <p:cNvPr id="8" name="Rectangle 7"/>
          <p:cNvSpPr/>
          <p:nvPr/>
        </p:nvSpPr>
        <p:spPr>
          <a:xfrm>
            <a:off x="6102820" y="3535859"/>
            <a:ext cx="2266263" cy="865589"/>
          </a:xfrm>
          <a:prstGeom prst="rect">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Pollen Analysis</a:t>
            </a:r>
          </a:p>
        </p:txBody>
      </p:sp>
      <p:sp>
        <p:nvSpPr>
          <p:cNvPr id="12" name="TextBox 11"/>
          <p:cNvSpPr txBox="1"/>
          <p:nvPr/>
        </p:nvSpPr>
        <p:spPr>
          <a:xfrm>
            <a:off x="6079256" y="6317972"/>
            <a:ext cx="1796251" cy="33855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r>
              <a:rPr lang="en-US" sz="1600" baseline="30000" dirty="0">
                <a:solidFill>
                  <a:schemeClr val="bg1"/>
                </a:solidFill>
              </a:rPr>
              <a:t>14</a:t>
            </a:r>
            <a:r>
              <a:rPr lang="en-US" sz="1600" dirty="0">
                <a:solidFill>
                  <a:schemeClr val="bg1"/>
                </a:solidFill>
              </a:rPr>
              <a:t>C</a:t>
            </a:r>
            <a:r>
              <a:rPr lang="en-US" sz="1600" dirty="0"/>
              <a:t> </a:t>
            </a:r>
            <a:r>
              <a:rPr lang="en-US" sz="1600" dirty="0">
                <a:solidFill>
                  <a:schemeClr val="bg1"/>
                </a:solidFill>
              </a:rPr>
              <a:t>Date</a:t>
            </a:r>
          </a:p>
        </p:txBody>
      </p:sp>
      <p:sp>
        <p:nvSpPr>
          <p:cNvPr id="14" name="Rectangle 13"/>
          <p:cNvSpPr/>
          <p:nvPr/>
        </p:nvSpPr>
        <p:spPr>
          <a:xfrm>
            <a:off x="5253923" y="6396446"/>
            <a:ext cx="825333" cy="188771"/>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Rectangle 14"/>
          <p:cNvSpPr/>
          <p:nvPr/>
        </p:nvSpPr>
        <p:spPr>
          <a:xfrm>
            <a:off x="5247362" y="3285643"/>
            <a:ext cx="831894" cy="124825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13" name="TextBox 12"/>
          <p:cNvSpPr txBox="1"/>
          <p:nvPr/>
        </p:nvSpPr>
        <p:spPr>
          <a:xfrm>
            <a:off x="6072695" y="4534698"/>
            <a:ext cx="1796251" cy="338554"/>
          </a:xfrm>
          <a:prstGeom prst="rect">
            <a:avLst/>
          </a:prstGeom>
          <a:solidFill>
            <a:schemeClr val="accent1">
              <a:lumMod val="60000"/>
              <a:lumOff val="40000"/>
            </a:schemeClr>
          </a:solidFill>
        </p:spPr>
        <p:txBody>
          <a:bodyPr wrap="square" rtlCol="0">
            <a:spAutoFit/>
          </a:bodyPr>
          <a:lstStyle/>
          <a:p>
            <a:r>
              <a:rPr lang="en-US" sz="1600" baseline="30000" dirty="0">
                <a:solidFill>
                  <a:schemeClr val="bg1"/>
                </a:solidFill>
              </a:rPr>
              <a:t>14</a:t>
            </a:r>
            <a:r>
              <a:rPr lang="en-US" sz="1600" dirty="0">
                <a:solidFill>
                  <a:schemeClr val="bg1"/>
                </a:solidFill>
              </a:rPr>
              <a:t>C</a:t>
            </a:r>
            <a:r>
              <a:rPr lang="en-US" sz="1600" dirty="0"/>
              <a:t> </a:t>
            </a:r>
            <a:r>
              <a:rPr lang="en-US" sz="1600" dirty="0">
                <a:solidFill>
                  <a:schemeClr val="bg1"/>
                </a:solidFill>
              </a:rPr>
              <a:t>Date</a:t>
            </a:r>
          </a:p>
        </p:txBody>
      </p:sp>
      <p:sp>
        <p:nvSpPr>
          <p:cNvPr id="17" name="Rectangle 16"/>
          <p:cNvSpPr/>
          <p:nvPr/>
        </p:nvSpPr>
        <p:spPr>
          <a:xfrm>
            <a:off x="5248459" y="4580561"/>
            <a:ext cx="825333" cy="155448"/>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480521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sz="half" idx="1"/>
          </p:nvPr>
        </p:nvSpPr>
        <p:spPr>
          <a:xfrm>
            <a:off x="108487" y="1813302"/>
            <a:ext cx="5098942" cy="5108342"/>
          </a:xfrm>
        </p:spPr>
        <p:txBody>
          <a:bodyPr>
            <a:normAutofit/>
          </a:bodyPr>
          <a:lstStyle/>
          <a:p>
            <a:r>
              <a:rPr lang="en-US" sz="2400" dirty="0"/>
              <a:t>Diatoms</a:t>
            </a:r>
          </a:p>
          <a:p>
            <a:pPr lvl="1"/>
            <a:r>
              <a:rPr lang="en-US" sz="1800" dirty="0"/>
              <a:t>Samples taken every 10 cm</a:t>
            </a:r>
          </a:p>
          <a:p>
            <a:pPr lvl="1"/>
            <a:r>
              <a:rPr lang="en-US" sz="1800" dirty="0" smtClean="0"/>
              <a:t>&gt;</a:t>
            </a:r>
            <a:r>
              <a:rPr lang="en-US" sz="1800" dirty="0"/>
              <a:t>500 valves identified and </a:t>
            </a:r>
            <a:r>
              <a:rPr lang="en-US" sz="1800" dirty="0" smtClean="0"/>
              <a:t>counted at </a:t>
            </a:r>
            <a:r>
              <a:rPr lang="en-US" sz="1800" dirty="0"/>
              <a:t>1000x</a:t>
            </a:r>
          </a:p>
          <a:p>
            <a:pPr lvl="1"/>
            <a:r>
              <a:rPr lang="en-US" sz="1800" dirty="0"/>
              <a:t>Stratigraphically constrained cluster analysis and two trophic indices were used to analyze the diatom data</a:t>
            </a:r>
          </a:p>
          <a:p>
            <a:r>
              <a:rPr lang="en-US" sz="2400" dirty="0"/>
              <a:t>Chemistry</a:t>
            </a:r>
          </a:p>
          <a:p>
            <a:pPr lvl="1"/>
            <a:r>
              <a:rPr lang="en-US" sz="1800" dirty="0"/>
              <a:t>Sediment chemistry analyses were performed by Plant and Soil Sciences at the University of Delaware</a:t>
            </a:r>
          </a:p>
          <a:p>
            <a:endParaRPr lang="en-US" sz="24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07429" y="2387471"/>
            <a:ext cx="3800778" cy="2850583"/>
          </a:xfrm>
        </p:spPr>
      </p:pic>
    </p:spTree>
    <p:extLst>
      <p:ext uri="{BB962C8B-B14F-4D97-AF65-F5344CB8AC3E}">
        <p14:creationId xmlns:p14="http://schemas.microsoft.com/office/powerpoint/2010/main" val="1389166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Age-Depth Model</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474038646"/>
              </p:ext>
            </p:extLst>
          </p:nvPr>
        </p:nvGraphicFramePr>
        <p:xfrm>
          <a:off x="0" y="2039228"/>
          <a:ext cx="5532895" cy="400511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672381" y="2039228"/>
            <a:ext cx="3332136" cy="4093428"/>
          </a:xfrm>
          <a:prstGeom prst="rect">
            <a:avLst/>
          </a:prstGeom>
          <a:noFill/>
        </p:spPr>
        <p:txBody>
          <a:bodyPr wrap="square" rtlCol="0">
            <a:spAutoFit/>
          </a:bodyPr>
          <a:lstStyle/>
          <a:p>
            <a:pPr marL="342900" indent="-342900">
              <a:buClr>
                <a:schemeClr val="accent1">
                  <a:lumMod val="60000"/>
                  <a:lumOff val="40000"/>
                </a:schemeClr>
              </a:buClr>
              <a:buFont typeface="Century Gothic" panose="020B0502020202020204" pitchFamily="34" charset="0"/>
              <a:buChar char="►"/>
            </a:pPr>
            <a:r>
              <a:rPr lang="en-US" sz="2000" dirty="0" smtClean="0"/>
              <a:t>Focus on Site 1, other sites similar</a:t>
            </a:r>
          </a:p>
          <a:p>
            <a:pPr marL="342900" indent="-342900">
              <a:buClr>
                <a:schemeClr val="accent1">
                  <a:lumMod val="60000"/>
                  <a:lumOff val="40000"/>
                </a:schemeClr>
              </a:buClr>
              <a:buFont typeface="Century Gothic" panose="020B0502020202020204" pitchFamily="34" charset="0"/>
              <a:buChar char="►"/>
            </a:pPr>
            <a:endParaRPr lang="en-US" sz="2000" dirty="0" smtClean="0"/>
          </a:p>
          <a:p>
            <a:pPr marL="342900" indent="-342900">
              <a:buClr>
                <a:schemeClr val="accent1">
                  <a:lumMod val="60000"/>
                  <a:lumOff val="40000"/>
                </a:schemeClr>
              </a:buClr>
              <a:buFont typeface="Century Gothic" panose="020B0502020202020204" pitchFamily="34" charset="0"/>
              <a:buChar char="►"/>
            </a:pPr>
            <a:r>
              <a:rPr lang="en-US" sz="2000" dirty="0" smtClean="0"/>
              <a:t>Error based on methods and depth intervals </a:t>
            </a:r>
            <a:r>
              <a:rPr lang="en-US" sz="2000" dirty="0" smtClean="0"/>
              <a:t>(light </a:t>
            </a:r>
            <a:r>
              <a:rPr lang="en-US" sz="2000" dirty="0" smtClean="0"/>
              <a:t>blue</a:t>
            </a:r>
            <a:r>
              <a:rPr lang="en-US" sz="2000" dirty="0" smtClean="0"/>
              <a:t>)</a:t>
            </a:r>
            <a:endParaRPr lang="en-US" sz="2000" dirty="0" smtClean="0"/>
          </a:p>
          <a:p>
            <a:pPr marL="342900" indent="-342900">
              <a:buClr>
                <a:schemeClr val="accent1">
                  <a:lumMod val="60000"/>
                  <a:lumOff val="40000"/>
                </a:schemeClr>
              </a:buClr>
              <a:buFont typeface="Century Gothic" panose="020B0502020202020204" pitchFamily="34" charset="0"/>
              <a:buChar char="►"/>
            </a:pPr>
            <a:endParaRPr lang="en-US" sz="2000" dirty="0" smtClean="0"/>
          </a:p>
          <a:p>
            <a:pPr marL="342900" indent="-342900">
              <a:buClr>
                <a:schemeClr val="accent1">
                  <a:lumMod val="60000"/>
                  <a:lumOff val="40000"/>
                </a:schemeClr>
              </a:buClr>
              <a:buFont typeface="Century Gothic" panose="020B0502020202020204" pitchFamily="34" charset="0"/>
              <a:buChar char="►"/>
            </a:pPr>
            <a:r>
              <a:rPr lang="en-US" sz="2000" dirty="0" smtClean="0"/>
              <a:t>Flat area at 150 m corresponds to both a change in dating methods and sediment type</a:t>
            </a:r>
          </a:p>
          <a:p>
            <a:pPr marL="342900" indent="-342900">
              <a:buClr>
                <a:schemeClr val="accent1">
                  <a:lumMod val="60000"/>
                  <a:lumOff val="40000"/>
                </a:schemeClr>
              </a:buClr>
              <a:buFont typeface="Century Gothic" panose="020B0502020202020204" pitchFamily="34" charset="0"/>
              <a:buChar char="►"/>
            </a:pPr>
            <a:endParaRPr lang="en-US" sz="2000" dirty="0"/>
          </a:p>
        </p:txBody>
      </p:sp>
    </p:spTree>
    <p:extLst>
      <p:ext uri="{BB962C8B-B14F-4D97-AF65-F5344CB8AC3E}">
        <p14:creationId xmlns:p14="http://schemas.microsoft.com/office/powerpoint/2010/main" val="16905355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8151290" cy="1400530"/>
          </a:xfrm>
        </p:spPr>
        <p:txBody>
          <a:bodyPr/>
          <a:lstStyle/>
          <a:p>
            <a:r>
              <a:rPr lang="en-US" dirty="0" smtClean="0"/>
              <a:t>Sediment Chemistry Results:</a:t>
            </a:r>
            <a:br>
              <a:rPr lang="en-US" dirty="0" smtClean="0"/>
            </a:br>
            <a:r>
              <a:rPr lang="en-US" dirty="0" smtClean="0"/>
              <a:t>Metals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186272706"/>
              </p:ext>
            </p:extLst>
          </p:nvPr>
        </p:nvGraphicFramePr>
        <p:xfrm>
          <a:off x="-1661" y="1853248"/>
          <a:ext cx="5451846" cy="478935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a:xfrm flipH="1">
            <a:off x="3756367" y="2983450"/>
            <a:ext cx="566805" cy="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32525" y="2814173"/>
            <a:ext cx="455660" cy="338554"/>
          </a:xfrm>
          <a:prstGeom prst="rect">
            <a:avLst/>
          </a:prstGeom>
          <a:noFill/>
          <a:ln>
            <a:noFill/>
          </a:ln>
        </p:spPr>
        <p:txBody>
          <a:bodyPr wrap="square" rtlCol="0">
            <a:spAutoFit/>
          </a:bodyPr>
          <a:lstStyle/>
          <a:p>
            <a:r>
              <a:rPr lang="en-US" sz="1600" dirty="0">
                <a:solidFill>
                  <a:schemeClr val="bg1">
                    <a:lumMod val="95000"/>
                    <a:lumOff val="5000"/>
                  </a:schemeClr>
                </a:solidFill>
              </a:rPr>
              <a:t>Zn</a:t>
            </a:r>
          </a:p>
        </p:txBody>
      </p:sp>
      <p:sp>
        <p:nvSpPr>
          <p:cNvPr id="8" name="TextBox 7"/>
          <p:cNvSpPr txBox="1"/>
          <p:nvPr/>
        </p:nvSpPr>
        <p:spPr>
          <a:xfrm>
            <a:off x="5672381" y="2039228"/>
            <a:ext cx="3332136" cy="4093428"/>
          </a:xfrm>
          <a:prstGeom prst="rect">
            <a:avLst/>
          </a:prstGeom>
          <a:noFill/>
        </p:spPr>
        <p:txBody>
          <a:bodyPr wrap="square" rtlCol="0">
            <a:spAutoFit/>
          </a:bodyPr>
          <a:lstStyle/>
          <a:p>
            <a:pPr marL="342900" indent="-342900">
              <a:buClr>
                <a:schemeClr val="accent1">
                  <a:lumMod val="60000"/>
                  <a:lumOff val="40000"/>
                </a:schemeClr>
              </a:buClr>
              <a:buFont typeface="Century Gothic" panose="020B0502020202020204" pitchFamily="34" charset="0"/>
              <a:buChar char="►"/>
            </a:pPr>
            <a:r>
              <a:rPr lang="en-US" sz="2000" dirty="0" smtClean="0"/>
              <a:t>Zinc from National Vulcanized Fiber Co. (~1900-1990s) and DuPont Pigment Plant (closed in 1950s)</a:t>
            </a:r>
          </a:p>
          <a:p>
            <a:pPr marL="342900" indent="-342900">
              <a:buClr>
                <a:schemeClr val="accent1">
                  <a:lumMod val="60000"/>
                  <a:lumOff val="40000"/>
                </a:schemeClr>
              </a:buClr>
              <a:buFont typeface="Century Gothic" panose="020B0502020202020204" pitchFamily="34" charset="0"/>
              <a:buChar char="►"/>
            </a:pPr>
            <a:endParaRPr lang="en-US" sz="2000" dirty="0" smtClean="0"/>
          </a:p>
          <a:p>
            <a:pPr marL="342900" indent="-342900">
              <a:buClr>
                <a:schemeClr val="accent1">
                  <a:lumMod val="60000"/>
                  <a:lumOff val="40000"/>
                </a:schemeClr>
              </a:buClr>
              <a:buFont typeface="Century Gothic" panose="020B0502020202020204" pitchFamily="34" charset="0"/>
              <a:buChar char="►"/>
            </a:pPr>
            <a:r>
              <a:rPr lang="en-US" sz="2000" dirty="0" err="1" smtClean="0"/>
              <a:t>Pb</a:t>
            </a:r>
            <a:r>
              <a:rPr lang="en-US" sz="2000" dirty="0" smtClean="0"/>
              <a:t> from gasoline, 1920s-1970s</a:t>
            </a:r>
          </a:p>
          <a:p>
            <a:pPr marL="342900" indent="-342900">
              <a:buClr>
                <a:schemeClr val="accent1">
                  <a:lumMod val="60000"/>
                  <a:lumOff val="40000"/>
                </a:schemeClr>
              </a:buClr>
              <a:buFont typeface="Century Gothic" panose="020B0502020202020204" pitchFamily="34" charset="0"/>
              <a:buChar char="►"/>
            </a:pPr>
            <a:endParaRPr lang="en-US" sz="2000" dirty="0" smtClean="0"/>
          </a:p>
          <a:p>
            <a:pPr marL="342900" indent="-342900">
              <a:buClr>
                <a:schemeClr val="accent1">
                  <a:lumMod val="60000"/>
                  <a:lumOff val="40000"/>
                </a:schemeClr>
              </a:buClr>
              <a:buFont typeface="Century Gothic" panose="020B0502020202020204" pitchFamily="34" charset="0"/>
              <a:buChar char="►"/>
            </a:pPr>
            <a:r>
              <a:rPr lang="en-US" sz="2000" dirty="0" smtClean="0"/>
              <a:t>Other metals from other industries along river</a:t>
            </a:r>
          </a:p>
          <a:p>
            <a:pPr marL="342900" indent="-342900">
              <a:buClr>
                <a:schemeClr val="accent1">
                  <a:lumMod val="60000"/>
                  <a:lumOff val="40000"/>
                </a:schemeClr>
              </a:buClr>
              <a:buFont typeface="Century Gothic" panose="020B0502020202020204" pitchFamily="34" charset="0"/>
              <a:buChar char="►"/>
            </a:pPr>
            <a:endParaRPr lang="en-US" sz="2000" dirty="0"/>
          </a:p>
        </p:txBody>
      </p:sp>
    </p:spTree>
    <p:extLst>
      <p:ext uri="{BB962C8B-B14F-4D97-AF65-F5344CB8AC3E}">
        <p14:creationId xmlns:p14="http://schemas.microsoft.com/office/powerpoint/2010/main" val="36064778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9706</TotalTime>
  <Words>1640</Words>
  <Application>Microsoft Office PowerPoint</Application>
  <PresentationFormat>On-screen Show (4:3)</PresentationFormat>
  <Paragraphs>168</Paragraphs>
  <Slides>20</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Century Gothic</vt:lpstr>
      <vt:lpstr>Garamond Premr Pro Med</vt:lpstr>
      <vt:lpstr>Wingdings</vt:lpstr>
      <vt:lpstr>Wingdings 3</vt:lpstr>
      <vt:lpstr>Ion</vt:lpstr>
      <vt:lpstr>Reconstruction of Historic Water Quality in the Tidal Christina River from Pre-European Settlement through the Present </vt:lpstr>
      <vt:lpstr>Introduction</vt:lpstr>
      <vt:lpstr>Hypotheses</vt:lpstr>
      <vt:lpstr>Background</vt:lpstr>
      <vt:lpstr>Study Sites</vt:lpstr>
      <vt:lpstr>Methods</vt:lpstr>
      <vt:lpstr>Methods</vt:lpstr>
      <vt:lpstr>Age-Depth Model</vt:lpstr>
      <vt:lpstr>Sediment Chemistry Results: Metals</vt:lpstr>
      <vt:lpstr>Sediment Chemistry Results: Phosphorus</vt:lpstr>
      <vt:lpstr>Sediment Chemistry Results: Nitrogen</vt:lpstr>
      <vt:lpstr>Cluster Analysis of Diatom Data</vt:lpstr>
      <vt:lpstr>Trophic Index (Porter, 2008; vanDam et al., 1994)</vt:lpstr>
      <vt:lpstr>Diatom Species Analysis</vt:lpstr>
      <vt:lpstr>Trophic Index Results vs. Sediment Chemistry</vt:lpstr>
      <vt:lpstr>Conceptual Model: Regional Water Quality History</vt:lpstr>
      <vt:lpstr>Conclusions</vt:lpstr>
      <vt:lpstr>Ongoing Work</vt:lpstr>
      <vt:lpstr>Acknowledgements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PALEOENVIRONMENTAL RECONSTRUCTION OF THE CHANGING WATER QUALITY OF THE TIDAL CHRISTINA RIVER, DELAWARE FROM 1600 YBP TO PRESENT</dc:title>
  <dc:creator>Christie, Margaret A</dc:creator>
  <cp:lastModifiedBy>Margaret Christie</cp:lastModifiedBy>
  <cp:revision>137</cp:revision>
  <dcterms:created xsi:type="dcterms:W3CDTF">2016-05-05T15:13:11Z</dcterms:created>
  <dcterms:modified xsi:type="dcterms:W3CDTF">2016-10-11T17:37:00Z</dcterms:modified>
</cp:coreProperties>
</file>