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5" r:id="rId2"/>
    <p:sldId id="382" r:id="rId3"/>
    <p:sldId id="314" r:id="rId4"/>
    <p:sldId id="316" r:id="rId5"/>
    <p:sldId id="319" r:id="rId6"/>
    <p:sldId id="320" r:id="rId7"/>
    <p:sldId id="335" r:id="rId8"/>
    <p:sldId id="341" r:id="rId9"/>
    <p:sldId id="346" r:id="rId10"/>
    <p:sldId id="353" r:id="rId11"/>
    <p:sldId id="347" r:id="rId12"/>
    <p:sldId id="354" r:id="rId13"/>
    <p:sldId id="348" r:id="rId14"/>
    <p:sldId id="355" r:id="rId15"/>
    <p:sldId id="350" r:id="rId16"/>
    <p:sldId id="377" r:id="rId17"/>
    <p:sldId id="372" r:id="rId18"/>
    <p:sldId id="380" r:id="rId19"/>
    <p:sldId id="381" r:id="rId20"/>
    <p:sldId id="366" r:id="rId21"/>
    <p:sldId id="379" r:id="rId22"/>
    <p:sldId id="303" r:id="rId23"/>
    <p:sldId id="30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0060"/>
    <a:srgbClr val="2F3491"/>
    <a:srgbClr val="F4F2AC"/>
    <a:srgbClr val="CA21FF"/>
    <a:srgbClr val="DC6BFF"/>
    <a:srgbClr val="FFFFFF"/>
    <a:srgbClr val="B2D6EC"/>
    <a:srgbClr val="ADE4F1"/>
    <a:srgbClr val="31358F"/>
    <a:srgbClr val="221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7" d="100"/>
          <a:sy n="87" d="100"/>
        </p:scale>
        <p:origin x="135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24567-500C-4A63-B34B-D99AD21F5644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CA3FA-CAE0-4F6B-A1F7-E9DE2CC6DB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790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5058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5167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662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56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9028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5037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760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9290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8511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8819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738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0273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7204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5415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711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211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7477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375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699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70D46-1788-481C-AD64-8EAD64D32BC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369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91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230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3108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878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898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633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83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468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395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580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365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6D9-2EBB-452E-A55D-FE6A433D37F5}" type="datetimeFigureOut">
              <a:rPr lang="en-CA" smtClean="0"/>
              <a:t>2016-09-25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5C832-DD40-448C-9A29-EC2AF03DEB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699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4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.jpeg"/><Relationship Id="rId10" Type="http://schemas.openxmlformats.org/officeDocument/2006/relationships/image" Target="../media/image49.jp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tif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tiff"/><Relationship Id="rId5" Type="http://schemas.openxmlformats.org/officeDocument/2006/relationships/image" Target="../media/image58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tiff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58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6.jpeg"/><Relationship Id="rId4" Type="http://schemas.openxmlformats.org/officeDocument/2006/relationships/image" Target="../media/image2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895021"/>
            <a:ext cx="8100392" cy="538609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CA" sz="32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Magmatic-Hydrothermal Deposits of the </a:t>
            </a:r>
            <a:r>
              <a:rPr lang="en-CA" sz="3200" b="1" dirty="0" err="1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Hunjiang</a:t>
            </a:r>
            <a:r>
              <a:rPr lang="en-CA" sz="32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 Basin, Jilin Province, NE China, with a Focus on the White Mountain Breccia-Hosted Gold Deposit</a:t>
            </a:r>
            <a:endParaRPr lang="en-US" sz="3200" b="1" dirty="0">
              <a:ln w="127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spc="50" dirty="0">
              <a:ln w="12700">
                <a:noFill/>
              </a:ln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sz="2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Halley A. Keevil, Thomas </a:t>
            </a:r>
            <a:r>
              <a:rPr lang="en-CA" sz="2000" b="1" dirty="0" err="1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Monecke</a:t>
            </a:r>
            <a:r>
              <a:rPr lang="en-CA" sz="2000" b="1" dirty="0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, Richard Goldfarb, Greg Collins, Tao Feng, Tim Baker, Nigel Kelly, and Andreas </a:t>
            </a:r>
            <a:r>
              <a:rPr lang="en-CA" sz="2000" b="1" dirty="0" err="1">
                <a:ln w="12700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Möller</a:t>
            </a:r>
            <a:endParaRPr lang="en-US" sz="2000" b="1" dirty="0">
              <a:ln w="12700"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spc="50" dirty="0">
              <a:ln w="12700">
                <a:noFill/>
              </a:ln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spc="50" dirty="0">
              <a:ln w="12700">
                <a:noFill/>
              </a:ln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spc="50" dirty="0">
              <a:ln w="12700">
                <a:noFill/>
              </a:ln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br>
              <a:rPr lang="en-US" sz="2400" b="1" spc="50" dirty="0">
                <a:ln w="12700"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spc="50" dirty="0">
                <a:ln w="12700"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GSA 2016, Denver CO</a:t>
            </a:r>
            <a:br>
              <a:rPr lang="en-US" sz="2400" b="1" spc="50" dirty="0">
                <a:ln w="12700"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400" b="1" spc="50" dirty="0">
                <a:ln w="12700"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September 25</a:t>
            </a:r>
            <a:r>
              <a:rPr lang="en-US" sz="2400" b="1" spc="50" baseline="30000" dirty="0">
                <a:ln w="12700">
                  <a:noFill/>
                </a:ln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</a:t>
            </a:r>
            <a:endParaRPr lang="en-CA" sz="2400" b="1" dirty="0">
              <a:ln w="12700">
                <a:noFill/>
              </a:ln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0"/>
            <a:ext cx="1941376" cy="862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82" y="6281111"/>
            <a:ext cx="4536504" cy="5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28996"/>
            <a:ext cx="15448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223744" y="6280879"/>
            <a:ext cx="19442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23744" y="6280878"/>
            <a:ext cx="19442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 bwMode="auto">
          <a:xfrm>
            <a:off x="213438" y="884774"/>
            <a:ext cx="8553314" cy="919344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1181" y="909182"/>
            <a:ext cx="8826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iron deposits within the northern part of the basin are dominantly hematite-bearing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breccias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(the favorable unit at the White Mountain deposit)</a:t>
            </a:r>
          </a:p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Iron deposits to the south appear to be skarns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t="6024" r="18193" b="10932"/>
          <a:stretch/>
        </p:blipFill>
        <p:spPr>
          <a:xfrm>
            <a:off x="71181" y="2694008"/>
            <a:ext cx="3453866" cy="299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50333" r="53719" b="1145"/>
          <a:stretch/>
        </p:blipFill>
        <p:spPr>
          <a:xfrm>
            <a:off x="6388210" y="1916832"/>
            <a:ext cx="2293826" cy="22214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9" t="51783" r="2996" b="763"/>
          <a:stretch/>
        </p:blipFill>
        <p:spPr>
          <a:xfrm>
            <a:off x="3779912" y="1934276"/>
            <a:ext cx="2474063" cy="222524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3006112" y="4278044"/>
            <a:ext cx="274019" cy="2727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 t="7095" r="1471" b="54915"/>
          <a:stretch/>
        </p:blipFill>
        <p:spPr>
          <a:xfrm>
            <a:off x="5571720" y="4187269"/>
            <a:ext cx="3110316" cy="2129502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 bwMode="auto">
          <a:xfrm>
            <a:off x="3803562" y="4278044"/>
            <a:ext cx="1702776" cy="1959268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821590" y="4357196"/>
            <a:ext cx="1666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Massive replacement of marble with hematite, pyrite, magnetite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Iron Deposits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8" name="TextBox 37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36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Gold Deposits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28996"/>
            <a:ext cx="15448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-1332656" y="6079038"/>
            <a:ext cx="1187312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5" b="8772"/>
          <a:stretch/>
        </p:blipFill>
        <p:spPr>
          <a:xfrm>
            <a:off x="27432" y="1075037"/>
            <a:ext cx="6560792" cy="4370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3"/>
          <a:stretch/>
        </p:blipFill>
        <p:spPr>
          <a:xfrm>
            <a:off x="7285626" y="1268760"/>
            <a:ext cx="1978066" cy="3852171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3461606" y="2286847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599251" y="1743382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917658" y="3356992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039429" y="3645024"/>
            <a:ext cx="724259" cy="5760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10239" y="4290362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150696" y="3218429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568443" y="2351483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3" name="TextBox 42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50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3" t="6636" r="17867" b="11625"/>
          <a:stretch/>
        </p:blipFill>
        <p:spPr>
          <a:xfrm>
            <a:off x="46424" y="2768063"/>
            <a:ext cx="3172229" cy="2269722"/>
          </a:xfrm>
          <a:prstGeom prst="rect">
            <a:avLst/>
          </a:prstGeom>
        </p:spPr>
      </p:pic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28996"/>
            <a:ext cx="15448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-1332656" y="6079038"/>
            <a:ext cx="1187312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59632" y="6024014"/>
            <a:ext cx="19442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59632" y="6024013"/>
            <a:ext cx="19442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 bwMode="auto">
          <a:xfrm>
            <a:off x="1547664" y="965311"/>
            <a:ext cx="5832648" cy="735497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45004" y="997692"/>
            <a:ext cx="805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Langdonggou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gold deposit</a:t>
            </a:r>
          </a:p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Sulfide veins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breccias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within rhyolite host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Gold Deposits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4" t="68607" r="2986" b="645"/>
          <a:stretch/>
        </p:blipFill>
        <p:spPr>
          <a:xfrm>
            <a:off x="3284479" y="1826645"/>
            <a:ext cx="2629746" cy="223235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69570" r="52287" b="1907"/>
          <a:stretch/>
        </p:blipFill>
        <p:spPr>
          <a:xfrm>
            <a:off x="5948944" y="1826645"/>
            <a:ext cx="3106283" cy="2230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 b="17530"/>
          <a:stretch/>
        </p:blipFill>
        <p:spPr>
          <a:xfrm>
            <a:off x="3760876" y="4075956"/>
            <a:ext cx="4392488" cy="233708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409741" y="3248701"/>
            <a:ext cx="360040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399910" y="3825616"/>
            <a:ext cx="354306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7534" r="5862" b="9804"/>
          <a:stretch/>
        </p:blipFill>
        <p:spPr>
          <a:xfrm>
            <a:off x="3257195" y="1785393"/>
            <a:ext cx="3388504" cy="2145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8" t="7586" r="6139"/>
          <a:stretch/>
        </p:blipFill>
        <p:spPr>
          <a:xfrm>
            <a:off x="3257194" y="3986335"/>
            <a:ext cx="3388505" cy="2445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3"/>
          <a:stretch/>
        </p:blipFill>
        <p:spPr>
          <a:xfrm rot="5400000">
            <a:off x="5988209" y="2805592"/>
            <a:ext cx="3781542" cy="233491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 bwMode="auto">
          <a:xfrm>
            <a:off x="1544611" y="960275"/>
            <a:ext cx="5852464" cy="735497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1716384" y="992099"/>
            <a:ext cx="550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Huanggoushan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gold deposit</a:t>
            </a:r>
          </a:p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Sulfide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breccias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banded veins in marble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1331173" y="733381"/>
            <a:ext cx="625663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3" name="TextBox 42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5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/>
      <p:bldP spid="27" grpId="1"/>
      <p:bldP spid="9" grpId="0" animBg="1"/>
      <p:bldP spid="9" grpId="1" animBg="1"/>
      <p:bldP spid="10" grpId="0" animBg="1"/>
      <p:bldP spid="49" grpId="0" animBg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Porphyry Deposits – They Do Exist in the Basin!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28996"/>
            <a:ext cx="15448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-1332656" y="6079038"/>
            <a:ext cx="1187312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5" b="8772"/>
          <a:stretch/>
        </p:blipFill>
        <p:spPr>
          <a:xfrm>
            <a:off x="27433" y="1075037"/>
            <a:ext cx="6560791" cy="4370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3"/>
          <a:stretch/>
        </p:blipFill>
        <p:spPr>
          <a:xfrm>
            <a:off x="7285626" y="1268760"/>
            <a:ext cx="1978066" cy="3852171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3227301" y="2204864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46461" y="2564904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767064" y="3573016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7" name="TextBox 36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581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3726727" y="4440451"/>
            <a:ext cx="2346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Stockwork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veining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97588" y="6064730"/>
            <a:ext cx="378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Skarn mineralization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8" t="50277" r="8535" b="1782"/>
          <a:stretch/>
        </p:blipFill>
        <p:spPr>
          <a:xfrm>
            <a:off x="3687485" y="1674858"/>
            <a:ext cx="2520287" cy="2884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1" t="990" r="1435" b="51645"/>
          <a:stretch/>
        </p:blipFill>
        <p:spPr>
          <a:xfrm>
            <a:off x="6129800" y="3393116"/>
            <a:ext cx="2916635" cy="2798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28996"/>
            <a:ext cx="15448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259632" y="6024014"/>
            <a:ext cx="19442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 bwMode="auto">
          <a:xfrm>
            <a:off x="213438" y="908720"/>
            <a:ext cx="8553314" cy="735497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45004" y="941101"/>
            <a:ext cx="825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Liudaojiang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Cu-Au porphyry deposit</a:t>
            </a:r>
          </a:p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Stockwork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veins of chalcopyrite + pyrite, skarn mineralization in country rock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Porphyry Deposits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7793" r="17945" b="10987"/>
          <a:stretch/>
        </p:blipFill>
        <p:spPr>
          <a:xfrm>
            <a:off x="35990" y="2654427"/>
            <a:ext cx="3473095" cy="237803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470857" y="3125448"/>
            <a:ext cx="360040" cy="28803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 bwMode="auto">
          <a:xfrm>
            <a:off x="213438" y="907850"/>
            <a:ext cx="8553314" cy="735497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45004" y="940231"/>
            <a:ext cx="805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March 5 Youth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Porphryry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North Korea</a:t>
            </a:r>
          </a:p>
          <a:p>
            <a:pPr marL="285750" indent="-285750" algn="ctr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 ± Mo(?) deposit – substantial operation on China-Korea border </a:t>
            </a:r>
          </a:p>
        </p:txBody>
      </p:sp>
      <p:sp>
        <p:nvSpPr>
          <p:cNvPr id="9" name="Oval 8"/>
          <p:cNvSpPr/>
          <p:nvPr/>
        </p:nvSpPr>
        <p:spPr>
          <a:xfrm>
            <a:off x="3064071" y="3942387"/>
            <a:ext cx="297175" cy="2788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0" t="2285" r="1916" b="67396"/>
          <a:stretch/>
        </p:blipFill>
        <p:spPr>
          <a:xfrm>
            <a:off x="6505545" y="1673594"/>
            <a:ext cx="2615711" cy="2710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8" y="4434506"/>
            <a:ext cx="2970094" cy="1991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t="16509" r="21856" b="12550"/>
          <a:stretch/>
        </p:blipFill>
        <p:spPr>
          <a:xfrm>
            <a:off x="6505545" y="4432945"/>
            <a:ext cx="2594446" cy="198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/>
        </p:blipFill>
        <p:spPr>
          <a:xfrm>
            <a:off x="3535678" y="1665527"/>
            <a:ext cx="2960600" cy="2716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3" name="TextBox 42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3" b="16543"/>
          <a:stretch/>
        </p:blipFill>
        <p:spPr>
          <a:xfrm>
            <a:off x="6525616" y="4439524"/>
            <a:ext cx="2624543" cy="199105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966488" y="480159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Qz</a:t>
            </a:r>
            <a:r>
              <a:rPr lang="en-US" b="1" dirty="0"/>
              <a:t> Vein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7833222" y="5085184"/>
            <a:ext cx="436508" cy="17148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01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/>
      <p:bldP spid="49" grpId="1"/>
      <p:bldP spid="26" grpId="0" animBg="1"/>
      <p:bldP spid="26" grpId="1" animBg="1"/>
      <p:bldP spid="27" grpId="0"/>
      <p:bldP spid="27" grpId="1"/>
      <p:bldP spid="8" grpId="0" animBg="1"/>
      <p:bldP spid="8" grpId="1" animBg="1"/>
      <p:bldP spid="44" grpId="0" animBg="1"/>
      <p:bldP spid="47" grpId="0"/>
      <p:bldP spid="9" grpId="0" animBg="1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Zn-</a:t>
            </a:r>
            <a:r>
              <a:rPr lang="en-US" sz="3600" b="1" dirty="0" err="1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Pb</a:t>
            </a:r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and Antimony Deposits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28996"/>
            <a:ext cx="15448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-1332656" y="6079038"/>
            <a:ext cx="1187312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5" b="8772"/>
          <a:stretch/>
        </p:blipFill>
        <p:spPr>
          <a:xfrm>
            <a:off x="27434" y="1075037"/>
            <a:ext cx="6560790" cy="4370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3"/>
          <a:stretch/>
        </p:blipFill>
        <p:spPr>
          <a:xfrm>
            <a:off x="6929975" y="1290696"/>
            <a:ext cx="2058541" cy="400889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035838" y="2636912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TextBox 27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5069243" y="3068809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36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Geochronological Constraints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18340"/>
            <a:ext cx="1454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340"/>
            <a:ext cx="1285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-1332656" y="6079038"/>
            <a:ext cx="1187312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3" name="TextBox 42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42" b="4066"/>
          <a:stretch/>
        </p:blipFill>
        <p:spPr>
          <a:xfrm>
            <a:off x="179512" y="1193591"/>
            <a:ext cx="2952328" cy="341463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4"/>
          <a:stretch/>
        </p:blipFill>
        <p:spPr>
          <a:xfrm>
            <a:off x="278302" y="5961977"/>
            <a:ext cx="2962354" cy="820653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 bwMode="auto">
          <a:xfrm>
            <a:off x="4067945" y="5556936"/>
            <a:ext cx="4536504" cy="815367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923928" y="5537959"/>
            <a:ext cx="482636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Detrital zircons in the hanging wall sandstone yielded concordant Proterozoic ages and Archean ages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-303744" y="784719"/>
            <a:ext cx="523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Hanging-Wall Sandstone, White Mountain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516"/>
          <a:stretch/>
        </p:blipFill>
        <p:spPr>
          <a:xfrm>
            <a:off x="278302" y="4603485"/>
            <a:ext cx="2962351" cy="1378924"/>
          </a:xfrm>
          <a:prstGeom prst="rect">
            <a:avLst/>
          </a:prstGeom>
        </p:spPr>
      </p:pic>
      <p:sp>
        <p:nvSpPr>
          <p:cNvPr id="44" name="YaxisName"/>
          <p:cNvSpPr txBox="1"/>
          <p:nvPr/>
        </p:nvSpPr>
        <p:spPr>
          <a:xfrm>
            <a:off x="3221435" y="2397021"/>
            <a:ext cx="450123" cy="1259961"/>
          </a:xfrm>
          <a:prstGeom prst="rect">
            <a:avLst/>
          </a:prstGeom>
        </p:spPr>
        <p:txBody>
          <a:bodyPr vert="vert270"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30000" dirty="0">
                <a:latin typeface="Arial" panose="020B0604020202020204" pitchFamily="34" charset="0"/>
              </a:rPr>
              <a:t>207</a:t>
            </a:r>
            <a:r>
              <a:rPr lang="en-US" sz="1800" b="1" dirty="0">
                <a:latin typeface="Arial" panose="020B0604020202020204" pitchFamily="34" charset="0"/>
              </a:rPr>
              <a:t>Pb/</a:t>
            </a:r>
            <a:r>
              <a:rPr lang="en-US" sz="1800" b="1" baseline="30000" dirty="0">
                <a:latin typeface="Arial" panose="020B0604020202020204" pitchFamily="34" charset="0"/>
              </a:rPr>
              <a:t>206</a:t>
            </a:r>
            <a:r>
              <a:rPr lang="en-US" sz="1800" b="1" dirty="0">
                <a:latin typeface="Arial" panose="020B0604020202020204" pitchFamily="34" charset="0"/>
              </a:rPr>
              <a:t>Pb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7691" r="14666" b="15232"/>
          <a:stretch/>
        </p:blipFill>
        <p:spPr>
          <a:xfrm>
            <a:off x="3665531" y="1199493"/>
            <a:ext cx="5040560" cy="4092478"/>
          </a:xfrm>
          <a:prstGeom prst="rect">
            <a:avLst/>
          </a:prstGeom>
        </p:spPr>
      </p:pic>
      <p:sp>
        <p:nvSpPr>
          <p:cNvPr id="50" name="XaxisName"/>
          <p:cNvSpPr txBox="1"/>
          <p:nvPr/>
        </p:nvSpPr>
        <p:spPr>
          <a:xfrm>
            <a:off x="5622639" y="5138019"/>
            <a:ext cx="1090683" cy="316753"/>
          </a:xfrm>
          <a:prstGeom prst="rect">
            <a:avLst/>
          </a:prstGeom>
        </p:spPr>
        <p:txBody>
          <a:bodyPr vert="horz" wrap="none" lIns="25400" tIns="25400" rIns="25400" bIns="254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30000">
                <a:latin typeface="Arial" panose="020B0604020202020204" pitchFamily="34" charset="0"/>
              </a:rPr>
              <a:t>238</a:t>
            </a:r>
            <a:r>
              <a:rPr lang="en-US" sz="1800" b="1">
                <a:latin typeface="Arial" panose="020B0604020202020204" pitchFamily="34" charset="0"/>
              </a:rPr>
              <a:t>U/</a:t>
            </a:r>
            <a:r>
              <a:rPr lang="en-US" sz="1800" b="1" baseline="30000">
                <a:latin typeface="Arial" panose="020B0604020202020204" pitchFamily="34" charset="0"/>
              </a:rPr>
              <a:t>206</a:t>
            </a:r>
            <a:r>
              <a:rPr lang="en-US" sz="1800" b="1">
                <a:latin typeface="Arial" panose="020B0604020202020204" pitchFamily="34" charset="0"/>
              </a:rPr>
              <a:t>Pb</a:t>
            </a:r>
          </a:p>
        </p:txBody>
      </p:sp>
    </p:spTree>
    <p:extLst>
      <p:ext uri="{BB962C8B-B14F-4D97-AF65-F5344CB8AC3E}">
        <p14:creationId xmlns:p14="http://schemas.microsoft.com/office/powerpoint/2010/main" val="459872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Geochronological Constraints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18340"/>
            <a:ext cx="1454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340"/>
            <a:ext cx="1285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7114" b="34190"/>
          <a:stretch/>
        </p:blipFill>
        <p:spPr>
          <a:xfrm>
            <a:off x="29781" y="799441"/>
            <a:ext cx="6270411" cy="41803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 t="77615" r="58061"/>
          <a:stretch/>
        </p:blipFill>
        <p:spPr>
          <a:xfrm>
            <a:off x="637467" y="5045523"/>
            <a:ext cx="2298768" cy="1453982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737546" y="1916832"/>
            <a:ext cx="2956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buClr>
                <a:srgbClr val="C0000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Early Cretaceous</a:t>
            </a:r>
          </a:p>
          <a:p>
            <a:pPr>
              <a:buClr>
                <a:srgbClr val="C00000"/>
              </a:buClr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Middle Jurassic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381961" y="2640059"/>
            <a:ext cx="360040" cy="3360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6381961" y="2107164"/>
            <a:ext cx="360040" cy="3360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2334052" y="1186772"/>
            <a:ext cx="360040" cy="3360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3923834" y="1330019"/>
            <a:ext cx="360040" cy="3360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/>
          <p:cNvSpPr/>
          <p:nvPr/>
        </p:nvSpPr>
        <p:spPr>
          <a:xfrm>
            <a:off x="3563794" y="1345236"/>
            <a:ext cx="360040" cy="3360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/>
          <p:nvPr/>
        </p:nvSpPr>
        <p:spPr>
          <a:xfrm>
            <a:off x="3025851" y="2320840"/>
            <a:ext cx="360040" cy="3360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/>
        </p:nvSpPr>
        <p:spPr>
          <a:xfrm>
            <a:off x="3232247" y="2156582"/>
            <a:ext cx="360040" cy="3360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/>
        </p:nvSpPr>
        <p:spPr>
          <a:xfrm>
            <a:off x="4346094" y="1820503"/>
            <a:ext cx="360040" cy="3360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/>
          <p:cNvSpPr/>
          <p:nvPr/>
        </p:nvSpPr>
        <p:spPr>
          <a:xfrm>
            <a:off x="5488824" y="3331514"/>
            <a:ext cx="360040" cy="3360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2930446" y="1820503"/>
            <a:ext cx="543146" cy="4996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/>
          <p:cNvSpPr/>
          <p:nvPr/>
        </p:nvSpPr>
        <p:spPr>
          <a:xfrm>
            <a:off x="3231249" y="1608426"/>
            <a:ext cx="360040" cy="3360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450135" y="1954117"/>
            <a:ext cx="360040" cy="3360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4588270" y="2018753"/>
            <a:ext cx="360040" cy="3360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5105866" y="2290196"/>
            <a:ext cx="360040" cy="33607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4" name="TextBox 43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81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5114"/>
          <a:stretch/>
        </p:blipFill>
        <p:spPr>
          <a:xfrm>
            <a:off x="549874" y="1257355"/>
            <a:ext cx="2656459" cy="2429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Geochronological Constraints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18340"/>
            <a:ext cx="1454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340"/>
            <a:ext cx="1285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-1332656" y="6079038"/>
            <a:ext cx="1187312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 bwMode="auto">
          <a:xfrm>
            <a:off x="3798095" y="5340470"/>
            <a:ext cx="2557190" cy="916802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738761" y="5333942"/>
            <a:ext cx="290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Magmatic zircon rims yield Middle Jurassic ages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603435" y="795064"/>
            <a:ext cx="523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Mineralized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Liudaojiang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Porphyry: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7535" r="23777" b="48400"/>
          <a:stretch/>
        </p:blipFill>
        <p:spPr>
          <a:xfrm>
            <a:off x="164618" y="3962105"/>
            <a:ext cx="3361762" cy="2252994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1388601" y="4596847"/>
            <a:ext cx="207572" cy="1917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3" name="TextBox 42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ChartResBox"/>
          <p:cNvSpPr txBox="1"/>
          <p:nvPr/>
        </p:nvSpPr>
        <p:spPr>
          <a:xfrm>
            <a:off x="6565915" y="5254102"/>
            <a:ext cx="2494192" cy="1146413"/>
          </a:xfrm>
          <a:prstGeom prst="roundRect">
            <a:avLst/>
          </a:prstGeom>
          <a:solidFill>
            <a:srgbClr val="FFFFFF"/>
          </a:solidFill>
          <a:ln w="1">
            <a:solidFill>
              <a:srgbClr val="000000"/>
            </a:solidFill>
            <a:prstDash val="solid"/>
          </a:ln>
          <a:effectLst/>
        </p:spPr>
        <p:txBody>
          <a:bodyPr vert="horz" wrap="none" lIns="25400" tIns="25400" rIns="25400" bIns="254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Arial"/>
              </a:rPr>
              <a:t>Concordia</a:t>
            </a:r>
            <a:r>
              <a:rPr lang="en-US" sz="1400" b="1" dirty="0">
                <a:latin typeface="Arial"/>
              </a:rPr>
              <a:t> </a:t>
            </a:r>
            <a:r>
              <a:rPr lang="en-US" sz="1200" b="1" dirty="0">
                <a:latin typeface="Arial"/>
              </a:rPr>
              <a:t>Age = 166.0 ±0.8 Ma</a:t>
            </a:r>
            <a:r>
              <a:rPr lang="en-US" sz="1100" b="1" dirty="0">
                <a:latin typeface="Arial"/>
              </a:rPr>
              <a:t>
(2</a:t>
            </a:r>
            <a:r>
              <a:rPr lang="en-US" sz="1100" b="1" dirty="0">
                <a:latin typeface="Symbol"/>
              </a:rPr>
              <a:t>s</a:t>
            </a:r>
            <a:r>
              <a:rPr lang="en-US" sz="1100" b="1" dirty="0">
                <a:latin typeface="Arial"/>
              </a:rPr>
              <a:t>,</a:t>
            </a:r>
            <a:r>
              <a:rPr lang="en-US" sz="1300" b="1" dirty="0">
                <a:latin typeface="Arial"/>
              </a:rPr>
              <a:t> </a:t>
            </a:r>
            <a:r>
              <a:rPr lang="en-US" sz="1100" b="1" dirty="0">
                <a:latin typeface="Arial"/>
              </a:rPr>
              <a:t>decay-const. errs included)</a:t>
            </a:r>
            <a:br>
              <a:rPr lang="en-US" sz="1100" b="1" dirty="0">
                <a:latin typeface="Arial"/>
              </a:rPr>
            </a:br>
            <a:r>
              <a:rPr lang="en-US" sz="1100" b="1" dirty="0">
                <a:latin typeface="Arial"/>
              </a:rPr>
              <a:t>n = 10
MSWD</a:t>
            </a:r>
            <a:r>
              <a:rPr lang="en-US" sz="1300" b="1" dirty="0">
                <a:latin typeface="Arial"/>
              </a:rPr>
              <a:t> </a:t>
            </a:r>
            <a:r>
              <a:rPr lang="en-US" sz="1100" b="1" dirty="0">
                <a:latin typeface="Arial"/>
              </a:rPr>
              <a:t>(of </a:t>
            </a:r>
            <a:r>
              <a:rPr lang="en-US" sz="1100" b="1" dirty="0" err="1">
                <a:latin typeface="Arial"/>
              </a:rPr>
              <a:t>conc</a:t>
            </a:r>
            <a:r>
              <a:rPr lang="en-US" sz="1100" b="1" dirty="0">
                <a:latin typeface="Arial"/>
              </a:rPr>
              <a:t>.&amp;equiv.) = 1.4,
Probability</a:t>
            </a:r>
            <a:r>
              <a:rPr lang="en-US" sz="1300" b="1" dirty="0">
                <a:latin typeface="Arial"/>
              </a:rPr>
              <a:t> </a:t>
            </a:r>
            <a:r>
              <a:rPr lang="en-US" sz="1100" b="1" dirty="0">
                <a:latin typeface="Arial"/>
              </a:rPr>
              <a:t>(of </a:t>
            </a:r>
            <a:r>
              <a:rPr lang="en-US" sz="1100" b="1" dirty="0" err="1">
                <a:latin typeface="Arial"/>
              </a:rPr>
              <a:t>conc</a:t>
            </a:r>
            <a:r>
              <a:rPr lang="en-US" sz="1100" b="1" dirty="0">
                <a:latin typeface="Arial"/>
              </a:rPr>
              <a:t>.&amp;equiv.) = 0.11</a:t>
            </a:r>
          </a:p>
        </p:txBody>
      </p:sp>
      <p:sp>
        <p:nvSpPr>
          <p:cNvPr id="46" name="YaxisName"/>
          <p:cNvSpPr txBox="1"/>
          <p:nvPr/>
        </p:nvSpPr>
        <p:spPr>
          <a:xfrm>
            <a:off x="3629430" y="2367132"/>
            <a:ext cx="449832" cy="1257242"/>
          </a:xfrm>
          <a:prstGeom prst="rect">
            <a:avLst/>
          </a:prstGeom>
        </p:spPr>
        <p:txBody>
          <a:bodyPr vert="vert270"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baseline="30000" dirty="0">
                <a:latin typeface="Arial"/>
              </a:rPr>
              <a:t>207</a:t>
            </a:r>
            <a:r>
              <a:rPr lang="en-US" sz="1800" b="1" dirty="0">
                <a:latin typeface="Arial"/>
              </a:rPr>
              <a:t>Pb/</a:t>
            </a:r>
            <a:r>
              <a:rPr lang="en-US" sz="1800" b="1" baseline="30000" dirty="0">
                <a:latin typeface="Arial"/>
              </a:rPr>
              <a:t>206</a:t>
            </a:r>
            <a:r>
              <a:rPr lang="en-US" sz="1800" b="1" dirty="0">
                <a:latin typeface="Arial"/>
              </a:rPr>
              <a:t>Pb</a:t>
            </a:r>
          </a:p>
        </p:txBody>
      </p:sp>
      <p:sp>
        <p:nvSpPr>
          <p:cNvPr id="47" name="XaxisName"/>
          <p:cNvSpPr txBox="1"/>
          <p:nvPr/>
        </p:nvSpPr>
        <p:spPr>
          <a:xfrm>
            <a:off x="5964134" y="4892704"/>
            <a:ext cx="1223114" cy="357014"/>
          </a:xfrm>
          <a:prstGeom prst="rect">
            <a:avLst/>
          </a:prstGeom>
        </p:spPr>
        <p:txBody>
          <a:bodyPr vert="horz"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baseline="30000">
                <a:latin typeface="Arial"/>
              </a:rPr>
              <a:t>238</a:t>
            </a:r>
            <a:r>
              <a:rPr lang="en-US" sz="1800" b="1">
                <a:latin typeface="Arial"/>
              </a:rPr>
              <a:t>U/</a:t>
            </a:r>
            <a:r>
              <a:rPr lang="en-US" sz="1800" b="1" baseline="30000">
                <a:latin typeface="Arial"/>
              </a:rPr>
              <a:t>206</a:t>
            </a:r>
            <a:r>
              <a:rPr lang="en-US" sz="1800" b="1">
                <a:latin typeface="Arial"/>
              </a:rPr>
              <a:t>Pb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9" t="6473" r="16878" b="16081"/>
          <a:stretch/>
        </p:blipFill>
        <p:spPr>
          <a:xfrm>
            <a:off x="4091571" y="980728"/>
            <a:ext cx="4690895" cy="3954183"/>
          </a:xfrm>
          <a:prstGeom prst="rect">
            <a:avLst/>
          </a:prstGeom>
        </p:spPr>
      </p:pic>
      <p:sp>
        <p:nvSpPr>
          <p:cNvPr id="37" name="Star: 5 Points 36"/>
          <p:cNvSpPr/>
          <p:nvPr/>
        </p:nvSpPr>
        <p:spPr>
          <a:xfrm>
            <a:off x="1807563" y="4065303"/>
            <a:ext cx="191218" cy="173153"/>
          </a:xfrm>
          <a:prstGeom prst="star5">
            <a:avLst/>
          </a:prstGeom>
          <a:solidFill>
            <a:srgbClr val="CA21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063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7088" r="14353" b="15167"/>
          <a:stretch/>
        </p:blipFill>
        <p:spPr>
          <a:xfrm>
            <a:off x="4294958" y="965309"/>
            <a:ext cx="4561466" cy="3680335"/>
          </a:xfrm>
          <a:prstGeom prst="rect">
            <a:avLst/>
          </a:prstGeom>
        </p:spPr>
      </p:pic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Geochronological Constraints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18340"/>
            <a:ext cx="1454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340"/>
            <a:ext cx="1285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-1332656" y="6079038"/>
            <a:ext cx="1187312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 bwMode="auto">
          <a:xfrm>
            <a:off x="3580058" y="5392060"/>
            <a:ext cx="2557190" cy="916802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511932" y="5385532"/>
            <a:ext cx="2904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White Mountain porphyry yields Early Cretaceous ages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-324544" y="813883"/>
            <a:ext cx="523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Unmineralized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White Mountain Porphyry: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7535" r="23777" b="48400"/>
          <a:stretch/>
        </p:blipFill>
        <p:spPr>
          <a:xfrm>
            <a:off x="166290" y="3806339"/>
            <a:ext cx="3361762" cy="2252994"/>
          </a:xfrm>
          <a:prstGeom prst="rect">
            <a:avLst/>
          </a:prstGeom>
        </p:spPr>
      </p:pic>
      <p:sp>
        <p:nvSpPr>
          <p:cNvPr id="38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3" name="TextBox 42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YaxisName"/>
          <p:cNvSpPr txBox="1"/>
          <p:nvPr/>
        </p:nvSpPr>
        <p:spPr>
          <a:xfrm>
            <a:off x="4054508" y="2080735"/>
            <a:ext cx="449832" cy="1257242"/>
          </a:xfrm>
          <a:prstGeom prst="rect">
            <a:avLst/>
          </a:prstGeom>
        </p:spPr>
        <p:txBody>
          <a:bodyPr vert="vert270"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baseline="30000" dirty="0">
                <a:latin typeface="Arial"/>
              </a:rPr>
              <a:t>207</a:t>
            </a:r>
            <a:r>
              <a:rPr lang="en-US" sz="1800" b="1" dirty="0">
                <a:latin typeface="Arial"/>
              </a:rPr>
              <a:t>Pb/</a:t>
            </a:r>
            <a:r>
              <a:rPr lang="en-US" sz="1800" b="1" baseline="30000" dirty="0">
                <a:latin typeface="Arial"/>
              </a:rPr>
              <a:t>206</a:t>
            </a:r>
            <a:r>
              <a:rPr lang="en-US" sz="1800" b="1" dirty="0">
                <a:latin typeface="Arial"/>
              </a:rPr>
              <a:t>Pb</a:t>
            </a:r>
          </a:p>
        </p:txBody>
      </p:sp>
      <p:sp>
        <p:nvSpPr>
          <p:cNvPr id="47" name="XaxisName"/>
          <p:cNvSpPr txBox="1"/>
          <p:nvPr/>
        </p:nvSpPr>
        <p:spPr>
          <a:xfrm>
            <a:off x="6137248" y="4551526"/>
            <a:ext cx="1223114" cy="357014"/>
          </a:xfrm>
          <a:prstGeom prst="rect">
            <a:avLst/>
          </a:prstGeom>
        </p:spPr>
        <p:txBody>
          <a:bodyPr vert="horz"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baseline="30000">
                <a:latin typeface="Arial"/>
              </a:rPr>
              <a:t>238</a:t>
            </a:r>
            <a:r>
              <a:rPr lang="en-US" sz="1800" b="1">
                <a:latin typeface="Arial"/>
              </a:rPr>
              <a:t>U/</a:t>
            </a:r>
            <a:r>
              <a:rPr lang="en-US" sz="1800" b="1" baseline="30000">
                <a:latin typeface="Arial"/>
              </a:rPr>
              <a:t>206</a:t>
            </a:r>
            <a:r>
              <a:rPr lang="en-US" sz="1800" b="1">
                <a:latin typeface="Arial"/>
              </a:rPr>
              <a:t>Pb</a:t>
            </a:r>
          </a:p>
        </p:txBody>
      </p:sp>
      <p:sp>
        <p:nvSpPr>
          <p:cNvPr id="37" name="ChartResBox"/>
          <p:cNvSpPr txBox="1"/>
          <p:nvPr/>
        </p:nvSpPr>
        <p:spPr>
          <a:xfrm>
            <a:off x="6198672" y="5093976"/>
            <a:ext cx="2789639" cy="1333698"/>
          </a:xfrm>
          <a:prstGeom prst="roundRect">
            <a:avLst/>
          </a:prstGeom>
          <a:solidFill>
            <a:srgbClr val="FFFFFF"/>
          </a:solidFill>
          <a:ln w="1">
            <a:solidFill>
              <a:srgbClr val="000000"/>
            </a:solidFill>
            <a:prstDash val="solid"/>
          </a:ln>
          <a:effectLst/>
        </p:spPr>
        <p:txBody>
          <a:bodyPr vert="horz" wrap="square" lIns="25400" tIns="25400" rIns="25400" bIns="2540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Arial"/>
              </a:rPr>
              <a:t>Concordia</a:t>
            </a:r>
            <a:r>
              <a:rPr lang="en-US" sz="1400" b="1" dirty="0">
                <a:latin typeface="Arial"/>
              </a:rPr>
              <a:t> </a:t>
            </a:r>
            <a:r>
              <a:rPr lang="en-US" sz="1200" b="1" dirty="0">
                <a:latin typeface="Arial"/>
              </a:rPr>
              <a:t>Age = 130.2 ±0.9 Ma</a:t>
            </a:r>
            <a:r>
              <a:rPr lang="en-US" sz="1100" b="1" dirty="0">
                <a:latin typeface="Arial"/>
              </a:rPr>
              <a:t>
(95%</a:t>
            </a:r>
            <a:r>
              <a:rPr lang="en-US" sz="1300" b="1" dirty="0">
                <a:latin typeface="Arial"/>
              </a:rPr>
              <a:t> </a:t>
            </a:r>
            <a:r>
              <a:rPr lang="en-US" sz="1100" b="1" dirty="0">
                <a:latin typeface="Arial"/>
              </a:rPr>
              <a:t>confidence, decay-const. errs included)</a:t>
            </a:r>
          </a:p>
          <a:p>
            <a:pPr algn="ctr"/>
            <a:r>
              <a:rPr lang="en-US" b="1" dirty="0">
                <a:latin typeface="Arial"/>
              </a:rPr>
              <a:t>n = 14</a:t>
            </a:r>
            <a:r>
              <a:rPr lang="en-US" sz="1100" b="1" dirty="0">
                <a:latin typeface="Arial"/>
              </a:rPr>
              <a:t>
MSWD</a:t>
            </a:r>
            <a:r>
              <a:rPr lang="en-US" sz="1300" b="1" dirty="0">
                <a:latin typeface="Arial"/>
              </a:rPr>
              <a:t> </a:t>
            </a:r>
            <a:r>
              <a:rPr lang="en-US" sz="1100" b="1" dirty="0">
                <a:latin typeface="Arial"/>
              </a:rPr>
              <a:t>(of </a:t>
            </a:r>
            <a:r>
              <a:rPr lang="en-US" sz="1100" b="1" dirty="0" err="1">
                <a:latin typeface="Arial"/>
              </a:rPr>
              <a:t>conc</a:t>
            </a:r>
            <a:r>
              <a:rPr lang="en-US" sz="1100" b="1" dirty="0">
                <a:latin typeface="Arial"/>
              </a:rPr>
              <a:t>.&amp;equiv.) = 2.0,
Probability</a:t>
            </a:r>
            <a:r>
              <a:rPr lang="en-US" sz="1300" b="1" dirty="0">
                <a:latin typeface="Arial"/>
              </a:rPr>
              <a:t> </a:t>
            </a:r>
            <a:r>
              <a:rPr lang="en-US" sz="1100" b="1" dirty="0">
                <a:latin typeface="Arial"/>
              </a:rPr>
              <a:t>(of </a:t>
            </a:r>
            <a:r>
              <a:rPr lang="en-US" sz="1100" b="1" dirty="0" err="1">
                <a:latin typeface="Arial"/>
              </a:rPr>
              <a:t>conc</a:t>
            </a:r>
            <a:r>
              <a:rPr lang="en-US" sz="1100" b="1" dirty="0">
                <a:latin typeface="Arial"/>
              </a:rPr>
              <a:t>.&amp;equiv.) = 0.005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541"/>
          <a:stretch/>
        </p:blipFill>
        <p:spPr>
          <a:xfrm>
            <a:off x="149701" y="1299734"/>
            <a:ext cx="1635774" cy="234529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20226" r="14164" b="16549"/>
          <a:stretch/>
        </p:blipFill>
        <p:spPr>
          <a:xfrm>
            <a:off x="1817412" y="2588449"/>
            <a:ext cx="1759665" cy="1055996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1" t="31583" r="28050" b="17899"/>
          <a:stretch/>
        </p:blipFill>
        <p:spPr>
          <a:xfrm>
            <a:off x="1823614" y="1299734"/>
            <a:ext cx="1759666" cy="123193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3" name="Star: 5 Points 52"/>
          <p:cNvSpPr/>
          <p:nvPr/>
        </p:nvSpPr>
        <p:spPr>
          <a:xfrm>
            <a:off x="1808268" y="3907827"/>
            <a:ext cx="191218" cy="173153"/>
          </a:xfrm>
          <a:prstGeom prst="star5">
            <a:avLst/>
          </a:prstGeom>
          <a:solidFill>
            <a:srgbClr val="CA21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1808420" y="3917674"/>
            <a:ext cx="207572" cy="19178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669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 bwMode="auto">
          <a:xfrm>
            <a:off x="170581" y="985209"/>
            <a:ext cx="8714060" cy="1777507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47120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669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Introduction &amp; Framework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44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920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2" y="-19411"/>
            <a:ext cx="16264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1" y="-18288"/>
            <a:ext cx="14336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4" name="TextBox 63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99209" y="1112194"/>
            <a:ext cx="8745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White Mountain is a sediment-hosted gold deposit with enigmatic characteristics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Minimal academic work has been published in peer-reviewed journals on a) the deposit and b)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Hunjiang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basin in which it is located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talk will discuss the results of a basin-wide deposit study and geochronology work conducted to constrain the regional framework for White Mountain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81" y="3068009"/>
            <a:ext cx="8712968" cy="2581968"/>
          </a:xfrm>
          <a:prstGeom prst="rect">
            <a:avLst/>
          </a:prstGeom>
          <a:effectLst>
            <a:glow rad="25400">
              <a:schemeClr val="tx1"/>
            </a:glow>
          </a:effectLst>
        </p:spPr>
      </p:pic>
      <p:sp>
        <p:nvSpPr>
          <p:cNvPr id="60" name="TextBox 59"/>
          <p:cNvSpPr txBox="1"/>
          <p:nvPr/>
        </p:nvSpPr>
        <p:spPr>
          <a:xfrm>
            <a:off x="265168" y="5612034"/>
            <a:ext cx="9740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Polymictic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matrix-supported breccia at White Mountain. Grade 35.1 g/t Au.</a:t>
            </a:r>
          </a:p>
        </p:txBody>
      </p:sp>
    </p:spTree>
    <p:extLst>
      <p:ext uri="{BB962C8B-B14F-4D97-AF65-F5344CB8AC3E}">
        <p14:creationId xmlns:p14="http://schemas.microsoft.com/office/powerpoint/2010/main" val="356006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14032" b="9910"/>
          <a:stretch/>
        </p:blipFill>
        <p:spPr>
          <a:xfrm>
            <a:off x="62626" y="2322504"/>
            <a:ext cx="5460086" cy="3075841"/>
          </a:xfrm>
          <a:prstGeom prst="rect">
            <a:avLst/>
          </a:prstGeom>
        </p:spPr>
      </p:pic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Interpretations and Conclusions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18340"/>
            <a:ext cx="1454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340"/>
            <a:ext cx="1285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9161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556465" y="852597"/>
            <a:ext cx="8186758" cy="11238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40927" y="895372"/>
            <a:ext cx="8259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Research Question: Are there other related deposits within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Hunjiang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basin? If so, how are these related to White Mountain, and how does White Mountain fit within the regional tectonic framework?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9784" y="5353538"/>
            <a:ext cx="34512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Diagram from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Sillitoe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(2008)  </a:t>
            </a:r>
          </a:p>
        </p:txBody>
      </p:sp>
      <p:sp>
        <p:nvSpPr>
          <p:cNvPr id="32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7" name="TextBox 36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905" y="2519466"/>
            <a:ext cx="3556711" cy="272445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496958" y="5169328"/>
            <a:ext cx="3614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C00000"/>
              </a:buClr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Pacific Plate “captured” the Phoenix plate in the Lower Cretaceous, resulting in a shift to northerly subduction of the Izanagi and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Farallon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plates. </a:t>
            </a:r>
          </a:p>
        </p:txBody>
      </p:sp>
      <p:sp>
        <p:nvSpPr>
          <p:cNvPr id="6" name="Oval 5"/>
          <p:cNvSpPr/>
          <p:nvPr/>
        </p:nvSpPr>
        <p:spPr>
          <a:xfrm>
            <a:off x="1728520" y="3091298"/>
            <a:ext cx="1379627" cy="6783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6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585" y="818506"/>
            <a:ext cx="5282920" cy="3667658"/>
          </a:xfrm>
          <a:prstGeom prst="rect">
            <a:avLst/>
          </a:prstGeom>
        </p:spPr>
      </p:pic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Interpretations and Conclusions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18340"/>
            <a:ext cx="1454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340"/>
            <a:ext cx="12858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9161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7" name="TextBox 36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 bwMode="auto">
          <a:xfrm>
            <a:off x="87987" y="1268139"/>
            <a:ext cx="3554643" cy="5329213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0563" y="1250037"/>
            <a:ext cx="36685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Sedimentary rocks in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Hunjiang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basin range from Proterozoic to at least Permian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Hematite alteration occurred before most structural activity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Compression predated Mesozoic extension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Structural activity largely finished by the Early Cretaceous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volcaniclastic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rocks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unconformably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overlying dipping sedimentary rocks)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Geochronology suggests mineralization occurred during the Early Cretaceous or later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Mesozoic extension and magmatic-hydrothermal activity are the likely drivers of mineralization within the basin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1"/>
          <a:stretch/>
        </p:blipFill>
        <p:spPr>
          <a:xfrm>
            <a:off x="3654597" y="4548953"/>
            <a:ext cx="5529609" cy="1803379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-163672" y="820547"/>
            <a:ext cx="2867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Results Summary:</a:t>
            </a:r>
          </a:p>
        </p:txBody>
      </p:sp>
      <p:sp>
        <p:nvSpPr>
          <p:cNvPr id="49" name="Star: 5 Points 48"/>
          <p:cNvSpPr/>
          <p:nvPr/>
        </p:nvSpPr>
        <p:spPr>
          <a:xfrm>
            <a:off x="6351094" y="1406817"/>
            <a:ext cx="258113" cy="230045"/>
          </a:xfrm>
          <a:prstGeom prst="star5">
            <a:avLst/>
          </a:prstGeom>
          <a:solidFill>
            <a:srgbClr val="CA21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0" b="3694"/>
          <a:stretch/>
        </p:blipFill>
        <p:spPr>
          <a:xfrm>
            <a:off x="3715698" y="4591093"/>
            <a:ext cx="5454570" cy="18616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0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87746"/>
            <a:ext cx="9456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Acknowledgements:</a:t>
            </a:r>
            <a:endParaRPr lang="en-CA" sz="44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57" y="87746"/>
            <a:ext cx="2106233" cy="936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57" y="3437919"/>
            <a:ext cx="2330634" cy="1932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517232"/>
            <a:ext cx="7128792" cy="815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821" y="707330"/>
            <a:ext cx="54726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Eldorado Gold Corp.: Feng Tao, Greg Collins, Tim Baker, Peter Lewis, Sun Peng, Liu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Hongfu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Society of Economic Geologists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for grants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and fellowships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The Geological Society of America for conference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522825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2008" y="-498344"/>
            <a:ext cx="9252520" cy="7704856"/>
          </a:xfrm>
          <a:prstGeom prst="rect">
            <a:avLst/>
          </a:prstGeom>
          <a:blipFill dpi="0" rotWithShape="1">
            <a:blip r:embed="rId3">
              <a:alphaModFix amt="7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92" y="28616"/>
            <a:ext cx="903649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CA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References:</a:t>
            </a:r>
          </a:p>
          <a:p>
            <a:pPr>
              <a:buClr>
                <a:srgbClr val="C00000"/>
              </a:buClr>
            </a:pPr>
            <a:endParaRPr lang="en-CA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Chapman, J.,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Kosacz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R., Sun, Y., and Warren, M., 2007. White Mountain Project, Jilin Province, China. Report prepared for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SinoGold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Mining Limited: SRK Consulting, 22 p.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Cline, J.S., Hofstra, A.H.,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Muntean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J.L.,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Tosdal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R.M., and Hickey, K.A., 2005. Carlin-Type Gold Deposits in Nevada: Critical Geologic Characteristics and Viable Models: Economic Geology 100</a:t>
            </a:r>
            <a:r>
              <a:rPr lang="en-CA" sz="15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Volume, p. 451-484. 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Giggenbach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W.F., 1992. Magma degassing and mineral deposition in hydrothermal systems along convergent plate boundaries: Economic Geology, v. 87, p. 1927-1944.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Goldfarb, R.J., Taylor, R.D., Collins, G.S.,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Goryachev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N.A., and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Orlandini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O.F., 2014. Phanerozoic continental growth and gold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metallogy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Asia: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Gondwana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Research, v. 25, p. 48-102.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Hart, C.J.R., Goldfarb, R.J.,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Qiu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Y.,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Snee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L., Miller, L.D., and Miller, M.L., 2002. Gold deposits of the northern margin of the North China Craton: multiple late Paleozoic-Mesozoic mineralizing events: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Mineralium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Deposita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v. 37, p. 326-351.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Ross, K., and Rhys, D., 2012. Petrographic study of samples from the White Mountain gold deposit, Jilin Province, China. Report prepared for Eldorado Gold Corp., by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Panterra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Geoservices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Inc.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Sillitoe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R.H., and Bonham, H.F., 1990. Sediment-hosted gold deposits: Distal products of magmatic-hydrothermal systems: Geology, v. 18, p. 157-161.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Sillitoe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R.H., 2008. Major Gold Deposits and Belts of the North and South American Cordillera: Distribution,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Tectonomagmatic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Settings, and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Metallogenic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Consideration: Economic Geology, v. 103, p. 663-687.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Simmons, S.F., White, N.C., and John, D.A., 2005. Geological Characteristics of Epithermal Precious and Base Metal Deposits: Economic Geology 100</a:t>
            </a:r>
            <a:r>
              <a:rPr lang="en-CA" sz="15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Volume, p. 485-522.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Zhao, G., and </a:t>
            </a:r>
            <a:r>
              <a:rPr lang="en-CA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Cawood</a:t>
            </a:r>
            <a:r>
              <a:rPr lang="en-CA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P.A., 2012. Precambrian geology of China: Precambrian Research, v. 222, p. 13-54. </a:t>
            </a:r>
          </a:p>
          <a:p>
            <a:pPr>
              <a:buClr>
                <a:srgbClr val="C00000"/>
              </a:buClr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59832" y="5877272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prstClr val="black">
                      <a:alpha val="41000"/>
                    </a:prst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Thank You!</a:t>
            </a:r>
            <a:endParaRPr lang="en-CA" sz="4400" b="1" dirty="0">
              <a:ln>
                <a:solidFill>
                  <a:prstClr val="black">
                    <a:alpha val="41000"/>
                  </a:prst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25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 bwMode="auto">
          <a:xfrm>
            <a:off x="353025" y="5297226"/>
            <a:ext cx="3182797" cy="1004243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6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669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Setting: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2" y="-19411"/>
            <a:ext cx="16264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1" y="-18288"/>
            <a:ext cx="14336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8"/>
          <a:stretch/>
        </p:blipFill>
        <p:spPr>
          <a:xfrm>
            <a:off x="4341167" y="1049836"/>
            <a:ext cx="4990441" cy="5092896"/>
          </a:xfrm>
          <a:prstGeom prst="rect">
            <a:avLst/>
          </a:prstGeom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/>
          <a:stretch/>
        </p:blipFill>
        <p:spPr bwMode="auto">
          <a:xfrm>
            <a:off x="118023" y="1138692"/>
            <a:ext cx="3840256" cy="376743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9" name="Straight Connector 48"/>
          <p:cNvCxnSpPr/>
          <p:nvPr/>
        </p:nvCxnSpPr>
        <p:spPr>
          <a:xfrm flipV="1">
            <a:off x="1660504" y="890628"/>
            <a:ext cx="2567935" cy="303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660504" y="3284984"/>
            <a:ext cx="2567935" cy="15289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535822" y="4462368"/>
            <a:ext cx="1944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en-US" sz="2800" b="1" dirty="0"/>
              <a:t>N</a:t>
            </a:r>
            <a:endParaRPr lang="en-GB" altLang="en-US" sz="2400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3732316" y="3905468"/>
            <a:ext cx="0" cy="648072"/>
          </a:xfrm>
          <a:prstGeom prst="straightConnector1">
            <a:avLst/>
          </a:prstGeom>
          <a:ln w="762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5949296" y="2492502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27187" y="2232356"/>
            <a:ext cx="2357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Changchun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(capital)</a:t>
            </a:r>
          </a:p>
        </p:txBody>
      </p:sp>
      <p:sp>
        <p:nvSpPr>
          <p:cNvPr id="62" name="Oval 61"/>
          <p:cNvSpPr/>
          <p:nvPr/>
        </p:nvSpPr>
        <p:spPr>
          <a:xfrm>
            <a:off x="6505020" y="3970681"/>
            <a:ext cx="45720" cy="457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056346" y="3626067"/>
            <a:ext cx="2357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Baishan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 rot="20119185">
            <a:off x="5961044" y="3908500"/>
            <a:ext cx="976957" cy="4096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/>
          <p:cNvSpPr/>
          <p:nvPr/>
        </p:nvSpPr>
        <p:spPr>
          <a:xfrm>
            <a:off x="6371163" y="3878603"/>
            <a:ext cx="156717" cy="154666"/>
          </a:xfrm>
          <a:prstGeom prst="star5">
            <a:avLst/>
          </a:prstGeom>
          <a:solidFill>
            <a:schemeClr val="accent4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r="3380"/>
          <a:stretch/>
        </p:blipFill>
        <p:spPr>
          <a:xfrm>
            <a:off x="110479" y="1125780"/>
            <a:ext cx="1414342" cy="1299465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141879" y="1392113"/>
            <a:ext cx="362236" cy="2631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1" name="Rectangle 50"/>
          <p:cNvSpPr/>
          <p:nvPr/>
        </p:nvSpPr>
        <p:spPr>
          <a:xfrm>
            <a:off x="1660505" y="1193663"/>
            <a:ext cx="1975392" cy="2091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4" name="TextBox 63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229646" y="886407"/>
            <a:ext cx="4806445" cy="3927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Rectangle 42"/>
          <p:cNvSpPr/>
          <p:nvPr/>
        </p:nvSpPr>
        <p:spPr bwMode="auto">
          <a:xfrm>
            <a:off x="353025" y="5314573"/>
            <a:ext cx="3192433" cy="1018725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35944" y="5304094"/>
            <a:ext cx="3332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Quaternary cover in NW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Igneous and sedimentary rocks in 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3"/>
          <a:stretch/>
        </p:blipFill>
        <p:spPr>
          <a:xfrm>
            <a:off x="4253192" y="4853615"/>
            <a:ext cx="4799850" cy="15436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3" grpId="0" animBg="1"/>
      <p:bldP spid="4" grpId="0"/>
      <p:bldP spid="62" grpId="0" animBg="1"/>
      <p:bldP spid="63" grpId="0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69" b="40657"/>
          <a:stretch/>
        </p:blipFill>
        <p:spPr>
          <a:xfrm>
            <a:off x="3121434" y="770887"/>
            <a:ext cx="5814752" cy="391980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 bwMode="auto">
          <a:xfrm>
            <a:off x="120771" y="1374320"/>
            <a:ext cx="2915687" cy="2031325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6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669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Geologic Setting: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2" y="-19411"/>
            <a:ext cx="16264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1" y="-18288"/>
            <a:ext cx="14336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027" y="1489431"/>
            <a:ext cx="2881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Hunjiang Basin, SE Jilin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Well endowed with various mineral deposits 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White Mountain located in Proterozoic sedimentary succession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6358797" y="1304171"/>
            <a:ext cx="144494" cy="2155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6313589" y="1271489"/>
            <a:ext cx="83095" cy="56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tar: 5 Points 3"/>
          <p:cNvSpPr/>
          <p:nvPr/>
        </p:nvSpPr>
        <p:spPr>
          <a:xfrm>
            <a:off x="6195590" y="1365093"/>
            <a:ext cx="258113" cy="230045"/>
          </a:xfrm>
          <a:prstGeom prst="star5">
            <a:avLst/>
          </a:prstGeom>
          <a:solidFill>
            <a:srgbClr val="CA21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8" name="TextBox 37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6453703" y="1481381"/>
            <a:ext cx="83095" cy="564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0" r="182" b="2751"/>
          <a:stretch/>
        </p:blipFill>
        <p:spPr>
          <a:xfrm>
            <a:off x="3728180" y="4626523"/>
            <a:ext cx="5208006" cy="1830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6" t="44028" r="4614" b="7948"/>
          <a:stretch/>
        </p:blipFill>
        <p:spPr>
          <a:xfrm>
            <a:off x="1958886" y="3935476"/>
            <a:ext cx="1917631" cy="20415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6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669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Mine-scale Stratigraphy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9411"/>
            <a:ext cx="16721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1" y="-18288"/>
            <a:ext cx="14336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738416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6786424" y="5033700"/>
            <a:ext cx="683844" cy="16616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2" name="TextBox 41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r="59824" b="8331"/>
          <a:stretch/>
        </p:blipFill>
        <p:spPr>
          <a:xfrm>
            <a:off x="405375" y="1393223"/>
            <a:ext cx="1577507" cy="459263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30438" r="95171" b="30359"/>
          <a:stretch/>
        </p:blipFill>
        <p:spPr>
          <a:xfrm>
            <a:off x="195151" y="2662049"/>
            <a:ext cx="230205" cy="2034728"/>
          </a:xfrm>
          <a:prstGeom prst="rect">
            <a:avLst/>
          </a:prstGeom>
        </p:spPr>
      </p:pic>
      <p:pic>
        <p:nvPicPr>
          <p:cNvPr id="31" name="图片 1"/>
          <p:cNvPicPr>
            <a:picLocks noChangeAspect="1"/>
          </p:cNvPicPr>
          <p:nvPr/>
        </p:nvPicPr>
        <p:blipFill rotWithShape="1">
          <a:blip r:embed="rId6"/>
          <a:srcRect t="1720"/>
          <a:stretch/>
        </p:blipFill>
        <p:spPr>
          <a:xfrm>
            <a:off x="3860712" y="3321739"/>
            <a:ext cx="4982356" cy="3105292"/>
          </a:xfrm>
          <a:prstGeom prst="rect">
            <a:avLst/>
          </a:prstGeom>
          <a:ln>
            <a:noFill/>
          </a:ln>
        </p:spPr>
      </p:pic>
      <p:pic>
        <p:nvPicPr>
          <p:cNvPr id="38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" b="19175"/>
          <a:stretch/>
        </p:blipFill>
        <p:spPr>
          <a:xfrm>
            <a:off x="3860712" y="885744"/>
            <a:ext cx="4982356" cy="2187055"/>
          </a:xfrm>
          <a:prstGeom prst="rect">
            <a:avLst/>
          </a:prstGeom>
          <a:ln>
            <a:noFill/>
          </a:ln>
        </p:spPr>
      </p:pic>
      <p:sp>
        <p:nvSpPr>
          <p:cNvPr id="48" name="TextBox 47"/>
          <p:cNvSpPr txBox="1"/>
          <p:nvPr/>
        </p:nvSpPr>
        <p:spPr>
          <a:xfrm>
            <a:off x="6762329" y="808204"/>
            <a:ext cx="2213200" cy="3231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500" b="1" dirty="0">
                <a:latin typeface="Calibri" panose="020F0502020204030204" pitchFamily="34" charset="0"/>
                <a:cs typeface="Arial" pitchFamily="34" charset="0"/>
              </a:rPr>
              <a:t>&gt;1.0g/t Au, facing NW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62329" y="3441928"/>
            <a:ext cx="2213200" cy="3231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500" b="1" dirty="0">
                <a:latin typeface="Calibri" panose="020F0502020204030204" pitchFamily="34" charset="0"/>
                <a:cs typeface="Arial" pitchFamily="34" charset="0"/>
              </a:rPr>
              <a:t>&gt;1.0g/t Au, facing NE</a:t>
            </a: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73"/>
          <a:stretch/>
        </p:blipFill>
        <p:spPr>
          <a:xfrm>
            <a:off x="3860712" y="3019229"/>
            <a:ext cx="4982356" cy="318507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1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 bwMode="auto">
          <a:xfrm>
            <a:off x="105561" y="5814056"/>
            <a:ext cx="5393259" cy="604625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6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008" y="156723"/>
            <a:ext cx="669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Mine-scale Stratigraphy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9411"/>
            <a:ext cx="16721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1" y="-18288"/>
            <a:ext cx="14336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57957" b="6871"/>
          <a:stretch/>
        </p:blipFill>
        <p:spPr>
          <a:xfrm>
            <a:off x="-30982" y="1585340"/>
            <a:ext cx="1557599" cy="4227911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-13742" y="793351"/>
            <a:ext cx="5377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Scalloped Quartz Breccia (Favorable Interval):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516216" y="797117"/>
            <a:ext cx="419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en-US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Breccias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26" y="1233592"/>
            <a:ext cx="3921848" cy="2746158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1" r="2604" b="14938"/>
          <a:stretch/>
        </p:blipFill>
        <p:spPr>
          <a:xfrm>
            <a:off x="1581526" y="4118510"/>
            <a:ext cx="3947945" cy="1591169"/>
          </a:xfrm>
          <a:prstGeom prst="rect">
            <a:avLst/>
          </a:prstGeom>
          <a:ln w="3175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2" name="Straight Arrow Connector 41"/>
          <p:cNvCxnSpPr/>
          <p:nvPr/>
        </p:nvCxnSpPr>
        <p:spPr>
          <a:xfrm flipV="1">
            <a:off x="1298018" y="3796784"/>
            <a:ext cx="671145" cy="34375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22146" r="9841" b="12491"/>
          <a:stretch/>
        </p:blipFill>
        <p:spPr>
          <a:xfrm>
            <a:off x="5675271" y="2803554"/>
            <a:ext cx="3434796" cy="1960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" t="30963" r="29502" b="25367"/>
          <a:stretch/>
        </p:blipFill>
        <p:spPr>
          <a:xfrm>
            <a:off x="5708529" y="1166478"/>
            <a:ext cx="3300270" cy="1660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3" r="8447" b="12511"/>
          <a:stretch/>
        </p:blipFill>
        <p:spPr>
          <a:xfrm>
            <a:off x="5665816" y="4729197"/>
            <a:ext cx="3371827" cy="1640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TextBox 58"/>
          <p:cNvSpPr txBox="1"/>
          <p:nvPr/>
        </p:nvSpPr>
        <p:spPr>
          <a:xfrm>
            <a:off x="70833" y="5818517"/>
            <a:ext cx="54627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Scalloped </a:t>
            </a:r>
            <a:r>
              <a:rPr lang="en-US" sz="1650" dirty="0" err="1">
                <a:latin typeface="Arial" panose="020B0604020202020204" pitchFamily="34" charset="0"/>
                <a:cs typeface="Arial" panose="020B0604020202020204" pitchFamily="34" charset="0"/>
              </a:rPr>
              <a:t>Qz</a:t>
            </a: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 breccia is a regional feature in the basin</a:t>
            </a:r>
          </a:p>
          <a:p>
            <a:pPr marL="177800" indent="-177800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50" dirty="0">
                <a:latin typeface="Arial" panose="020B0604020202020204" pitchFamily="34" charset="0"/>
                <a:cs typeface="Arial" panose="020B0604020202020204" pitchFamily="34" charset="0"/>
              </a:rPr>
              <a:t>The ore breccia at White Mountain exploits this unit</a:t>
            </a:r>
          </a:p>
        </p:txBody>
      </p:sp>
      <p:sp>
        <p:nvSpPr>
          <p:cNvPr id="61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2" name="TextBox 61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0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18288" y="147579"/>
            <a:ext cx="954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Ore &amp; Alteration Patterns at White Mountain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Pentagon 34"/>
          <p:cNvSpPr/>
          <p:nvPr/>
        </p:nvSpPr>
        <p:spPr>
          <a:xfrm>
            <a:off x="3504030" y="33636"/>
            <a:ext cx="2076021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482735" y="-18240"/>
            <a:ext cx="207902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1" y="-18288"/>
            <a:ext cx="143368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259632" y="6024014"/>
            <a:ext cx="19442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 bwMode="auto">
          <a:xfrm>
            <a:off x="621847" y="3669141"/>
            <a:ext cx="4051145" cy="2640179"/>
          </a:xfrm>
          <a:prstGeom prst="rect">
            <a:avLst/>
          </a:prstGeom>
          <a:solidFill>
            <a:srgbClr val="F4F2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21847" y="3795394"/>
            <a:ext cx="4151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Mineralization (top) consists of native gold/electrum within fractures in quartz, barite, and iron oxides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Alteration (right) consists dominantly of hematite and clays (kaolinite,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dickite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illite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Shows characteristics of multiple deposit types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3978892" y="7713085"/>
            <a:ext cx="407680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1269" b="13822"/>
          <a:stretch/>
        </p:blipFill>
        <p:spPr>
          <a:xfrm>
            <a:off x="637467" y="899502"/>
            <a:ext cx="4035526" cy="2699343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>
            <a:off x="4023382" y="3444670"/>
            <a:ext cx="333765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90299" y="3014793"/>
            <a:ext cx="956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</a:t>
            </a: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μ</a:t>
            </a:r>
            <a:r>
              <a:rPr lang="en-C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m</a:t>
            </a:r>
            <a:endParaRPr lang="en-C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b="12160"/>
          <a:stretch/>
        </p:blipFill>
        <p:spPr>
          <a:xfrm>
            <a:off x="4722055" y="904351"/>
            <a:ext cx="3733800" cy="2694494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5057768" y="5229200"/>
            <a:ext cx="19442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898951" y="3444670"/>
            <a:ext cx="457200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7667215" y="3014876"/>
            <a:ext cx="99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30</a:t>
            </a:r>
            <a:r>
              <a:rPr lang="el-G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μ</a:t>
            </a:r>
            <a:r>
              <a:rPr lang="en-C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m</a:t>
            </a:r>
            <a:endParaRPr lang="en-C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/>
          <a:stretch/>
        </p:blipFill>
        <p:spPr>
          <a:xfrm rot="16200000">
            <a:off x="5267491" y="3117485"/>
            <a:ext cx="2650288" cy="37333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738415" y="3670744"/>
            <a:ext cx="994505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500" b="1" dirty="0">
                <a:latin typeface="Calibri" panose="020F0502020204030204" pitchFamily="34" charset="0"/>
                <a:cs typeface="Arial" pitchFamily="34" charset="0"/>
              </a:rPr>
              <a:t>Alteration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13448" y="908952"/>
            <a:ext cx="1368152" cy="32316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500" b="1" dirty="0">
                <a:latin typeface="Calibri" panose="020F0502020204030204" pitchFamily="34" charset="0"/>
                <a:cs typeface="Arial" pitchFamily="34" charset="0"/>
              </a:rPr>
              <a:t>Mineralization</a:t>
            </a:r>
          </a:p>
        </p:txBody>
      </p:sp>
    </p:spTree>
    <p:extLst>
      <p:ext uri="{BB962C8B-B14F-4D97-AF65-F5344CB8AC3E}">
        <p14:creationId xmlns:p14="http://schemas.microsoft.com/office/powerpoint/2010/main" val="97941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3" descr="C:\Users\Halley\AppData\Local\Microsoft\Windows\Temporary Internet Files\Content.IE5\JVDWW3MV\question-mark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54" y="829462"/>
            <a:ext cx="1431016" cy="107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2F34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64704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What about the regional framework?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28996"/>
            <a:ext cx="15448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1259632" y="5970294"/>
            <a:ext cx="19442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59632" y="5970293"/>
            <a:ext cx="194421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761060"/>
              </p:ext>
            </p:extLst>
          </p:nvPr>
        </p:nvGraphicFramePr>
        <p:xfrm>
          <a:off x="179717" y="2005082"/>
          <a:ext cx="8712968" cy="429428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195496888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103552264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976577427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3627064742"/>
                    </a:ext>
                  </a:extLst>
                </a:gridCol>
              </a:tblGrid>
              <a:tr h="326949">
                <a:tc>
                  <a:txBody>
                    <a:bodyPr/>
                    <a:lstStyle/>
                    <a:p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Carlin-type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gold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sulfidation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Distal disseminated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992400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 association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Gold-only (associated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sulfides = pyrite, marcasite) with gold in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arsenian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pyrite rims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Ag, Cu, pyrite, associated arsenic sulfides,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enargite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luzonite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tennantite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tetrahedrite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 Ag, electrum, argentite, </a:t>
                      </a:r>
                      <a:r>
                        <a:rPr lang="en-US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tetrahedrite</a:t>
                      </a: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tennantite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600617"/>
                  </a:ext>
                </a:extLst>
              </a:tr>
              <a:tr h="252028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Geochemical anomalies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Ag, As, Sb, Tl, 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sz="13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Au, Ag, As, Cu, Sb, Bi, Hg, </a:t>
                      </a:r>
                      <a:r>
                        <a:rPr lang="en-CA" sz="13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en-CA" sz="13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Sn, </a:t>
                      </a:r>
                      <a:r>
                        <a:rPr lang="en-CA" sz="13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</a:t>
                      </a:r>
                      <a:r>
                        <a:rPr lang="en-CA" sz="13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Mo, </a:t>
                      </a:r>
                      <a:r>
                        <a:rPr lang="en-CA" sz="13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</a:t>
                      </a:r>
                      <a:r>
                        <a:rPr lang="en-CA" sz="13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/Se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Ag, As, Sb, Tl, Hg, Ba, 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837793"/>
                  </a:ext>
                </a:extLst>
              </a:tr>
              <a:tr h="393843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Alteration Minerals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Pyrite, marcasite, quartz (</a:t>
                      </a:r>
                      <a:r>
                        <a:rPr lang="en-US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silicification</a:t>
                      </a: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orpiment,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realgar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stibnite, kaolinite,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dickite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illite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decalcification 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Alunite, kaolinite, </a:t>
                      </a:r>
                      <a:r>
                        <a:rPr lang="en-US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dickite</a:t>
                      </a: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pyrophyllite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diaspore, late barite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uartz (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silicification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decalcification, sericite, variable clays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709704"/>
                  </a:ext>
                </a:extLst>
              </a:tr>
              <a:tr h="53833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 Fluids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salinity, CO</a:t>
                      </a:r>
                      <a:r>
                        <a:rPr lang="en-US" sz="13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H</a:t>
                      </a:r>
                      <a:r>
                        <a:rPr lang="en-US" sz="13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S-bearing fluid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Acidic, low salinity,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low temperature fluid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Hypogene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magmatic fluid derived from distal porphyry system 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87462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Structural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Spatial association w/ pre-existing crustal faults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associated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local fault structures but not necessary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be related to axial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planes in folded rocks, c</a:t>
                      </a: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have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stockwork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veins, often disseminated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36223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Geodynamic setting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Continental back-arc extension environments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Related</a:t>
                      </a:r>
                      <a:r>
                        <a:rPr lang="en-US" sz="13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subduction zones</a:t>
                      </a:r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Distal to porphyry systems (related to subduction zones)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734698"/>
                  </a:ext>
                </a:extLst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1312398" y="2300000"/>
            <a:ext cx="1100093" cy="3513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2047293" y="2852936"/>
            <a:ext cx="11161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388149" y="3068960"/>
            <a:ext cx="168718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3853460" y="2313550"/>
            <a:ext cx="504056" cy="3513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6804519" y="2296635"/>
            <a:ext cx="972109" cy="3513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336386" y="3356992"/>
            <a:ext cx="23152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148435" y="3348200"/>
            <a:ext cx="23152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1315113" y="3670766"/>
            <a:ext cx="2194755" cy="3513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1492795" y="4545960"/>
            <a:ext cx="84359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2622939" y="4343067"/>
            <a:ext cx="7665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49245" y="3940997"/>
            <a:ext cx="140749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230241" y="4340895"/>
            <a:ext cx="574278" cy="3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5153089" y="3879811"/>
            <a:ext cx="1012231" cy="3513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3660724" y="5030760"/>
            <a:ext cx="123509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059146" y="4842784"/>
            <a:ext cx="2582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0" name="TextBox 49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179717" y="866111"/>
            <a:ext cx="8712968" cy="10180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3791" y="853070"/>
            <a:ext cx="875889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Research Question: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Are there other related deposits within the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Hunjiang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basin? If so, how are these related to White Mountain, and how does White Mountain fit within the regional tectonic framework? </a:t>
            </a:r>
            <a:endParaRPr lang="en-US" sz="2100" dirty="0"/>
          </a:p>
        </p:txBody>
      </p:sp>
      <p:sp>
        <p:nvSpPr>
          <p:cNvPr id="46" name="TextBox 45"/>
          <p:cNvSpPr txBox="1"/>
          <p:nvPr/>
        </p:nvSpPr>
        <p:spPr>
          <a:xfrm>
            <a:off x="8835480" y="5171795"/>
            <a:ext cx="59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835480" y="5756570"/>
            <a:ext cx="594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952" y="6276811"/>
            <a:ext cx="62789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Cline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(2005);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Kerrich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(2000);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Sillitoe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Bonham (1990); </a:t>
            </a:r>
          </a:p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Sillitoe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(2008); Simmons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(2005);   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7762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2" grpId="0" animBg="1"/>
      <p:bldP spid="58" grpId="0" animBg="1"/>
      <p:bldP spid="61" grpId="0" animBg="1"/>
      <p:bldP spid="75" grpId="0" animBg="1"/>
      <p:bldP spid="62" grpId="0" animBg="1"/>
      <p:bldP spid="3" grpId="0"/>
      <p:bldP spid="46" grpId="0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>
            <a:off x="45435" y="6669360"/>
            <a:ext cx="9001000" cy="0"/>
          </a:xfrm>
          <a:prstGeom prst="line">
            <a:avLst/>
          </a:prstGeom>
          <a:ln w="28575">
            <a:solidFill>
              <a:srgbClr val="2F3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01" y="6415122"/>
            <a:ext cx="3719179" cy="4240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60990"/>
            <a:ext cx="9174832" cy="808586"/>
          </a:xfrm>
          <a:prstGeom prst="rect">
            <a:avLst/>
          </a:prstGeom>
          <a:solidFill>
            <a:srgbClr val="2F3491"/>
          </a:solidFill>
          <a:ln>
            <a:solidFill>
              <a:srgbClr val="1B2C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738417"/>
            <a:ext cx="91440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008" y="156723"/>
            <a:ext cx="918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ECD9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Iron Deposits</a:t>
            </a:r>
            <a:endParaRPr lang="en-CA" sz="36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ECD9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Pentagon 32"/>
          <p:cNvSpPr/>
          <p:nvPr/>
        </p:nvSpPr>
        <p:spPr>
          <a:xfrm>
            <a:off x="39354" y="19546"/>
            <a:ext cx="574725" cy="208724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4718" y="-18288"/>
            <a:ext cx="5710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Intro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Pentagon 34"/>
          <p:cNvSpPr/>
          <p:nvPr/>
        </p:nvSpPr>
        <p:spPr>
          <a:xfrm>
            <a:off x="637467" y="33636"/>
            <a:ext cx="1265705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576339" y="-9145"/>
            <a:ext cx="13382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Geologic Setting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Pentagon 34"/>
          <p:cNvSpPr/>
          <p:nvPr/>
        </p:nvSpPr>
        <p:spPr>
          <a:xfrm>
            <a:off x="1914592" y="33636"/>
            <a:ext cx="1559000" cy="1946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Pentagon 34"/>
          <p:cNvSpPr/>
          <p:nvPr/>
        </p:nvSpPr>
        <p:spPr>
          <a:xfrm>
            <a:off x="5583119" y="33636"/>
            <a:ext cx="1398020" cy="187332"/>
          </a:xfrm>
          <a:prstGeom prst="homePlate">
            <a:avLst/>
          </a:prstGeom>
          <a:solidFill>
            <a:srgbClr val="C00000"/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1" name="Pentagon 34"/>
          <p:cNvSpPr/>
          <p:nvPr/>
        </p:nvSpPr>
        <p:spPr>
          <a:xfrm>
            <a:off x="7001984" y="33636"/>
            <a:ext cx="1183017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/>
          <p:cNvSpPr txBox="1"/>
          <p:nvPr/>
        </p:nvSpPr>
        <p:spPr>
          <a:xfrm>
            <a:off x="1847171" y="-18289"/>
            <a:ext cx="186072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Deposit Stratigraphy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47450" y="-28996"/>
            <a:ext cx="154482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Regional Deposits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Pentagon 34"/>
          <p:cNvSpPr/>
          <p:nvPr/>
        </p:nvSpPr>
        <p:spPr>
          <a:xfrm>
            <a:off x="8215833" y="19546"/>
            <a:ext cx="920672" cy="20142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6" name="TextBox 55"/>
          <p:cNvSpPr txBox="1"/>
          <p:nvPr/>
        </p:nvSpPr>
        <p:spPr>
          <a:xfrm>
            <a:off x="6929975" y="-18288"/>
            <a:ext cx="12550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Geochronology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54112" y="-28996"/>
            <a:ext cx="10207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-1332656" y="6079038"/>
            <a:ext cx="1187312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5" b="8759"/>
          <a:stretch/>
        </p:blipFill>
        <p:spPr>
          <a:xfrm>
            <a:off x="27432" y="1075037"/>
            <a:ext cx="6560792" cy="4370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3"/>
          <a:stretch/>
        </p:blipFill>
        <p:spPr>
          <a:xfrm>
            <a:off x="6796557" y="1136221"/>
            <a:ext cx="2212982" cy="4309656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 rot="19594622">
            <a:off x="2111787" y="1585846"/>
            <a:ext cx="2183671" cy="8417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637196" y="2266475"/>
            <a:ext cx="492581" cy="4320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203622" y="4725144"/>
            <a:ext cx="723536" cy="5398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600703" y="3455376"/>
            <a:ext cx="596883" cy="4733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entagon 34"/>
          <p:cNvSpPr/>
          <p:nvPr/>
        </p:nvSpPr>
        <p:spPr>
          <a:xfrm>
            <a:off x="3504030" y="33636"/>
            <a:ext cx="2048255" cy="187332"/>
          </a:xfrm>
          <a:prstGeom prst="homePlate">
            <a:avLst/>
          </a:prstGeom>
          <a:solidFill>
            <a:srgbClr val="C00000">
              <a:alpha val="0"/>
            </a:srgbClr>
          </a:solidFill>
          <a:ln>
            <a:solidFill>
              <a:srgbClr val="C000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8" name="TextBox 37"/>
          <p:cNvSpPr txBox="1"/>
          <p:nvPr/>
        </p:nvSpPr>
        <p:spPr>
          <a:xfrm>
            <a:off x="3465856" y="-27032"/>
            <a:ext cx="2151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n>
                  <a:solidFill>
                    <a:schemeClr val="tx1">
                      <a:alpha val="41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Ore and Alteration Patterns</a:t>
            </a:r>
            <a:endParaRPr lang="en-CA" sz="1300" b="1" dirty="0">
              <a:ln>
                <a:solidFill>
                  <a:schemeClr val="tx1">
                    <a:alpha val="41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 rot="19118202">
            <a:off x="2616002" y="2036168"/>
            <a:ext cx="2855959" cy="8417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13051</TotalTime>
  <Words>1613</Words>
  <Application>Microsoft Office PowerPoint</Application>
  <PresentationFormat>On-screen Show (4:3)</PresentationFormat>
  <Paragraphs>306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Symbol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Halley</dc:creator>
  <cp:lastModifiedBy>Halley Keevil</cp:lastModifiedBy>
  <cp:revision>227</cp:revision>
  <dcterms:created xsi:type="dcterms:W3CDTF">2015-09-13T21:59:05Z</dcterms:created>
  <dcterms:modified xsi:type="dcterms:W3CDTF">2016-09-25T16:59:50Z</dcterms:modified>
</cp:coreProperties>
</file>