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
  </p:notesMasterIdLst>
  <p:sldIdLst>
    <p:sldId id="256" r:id="rId2"/>
  </p:sldIdLst>
  <p:sldSz cx="51206400" cy="329184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ass, Andrew J." initials="FAJ" lastIdx="6" clrIdx="0">
    <p:extLst>
      <p:ext uri="{19B8F6BF-5375-455C-9EA6-DF929625EA0E}">
        <p15:presenceInfo xmlns:p15="http://schemas.microsoft.com/office/powerpoint/2012/main" userId="S-1-5-21-220523388-1563985344-1801674531-1283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E4E"/>
    <a:srgbClr val="C79CDC"/>
    <a:srgbClr val="04BDC2"/>
    <a:srgbClr val="7CAF00"/>
    <a:srgbClr val="F9766E"/>
    <a:srgbClr val="FB8108"/>
    <a:srgbClr val="EC151C"/>
    <a:srgbClr val="33A126"/>
    <a:srgbClr val="1F78B4"/>
    <a:srgbClr val="0168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29" autoAdjust="0"/>
    <p:restoredTop sz="94451" autoAdjust="0"/>
  </p:normalViewPr>
  <p:slideViewPr>
    <p:cSldViewPr snapToGrid="0">
      <p:cViewPr>
        <p:scale>
          <a:sx n="33" d="100"/>
          <a:sy n="33" d="100"/>
        </p:scale>
        <p:origin x="24" y="2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9" d="100"/>
          <a:sy n="79" d="100"/>
        </p:scale>
        <p:origin x="168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738" y="0"/>
            <a:ext cx="4029075" cy="350838"/>
          </a:xfrm>
          <a:prstGeom prst="rect">
            <a:avLst/>
          </a:prstGeom>
        </p:spPr>
        <p:txBody>
          <a:bodyPr vert="horz" lIns="91440" tIns="45720" rIns="91440" bIns="45720" rtlCol="0"/>
          <a:lstStyle>
            <a:lvl1pPr algn="r">
              <a:defRPr sz="1200"/>
            </a:lvl1pPr>
          </a:lstStyle>
          <a:p>
            <a:fld id="{5D15538D-231D-44FE-BB0C-3CAF37BABBB8}" type="datetimeFigureOut">
              <a:rPr lang="en-US" smtClean="0"/>
              <a:t>9/20/2016</a:t>
            </a:fld>
            <a:endParaRPr lang="en-US"/>
          </a:p>
        </p:txBody>
      </p:sp>
      <p:sp>
        <p:nvSpPr>
          <p:cNvPr id="4" name="Slide Image Placeholder 3"/>
          <p:cNvSpPr>
            <a:spLocks noGrp="1" noRot="1" noChangeAspect="1"/>
          </p:cNvSpPr>
          <p:nvPr>
            <p:ph type="sldImg" idx="2"/>
          </p:nvPr>
        </p:nvSpPr>
        <p:spPr>
          <a:xfrm>
            <a:off x="2809875" y="876300"/>
            <a:ext cx="3676650" cy="2365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0275" y="3373438"/>
            <a:ext cx="7435850" cy="276066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9563"/>
            <a:ext cx="4029075" cy="3508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738" y="6659563"/>
            <a:ext cx="4029075" cy="350837"/>
          </a:xfrm>
          <a:prstGeom prst="rect">
            <a:avLst/>
          </a:prstGeom>
        </p:spPr>
        <p:txBody>
          <a:bodyPr vert="horz" lIns="91440" tIns="45720" rIns="91440" bIns="45720" rtlCol="0" anchor="b"/>
          <a:lstStyle>
            <a:lvl1pPr algn="r">
              <a:defRPr sz="1200"/>
            </a:lvl1pPr>
          </a:lstStyle>
          <a:p>
            <a:fld id="{E4215256-F7BF-4F62-8B6B-2C89CBD34CB0}" type="slidenum">
              <a:rPr lang="en-US" smtClean="0"/>
              <a:t>‹#›</a:t>
            </a:fld>
            <a:endParaRPr lang="en-US"/>
          </a:p>
        </p:txBody>
      </p:sp>
    </p:spTree>
    <p:extLst>
      <p:ext uri="{BB962C8B-B14F-4D97-AF65-F5344CB8AC3E}">
        <p14:creationId xmlns:p14="http://schemas.microsoft.com/office/powerpoint/2010/main" val="4110901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75" y="876300"/>
            <a:ext cx="3676650"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215256-F7BF-4F62-8B6B-2C89CBD34CB0}" type="slidenum">
              <a:rPr lang="en-US" smtClean="0"/>
              <a:t>1</a:t>
            </a:fld>
            <a:endParaRPr lang="en-US"/>
          </a:p>
        </p:txBody>
      </p:sp>
    </p:spTree>
    <p:extLst>
      <p:ext uri="{BB962C8B-B14F-4D97-AF65-F5344CB8AC3E}">
        <p14:creationId xmlns:p14="http://schemas.microsoft.com/office/powerpoint/2010/main" val="754734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3841320" y="2925720"/>
            <a:ext cx="43523760" cy="5486400"/>
          </a:xfrm>
          <a:prstGeom prst="rect">
            <a:avLst/>
          </a:prstGeom>
        </p:spPr>
        <p:txBody>
          <a:bodyPr lIns="417960" tIns="208800" rIns="417960" bIns="208800" anchor="ctr"/>
          <a:lstStyle/>
          <a:p>
            <a:pPr algn="ctr"/>
            <a:endParaRPr/>
          </a:p>
        </p:txBody>
      </p:sp>
      <p:sp>
        <p:nvSpPr>
          <p:cNvPr id="28" name="PlaceHolder 2"/>
          <p:cNvSpPr>
            <a:spLocks noGrp="1"/>
          </p:cNvSpPr>
          <p:nvPr>
            <p:ph type="body"/>
          </p:nvPr>
        </p:nvSpPr>
        <p:spPr>
          <a:xfrm>
            <a:off x="3841320" y="9509040"/>
            <a:ext cx="43523760" cy="9421560"/>
          </a:xfrm>
          <a:prstGeom prst="rect">
            <a:avLst/>
          </a:prstGeom>
        </p:spPr>
        <p:txBody>
          <a:bodyPr lIns="417960" tIns="208800" rIns="417960" bIns="208800"/>
          <a:lstStyle/>
          <a:p>
            <a:endParaRPr/>
          </a:p>
        </p:txBody>
      </p:sp>
      <p:sp>
        <p:nvSpPr>
          <p:cNvPr id="29" name="PlaceHolder 3"/>
          <p:cNvSpPr>
            <a:spLocks noGrp="1"/>
          </p:cNvSpPr>
          <p:nvPr>
            <p:ph type="body"/>
          </p:nvPr>
        </p:nvSpPr>
        <p:spPr>
          <a:xfrm>
            <a:off x="3841320" y="19825920"/>
            <a:ext cx="43523760" cy="9421560"/>
          </a:xfrm>
          <a:prstGeom prst="rect">
            <a:avLst/>
          </a:prstGeom>
        </p:spPr>
        <p:txBody>
          <a:bodyPr lIns="417960" tIns="208800" rIns="417960" bIns="20880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3841320" y="2925720"/>
            <a:ext cx="43523760" cy="5486400"/>
          </a:xfrm>
          <a:prstGeom prst="rect">
            <a:avLst/>
          </a:prstGeom>
        </p:spPr>
        <p:txBody>
          <a:bodyPr lIns="417960" tIns="208800" rIns="417960" bIns="208800" anchor="ctr"/>
          <a:lstStyle/>
          <a:p>
            <a:pPr algn="ctr"/>
            <a:endParaRPr/>
          </a:p>
        </p:txBody>
      </p:sp>
      <p:sp>
        <p:nvSpPr>
          <p:cNvPr id="31" name="PlaceHolder 2"/>
          <p:cNvSpPr>
            <a:spLocks noGrp="1"/>
          </p:cNvSpPr>
          <p:nvPr>
            <p:ph type="body"/>
          </p:nvPr>
        </p:nvSpPr>
        <p:spPr>
          <a:xfrm>
            <a:off x="3841320" y="9509040"/>
            <a:ext cx="21239400" cy="9421560"/>
          </a:xfrm>
          <a:prstGeom prst="rect">
            <a:avLst/>
          </a:prstGeom>
        </p:spPr>
        <p:txBody>
          <a:bodyPr lIns="417960" tIns="208800" rIns="417960" bIns="208800"/>
          <a:lstStyle/>
          <a:p>
            <a:endParaRPr/>
          </a:p>
        </p:txBody>
      </p:sp>
      <p:sp>
        <p:nvSpPr>
          <p:cNvPr id="32" name="PlaceHolder 3"/>
          <p:cNvSpPr>
            <a:spLocks noGrp="1"/>
          </p:cNvSpPr>
          <p:nvPr>
            <p:ph type="body"/>
          </p:nvPr>
        </p:nvSpPr>
        <p:spPr>
          <a:xfrm>
            <a:off x="26143320" y="9509040"/>
            <a:ext cx="21239400" cy="9421560"/>
          </a:xfrm>
          <a:prstGeom prst="rect">
            <a:avLst/>
          </a:prstGeom>
        </p:spPr>
        <p:txBody>
          <a:bodyPr lIns="417960" tIns="208800" rIns="417960" bIns="208800"/>
          <a:lstStyle/>
          <a:p>
            <a:endParaRPr/>
          </a:p>
        </p:txBody>
      </p:sp>
      <p:sp>
        <p:nvSpPr>
          <p:cNvPr id="33" name="PlaceHolder 4"/>
          <p:cNvSpPr>
            <a:spLocks noGrp="1"/>
          </p:cNvSpPr>
          <p:nvPr>
            <p:ph type="body"/>
          </p:nvPr>
        </p:nvSpPr>
        <p:spPr>
          <a:xfrm>
            <a:off x="26143320" y="19825920"/>
            <a:ext cx="21239400" cy="9421560"/>
          </a:xfrm>
          <a:prstGeom prst="rect">
            <a:avLst/>
          </a:prstGeom>
        </p:spPr>
        <p:txBody>
          <a:bodyPr lIns="417960" tIns="208800" rIns="417960" bIns="208800"/>
          <a:lstStyle/>
          <a:p>
            <a:endParaRPr/>
          </a:p>
        </p:txBody>
      </p:sp>
      <p:sp>
        <p:nvSpPr>
          <p:cNvPr id="34" name="PlaceHolder 5"/>
          <p:cNvSpPr>
            <a:spLocks noGrp="1"/>
          </p:cNvSpPr>
          <p:nvPr>
            <p:ph type="body"/>
          </p:nvPr>
        </p:nvSpPr>
        <p:spPr>
          <a:xfrm>
            <a:off x="3841320" y="19825920"/>
            <a:ext cx="21239400" cy="9421560"/>
          </a:xfrm>
          <a:prstGeom prst="rect">
            <a:avLst/>
          </a:prstGeom>
        </p:spPr>
        <p:txBody>
          <a:bodyPr lIns="417960" tIns="208800" rIns="417960" bIns="20880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3841320" y="2925720"/>
            <a:ext cx="43523760" cy="5486400"/>
          </a:xfrm>
          <a:prstGeom prst="rect">
            <a:avLst/>
          </a:prstGeom>
        </p:spPr>
        <p:txBody>
          <a:bodyPr lIns="417960" tIns="208800" rIns="417960" bIns="208800" anchor="ctr"/>
          <a:lstStyle/>
          <a:p>
            <a:pPr algn="ctr"/>
            <a:endParaRPr/>
          </a:p>
        </p:txBody>
      </p:sp>
      <p:sp>
        <p:nvSpPr>
          <p:cNvPr id="36" name="PlaceHolder 2"/>
          <p:cNvSpPr>
            <a:spLocks noGrp="1"/>
          </p:cNvSpPr>
          <p:nvPr>
            <p:ph type="body"/>
          </p:nvPr>
        </p:nvSpPr>
        <p:spPr>
          <a:xfrm>
            <a:off x="3841320" y="9509040"/>
            <a:ext cx="43523760" cy="19751760"/>
          </a:xfrm>
          <a:prstGeom prst="rect">
            <a:avLst/>
          </a:prstGeom>
        </p:spPr>
        <p:txBody>
          <a:bodyPr lIns="417960" tIns="208800" rIns="417960" bIns="208800"/>
          <a:lstStyle/>
          <a:p>
            <a:endParaRPr/>
          </a:p>
        </p:txBody>
      </p:sp>
      <p:sp>
        <p:nvSpPr>
          <p:cNvPr id="37" name="PlaceHolder 3"/>
          <p:cNvSpPr>
            <a:spLocks noGrp="1"/>
          </p:cNvSpPr>
          <p:nvPr>
            <p:ph type="body"/>
          </p:nvPr>
        </p:nvSpPr>
        <p:spPr>
          <a:xfrm>
            <a:off x="3841320" y="9509040"/>
            <a:ext cx="43523760" cy="19751760"/>
          </a:xfrm>
          <a:prstGeom prst="rect">
            <a:avLst/>
          </a:prstGeom>
        </p:spPr>
        <p:txBody>
          <a:bodyPr lIns="417960" tIns="208800" rIns="417960" bIns="208800"/>
          <a:lstStyle/>
          <a:p>
            <a:endParaRPr/>
          </a:p>
        </p:txBody>
      </p:sp>
      <p:pic>
        <p:nvPicPr>
          <p:cNvPr id="38" name="Picture 37"/>
          <p:cNvPicPr/>
          <p:nvPr/>
        </p:nvPicPr>
        <p:blipFill>
          <a:blip r:embed="rId2"/>
          <a:stretch/>
        </p:blipFill>
        <p:spPr>
          <a:xfrm>
            <a:off x="11162340" y="9509040"/>
            <a:ext cx="28881300" cy="19751760"/>
          </a:xfrm>
          <a:prstGeom prst="rect">
            <a:avLst/>
          </a:prstGeom>
          <a:ln>
            <a:noFill/>
          </a:ln>
        </p:spPr>
      </p:pic>
      <p:pic>
        <p:nvPicPr>
          <p:cNvPr id="39" name="Picture 38"/>
          <p:cNvPicPr/>
          <p:nvPr/>
        </p:nvPicPr>
        <p:blipFill>
          <a:blip r:embed="rId2"/>
          <a:stretch/>
        </p:blipFill>
        <p:spPr>
          <a:xfrm>
            <a:off x="11162340" y="9509040"/>
            <a:ext cx="28881300" cy="19751760"/>
          </a:xfrm>
          <a:prstGeom prst="rect">
            <a:avLst/>
          </a:prstGeom>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3841320" y="2925720"/>
            <a:ext cx="43523760" cy="5486400"/>
          </a:xfrm>
          <a:prstGeom prst="rect">
            <a:avLst/>
          </a:prstGeom>
        </p:spPr>
        <p:txBody>
          <a:bodyPr lIns="417960" tIns="208800" rIns="417960" bIns="208800" anchor="ctr"/>
          <a:lstStyle/>
          <a:p>
            <a:pPr algn="ctr"/>
            <a:endParaRPr/>
          </a:p>
        </p:txBody>
      </p:sp>
      <p:sp>
        <p:nvSpPr>
          <p:cNvPr id="7" name="PlaceHolder 2"/>
          <p:cNvSpPr>
            <a:spLocks noGrp="1"/>
          </p:cNvSpPr>
          <p:nvPr>
            <p:ph type="subTitle"/>
          </p:nvPr>
        </p:nvSpPr>
        <p:spPr>
          <a:xfrm>
            <a:off x="3841320" y="9509040"/>
            <a:ext cx="43523760" cy="19751760"/>
          </a:xfrm>
          <a:prstGeom prst="rect">
            <a:avLst/>
          </a:prstGeom>
        </p:spPr>
        <p:txBody>
          <a:bodyPr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3841320" y="2925720"/>
            <a:ext cx="43523760" cy="5486400"/>
          </a:xfrm>
          <a:prstGeom prst="rect">
            <a:avLst/>
          </a:prstGeom>
        </p:spPr>
        <p:txBody>
          <a:bodyPr lIns="417960" tIns="208800" rIns="417960" bIns="208800" anchor="ctr"/>
          <a:lstStyle/>
          <a:p>
            <a:pPr algn="ctr"/>
            <a:endParaRPr/>
          </a:p>
        </p:txBody>
      </p:sp>
      <p:sp>
        <p:nvSpPr>
          <p:cNvPr id="9" name="PlaceHolder 2"/>
          <p:cNvSpPr>
            <a:spLocks noGrp="1"/>
          </p:cNvSpPr>
          <p:nvPr>
            <p:ph type="body"/>
          </p:nvPr>
        </p:nvSpPr>
        <p:spPr>
          <a:xfrm>
            <a:off x="3841320" y="9509040"/>
            <a:ext cx="43523760" cy="19751760"/>
          </a:xfrm>
          <a:prstGeom prst="rect">
            <a:avLst/>
          </a:prstGeom>
        </p:spPr>
        <p:txBody>
          <a:bodyPr lIns="417960" tIns="208800" rIns="417960" bIns="20880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3841320" y="2925720"/>
            <a:ext cx="43523760" cy="5486400"/>
          </a:xfrm>
          <a:prstGeom prst="rect">
            <a:avLst/>
          </a:prstGeom>
        </p:spPr>
        <p:txBody>
          <a:bodyPr lIns="417960" tIns="208800" rIns="417960" bIns="208800" anchor="ctr"/>
          <a:lstStyle/>
          <a:p>
            <a:pPr algn="ctr"/>
            <a:endParaRPr/>
          </a:p>
        </p:txBody>
      </p:sp>
      <p:sp>
        <p:nvSpPr>
          <p:cNvPr id="11" name="PlaceHolder 2"/>
          <p:cNvSpPr>
            <a:spLocks noGrp="1"/>
          </p:cNvSpPr>
          <p:nvPr>
            <p:ph type="body"/>
          </p:nvPr>
        </p:nvSpPr>
        <p:spPr>
          <a:xfrm>
            <a:off x="3841320" y="9509040"/>
            <a:ext cx="21239400" cy="19751760"/>
          </a:xfrm>
          <a:prstGeom prst="rect">
            <a:avLst/>
          </a:prstGeom>
        </p:spPr>
        <p:txBody>
          <a:bodyPr lIns="417960" tIns="208800" rIns="417960" bIns="208800"/>
          <a:lstStyle/>
          <a:p>
            <a:endParaRPr/>
          </a:p>
        </p:txBody>
      </p:sp>
      <p:sp>
        <p:nvSpPr>
          <p:cNvPr id="12" name="PlaceHolder 3"/>
          <p:cNvSpPr>
            <a:spLocks noGrp="1"/>
          </p:cNvSpPr>
          <p:nvPr>
            <p:ph type="body"/>
          </p:nvPr>
        </p:nvSpPr>
        <p:spPr>
          <a:xfrm>
            <a:off x="26143320" y="9509040"/>
            <a:ext cx="21239400" cy="19751760"/>
          </a:xfrm>
          <a:prstGeom prst="rect">
            <a:avLst/>
          </a:prstGeom>
        </p:spPr>
        <p:txBody>
          <a:bodyPr lIns="417960" tIns="208800" rIns="417960" bIns="20880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3841320" y="2925720"/>
            <a:ext cx="43523760" cy="5486400"/>
          </a:xfrm>
          <a:prstGeom prst="rect">
            <a:avLst/>
          </a:prstGeom>
        </p:spPr>
        <p:txBody>
          <a:bodyPr lIns="417960" tIns="208800" rIns="417960" bIns="20880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3841320" y="2925720"/>
            <a:ext cx="43523760" cy="2543292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3841320" y="2925720"/>
            <a:ext cx="43523760" cy="5486400"/>
          </a:xfrm>
          <a:prstGeom prst="rect">
            <a:avLst/>
          </a:prstGeom>
        </p:spPr>
        <p:txBody>
          <a:bodyPr lIns="417960" tIns="208800" rIns="417960" bIns="208800" anchor="ctr"/>
          <a:lstStyle/>
          <a:p>
            <a:pPr algn="ctr"/>
            <a:endParaRPr/>
          </a:p>
        </p:txBody>
      </p:sp>
      <p:sp>
        <p:nvSpPr>
          <p:cNvPr id="16" name="PlaceHolder 2"/>
          <p:cNvSpPr>
            <a:spLocks noGrp="1"/>
          </p:cNvSpPr>
          <p:nvPr>
            <p:ph type="body"/>
          </p:nvPr>
        </p:nvSpPr>
        <p:spPr>
          <a:xfrm>
            <a:off x="3841320" y="9509040"/>
            <a:ext cx="21239400" cy="9421560"/>
          </a:xfrm>
          <a:prstGeom prst="rect">
            <a:avLst/>
          </a:prstGeom>
        </p:spPr>
        <p:txBody>
          <a:bodyPr lIns="417960" tIns="208800" rIns="417960" bIns="208800"/>
          <a:lstStyle/>
          <a:p>
            <a:endParaRPr/>
          </a:p>
        </p:txBody>
      </p:sp>
      <p:sp>
        <p:nvSpPr>
          <p:cNvPr id="17" name="PlaceHolder 3"/>
          <p:cNvSpPr>
            <a:spLocks noGrp="1"/>
          </p:cNvSpPr>
          <p:nvPr>
            <p:ph type="body"/>
          </p:nvPr>
        </p:nvSpPr>
        <p:spPr>
          <a:xfrm>
            <a:off x="3841320" y="19825920"/>
            <a:ext cx="21239400" cy="9421560"/>
          </a:xfrm>
          <a:prstGeom prst="rect">
            <a:avLst/>
          </a:prstGeom>
        </p:spPr>
        <p:txBody>
          <a:bodyPr lIns="417960" tIns="208800" rIns="417960" bIns="208800"/>
          <a:lstStyle/>
          <a:p>
            <a:endParaRPr/>
          </a:p>
        </p:txBody>
      </p:sp>
      <p:sp>
        <p:nvSpPr>
          <p:cNvPr id="18" name="PlaceHolder 4"/>
          <p:cNvSpPr>
            <a:spLocks noGrp="1"/>
          </p:cNvSpPr>
          <p:nvPr>
            <p:ph type="body"/>
          </p:nvPr>
        </p:nvSpPr>
        <p:spPr>
          <a:xfrm>
            <a:off x="26143320" y="9509040"/>
            <a:ext cx="21239400" cy="19751760"/>
          </a:xfrm>
          <a:prstGeom prst="rect">
            <a:avLst/>
          </a:prstGeom>
        </p:spPr>
        <p:txBody>
          <a:bodyPr lIns="417960" tIns="208800" rIns="417960" bIns="20880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3841320" y="2925720"/>
            <a:ext cx="43523760" cy="5486400"/>
          </a:xfrm>
          <a:prstGeom prst="rect">
            <a:avLst/>
          </a:prstGeom>
        </p:spPr>
        <p:txBody>
          <a:bodyPr lIns="417960" tIns="208800" rIns="417960" bIns="208800" anchor="ctr"/>
          <a:lstStyle/>
          <a:p>
            <a:pPr algn="ctr"/>
            <a:endParaRPr/>
          </a:p>
        </p:txBody>
      </p:sp>
      <p:sp>
        <p:nvSpPr>
          <p:cNvPr id="20" name="PlaceHolder 2"/>
          <p:cNvSpPr>
            <a:spLocks noGrp="1"/>
          </p:cNvSpPr>
          <p:nvPr>
            <p:ph type="body"/>
          </p:nvPr>
        </p:nvSpPr>
        <p:spPr>
          <a:xfrm>
            <a:off x="3841320" y="9509040"/>
            <a:ext cx="21239400" cy="19751760"/>
          </a:xfrm>
          <a:prstGeom prst="rect">
            <a:avLst/>
          </a:prstGeom>
        </p:spPr>
        <p:txBody>
          <a:bodyPr lIns="417960" tIns="208800" rIns="417960" bIns="208800"/>
          <a:lstStyle/>
          <a:p>
            <a:endParaRPr/>
          </a:p>
        </p:txBody>
      </p:sp>
      <p:sp>
        <p:nvSpPr>
          <p:cNvPr id="21" name="PlaceHolder 3"/>
          <p:cNvSpPr>
            <a:spLocks noGrp="1"/>
          </p:cNvSpPr>
          <p:nvPr>
            <p:ph type="body"/>
          </p:nvPr>
        </p:nvSpPr>
        <p:spPr>
          <a:xfrm>
            <a:off x="26143320" y="9509040"/>
            <a:ext cx="21239400" cy="9421560"/>
          </a:xfrm>
          <a:prstGeom prst="rect">
            <a:avLst/>
          </a:prstGeom>
        </p:spPr>
        <p:txBody>
          <a:bodyPr lIns="417960" tIns="208800" rIns="417960" bIns="208800"/>
          <a:lstStyle/>
          <a:p>
            <a:endParaRPr/>
          </a:p>
        </p:txBody>
      </p:sp>
      <p:sp>
        <p:nvSpPr>
          <p:cNvPr id="22" name="PlaceHolder 4"/>
          <p:cNvSpPr>
            <a:spLocks noGrp="1"/>
          </p:cNvSpPr>
          <p:nvPr>
            <p:ph type="body"/>
          </p:nvPr>
        </p:nvSpPr>
        <p:spPr>
          <a:xfrm>
            <a:off x="26143320" y="19825920"/>
            <a:ext cx="21239400" cy="9421560"/>
          </a:xfrm>
          <a:prstGeom prst="rect">
            <a:avLst/>
          </a:prstGeom>
        </p:spPr>
        <p:txBody>
          <a:bodyPr lIns="417960" tIns="208800" rIns="417960" bIns="20880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3841320" y="2925720"/>
            <a:ext cx="43523760" cy="5486400"/>
          </a:xfrm>
          <a:prstGeom prst="rect">
            <a:avLst/>
          </a:prstGeom>
        </p:spPr>
        <p:txBody>
          <a:bodyPr lIns="417960" tIns="208800" rIns="417960" bIns="208800" anchor="ctr"/>
          <a:lstStyle/>
          <a:p>
            <a:pPr algn="ctr"/>
            <a:endParaRPr/>
          </a:p>
        </p:txBody>
      </p:sp>
      <p:sp>
        <p:nvSpPr>
          <p:cNvPr id="24" name="PlaceHolder 2"/>
          <p:cNvSpPr>
            <a:spLocks noGrp="1"/>
          </p:cNvSpPr>
          <p:nvPr>
            <p:ph type="body"/>
          </p:nvPr>
        </p:nvSpPr>
        <p:spPr>
          <a:xfrm>
            <a:off x="3841320" y="9509040"/>
            <a:ext cx="21239400" cy="9421560"/>
          </a:xfrm>
          <a:prstGeom prst="rect">
            <a:avLst/>
          </a:prstGeom>
        </p:spPr>
        <p:txBody>
          <a:bodyPr lIns="417960" tIns="208800" rIns="417960" bIns="208800"/>
          <a:lstStyle/>
          <a:p>
            <a:endParaRPr/>
          </a:p>
        </p:txBody>
      </p:sp>
      <p:sp>
        <p:nvSpPr>
          <p:cNvPr id="25" name="PlaceHolder 3"/>
          <p:cNvSpPr>
            <a:spLocks noGrp="1"/>
          </p:cNvSpPr>
          <p:nvPr>
            <p:ph type="body"/>
          </p:nvPr>
        </p:nvSpPr>
        <p:spPr>
          <a:xfrm>
            <a:off x="26143320" y="9509040"/>
            <a:ext cx="21239400" cy="9421560"/>
          </a:xfrm>
          <a:prstGeom prst="rect">
            <a:avLst/>
          </a:prstGeom>
        </p:spPr>
        <p:txBody>
          <a:bodyPr lIns="417960" tIns="208800" rIns="417960" bIns="208800"/>
          <a:lstStyle/>
          <a:p>
            <a:endParaRPr/>
          </a:p>
        </p:txBody>
      </p:sp>
      <p:sp>
        <p:nvSpPr>
          <p:cNvPr id="26" name="PlaceHolder 4"/>
          <p:cNvSpPr>
            <a:spLocks noGrp="1"/>
          </p:cNvSpPr>
          <p:nvPr>
            <p:ph type="body"/>
          </p:nvPr>
        </p:nvSpPr>
        <p:spPr>
          <a:xfrm>
            <a:off x="3841320" y="19825920"/>
            <a:ext cx="43523760" cy="9421560"/>
          </a:xfrm>
          <a:prstGeom prst="rect">
            <a:avLst/>
          </a:prstGeom>
        </p:spPr>
        <p:txBody>
          <a:bodyPr lIns="417960" tIns="208800" rIns="417960" bIns="20880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3841320" y="2925720"/>
            <a:ext cx="43523760" cy="5486400"/>
          </a:xfrm>
          <a:prstGeom prst="rect">
            <a:avLst/>
          </a:prstGeom>
        </p:spPr>
        <p:txBody>
          <a:bodyPr lIns="417960" tIns="208800" rIns="417960" bIns="208800" anchor="ctr"/>
          <a:lstStyle/>
          <a:p>
            <a:pPr algn="ctr"/>
            <a:r>
              <a:rPr lang="en-US" sz="17300">
                <a:latin typeface="Times New Roman"/>
              </a:rPr>
              <a:t>Click to edit the title text format</a:t>
            </a:r>
            <a:endParaRPr/>
          </a:p>
        </p:txBody>
      </p:sp>
      <p:sp>
        <p:nvSpPr>
          <p:cNvPr id="7" name="PlaceHolder 2"/>
          <p:cNvSpPr>
            <a:spLocks noGrp="1"/>
          </p:cNvSpPr>
          <p:nvPr>
            <p:ph type="body"/>
          </p:nvPr>
        </p:nvSpPr>
        <p:spPr>
          <a:xfrm>
            <a:off x="3841320" y="9509040"/>
            <a:ext cx="43523760" cy="19751760"/>
          </a:xfrm>
          <a:prstGeom prst="rect">
            <a:avLst/>
          </a:prstGeom>
        </p:spPr>
        <p:txBody>
          <a:bodyPr lIns="417960" tIns="208800" rIns="417960" bIns="208800"/>
          <a:lstStyle/>
          <a:p>
            <a:pPr>
              <a:buFont typeface="Times"/>
              <a:buChar char="•"/>
            </a:pPr>
            <a:r>
              <a:rPr lang="en-US" sz="12600">
                <a:latin typeface="Times New Roman"/>
              </a:rPr>
              <a:t>Click to edit the outline text format</a:t>
            </a:r>
            <a:endParaRPr/>
          </a:p>
          <a:p>
            <a:pPr lvl="1">
              <a:buFont typeface="Times"/>
              <a:buChar char="–"/>
            </a:pPr>
            <a:r>
              <a:rPr lang="en-US" sz="11000">
                <a:latin typeface="Times New Roman"/>
              </a:rPr>
              <a:t>Second Outline Level</a:t>
            </a:r>
            <a:endParaRPr/>
          </a:p>
          <a:p>
            <a:pPr lvl="2">
              <a:buFont typeface="Times"/>
              <a:buChar char="•"/>
            </a:pPr>
            <a:r>
              <a:rPr lang="en-US" sz="9500">
                <a:latin typeface="Times New Roman"/>
              </a:rPr>
              <a:t>Third Outline Level</a:t>
            </a:r>
            <a:endParaRPr/>
          </a:p>
          <a:p>
            <a:pPr lvl="3">
              <a:buFont typeface="Times"/>
              <a:buChar char="–"/>
            </a:pPr>
            <a:r>
              <a:rPr lang="en-US" sz="7800">
                <a:latin typeface="Times New Roman"/>
              </a:rPr>
              <a:t>Fourth Outline Level</a:t>
            </a:r>
            <a:endParaRPr/>
          </a:p>
          <a:p>
            <a:pPr lvl="4">
              <a:buFont typeface="Times"/>
              <a:buChar char="»"/>
            </a:pPr>
            <a:r>
              <a:rPr lang="en-US" sz="7800">
                <a:latin typeface="Times New Roman"/>
              </a:rPr>
              <a:t>Fifth Outline Level</a:t>
            </a:r>
            <a:endParaRPr/>
          </a:p>
          <a:p>
            <a:pPr lvl="5">
              <a:buFont typeface="Times"/>
              <a:buChar char="»"/>
            </a:pPr>
            <a:r>
              <a:rPr lang="en-US" sz="7800">
                <a:latin typeface="Times New Roman"/>
              </a:rPr>
              <a:t>Sixth Outline Level</a:t>
            </a:r>
            <a:endParaRPr/>
          </a:p>
          <a:p>
            <a:pPr lvl="6">
              <a:buFont typeface="Times"/>
              <a:buChar char="»"/>
            </a:pPr>
            <a:r>
              <a:rPr lang="en-US" sz="7800">
                <a:latin typeface="Times New Roman"/>
              </a:rPr>
              <a:t>Seventh Outline Level</a:t>
            </a:r>
            <a:endParaRPr/>
          </a:p>
        </p:txBody>
      </p:sp>
      <p:sp>
        <p:nvSpPr>
          <p:cNvPr id="2" name="PlaceHolder 3"/>
          <p:cNvSpPr>
            <a:spLocks noGrp="1"/>
          </p:cNvSpPr>
          <p:nvPr>
            <p:ph type="dt"/>
          </p:nvPr>
        </p:nvSpPr>
        <p:spPr>
          <a:xfrm>
            <a:off x="3841320" y="29992680"/>
            <a:ext cx="10668000" cy="2193840"/>
          </a:xfrm>
          <a:prstGeom prst="rect">
            <a:avLst/>
          </a:prstGeom>
        </p:spPr>
        <p:txBody>
          <a:bodyPr lIns="417960" tIns="208800" rIns="417960" bIns="208800"/>
          <a:lstStyle/>
          <a:p>
            <a:endParaRPr/>
          </a:p>
        </p:txBody>
      </p:sp>
      <p:sp>
        <p:nvSpPr>
          <p:cNvPr id="3" name="PlaceHolder 4"/>
          <p:cNvSpPr>
            <a:spLocks noGrp="1"/>
          </p:cNvSpPr>
          <p:nvPr>
            <p:ph type="ftr"/>
          </p:nvPr>
        </p:nvSpPr>
        <p:spPr>
          <a:xfrm>
            <a:off x="17494680" y="29992680"/>
            <a:ext cx="16217040" cy="2193840"/>
          </a:xfrm>
          <a:prstGeom prst="rect">
            <a:avLst/>
          </a:prstGeom>
        </p:spPr>
        <p:txBody>
          <a:bodyPr lIns="417960" tIns="208800" rIns="417960" bIns="208800"/>
          <a:lstStyle/>
          <a:p>
            <a:endParaRPr/>
          </a:p>
        </p:txBody>
      </p:sp>
      <p:sp>
        <p:nvSpPr>
          <p:cNvPr id="4" name="PlaceHolder 5"/>
          <p:cNvSpPr>
            <a:spLocks noGrp="1"/>
          </p:cNvSpPr>
          <p:nvPr>
            <p:ph type="sldNum"/>
          </p:nvPr>
        </p:nvSpPr>
        <p:spPr>
          <a:xfrm>
            <a:off x="36697080" y="29992680"/>
            <a:ext cx="10668000" cy="2193840"/>
          </a:xfrm>
          <a:prstGeom prst="rect">
            <a:avLst/>
          </a:prstGeom>
        </p:spPr>
        <p:txBody>
          <a:bodyPr lIns="417960" tIns="208800" rIns="417960" bIns="208800"/>
          <a:lstStyle/>
          <a:p>
            <a:fld id="{091AA975-6936-4B54-B5BE-DF5F6576B75C}" type="slidenum">
              <a:rPr lang="en-AU" sz="2200">
                <a:latin typeface="Times New Roman"/>
              </a:rPr>
              <a:t>‹#›</a:t>
            </a:fld>
            <a:endParaRPr/>
          </a:p>
        </p:txBody>
      </p:sp>
      <p:sp>
        <p:nvSpPr>
          <p:cNvPr id="5" name="CustomShape 6"/>
          <p:cNvSpPr/>
          <p:nvPr/>
        </p:nvSpPr>
        <p:spPr>
          <a:xfrm>
            <a:off x="0" y="0"/>
            <a:ext cx="51206400" cy="32918400"/>
          </a:xfrm>
          <a:prstGeom prst="rect">
            <a:avLst/>
          </a:prstGeom>
          <a:noFill/>
          <a:ln w="25560">
            <a:solidFill>
              <a:srgbClr val="000000"/>
            </a:solidFill>
            <a:miter/>
          </a:ln>
        </p:spPr>
        <p:style>
          <a:lnRef idx="0">
            <a:scrgbClr r="0" g="0" b="0"/>
          </a:lnRef>
          <a:fillRef idx="0">
            <a:scrgbClr r="0" g="0" b="0"/>
          </a:fillRef>
          <a:effectRef idx="0">
            <a:scrgbClr r="0" g="0" b="0"/>
          </a:effectRef>
          <a:fontRef idx="minor"/>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g"/><Relationship Id="rId18" Type="http://schemas.openxmlformats.org/officeDocument/2006/relationships/image" Target="../media/image17.jpeg"/><Relationship Id="rId3" Type="http://schemas.openxmlformats.org/officeDocument/2006/relationships/image" Target="../media/image2.png"/><Relationship Id="rId21" Type="http://schemas.openxmlformats.org/officeDocument/2006/relationships/image" Target="../media/image20.jpg"/><Relationship Id="rId7" Type="http://schemas.openxmlformats.org/officeDocument/2006/relationships/image" Target="../media/image6.jpeg"/><Relationship Id="rId12" Type="http://schemas.openxmlformats.org/officeDocument/2006/relationships/image" Target="../media/image11.png"/><Relationship Id="rId17" Type="http://schemas.openxmlformats.org/officeDocument/2006/relationships/image" Target="../media/image16.jpg"/><Relationship Id="rId2" Type="http://schemas.openxmlformats.org/officeDocument/2006/relationships/notesSlide" Target="../notesSlides/notesSlide1.xml"/><Relationship Id="rId16" Type="http://schemas.openxmlformats.org/officeDocument/2006/relationships/image" Target="../media/image15.JPG"/><Relationship Id="rId20"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JPG"/><Relationship Id="rId23" Type="http://schemas.openxmlformats.org/officeDocument/2006/relationships/image" Target="../media/image22.JPG"/><Relationship Id="rId10" Type="http://schemas.openxmlformats.org/officeDocument/2006/relationships/image" Target="../media/image9.pn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 Id="rId22"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4" name="CustomShape 5"/>
          <p:cNvSpPr/>
          <p:nvPr/>
        </p:nvSpPr>
        <p:spPr>
          <a:xfrm>
            <a:off x="35486550" y="25980411"/>
            <a:ext cx="14881649" cy="6050742"/>
          </a:xfrm>
          <a:prstGeom prst="rect">
            <a:avLst/>
          </a:prstGeom>
          <a:solidFill>
            <a:srgbClr val="FFFFFF">
              <a:alpha val="70000"/>
            </a:srgbClr>
          </a:solidFill>
          <a:ln>
            <a:noFill/>
          </a:ln>
        </p:spPr>
        <p:style>
          <a:lnRef idx="0">
            <a:scrgbClr r="0" g="0" b="0"/>
          </a:lnRef>
          <a:fillRef idx="0">
            <a:scrgbClr r="0" g="0" b="0"/>
          </a:fillRef>
          <a:effectRef idx="0">
            <a:scrgbClr r="0" g="0" b="0"/>
          </a:effectRef>
          <a:fontRef idx="minor"/>
        </p:style>
        <p:txBody>
          <a:bodyPr lIns="287280" tIns="287280" rIns="287280" bIns="287280"/>
          <a:lstStyle/>
          <a:p>
            <a:pPr algn="just"/>
            <a:endParaRPr lang="en-US" sz="1700" dirty="0">
              <a:latin typeface="+mj-lt"/>
              <a:ea typeface="Times New Roman"/>
            </a:endParaRPr>
          </a:p>
          <a:p>
            <a:pPr algn="just"/>
            <a:endParaRPr lang="en-US" sz="1700" dirty="0">
              <a:latin typeface="+mj-lt"/>
              <a:ea typeface="Times New Roman"/>
            </a:endParaRPr>
          </a:p>
          <a:p>
            <a:pPr algn="just"/>
            <a:endParaRPr lang="en-US" sz="1700" dirty="0">
              <a:latin typeface="+mj-lt"/>
              <a:ea typeface="Times New Roman"/>
            </a:endParaRPr>
          </a:p>
          <a:p>
            <a:pPr algn="just"/>
            <a:endParaRPr lang="en-US" sz="2000" dirty="0">
              <a:latin typeface="+mj-lt"/>
            </a:endParaRPr>
          </a:p>
          <a:p>
            <a:pPr algn="just"/>
            <a:endParaRPr lang="en-US" sz="2000" dirty="0">
              <a:latin typeface="+mj-lt"/>
            </a:endParaRPr>
          </a:p>
          <a:p>
            <a:pPr algn="just"/>
            <a:r>
              <a:rPr lang="en-US" sz="1900" dirty="0">
                <a:latin typeface="+mj-lt"/>
              </a:rPr>
              <a:t>	</a:t>
            </a:r>
          </a:p>
          <a:p>
            <a:pPr algn="just"/>
            <a:endParaRPr lang="en-US" sz="1900" dirty="0">
              <a:latin typeface="+mj-lt"/>
            </a:endParaRPr>
          </a:p>
          <a:p>
            <a:pPr algn="just"/>
            <a:endParaRPr lang="en-US" sz="1300" dirty="0">
              <a:latin typeface="+mj-lt"/>
            </a:endParaRPr>
          </a:p>
          <a:p>
            <a:pPr algn="just"/>
            <a:endParaRPr lang="en-US" sz="2000" dirty="0">
              <a:latin typeface="+mj-lt"/>
            </a:endParaRPr>
          </a:p>
          <a:p>
            <a:pPr algn="just"/>
            <a:endParaRPr lang="en-US" sz="1000" dirty="0">
              <a:latin typeface="+mj-lt"/>
            </a:endParaRPr>
          </a:p>
          <a:p>
            <a:pPr algn="just"/>
            <a:endParaRPr lang="en-US" sz="1400" dirty="0">
              <a:latin typeface="+mj-lt"/>
            </a:endParaRPr>
          </a:p>
          <a:p>
            <a:pPr marL="285750" indent="-285750" algn="just">
              <a:buFont typeface="Arial" panose="020B0604020202020204" pitchFamily="34" charset="0"/>
              <a:buChar char="•"/>
            </a:pPr>
            <a:r>
              <a:rPr lang="en-US" sz="1400" dirty="0"/>
              <a:t>Huber, Brian T., R. Mark </a:t>
            </a:r>
            <a:r>
              <a:rPr lang="en-US" sz="1400" dirty="0" err="1"/>
              <a:t>Leckie</a:t>
            </a:r>
            <a:r>
              <a:rPr lang="en-US" sz="1400" dirty="0"/>
              <a:t>, Richard D. Norris, Timothy J. </a:t>
            </a:r>
            <a:r>
              <a:rPr lang="en-US" sz="1400" dirty="0" err="1"/>
              <a:t>Bralower</a:t>
            </a:r>
            <a:r>
              <a:rPr lang="en-US" sz="1400" dirty="0"/>
              <a:t>, and Emily </a:t>
            </a:r>
            <a:r>
              <a:rPr lang="en-US" sz="1400" dirty="0" err="1"/>
              <a:t>CoBabe</a:t>
            </a:r>
            <a:r>
              <a:rPr lang="en-US" sz="1400" dirty="0"/>
              <a:t>. "Foraminiferal Assemblage and Stable Isotopic Change Across the Cenomanian-Turonian Boundary in the Subtropical North Atlantic." </a:t>
            </a:r>
            <a:r>
              <a:rPr lang="en-US" sz="1400" i="1" dirty="0"/>
              <a:t>Journal of Foraminiferal Research</a:t>
            </a:r>
            <a:r>
              <a:rPr lang="en-US" sz="1400" dirty="0"/>
              <a:t> 4th ser. 29 (1999): 392-417. Print.</a:t>
            </a:r>
          </a:p>
          <a:p>
            <a:pPr marL="285750" indent="-285750" latinLnBrk="1">
              <a:buFont typeface="Arial" panose="020B0604020202020204" pitchFamily="34" charset="0"/>
              <a:buChar char="•"/>
            </a:pPr>
            <a:r>
              <a:rPr lang="en-US" sz="1400" dirty="0"/>
              <a:t>Adrian A. </a:t>
            </a:r>
            <a:r>
              <a:rPr lang="en-US" sz="1400" dirty="0" err="1"/>
              <a:t>Dragulescu</a:t>
            </a:r>
            <a:r>
              <a:rPr lang="en-US" sz="1400" dirty="0"/>
              <a:t> (2014). </a:t>
            </a:r>
            <a:r>
              <a:rPr lang="en-US" sz="1400" dirty="0" err="1"/>
              <a:t>xlsx</a:t>
            </a:r>
            <a:r>
              <a:rPr lang="en-US" sz="1400" dirty="0"/>
              <a:t>: Read, write, format Excel 2007 and Excel 97/2000/XP/2003 files. R package version 0.5.7. https://CRAN.R-project.org/package=xlsx</a:t>
            </a:r>
          </a:p>
          <a:p>
            <a:pPr marL="285750" indent="-285750">
              <a:buFont typeface="Arial" panose="020B0604020202020204" pitchFamily="34" charset="0"/>
              <a:buChar char="•"/>
            </a:pPr>
            <a:r>
              <a:rPr lang="en-US" sz="1400" dirty="0"/>
              <a:t>Simon </a:t>
            </a:r>
            <a:r>
              <a:rPr lang="en-US" sz="1400" dirty="0" err="1"/>
              <a:t>Urbanek</a:t>
            </a:r>
            <a:r>
              <a:rPr lang="en-US" sz="1400" dirty="0"/>
              <a:t> (2016). </a:t>
            </a:r>
            <a:r>
              <a:rPr lang="en-US" sz="1400" dirty="0" err="1"/>
              <a:t>rJava</a:t>
            </a:r>
            <a:r>
              <a:rPr lang="en-US" sz="1400" dirty="0"/>
              <a:t>: Low-Level R to Java Interface. R package version 0.9-8. https://CRAN.R-project.org/package=rJava</a:t>
            </a:r>
          </a:p>
          <a:p>
            <a:pPr marL="285750" indent="-285750">
              <a:buFont typeface="Arial" panose="020B0604020202020204" pitchFamily="34" charset="0"/>
              <a:buChar char="•"/>
            </a:pPr>
            <a:r>
              <a:rPr lang="en-US" sz="1400" dirty="0" err="1"/>
              <a:t>Jari</a:t>
            </a:r>
            <a:r>
              <a:rPr lang="en-US" sz="1400" dirty="0"/>
              <a:t> </a:t>
            </a:r>
            <a:r>
              <a:rPr lang="en-US" sz="1400" dirty="0" err="1"/>
              <a:t>Oksanen</a:t>
            </a:r>
            <a:r>
              <a:rPr lang="en-US" sz="1400" dirty="0"/>
              <a:t>, F. Guillaume Blanchet, Michael Friendly, Roeland </a:t>
            </a:r>
            <a:r>
              <a:rPr lang="en-US" sz="1400" dirty="0" err="1"/>
              <a:t>Kindt</a:t>
            </a:r>
            <a:r>
              <a:rPr lang="en-US" sz="1400" dirty="0"/>
              <a:t>, Pierre Legendre, Dan McGlinn, Peter R. Minchin, R. B. O'Hara, Gavin L. Simpson, Peter </a:t>
            </a:r>
            <a:r>
              <a:rPr lang="en-US" sz="1400" dirty="0" err="1"/>
              <a:t>Solymos</a:t>
            </a:r>
            <a:r>
              <a:rPr lang="en-US" sz="1400" dirty="0"/>
              <a:t>, M. Henry H. Stevens, Eduard </a:t>
            </a:r>
            <a:r>
              <a:rPr lang="en-US" sz="1400" dirty="0" err="1"/>
              <a:t>Szoecs</a:t>
            </a:r>
            <a:r>
              <a:rPr lang="en-US" sz="1400" dirty="0"/>
              <a:t> and Helene Wagner (2016). vegan: Community Ecology Package. R package version 2.4-0. https://CRAN.R-project.org/package=vegan</a:t>
            </a:r>
          </a:p>
          <a:p>
            <a:pPr marL="285750" indent="-285750">
              <a:buFont typeface="Arial" panose="020B0604020202020204" pitchFamily="34" charset="0"/>
              <a:buChar char="•"/>
            </a:pPr>
            <a:r>
              <a:rPr lang="en-US" sz="1400" dirty="0" err="1"/>
              <a:t>Alboukadel</a:t>
            </a:r>
            <a:r>
              <a:rPr lang="en-US" sz="1400" dirty="0"/>
              <a:t> </a:t>
            </a:r>
            <a:r>
              <a:rPr lang="en-US" sz="1400" dirty="0" err="1"/>
              <a:t>Kassambara</a:t>
            </a:r>
            <a:r>
              <a:rPr lang="en-US" sz="1400" dirty="0"/>
              <a:t> and Fabian </a:t>
            </a:r>
            <a:r>
              <a:rPr lang="en-US" sz="1400" dirty="0" err="1"/>
              <a:t>Mundt</a:t>
            </a:r>
            <a:r>
              <a:rPr lang="en-US" sz="1400" dirty="0"/>
              <a:t> (2016). </a:t>
            </a:r>
            <a:r>
              <a:rPr lang="en-US" sz="1400" dirty="0" err="1"/>
              <a:t>factoextra</a:t>
            </a:r>
            <a:r>
              <a:rPr lang="en-US" sz="1400" dirty="0"/>
              <a:t>: Extract and Visualize the Results of Multivariate Data Analyses. R package version 1.0.3. https://CRAN.R-project.org/package=factoextra </a:t>
            </a:r>
          </a:p>
          <a:p>
            <a:pPr marL="285750" indent="-285750">
              <a:buFont typeface="Arial" panose="020B0604020202020204" pitchFamily="34" charset="0"/>
              <a:buChar char="•"/>
            </a:pPr>
            <a:r>
              <a:rPr lang="en-US" sz="1400" dirty="0"/>
              <a:t>Erich </a:t>
            </a:r>
            <a:r>
              <a:rPr lang="en-US" sz="1400" dirty="0" err="1"/>
              <a:t>Neuwirth</a:t>
            </a:r>
            <a:r>
              <a:rPr lang="en-US" sz="1400" dirty="0"/>
              <a:t> (2014). </a:t>
            </a:r>
            <a:r>
              <a:rPr lang="en-US" sz="1400" dirty="0" err="1"/>
              <a:t>RColorBrewer</a:t>
            </a:r>
            <a:r>
              <a:rPr lang="en-US" sz="1400" dirty="0"/>
              <a:t>: </a:t>
            </a:r>
            <a:r>
              <a:rPr lang="en-US" sz="1400" dirty="0" err="1"/>
              <a:t>ColorBrewer</a:t>
            </a:r>
            <a:r>
              <a:rPr lang="en-US" sz="1400" dirty="0"/>
              <a:t> Palettes. R package version 1.1-2. https://CRAN.R-project.org/package=RColorBrewer</a:t>
            </a:r>
          </a:p>
          <a:p>
            <a:pPr marL="285750" indent="-285750">
              <a:buFont typeface="Arial" panose="020B0604020202020204" pitchFamily="34" charset="0"/>
              <a:buChar char="•"/>
            </a:pPr>
            <a:r>
              <a:rPr lang="en-US" sz="1400" dirty="0"/>
              <a:t>Max Kuhn. Contributions from Jed Wing, Steve Weston, Andre Williams, Chris Keefer, Allan </a:t>
            </a:r>
            <a:r>
              <a:rPr lang="en-US" sz="1400" dirty="0" err="1"/>
              <a:t>Engelhardt</a:t>
            </a:r>
            <a:r>
              <a:rPr lang="en-US" sz="1400" dirty="0"/>
              <a:t>, Tony Cooper, Zachary Mayer, Brenton </a:t>
            </a:r>
            <a:r>
              <a:rPr lang="en-US" sz="1400" dirty="0" err="1"/>
              <a:t>Kenkel</a:t>
            </a:r>
            <a:r>
              <a:rPr lang="en-US" sz="1400" dirty="0"/>
              <a:t>, the R Core Team, Michael </a:t>
            </a:r>
            <a:r>
              <a:rPr lang="en-US" sz="1400" dirty="0" err="1"/>
              <a:t>Benesty</a:t>
            </a:r>
            <a:r>
              <a:rPr lang="en-US" sz="1400" dirty="0"/>
              <a:t>, </a:t>
            </a:r>
            <a:r>
              <a:rPr lang="en-US" sz="1400" dirty="0" err="1"/>
              <a:t>Reynald</a:t>
            </a:r>
            <a:r>
              <a:rPr lang="en-US" sz="1400" dirty="0"/>
              <a:t> </a:t>
            </a:r>
            <a:r>
              <a:rPr lang="en-US" sz="1400" dirty="0" err="1"/>
              <a:t>Lescarbeau</a:t>
            </a:r>
            <a:r>
              <a:rPr lang="en-US" sz="1400" dirty="0"/>
              <a:t>, Andrew </a:t>
            </a:r>
            <a:r>
              <a:rPr lang="en-US" sz="1400" dirty="0" err="1"/>
              <a:t>Ziem</a:t>
            </a:r>
            <a:r>
              <a:rPr lang="en-US" sz="1400" dirty="0"/>
              <a:t>, Luca </a:t>
            </a:r>
            <a:r>
              <a:rPr lang="en-US" sz="1400" dirty="0" err="1"/>
              <a:t>Scrucca</a:t>
            </a:r>
            <a:r>
              <a:rPr lang="en-US" sz="1400" dirty="0"/>
              <a:t>, Yuan Tang and Can </a:t>
            </a:r>
            <a:r>
              <a:rPr lang="en-US" sz="1400" dirty="0" err="1"/>
              <a:t>Candan</a:t>
            </a:r>
            <a:r>
              <a:rPr lang="en-US" sz="1400" dirty="0"/>
              <a:t>. (2016). caret: Classification and Regression Training. R package version 6.0-70. https://CRAN.R-project.org/package=caret</a:t>
            </a:r>
          </a:p>
          <a:p>
            <a:endParaRPr lang="en-US" sz="1400" dirty="0"/>
          </a:p>
        </p:txBody>
      </p:sp>
      <p:grpSp>
        <p:nvGrpSpPr>
          <p:cNvPr id="10" name="Group 9"/>
          <p:cNvGrpSpPr/>
          <p:nvPr/>
        </p:nvGrpSpPr>
        <p:grpSpPr>
          <a:xfrm>
            <a:off x="914400" y="848136"/>
            <a:ext cx="49453800" cy="4216795"/>
            <a:chOff x="990720" y="801415"/>
            <a:chExt cx="42090840" cy="4521782"/>
          </a:xfrm>
        </p:grpSpPr>
        <p:sp>
          <p:nvSpPr>
            <p:cNvPr id="40" name="CustomShape 1"/>
            <p:cNvSpPr/>
            <p:nvPr/>
          </p:nvSpPr>
          <p:spPr>
            <a:xfrm>
              <a:off x="990720" y="830163"/>
              <a:ext cx="42090840" cy="4493034"/>
            </a:xfrm>
            <a:prstGeom prst="rect">
              <a:avLst/>
            </a:prstGeom>
            <a:solidFill>
              <a:srgbClr val="1F3C67">
                <a:alpha val="75000"/>
              </a:srgbClr>
            </a:solidFill>
            <a:ln>
              <a:noFill/>
            </a:ln>
          </p:spPr>
          <p:style>
            <a:lnRef idx="0">
              <a:scrgbClr r="0" g="0" b="0"/>
            </a:lnRef>
            <a:fillRef idx="0">
              <a:scrgbClr r="0" g="0" b="0"/>
            </a:fillRef>
            <a:effectRef idx="0">
              <a:scrgbClr r="0" g="0" b="0"/>
            </a:effectRef>
            <a:fontRef idx="minor"/>
          </p:style>
          <p:txBody>
            <a:bodyPr lIns="493920" tIns="493920" rIns="493920" bIns="493920"/>
            <a:lstStyle/>
            <a:p>
              <a:pPr algn="ctr">
                <a:lnSpc>
                  <a:spcPct val="100000"/>
                </a:lnSpc>
              </a:pPr>
              <a:endParaRPr lang="en-US" dirty="0"/>
            </a:p>
            <a:p>
              <a:pPr algn="ctr">
                <a:lnSpc>
                  <a:spcPct val="100000"/>
                </a:lnSpc>
              </a:pPr>
              <a:endParaRPr lang="en-US" dirty="0"/>
            </a:p>
            <a:p>
              <a:pPr algn="ctr">
                <a:lnSpc>
                  <a:spcPct val="100000"/>
                </a:lnSpc>
              </a:pPr>
              <a:endParaRPr lang="en-US" dirty="0"/>
            </a:p>
            <a:p>
              <a:pPr algn="ctr">
                <a:lnSpc>
                  <a:spcPct val="100000"/>
                </a:lnSpc>
              </a:pPr>
              <a:endParaRPr lang="en-US" dirty="0"/>
            </a:p>
            <a:p>
              <a:pPr algn="ctr">
                <a:lnSpc>
                  <a:spcPct val="100000"/>
                </a:lnSpc>
              </a:pPr>
              <a:endParaRPr lang="en-US" dirty="0"/>
            </a:p>
            <a:p>
              <a:pPr algn="ctr">
                <a:lnSpc>
                  <a:spcPct val="100000"/>
                </a:lnSpc>
              </a:pPr>
              <a:endParaRPr lang="en-US" sz="2500" dirty="0"/>
            </a:p>
            <a:p>
              <a:pPr algn="ctr"/>
              <a:r>
                <a:rPr lang="en-US" sz="4900" dirty="0">
                  <a:solidFill>
                    <a:srgbClr val="FFFFFF"/>
                  </a:solidFill>
                </a:rPr>
                <a:t>Melanie G. Sorman</a:t>
              </a:r>
              <a:r>
                <a:rPr lang="en-US" sz="4900" baseline="30000" dirty="0">
                  <a:solidFill>
                    <a:srgbClr val="FFFFFF"/>
                  </a:solidFill>
                </a:rPr>
                <a:t>1</a:t>
              </a:r>
              <a:r>
                <a:rPr lang="en-US" sz="4900" dirty="0">
                  <a:solidFill>
                    <a:srgbClr val="FFFFFF"/>
                  </a:solidFill>
                </a:rPr>
                <a:t>, Andrew J. Fraass</a:t>
              </a:r>
              <a:r>
                <a:rPr lang="en-US" sz="4900" baseline="30000" dirty="0">
                  <a:solidFill>
                    <a:srgbClr val="FFFFFF"/>
                  </a:solidFill>
                </a:rPr>
                <a:t>2</a:t>
              </a:r>
              <a:r>
                <a:rPr lang="en-US" sz="4900" dirty="0">
                  <a:solidFill>
                    <a:srgbClr val="FFFFFF"/>
                  </a:solidFill>
                </a:rPr>
                <a:t>, and Brian T. Huber</a:t>
              </a:r>
              <a:r>
                <a:rPr lang="en-US" sz="4900" baseline="30000" dirty="0">
                  <a:solidFill>
                    <a:srgbClr val="FFFFFF"/>
                  </a:solidFill>
                </a:rPr>
                <a:t>2</a:t>
              </a:r>
              <a:endParaRPr lang="en-US" sz="4900" dirty="0"/>
            </a:p>
            <a:p>
              <a:pPr algn="ctr">
                <a:lnSpc>
                  <a:spcPct val="100000"/>
                </a:lnSpc>
              </a:pPr>
              <a:r>
                <a:rPr lang="en-GB" sz="3300" baseline="30000" dirty="0">
                  <a:solidFill>
                    <a:srgbClr val="FFFFFF"/>
                  </a:solidFill>
                  <a:latin typeface="Arial"/>
                </a:rPr>
                <a:t>1</a:t>
              </a:r>
              <a:r>
                <a:rPr lang="en-GB" sz="3300" dirty="0">
                  <a:solidFill>
                    <a:srgbClr val="FFFFFF"/>
                  </a:solidFill>
                  <a:latin typeface="Arial"/>
                </a:rPr>
                <a:t>University of Wisconsin-</a:t>
              </a:r>
              <a:r>
                <a:rPr lang="en-GB" sz="3300" dirty="0" err="1">
                  <a:solidFill>
                    <a:srgbClr val="FFFFFF"/>
                  </a:solidFill>
                  <a:latin typeface="Arial"/>
                </a:rPr>
                <a:t>Whitewater</a:t>
              </a:r>
              <a:r>
                <a:rPr lang="en-GB" sz="3300" dirty="0">
                  <a:solidFill>
                    <a:srgbClr val="FFFFFF"/>
                  </a:solidFill>
                  <a:latin typeface="Arial"/>
                </a:rPr>
                <a:t>, Department of Geography, Geology, &amp; Environmental Science</a:t>
              </a:r>
              <a:endParaRPr sz="3300" dirty="0"/>
            </a:p>
            <a:p>
              <a:pPr algn="ctr">
                <a:lnSpc>
                  <a:spcPct val="100000"/>
                </a:lnSpc>
              </a:pPr>
              <a:r>
                <a:rPr lang="en-GB" sz="3300" baseline="30000" dirty="0">
                  <a:solidFill>
                    <a:srgbClr val="FFFFFF"/>
                  </a:solidFill>
                  <a:latin typeface="Arial"/>
                </a:rPr>
                <a:t>2</a:t>
              </a:r>
              <a:r>
                <a:rPr lang="en-GB" sz="3300" dirty="0">
                  <a:solidFill>
                    <a:srgbClr val="FFFFFF"/>
                  </a:solidFill>
                  <a:latin typeface="Arial"/>
                </a:rPr>
                <a:t>Smithsonian Institution, Department of Paleobiology</a:t>
              </a:r>
              <a:endParaRPr sz="3300" dirty="0"/>
            </a:p>
          </p:txBody>
        </p:sp>
        <p:sp>
          <p:nvSpPr>
            <p:cNvPr id="53" name="CustomShape 11"/>
            <p:cNvSpPr/>
            <p:nvPr/>
          </p:nvSpPr>
          <p:spPr>
            <a:xfrm>
              <a:off x="6432405" y="801415"/>
              <a:ext cx="31200955" cy="2768411"/>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7500" b="1" dirty="0">
                  <a:solidFill>
                    <a:srgbClr val="FFFFFF"/>
                  </a:solidFill>
                  <a:latin typeface="Arial"/>
                  <a:ea typeface="Arial"/>
                </a:rPr>
                <a:t>Morphometric study of the </a:t>
              </a:r>
              <a:r>
                <a:rPr lang="en-US" sz="7500" b="1" i="1" dirty="0">
                  <a:solidFill>
                    <a:srgbClr val="FFFFFF"/>
                  </a:solidFill>
                  <a:latin typeface="Arial"/>
                  <a:ea typeface="Arial"/>
                </a:rPr>
                <a:t>Rotalipora</a:t>
              </a:r>
              <a:r>
                <a:rPr lang="en-US" sz="7500" b="1" dirty="0">
                  <a:solidFill>
                    <a:srgbClr val="FFFFFF"/>
                  </a:solidFill>
                  <a:latin typeface="Arial"/>
                  <a:ea typeface="Arial"/>
                </a:rPr>
                <a:t> lineage (planktic foraminifera) during the Middle and Late Cenomanian</a:t>
              </a:r>
              <a:endParaRPr sz="7500" dirty="0"/>
            </a:p>
            <a:p>
              <a:pPr>
                <a:lnSpc>
                  <a:spcPct val="100000"/>
                </a:lnSpc>
              </a:pPr>
              <a:endParaRPr dirty="0"/>
            </a:p>
          </p:txBody>
        </p:sp>
      </p:grpSp>
      <p:sp>
        <p:nvSpPr>
          <p:cNvPr id="41" name="CustomShape 2"/>
          <p:cNvSpPr/>
          <p:nvPr/>
        </p:nvSpPr>
        <p:spPr>
          <a:xfrm>
            <a:off x="942764" y="5906337"/>
            <a:ext cx="14885522" cy="9628077"/>
          </a:xfrm>
          <a:prstGeom prst="rect">
            <a:avLst/>
          </a:prstGeom>
          <a:solidFill>
            <a:srgbClr val="FFFFFF">
              <a:alpha val="70000"/>
            </a:srgbClr>
          </a:solidFill>
          <a:ln>
            <a:noFill/>
          </a:ln>
        </p:spPr>
        <p:style>
          <a:lnRef idx="0">
            <a:scrgbClr r="0" g="0" b="0"/>
          </a:lnRef>
          <a:fillRef idx="0">
            <a:scrgbClr r="0" g="0" b="0"/>
          </a:fillRef>
          <a:effectRef idx="0">
            <a:scrgbClr r="0" g="0" b="0"/>
          </a:effectRef>
          <a:fontRef idx="minor"/>
        </p:style>
        <p:txBody>
          <a:bodyPr lIns="287280" tIns="287280" rIns="287280" bIns="287280"/>
          <a:lstStyle/>
          <a:p>
            <a:pPr>
              <a:lnSpc>
                <a:spcPct val="100000"/>
              </a:lnSpc>
            </a:pPr>
            <a:endParaRPr lang="en-US" sz="2400" b="1" dirty="0">
              <a:solidFill>
                <a:srgbClr val="A50021"/>
              </a:solidFill>
              <a:latin typeface="Arial"/>
              <a:ea typeface="Arial"/>
            </a:endParaRPr>
          </a:p>
          <a:p>
            <a:endParaRPr lang="en-AU" sz="1500" dirty="0"/>
          </a:p>
          <a:p>
            <a:r>
              <a:rPr lang="en-AU" sz="2400" dirty="0"/>
              <a:t>The Cenomanian (Late Cretaceous, ~94-100 Ma) time period can be used to determine planktic foraminiferal evolutionary history and interpret Earth’s climatology. Planktic foraminifera are microorganisms that are abundant in the fossil record, making them a valuable group to study. This project examines the evolution of the genus </a:t>
            </a:r>
            <a:r>
              <a:rPr lang="en-AU" sz="2400" i="1" dirty="0"/>
              <a:t>Rotalipora </a:t>
            </a:r>
            <a:r>
              <a:rPr lang="en-AU" sz="2400" dirty="0"/>
              <a:t>(focusing on </a:t>
            </a:r>
            <a:r>
              <a:rPr lang="en-AU" sz="2400" i="1" dirty="0"/>
              <a:t>R. cushmani, R. montsalvensis, </a:t>
            </a:r>
            <a:r>
              <a:rPr lang="en-AU" sz="2400" dirty="0"/>
              <a:t>and </a:t>
            </a:r>
            <a:r>
              <a:rPr lang="en-AU" sz="2400" i="1" dirty="0"/>
              <a:t>R. praemontsalvensis</a:t>
            </a:r>
            <a:r>
              <a:rPr lang="en-AU" sz="2400" dirty="0"/>
              <a:t>) and their morphologic variability and relation to one another with the goal to better define the </a:t>
            </a:r>
            <a:r>
              <a:rPr lang="en-AU" sz="2400" i="1" dirty="0"/>
              <a:t>Rotalipora </a:t>
            </a:r>
            <a:r>
              <a:rPr lang="en-AU" sz="2400" dirty="0"/>
              <a:t>phylogenetic tree.</a:t>
            </a:r>
            <a:endParaRPr lang="en-US" sz="2400" dirty="0"/>
          </a:p>
        </p:txBody>
      </p:sp>
      <p:sp>
        <p:nvSpPr>
          <p:cNvPr id="2" name="TextBox 1"/>
          <p:cNvSpPr txBox="1"/>
          <p:nvPr/>
        </p:nvSpPr>
        <p:spPr>
          <a:xfrm>
            <a:off x="942763" y="5899414"/>
            <a:ext cx="14885523" cy="881124"/>
          </a:xfrm>
          <a:prstGeom prst="rect">
            <a:avLst/>
          </a:prstGeom>
          <a:solidFill>
            <a:srgbClr val="182E4E"/>
          </a:solidFill>
        </p:spPr>
        <p:txBody>
          <a:bodyPr wrap="square" rtlCol="0">
            <a:noAutofit/>
          </a:bodyPr>
          <a:lstStyle/>
          <a:p>
            <a:r>
              <a:rPr lang="en-US" sz="4500" b="1" dirty="0">
                <a:solidFill>
                  <a:schemeClr val="bg1"/>
                </a:solidFill>
              </a:rPr>
              <a:t>Introduction</a:t>
            </a:r>
          </a:p>
        </p:txBody>
      </p:sp>
      <p:sp>
        <p:nvSpPr>
          <p:cNvPr id="43" name="CustomShape 4"/>
          <p:cNvSpPr/>
          <p:nvPr/>
        </p:nvSpPr>
        <p:spPr>
          <a:xfrm>
            <a:off x="16724946" y="5966769"/>
            <a:ext cx="17925065" cy="26064383"/>
          </a:xfrm>
          <a:prstGeom prst="rect">
            <a:avLst/>
          </a:prstGeom>
          <a:solidFill>
            <a:srgbClr val="FFFFFF">
              <a:alpha val="70000"/>
            </a:srgbClr>
          </a:solidFill>
          <a:ln>
            <a:noFill/>
          </a:ln>
        </p:spPr>
        <p:style>
          <a:lnRef idx="0">
            <a:scrgbClr r="0" g="0" b="0"/>
          </a:lnRef>
          <a:fillRef idx="0">
            <a:scrgbClr r="0" g="0" b="0"/>
          </a:fillRef>
          <a:effectRef idx="0">
            <a:scrgbClr r="0" g="0" b="0"/>
          </a:effectRef>
          <a:fontRef idx="minor"/>
        </p:style>
        <p:txBody>
          <a:bodyPr lIns="287280" tIns="287280" rIns="287280" bIns="287280"/>
          <a:lstStyle/>
          <a:p>
            <a:pPr>
              <a:lnSpc>
                <a:spcPct val="100000"/>
              </a:lnSpc>
            </a:pPr>
            <a:endParaRPr lang="en-US" sz="3100" b="1" dirty="0">
              <a:solidFill>
                <a:srgbClr val="A50021"/>
              </a:solidFill>
              <a:latin typeface="Arial"/>
            </a:endParaRPr>
          </a:p>
          <a:p>
            <a:pPr>
              <a:lnSpc>
                <a:spcPct val="100000"/>
              </a:lnSpc>
            </a:pPr>
            <a:endParaRPr lang="en-US" sz="3100" b="1" dirty="0">
              <a:solidFill>
                <a:srgbClr val="A50021"/>
              </a:solidFill>
              <a:latin typeface="Arial"/>
            </a:endParaRPr>
          </a:p>
          <a:p>
            <a:pPr>
              <a:lnSpc>
                <a:spcPct val="100000"/>
              </a:lnSpc>
            </a:pPr>
            <a:endParaRPr lang="en-US" sz="3100" b="1" dirty="0">
              <a:solidFill>
                <a:srgbClr val="A50021"/>
              </a:solidFill>
              <a:latin typeface="Arial"/>
            </a:endParaRPr>
          </a:p>
        </p:txBody>
      </p:sp>
      <p:sp>
        <p:nvSpPr>
          <p:cNvPr id="52" name="CustomShape 10"/>
          <p:cNvSpPr/>
          <p:nvPr/>
        </p:nvSpPr>
        <p:spPr>
          <a:xfrm>
            <a:off x="35486552" y="5968319"/>
            <a:ext cx="14868469" cy="12125205"/>
          </a:xfrm>
          <a:prstGeom prst="rect">
            <a:avLst/>
          </a:prstGeom>
          <a:solidFill>
            <a:srgbClr val="FFFFFF">
              <a:alpha val="70000"/>
            </a:srgbClr>
          </a:solidFill>
          <a:ln>
            <a:noFill/>
          </a:ln>
        </p:spPr>
        <p:style>
          <a:lnRef idx="0">
            <a:scrgbClr r="0" g="0" b="0"/>
          </a:lnRef>
          <a:fillRef idx="0">
            <a:scrgbClr r="0" g="0" b="0"/>
          </a:fillRef>
          <a:effectRef idx="0">
            <a:scrgbClr r="0" g="0" b="0"/>
          </a:effectRef>
          <a:fontRef idx="minor"/>
        </p:style>
        <p:txBody>
          <a:bodyPr lIns="287280" tIns="287280" rIns="287280" bIns="287280"/>
          <a:lstStyle/>
          <a:p>
            <a:pPr>
              <a:lnSpc>
                <a:spcPct val="100000"/>
              </a:lnSpc>
            </a:pPr>
            <a:endParaRPr lang="en-US" sz="3100" b="1" dirty="0">
              <a:solidFill>
                <a:srgbClr val="A50021"/>
              </a:solidFill>
              <a:latin typeface="Arial"/>
            </a:endParaRPr>
          </a:p>
          <a:p>
            <a:pPr>
              <a:lnSpc>
                <a:spcPct val="100000"/>
              </a:lnSpc>
            </a:pPr>
            <a:endParaRPr lang="en-US" sz="3100" b="1" dirty="0">
              <a:solidFill>
                <a:srgbClr val="A50021"/>
              </a:solidFill>
              <a:latin typeface="Arial"/>
            </a:endParaRPr>
          </a:p>
        </p:txBody>
      </p:sp>
      <p:sp>
        <p:nvSpPr>
          <p:cNvPr id="18" name="TextBox 17"/>
          <p:cNvSpPr txBox="1"/>
          <p:nvPr/>
        </p:nvSpPr>
        <p:spPr>
          <a:xfrm>
            <a:off x="35464455" y="25980411"/>
            <a:ext cx="14903744" cy="898290"/>
          </a:xfrm>
          <a:prstGeom prst="rect">
            <a:avLst/>
          </a:prstGeom>
          <a:solidFill>
            <a:srgbClr val="182E4E"/>
          </a:solidFill>
        </p:spPr>
        <p:txBody>
          <a:bodyPr wrap="square" rtlCol="0">
            <a:noAutofit/>
          </a:bodyPr>
          <a:lstStyle/>
          <a:p>
            <a:r>
              <a:rPr lang="en-US" sz="4500" b="1" dirty="0">
                <a:solidFill>
                  <a:schemeClr val="bg1"/>
                </a:solidFill>
              </a:rPr>
              <a:t>Acknowledgements/References</a:t>
            </a:r>
          </a:p>
        </p:txBody>
      </p:sp>
      <p:sp>
        <p:nvSpPr>
          <p:cNvPr id="24" name="CustomShape 10"/>
          <p:cNvSpPr/>
          <p:nvPr/>
        </p:nvSpPr>
        <p:spPr>
          <a:xfrm>
            <a:off x="943601" y="16278798"/>
            <a:ext cx="14884686" cy="15752355"/>
          </a:xfrm>
          <a:prstGeom prst="rect">
            <a:avLst/>
          </a:prstGeom>
          <a:solidFill>
            <a:srgbClr val="FFFFFF">
              <a:alpha val="70000"/>
            </a:srgbClr>
          </a:solidFill>
          <a:ln>
            <a:noFill/>
          </a:ln>
        </p:spPr>
        <p:style>
          <a:lnRef idx="0">
            <a:scrgbClr r="0" g="0" b="0"/>
          </a:lnRef>
          <a:fillRef idx="0">
            <a:scrgbClr r="0" g="0" b="0"/>
          </a:fillRef>
          <a:effectRef idx="0">
            <a:scrgbClr r="0" g="0" b="0"/>
          </a:effectRef>
          <a:fontRef idx="minor"/>
        </p:style>
        <p:txBody>
          <a:bodyPr lIns="287280" tIns="287280" rIns="287280" bIns="287280"/>
          <a:lstStyle/>
          <a:p>
            <a:pPr>
              <a:lnSpc>
                <a:spcPct val="100000"/>
              </a:lnSpc>
            </a:pPr>
            <a:endParaRPr lang="en-US" sz="2400" b="1" dirty="0">
              <a:solidFill>
                <a:srgbClr val="A50021"/>
              </a:solidFill>
              <a:latin typeface="Arial"/>
            </a:endParaRPr>
          </a:p>
          <a:p>
            <a:pPr marL="342900" indent="-342900">
              <a:buFont typeface="Arial" panose="020B0604020202020204" pitchFamily="34" charset="0"/>
              <a:buChar char="•"/>
            </a:pPr>
            <a:endParaRPr lang="en-AU" sz="2400" dirty="0"/>
          </a:p>
          <a:p>
            <a:pPr>
              <a:lnSpc>
                <a:spcPct val="100000"/>
              </a:lnSpc>
            </a:pPr>
            <a:endParaRPr lang="en-AU" sz="2400" dirty="0">
              <a:latin typeface="Arial"/>
            </a:endParaRPr>
          </a:p>
          <a:p>
            <a:pPr>
              <a:lnSpc>
                <a:spcPct val="100000"/>
              </a:lnSpc>
            </a:pPr>
            <a:endParaRPr lang="en-AU" sz="2400" dirty="0">
              <a:latin typeface="Arial"/>
            </a:endParaRPr>
          </a:p>
          <a:p>
            <a:pPr>
              <a:lnSpc>
                <a:spcPct val="100000"/>
              </a:lnSpc>
            </a:pPr>
            <a:endParaRPr lang="en-AU" sz="2400" dirty="0">
              <a:latin typeface="Arial"/>
            </a:endParaRPr>
          </a:p>
          <a:p>
            <a:pPr>
              <a:lnSpc>
                <a:spcPct val="100000"/>
              </a:lnSpc>
            </a:pPr>
            <a:endParaRPr lang="en-AU" sz="2200" dirty="0">
              <a:latin typeface="Arial"/>
            </a:endParaRPr>
          </a:p>
        </p:txBody>
      </p:sp>
      <p:sp>
        <p:nvSpPr>
          <p:cNvPr id="25" name="TextBox 24"/>
          <p:cNvSpPr txBox="1"/>
          <p:nvPr/>
        </p:nvSpPr>
        <p:spPr>
          <a:xfrm>
            <a:off x="942764" y="16278798"/>
            <a:ext cx="14885522" cy="916338"/>
          </a:xfrm>
          <a:prstGeom prst="rect">
            <a:avLst/>
          </a:prstGeom>
          <a:solidFill>
            <a:srgbClr val="182E4E"/>
          </a:solidFill>
        </p:spPr>
        <p:txBody>
          <a:bodyPr wrap="square" rtlCol="0">
            <a:noAutofit/>
          </a:bodyPr>
          <a:lstStyle/>
          <a:p>
            <a:r>
              <a:rPr lang="en-US" sz="4500" b="1" dirty="0">
                <a:solidFill>
                  <a:schemeClr val="bg1"/>
                </a:solidFill>
              </a:rPr>
              <a:t>Methods</a:t>
            </a:r>
          </a:p>
        </p:txBody>
      </p:sp>
      <p:pic>
        <p:nvPicPr>
          <p:cNvPr id="30" name="Picture 177"/>
          <p:cNvPicPr>
            <a:picLocks noChangeAspect="1"/>
          </p:cNvPicPr>
          <p:nvPr/>
        </p:nvPicPr>
        <p:blipFill>
          <a:blip r:embed="rId4"/>
          <a:stretch/>
        </p:blipFill>
        <p:spPr>
          <a:xfrm>
            <a:off x="45732046" y="1194470"/>
            <a:ext cx="2871053" cy="3550935"/>
          </a:xfrm>
          <a:prstGeom prst="rect">
            <a:avLst/>
          </a:prstGeom>
          <a:ln>
            <a:noFill/>
          </a:ln>
        </p:spPr>
      </p:pic>
      <p:pic>
        <p:nvPicPr>
          <p:cNvPr id="31" name="Picture 1"/>
          <p:cNvPicPr>
            <a:picLocks noChangeAspect="1"/>
          </p:cNvPicPr>
          <p:nvPr/>
        </p:nvPicPr>
        <p:blipFill>
          <a:blip r:embed="rId5"/>
          <a:stretch/>
        </p:blipFill>
        <p:spPr>
          <a:xfrm>
            <a:off x="2653086" y="1306993"/>
            <a:ext cx="3208137" cy="3656990"/>
          </a:xfrm>
          <a:prstGeom prst="rect">
            <a:avLst/>
          </a:prstGeom>
          <a:ln>
            <a:noFill/>
          </a:ln>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67572" y="27135547"/>
            <a:ext cx="1429861" cy="1595828"/>
          </a:xfrm>
          <a:prstGeom prst="rect">
            <a:avLst/>
          </a:prstGeom>
        </p:spPr>
      </p:pic>
      <p:sp>
        <p:nvSpPr>
          <p:cNvPr id="32" name="TextBox 31"/>
          <p:cNvSpPr txBox="1"/>
          <p:nvPr/>
        </p:nvSpPr>
        <p:spPr>
          <a:xfrm>
            <a:off x="4469860" y="14496426"/>
            <a:ext cx="7878169" cy="1107996"/>
          </a:xfrm>
          <a:prstGeom prst="rect">
            <a:avLst/>
          </a:prstGeom>
          <a:noFill/>
        </p:spPr>
        <p:txBody>
          <a:bodyPr wrap="square" rtlCol="0">
            <a:spAutoFit/>
          </a:bodyPr>
          <a:lstStyle/>
          <a:p>
            <a:r>
              <a:rPr lang="en-US" sz="2400" dirty="0">
                <a:latin typeface="+mj-lt"/>
              </a:rPr>
              <a:t>Samples were collected from Blake Nose Plateau, ~280 miles east of Daytona Beach, Florida</a:t>
            </a:r>
          </a:p>
          <a:p>
            <a:endParaRPr lang="en-US" dirty="0"/>
          </a:p>
        </p:txBody>
      </p:sp>
      <p:sp>
        <p:nvSpPr>
          <p:cNvPr id="33" name="TextBox 32"/>
          <p:cNvSpPr txBox="1"/>
          <p:nvPr/>
        </p:nvSpPr>
        <p:spPr>
          <a:xfrm>
            <a:off x="1337377" y="17460514"/>
            <a:ext cx="5937150" cy="2677656"/>
          </a:xfrm>
          <a:prstGeom prst="rect">
            <a:avLst/>
          </a:prstGeom>
          <a:noFill/>
        </p:spPr>
        <p:txBody>
          <a:bodyPr wrap="square" rtlCol="0">
            <a:spAutoFit/>
          </a:bodyPr>
          <a:lstStyle/>
          <a:p>
            <a:pPr>
              <a:lnSpc>
                <a:spcPct val="100000"/>
              </a:lnSpc>
            </a:pPr>
            <a:r>
              <a:rPr lang="en-AU" sz="2400" dirty="0"/>
              <a:t>Imaging</a:t>
            </a:r>
          </a:p>
          <a:p>
            <a:pPr marL="342900" indent="-342900">
              <a:buFont typeface="Arial" panose="020B0604020202020204" pitchFamily="34" charset="0"/>
              <a:buChar char="•"/>
            </a:pPr>
            <a:r>
              <a:rPr lang="en-AU" sz="2400" dirty="0"/>
              <a:t>Using a Nikon SMZ1500 Microscope, spiral and edge view orientations of the species are imaged</a:t>
            </a:r>
          </a:p>
          <a:p>
            <a:pPr marL="342900" indent="-342900">
              <a:buFont typeface="Arial" panose="020B0604020202020204" pitchFamily="34" charset="0"/>
              <a:buChar char="•"/>
            </a:pPr>
            <a:r>
              <a:rPr lang="en-AU" sz="2400" dirty="0"/>
              <a:t>Universal stage helps with easier and faster imaging </a:t>
            </a:r>
          </a:p>
          <a:p>
            <a:endParaRPr lang="en-US" sz="2400" dirty="0"/>
          </a:p>
        </p:txBody>
      </p:sp>
      <p:sp>
        <p:nvSpPr>
          <p:cNvPr id="34" name="TextBox 33"/>
          <p:cNvSpPr txBox="1"/>
          <p:nvPr/>
        </p:nvSpPr>
        <p:spPr>
          <a:xfrm>
            <a:off x="7634153" y="20718611"/>
            <a:ext cx="7669124" cy="1938992"/>
          </a:xfrm>
          <a:prstGeom prst="rect">
            <a:avLst/>
          </a:prstGeom>
          <a:noFill/>
        </p:spPr>
        <p:txBody>
          <a:bodyPr wrap="square" rtlCol="0">
            <a:spAutoFit/>
          </a:bodyPr>
          <a:lstStyle/>
          <a:p>
            <a:pPr>
              <a:lnSpc>
                <a:spcPct val="100000"/>
              </a:lnSpc>
            </a:pPr>
            <a:r>
              <a:rPr lang="en-AU" sz="2400" dirty="0"/>
              <a:t>Taking Measurements</a:t>
            </a:r>
          </a:p>
          <a:p>
            <a:pPr marL="342900" indent="-342900">
              <a:buFont typeface="Arial" panose="020B0604020202020204" pitchFamily="34" charset="0"/>
              <a:buChar char="•"/>
            </a:pPr>
            <a:r>
              <a:rPr lang="en-AU" sz="2400" dirty="0"/>
              <a:t>11 qualitative descriptive terms (e.g. accessory aperture position and types of sutures)</a:t>
            </a:r>
          </a:p>
          <a:p>
            <a:pPr marL="342900" indent="-342900">
              <a:buFont typeface="Arial" panose="020B0604020202020204" pitchFamily="34" charset="0"/>
              <a:buChar char="•"/>
            </a:pPr>
            <a:r>
              <a:rPr lang="en-AU" sz="2400" dirty="0"/>
              <a:t>14 quantitative parameters constructed by ~40 measurements</a:t>
            </a: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73615" y="17486441"/>
            <a:ext cx="3712114" cy="2784086"/>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96" t="3452" r="-963" b="-1146"/>
          <a:stretch/>
        </p:blipFill>
        <p:spPr>
          <a:xfrm>
            <a:off x="7634153" y="17466291"/>
            <a:ext cx="3867761" cy="2804236"/>
          </a:xfrm>
          <a:prstGeom prst="rect">
            <a:avLst/>
          </a:prstGeom>
        </p:spPr>
      </p:pic>
      <p:sp>
        <p:nvSpPr>
          <p:cNvPr id="17" name="TextBox 16"/>
          <p:cNvSpPr txBox="1"/>
          <p:nvPr/>
        </p:nvSpPr>
        <p:spPr>
          <a:xfrm>
            <a:off x="35658519" y="27036001"/>
            <a:ext cx="11509053" cy="1938992"/>
          </a:xfrm>
          <a:prstGeom prst="rect">
            <a:avLst/>
          </a:prstGeom>
          <a:noFill/>
        </p:spPr>
        <p:txBody>
          <a:bodyPr wrap="square" rtlCol="0">
            <a:spAutoFit/>
          </a:bodyPr>
          <a:lstStyle/>
          <a:p>
            <a:r>
              <a:rPr lang="en-US" sz="2400" dirty="0">
                <a:ea typeface="Times New Roman"/>
              </a:rPr>
              <a:t>I would like to thank the NHRE program, NSF, Elizabeth Cottrell, Gene Hunt, and Virginia Power for giving me the opportunity to conduct this research. Additional thanks to the Youth Engagement through Science (YES!) program for providing this project with two wonderful high schoolers, as well as thanks to Jonathan </a:t>
            </a:r>
            <a:r>
              <a:rPr lang="en-US" sz="2400" dirty="0" err="1">
                <a:ea typeface="Times New Roman"/>
              </a:rPr>
              <a:t>Wingerath</a:t>
            </a:r>
            <a:r>
              <a:rPr lang="en-US" sz="2400" dirty="0">
                <a:ea typeface="Times New Roman"/>
              </a:rPr>
              <a:t> for creating the universal stages.</a:t>
            </a:r>
            <a:endParaRPr lang="en-US" sz="2400" dirty="0"/>
          </a:p>
        </p:txBody>
      </p:sp>
      <p:pic>
        <p:nvPicPr>
          <p:cNvPr id="65" name="Picture 64"/>
          <p:cNvPicPr/>
          <p:nvPr/>
        </p:nvPicPr>
        <p:blipFill rotWithShape="1">
          <a:blip r:embed="rId9"/>
          <a:srcRect l="1433" t="10206" r="53117" b="29511"/>
          <a:stretch/>
        </p:blipFill>
        <p:spPr bwMode="auto">
          <a:xfrm>
            <a:off x="1359764" y="23163818"/>
            <a:ext cx="2844996" cy="2251102"/>
          </a:xfrm>
          <a:prstGeom prst="rect">
            <a:avLst/>
          </a:prstGeom>
          <a:ln>
            <a:noFill/>
          </a:ln>
          <a:extLst>
            <a:ext uri="{53640926-AAD7-44D8-BBD7-CCE9431645EC}">
              <a14:shadowObscured xmlns:a14="http://schemas.microsoft.com/office/drawing/2010/main"/>
            </a:ext>
          </a:extLst>
        </p:spPr>
      </p:pic>
      <p:pic>
        <p:nvPicPr>
          <p:cNvPr id="66" name="Picture 65"/>
          <p:cNvPicPr/>
          <p:nvPr/>
        </p:nvPicPr>
        <p:blipFill rotWithShape="1">
          <a:blip r:embed="rId10"/>
          <a:srcRect l="1477" t="10093" r="53139" b="29485"/>
          <a:stretch/>
        </p:blipFill>
        <p:spPr bwMode="auto">
          <a:xfrm>
            <a:off x="1359764" y="20701353"/>
            <a:ext cx="2840311" cy="2256069"/>
          </a:xfrm>
          <a:prstGeom prst="rect">
            <a:avLst/>
          </a:prstGeom>
          <a:ln>
            <a:noFill/>
          </a:ln>
          <a:extLst>
            <a:ext uri="{53640926-AAD7-44D8-BBD7-CCE9431645EC}">
              <a14:shadowObscured xmlns:a14="http://schemas.microsoft.com/office/drawing/2010/main"/>
            </a:ext>
          </a:extLst>
        </p:spPr>
      </p:pic>
      <p:pic>
        <p:nvPicPr>
          <p:cNvPr id="67" name="Picture 66"/>
          <p:cNvPicPr/>
          <p:nvPr/>
        </p:nvPicPr>
        <p:blipFill rotWithShape="1">
          <a:blip r:embed="rId11"/>
          <a:srcRect l="49310" t="10022" r="5207" b="29336"/>
          <a:stretch/>
        </p:blipFill>
        <p:spPr bwMode="auto">
          <a:xfrm>
            <a:off x="4434835" y="20717024"/>
            <a:ext cx="2847673" cy="2264585"/>
          </a:xfrm>
          <a:prstGeom prst="rect">
            <a:avLst/>
          </a:prstGeom>
          <a:ln>
            <a:noFill/>
          </a:ln>
          <a:extLst>
            <a:ext uri="{53640926-AAD7-44D8-BBD7-CCE9431645EC}">
              <a14:shadowObscured xmlns:a14="http://schemas.microsoft.com/office/drawing/2010/main"/>
            </a:ext>
          </a:extLst>
        </p:spPr>
      </p:pic>
      <p:pic>
        <p:nvPicPr>
          <p:cNvPr id="68" name="Picture 67"/>
          <p:cNvPicPr/>
          <p:nvPr/>
        </p:nvPicPr>
        <p:blipFill rotWithShape="1">
          <a:blip r:embed="rId12"/>
          <a:srcRect l="49313" t="9922" r="5175" b="29269"/>
          <a:stretch/>
        </p:blipFill>
        <p:spPr bwMode="auto">
          <a:xfrm>
            <a:off x="4406486" y="23154238"/>
            <a:ext cx="2849012" cy="2270263"/>
          </a:xfrm>
          <a:prstGeom prst="rect">
            <a:avLst/>
          </a:prstGeom>
          <a:ln>
            <a:noFill/>
          </a:ln>
          <a:extLst>
            <a:ext uri="{53640926-AAD7-44D8-BBD7-CCE9431645EC}">
              <a14:shadowObscured xmlns:a14="http://schemas.microsoft.com/office/drawing/2010/main"/>
            </a:ext>
          </a:extLst>
        </p:spPr>
      </p:pic>
      <p:grpSp>
        <p:nvGrpSpPr>
          <p:cNvPr id="35" name="Group 34"/>
          <p:cNvGrpSpPr/>
          <p:nvPr/>
        </p:nvGrpSpPr>
        <p:grpSpPr>
          <a:xfrm>
            <a:off x="4415243" y="25587865"/>
            <a:ext cx="2847673" cy="2264585"/>
            <a:chOff x="4320163" y="26848508"/>
            <a:chExt cx="2701925" cy="2026285"/>
          </a:xfrm>
        </p:grpSpPr>
        <p:pic>
          <p:nvPicPr>
            <p:cNvPr id="48" name="Picture 47"/>
            <p:cNvPicPr/>
            <p:nvPr/>
          </p:nvPicPr>
          <p:blipFill rotWithShape="1">
            <a:blip r:embed="rId11"/>
            <a:srcRect l="49310" t="10022" r="5207" b="29336"/>
            <a:stretch/>
          </p:blipFill>
          <p:spPr bwMode="auto">
            <a:xfrm>
              <a:off x="4320163" y="26848508"/>
              <a:ext cx="2701925" cy="2026285"/>
            </a:xfrm>
            <a:prstGeom prst="rect">
              <a:avLst/>
            </a:prstGeom>
            <a:ln>
              <a:noFill/>
            </a:ln>
            <a:extLst>
              <a:ext uri="{53640926-AAD7-44D8-BBD7-CCE9431645EC}">
                <a14:shadowObscured xmlns:a14="http://schemas.microsoft.com/office/drawing/2010/main"/>
              </a:ext>
            </a:extLst>
          </p:spPr>
        </p:pic>
        <p:sp>
          <p:nvSpPr>
            <p:cNvPr id="6" name="Oval 5"/>
            <p:cNvSpPr/>
            <p:nvPr/>
          </p:nvSpPr>
          <p:spPr>
            <a:xfrm>
              <a:off x="5023692" y="26848508"/>
              <a:ext cx="1663547" cy="1634061"/>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545830" y="27449724"/>
              <a:ext cx="550376" cy="568448"/>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1357084" y="25574027"/>
            <a:ext cx="2840311" cy="2256069"/>
            <a:chOff x="1329565" y="26848508"/>
            <a:chExt cx="2694940" cy="2018665"/>
          </a:xfrm>
        </p:grpSpPr>
        <p:pic>
          <p:nvPicPr>
            <p:cNvPr id="47" name="Picture 46"/>
            <p:cNvPicPr/>
            <p:nvPr/>
          </p:nvPicPr>
          <p:blipFill rotWithShape="1">
            <a:blip r:embed="rId10"/>
            <a:srcRect l="1477" t="10093" r="53139" b="29485"/>
            <a:stretch/>
          </p:blipFill>
          <p:spPr bwMode="auto">
            <a:xfrm>
              <a:off x="1329565" y="26848508"/>
              <a:ext cx="2694940" cy="2018665"/>
            </a:xfrm>
            <a:prstGeom prst="rect">
              <a:avLst/>
            </a:prstGeom>
            <a:ln>
              <a:noFill/>
            </a:ln>
            <a:extLst>
              <a:ext uri="{53640926-AAD7-44D8-BBD7-CCE9431645EC}">
                <a14:shadowObscured xmlns:a14="http://schemas.microsoft.com/office/drawing/2010/main"/>
              </a:ext>
            </a:extLst>
          </p:spPr>
        </p:pic>
        <p:sp>
          <p:nvSpPr>
            <p:cNvPr id="54" name="Oval 53"/>
            <p:cNvSpPr/>
            <p:nvPr/>
          </p:nvSpPr>
          <p:spPr>
            <a:xfrm>
              <a:off x="2614023" y="27116007"/>
              <a:ext cx="635954" cy="62023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a:endCxn id="54" idx="3"/>
            </p:cNvCxnSpPr>
            <p:nvPr/>
          </p:nvCxnSpPr>
          <p:spPr>
            <a:xfrm flipH="1">
              <a:off x="2707156" y="27106094"/>
              <a:ext cx="167473" cy="5393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endCxn id="54" idx="2"/>
            </p:cNvCxnSpPr>
            <p:nvPr/>
          </p:nvCxnSpPr>
          <p:spPr>
            <a:xfrm flipH="1" flipV="1">
              <a:off x="2614023" y="27426124"/>
              <a:ext cx="521213" cy="18530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7" name="TextBox 56"/>
          <p:cNvSpPr txBox="1"/>
          <p:nvPr/>
        </p:nvSpPr>
        <p:spPr>
          <a:xfrm>
            <a:off x="7634153" y="23947667"/>
            <a:ext cx="3324934" cy="461665"/>
          </a:xfrm>
          <a:prstGeom prst="rect">
            <a:avLst/>
          </a:prstGeom>
          <a:noFill/>
        </p:spPr>
        <p:txBody>
          <a:bodyPr wrap="square" rtlCol="0">
            <a:spAutoFit/>
          </a:bodyPr>
          <a:lstStyle/>
          <a:p>
            <a:pPr algn="ctr">
              <a:lnSpc>
                <a:spcPct val="100000"/>
              </a:lnSpc>
            </a:pPr>
            <a:r>
              <a:rPr lang="en-AU" sz="2400" dirty="0"/>
              <a:t>Manual Measurements</a:t>
            </a:r>
          </a:p>
        </p:txBody>
      </p:sp>
      <p:sp>
        <p:nvSpPr>
          <p:cNvPr id="58" name="TextBox 57"/>
          <p:cNvSpPr txBox="1"/>
          <p:nvPr/>
        </p:nvSpPr>
        <p:spPr>
          <a:xfrm>
            <a:off x="7465387" y="26417036"/>
            <a:ext cx="4094597" cy="461665"/>
          </a:xfrm>
          <a:prstGeom prst="rect">
            <a:avLst/>
          </a:prstGeom>
          <a:noFill/>
        </p:spPr>
        <p:txBody>
          <a:bodyPr wrap="square" rtlCol="0">
            <a:spAutoFit/>
          </a:bodyPr>
          <a:lstStyle/>
          <a:p>
            <a:pPr algn="ctr">
              <a:lnSpc>
                <a:spcPct val="100000"/>
              </a:lnSpc>
            </a:pPr>
            <a:r>
              <a:rPr lang="en-AU" sz="2400" dirty="0"/>
              <a:t>Automated Measurements</a:t>
            </a:r>
          </a:p>
        </p:txBody>
      </p:sp>
      <p:grpSp>
        <p:nvGrpSpPr>
          <p:cNvPr id="1029" name="Group 1028"/>
          <p:cNvGrpSpPr/>
          <p:nvPr/>
        </p:nvGrpSpPr>
        <p:grpSpPr>
          <a:xfrm>
            <a:off x="4199936" y="9083129"/>
            <a:ext cx="8408027" cy="5378963"/>
            <a:chOff x="1231506" y="10675451"/>
            <a:chExt cx="7880328" cy="4949395"/>
          </a:xfrm>
        </p:grpSpPr>
        <p:grpSp>
          <p:nvGrpSpPr>
            <p:cNvPr id="63" name="Group 62"/>
            <p:cNvGrpSpPr/>
            <p:nvPr/>
          </p:nvGrpSpPr>
          <p:grpSpPr>
            <a:xfrm>
              <a:off x="1231506" y="10675451"/>
              <a:ext cx="7832010" cy="4949395"/>
              <a:chOff x="1241778" y="10896266"/>
              <a:chExt cx="7832010" cy="4949395"/>
            </a:xfrm>
          </p:grpSpPr>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41778" y="10896266"/>
                <a:ext cx="7832010" cy="4949395"/>
              </a:xfrm>
              <a:prstGeom prst="rect">
                <a:avLst/>
              </a:prstGeom>
            </p:spPr>
          </p:pic>
          <p:grpSp>
            <p:nvGrpSpPr>
              <p:cNvPr id="60" name="Group 59"/>
              <p:cNvGrpSpPr/>
              <p:nvPr/>
            </p:nvGrpSpPr>
            <p:grpSpPr>
              <a:xfrm>
                <a:off x="1322079" y="12451738"/>
                <a:ext cx="2887971" cy="1578906"/>
                <a:chOff x="1322079" y="12451738"/>
                <a:chExt cx="2887971" cy="1578906"/>
              </a:xfrm>
            </p:grpSpPr>
            <p:grpSp>
              <p:nvGrpSpPr>
                <p:cNvPr id="49" name="Group 48"/>
                <p:cNvGrpSpPr/>
                <p:nvPr/>
              </p:nvGrpSpPr>
              <p:grpSpPr>
                <a:xfrm>
                  <a:off x="1322079" y="13307477"/>
                  <a:ext cx="1429506" cy="723167"/>
                  <a:chOff x="1384598" y="13695905"/>
                  <a:chExt cx="1429506" cy="723167"/>
                </a:xfrm>
              </p:grpSpPr>
              <p:sp>
                <p:nvSpPr>
                  <p:cNvPr id="22" name="TextBox 21"/>
                  <p:cNvSpPr txBox="1"/>
                  <p:nvPr/>
                </p:nvSpPr>
                <p:spPr>
                  <a:xfrm>
                    <a:off x="1384598" y="14095907"/>
                    <a:ext cx="1429505" cy="323165"/>
                  </a:xfrm>
                  <a:prstGeom prst="rect">
                    <a:avLst/>
                  </a:prstGeom>
                  <a:solidFill>
                    <a:schemeClr val="bg1">
                      <a:alpha val="57000"/>
                    </a:schemeClr>
                  </a:solidFill>
                  <a:ln>
                    <a:solidFill>
                      <a:schemeClr val="tx1"/>
                    </a:solidFill>
                  </a:ln>
                </p:spPr>
                <p:txBody>
                  <a:bodyPr wrap="square" rtlCol="0">
                    <a:spAutoFit/>
                  </a:bodyPr>
                  <a:lstStyle/>
                  <a:p>
                    <a:pPr algn="ctr"/>
                    <a:r>
                      <a:rPr lang="en-US" sz="1500" dirty="0"/>
                      <a:t>Collection Site</a:t>
                    </a:r>
                  </a:p>
                </p:txBody>
              </p:sp>
              <p:sp>
                <p:nvSpPr>
                  <p:cNvPr id="45" name="TextBox 44"/>
                  <p:cNvSpPr txBox="1"/>
                  <p:nvPr/>
                </p:nvSpPr>
                <p:spPr>
                  <a:xfrm>
                    <a:off x="1384599" y="13695905"/>
                    <a:ext cx="1429505" cy="323165"/>
                  </a:xfrm>
                  <a:prstGeom prst="rect">
                    <a:avLst/>
                  </a:prstGeom>
                  <a:solidFill>
                    <a:schemeClr val="bg1">
                      <a:alpha val="57000"/>
                    </a:schemeClr>
                  </a:solidFill>
                  <a:ln>
                    <a:solidFill>
                      <a:schemeClr val="tx1"/>
                    </a:solidFill>
                  </a:ln>
                </p:spPr>
                <p:txBody>
                  <a:bodyPr wrap="square" rtlCol="0">
                    <a:spAutoFit/>
                  </a:bodyPr>
                  <a:lstStyle/>
                  <a:p>
                    <a:pPr algn="ctr"/>
                    <a:r>
                      <a:rPr lang="en-US" sz="1500" dirty="0"/>
                      <a:t>Smithsonian</a:t>
                    </a:r>
                  </a:p>
                </p:txBody>
              </p:sp>
            </p:grpSp>
            <p:cxnSp>
              <p:nvCxnSpPr>
                <p:cNvPr id="61" name="Straight Arrow Connector 60"/>
                <p:cNvCxnSpPr/>
                <p:nvPr/>
              </p:nvCxnSpPr>
              <p:spPr>
                <a:xfrm flipV="1">
                  <a:off x="2755093" y="12451738"/>
                  <a:ext cx="1454957" cy="87316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2755093" y="12576547"/>
                  <a:ext cx="1454957" cy="114655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05" name="TextBox 104"/>
            <p:cNvSpPr txBox="1"/>
            <p:nvPr/>
          </p:nvSpPr>
          <p:spPr>
            <a:xfrm>
              <a:off x="7202033" y="15284168"/>
              <a:ext cx="1909801" cy="323165"/>
            </a:xfrm>
            <a:prstGeom prst="rect">
              <a:avLst/>
            </a:prstGeom>
            <a:noFill/>
          </p:spPr>
          <p:txBody>
            <a:bodyPr wrap="square" rtlCol="0">
              <a:spAutoFit/>
            </a:bodyPr>
            <a:lstStyle/>
            <a:p>
              <a:r>
                <a:rPr lang="en-US" sz="1500" i="1" dirty="0" err="1">
                  <a:solidFill>
                    <a:schemeClr val="bg1"/>
                  </a:solidFill>
                </a:rPr>
                <a:t>Scotese</a:t>
              </a:r>
              <a:r>
                <a:rPr lang="en-US" sz="1500" i="1" dirty="0">
                  <a:solidFill>
                    <a:schemeClr val="bg1"/>
                  </a:solidFill>
                </a:rPr>
                <a:t>, </a:t>
              </a:r>
              <a:r>
                <a:rPr lang="en-US" sz="1500" i="1" dirty="0" err="1">
                  <a:solidFill>
                    <a:schemeClr val="bg1"/>
                  </a:solidFill>
                </a:rPr>
                <a:t>PaleoMap</a:t>
              </a:r>
              <a:endParaRPr lang="en-US" sz="1500" i="1" dirty="0">
                <a:solidFill>
                  <a:schemeClr val="bg1"/>
                </a:solidFill>
              </a:endParaRPr>
            </a:p>
          </p:txBody>
        </p:sp>
      </p:grpSp>
      <p:sp>
        <p:nvSpPr>
          <p:cNvPr id="1038" name="TextBox 1037"/>
          <p:cNvSpPr txBox="1"/>
          <p:nvPr/>
        </p:nvSpPr>
        <p:spPr>
          <a:xfrm>
            <a:off x="25945353" y="29112768"/>
            <a:ext cx="8355582" cy="2677656"/>
          </a:xfrm>
          <a:prstGeom prst="rect">
            <a:avLst/>
          </a:prstGeom>
          <a:noFill/>
        </p:spPr>
        <p:txBody>
          <a:bodyPr wrap="square" rtlCol="0">
            <a:spAutoFit/>
          </a:bodyPr>
          <a:lstStyle/>
          <a:p>
            <a:r>
              <a:rPr lang="en-US" sz="2400" dirty="0"/>
              <a:t>A strip plot was constructed using variables from the heat map. In each variable, </a:t>
            </a:r>
            <a:r>
              <a:rPr lang="en-US" sz="2400" i="1" dirty="0"/>
              <a:t>R.</a:t>
            </a:r>
            <a:r>
              <a:rPr lang="en-US" sz="2400" dirty="0"/>
              <a:t> </a:t>
            </a:r>
            <a:r>
              <a:rPr lang="en-US" sz="2400" i="1" dirty="0"/>
              <a:t>cushmani </a:t>
            </a:r>
            <a:r>
              <a:rPr lang="en-US" sz="2400" dirty="0"/>
              <a:t>consistently shows higher variability than </a:t>
            </a:r>
            <a:r>
              <a:rPr lang="en-US" sz="2400" i="1" dirty="0"/>
              <a:t>R.</a:t>
            </a:r>
            <a:r>
              <a:rPr lang="en-US" sz="2400" dirty="0"/>
              <a:t> </a:t>
            </a:r>
            <a:r>
              <a:rPr lang="en-US" sz="2400" i="1" dirty="0"/>
              <a:t>montsalvensis. R. cushmani </a:t>
            </a:r>
            <a:r>
              <a:rPr lang="en-US" sz="2400" dirty="0"/>
              <a:t>has a greater number of individuals than </a:t>
            </a:r>
            <a:r>
              <a:rPr lang="en-US" sz="2400" i="1" dirty="0"/>
              <a:t>R. montsalvensis</a:t>
            </a:r>
            <a:r>
              <a:rPr lang="en-US" sz="2400" dirty="0"/>
              <a:t>, which could account for </a:t>
            </a:r>
            <a:r>
              <a:rPr lang="en-US" sz="2400" i="1" dirty="0"/>
              <a:t>R. cushmani </a:t>
            </a:r>
            <a:r>
              <a:rPr lang="en-US" sz="2400" dirty="0"/>
              <a:t>appearing to have higher variability. However, for </a:t>
            </a:r>
            <a:r>
              <a:rPr lang="en-US" sz="2400" dirty="0" err="1"/>
              <a:t>PvD</a:t>
            </a:r>
            <a:r>
              <a:rPr lang="en-US" sz="2400" dirty="0"/>
              <a:t> and </a:t>
            </a:r>
            <a:r>
              <a:rPr lang="en-US" sz="2400" dirty="0" err="1"/>
              <a:t>EvD</a:t>
            </a:r>
            <a:r>
              <a:rPr lang="en-US" sz="2400" dirty="0"/>
              <a:t>, the </a:t>
            </a:r>
            <a:r>
              <a:rPr lang="en-US" sz="2400" i="1" dirty="0"/>
              <a:t>R. cushmani </a:t>
            </a:r>
            <a:r>
              <a:rPr lang="en-US" sz="2400" dirty="0"/>
              <a:t>grouping</a:t>
            </a:r>
            <a:r>
              <a:rPr lang="en-US" sz="2400" i="1" dirty="0"/>
              <a:t> </a:t>
            </a:r>
            <a:r>
              <a:rPr lang="en-US" sz="2400" dirty="0"/>
              <a:t>clearly deviates from </a:t>
            </a:r>
            <a:r>
              <a:rPr lang="en-US" sz="2400" i="1" dirty="0"/>
              <a:t>R. montsalvensis</a:t>
            </a:r>
            <a:r>
              <a:rPr lang="en-US" sz="2400" dirty="0"/>
              <a:t>.</a:t>
            </a:r>
            <a:endParaRPr lang="en-US" sz="2400" i="1" dirty="0"/>
          </a:p>
        </p:txBody>
      </p:sp>
      <p:sp>
        <p:nvSpPr>
          <p:cNvPr id="13" name="TextBox 12"/>
          <p:cNvSpPr txBox="1"/>
          <p:nvPr/>
        </p:nvSpPr>
        <p:spPr>
          <a:xfrm>
            <a:off x="25893446" y="18998960"/>
            <a:ext cx="6798805" cy="3416320"/>
          </a:xfrm>
          <a:prstGeom prst="rect">
            <a:avLst/>
          </a:prstGeom>
          <a:noFill/>
        </p:spPr>
        <p:txBody>
          <a:bodyPr wrap="square" rtlCol="0">
            <a:spAutoFit/>
          </a:bodyPr>
          <a:lstStyle/>
          <a:p>
            <a:r>
              <a:rPr lang="en-US" sz="2400" dirty="0"/>
              <a:t>A heat map was constructed with 11 variables, showing a phylogenetic tree of the three species. Variables were removed to either reduce apparent noise within the dataset, or due to redundancy with other measures.</a:t>
            </a:r>
            <a:endParaRPr lang="en-US" sz="1000" dirty="0"/>
          </a:p>
          <a:p>
            <a:endParaRPr lang="en-US" sz="2400" dirty="0"/>
          </a:p>
          <a:p>
            <a:r>
              <a:rPr lang="en-US" sz="2400" dirty="0"/>
              <a:t>The heat map shows a grouping of </a:t>
            </a:r>
            <a:r>
              <a:rPr lang="en-US" sz="2400" i="1" dirty="0"/>
              <a:t>R. montsalvensis, R. praemontsalvensis</a:t>
            </a:r>
            <a:r>
              <a:rPr lang="en-US" sz="2400" dirty="0"/>
              <a:t>, and high variability of </a:t>
            </a:r>
            <a:r>
              <a:rPr lang="en-US" sz="2400" i="1" dirty="0"/>
              <a:t>R. cushmani</a:t>
            </a:r>
            <a:r>
              <a:rPr lang="en-US" sz="2400" dirty="0"/>
              <a:t>.</a:t>
            </a:r>
          </a:p>
        </p:txBody>
      </p:sp>
      <p:grpSp>
        <p:nvGrpSpPr>
          <p:cNvPr id="86" name="Group 85"/>
          <p:cNvGrpSpPr>
            <a:grpSpLocks noChangeAspect="1"/>
          </p:cNvGrpSpPr>
          <p:nvPr/>
        </p:nvGrpSpPr>
        <p:grpSpPr>
          <a:xfrm>
            <a:off x="17236275" y="24736008"/>
            <a:ext cx="8443540" cy="6557277"/>
            <a:chOff x="31254668" y="8713301"/>
            <a:chExt cx="11464233" cy="8711122"/>
          </a:xfrm>
        </p:grpSpPr>
        <p:grpSp>
          <p:nvGrpSpPr>
            <p:cNvPr id="80" name="Group 79"/>
            <p:cNvGrpSpPr>
              <a:grpSpLocks noChangeAspect="1"/>
            </p:cNvGrpSpPr>
            <p:nvPr/>
          </p:nvGrpSpPr>
          <p:grpSpPr>
            <a:xfrm>
              <a:off x="31254668" y="8713301"/>
              <a:ext cx="11464233" cy="8711122"/>
              <a:chOff x="31135265" y="8671491"/>
              <a:chExt cx="11776787" cy="8948617"/>
            </a:xfrm>
          </p:grpSpPr>
          <p:pic>
            <p:nvPicPr>
              <p:cNvPr id="69" name="Picture 6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135265" y="8671491"/>
                <a:ext cx="11776785" cy="8948617"/>
              </a:xfrm>
              <a:prstGeom prst="rect">
                <a:avLst/>
              </a:prstGeom>
            </p:spPr>
          </p:pic>
          <p:grpSp>
            <p:nvGrpSpPr>
              <p:cNvPr id="79" name="Group 78"/>
              <p:cNvGrpSpPr/>
              <p:nvPr/>
            </p:nvGrpSpPr>
            <p:grpSpPr>
              <a:xfrm>
                <a:off x="39159859" y="10083159"/>
                <a:ext cx="3752193" cy="989379"/>
                <a:chOff x="39095773" y="10029739"/>
                <a:chExt cx="3752193" cy="989379"/>
              </a:xfrm>
            </p:grpSpPr>
            <p:sp>
              <p:nvSpPr>
                <p:cNvPr id="143" name="Rectangle 142"/>
                <p:cNvSpPr/>
                <p:nvPr/>
              </p:nvSpPr>
              <p:spPr>
                <a:xfrm>
                  <a:off x="39095773" y="10091571"/>
                  <a:ext cx="370275" cy="174406"/>
                </a:xfrm>
                <a:prstGeom prst="rect">
                  <a:avLst/>
                </a:prstGeom>
                <a:solidFill>
                  <a:srgbClr val="1F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39095774" y="10305239"/>
                  <a:ext cx="370275" cy="174406"/>
                </a:xfrm>
                <a:prstGeom prst="rect">
                  <a:avLst/>
                </a:prstGeom>
                <a:solidFill>
                  <a:srgbClr val="33A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39095773" y="10520665"/>
                  <a:ext cx="370275" cy="174406"/>
                </a:xfrm>
                <a:prstGeom prst="rect">
                  <a:avLst/>
                </a:prstGeom>
                <a:solidFill>
                  <a:srgbClr val="EC1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p:cNvSpPr txBox="1"/>
                <p:nvPr/>
              </p:nvSpPr>
              <p:spPr>
                <a:xfrm>
                  <a:off x="39466046" y="10029739"/>
                  <a:ext cx="2930407" cy="270212"/>
                </a:xfrm>
                <a:prstGeom prst="rect">
                  <a:avLst/>
                </a:prstGeom>
                <a:noFill/>
              </p:spPr>
              <p:txBody>
                <a:bodyPr wrap="square" rtlCol="0">
                  <a:spAutoFit/>
                </a:bodyPr>
                <a:lstStyle/>
                <a:p>
                  <a:r>
                    <a:rPr lang="en-US" sz="1000" i="1" dirty="0"/>
                    <a:t>R. </a:t>
                  </a:r>
                  <a:r>
                    <a:rPr lang="en-US" sz="1000" dirty="0"/>
                    <a:t>cushmani</a:t>
                  </a:r>
                </a:p>
              </p:txBody>
            </p:sp>
            <p:sp>
              <p:nvSpPr>
                <p:cNvPr id="147" name="TextBox 146"/>
                <p:cNvSpPr txBox="1"/>
                <p:nvPr/>
              </p:nvSpPr>
              <p:spPr>
                <a:xfrm>
                  <a:off x="39466045" y="10231536"/>
                  <a:ext cx="2930408" cy="270212"/>
                </a:xfrm>
                <a:prstGeom prst="rect">
                  <a:avLst/>
                </a:prstGeom>
                <a:noFill/>
              </p:spPr>
              <p:txBody>
                <a:bodyPr wrap="square" rtlCol="0">
                  <a:spAutoFit/>
                </a:bodyPr>
                <a:lstStyle/>
                <a:p>
                  <a:r>
                    <a:rPr lang="en-US" sz="1000" i="1" dirty="0"/>
                    <a:t>R. m</a:t>
                  </a:r>
                  <a:r>
                    <a:rPr lang="en-US" sz="1000" dirty="0"/>
                    <a:t>ontsalvensis</a:t>
                  </a:r>
                </a:p>
              </p:txBody>
            </p:sp>
            <p:sp>
              <p:nvSpPr>
                <p:cNvPr id="148" name="TextBox 147"/>
                <p:cNvSpPr txBox="1"/>
                <p:nvPr/>
              </p:nvSpPr>
              <p:spPr>
                <a:xfrm>
                  <a:off x="39466044" y="10451110"/>
                  <a:ext cx="3381922" cy="270212"/>
                </a:xfrm>
                <a:prstGeom prst="rect">
                  <a:avLst/>
                </a:prstGeom>
                <a:noFill/>
              </p:spPr>
              <p:txBody>
                <a:bodyPr wrap="square" rtlCol="0">
                  <a:spAutoFit/>
                </a:bodyPr>
                <a:lstStyle/>
                <a:p>
                  <a:r>
                    <a:rPr lang="en-US" sz="1000" i="1" dirty="0"/>
                    <a:t>R. montsalvensis</a:t>
                  </a:r>
                  <a:r>
                    <a:rPr lang="en-US" sz="1000" dirty="0"/>
                    <a:t> transitional </a:t>
                  </a:r>
                  <a:r>
                    <a:rPr lang="en-US" sz="1000" i="1" dirty="0"/>
                    <a:t>R. cushmani</a:t>
                  </a:r>
                </a:p>
              </p:txBody>
            </p:sp>
            <p:sp>
              <p:nvSpPr>
                <p:cNvPr id="149" name="Rectangle 148"/>
                <p:cNvSpPr/>
                <p:nvPr/>
              </p:nvSpPr>
              <p:spPr>
                <a:xfrm>
                  <a:off x="39095773" y="10725872"/>
                  <a:ext cx="370273" cy="174406"/>
                </a:xfrm>
                <a:prstGeom prst="rect">
                  <a:avLst/>
                </a:prstGeom>
                <a:solidFill>
                  <a:srgbClr val="FB81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extBox 149"/>
                <p:cNvSpPr txBox="1"/>
                <p:nvPr/>
              </p:nvSpPr>
              <p:spPr>
                <a:xfrm>
                  <a:off x="39466046" y="10658344"/>
                  <a:ext cx="2482207" cy="360774"/>
                </a:xfrm>
                <a:prstGeom prst="rect">
                  <a:avLst/>
                </a:prstGeom>
                <a:noFill/>
              </p:spPr>
              <p:txBody>
                <a:bodyPr wrap="square" rtlCol="0">
                  <a:spAutoFit/>
                </a:bodyPr>
                <a:lstStyle/>
                <a:p>
                  <a:r>
                    <a:rPr lang="en-US" sz="900" i="1" dirty="0"/>
                    <a:t>R. praemontsalvensis</a:t>
                  </a:r>
                </a:p>
              </p:txBody>
            </p:sp>
          </p:grpSp>
        </p:grpSp>
        <p:sp>
          <p:nvSpPr>
            <p:cNvPr id="85" name="TextBox 84"/>
            <p:cNvSpPr txBox="1"/>
            <p:nvPr/>
          </p:nvSpPr>
          <p:spPr>
            <a:xfrm>
              <a:off x="38886571" y="9765933"/>
              <a:ext cx="1863225" cy="312362"/>
            </a:xfrm>
            <a:prstGeom prst="rect">
              <a:avLst/>
            </a:prstGeom>
            <a:noFill/>
          </p:spPr>
          <p:txBody>
            <a:bodyPr wrap="square" rtlCol="0">
              <a:spAutoFit/>
            </a:bodyPr>
            <a:lstStyle/>
            <a:p>
              <a:r>
                <a:rPr lang="en-US" sz="1300" dirty="0"/>
                <a:t>Species</a:t>
              </a:r>
            </a:p>
          </p:txBody>
        </p:sp>
      </p:grpSp>
      <p:sp>
        <p:nvSpPr>
          <p:cNvPr id="1024" name="TextBox 1023"/>
          <p:cNvSpPr txBox="1"/>
          <p:nvPr/>
        </p:nvSpPr>
        <p:spPr>
          <a:xfrm>
            <a:off x="2794662" y="28584301"/>
            <a:ext cx="2601745" cy="830997"/>
          </a:xfrm>
          <a:prstGeom prst="rect">
            <a:avLst/>
          </a:prstGeom>
          <a:noFill/>
        </p:spPr>
        <p:txBody>
          <a:bodyPr wrap="square" rtlCol="0">
            <a:spAutoFit/>
          </a:bodyPr>
          <a:lstStyle/>
          <a:p>
            <a:pPr algn="ctr"/>
            <a:r>
              <a:rPr lang="en-US" sz="2400" dirty="0"/>
              <a:t>Final Chamber Angle</a:t>
            </a:r>
          </a:p>
        </p:txBody>
      </p:sp>
      <p:sp>
        <p:nvSpPr>
          <p:cNvPr id="171" name="TextBox 170"/>
          <p:cNvSpPr txBox="1"/>
          <p:nvPr/>
        </p:nvSpPr>
        <p:spPr>
          <a:xfrm>
            <a:off x="5247731" y="28579351"/>
            <a:ext cx="2071876" cy="830997"/>
          </a:xfrm>
          <a:prstGeom prst="rect">
            <a:avLst/>
          </a:prstGeom>
          <a:noFill/>
        </p:spPr>
        <p:txBody>
          <a:bodyPr wrap="square" rtlCol="0">
            <a:spAutoFit/>
          </a:bodyPr>
          <a:lstStyle/>
          <a:p>
            <a:pPr algn="ctr"/>
            <a:r>
              <a:rPr lang="en-US" sz="2400" dirty="0" err="1"/>
              <a:t>Trochospiral</a:t>
            </a:r>
            <a:r>
              <a:rPr lang="en-US" sz="2400" dirty="0"/>
              <a:t> Angle</a:t>
            </a:r>
          </a:p>
        </p:txBody>
      </p:sp>
      <p:sp>
        <p:nvSpPr>
          <p:cNvPr id="174" name="TextBox 173"/>
          <p:cNvSpPr txBox="1"/>
          <p:nvPr/>
        </p:nvSpPr>
        <p:spPr>
          <a:xfrm>
            <a:off x="7726200" y="28587059"/>
            <a:ext cx="1720810" cy="830997"/>
          </a:xfrm>
          <a:prstGeom prst="rect">
            <a:avLst/>
          </a:prstGeom>
          <a:noFill/>
        </p:spPr>
        <p:txBody>
          <a:bodyPr wrap="square" rtlCol="0">
            <a:spAutoFit/>
          </a:bodyPr>
          <a:lstStyle/>
          <a:p>
            <a:pPr algn="ctr"/>
            <a:r>
              <a:rPr lang="en-US" sz="2400" dirty="0"/>
              <a:t>Apical Angle</a:t>
            </a:r>
          </a:p>
        </p:txBody>
      </p:sp>
      <p:grpSp>
        <p:nvGrpSpPr>
          <p:cNvPr id="1042" name="Group 1041"/>
          <p:cNvGrpSpPr/>
          <p:nvPr/>
        </p:nvGrpSpPr>
        <p:grpSpPr>
          <a:xfrm>
            <a:off x="3223007" y="29364900"/>
            <a:ext cx="1545064" cy="2197294"/>
            <a:chOff x="2407028" y="29379813"/>
            <a:chExt cx="1545064" cy="2197294"/>
          </a:xfrm>
        </p:grpSpPr>
        <p:pic>
          <p:nvPicPr>
            <p:cNvPr id="88" name="Picture 87"/>
            <p:cNvPicPr>
              <a:picLocks noChangeAspect="1"/>
            </p:cNvPicPr>
            <p:nvPr/>
          </p:nvPicPr>
          <p:blipFill rotWithShape="1">
            <a:blip r:embed="rId15">
              <a:extLst>
                <a:ext uri="{28A0092B-C50C-407E-A947-70E740481C1C}">
                  <a14:useLocalDpi xmlns:a14="http://schemas.microsoft.com/office/drawing/2010/main" val="0"/>
                </a:ext>
              </a:extLst>
            </a:blip>
            <a:srcRect l="9620" r="10505" b="7861"/>
            <a:stretch/>
          </p:blipFill>
          <p:spPr>
            <a:xfrm>
              <a:off x="2407028" y="29379813"/>
              <a:ext cx="1545064" cy="2197294"/>
            </a:xfrm>
            <a:prstGeom prst="rect">
              <a:avLst/>
            </a:prstGeom>
          </p:spPr>
        </p:pic>
        <p:cxnSp>
          <p:nvCxnSpPr>
            <p:cNvPr id="178" name="Straight Connector 177"/>
            <p:cNvCxnSpPr/>
            <p:nvPr/>
          </p:nvCxnSpPr>
          <p:spPr>
            <a:xfrm flipV="1">
              <a:off x="2946915" y="29480607"/>
              <a:ext cx="309492" cy="3768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383957" y="29520017"/>
              <a:ext cx="345035" cy="4044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47" name="Group 1046"/>
          <p:cNvGrpSpPr/>
          <p:nvPr/>
        </p:nvGrpSpPr>
        <p:grpSpPr>
          <a:xfrm>
            <a:off x="5511137" y="29364900"/>
            <a:ext cx="1545064" cy="2197294"/>
            <a:chOff x="4490527" y="29379813"/>
            <a:chExt cx="1545064" cy="2197294"/>
          </a:xfrm>
        </p:grpSpPr>
        <p:pic>
          <p:nvPicPr>
            <p:cNvPr id="185" name="Picture 184"/>
            <p:cNvPicPr>
              <a:picLocks noChangeAspect="1"/>
            </p:cNvPicPr>
            <p:nvPr/>
          </p:nvPicPr>
          <p:blipFill rotWithShape="1">
            <a:blip r:embed="rId15">
              <a:extLst>
                <a:ext uri="{28A0092B-C50C-407E-A947-70E740481C1C}">
                  <a14:useLocalDpi xmlns:a14="http://schemas.microsoft.com/office/drawing/2010/main" val="0"/>
                </a:ext>
              </a:extLst>
            </a:blip>
            <a:srcRect l="9620" r="10505" b="7861"/>
            <a:stretch/>
          </p:blipFill>
          <p:spPr>
            <a:xfrm>
              <a:off x="4490527" y="29379813"/>
              <a:ext cx="1545064" cy="2197294"/>
            </a:xfrm>
            <a:prstGeom prst="rect">
              <a:avLst/>
            </a:prstGeom>
          </p:spPr>
        </p:pic>
        <p:cxnSp>
          <p:nvCxnSpPr>
            <p:cNvPr id="192" name="Straight Connector 191"/>
            <p:cNvCxnSpPr/>
            <p:nvPr/>
          </p:nvCxnSpPr>
          <p:spPr>
            <a:xfrm>
              <a:off x="5142713" y="30053690"/>
              <a:ext cx="189660" cy="14189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a:off x="5332373" y="29454087"/>
              <a:ext cx="101096" cy="20185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46" name="Arc 1045"/>
            <p:cNvSpPr/>
            <p:nvPr/>
          </p:nvSpPr>
          <p:spPr>
            <a:xfrm rot="15839777">
              <a:off x="5186084" y="30452911"/>
              <a:ext cx="196786" cy="248941"/>
            </a:xfrm>
            <a:prstGeom prst="arc">
              <a:avLst>
                <a:gd name="adj1" fmla="val 18838737"/>
                <a:gd name="adj2" fmla="val 3761652"/>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2" name="Group 151"/>
          <p:cNvGrpSpPr/>
          <p:nvPr/>
        </p:nvGrpSpPr>
        <p:grpSpPr>
          <a:xfrm>
            <a:off x="7775168" y="29350993"/>
            <a:ext cx="1545064" cy="2197294"/>
            <a:chOff x="10824253" y="29379813"/>
            <a:chExt cx="1545064" cy="2197294"/>
          </a:xfrm>
        </p:grpSpPr>
        <p:pic>
          <p:nvPicPr>
            <p:cNvPr id="191" name="Picture 190"/>
            <p:cNvPicPr>
              <a:picLocks noChangeAspect="1"/>
            </p:cNvPicPr>
            <p:nvPr/>
          </p:nvPicPr>
          <p:blipFill rotWithShape="1">
            <a:blip r:embed="rId15">
              <a:extLst>
                <a:ext uri="{28A0092B-C50C-407E-A947-70E740481C1C}">
                  <a14:useLocalDpi xmlns:a14="http://schemas.microsoft.com/office/drawing/2010/main" val="0"/>
                </a:ext>
              </a:extLst>
            </a:blip>
            <a:srcRect l="9620" r="10505" b="7861"/>
            <a:stretch/>
          </p:blipFill>
          <p:spPr>
            <a:xfrm>
              <a:off x="10824253" y="29379813"/>
              <a:ext cx="1545064" cy="2197294"/>
            </a:xfrm>
            <a:prstGeom prst="rect">
              <a:avLst/>
            </a:prstGeom>
          </p:spPr>
        </p:pic>
        <p:cxnSp>
          <p:nvCxnSpPr>
            <p:cNvPr id="199" name="Straight Connector 198"/>
            <p:cNvCxnSpPr/>
            <p:nvPr/>
          </p:nvCxnSpPr>
          <p:spPr>
            <a:xfrm>
              <a:off x="11080926" y="30525930"/>
              <a:ext cx="601653" cy="9582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a:off x="11080926" y="29472125"/>
              <a:ext cx="708143" cy="10655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4" name="Arc 203"/>
            <p:cNvSpPr/>
            <p:nvPr/>
          </p:nvSpPr>
          <p:spPr>
            <a:xfrm rot="21332509">
              <a:off x="10989118" y="30428264"/>
              <a:ext cx="256117" cy="248941"/>
            </a:xfrm>
            <a:prstGeom prst="arc">
              <a:avLst>
                <a:gd name="adj1" fmla="val 17622768"/>
                <a:gd name="adj2" fmla="val 4376682"/>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3" name="Group 182"/>
          <p:cNvGrpSpPr/>
          <p:nvPr/>
        </p:nvGrpSpPr>
        <p:grpSpPr>
          <a:xfrm>
            <a:off x="10010018" y="29350993"/>
            <a:ext cx="1797028" cy="2204952"/>
            <a:chOff x="8218102" y="29440180"/>
            <a:chExt cx="1797028" cy="2204952"/>
          </a:xfrm>
        </p:grpSpPr>
        <p:pic>
          <p:nvPicPr>
            <p:cNvPr id="214" name="Picture 213"/>
            <p:cNvPicPr>
              <a:picLocks noChangeAspect="1"/>
            </p:cNvPicPr>
            <p:nvPr/>
          </p:nvPicPr>
          <p:blipFill rotWithShape="1">
            <a:blip r:embed="rId16">
              <a:extLst>
                <a:ext uri="{28A0092B-C50C-407E-A947-70E740481C1C}">
                  <a14:useLocalDpi xmlns:a14="http://schemas.microsoft.com/office/drawing/2010/main" val="0"/>
                </a:ext>
              </a:extLst>
            </a:blip>
            <a:srcRect l="62662" b="8262"/>
            <a:stretch/>
          </p:blipFill>
          <p:spPr>
            <a:xfrm>
              <a:off x="8218102" y="29440180"/>
              <a:ext cx="1797028" cy="2204952"/>
            </a:xfrm>
            <a:prstGeom prst="rect">
              <a:avLst/>
            </a:prstGeom>
          </p:spPr>
        </p:pic>
        <p:grpSp>
          <p:nvGrpSpPr>
            <p:cNvPr id="182" name="Group 181"/>
            <p:cNvGrpSpPr/>
            <p:nvPr/>
          </p:nvGrpSpPr>
          <p:grpSpPr>
            <a:xfrm>
              <a:off x="8312717" y="29522272"/>
              <a:ext cx="1580018" cy="2030858"/>
              <a:chOff x="8312717" y="29522272"/>
              <a:chExt cx="1580018" cy="2030858"/>
            </a:xfrm>
          </p:grpSpPr>
          <p:cxnSp>
            <p:nvCxnSpPr>
              <p:cNvPr id="215" name="Straight Connector 214"/>
              <p:cNvCxnSpPr/>
              <p:nvPr/>
            </p:nvCxnSpPr>
            <p:spPr>
              <a:xfrm>
                <a:off x="9231773" y="29522272"/>
                <a:ext cx="54546" cy="13151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8312717" y="30291074"/>
                <a:ext cx="973602" cy="5463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8428847" y="30837435"/>
                <a:ext cx="857472" cy="3304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9285303" y="30831798"/>
                <a:ext cx="489124" cy="4392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9118474" y="30804674"/>
                <a:ext cx="168686" cy="7484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9285582" y="30438119"/>
                <a:ext cx="607153" cy="3874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35" name="TextBox 234"/>
          <p:cNvSpPr txBox="1"/>
          <p:nvPr/>
        </p:nvSpPr>
        <p:spPr>
          <a:xfrm>
            <a:off x="9994015" y="28570992"/>
            <a:ext cx="1819295" cy="830997"/>
          </a:xfrm>
          <a:prstGeom prst="rect">
            <a:avLst/>
          </a:prstGeom>
          <a:noFill/>
        </p:spPr>
        <p:txBody>
          <a:bodyPr wrap="square" rtlCol="0">
            <a:spAutoFit/>
          </a:bodyPr>
          <a:lstStyle/>
          <a:p>
            <a:pPr algn="ctr"/>
            <a:r>
              <a:rPr lang="en-US" sz="2400" dirty="0"/>
              <a:t>Chamber Length</a:t>
            </a:r>
          </a:p>
        </p:txBody>
      </p:sp>
      <p:grpSp>
        <p:nvGrpSpPr>
          <p:cNvPr id="5" name="Group 4"/>
          <p:cNvGrpSpPr/>
          <p:nvPr/>
        </p:nvGrpSpPr>
        <p:grpSpPr>
          <a:xfrm>
            <a:off x="12517062" y="29345971"/>
            <a:ext cx="1797028" cy="2204952"/>
            <a:chOff x="14382746" y="29435158"/>
            <a:chExt cx="1797028" cy="2204952"/>
          </a:xfrm>
        </p:grpSpPr>
        <p:pic>
          <p:nvPicPr>
            <p:cNvPr id="236" name="Picture 235"/>
            <p:cNvPicPr>
              <a:picLocks noChangeAspect="1"/>
            </p:cNvPicPr>
            <p:nvPr/>
          </p:nvPicPr>
          <p:blipFill rotWithShape="1">
            <a:blip r:embed="rId16">
              <a:extLst>
                <a:ext uri="{28A0092B-C50C-407E-A947-70E740481C1C}">
                  <a14:useLocalDpi xmlns:a14="http://schemas.microsoft.com/office/drawing/2010/main" val="0"/>
                </a:ext>
              </a:extLst>
            </a:blip>
            <a:srcRect l="62662" b="8262"/>
            <a:stretch/>
          </p:blipFill>
          <p:spPr>
            <a:xfrm>
              <a:off x="14382746" y="29435158"/>
              <a:ext cx="1797028" cy="2204952"/>
            </a:xfrm>
            <a:prstGeom prst="rect">
              <a:avLst/>
            </a:prstGeom>
          </p:spPr>
        </p:pic>
        <p:cxnSp>
          <p:nvCxnSpPr>
            <p:cNvPr id="239" name="Straight Connector 238"/>
            <p:cNvCxnSpPr/>
            <p:nvPr/>
          </p:nvCxnSpPr>
          <p:spPr>
            <a:xfrm>
              <a:off x="14854796" y="29998727"/>
              <a:ext cx="569951" cy="9064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a:off x="14537216" y="30725675"/>
              <a:ext cx="873145" cy="1795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V="1">
              <a:off x="14970958" y="30905184"/>
              <a:ext cx="453788" cy="5021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15441888" y="30905183"/>
              <a:ext cx="188836" cy="4838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flipV="1">
              <a:off x="15424747" y="30827000"/>
              <a:ext cx="662489" cy="781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flipH="1">
              <a:off x="15439133" y="30236672"/>
              <a:ext cx="457662" cy="6685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4" name="TextBox 253"/>
          <p:cNvSpPr txBox="1"/>
          <p:nvPr/>
        </p:nvSpPr>
        <p:spPr>
          <a:xfrm>
            <a:off x="12452822" y="28562725"/>
            <a:ext cx="1819295" cy="830997"/>
          </a:xfrm>
          <a:prstGeom prst="rect">
            <a:avLst/>
          </a:prstGeom>
          <a:noFill/>
        </p:spPr>
        <p:txBody>
          <a:bodyPr wrap="square" rtlCol="0">
            <a:spAutoFit/>
          </a:bodyPr>
          <a:lstStyle/>
          <a:p>
            <a:pPr algn="ctr"/>
            <a:r>
              <a:rPr lang="en-US" sz="2400" dirty="0"/>
              <a:t>Suture Length</a:t>
            </a:r>
          </a:p>
        </p:txBody>
      </p:sp>
      <p:grpSp>
        <p:nvGrpSpPr>
          <p:cNvPr id="14" name="Group 13"/>
          <p:cNvGrpSpPr/>
          <p:nvPr/>
        </p:nvGrpSpPr>
        <p:grpSpPr>
          <a:xfrm>
            <a:off x="10988362" y="28293484"/>
            <a:ext cx="2393520" cy="345013"/>
            <a:chOff x="12854046" y="28382671"/>
            <a:chExt cx="2393520" cy="345013"/>
          </a:xfrm>
        </p:grpSpPr>
        <p:cxnSp>
          <p:nvCxnSpPr>
            <p:cNvPr id="257" name="Straight Connector 256"/>
            <p:cNvCxnSpPr/>
            <p:nvPr/>
          </p:nvCxnSpPr>
          <p:spPr>
            <a:xfrm flipH="1">
              <a:off x="12854046" y="28382671"/>
              <a:ext cx="1113077" cy="3450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H="1" flipV="1">
              <a:off x="13958851" y="28385039"/>
              <a:ext cx="1288715" cy="3184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2" name="TextBox 261"/>
          <p:cNvSpPr txBox="1"/>
          <p:nvPr/>
        </p:nvSpPr>
        <p:spPr>
          <a:xfrm>
            <a:off x="10466643" y="27542895"/>
            <a:ext cx="3439213" cy="830997"/>
          </a:xfrm>
          <a:prstGeom prst="rect">
            <a:avLst/>
          </a:prstGeom>
          <a:noFill/>
        </p:spPr>
        <p:txBody>
          <a:bodyPr wrap="square" rtlCol="0">
            <a:spAutoFit/>
          </a:bodyPr>
          <a:lstStyle/>
          <a:p>
            <a:pPr algn="ctr"/>
            <a:r>
              <a:rPr lang="en-US" sz="2400" dirty="0" err="1"/>
              <a:t>Clavateness</a:t>
            </a:r>
            <a:r>
              <a:rPr lang="en-US" sz="2400" dirty="0"/>
              <a:t> &amp; Expansion Rate</a:t>
            </a:r>
          </a:p>
        </p:txBody>
      </p:sp>
      <p:graphicFrame>
        <p:nvGraphicFramePr>
          <p:cNvPr id="23" name="Table 22"/>
          <p:cNvGraphicFramePr>
            <a:graphicFrameLocks noGrp="1"/>
          </p:cNvGraphicFramePr>
          <p:nvPr>
            <p:extLst>
              <p:ext uri="{D42A27DB-BD31-4B8C-83A1-F6EECF244321}">
                <p14:modId xmlns:p14="http://schemas.microsoft.com/office/powerpoint/2010/main" val="2055313442"/>
              </p:ext>
            </p:extLst>
          </p:nvPr>
        </p:nvGraphicFramePr>
        <p:xfrm>
          <a:off x="25995533" y="24707793"/>
          <a:ext cx="6748625" cy="4267200"/>
        </p:xfrm>
        <a:graphic>
          <a:graphicData uri="http://schemas.openxmlformats.org/drawingml/2006/table">
            <a:tbl>
              <a:tblPr firstRow="1" bandRow="1">
                <a:tableStyleId>{5C22544A-7EE6-4342-B048-85BDC9FD1C3A}</a:tableStyleId>
              </a:tblPr>
              <a:tblGrid>
                <a:gridCol w="2273404">
                  <a:extLst>
                    <a:ext uri="{9D8B030D-6E8A-4147-A177-3AD203B41FA5}">
                      <a16:colId xmlns:a16="http://schemas.microsoft.com/office/drawing/2014/main" val="20000"/>
                    </a:ext>
                  </a:extLst>
                </a:gridCol>
                <a:gridCol w="4475221">
                  <a:extLst>
                    <a:ext uri="{9D8B030D-6E8A-4147-A177-3AD203B41FA5}">
                      <a16:colId xmlns:a16="http://schemas.microsoft.com/office/drawing/2014/main" val="20001"/>
                    </a:ext>
                  </a:extLst>
                </a:gridCol>
              </a:tblGrid>
              <a:tr h="0">
                <a:tc>
                  <a:txBody>
                    <a:bodyPr/>
                    <a:lstStyle/>
                    <a:p>
                      <a:r>
                        <a:rPr lang="en-US" sz="1600" dirty="0"/>
                        <a:t>Term</a:t>
                      </a:r>
                    </a:p>
                  </a:txBody>
                  <a:tcPr>
                    <a:solidFill>
                      <a:srgbClr val="182E4E"/>
                    </a:solidFill>
                  </a:tcPr>
                </a:tc>
                <a:tc>
                  <a:txBody>
                    <a:bodyPr/>
                    <a:lstStyle/>
                    <a:p>
                      <a:r>
                        <a:rPr lang="en-US" sz="1600" dirty="0"/>
                        <a:t>Meaning</a:t>
                      </a:r>
                    </a:p>
                  </a:txBody>
                  <a:tcPr>
                    <a:solidFill>
                      <a:srgbClr val="182E4E"/>
                    </a:solidFill>
                  </a:tcPr>
                </a:tc>
                <a:extLst>
                  <a:ext uri="{0D108BD9-81ED-4DB2-BD59-A6C34878D82A}">
                    <a16:rowId xmlns:a16="http://schemas.microsoft.com/office/drawing/2014/main" val="10000"/>
                  </a:ext>
                </a:extLst>
              </a:tr>
              <a:tr h="206301">
                <a:tc>
                  <a:txBody>
                    <a:bodyPr/>
                    <a:lstStyle/>
                    <a:p>
                      <a:r>
                        <a:rPr lang="en-US" sz="1600" dirty="0" err="1"/>
                        <a:t>TrochAn</a:t>
                      </a:r>
                      <a:endParaRPr lang="en-US" sz="1600" dirty="0"/>
                    </a:p>
                  </a:txBody>
                  <a:tcPr/>
                </a:tc>
                <a:tc>
                  <a:txBody>
                    <a:bodyPr/>
                    <a:lstStyle/>
                    <a:p>
                      <a:r>
                        <a:rPr lang="en-US" sz="1600" dirty="0" err="1"/>
                        <a:t>Trochospiral</a:t>
                      </a:r>
                      <a:r>
                        <a:rPr lang="en-US" sz="1600" baseline="0" dirty="0"/>
                        <a:t> Angle</a:t>
                      </a:r>
                      <a:endParaRPr lang="en-US" sz="1600" dirty="0"/>
                    </a:p>
                  </a:txBody>
                  <a:tcPr/>
                </a:tc>
                <a:extLst>
                  <a:ext uri="{0D108BD9-81ED-4DB2-BD59-A6C34878D82A}">
                    <a16:rowId xmlns:a16="http://schemas.microsoft.com/office/drawing/2014/main" val="10001"/>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t>W.minus.FC.Geomean</a:t>
                      </a:r>
                      <a:endParaRPr lang="en-US" sz="1600" dirty="0"/>
                    </a:p>
                  </a:txBody>
                  <a:tcPr/>
                </a:tc>
                <a:tc>
                  <a:txBody>
                    <a:bodyPr/>
                    <a:lstStyle/>
                    <a:p>
                      <a:r>
                        <a:rPr lang="en-US" sz="1600" dirty="0"/>
                        <a:t>Geometric</a:t>
                      </a:r>
                      <a:r>
                        <a:rPr lang="en-US" sz="1600" baseline="0" dirty="0"/>
                        <a:t> mean of the </a:t>
                      </a:r>
                      <a:r>
                        <a:rPr lang="en-US" sz="1600" dirty="0"/>
                        <a:t>Expansion Rate excluding Final Chamber</a:t>
                      </a:r>
                      <a:r>
                        <a:rPr lang="en-US" sz="1600" baseline="0" dirty="0"/>
                        <a:t> (FC)</a:t>
                      </a:r>
                      <a:endParaRPr lang="en-US" sz="1600" dirty="0"/>
                    </a:p>
                  </a:txBody>
                  <a:tcPr/>
                </a:tc>
                <a:extLst>
                  <a:ext uri="{0D108BD9-81ED-4DB2-BD59-A6C34878D82A}">
                    <a16:rowId xmlns:a16="http://schemas.microsoft.com/office/drawing/2014/main" val="10002"/>
                  </a:ext>
                </a:extLst>
              </a:tr>
              <a:tr h="173415">
                <a:tc>
                  <a:txBody>
                    <a:bodyPr/>
                    <a:lstStyle/>
                    <a:p>
                      <a:r>
                        <a:rPr lang="en-US" sz="1600" dirty="0" err="1"/>
                        <a:t>PSPDMean</a:t>
                      </a:r>
                      <a:endParaRPr lang="en-US" sz="1600" dirty="0"/>
                    </a:p>
                  </a:txBody>
                  <a:tcPr/>
                </a:tc>
                <a:tc>
                  <a:txBody>
                    <a:bodyPr/>
                    <a:lstStyle/>
                    <a:p>
                      <a:r>
                        <a:rPr lang="en-US" sz="1600" dirty="0"/>
                        <a:t>Previous Suture Point Distance Mean</a:t>
                      </a:r>
                    </a:p>
                  </a:txBody>
                  <a:tcPr/>
                </a:tc>
                <a:extLst>
                  <a:ext uri="{0D108BD9-81ED-4DB2-BD59-A6C34878D82A}">
                    <a16:rowId xmlns:a16="http://schemas.microsoft.com/office/drawing/2014/main" val="10003"/>
                  </a:ext>
                </a:extLst>
              </a:tr>
              <a:tr h="211114">
                <a:tc>
                  <a:txBody>
                    <a:bodyPr/>
                    <a:lstStyle/>
                    <a:p>
                      <a:r>
                        <a:rPr lang="en-US" sz="1600" dirty="0" err="1"/>
                        <a:t>PvD</a:t>
                      </a:r>
                      <a:endParaRPr lang="en-US" sz="1600" dirty="0"/>
                    </a:p>
                  </a:txBody>
                  <a:tcPr/>
                </a:tc>
                <a:tc>
                  <a:txBody>
                    <a:bodyPr/>
                    <a:lstStyle/>
                    <a:p>
                      <a:r>
                        <a:rPr lang="en-US" sz="1600" dirty="0"/>
                        <a:t>FC Perpendicular vs. FC Circle Diameter</a:t>
                      </a:r>
                    </a:p>
                  </a:txBody>
                  <a:tcPr/>
                </a:tc>
                <a:extLst>
                  <a:ext uri="{0D108BD9-81ED-4DB2-BD59-A6C34878D82A}">
                    <a16:rowId xmlns:a16="http://schemas.microsoft.com/office/drawing/2014/main" val="10004"/>
                  </a:ext>
                </a:extLst>
              </a:tr>
              <a:tr h="272876">
                <a:tc>
                  <a:txBody>
                    <a:bodyPr/>
                    <a:lstStyle/>
                    <a:p>
                      <a:r>
                        <a:rPr lang="en-US" sz="1600" dirty="0" err="1"/>
                        <a:t>SpArea</a:t>
                      </a:r>
                      <a:endParaRPr lang="en-US" sz="1600" dirty="0"/>
                    </a:p>
                  </a:txBody>
                  <a:tcPr/>
                </a:tc>
                <a:tc>
                  <a:txBody>
                    <a:bodyPr/>
                    <a:lstStyle/>
                    <a:p>
                      <a:r>
                        <a:rPr lang="en-US" sz="1600" dirty="0"/>
                        <a:t>Spiral Area</a:t>
                      </a:r>
                    </a:p>
                  </a:txBody>
                  <a:tcPr/>
                </a:tc>
                <a:extLst>
                  <a:ext uri="{0D108BD9-81ED-4DB2-BD59-A6C34878D82A}">
                    <a16:rowId xmlns:a16="http://schemas.microsoft.com/office/drawing/2014/main" val="10005"/>
                  </a:ext>
                </a:extLst>
              </a:tr>
              <a:tr h="238386">
                <a:tc>
                  <a:txBody>
                    <a:bodyPr/>
                    <a:lstStyle/>
                    <a:p>
                      <a:r>
                        <a:rPr lang="en-US" sz="1600" dirty="0" err="1"/>
                        <a:t>EvD</a:t>
                      </a:r>
                      <a:endParaRPr lang="en-US" sz="1600" dirty="0"/>
                    </a:p>
                  </a:txBody>
                  <a:tcPr/>
                </a:tc>
                <a:tc>
                  <a:txBody>
                    <a:bodyPr/>
                    <a:lstStyle/>
                    <a:p>
                      <a:r>
                        <a:rPr lang="en-US" sz="1600" dirty="0"/>
                        <a:t>FC Equator vs. FC Circle Diameter</a:t>
                      </a:r>
                    </a:p>
                  </a:txBody>
                  <a:tcPr/>
                </a:tc>
                <a:extLst>
                  <a:ext uri="{0D108BD9-81ED-4DB2-BD59-A6C34878D82A}">
                    <a16:rowId xmlns:a16="http://schemas.microsoft.com/office/drawing/2014/main" val="10006"/>
                  </a:ext>
                </a:extLst>
              </a:tr>
              <a:tr h="179832">
                <a:tc>
                  <a:txBody>
                    <a:bodyPr/>
                    <a:lstStyle/>
                    <a:p>
                      <a:r>
                        <a:rPr lang="en-US" sz="1600" dirty="0" err="1"/>
                        <a:t>EvP</a:t>
                      </a:r>
                      <a:endParaRPr lang="en-US" sz="1600" dirty="0"/>
                    </a:p>
                  </a:txBody>
                  <a:tcPr/>
                </a:tc>
                <a:tc>
                  <a:txBody>
                    <a:bodyPr/>
                    <a:lstStyle/>
                    <a:p>
                      <a:r>
                        <a:rPr lang="en-US" sz="1600" dirty="0"/>
                        <a:t>FC Equator vs. FC Perpendicular</a:t>
                      </a:r>
                    </a:p>
                  </a:txBody>
                  <a:tcPr/>
                </a:tc>
                <a:extLst>
                  <a:ext uri="{0D108BD9-81ED-4DB2-BD59-A6C34878D82A}">
                    <a16:rowId xmlns:a16="http://schemas.microsoft.com/office/drawing/2014/main" val="10007"/>
                  </a:ext>
                </a:extLst>
              </a:tr>
              <a:tr h="205499">
                <a:tc>
                  <a:txBody>
                    <a:bodyPr/>
                    <a:lstStyle/>
                    <a:p>
                      <a:r>
                        <a:rPr lang="en-US" sz="1600" dirty="0" err="1"/>
                        <a:t>FCAn</a:t>
                      </a:r>
                      <a:endParaRPr lang="en-US" sz="1600" dirty="0"/>
                    </a:p>
                  </a:txBody>
                  <a:tcPr/>
                </a:tc>
                <a:tc>
                  <a:txBody>
                    <a:bodyPr/>
                    <a:lstStyle/>
                    <a:p>
                      <a:r>
                        <a:rPr lang="en-US" sz="1600" dirty="0"/>
                        <a:t>F</a:t>
                      </a:r>
                      <a:r>
                        <a:rPr lang="en-US" sz="1600" baseline="0" dirty="0"/>
                        <a:t>inal Chamber Angle</a:t>
                      </a:r>
                      <a:endParaRPr lang="en-US" sz="1600" dirty="0"/>
                    </a:p>
                  </a:txBody>
                  <a:tcPr/>
                </a:tc>
                <a:extLst>
                  <a:ext uri="{0D108BD9-81ED-4DB2-BD59-A6C34878D82A}">
                    <a16:rowId xmlns:a16="http://schemas.microsoft.com/office/drawing/2014/main" val="10008"/>
                  </a:ext>
                </a:extLst>
              </a:tr>
              <a:tr h="171009">
                <a:tc>
                  <a:txBody>
                    <a:bodyPr/>
                    <a:lstStyle/>
                    <a:p>
                      <a:r>
                        <a:rPr lang="en-US" sz="1600" dirty="0" err="1"/>
                        <a:t>ApAn</a:t>
                      </a:r>
                      <a:endParaRPr lang="en-US" sz="1600" dirty="0"/>
                    </a:p>
                  </a:txBody>
                  <a:tcPr/>
                </a:tc>
                <a:tc>
                  <a:txBody>
                    <a:bodyPr/>
                    <a:lstStyle/>
                    <a:p>
                      <a:r>
                        <a:rPr lang="en-US" sz="1600" dirty="0"/>
                        <a:t>Apical Angle</a:t>
                      </a:r>
                    </a:p>
                  </a:txBody>
                  <a:tcPr/>
                </a:tc>
                <a:extLst>
                  <a:ext uri="{0D108BD9-81ED-4DB2-BD59-A6C34878D82A}">
                    <a16:rowId xmlns:a16="http://schemas.microsoft.com/office/drawing/2014/main" val="10009"/>
                  </a:ext>
                </a:extLst>
              </a:tr>
              <a:tr h="136518">
                <a:tc>
                  <a:txBody>
                    <a:bodyPr/>
                    <a:lstStyle/>
                    <a:p>
                      <a:r>
                        <a:rPr lang="en-US" sz="1600" dirty="0" err="1"/>
                        <a:t>biconRatio</a:t>
                      </a:r>
                      <a:endParaRPr lang="en-US" sz="1600" dirty="0"/>
                    </a:p>
                  </a:txBody>
                  <a:tcPr/>
                </a:tc>
                <a:tc>
                  <a:txBody>
                    <a:bodyPr/>
                    <a:lstStyle/>
                    <a:p>
                      <a:r>
                        <a:rPr lang="en-US" sz="1600" dirty="0"/>
                        <a:t>Biconvexity</a:t>
                      </a:r>
                      <a:r>
                        <a:rPr lang="en-US" sz="1600" baseline="0" dirty="0"/>
                        <a:t> Ratio</a:t>
                      </a:r>
                      <a:endParaRPr lang="en-US" sz="1600" dirty="0"/>
                    </a:p>
                  </a:txBody>
                  <a:tcPr/>
                </a:tc>
                <a:extLst>
                  <a:ext uri="{0D108BD9-81ED-4DB2-BD59-A6C34878D82A}">
                    <a16:rowId xmlns:a16="http://schemas.microsoft.com/office/drawing/2014/main" val="10010"/>
                  </a:ext>
                </a:extLst>
              </a:tr>
              <a:tr h="138122">
                <a:tc>
                  <a:txBody>
                    <a:bodyPr/>
                    <a:lstStyle/>
                    <a:p>
                      <a:r>
                        <a:rPr lang="en-US" sz="1600" dirty="0" err="1"/>
                        <a:t>ClavMean</a:t>
                      </a:r>
                      <a:endParaRPr lang="en-US" sz="1600" dirty="0"/>
                    </a:p>
                  </a:txBody>
                  <a:tcPr/>
                </a:tc>
                <a:tc>
                  <a:txBody>
                    <a:bodyPr/>
                    <a:lstStyle/>
                    <a:p>
                      <a:r>
                        <a:rPr lang="en-US" sz="1600" dirty="0" err="1"/>
                        <a:t>Clavateness</a:t>
                      </a:r>
                      <a:r>
                        <a:rPr lang="en-US" sz="1600" baseline="0" dirty="0"/>
                        <a:t> Mean</a:t>
                      </a:r>
                      <a:endParaRPr lang="en-US" sz="1600" dirty="0"/>
                    </a:p>
                  </a:txBody>
                  <a:tcPr/>
                </a:tc>
                <a:extLst>
                  <a:ext uri="{0D108BD9-81ED-4DB2-BD59-A6C34878D82A}">
                    <a16:rowId xmlns:a16="http://schemas.microsoft.com/office/drawing/2014/main" val="10011"/>
                  </a:ext>
                </a:extLst>
              </a:tr>
            </a:tbl>
          </a:graphicData>
        </a:graphic>
      </p:graphicFrame>
      <p:pic>
        <p:nvPicPr>
          <p:cNvPr id="225" name="Picture 224"/>
          <p:cNvPicPr>
            <a:picLocks noChangeAspect="1"/>
          </p:cNvPicPr>
          <p:nvPr/>
        </p:nvPicPr>
        <p:blipFill rotWithShape="1">
          <a:blip r:embed="rId17">
            <a:extLst>
              <a:ext uri="{28A0092B-C50C-407E-A947-70E740481C1C}">
                <a14:useLocalDpi xmlns:a14="http://schemas.microsoft.com/office/drawing/2010/main" val="0"/>
              </a:ext>
            </a:extLst>
          </a:blip>
          <a:srcRect l="81756" t="39521" b="29052"/>
          <a:stretch/>
        </p:blipFill>
        <p:spPr>
          <a:xfrm>
            <a:off x="48792694" y="27304196"/>
            <a:ext cx="1380245" cy="1258529"/>
          </a:xfrm>
          <a:prstGeom prst="rect">
            <a:avLst/>
          </a:prstGeom>
        </p:spPr>
      </p:pic>
      <p:grpSp>
        <p:nvGrpSpPr>
          <p:cNvPr id="238" name="Group 237"/>
          <p:cNvGrpSpPr/>
          <p:nvPr/>
        </p:nvGrpSpPr>
        <p:grpSpPr>
          <a:xfrm>
            <a:off x="28013139" y="7304235"/>
            <a:ext cx="5720567" cy="5869705"/>
            <a:chOff x="31275136" y="14426198"/>
            <a:chExt cx="5940906" cy="6337337"/>
          </a:xfrm>
        </p:grpSpPr>
        <p:grpSp>
          <p:nvGrpSpPr>
            <p:cNvPr id="233" name="Group 232"/>
            <p:cNvGrpSpPr/>
            <p:nvPr/>
          </p:nvGrpSpPr>
          <p:grpSpPr>
            <a:xfrm>
              <a:off x="31275136" y="14426198"/>
              <a:ext cx="5940906" cy="6337337"/>
              <a:chOff x="34019111" y="14309726"/>
              <a:chExt cx="5982444" cy="6357266"/>
            </a:xfrm>
          </p:grpSpPr>
          <p:pic>
            <p:nvPicPr>
              <p:cNvPr id="227" name="Picture 226"/>
              <p:cNvPicPr>
                <a:picLocks noChangeAspect="1"/>
              </p:cNvPicPr>
              <p:nvPr/>
            </p:nvPicPr>
            <p:blipFill rotWithShape="1">
              <a:blip r:embed="rId18">
                <a:extLst>
                  <a:ext uri="{28A0092B-C50C-407E-A947-70E740481C1C}">
                    <a14:useLocalDpi xmlns:a14="http://schemas.microsoft.com/office/drawing/2010/main" val="0"/>
                  </a:ext>
                </a:extLst>
              </a:blip>
              <a:srcRect l="1" r="20084"/>
              <a:stretch/>
            </p:blipFill>
            <p:spPr>
              <a:xfrm>
                <a:off x="34019111" y="14309726"/>
                <a:ext cx="5982443" cy="6357266"/>
              </a:xfrm>
              <a:prstGeom prst="rect">
                <a:avLst/>
              </a:prstGeom>
            </p:spPr>
          </p:pic>
          <p:pic>
            <p:nvPicPr>
              <p:cNvPr id="154" name="Picture 153"/>
              <p:cNvPicPr>
                <a:picLocks noChangeAspect="1"/>
              </p:cNvPicPr>
              <p:nvPr/>
            </p:nvPicPr>
            <p:blipFill rotWithShape="1">
              <a:blip r:embed="rId19">
                <a:extLst>
                  <a:ext uri="{28A0092B-C50C-407E-A947-70E740481C1C}">
                    <a14:useLocalDpi xmlns:a14="http://schemas.microsoft.com/office/drawing/2010/main" val="0"/>
                  </a:ext>
                </a:extLst>
              </a:blip>
              <a:srcRect l="73052" t="40839" r="1272" b="42578"/>
              <a:stretch/>
            </p:blipFill>
            <p:spPr>
              <a:xfrm>
                <a:off x="34495483" y="14730597"/>
                <a:ext cx="1509017" cy="931334"/>
              </a:xfrm>
              <a:prstGeom prst="rect">
                <a:avLst/>
              </a:prstGeom>
            </p:spPr>
          </p:pic>
          <p:sp>
            <p:nvSpPr>
              <p:cNvPr id="232" name="Rectangle 231"/>
              <p:cNvSpPr/>
              <p:nvPr/>
            </p:nvSpPr>
            <p:spPr>
              <a:xfrm>
                <a:off x="39725601" y="16607565"/>
                <a:ext cx="275954" cy="1456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7" name="TextBox 236"/>
            <p:cNvSpPr txBox="1"/>
            <p:nvPr/>
          </p:nvSpPr>
          <p:spPr>
            <a:xfrm>
              <a:off x="31748200" y="14794076"/>
              <a:ext cx="1498540" cy="215444"/>
            </a:xfrm>
            <a:prstGeom prst="rect">
              <a:avLst/>
            </a:prstGeom>
            <a:solidFill>
              <a:schemeClr val="bg1"/>
            </a:solidFill>
          </p:spPr>
          <p:txBody>
            <a:bodyPr wrap="square" rtlCol="0">
              <a:spAutoFit/>
            </a:bodyPr>
            <a:lstStyle/>
            <a:p>
              <a:r>
                <a:rPr lang="en-US" sz="750" dirty="0">
                  <a:solidFill>
                    <a:schemeClr val="tx1">
                      <a:lumMod val="75000"/>
                      <a:lumOff val="25000"/>
                    </a:schemeClr>
                  </a:solidFill>
                </a:rPr>
                <a:t>Species</a:t>
              </a:r>
            </a:p>
          </p:txBody>
        </p:sp>
      </p:grpSp>
      <p:sp>
        <p:nvSpPr>
          <p:cNvPr id="158" name="TextBox 157"/>
          <p:cNvSpPr txBox="1"/>
          <p:nvPr/>
        </p:nvSpPr>
        <p:spPr>
          <a:xfrm>
            <a:off x="27241677" y="13429394"/>
            <a:ext cx="6655442" cy="2308324"/>
          </a:xfrm>
          <a:prstGeom prst="rect">
            <a:avLst/>
          </a:prstGeom>
          <a:noFill/>
        </p:spPr>
        <p:txBody>
          <a:bodyPr wrap="square" rtlCol="0">
            <a:spAutoFit/>
          </a:bodyPr>
          <a:lstStyle/>
          <a:p>
            <a:r>
              <a:rPr lang="en-US" sz="2400" i="1" dirty="0"/>
              <a:t>R. cushmani </a:t>
            </a:r>
            <a:r>
              <a:rPr lang="en-US" sz="2400" dirty="0"/>
              <a:t>has two groups within the described oval – one near the center and another to the bottom right. </a:t>
            </a:r>
            <a:r>
              <a:rPr lang="en-US" sz="2400" i="1" dirty="0"/>
              <a:t>R. montsalvensis </a:t>
            </a:r>
            <a:r>
              <a:rPr lang="en-US" sz="2400" dirty="0"/>
              <a:t>is generally found in the center of the plot, and </a:t>
            </a:r>
            <a:r>
              <a:rPr lang="en-US" sz="2400" i="1" dirty="0"/>
              <a:t>R. praemontsalvensis </a:t>
            </a:r>
            <a:r>
              <a:rPr lang="en-US" sz="2400" dirty="0"/>
              <a:t>has one outlier that causes its oval to be much wider.</a:t>
            </a:r>
          </a:p>
        </p:txBody>
      </p:sp>
      <p:grpSp>
        <p:nvGrpSpPr>
          <p:cNvPr id="20" name="Group 19"/>
          <p:cNvGrpSpPr/>
          <p:nvPr/>
        </p:nvGrpSpPr>
        <p:grpSpPr>
          <a:xfrm>
            <a:off x="19762646" y="17503513"/>
            <a:ext cx="5940906" cy="6279831"/>
            <a:chOff x="20010885" y="11845555"/>
            <a:chExt cx="5940906" cy="6279831"/>
          </a:xfrm>
        </p:grpSpPr>
        <p:grpSp>
          <p:nvGrpSpPr>
            <p:cNvPr id="249" name="Group 248"/>
            <p:cNvGrpSpPr/>
            <p:nvPr/>
          </p:nvGrpSpPr>
          <p:grpSpPr>
            <a:xfrm>
              <a:off x="20010885" y="11845555"/>
              <a:ext cx="5940906" cy="6279831"/>
              <a:chOff x="31210887" y="7578799"/>
              <a:chExt cx="5940906" cy="6279831"/>
            </a:xfrm>
          </p:grpSpPr>
          <p:grpSp>
            <p:nvGrpSpPr>
              <p:cNvPr id="82" name="Group 81"/>
              <p:cNvGrpSpPr/>
              <p:nvPr/>
            </p:nvGrpSpPr>
            <p:grpSpPr>
              <a:xfrm>
                <a:off x="31210887" y="7594229"/>
                <a:ext cx="5940906" cy="6264401"/>
                <a:chOff x="13737313" y="20261862"/>
                <a:chExt cx="7474464" cy="7881464"/>
              </a:xfrm>
            </p:grpSpPr>
            <p:grpSp>
              <p:nvGrpSpPr>
                <p:cNvPr id="77" name="Group 76"/>
                <p:cNvGrpSpPr/>
                <p:nvPr/>
              </p:nvGrpSpPr>
              <p:grpSpPr>
                <a:xfrm>
                  <a:off x="14020403" y="20561209"/>
                  <a:ext cx="7191374" cy="7582117"/>
                  <a:chOff x="14020403" y="20561209"/>
                  <a:chExt cx="7191374" cy="7582117"/>
                </a:xfrm>
              </p:grpSpPr>
              <p:pic>
                <p:nvPicPr>
                  <p:cNvPr id="71" name="Picture 7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020403" y="20580476"/>
                    <a:ext cx="7191374" cy="7562850"/>
                  </a:xfrm>
                  <a:prstGeom prst="rect">
                    <a:avLst/>
                  </a:prstGeom>
                </p:spPr>
              </p:pic>
              <p:grpSp>
                <p:nvGrpSpPr>
                  <p:cNvPr id="73" name="Group 72"/>
                  <p:cNvGrpSpPr/>
                  <p:nvPr/>
                </p:nvGrpSpPr>
                <p:grpSpPr>
                  <a:xfrm>
                    <a:off x="14047430" y="21457256"/>
                    <a:ext cx="1831406" cy="705534"/>
                    <a:chOff x="14214095" y="21556909"/>
                    <a:chExt cx="1831406" cy="705534"/>
                  </a:xfrm>
                </p:grpSpPr>
                <p:sp>
                  <p:nvSpPr>
                    <p:cNvPr id="135" name="TextBox 134"/>
                    <p:cNvSpPr txBox="1"/>
                    <p:nvPr/>
                  </p:nvSpPr>
                  <p:spPr>
                    <a:xfrm>
                      <a:off x="14584367" y="21972025"/>
                      <a:ext cx="1461133" cy="290418"/>
                    </a:xfrm>
                    <a:prstGeom prst="rect">
                      <a:avLst/>
                    </a:prstGeom>
                    <a:noFill/>
                  </p:spPr>
                  <p:txBody>
                    <a:bodyPr wrap="square" rtlCol="0">
                      <a:spAutoFit/>
                    </a:bodyPr>
                    <a:lstStyle/>
                    <a:p>
                      <a:r>
                        <a:rPr lang="en-US" sz="900" dirty="0"/>
                        <a:t>Low values</a:t>
                      </a:r>
                    </a:p>
                  </p:txBody>
                </p:sp>
                <p:sp>
                  <p:nvSpPr>
                    <p:cNvPr id="136" name="TextBox 135"/>
                    <p:cNvSpPr txBox="1"/>
                    <p:nvPr/>
                  </p:nvSpPr>
                  <p:spPr>
                    <a:xfrm>
                      <a:off x="14584368" y="21556909"/>
                      <a:ext cx="1461133" cy="290418"/>
                    </a:xfrm>
                    <a:prstGeom prst="rect">
                      <a:avLst/>
                    </a:prstGeom>
                    <a:noFill/>
                  </p:spPr>
                  <p:txBody>
                    <a:bodyPr wrap="square" rtlCol="0">
                      <a:spAutoFit/>
                    </a:bodyPr>
                    <a:lstStyle/>
                    <a:p>
                      <a:r>
                        <a:rPr lang="en-US" sz="900" dirty="0"/>
                        <a:t>High values</a:t>
                      </a:r>
                    </a:p>
                  </p:txBody>
                </p:sp>
                <p:sp>
                  <p:nvSpPr>
                    <p:cNvPr id="134" name="Rectangle 133"/>
                    <p:cNvSpPr/>
                    <p:nvPr/>
                  </p:nvSpPr>
                  <p:spPr>
                    <a:xfrm>
                      <a:off x="14214095" y="21587986"/>
                      <a:ext cx="370274" cy="589144"/>
                    </a:xfrm>
                    <a:prstGeom prst="rect">
                      <a:avLst/>
                    </a:prstGeom>
                    <a:gradFill>
                      <a:gsLst>
                        <a:gs pos="100000">
                          <a:srgbClr val="4575B3"/>
                        </a:gs>
                        <a:gs pos="81000">
                          <a:srgbClr val="91BEDB"/>
                        </a:gs>
                        <a:gs pos="60000">
                          <a:srgbClr val="E0F3F9"/>
                        </a:gs>
                        <a:gs pos="0">
                          <a:srgbClr val="D73027"/>
                        </a:gs>
                        <a:gs pos="19000">
                          <a:srgbClr val="FC8D58"/>
                        </a:gs>
                        <a:gs pos="39000">
                          <a:srgbClr val="FFE09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14047431" y="20561209"/>
                    <a:ext cx="3752194" cy="878956"/>
                    <a:chOff x="26495952" y="20048685"/>
                    <a:chExt cx="3752194" cy="878956"/>
                  </a:xfrm>
                </p:grpSpPr>
                <p:sp>
                  <p:nvSpPr>
                    <p:cNvPr id="131" name="TextBox 130"/>
                    <p:cNvSpPr txBox="1"/>
                    <p:nvPr/>
                  </p:nvSpPr>
                  <p:spPr>
                    <a:xfrm>
                      <a:off x="26866224" y="20048685"/>
                      <a:ext cx="1606536" cy="290418"/>
                    </a:xfrm>
                    <a:prstGeom prst="rect">
                      <a:avLst/>
                    </a:prstGeom>
                    <a:noFill/>
                  </p:spPr>
                  <p:txBody>
                    <a:bodyPr wrap="square" rtlCol="0">
                      <a:spAutoFit/>
                    </a:bodyPr>
                    <a:lstStyle/>
                    <a:p>
                      <a:r>
                        <a:rPr lang="en-US" sz="900" i="1" dirty="0"/>
                        <a:t>R. </a:t>
                      </a:r>
                      <a:r>
                        <a:rPr lang="en-US" sz="900" dirty="0"/>
                        <a:t>cushmani</a:t>
                      </a:r>
                    </a:p>
                  </p:txBody>
                </p:sp>
                <p:sp>
                  <p:nvSpPr>
                    <p:cNvPr id="132" name="TextBox 131"/>
                    <p:cNvSpPr txBox="1"/>
                    <p:nvPr/>
                  </p:nvSpPr>
                  <p:spPr>
                    <a:xfrm>
                      <a:off x="26866224" y="20240100"/>
                      <a:ext cx="1791036" cy="290418"/>
                    </a:xfrm>
                    <a:prstGeom prst="rect">
                      <a:avLst/>
                    </a:prstGeom>
                    <a:noFill/>
                  </p:spPr>
                  <p:txBody>
                    <a:bodyPr wrap="square" rtlCol="0">
                      <a:spAutoFit/>
                    </a:bodyPr>
                    <a:lstStyle/>
                    <a:p>
                      <a:r>
                        <a:rPr lang="en-US" sz="900" i="1" dirty="0"/>
                        <a:t>R. m</a:t>
                      </a:r>
                      <a:r>
                        <a:rPr lang="en-US" sz="900" dirty="0"/>
                        <a:t>ontsalvensis</a:t>
                      </a:r>
                    </a:p>
                  </p:txBody>
                </p:sp>
                <p:sp>
                  <p:nvSpPr>
                    <p:cNvPr id="133" name="TextBox 132"/>
                    <p:cNvSpPr txBox="1"/>
                    <p:nvPr/>
                  </p:nvSpPr>
                  <p:spPr>
                    <a:xfrm>
                      <a:off x="26866225" y="20445808"/>
                      <a:ext cx="3381921" cy="290418"/>
                    </a:xfrm>
                    <a:prstGeom prst="rect">
                      <a:avLst/>
                    </a:prstGeom>
                    <a:noFill/>
                  </p:spPr>
                  <p:txBody>
                    <a:bodyPr wrap="square" rtlCol="0">
                      <a:spAutoFit/>
                    </a:bodyPr>
                    <a:lstStyle/>
                    <a:p>
                      <a:r>
                        <a:rPr lang="en-US" sz="900" i="1" dirty="0"/>
                        <a:t>R. montsalvensis</a:t>
                      </a:r>
                      <a:r>
                        <a:rPr lang="en-US" sz="900" dirty="0"/>
                        <a:t> transitional </a:t>
                      </a:r>
                      <a:r>
                        <a:rPr lang="en-US" sz="900" i="1" dirty="0"/>
                        <a:t>R. cushmani</a:t>
                      </a:r>
                    </a:p>
                  </p:txBody>
                </p:sp>
                <p:sp>
                  <p:nvSpPr>
                    <p:cNvPr id="139" name="Rectangle 138"/>
                    <p:cNvSpPr/>
                    <p:nvPr/>
                  </p:nvSpPr>
                  <p:spPr>
                    <a:xfrm>
                      <a:off x="26495952" y="20686121"/>
                      <a:ext cx="370274" cy="174406"/>
                    </a:xfrm>
                    <a:prstGeom prst="rect">
                      <a:avLst/>
                    </a:prstGeom>
                    <a:solidFill>
                      <a:srgbClr val="FB81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extBox 139"/>
                    <p:cNvSpPr txBox="1"/>
                    <p:nvPr/>
                  </p:nvSpPr>
                  <p:spPr>
                    <a:xfrm>
                      <a:off x="26866224" y="20637223"/>
                      <a:ext cx="1847753" cy="290418"/>
                    </a:xfrm>
                    <a:prstGeom prst="rect">
                      <a:avLst/>
                    </a:prstGeom>
                    <a:noFill/>
                  </p:spPr>
                  <p:txBody>
                    <a:bodyPr wrap="square" rtlCol="0">
                      <a:spAutoFit/>
                    </a:bodyPr>
                    <a:lstStyle/>
                    <a:p>
                      <a:r>
                        <a:rPr lang="en-US" sz="900" i="1" dirty="0"/>
                        <a:t>R. praemontsalvensis</a:t>
                      </a:r>
                    </a:p>
                  </p:txBody>
                </p:sp>
                <p:sp>
                  <p:nvSpPr>
                    <p:cNvPr id="128" name="Rectangle 127"/>
                    <p:cNvSpPr/>
                    <p:nvPr/>
                  </p:nvSpPr>
                  <p:spPr>
                    <a:xfrm>
                      <a:off x="26495952" y="20078591"/>
                      <a:ext cx="370274" cy="174406"/>
                    </a:xfrm>
                    <a:prstGeom prst="rect">
                      <a:avLst/>
                    </a:prstGeom>
                    <a:solidFill>
                      <a:srgbClr val="1F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26495952" y="20280632"/>
                      <a:ext cx="370274" cy="174406"/>
                    </a:xfrm>
                    <a:prstGeom prst="rect">
                      <a:avLst/>
                    </a:prstGeom>
                    <a:solidFill>
                      <a:srgbClr val="33A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26495952" y="20481715"/>
                      <a:ext cx="370274" cy="174406"/>
                    </a:xfrm>
                    <a:prstGeom prst="rect">
                      <a:avLst/>
                    </a:prstGeom>
                    <a:solidFill>
                      <a:srgbClr val="EC1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Rectangle 73"/>
                  <p:cNvSpPr/>
                  <p:nvPr/>
                </p:nvSpPr>
                <p:spPr>
                  <a:xfrm>
                    <a:off x="20134729" y="27928046"/>
                    <a:ext cx="705224" cy="215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Box 136"/>
                  <p:cNvSpPr txBox="1"/>
                  <p:nvPr/>
                </p:nvSpPr>
                <p:spPr>
                  <a:xfrm>
                    <a:off x="20188517" y="27249856"/>
                    <a:ext cx="542114" cy="893469"/>
                  </a:xfrm>
                  <a:prstGeom prst="rect">
                    <a:avLst/>
                  </a:prstGeom>
                  <a:solidFill>
                    <a:schemeClr val="bg1"/>
                  </a:solidFill>
                </p:spPr>
                <p:txBody>
                  <a:bodyPr vert="vert270" wrap="square" rtlCol="0">
                    <a:spAutoFit/>
                  </a:bodyPr>
                  <a:lstStyle/>
                  <a:p>
                    <a:pPr algn="r"/>
                    <a:r>
                      <a:rPr lang="en-US" sz="800" dirty="0" err="1">
                        <a:solidFill>
                          <a:schemeClr val="tx1">
                            <a:lumMod val="95000"/>
                            <a:lumOff val="5000"/>
                          </a:schemeClr>
                        </a:solidFill>
                      </a:rPr>
                      <a:t>W.minus.FC.Geomean</a:t>
                    </a:r>
                    <a:endParaRPr lang="en-US" sz="800" dirty="0">
                      <a:solidFill>
                        <a:schemeClr val="tx1">
                          <a:lumMod val="95000"/>
                          <a:lumOff val="5000"/>
                        </a:schemeClr>
                      </a:solidFill>
                    </a:endParaRPr>
                  </a:p>
                </p:txBody>
              </p:sp>
            </p:grpSp>
            <p:sp>
              <p:nvSpPr>
                <p:cNvPr id="81" name="Rectangle 80"/>
                <p:cNvSpPr/>
                <p:nvPr/>
              </p:nvSpPr>
              <p:spPr>
                <a:xfrm>
                  <a:off x="13737313" y="20261862"/>
                  <a:ext cx="283090" cy="7881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14020402" y="20261863"/>
                  <a:ext cx="7191375" cy="330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TextBox 82"/>
              <p:cNvSpPr txBox="1"/>
              <p:nvPr/>
            </p:nvSpPr>
            <p:spPr>
              <a:xfrm>
                <a:off x="33707494" y="7578799"/>
                <a:ext cx="1329417" cy="323165"/>
              </a:xfrm>
              <a:prstGeom prst="rect">
                <a:avLst/>
              </a:prstGeom>
              <a:noFill/>
            </p:spPr>
            <p:txBody>
              <a:bodyPr wrap="square" rtlCol="0">
                <a:spAutoFit/>
              </a:bodyPr>
              <a:lstStyle/>
              <a:p>
                <a:r>
                  <a:rPr lang="en-US" sz="1500" dirty="0"/>
                  <a:t>Heat Map</a:t>
                </a:r>
              </a:p>
            </p:txBody>
          </p:sp>
        </p:grpSp>
        <p:sp>
          <p:nvSpPr>
            <p:cNvPr id="169" name="TextBox 168"/>
            <p:cNvSpPr txBox="1"/>
            <p:nvPr/>
          </p:nvSpPr>
          <p:spPr>
            <a:xfrm>
              <a:off x="20170964" y="11853628"/>
              <a:ext cx="1480942" cy="276999"/>
            </a:xfrm>
            <a:prstGeom prst="rect">
              <a:avLst/>
            </a:prstGeom>
            <a:noFill/>
          </p:spPr>
          <p:txBody>
            <a:bodyPr wrap="square" rtlCol="0">
              <a:spAutoFit/>
            </a:bodyPr>
            <a:lstStyle/>
            <a:p>
              <a:r>
                <a:rPr lang="en-US" sz="1200" dirty="0"/>
                <a:t>Species</a:t>
              </a:r>
            </a:p>
          </p:txBody>
        </p:sp>
      </p:grpSp>
      <p:pic>
        <p:nvPicPr>
          <p:cNvPr id="3" name="Picture 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543137" y="7304235"/>
            <a:ext cx="9290554" cy="5869705"/>
          </a:xfrm>
          <a:prstGeom prst="rect">
            <a:avLst/>
          </a:prstGeom>
        </p:spPr>
      </p:pic>
      <p:sp>
        <p:nvSpPr>
          <p:cNvPr id="159" name="CustomShape 10"/>
          <p:cNvSpPr/>
          <p:nvPr/>
        </p:nvSpPr>
        <p:spPr>
          <a:xfrm>
            <a:off x="35486551" y="18776250"/>
            <a:ext cx="14859554" cy="6413995"/>
          </a:xfrm>
          <a:prstGeom prst="rect">
            <a:avLst/>
          </a:prstGeom>
          <a:solidFill>
            <a:srgbClr val="FFFFFF">
              <a:alpha val="70000"/>
            </a:srgbClr>
          </a:solidFill>
          <a:ln>
            <a:noFill/>
          </a:ln>
        </p:spPr>
        <p:style>
          <a:lnRef idx="0">
            <a:scrgbClr r="0" g="0" b="0"/>
          </a:lnRef>
          <a:fillRef idx="0">
            <a:scrgbClr r="0" g="0" b="0"/>
          </a:fillRef>
          <a:effectRef idx="0">
            <a:scrgbClr r="0" g="0" b="0"/>
          </a:effectRef>
          <a:fontRef idx="minor"/>
        </p:style>
        <p:txBody>
          <a:bodyPr lIns="287280" tIns="287280" rIns="287280" bIns="287280"/>
          <a:lstStyle/>
          <a:p>
            <a:pPr>
              <a:lnSpc>
                <a:spcPct val="100000"/>
              </a:lnSpc>
            </a:pPr>
            <a:endParaRPr lang="en-US" sz="3100" b="1" dirty="0">
              <a:solidFill>
                <a:srgbClr val="A50021"/>
              </a:solidFill>
              <a:latin typeface="Arial"/>
            </a:endParaRPr>
          </a:p>
          <a:p>
            <a:pPr>
              <a:lnSpc>
                <a:spcPct val="100000"/>
              </a:lnSpc>
            </a:pPr>
            <a:endParaRPr lang="en-US" sz="3100" b="1" dirty="0">
              <a:solidFill>
                <a:srgbClr val="A50021"/>
              </a:solidFill>
              <a:latin typeface="Arial"/>
            </a:endParaRPr>
          </a:p>
        </p:txBody>
      </p:sp>
      <p:sp>
        <p:nvSpPr>
          <p:cNvPr id="160" name="TextBox 159"/>
          <p:cNvSpPr txBox="1"/>
          <p:nvPr/>
        </p:nvSpPr>
        <p:spPr>
          <a:xfrm>
            <a:off x="16724945" y="5921092"/>
            <a:ext cx="17925066" cy="849769"/>
          </a:xfrm>
          <a:prstGeom prst="rect">
            <a:avLst/>
          </a:prstGeom>
          <a:solidFill>
            <a:srgbClr val="182E4E"/>
          </a:solidFill>
        </p:spPr>
        <p:txBody>
          <a:bodyPr wrap="square" rtlCol="0">
            <a:noAutofit/>
          </a:bodyPr>
          <a:lstStyle/>
          <a:p>
            <a:r>
              <a:rPr lang="en-US" sz="4500" b="1" dirty="0">
                <a:solidFill>
                  <a:schemeClr val="bg1"/>
                </a:solidFill>
              </a:rPr>
              <a:t>Results</a:t>
            </a:r>
          </a:p>
        </p:txBody>
      </p:sp>
      <p:sp>
        <p:nvSpPr>
          <p:cNvPr id="161" name="TextBox 160"/>
          <p:cNvSpPr txBox="1"/>
          <p:nvPr/>
        </p:nvSpPr>
        <p:spPr>
          <a:xfrm>
            <a:off x="35486550" y="18776250"/>
            <a:ext cx="14859555" cy="868957"/>
          </a:xfrm>
          <a:prstGeom prst="rect">
            <a:avLst/>
          </a:prstGeom>
          <a:solidFill>
            <a:srgbClr val="182E4E"/>
          </a:solidFill>
        </p:spPr>
        <p:txBody>
          <a:bodyPr wrap="square" rtlCol="0">
            <a:noAutofit/>
          </a:bodyPr>
          <a:lstStyle/>
          <a:p>
            <a:r>
              <a:rPr lang="en-US" sz="4500" b="1" dirty="0">
                <a:solidFill>
                  <a:schemeClr val="bg1"/>
                </a:solidFill>
              </a:rPr>
              <a:t>Conclusions</a:t>
            </a:r>
          </a:p>
        </p:txBody>
      </p:sp>
      <p:sp>
        <p:nvSpPr>
          <p:cNvPr id="162" name="TextBox 161"/>
          <p:cNvSpPr txBox="1"/>
          <p:nvPr/>
        </p:nvSpPr>
        <p:spPr>
          <a:xfrm>
            <a:off x="35724783" y="20117485"/>
            <a:ext cx="14448156" cy="4524315"/>
          </a:xfrm>
          <a:prstGeom prst="rect">
            <a:avLst/>
          </a:prstGeom>
          <a:noFill/>
        </p:spPr>
        <p:txBody>
          <a:bodyPr wrap="square" rtlCol="0">
            <a:spAutoFit/>
          </a:bodyPr>
          <a:lstStyle/>
          <a:p>
            <a:r>
              <a:rPr lang="en-US" sz="2400" dirty="0"/>
              <a:t>Considering how little data have been collected on</a:t>
            </a:r>
            <a:r>
              <a:rPr lang="en-US" sz="2400" i="1" dirty="0"/>
              <a:t> R. praemontsalvensis </a:t>
            </a:r>
            <a:r>
              <a:rPr lang="en-US" sz="2400" dirty="0"/>
              <a:t>(due to its rarity in samples), comparison with the other species is premature, but it is noteworthy that three of the four individuals clustered well together. The morphology of </a:t>
            </a:r>
            <a:r>
              <a:rPr lang="en-US" sz="2400" i="1" dirty="0"/>
              <a:t>R.</a:t>
            </a:r>
            <a:r>
              <a:rPr lang="en-US" sz="2400" dirty="0"/>
              <a:t> c</a:t>
            </a:r>
            <a:r>
              <a:rPr lang="en-US" sz="2400" i="1" dirty="0"/>
              <a:t>ushmani </a:t>
            </a:r>
            <a:r>
              <a:rPr lang="en-US" sz="2400" dirty="0"/>
              <a:t>is highly variable compared to the other species, which is most apparent on the strip plot. Given these results, these three species can be more easily distinguished by qualitative data rather than quantitative (e.g. the ridge and “y-shape” surface ornament on </a:t>
            </a:r>
            <a:r>
              <a:rPr lang="en-US" sz="2400" i="1" dirty="0"/>
              <a:t>R. cushmani</a:t>
            </a:r>
            <a:r>
              <a:rPr lang="en-US" sz="2400" dirty="0"/>
              <a:t>).</a:t>
            </a:r>
          </a:p>
          <a:p>
            <a:endParaRPr lang="en-US" sz="2400" dirty="0"/>
          </a:p>
          <a:p>
            <a:r>
              <a:rPr lang="en-US" sz="2400" dirty="0"/>
              <a:t>Future study will examine the </a:t>
            </a:r>
            <a:r>
              <a:rPr lang="en-US" sz="2400" i="1" dirty="0"/>
              <a:t>Rotalipora </a:t>
            </a:r>
            <a:r>
              <a:rPr lang="en-US" sz="2400" dirty="0"/>
              <a:t>lineage with a more </a:t>
            </a:r>
            <a:r>
              <a:rPr lang="en-US" sz="2400" dirty="0" err="1"/>
              <a:t>stratophenetic</a:t>
            </a:r>
            <a:r>
              <a:rPr lang="en-US" sz="2400" dirty="0"/>
              <a:t> approach so as to give the most accurate understanding of its phylogeny. The collected data will continue to be examined quantitatively to see if there are other methods that can better define the species. These data will also be used in a subsequent study of Cenomanian planktic foraminiferal </a:t>
            </a:r>
            <a:r>
              <a:rPr lang="en-US" sz="2400" dirty="0" err="1"/>
              <a:t>morphospace</a:t>
            </a:r>
            <a:r>
              <a:rPr lang="en-US" sz="2400" dirty="0"/>
              <a:t>, with comparisons of the variability within species and higher-level taxonomic units.</a:t>
            </a:r>
          </a:p>
        </p:txBody>
      </p:sp>
      <p:sp>
        <p:nvSpPr>
          <p:cNvPr id="163" name="TextBox 162"/>
          <p:cNvSpPr txBox="1"/>
          <p:nvPr/>
        </p:nvSpPr>
        <p:spPr>
          <a:xfrm>
            <a:off x="35486551" y="5946968"/>
            <a:ext cx="14859554" cy="873266"/>
          </a:xfrm>
          <a:prstGeom prst="rect">
            <a:avLst/>
          </a:prstGeom>
          <a:solidFill>
            <a:srgbClr val="182E4E"/>
          </a:solidFill>
        </p:spPr>
        <p:txBody>
          <a:bodyPr wrap="square" rtlCol="0">
            <a:noAutofit/>
          </a:bodyPr>
          <a:lstStyle/>
          <a:p>
            <a:r>
              <a:rPr lang="en-US" sz="4500" b="1" dirty="0" err="1">
                <a:solidFill>
                  <a:schemeClr val="bg1"/>
                </a:solidFill>
              </a:rPr>
              <a:t>Morphometrics</a:t>
            </a:r>
            <a:endParaRPr lang="en-US" sz="4500" b="1" dirty="0">
              <a:solidFill>
                <a:schemeClr val="bg1"/>
              </a:solidFill>
            </a:endParaRPr>
          </a:p>
        </p:txBody>
      </p:sp>
      <p:pic>
        <p:nvPicPr>
          <p:cNvPr id="166" name="Picture 1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209704" y="7424059"/>
            <a:ext cx="6508163" cy="3250146"/>
          </a:xfrm>
          <a:prstGeom prst="rect">
            <a:avLst/>
          </a:prstGeom>
        </p:spPr>
      </p:pic>
      <p:pic>
        <p:nvPicPr>
          <p:cNvPr id="167" name="Picture 16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209703" y="11227971"/>
            <a:ext cx="6508164" cy="2778928"/>
          </a:xfrm>
          <a:prstGeom prst="rect">
            <a:avLst/>
          </a:prstGeom>
        </p:spPr>
      </p:pic>
      <p:pic>
        <p:nvPicPr>
          <p:cNvPr id="168" name="Picture 16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209703" y="14542108"/>
            <a:ext cx="6508164" cy="2935597"/>
          </a:xfrm>
          <a:prstGeom prst="rect">
            <a:avLst/>
          </a:prstGeom>
        </p:spPr>
      </p:pic>
      <p:sp>
        <p:nvSpPr>
          <p:cNvPr id="170" name="TextBox 169"/>
          <p:cNvSpPr txBox="1"/>
          <p:nvPr/>
        </p:nvSpPr>
        <p:spPr>
          <a:xfrm>
            <a:off x="43125852" y="7335866"/>
            <a:ext cx="5208999" cy="2400657"/>
          </a:xfrm>
          <a:prstGeom prst="rect">
            <a:avLst/>
          </a:prstGeom>
          <a:noFill/>
        </p:spPr>
        <p:txBody>
          <a:bodyPr wrap="square" rtlCol="0">
            <a:spAutoFit/>
          </a:bodyPr>
          <a:lstStyle/>
          <a:p>
            <a:r>
              <a:rPr lang="en-US" sz="3000" b="1" i="1" dirty="0"/>
              <a:t>Rotalipora cushmani </a:t>
            </a:r>
            <a:r>
              <a:rPr lang="en-US" sz="3000" dirty="0"/>
              <a:t>(n=49)</a:t>
            </a:r>
          </a:p>
          <a:p>
            <a:pPr marL="571500" indent="-571500">
              <a:buFont typeface="Arial" panose="020B0604020202020204" pitchFamily="34" charset="0"/>
              <a:buChar char="•"/>
            </a:pPr>
            <a:r>
              <a:rPr lang="en-US" sz="2400" dirty="0"/>
              <a:t>Ridges on spiral side</a:t>
            </a:r>
          </a:p>
          <a:p>
            <a:pPr marL="571500" indent="-571500">
              <a:buFont typeface="Arial" panose="020B0604020202020204" pitchFamily="34" charset="0"/>
              <a:buChar char="•"/>
            </a:pPr>
            <a:r>
              <a:rPr lang="en-US" sz="2400" dirty="0"/>
              <a:t>“Y-shape” surface texture on umbilical side</a:t>
            </a:r>
          </a:p>
          <a:p>
            <a:pPr marL="571500" indent="-571500">
              <a:buFont typeface="Arial" panose="020B0604020202020204" pitchFamily="34" charset="0"/>
              <a:buChar char="•"/>
            </a:pPr>
            <a:r>
              <a:rPr lang="en-US" sz="2400" dirty="0"/>
              <a:t>Moderately biconvex</a:t>
            </a:r>
          </a:p>
          <a:p>
            <a:pPr marL="571500" indent="-571500">
              <a:buFont typeface="Arial" panose="020B0604020202020204" pitchFamily="34" charset="0"/>
              <a:buChar char="•"/>
            </a:pPr>
            <a:r>
              <a:rPr lang="en-US" sz="2400" dirty="0"/>
              <a:t>Well-defined keel</a:t>
            </a:r>
          </a:p>
        </p:txBody>
      </p:sp>
      <p:sp>
        <p:nvSpPr>
          <p:cNvPr id="172" name="TextBox 171"/>
          <p:cNvSpPr txBox="1"/>
          <p:nvPr/>
        </p:nvSpPr>
        <p:spPr>
          <a:xfrm>
            <a:off x="43125852" y="14440329"/>
            <a:ext cx="6764029" cy="2400657"/>
          </a:xfrm>
          <a:prstGeom prst="rect">
            <a:avLst/>
          </a:prstGeom>
          <a:noFill/>
        </p:spPr>
        <p:txBody>
          <a:bodyPr wrap="square" rtlCol="0">
            <a:spAutoFit/>
          </a:bodyPr>
          <a:lstStyle/>
          <a:p>
            <a:r>
              <a:rPr lang="en-US" sz="3000" b="1" i="1" dirty="0" err="1"/>
              <a:t>Rotalipora</a:t>
            </a:r>
            <a:r>
              <a:rPr lang="en-US" sz="3000" b="1" i="1" dirty="0"/>
              <a:t> </a:t>
            </a:r>
            <a:r>
              <a:rPr lang="en-US" sz="3000" b="1" i="1" dirty="0" err="1"/>
              <a:t>praemontsalvensis</a:t>
            </a:r>
            <a:r>
              <a:rPr lang="en-US" sz="3000" b="1" i="1" dirty="0"/>
              <a:t> </a:t>
            </a:r>
            <a:r>
              <a:rPr lang="en-US" sz="3000" dirty="0"/>
              <a:t>(n=4)</a:t>
            </a:r>
          </a:p>
          <a:p>
            <a:pPr marL="571500" indent="-571500">
              <a:buFont typeface="Arial" panose="020B0604020202020204" pitchFamily="34" charset="0"/>
              <a:buChar char="•"/>
            </a:pPr>
            <a:r>
              <a:rPr lang="en-US" sz="2400" dirty="0"/>
              <a:t>Inflated, globular chambers</a:t>
            </a:r>
          </a:p>
          <a:p>
            <a:pPr marL="571500" indent="-571500">
              <a:buFont typeface="Arial" panose="020B0604020202020204" pitchFamily="34" charset="0"/>
              <a:buChar char="•"/>
            </a:pPr>
            <a:r>
              <a:rPr lang="en-US" sz="2400" dirty="0"/>
              <a:t>Biconvex</a:t>
            </a:r>
          </a:p>
          <a:p>
            <a:pPr marL="571500" indent="-571500">
              <a:buFont typeface="Arial" panose="020B0604020202020204" pitchFamily="34" charset="0"/>
              <a:buChar char="•"/>
            </a:pPr>
            <a:r>
              <a:rPr lang="en-US" sz="2400" dirty="0"/>
              <a:t>Chamber surface smooth</a:t>
            </a:r>
          </a:p>
          <a:p>
            <a:pPr marL="571500" indent="-571500">
              <a:buFont typeface="Arial" panose="020B0604020202020204" pitchFamily="34" charset="0"/>
              <a:buChar char="•"/>
            </a:pPr>
            <a:r>
              <a:rPr lang="en-US" sz="2400" dirty="0"/>
              <a:t>Present but not well-defined keel</a:t>
            </a:r>
          </a:p>
          <a:p>
            <a:pPr marL="571500" indent="-571500">
              <a:buFont typeface="Arial" panose="020B0604020202020204" pitchFamily="34" charset="0"/>
              <a:buChar char="•"/>
            </a:pPr>
            <a:endParaRPr lang="en-US" sz="2400" dirty="0"/>
          </a:p>
        </p:txBody>
      </p:sp>
      <p:sp>
        <p:nvSpPr>
          <p:cNvPr id="173" name="TextBox 172"/>
          <p:cNvSpPr txBox="1"/>
          <p:nvPr/>
        </p:nvSpPr>
        <p:spPr>
          <a:xfrm>
            <a:off x="43125852" y="11143100"/>
            <a:ext cx="6812280" cy="1661993"/>
          </a:xfrm>
          <a:prstGeom prst="rect">
            <a:avLst/>
          </a:prstGeom>
          <a:noFill/>
        </p:spPr>
        <p:txBody>
          <a:bodyPr wrap="square" rtlCol="0">
            <a:spAutoFit/>
          </a:bodyPr>
          <a:lstStyle/>
          <a:p>
            <a:r>
              <a:rPr lang="en-US" sz="3000" b="1" i="1" dirty="0"/>
              <a:t>Rotalipora montsalvensis </a:t>
            </a:r>
            <a:r>
              <a:rPr lang="en-US" sz="3000" dirty="0"/>
              <a:t>(n=24)</a:t>
            </a:r>
          </a:p>
          <a:p>
            <a:pPr marL="571500" indent="-571500">
              <a:buFont typeface="Arial" panose="020B0604020202020204" pitchFamily="34" charset="0"/>
              <a:buChar char="•"/>
            </a:pPr>
            <a:r>
              <a:rPr lang="en-US" sz="2400" dirty="0"/>
              <a:t>Inflated chambers</a:t>
            </a:r>
          </a:p>
          <a:p>
            <a:pPr marL="571500" indent="-571500">
              <a:buFont typeface="Arial" panose="020B0604020202020204" pitchFamily="34" charset="0"/>
              <a:buChar char="•"/>
            </a:pPr>
            <a:r>
              <a:rPr lang="en-US" sz="2400" dirty="0"/>
              <a:t>Biconvex</a:t>
            </a:r>
          </a:p>
          <a:p>
            <a:pPr marL="571500" indent="-571500">
              <a:buFont typeface="Arial" panose="020B0604020202020204" pitchFamily="34" charset="0"/>
              <a:buChar char="•"/>
            </a:pPr>
            <a:r>
              <a:rPr lang="en-US" sz="2400" dirty="0"/>
              <a:t>Well-defined keel</a:t>
            </a:r>
          </a:p>
        </p:txBody>
      </p:sp>
      <p:sp>
        <p:nvSpPr>
          <p:cNvPr id="175" name="TextBox 174"/>
          <p:cNvSpPr txBox="1"/>
          <p:nvPr/>
        </p:nvSpPr>
        <p:spPr>
          <a:xfrm>
            <a:off x="17543138" y="13434547"/>
            <a:ext cx="9290554" cy="3416320"/>
          </a:xfrm>
          <a:prstGeom prst="rect">
            <a:avLst/>
          </a:prstGeom>
          <a:noFill/>
        </p:spPr>
        <p:txBody>
          <a:bodyPr wrap="square" rtlCol="0">
            <a:spAutoFit/>
          </a:bodyPr>
          <a:lstStyle/>
          <a:p>
            <a:r>
              <a:rPr lang="en-US" sz="2400" dirty="0"/>
              <a:t>These </a:t>
            </a:r>
            <a:r>
              <a:rPr lang="en-US" sz="2400" dirty="0" err="1"/>
              <a:t>biplots</a:t>
            </a:r>
            <a:r>
              <a:rPr lang="en-US" sz="2400" dirty="0"/>
              <a:t> use individual species as points and the 11 characteristics as vectors. The horizontal axis is the first principal component and the vertical axis is the second. The black symbols in the right figure represent the type material.</a:t>
            </a:r>
          </a:p>
          <a:p>
            <a:endParaRPr lang="en-US" sz="2400" dirty="0"/>
          </a:p>
          <a:p>
            <a:r>
              <a:rPr lang="en-US" sz="2400" i="1" dirty="0"/>
              <a:t>R. </a:t>
            </a:r>
            <a:r>
              <a:rPr lang="en-US" sz="2400" i="1" dirty="0" err="1"/>
              <a:t>cushmani</a:t>
            </a:r>
            <a:r>
              <a:rPr lang="en-US" sz="2400" i="1" dirty="0"/>
              <a:t> </a:t>
            </a:r>
            <a:r>
              <a:rPr lang="en-US" sz="2400" dirty="0"/>
              <a:t>has a wider distribution than </a:t>
            </a:r>
            <a:r>
              <a:rPr lang="en-US" sz="2400" i="1" dirty="0"/>
              <a:t>R. </a:t>
            </a:r>
            <a:r>
              <a:rPr lang="en-US" sz="2400" i="1" dirty="0" err="1"/>
              <a:t>montsalvensis</a:t>
            </a:r>
            <a:r>
              <a:rPr lang="en-US" sz="2400" i="1" dirty="0"/>
              <a:t>, </a:t>
            </a:r>
            <a:r>
              <a:rPr lang="en-US" sz="2400" dirty="0"/>
              <a:t>as shown in the blue and red outlined ovals. The two species show similar characteristics, but differ mostly in Edge/Spiral Area, meaning </a:t>
            </a:r>
            <a:r>
              <a:rPr lang="en-US" sz="2400" i="1" dirty="0"/>
              <a:t>R. </a:t>
            </a:r>
            <a:r>
              <a:rPr lang="en-US" sz="2400" i="1" dirty="0" err="1"/>
              <a:t>cushmani</a:t>
            </a:r>
            <a:r>
              <a:rPr lang="en-US" sz="2400" i="1" dirty="0"/>
              <a:t> </a:t>
            </a:r>
            <a:r>
              <a:rPr lang="en-US" sz="2400" dirty="0"/>
              <a:t>has a relatively larger test size.</a:t>
            </a:r>
            <a:endParaRPr lang="en-US" sz="2400" i="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5102</TotalTime>
  <Words>908</Words>
  <Application>Microsoft Office PowerPoint</Application>
  <PresentationFormat>Custom</PresentationFormat>
  <Paragraphs>126</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DejaVu Sans</vt:lpstr>
      <vt:lpstr>Times</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Medical Illustration Unit</dc:creator>
  <cp:lastModifiedBy>Melanie Sorman</cp:lastModifiedBy>
  <cp:revision>387</cp:revision>
  <cp:lastPrinted>2016-07-21T18:46:21Z</cp:lastPrinted>
  <dcterms:created xsi:type="dcterms:W3CDTF">2001-07-30T04:35:00Z</dcterms:created>
  <dcterms:modified xsi:type="dcterms:W3CDTF">2016-09-20T21:44:09Z</dcterms:modified>
  <dc:language>en-US</dc:language>
</cp:coreProperties>
</file>