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3"/>
  </p:notesMasterIdLst>
  <p:sldIdLst>
    <p:sldId id="272" r:id="rId2"/>
  </p:sldIdLst>
  <p:sldSz cx="51206400" cy="40233600"/>
  <p:notesSz cx="39773225" cy="50744438"/>
  <p:defaultTextStyle>
    <a:defPPr>
      <a:defRPr lang="en-US"/>
    </a:defPPr>
    <a:lvl1pPr marL="0" algn="l" defTabSz="5225064" rtl="0" eaLnBrk="1" latinLnBrk="0" hangingPunct="1">
      <a:defRPr sz="10300" kern="1200">
        <a:solidFill>
          <a:schemeClr val="tx1"/>
        </a:solidFill>
        <a:latin typeface="+mn-lt"/>
        <a:ea typeface="+mn-ea"/>
        <a:cs typeface="+mn-cs"/>
      </a:defRPr>
    </a:lvl1pPr>
    <a:lvl2pPr marL="2612532" algn="l" defTabSz="5225064" rtl="0" eaLnBrk="1" latinLnBrk="0" hangingPunct="1">
      <a:defRPr sz="10300" kern="1200">
        <a:solidFill>
          <a:schemeClr val="tx1"/>
        </a:solidFill>
        <a:latin typeface="+mn-lt"/>
        <a:ea typeface="+mn-ea"/>
        <a:cs typeface="+mn-cs"/>
      </a:defRPr>
    </a:lvl2pPr>
    <a:lvl3pPr marL="5225064" algn="l" defTabSz="5225064" rtl="0" eaLnBrk="1" latinLnBrk="0" hangingPunct="1">
      <a:defRPr sz="10300" kern="1200">
        <a:solidFill>
          <a:schemeClr val="tx1"/>
        </a:solidFill>
        <a:latin typeface="+mn-lt"/>
        <a:ea typeface="+mn-ea"/>
        <a:cs typeface="+mn-cs"/>
      </a:defRPr>
    </a:lvl3pPr>
    <a:lvl4pPr marL="7837597" algn="l" defTabSz="5225064" rtl="0" eaLnBrk="1" latinLnBrk="0" hangingPunct="1">
      <a:defRPr sz="10300" kern="1200">
        <a:solidFill>
          <a:schemeClr val="tx1"/>
        </a:solidFill>
        <a:latin typeface="+mn-lt"/>
        <a:ea typeface="+mn-ea"/>
        <a:cs typeface="+mn-cs"/>
      </a:defRPr>
    </a:lvl4pPr>
    <a:lvl5pPr marL="10450129" algn="l" defTabSz="5225064" rtl="0" eaLnBrk="1" latinLnBrk="0" hangingPunct="1">
      <a:defRPr sz="10300" kern="1200">
        <a:solidFill>
          <a:schemeClr val="tx1"/>
        </a:solidFill>
        <a:latin typeface="+mn-lt"/>
        <a:ea typeface="+mn-ea"/>
        <a:cs typeface="+mn-cs"/>
      </a:defRPr>
    </a:lvl5pPr>
    <a:lvl6pPr marL="13062661" algn="l" defTabSz="5225064" rtl="0" eaLnBrk="1" latinLnBrk="0" hangingPunct="1">
      <a:defRPr sz="10300" kern="1200">
        <a:solidFill>
          <a:schemeClr val="tx1"/>
        </a:solidFill>
        <a:latin typeface="+mn-lt"/>
        <a:ea typeface="+mn-ea"/>
        <a:cs typeface="+mn-cs"/>
      </a:defRPr>
    </a:lvl6pPr>
    <a:lvl7pPr marL="15675193" algn="l" defTabSz="5225064" rtl="0" eaLnBrk="1" latinLnBrk="0" hangingPunct="1">
      <a:defRPr sz="10300" kern="1200">
        <a:solidFill>
          <a:schemeClr val="tx1"/>
        </a:solidFill>
        <a:latin typeface="+mn-lt"/>
        <a:ea typeface="+mn-ea"/>
        <a:cs typeface="+mn-cs"/>
      </a:defRPr>
    </a:lvl7pPr>
    <a:lvl8pPr marL="18287726" algn="l" defTabSz="5225064" rtl="0" eaLnBrk="1" latinLnBrk="0" hangingPunct="1">
      <a:defRPr sz="10300" kern="1200">
        <a:solidFill>
          <a:schemeClr val="tx1"/>
        </a:solidFill>
        <a:latin typeface="+mn-lt"/>
        <a:ea typeface="+mn-ea"/>
        <a:cs typeface="+mn-cs"/>
      </a:defRPr>
    </a:lvl8pPr>
    <a:lvl9pPr marL="20900258" algn="l" defTabSz="5225064" rtl="0" eaLnBrk="1" latinLnBrk="0" hangingPunct="1">
      <a:defRPr sz="10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672">
          <p15:clr>
            <a:srgbClr val="A4A3A4"/>
          </p15:clr>
        </p15:guide>
        <p15:guide id="2" pos="161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66" autoAdjust="0"/>
    <p:restoredTop sz="92459" autoAdjust="0"/>
  </p:normalViewPr>
  <p:slideViewPr>
    <p:cSldViewPr>
      <p:cViewPr varScale="1">
        <p:scale>
          <a:sx n="18" d="100"/>
          <a:sy n="18" d="100"/>
        </p:scale>
        <p:origin x="1440" y="144"/>
      </p:cViewPr>
      <p:guideLst>
        <p:guide orient="horz" pos="12672"/>
        <p:guide pos="1612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1" y="11"/>
            <a:ext cx="17236850" cy="2540218"/>
          </a:xfrm>
          <a:prstGeom prst="rect">
            <a:avLst/>
          </a:prstGeom>
        </p:spPr>
        <p:txBody>
          <a:bodyPr vert="horz" lIns="501664" tIns="250832" rIns="501664" bIns="250832" rtlCol="0"/>
          <a:lstStyle>
            <a:lvl1pPr algn="l">
              <a:defRPr sz="6600"/>
            </a:lvl1pPr>
          </a:lstStyle>
          <a:p>
            <a:endParaRPr lang="en-US"/>
          </a:p>
        </p:txBody>
      </p:sp>
      <p:sp>
        <p:nvSpPr>
          <p:cNvPr id="3" name="Date Placeholder 2"/>
          <p:cNvSpPr>
            <a:spLocks noGrp="1"/>
          </p:cNvSpPr>
          <p:nvPr>
            <p:ph type="dt" idx="1"/>
          </p:nvPr>
        </p:nvSpPr>
        <p:spPr>
          <a:xfrm>
            <a:off x="22527460" y="11"/>
            <a:ext cx="17236850" cy="2540218"/>
          </a:xfrm>
          <a:prstGeom prst="rect">
            <a:avLst/>
          </a:prstGeom>
        </p:spPr>
        <p:txBody>
          <a:bodyPr vert="horz" lIns="501664" tIns="250832" rIns="501664" bIns="250832" rtlCol="0"/>
          <a:lstStyle>
            <a:lvl1pPr algn="r">
              <a:defRPr sz="6600"/>
            </a:lvl1pPr>
          </a:lstStyle>
          <a:p>
            <a:fld id="{FBDA71ED-8183-4AD8-8E0A-C576735D52B4}" type="datetimeFigureOut">
              <a:rPr lang="en-US" smtClean="0"/>
              <a:t>10/17/2016</a:t>
            </a:fld>
            <a:endParaRPr lang="en-US"/>
          </a:p>
        </p:txBody>
      </p:sp>
      <p:sp>
        <p:nvSpPr>
          <p:cNvPr id="4" name="Slide Image Placeholder 3"/>
          <p:cNvSpPr>
            <a:spLocks noGrp="1" noRot="1" noChangeAspect="1"/>
          </p:cNvSpPr>
          <p:nvPr>
            <p:ph type="sldImg" idx="2"/>
          </p:nvPr>
        </p:nvSpPr>
        <p:spPr>
          <a:xfrm>
            <a:off x="8986838" y="6340475"/>
            <a:ext cx="21799550" cy="17127538"/>
          </a:xfrm>
          <a:prstGeom prst="rect">
            <a:avLst/>
          </a:prstGeom>
          <a:noFill/>
          <a:ln w="12700">
            <a:solidFill>
              <a:prstClr val="black"/>
            </a:solidFill>
          </a:ln>
        </p:spPr>
        <p:txBody>
          <a:bodyPr vert="horz" lIns="501664" tIns="250832" rIns="501664" bIns="250832" rtlCol="0" anchor="ctr"/>
          <a:lstStyle/>
          <a:p>
            <a:endParaRPr lang="en-US"/>
          </a:p>
        </p:txBody>
      </p:sp>
      <p:sp>
        <p:nvSpPr>
          <p:cNvPr id="5" name="Notes Placeholder 4"/>
          <p:cNvSpPr>
            <a:spLocks noGrp="1"/>
          </p:cNvSpPr>
          <p:nvPr>
            <p:ph type="body" sz="quarter" idx="3"/>
          </p:nvPr>
        </p:nvSpPr>
        <p:spPr>
          <a:xfrm>
            <a:off x="3979114" y="24418574"/>
            <a:ext cx="31815013" cy="19979606"/>
          </a:xfrm>
          <a:prstGeom prst="rect">
            <a:avLst/>
          </a:prstGeom>
        </p:spPr>
        <p:txBody>
          <a:bodyPr vert="horz" lIns="501664" tIns="250832" rIns="501664" bIns="250832"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1" y="48204226"/>
            <a:ext cx="17236850" cy="2540218"/>
          </a:xfrm>
          <a:prstGeom prst="rect">
            <a:avLst/>
          </a:prstGeom>
        </p:spPr>
        <p:txBody>
          <a:bodyPr vert="horz" lIns="501664" tIns="250832" rIns="501664" bIns="250832" rtlCol="0" anchor="b"/>
          <a:lstStyle>
            <a:lvl1pPr algn="l">
              <a:defRPr sz="6600"/>
            </a:lvl1pPr>
          </a:lstStyle>
          <a:p>
            <a:endParaRPr lang="en-US"/>
          </a:p>
        </p:txBody>
      </p:sp>
      <p:sp>
        <p:nvSpPr>
          <p:cNvPr id="7" name="Slide Number Placeholder 6"/>
          <p:cNvSpPr>
            <a:spLocks noGrp="1"/>
          </p:cNvSpPr>
          <p:nvPr>
            <p:ph type="sldNum" sz="quarter" idx="5"/>
          </p:nvPr>
        </p:nvSpPr>
        <p:spPr>
          <a:xfrm>
            <a:off x="22527460" y="48204226"/>
            <a:ext cx="17236850" cy="2540218"/>
          </a:xfrm>
          <a:prstGeom prst="rect">
            <a:avLst/>
          </a:prstGeom>
        </p:spPr>
        <p:txBody>
          <a:bodyPr vert="horz" lIns="501664" tIns="250832" rIns="501664" bIns="250832" rtlCol="0" anchor="b"/>
          <a:lstStyle>
            <a:lvl1pPr algn="r">
              <a:defRPr sz="6600"/>
            </a:lvl1pPr>
          </a:lstStyle>
          <a:p>
            <a:fld id="{23099F3F-F8FF-4C52-9131-8D62CE08C40E}" type="slidenum">
              <a:rPr lang="en-US" smtClean="0"/>
              <a:t>‹#›</a:t>
            </a:fld>
            <a:endParaRPr lang="en-US"/>
          </a:p>
        </p:txBody>
      </p:sp>
    </p:spTree>
    <p:extLst>
      <p:ext uri="{BB962C8B-B14F-4D97-AF65-F5344CB8AC3E}">
        <p14:creationId xmlns:p14="http://schemas.microsoft.com/office/powerpoint/2010/main" val="1996468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29001070">
              <a:defRPr/>
            </a:pPr>
            <a:fld id="{23099F3F-F8FF-4C52-9131-8D62CE08C40E}" type="slidenum">
              <a:rPr lang="en-US">
                <a:solidFill>
                  <a:prstClr val="black"/>
                </a:solidFill>
                <a:latin typeface="Calibri" panose="020F0502020204030204"/>
              </a:rPr>
              <a:pPr defTabSz="29001070">
                <a:def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2122465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480" y="12498497"/>
            <a:ext cx="43525440" cy="8624147"/>
          </a:xfrm>
        </p:spPr>
        <p:txBody>
          <a:bodyPr/>
          <a:lstStyle/>
          <a:p>
            <a:r>
              <a:rPr lang="en-US" smtClean="0"/>
              <a:t>Click to edit Master title style</a:t>
            </a:r>
            <a:endParaRPr lang="en-US"/>
          </a:p>
        </p:txBody>
      </p:sp>
      <p:sp>
        <p:nvSpPr>
          <p:cNvPr id="3" name="Subtitle 2"/>
          <p:cNvSpPr>
            <a:spLocks noGrp="1"/>
          </p:cNvSpPr>
          <p:nvPr>
            <p:ph type="subTitle" idx="1"/>
          </p:nvPr>
        </p:nvSpPr>
        <p:spPr>
          <a:xfrm>
            <a:off x="7680960" y="22799040"/>
            <a:ext cx="35844480" cy="10281920"/>
          </a:xfrm>
        </p:spPr>
        <p:txBody>
          <a:bodyPr/>
          <a:lstStyle>
            <a:lvl1pPr marL="0" indent="0" algn="ctr">
              <a:buNone/>
              <a:defRPr>
                <a:solidFill>
                  <a:schemeClr val="tx1">
                    <a:tint val="75000"/>
                  </a:schemeClr>
                </a:solidFill>
              </a:defRPr>
            </a:lvl1pPr>
            <a:lvl2pPr marL="2612532" indent="0" algn="ctr">
              <a:buNone/>
              <a:defRPr>
                <a:solidFill>
                  <a:schemeClr val="tx1">
                    <a:tint val="75000"/>
                  </a:schemeClr>
                </a:solidFill>
              </a:defRPr>
            </a:lvl2pPr>
            <a:lvl3pPr marL="5225064" indent="0" algn="ctr">
              <a:buNone/>
              <a:defRPr>
                <a:solidFill>
                  <a:schemeClr val="tx1">
                    <a:tint val="75000"/>
                  </a:schemeClr>
                </a:solidFill>
              </a:defRPr>
            </a:lvl3pPr>
            <a:lvl4pPr marL="7837597" indent="0" algn="ctr">
              <a:buNone/>
              <a:defRPr>
                <a:solidFill>
                  <a:schemeClr val="tx1">
                    <a:tint val="75000"/>
                  </a:schemeClr>
                </a:solidFill>
              </a:defRPr>
            </a:lvl4pPr>
            <a:lvl5pPr marL="10450129" indent="0" algn="ctr">
              <a:buNone/>
              <a:defRPr>
                <a:solidFill>
                  <a:schemeClr val="tx1">
                    <a:tint val="75000"/>
                  </a:schemeClr>
                </a:solidFill>
              </a:defRPr>
            </a:lvl5pPr>
            <a:lvl6pPr marL="13062661" indent="0" algn="ctr">
              <a:buNone/>
              <a:defRPr>
                <a:solidFill>
                  <a:schemeClr val="tx1">
                    <a:tint val="75000"/>
                  </a:schemeClr>
                </a:solidFill>
              </a:defRPr>
            </a:lvl6pPr>
            <a:lvl7pPr marL="15675193" indent="0" algn="ctr">
              <a:buNone/>
              <a:defRPr>
                <a:solidFill>
                  <a:schemeClr val="tx1">
                    <a:tint val="75000"/>
                  </a:schemeClr>
                </a:solidFill>
              </a:defRPr>
            </a:lvl7pPr>
            <a:lvl8pPr marL="18287726" indent="0" algn="ctr">
              <a:buNone/>
              <a:defRPr>
                <a:solidFill>
                  <a:schemeClr val="tx1">
                    <a:tint val="75000"/>
                  </a:schemeClr>
                </a:solidFill>
              </a:defRPr>
            </a:lvl8pPr>
            <a:lvl9pPr marL="2090025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76B9AC-2197-47B7-89C7-E394B7AFC83B}" type="datetimeFigureOut">
              <a:rPr lang="en-US" smtClean="0"/>
              <a:pPr/>
              <a:t>10/17/2016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3D9DD7-3E73-4CCB-82D0-E3A718D88537}"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76B9AC-2197-47B7-89C7-E394B7AFC83B}" type="datetimeFigureOut">
              <a:rPr lang="en-US" smtClean="0"/>
              <a:pPr/>
              <a:t>10/17/2016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3D9DD7-3E73-4CCB-82D0-E3A718D8853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124640" y="1611213"/>
            <a:ext cx="11521440" cy="3432894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60320" y="1611213"/>
            <a:ext cx="33710880" cy="3432894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76B9AC-2197-47B7-89C7-E394B7AFC83B}" type="datetimeFigureOut">
              <a:rPr lang="en-US" smtClean="0"/>
              <a:pPr/>
              <a:t>10/17/2016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3D9DD7-3E73-4CCB-82D0-E3A718D8853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76B9AC-2197-47B7-89C7-E394B7AFC83B}" type="datetimeFigureOut">
              <a:rPr lang="en-US" smtClean="0"/>
              <a:pPr/>
              <a:t>10/17/2016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3D9DD7-3E73-4CCB-82D0-E3A718D8853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3" y="25853816"/>
            <a:ext cx="43525440" cy="7990840"/>
          </a:xfrm>
        </p:spPr>
        <p:txBody>
          <a:bodyPr anchor="t"/>
          <a:lstStyle>
            <a:lvl1pPr algn="l">
              <a:defRPr sz="22900" b="1" cap="all"/>
            </a:lvl1pPr>
          </a:lstStyle>
          <a:p>
            <a:r>
              <a:rPr lang="en-US" smtClean="0"/>
              <a:t>Click to edit Master title style</a:t>
            </a:r>
            <a:endParaRPr lang="en-US"/>
          </a:p>
        </p:txBody>
      </p:sp>
      <p:sp>
        <p:nvSpPr>
          <p:cNvPr id="3" name="Text Placeholder 2"/>
          <p:cNvSpPr>
            <a:spLocks noGrp="1"/>
          </p:cNvSpPr>
          <p:nvPr>
            <p:ph type="body" idx="1"/>
          </p:nvPr>
        </p:nvSpPr>
        <p:spPr>
          <a:xfrm>
            <a:off x="4044953" y="17052719"/>
            <a:ext cx="43525440" cy="8801097"/>
          </a:xfrm>
        </p:spPr>
        <p:txBody>
          <a:bodyPr anchor="b"/>
          <a:lstStyle>
            <a:lvl1pPr marL="0" indent="0">
              <a:buNone/>
              <a:defRPr sz="11400">
                <a:solidFill>
                  <a:schemeClr val="tx1">
                    <a:tint val="75000"/>
                  </a:schemeClr>
                </a:solidFill>
              </a:defRPr>
            </a:lvl1pPr>
            <a:lvl2pPr marL="2612532" indent="0">
              <a:buNone/>
              <a:defRPr sz="10300">
                <a:solidFill>
                  <a:schemeClr val="tx1">
                    <a:tint val="75000"/>
                  </a:schemeClr>
                </a:solidFill>
              </a:defRPr>
            </a:lvl2pPr>
            <a:lvl3pPr marL="5225064" indent="0">
              <a:buNone/>
              <a:defRPr sz="9100">
                <a:solidFill>
                  <a:schemeClr val="tx1">
                    <a:tint val="75000"/>
                  </a:schemeClr>
                </a:solidFill>
              </a:defRPr>
            </a:lvl3pPr>
            <a:lvl4pPr marL="7837597" indent="0">
              <a:buNone/>
              <a:defRPr sz="8000">
                <a:solidFill>
                  <a:schemeClr val="tx1">
                    <a:tint val="75000"/>
                  </a:schemeClr>
                </a:solidFill>
              </a:defRPr>
            </a:lvl4pPr>
            <a:lvl5pPr marL="10450129" indent="0">
              <a:buNone/>
              <a:defRPr sz="8000">
                <a:solidFill>
                  <a:schemeClr val="tx1">
                    <a:tint val="75000"/>
                  </a:schemeClr>
                </a:solidFill>
              </a:defRPr>
            </a:lvl5pPr>
            <a:lvl6pPr marL="13062661" indent="0">
              <a:buNone/>
              <a:defRPr sz="8000">
                <a:solidFill>
                  <a:schemeClr val="tx1">
                    <a:tint val="75000"/>
                  </a:schemeClr>
                </a:solidFill>
              </a:defRPr>
            </a:lvl6pPr>
            <a:lvl7pPr marL="15675193" indent="0">
              <a:buNone/>
              <a:defRPr sz="8000">
                <a:solidFill>
                  <a:schemeClr val="tx1">
                    <a:tint val="75000"/>
                  </a:schemeClr>
                </a:solidFill>
              </a:defRPr>
            </a:lvl7pPr>
            <a:lvl8pPr marL="18287726" indent="0">
              <a:buNone/>
              <a:defRPr sz="8000">
                <a:solidFill>
                  <a:schemeClr val="tx1">
                    <a:tint val="75000"/>
                  </a:schemeClr>
                </a:solidFill>
              </a:defRPr>
            </a:lvl8pPr>
            <a:lvl9pPr marL="20900258" indent="0">
              <a:buNone/>
              <a:defRPr sz="8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76B9AC-2197-47B7-89C7-E394B7AFC83B}" type="datetimeFigureOut">
              <a:rPr lang="en-US" smtClean="0"/>
              <a:pPr/>
              <a:t>10/17/2016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3D9DD7-3E73-4CCB-82D0-E3A718D88537}"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60320" y="9387844"/>
            <a:ext cx="22616160" cy="26552316"/>
          </a:xfrm>
        </p:spPr>
        <p:txBody>
          <a:bodyPr/>
          <a:lstStyle>
            <a:lvl1pPr>
              <a:defRPr sz="16000"/>
            </a:lvl1pPr>
            <a:lvl2pPr>
              <a:defRPr sz="13700"/>
            </a:lvl2pPr>
            <a:lvl3pPr>
              <a:defRPr sz="11400"/>
            </a:lvl3pPr>
            <a:lvl4pPr>
              <a:defRPr sz="10300"/>
            </a:lvl4pPr>
            <a:lvl5pPr>
              <a:defRPr sz="10300"/>
            </a:lvl5pPr>
            <a:lvl6pPr>
              <a:defRPr sz="10300"/>
            </a:lvl6pPr>
            <a:lvl7pPr>
              <a:defRPr sz="10300"/>
            </a:lvl7pPr>
            <a:lvl8pPr>
              <a:defRPr sz="10300"/>
            </a:lvl8pPr>
            <a:lvl9pPr>
              <a:defRPr sz="10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6029920" y="9387844"/>
            <a:ext cx="22616160" cy="26552316"/>
          </a:xfrm>
        </p:spPr>
        <p:txBody>
          <a:bodyPr/>
          <a:lstStyle>
            <a:lvl1pPr>
              <a:defRPr sz="16000"/>
            </a:lvl1pPr>
            <a:lvl2pPr>
              <a:defRPr sz="13700"/>
            </a:lvl2pPr>
            <a:lvl3pPr>
              <a:defRPr sz="11400"/>
            </a:lvl3pPr>
            <a:lvl4pPr>
              <a:defRPr sz="10300"/>
            </a:lvl4pPr>
            <a:lvl5pPr>
              <a:defRPr sz="10300"/>
            </a:lvl5pPr>
            <a:lvl6pPr>
              <a:defRPr sz="10300"/>
            </a:lvl6pPr>
            <a:lvl7pPr>
              <a:defRPr sz="10300"/>
            </a:lvl7pPr>
            <a:lvl8pPr>
              <a:defRPr sz="10300"/>
            </a:lvl8pPr>
            <a:lvl9pPr>
              <a:defRPr sz="10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76B9AC-2197-47B7-89C7-E394B7AFC83B}" type="datetimeFigureOut">
              <a:rPr lang="en-US" smtClean="0"/>
              <a:pPr/>
              <a:t>10/17/2016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53D9DD7-3E73-4CCB-82D0-E3A718D88537}"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560320" y="9005996"/>
            <a:ext cx="22625053" cy="3753271"/>
          </a:xfrm>
        </p:spPr>
        <p:txBody>
          <a:bodyPr anchor="b"/>
          <a:lstStyle>
            <a:lvl1pPr marL="0" indent="0">
              <a:buNone/>
              <a:defRPr sz="13700" b="1"/>
            </a:lvl1pPr>
            <a:lvl2pPr marL="2612532" indent="0">
              <a:buNone/>
              <a:defRPr sz="11400" b="1"/>
            </a:lvl2pPr>
            <a:lvl3pPr marL="5225064" indent="0">
              <a:buNone/>
              <a:defRPr sz="10300" b="1"/>
            </a:lvl3pPr>
            <a:lvl4pPr marL="7837597" indent="0">
              <a:buNone/>
              <a:defRPr sz="9100" b="1"/>
            </a:lvl4pPr>
            <a:lvl5pPr marL="10450129" indent="0">
              <a:buNone/>
              <a:defRPr sz="9100" b="1"/>
            </a:lvl5pPr>
            <a:lvl6pPr marL="13062661" indent="0">
              <a:buNone/>
              <a:defRPr sz="9100" b="1"/>
            </a:lvl6pPr>
            <a:lvl7pPr marL="15675193" indent="0">
              <a:buNone/>
              <a:defRPr sz="9100" b="1"/>
            </a:lvl7pPr>
            <a:lvl8pPr marL="18287726" indent="0">
              <a:buNone/>
              <a:defRPr sz="9100" b="1"/>
            </a:lvl8pPr>
            <a:lvl9pPr marL="20900258" indent="0">
              <a:buNone/>
              <a:defRPr sz="9100" b="1"/>
            </a:lvl9pPr>
          </a:lstStyle>
          <a:p>
            <a:pPr lvl="0"/>
            <a:r>
              <a:rPr lang="en-US" smtClean="0"/>
              <a:t>Click to edit Master text styles</a:t>
            </a:r>
          </a:p>
        </p:txBody>
      </p:sp>
      <p:sp>
        <p:nvSpPr>
          <p:cNvPr id="4" name="Content Placeholder 3"/>
          <p:cNvSpPr>
            <a:spLocks noGrp="1"/>
          </p:cNvSpPr>
          <p:nvPr>
            <p:ph sz="half" idx="2"/>
          </p:nvPr>
        </p:nvSpPr>
        <p:spPr>
          <a:xfrm>
            <a:off x="2560320" y="12759267"/>
            <a:ext cx="22625053" cy="23180889"/>
          </a:xfrm>
        </p:spPr>
        <p:txBody>
          <a:bodyPr/>
          <a:lstStyle>
            <a:lvl1pPr>
              <a:defRPr sz="13700"/>
            </a:lvl1pPr>
            <a:lvl2pPr>
              <a:defRPr sz="11400"/>
            </a:lvl2pPr>
            <a:lvl3pPr>
              <a:defRPr sz="10300"/>
            </a:lvl3pPr>
            <a:lvl4pPr>
              <a:defRPr sz="9100"/>
            </a:lvl4pPr>
            <a:lvl5pPr>
              <a:defRPr sz="9100"/>
            </a:lvl5pPr>
            <a:lvl6pPr>
              <a:defRPr sz="9100"/>
            </a:lvl6pPr>
            <a:lvl7pPr>
              <a:defRPr sz="9100"/>
            </a:lvl7pPr>
            <a:lvl8pPr>
              <a:defRPr sz="9100"/>
            </a:lvl8pPr>
            <a:lvl9pPr>
              <a:defRPr sz="9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6012143" y="9005996"/>
            <a:ext cx="22633940" cy="3753271"/>
          </a:xfrm>
        </p:spPr>
        <p:txBody>
          <a:bodyPr anchor="b"/>
          <a:lstStyle>
            <a:lvl1pPr marL="0" indent="0">
              <a:buNone/>
              <a:defRPr sz="13700" b="1"/>
            </a:lvl1pPr>
            <a:lvl2pPr marL="2612532" indent="0">
              <a:buNone/>
              <a:defRPr sz="11400" b="1"/>
            </a:lvl2pPr>
            <a:lvl3pPr marL="5225064" indent="0">
              <a:buNone/>
              <a:defRPr sz="10300" b="1"/>
            </a:lvl3pPr>
            <a:lvl4pPr marL="7837597" indent="0">
              <a:buNone/>
              <a:defRPr sz="9100" b="1"/>
            </a:lvl4pPr>
            <a:lvl5pPr marL="10450129" indent="0">
              <a:buNone/>
              <a:defRPr sz="9100" b="1"/>
            </a:lvl5pPr>
            <a:lvl6pPr marL="13062661" indent="0">
              <a:buNone/>
              <a:defRPr sz="9100" b="1"/>
            </a:lvl6pPr>
            <a:lvl7pPr marL="15675193" indent="0">
              <a:buNone/>
              <a:defRPr sz="9100" b="1"/>
            </a:lvl7pPr>
            <a:lvl8pPr marL="18287726" indent="0">
              <a:buNone/>
              <a:defRPr sz="9100" b="1"/>
            </a:lvl8pPr>
            <a:lvl9pPr marL="20900258" indent="0">
              <a:buNone/>
              <a:defRPr sz="9100" b="1"/>
            </a:lvl9pPr>
          </a:lstStyle>
          <a:p>
            <a:pPr lvl="0"/>
            <a:r>
              <a:rPr lang="en-US" smtClean="0"/>
              <a:t>Click to edit Master text styles</a:t>
            </a:r>
          </a:p>
        </p:txBody>
      </p:sp>
      <p:sp>
        <p:nvSpPr>
          <p:cNvPr id="6" name="Content Placeholder 5"/>
          <p:cNvSpPr>
            <a:spLocks noGrp="1"/>
          </p:cNvSpPr>
          <p:nvPr>
            <p:ph sz="quarter" idx="4"/>
          </p:nvPr>
        </p:nvSpPr>
        <p:spPr>
          <a:xfrm>
            <a:off x="26012143" y="12759267"/>
            <a:ext cx="22633940" cy="23180889"/>
          </a:xfrm>
        </p:spPr>
        <p:txBody>
          <a:bodyPr/>
          <a:lstStyle>
            <a:lvl1pPr>
              <a:defRPr sz="13700"/>
            </a:lvl1pPr>
            <a:lvl2pPr>
              <a:defRPr sz="11400"/>
            </a:lvl2pPr>
            <a:lvl3pPr>
              <a:defRPr sz="10300"/>
            </a:lvl3pPr>
            <a:lvl4pPr>
              <a:defRPr sz="9100"/>
            </a:lvl4pPr>
            <a:lvl5pPr>
              <a:defRPr sz="9100"/>
            </a:lvl5pPr>
            <a:lvl6pPr>
              <a:defRPr sz="9100"/>
            </a:lvl6pPr>
            <a:lvl7pPr>
              <a:defRPr sz="9100"/>
            </a:lvl7pPr>
            <a:lvl8pPr>
              <a:defRPr sz="9100"/>
            </a:lvl8pPr>
            <a:lvl9pPr>
              <a:defRPr sz="9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76B9AC-2197-47B7-89C7-E394B7AFC83B}" type="datetimeFigureOut">
              <a:rPr lang="en-US" smtClean="0"/>
              <a:pPr/>
              <a:t>10/17/2016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53D9DD7-3E73-4CCB-82D0-E3A718D8853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76B9AC-2197-47B7-89C7-E394B7AFC83B}" type="datetimeFigureOut">
              <a:rPr lang="en-US" smtClean="0"/>
              <a:pPr/>
              <a:t>10/17/2016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53D9DD7-3E73-4CCB-82D0-E3A718D8853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76B9AC-2197-47B7-89C7-E394B7AFC83B}" type="datetimeFigureOut">
              <a:rPr lang="en-US" smtClean="0"/>
              <a:pPr/>
              <a:t>10/17/2016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53D9DD7-3E73-4CCB-82D0-E3A718D8853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3" y="1601893"/>
            <a:ext cx="16846553" cy="6817360"/>
          </a:xfrm>
        </p:spPr>
        <p:txBody>
          <a:bodyPr anchor="b"/>
          <a:lstStyle>
            <a:lvl1pPr algn="l">
              <a:defRPr sz="11400" b="1"/>
            </a:lvl1pPr>
          </a:lstStyle>
          <a:p>
            <a:r>
              <a:rPr lang="en-US" smtClean="0"/>
              <a:t>Click to edit Master title style</a:t>
            </a:r>
            <a:endParaRPr lang="en-US"/>
          </a:p>
        </p:txBody>
      </p:sp>
      <p:sp>
        <p:nvSpPr>
          <p:cNvPr id="3" name="Content Placeholder 2"/>
          <p:cNvSpPr>
            <a:spLocks noGrp="1"/>
          </p:cNvSpPr>
          <p:nvPr>
            <p:ph idx="1"/>
          </p:nvPr>
        </p:nvSpPr>
        <p:spPr>
          <a:xfrm>
            <a:off x="20020280" y="1601896"/>
            <a:ext cx="28625800" cy="34338263"/>
          </a:xfrm>
        </p:spPr>
        <p:txBody>
          <a:bodyPr/>
          <a:lstStyle>
            <a:lvl1pPr>
              <a:defRPr sz="18300"/>
            </a:lvl1pPr>
            <a:lvl2pPr>
              <a:defRPr sz="16000"/>
            </a:lvl2pPr>
            <a:lvl3pPr>
              <a:defRPr sz="13700"/>
            </a:lvl3pPr>
            <a:lvl4pPr>
              <a:defRPr sz="11400"/>
            </a:lvl4pPr>
            <a:lvl5pPr>
              <a:defRPr sz="11400"/>
            </a:lvl5pPr>
            <a:lvl6pPr>
              <a:defRPr sz="11400"/>
            </a:lvl6pPr>
            <a:lvl7pPr>
              <a:defRPr sz="11400"/>
            </a:lvl7pPr>
            <a:lvl8pPr>
              <a:defRPr sz="11400"/>
            </a:lvl8pPr>
            <a:lvl9pPr>
              <a:defRPr sz="1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560323" y="8419256"/>
            <a:ext cx="16846553" cy="27520903"/>
          </a:xfrm>
        </p:spPr>
        <p:txBody>
          <a:bodyPr/>
          <a:lstStyle>
            <a:lvl1pPr marL="0" indent="0">
              <a:buNone/>
              <a:defRPr sz="8000"/>
            </a:lvl1pPr>
            <a:lvl2pPr marL="2612532" indent="0">
              <a:buNone/>
              <a:defRPr sz="6900"/>
            </a:lvl2pPr>
            <a:lvl3pPr marL="5225064" indent="0">
              <a:buNone/>
              <a:defRPr sz="5700"/>
            </a:lvl3pPr>
            <a:lvl4pPr marL="7837597" indent="0">
              <a:buNone/>
              <a:defRPr sz="5100"/>
            </a:lvl4pPr>
            <a:lvl5pPr marL="10450129" indent="0">
              <a:buNone/>
              <a:defRPr sz="5100"/>
            </a:lvl5pPr>
            <a:lvl6pPr marL="13062661" indent="0">
              <a:buNone/>
              <a:defRPr sz="5100"/>
            </a:lvl6pPr>
            <a:lvl7pPr marL="15675193" indent="0">
              <a:buNone/>
              <a:defRPr sz="5100"/>
            </a:lvl7pPr>
            <a:lvl8pPr marL="18287726" indent="0">
              <a:buNone/>
              <a:defRPr sz="5100"/>
            </a:lvl8pPr>
            <a:lvl9pPr marL="20900258" indent="0">
              <a:buNone/>
              <a:defRPr sz="5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76B9AC-2197-47B7-89C7-E394B7AFC83B}" type="datetimeFigureOut">
              <a:rPr lang="en-US" smtClean="0"/>
              <a:pPr/>
              <a:t>10/17/2016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53D9DD7-3E73-4CCB-82D0-E3A718D88537}"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813" y="28163520"/>
            <a:ext cx="30723840" cy="3324863"/>
          </a:xfrm>
        </p:spPr>
        <p:txBody>
          <a:bodyPr anchor="b"/>
          <a:lstStyle>
            <a:lvl1pPr algn="l">
              <a:defRPr sz="11400" b="1"/>
            </a:lvl1pPr>
          </a:lstStyle>
          <a:p>
            <a:r>
              <a:rPr lang="en-US" smtClean="0"/>
              <a:t>Click to edit Master title style</a:t>
            </a:r>
            <a:endParaRPr lang="en-US"/>
          </a:p>
        </p:txBody>
      </p:sp>
      <p:sp>
        <p:nvSpPr>
          <p:cNvPr id="3" name="Picture Placeholder 2"/>
          <p:cNvSpPr>
            <a:spLocks noGrp="1"/>
          </p:cNvSpPr>
          <p:nvPr>
            <p:ph type="pic" idx="1"/>
          </p:nvPr>
        </p:nvSpPr>
        <p:spPr>
          <a:xfrm>
            <a:off x="10036813" y="3594947"/>
            <a:ext cx="30723840" cy="24140160"/>
          </a:xfrm>
        </p:spPr>
        <p:txBody>
          <a:bodyPr/>
          <a:lstStyle>
            <a:lvl1pPr marL="0" indent="0">
              <a:buNone/>
              <a:defRPr sz="18300"/>
            </a:lvl1pPr>
            <a:lvl2pPr marL="2612532" indent="0">
              <a:buNone/>
              <a:defRPr sz="16000"/>
            </a:lvl2pPr>
            <a:lvl3pPr marL="5225064" indent="0">
              <a:buNone/>
              <a:defRPr sz="13700"/>
            </a:lvl3pPr>
            <a:lvl4pPr marL="7837597" indent="0">
              <a:buNone/>
              <a:defRPr sz="11400"/>
            </a:lvl4pPr>
            <a:lvl5pPr marL="10450129" indent="0">
              <a:buNone/>
              <a:defRPr sz="11400"/>
            </a:lvl5pPr>
            <a:lvl6pPr marL="13062661" indent="0">
              <a:buNone/>
              <a:defRPr sz="11400"/>
            </a:lvl6pPr>
            <a:lvl7pPr marL="15675193" indent="0">
              <a:buNone/>
              <a:defRPr sz="11400"/>
            </a:lvl7pPr>
            <a:lvl8pPr marL="18287726" indent="0">
              <a:buNone/>
              <a:defRPr sz="11400"/>
            </a:lvl8pPr>
            <a:lvl9pPr marL="20900258" indent="0">
              <a:buNone/>
              <a:defRPr sz="11400"/>
            </a:lvl9pPr>
          </a:lstStyle>
          <a:p>
            <a:endParaRPr lang="en-US" dirty="0"/>
          </a:p>
        </p:txBody>
      </p:sp>
      <p:sp>
        <p:nvSpPr>
          <p:cNvPr id="4" name="Text Placeholder 3"/>
          <p:cNvSpPr>
            <a:spLocks noGrp="1"/>
          </p:cNvSpPr>
          <p:nvPr>
            <p:ph type="body" sz="half" idx="2"/>
          </p:nvPr>
        </p:nvSpPr>
        <p:spPr>
          <a:xfrm>
            <a:off x="10036813" y="31488383"/>
            <a:ext cx="30723840" cy="4721857"/>
          </a:xfrm>
        </p:spPr>
        <p:txBody>
          <a:bodyPr/>
          <a:lstStyle>
            <a:lvl1pPr marL="0" indent="0">
              <a:buNone/>
              <a:defRPr sz="8000"/>
            </a:lvl1pPr>
            <a:lvl2pPr marL="2612532" indent="0">
              <a:buNone/>
              <a:defRPr sz="6900"/>
            </a:lvl2pPr>
            <a:lvl3pPr marL="5225064" indent="0">
              <a:buNone/>
              <a:defRPr sz="5700"/>
            </a:lvl3pPr>
            <a:lvl4pPr marL="7837597" indent="0">
              <a:buNone/>
              <a:defRPr sz="5100"/>
            </a:lvl4pPr>
            <a:lvl5pPr marL="10450129" indent="0">
              <a:buNone/>
              <a:defRPr sz="5100"/>
            </a:lvl5pPr>
            <a:lvl6pPr marL="13062661" indent="0">
              <a:buNone/>
              <a:defRPr sz="5100"/>
            </a:lvl6pPr>
            <a:lvl7pPr marL="15675193" indent="0">
              <a:buNone/>
              <a:defRPr sz="5100"/>
            </a:lvl7pPr>
            <a:lvl8pPr marL="18287726" indent="0">
              <a:buNone/>
              <a:defRPr sz="5100"/>
            </a:lvl8pPr>
            <a:lvl9pPr marL="20900258" indent="0">
              <a:buNone/>
              <a:defRPr sz="5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76B9AC-2197-47B7-89C7-E394B7AFC83B}" type="datetimeFigureOut">
              <a:rPr lang="en-US" smtClean="0"/>
              <a:pPr/>
              <a:t>10/17/2016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53D9DD7-3E73-4CCB-82D0-E3A718D8853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60320" y="1611209"/>
            <a:ext cx="46085760" cy="6705600"/>
          </a:xfrm>
          <a:prstGeom prst="rect">
            <a:avLst/>
          </a:prstGeom>
        </p:spPr>
        <p:txBody>
          <a:bodyPr vert="horz" lIns="522506" tIns="261253" rIns="522506" bIns="26125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560320" y="9387844"/>
            <a:ext cx="46085760" cy="26552316"/>
          </a:xfrm>
          <a:prstGeom prst="rect">
            <a:avLst/>
          </a:prstGeom>
        </p:spPr>
        <p:txBody>
          <a:bodyPr vert="horz" lIns="522506" tIns="261253" rIns="522506" bIns="26125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560320" y="37290590"/>
            <a:ext cx="11948160" cy="2142067"/>
          </a:xfrm>
          <a:prstGeom prst="rect">
            <a:avLst/>
          </a:prstGeom>
        </p:spPr>
        <p:txBody>
          <a:bodyPr vert="horz" lIns="522506" tIns="261253" rIns="522506" bIns="261253" rtlCol="0" anchor="ctr"/>
          <a:lstStyle>
            <a:lvl1pPr algn="l">
              <a:defRPr sz="6900">
                <a:solidFill>
                  <a:schemeClr val="tx1">
                    <a:tint val="75000"/>
                  </a:schemeClr>
                </a:solidFill>
              </a:defRPr>
            </a:lvl1pPr>
          </a:lstStyle>
          <a:p>
            <a:fld id="{9776B9AC-2197-47B7-89C7-E394B7AFC83B}" type="datetimeFigureOut">
              <a:rPr lang="en-US" smtClean="0"/>
              <a:pPr/>
              <a:t>10/17/2016</a:t>
            </a:fld>
            <a:endParaRPr lang="en-US" dirty="0"/>
          </a:p>
        </p:txBody>
      </p:sp>
      <p:sp>
        <p:nvSpPr>
          <p:cNvPr id="5" name="Footer Placeholder 4"/>
          <p:cNvSpPr>
            <a:spLocks noGrp="1"/>
          </p:cNvSpPr>
          <p:nvPr>
            <p:ph type="ftr" sz="quarter" idx="3"/>
          </p:nvPr>
        </p:nvSpPr>
        <p:spPr>
          <a:xfrm>
            <a:off x="17495520" y="37290590"/>
            <a:ext cx="16215360" cy="2142067"/>
          </a:xfrm>
          <a:prstGeom prst="rect">
            <a:avLst/>
          </a:prstGeom>
        </p:spPr>
        <p:txBody>
          <a:bodyPr vert="horz" lIns="522506" tIns="261253" rIns="522506" bIns="261253" rtlCol="0" anchor="ctr"/>
          <a:lstStyle>
            <a:lvl1pPr algn="ctr">
              <a:defRPr sz="6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6697920" y="37290590"/>
            <a:ext cx="11948160" cy="2142067"/>
          </a:xfrm>
          <a:prstGeom prst="rect">
            <a:avLst/>
          </a:prstGeom>
        </p:spPr>
        <p:txBody>
          <a:bodyPr vert="horz" lIns="522506" tIns="261253" rIns="522506" bIns="261253" rtlCol="0" anchor="ctr"/>
          <a:lstStyle>
            <a:lvl1pPr algn="r">
              <a:defRPr sz="6900">
                <a:solidFill>
                  <a:schemeClr val="tx1">
                    <a:tint val="75000"/>
                  </a:schemeClr>
                </a:solidFill>
              </a:defRPr>
            </a:lvl1pPr>
          </a:lstStyle>
          <a:p>
            <a:fld id="{153D9DD7-3E73-4CCB-82D0-E3A718D8853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225064" rtl="0" eaLnBrk="1" latinLnBrk="0" hangingPunct="1">
        <a:spcBef>
          <a:spcPct val="0"/>
        </a:spcBef>
        <a:buNone/>
        <a:defRPr sz="25100" kern="1200">
          <a:solidFill>
            <a:schemeClr val="tx1"/>
          </a:solidFill>
          <a:latin typeface="+mj-lt"/>
          <a:ea typeface="+mj-ea"/>
          <a:cs typeface="+mj-cs"/>
        </a:defRPr>
      </a:lvl1pPr>
    </p:titleStyle>
    <p:bodyStyle>
      <a:lvl1pPr marL="1959399" indent="-1959399" algn="l" defTabSz="5225064" rtl="0" eaLnBrk="1" latinLnBrk="0" hangingPunct="1">
        <a:spcBef>
          <a:spcPct val="20000"/>
        </a:spcBef>
        <a:buFont typeface="Arial" pitchFamily="34" charset="0"/>
        <a:buChar char="•"/>
        <a:defRPr sz="18300" kern="1200">
          <a:solidFill>
            <a:schemeClr val="tx1"/>
          </a:solidFill>
          <a:latin typeface="+mn-lt"/>
          <a:ea typeface="+mn-ea"/>
          <a:cs typeface="+mn-cs"/>
        </a:defRPr>
      </a:lvl1pPr>
      <a:lvl2pPr marL="4245365" indent="-1632833" algn="l" defTabSz="5225064" rtl="0" eaLnBrk="1" latinLnBrk="0" hangingPunct="1">
        <a:spcBef>
          <a:spcPct val="20000"/>
        </a:spcBef>
        <a:buFont typeface="Arial" pitchFamily="34" charset="0"/>
        <a:buChar char="–"/>
        <a:defRPr sz="16000" kern="1200">
          <a:solidFill>
            <a:schemeClr val="tx1"/>
          </a:solidFill>
          <a:latin typeface="+mn-lt"/>
          <a:ea typeface="+mn-ea"/>
          <a:cs typeface="+mn-cs"/>
        </a:defRPr>
      </a:lvl2pPr>
      <a:lvl3pPr marL="6531331" indent="-1306266" algn="l" defTabSz="5225064" rtl="0" eaLnBrk="1" latinLnBrk="0" hangingPunct="1">
        <a:spcBef>
          <a:spcPct val="20000"/>
        </a:spcBef>
        <a:buFont typeface="Arial" pitchFamily="34" charset="0"/>
        <a:buChar char="•"/>
        <a:defRPr sz="13700" kern="1200">
          <a:solidFill>
            <a:schemeClr val="tx1"/>
          </a:solidFill>
          <a:latin typeface="+mn-lt"/>
          <a:ea typeface="+mn-ea"/>
          <a:cs typeface="+mn-cs"/>
        </a:defRPr>
      </a:lvl3pPr>
      <a:lvl4pPr marL="9143863" indent="-1306266" algn="l" defTabSz="5225064" rtl="0" eaLnBrk="1" latinLnBrk="0" hangingPunct="1">
        <a:spcBef>
          <a:spcPct val="20000"/>
        </a:spcBef>
        <a:buFont typeface="Arial" pitchFamily="34" charset="0"/>
        <a:buChar char="–"/>
        <a:defRPr sz="11400" kern="1200">
          <a:solidFill>
            <a:schemeClr val="tx1"/>
          </a:solidFill>
          <a:latin typeface="+mn-lt"/>
          <a:ea typeface="+mn-ea"/>
          <a:cs typeface="+mn-cs"/>
        </a:defRPr>
      </a:lvl4pPr>
      <a:lvl5pPr marL="11756395" indent="-1306266" algn="l" defTabSz="5225064" rtl="0" eaLnBrk="1" latinLnBrk="0" hangingPunct="1">
        <a:spcBef>
          <a:spcPct val="20000"/>
        </a:spcBef>
        <a:buFont typeface="Arial" pitchFamily="34" charset="0"/>
        <a:buChar char="»"/>
        <a:defRPr sz="11400" kern="1200">
          <a:solidFill>
            <a:schemeClr val="tx1"/>
          </a:solidFill>
          <a:latin typeface="+mn-lt"/>
          <a:ea typeface="+mn-ea"/>
          <a:cs typeface="+mn-cs"/>
        </a:defRPr>
      </a:lvl5pPr>
      <a:lvl6pPr marL="14368927" indent="-1306266" algn="l" defTabSz="5225064" rtl="0" eaLnBrk="1" latinLnBrk="0" hangingPunct="1">
        <a:spcBef>
          <a:spcPct val="20000"/>
        </a:spcBef>
        <a:buFont typeface="Arial" pitchFamily="34" charset="0"/>
        <a:buChar char="•"/>
        <a:defRPr sz="11400" kern="1200">
          <a:solidFill>
            <a:schemeClr val="tx1"/>
          </a:solidFill>
          <a:latin typeface="+mn-lt"/>
          <a:ea typeface="+mn-ea"/>
          <a:cs typeface="+mn-cs"/>
        </a:defRPr>
      </a:lvl6pPr>
      <a:lvl7pPr marL="16981460" indent="-1306266" algn="l" defTabSz="5225064" rtl="0" eaLnBrk="1" latinLnBrk="0" hangingPunct="1">
        <a:spcBef>
          <a:spcPct val="20000"/>
        </a:spcBef>
        <a:buFont typeface="Arial" pitchFamily="34" charset="0"/>
        <a:buChar char="•"/>
        <a:defRPr sz="11400" kern="1200">
          <a:solidFill>
            <a:schemeClr val="tx1"/>
          </a:solidFill>
          <a:latin typeface="+mn-lt"/>
          <a:ea typeface="+mn-ea"/>
          <a:cs typeface="+mn-cs"/>
        </a:defRPr>
      </a:lvl7pPr>
      <a:lvl8pPr marL="19593992" indent="-1306266" algn="l" defTabSz="5225064" rtl="0" eaLnBrk="1" latinLnBrk="0" hangingPunct="1">
        <a:spcBef>
          <a:spcPct val="20000"/>
        </a:spcBef>
        <a:buFont typeface="Arial" pitchFamily="34" charset="0"/>
        <a:buChar char="•"/>
        <a:defRPr sz="11400" kern="1200">
          <a:solidFill>
            <a:schemeClr val="tx1"/>
          </a:solidFill>
          <a:latin typeface="+mn-lt"/>
          <a:ea typeface="+mn-ea"/>
          <a:cs typeface="+mn-cs"/>
        </a:defRPr>
      </a:lvl8pPr>
      <a:lvl9pPr marL="22206524" indent="-1306266" algn="l" defTabSz="5225064" rtl="0" eaLnBrk="1" latinLnBrk="0" hangingPunct="1">
        <a:spcBef>
          <a:spcPct val="20000"/>
        </a:spcBef>
        <a:buFont typeface="Arial" pitchFamily="34" charset="0"/>
        <a:buChar char="•"/>
        <a:defRPr sz="11400" kern="1200">
          <a:solidFill>
            <a:schemeClr val="tx1"/>
          </a:solidFill>
          <a:latin typeface="+mn-lt"/>
          <a:ea typeface="+mn-ea"/>
          <a:cs typeface="+mn-cs"/>
        </a:defRPr>
      </a:lvl9pPr>
    </p:bodyStyle>
    <p:otherStyle>
      <a:defPPr>
        <a:defRPr lang="en-US"/>
      </a:defPPr>
      <a:lvl1pPr marL="0" algn="l" defTabSz="5225064" rtl="0" eaLnBrk="1" latinLnBrk="0" hangingPunct="1">
        <a:defRPr sz="10300" kern="1200">
          <a:solidFill>
            <a:schemeClr val="tx1"/>
          </a:solidFill>
          <a:latin typeface="+mn-lt"/>
          <a:ea typeface="+mn-ea"/>
          <a:cs typeface="+mn-cs"/>
        </a:defRPr>
      </a:lvl1pPr>
      <a:lvl2pPr marL="2612532" algn="l" defTabSz="5225064" rtl="0" eaLnBrk="1" latinLnBrk="0" hangingPunct="1">
        <a:defRPr sz="10300" kern="1200">
          <a:solidFill>
            <a:schemeClr val="tx1"/>
          </a:solidFill>
          <a:latin typeface="+mn-lt"/>
          <a:ea typeface="+mn-ea"/>
          <a:cs typeface="+mn-cs"/>
        </a:defRPr>
      </a:lvl2pPr>
      <a:lvl3pPr marL="5225064" algn="l" defTabSz="5225064" rtl="0" eaLnBrk="1" latinLnBrk="0" hangingPunct="1">
        <a:defRPr sz="10300" kern="1200">
          <a:solidFill>
            <a:schemeClr val="tx1"/>
          </a:solidFill>
          <a:latin typeface="+mn-lt"/>
          <a:ea typeface="+mn-ea"/>
          <a:cs typeface="+mn-cs"/>
        </a:defRPr>
      </a:lvl3pPr>
      <a:lvl4pPr marL="7837597" algn="l" defTabSz="5225064" rtl="0" eaLnBrk="1" latinLnBrk="0" hangingPunct="1">
        <a:defRPr sz="10300" kern="1200">
          <a:solidFill>
            <a:schemeClr val="tx1"/>
          </a:solidFill>
          <a:latin typeface="+mn-lt"/>
          <a:ea typeface="+mn-ea"/>
          <a:cs typeface="+mn-cs"/>
        </a:defRPr>
      </a:lvl4pPr>
      <a:lvl5pPr marL="10450129" algn="l" defTabSz="5225064" rtl="0" eaLnBrk="1" latinLnBrk="0" hangingPunct="1">
        <a:defRPr sz="10300" kern="1200">
          <a:solidFill>
            <a:schemeClr val="tx1"/>
          </a:solidFill>
          <a:latin typeface="+mn-lt"/>
          <a:ea typeface="+mn-ea"/>
          <a:cs typeface="+mn-cs"/>
        </a:defRPr>
      </a:lvl5pPr>
      <a:lvl6pPr marL="13062661" algn="l" defTabSz="5225064" rtl="0" eaLnBrk="1" latinLnBrk="0" hangingPunct="1">
        <a:defRPr sz="10300" kern="1200">
          <a:solidFill>
            <a:schemeClr val="tx1"/>
          </a:solidFill>
          <a:latin typeface="+mn-lt"/>
          <a:ea typeface="+mn-ea"/>
          <a:cs typeface="+mn-cs"/>
        </a:defRPr>
      </a:lvl6pPr>
      <a:lvl7pPr marL="15675193" algn="l" defTabSz="5225064" rtl="0" eaLnBrk="1" latinLnBrk="0" hangingPunct="1">
        <a:defRPr sz="10300" kern="1200">
          <a:solidFill>
            <a:schemeClr val="tx1"/>
          </a:solidFill>
          <a:latin typeface="+mn-lt"/>
          <a:ea typeface="+mn-ea"/>
          <a:cs typeface="+mn-cs"/>
        </a:defRPr>
      </a:lvl7pPr>
      <a:lvl8pPr marL="18287726" algn="l" defTabSz="5225064" rtl="0" eaLnBrk="1" latinLnBrk="0" hangingPunct="1">
        <a:defRPr sz="10300" kern="1200">
          <a:solidFill>
            <a:schemeClr val="tx1"/>
          </a:solidFill>
          <a:latin typeface="+mn-lt"/>
          <a:ea typeface="+mn-ea"/>
          <a:cs typeface="+mn-cs"/>
        </a:defRPr>
      </a:lvl8pPr>
      <a:lvl9pPr marL="20900258" algn="l" defTabSz="5225064" rtl="0" eaLnBrk="1" latinLnBrk="0" hangingPunct="1">
        <a:defRPr sz="10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g"/><Relationship Id="rId13" Type="http://schemas.openxmlformats.org/officeDocument/2006/relationships/image" Target="../media/image9.jpeg"/><Relationship Id="rId18" Type="http://schemas.openxmlformats.org/officeDocument/2006/relationships/image" Target="../media/image14.jpeg"/><Relationship Id="rId3" Type="http://schemas.openxmlformats.org/officeDocument/2006/relationships/image" Target="../media/image1.jpg"/><Relationship Id="rId21" Type="http://schemas.openxmlformats.org/officeDocument/2006/relationships/image" Target="../media/image17.jpeg"/><Relationship Id="rId7" Type="http://schemas.openxmlformats.org/officeDocument/2006/relationships/hyperlink" Target="http://igs.indiana.edu/geology" TargetMode="External"/><Relationship Id="rId12" Type="http://schemas.openxmlformats.org/officeDocument/2006/relationships/image" Target="../media/image8.jpeg"/><Relationship Id="rId17" Type="http://schemas.openxmlformats.org/officeDocument/2006/relationships/image" Target="../media/image13.jpeg"/><Relationship Id="rId2" Type="http://schemas.openxmlformats.org/officeDocument/2006/relationships/notesSlide" Target="../notesSlides/notesSlide1.xml"/><Relationship Id="rId16" Type="http://schemas.openxmlformats.org/officeDocument/2006/relationships/image" Target="../media/image12.jpeg"/><Relationship Id="rId20" Type="http://schemas.openxmlformats.org/officeDocument/2006/relationships/image" Target="../media/image16.jpeg"/><Relationship Id="rId1" Type="http://schemas.openxmlformats.org/officeDocument/2006/relationships/slideLayout" Target="../slideLayouts/slideLayout1.xml"/><Relationship Id="rId6" Type="http://schemas.openxmlformats.org/officeDocument/2006/relationships/hyperlink" Target="Figure%203.%20SEM%20photograph%20of%20spherical%20to%20oval-shaped%20fossil%20bacteriamorphs%20identified%20from%20U.S.%20ERDA%20Blacks%20Fork%20core%20hole%20No.%201.%20%20Fossilized%20bacterial%20film%20from%20%201502.7%20feet." TargetMode="External"/><Relationship Id="rId11" Type="http://schemas.openxmlformats.org/officeDocument/2006/relationships/image" Target="../media/image7.jpeg"/><Relationship Id="rId5" Type="http://schemas.openxmlformats.org/officeDocument/2006/relationships/image" Target="../media/image3.png"/><Relationship Id="rId15" Type="http://schemas.openxmlformats.org/officeDocument/2006/relationships/image" Target="../media/image11.png"/><Relationship Id="rId23" Type="http://schemas.openxmlformats.org/officeDocument/2006/relationships/image" Target="../media/image19.jpeg"/><Relationship Id="rId10" Type="http://schemas.openxmlformats.org/officeDocument/2006/relationships/image" Target="../media/image6.tiff"/><Relationship Id="rId19" Type="http://schemas.openxmlformats.org/officeDocument/2006/relationships/image" Target="../media/image15.jpeg"/><Relationship Id="rId4" Type="http://schemas.openxmlformats.org/officeDocument/2006/relationships/image" Target="../media/image2.jpg"/><Relationship Id="rId9" Type="http://schemas.openxmlformats.org/officeDocument/2006/relationships/image" Target="../media/image5.jpeg"/><Relationship Id="rId14" Type="http://schemas.openxmlformats.org/officeDocument/2006/relationships/image" Target="../media/image10.jpeg"/><Relationship Id="rId22"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34" y="-19912"/>
            <a:ext cx="51155301" cy="40233601"/>
          </a:xfrm>
          <a:prstGeom prst="rect">
            <a:avLst/>
          </a:prstGeom>
          <a:ln w="76200">
            <a:noFill/>
          </a:ln>
        </p:spPr>
      </p:pic>
      <p:pic>
        <p:nvPicPr>
          <p:cNvPr id="10" name="Picture 9"/>
          <p:cNvPicPr>
            <a:picLocks/>
          </p:cNvPicPr>
          <p:nvPr/>
        </p:nvPicPr>
        <p:blipFill>
          <a:blip r:embed="rId4">
            <a:extLst>
              <a:ext uri="{28A0092B-C50C-407E-A947-70E740481C1C}">
                <a14:useLocalDpi xmlns:a14="http://schemas.microsoft.com/office/drawing/2010/main" val="0"/>
              </a:ext>
            </a:extLst>
          </a:blip>
          <a:stretch>
            <a:fillRect/>
          </a:stretch>
        </p:blipFill>
        <p:spPr>
          <a:xfrm>
            <a:off x="10498892" y="32949998"/>
            <a:ext cx="5960308" cy="5383278"/>
          </a:xfrm>
          <a:prstGeom prst="rect">
            <a:avLst/>
          </a:prstGeom>
        </p:spPr>
      </p:pic>
      <p:sp>
        <p:nvSpPr>
          <p:cNvPr id="2" name="Title 1"/>
          <p:cNvSpPr>
            <a:spLocks noGrp="1"/>
          </p:cNvSpPr>
          <p:nvPr>
            <p:ph type="ctrTitle"/>
          </p:nvPr>
        </p:nvSpPr>
        <p:spPr>
          <a:xfrm>
            <a:off x="8153400" y="470264"/>
            <a:ext cx="33070800" cy="4023360"/>
          </a:xfrm>
        </p:spPr>
        <p:txBody>
          <a:bodyPr>
            <a:noAutofit/>
          </a:bodyPr>
          <a:lstStyle/>
          <a:p>
            <a:r>
              <a:rPr lang="en-US" sz="6000" b="1" dirty="0" smtClean="0">
                <a:latin typeface="Arial Black" panose="020B0A04020102020204" pitchFamily="34" charset="0"/>
                <a:ea typeface="Calibri" panose="020F0502020204030204" pitchFamily="34" charset="0"/>
                <a:cs typeface="Times New Roman" panose="02020603050405020304" pitchFamily="18" charset="0"/>
              </a:rPr>
              <a:t>EVIDENCE FOR AN EXTRATERRESTRIAL IMPACT IN THE LATE DEVONIAN </a:t>
            </a:r>
            <a:br>
              <a:rPr lang="en-US" sz="6000" b="1" dirty="0" smtClean="0">
                <a:latin typeface="Arial Black" panose="020B0A04020102020204" pitchFamily="34" charset="0"/>
                <a:ea typeface="Calibri" panose="020F0502020204030204" pitchFamily="34" charset="0"/>
                <a:cs typeface="Times New Roman" panose="02020603050405020304" pitchFamily="18" charset="0"/>
              </a:rPr>
            </a:br>
            <a:r>
              <a:rPr lang="en-US" sz="6000" b="1" dirty="0" smtClean="0">
                <a:latin typeface="Arial Black" panose="020B0A04020102020204" pitchFamily="34" charset="0"/>
                <a:ea typeface="Calibri" panose="020F0502020204030204" pitchFamily="34" charset="0"/>
                <a:cs typeface="Times New Roman" panose="02020603050405020304" pitchFamily="18" charset="0"/>
              </a:rPr>
              <a:t> NEW ALBANY SHALE, FLOYD COUNTY, INDIANA</a:t>
            </a:r>
            <a:endParaRPr lang="en-US" sz="6000" i="1" dirty="0">
              <a:latin typeface="Arial Black" pitchFamily="34" charset="0"/>
            </a:endParaRPr>
          </a:p>
        </p:txBody>
      </p:sp>
      <p:sp>
        <p:nvSpPr>
          <p:cNvPr id="4" name="TextBox 3"/>
          <p:cNvSpPr txBox="1"/>
          <p:nvPr/>
        </p:nvSpPr>
        <p:spPr>
          <a:xfrm>
            <a:off x="1612624" y="7143292"/>
            <a:ext cx="16287056" cy="6903713"/>
          </a:xfrm>
          <a:prstGeom prst="rect">
            <a:avLst/>
          </a:prstGeom>
          <a:noFill/>
          <a:ln>
            <a:noFill/>
          </a:ln>
        </p:spPr>
        <p:txBody>
          <a:bodyPr wrap="square" lIns="522506" tIns="261253" rIns="522506" bIns="261253" rtlCol="0">
            <a:spAutoFit/>
          </a:bodyPr>
          <a:lstStyle/>
          <a:p>
            <a:pPr marL="0" marR="0" lvl="0" indent="0" algn="l" defTabSz="5225064" rtl="0" eaLnBrk="1" fontAlgn="auto" latinLnBrk="0" hangingPunct="1">
              <a:lnSpc>
                <a:spcPct val="100000"/>
              </a:lnSpc>
              <a:spcBef>
                <a:spcPts val="0"/>
              </a:spcBef>
              <a:spcAft>
                <a:spcPts val="0"/>
              </a:spcAft>
              <a:buClrTx/>
              <a:buSzTx/>
              <a:buFontTx/>
              <a:buNone/>
              <a:tabLst/>
              <a:defRPr/>
            </a:pPr>
            <a:r>
              <a:rPr kumimoji="0" lang="en-US" sz="4000" b="0" i="1" u="none" strike="noStrike" kern="1200" cap="none" spc="0" normalizeH="0" baseline="0" noProof="0" dirty="0" smtClean="0">
                <a:ln>
                  <a:noFill/>
                </a:ln>
                <a:solidFill>
                  <a:prstClr val="black"/>
                </a:solidFill>
                <a:effectLst/>
                <a:uLnTx/>
                <a:uFillTx/>
                <a:latin typeface="Arial Black" pitchFamily="34" charset="0"/>
                <a:ea typeface="+mn-ea"/>
                <a:cs typeface="Arial" pitchFamily="34" charset="0"/>
              </a:rPr>
              <a:t>Abstract</a:t>
            </a:r>
          </a:p>
          <a:p>
            <a:pPr marL="0" marR="0" lvl="0" indent="0" algn="l" defTabSz="5225064"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dirty="0">
              <a:ln>
                <a:noFill/>
              </a:ln>
              <a:solidFill>
                <a:prstClr val="black"/>
              </a:solidFill>
              <a:effectLst/>
              <a:uLnTx/>
              <a:uFillTx/>
              <a:latin typeface="Arial Black" pitchFamily="34" charset="0"/>
              <a:ea typeface="+mn-ea"/>
              <a:cs typeface="Arial" pitchFamily="34" charset="0"/>
            </a:endParaRPr>
          </a:p>
          <a:p>
            <a:pPr marL="0" marR="0" lvl="0" indent="0" algn="just" defTabSz="5225064" rtl="0" eaLnBrk="1" fontAlgn="auto" latinLnBrk="0" hangingPunct="1">
              <a:lnSpc>
                <a:spcPct val="115000"/>
              </a:lnSpc>
              <a:spcBef>
                <a:spcPts val="0"/>
              </a:spcBef>
              <a:spcAft>
                <a:spcPts val="100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Five great mass extinction events are recognized in the past 500 million years. Although the extinction events are agreed upon, only the Cretaceous (K-T) event has produced enough positive evidence that suggests a bolide impact. Although impacts have been suggested for other extinction events, volcanism, climate change, changes in CO</a:t>
            </a:r>
            <a:r>
              <a:rPr kumimoji="0" lang="en-US" sz="2000" b="1" i="0" u="none" strike="noStrike" kern="1200" cap="none" spc="0" normalizeH="0" baseline="-2500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2 </a:t>
            </a: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levels, and evolutionary diversity have also remained viable triggers for consideration. The lack of evidence remains the primary reason for the dismissal of an impact causation triggering other mass extinction events, including the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Kellwasser</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Event</a:t>
            </a: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that occurred in the Late Devonian.  Iron-bearing</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microtektite</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-like glassy spherules</a:t>
            </a: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were identified in the Late Devonian Clegg Creek Member of the New Albany Shale in a zone which corresponds to the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Frasnian-Famennian</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boundary.</a:t>
            </a: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These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microtektite</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-like glassy spherules</a:t>
            </a: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are: (1) too large and dense to have been transported at the time of shale deposition; (2) of a composition and morphology that does not represent material that would have formed </a:t>
            </a:r>
            <a:r>
              <a:rPr kumimoji="0" lang="en-US" sz="2000" b="1" i="1"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in situ</a:t>
            </a: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by groundwater; and (3) are in areas free of overburden that might have contaminated the shale.  It must be considered that the source of these microspheroids originated from </a:t>
            </a:r>
            <a:r>
              <a:rPr kumimoji="0" lang="en-US" sz="2000" b="1" i="1"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above</a:t>
            </a: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the shale then fell into the sediments before </a:t>
            </a:r>
            <a:r>
              <a:rPr kumimoji="0" lang="en-US" sz="2000" b="1"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lithification</a:t>
            </a: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An extraterrestrial source seems the most viable.  Scanning Electron Microscopy/Energy Dispersive X-ray (</a:t>
            </a:r>
            <a:r>
              <a:rPr kumimoji="0" lang="en-US" sz="2000" b="1"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SEM</a:t>
            </a: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a:t>
            </a:r>
            <a:r>
              <a:rPr kumimoji="0" lang="en-US" sz="2000" b="1"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EDX</a:t>
            </a: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analyses of the microspheroids indicates a roughly spherical shape with a glassy composition, magnetic and iron-rich, in a vitrified to </a:t>
            </a:r>
            <a:r>
              <a:rPr kumimoji="0" lang="en-US" sz="2000" b="1"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semivitrified</a:t>
            </a: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matrix.  This suggests that these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microtektite</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-like </a:t>
            </a:r>
            <a:r>
              <a:rPr kumimoji="0" lang="en-US" sz="2000" b="1"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Fe </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spherules</a:t>
            </a: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are in fact ballistic impact ejecta and originated from an event during this time.</a:t>
            </a:r>
            <a:endPar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5225064"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p:txBody>
      </p:sp>
      <p:sp>
        <p:nvSpPr>
          <p:cNvPr id="1025" name="Rectangle 1"/>
          <p:cNvSpPr>
            <a:spLocks noChangeArrowheads="1"/>
          </p:cNvSpPr>
          <p:nvPr/>
        </p:nvSpPr>
        <p:spPr bwMode="auto">
          <a:xfrm>
            <a:off x="2057401" y="13506860"/>
            <a:ext cx="15220994" cy="95462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5225064" rtl="0" eaLnBrk="1" fontAlgn="auto" latinLnBrk="0" hangingPunct="1">
              <a:lnSpc>
                <a:spcPct val="115000"/>
              </a:lnSpc>
              <a:spcBef>
                <a:spcPts val="0"/>
              </a:spcBef>
              <a:spcAft>
                <a:spcPts val="1000"/>
              </a:spcAft>
              <a:buClrTx/>
              <a:buSzTx/>
              <a:buFontTx/>
              <a:buNone/>
              <a:tabLst/>
              <a:defRPr/>
            </a:pPr>
            <a:r>
              <a:rPr kumimoji="0" lang="en-US" sz="4000" b="1" i="1" u="none" strike="noStrike" kern="1200" cap="none" spc="0" normalizeH="0" baseline="0" noProof="0" dirty="0" smtClean="0">
                <a:ln>
                  <a:noFill/>
                </a:ln>
                <a:solidFill>
                  <a:prstClr val="black"/>
                </a:solidFill>
                <a:effectLst/>
                <a:uLnTx/>
                <a:uFillTx/>
                <a:latin typeface="Arial Black" pitchFamily="34" charset="0"/>
                <a:ea typeface="Calibri"/>
                <a:cs typeface="Arial" pitchFamily="34" charset="0"/>
              </a:rPr>
              <a:t>Introduction </a:t>
            </a:r>
            <a:r>
              <a:rPr kumimoji="0" lang="en-US" sz="4000" b="1" i="1" u="none" strike="noStrike" kern="1200" cap="none" spc="0" normalizeH="0" baseline="0" noProof="0" dirty="0">
                <a:ln>
                  <a:noFill/>
                </a:ln>
                <a:solidFill>
                  <a:prstClr val="black"/>
                </a:solidFill>
                <a:effectLst/>
                <a:uLnTx/>
                <a:uFillTx/>
                <a:latin typeface="Arial Black" pitchFamily="34" charset="0"/>
                <a:ea typeface="Calibri"/>
                <a:cs typeface="Arial" pitchFamily="34" charset="0"/>
              </a:rPr>
              <a:t>and Geologic Background</a:t>
            </a:r>
            <a:endParaRPr kumimoji="0" lang="en-US" sz="4000" b="0" i="1" u="none" strike="noStrike" kern="1200" cap="none" spc="0" normalizeH="0" baseline="0" noProof="0" dirty="0">
              <a:ln>
                <a:noFill/>
              </a:ln>
              <a:solidFill>
                <a:prstClr val="black"/>
              </a:solidFill>
              <a:effectLst/>
              <a:uLnTx/>
              <a:uFillTx/>
              <a:latin typeface="Arial Black" pitchFamily="34" charset="0"/>
              <a:ea typeface="Calibri"/>
              <a:cs typeface="Arial" pitchFamily="34" charset="0"/>
            </a:endParaRPr>
          </a:p>
          <a:p>
            <a:pPr marL="0" marR="0" lvl="0" indent="0" algn="just" defTabSz="5225064"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Five great mass extinction events are known to have occurred in the past 500 million years of the earth’s history. These five great events collectively are sometimes referred to by geologists as the five fingers of death as large percentages of the earth biota became extinct at each.  Although the extinction events themselves are agreed upon, only the Cretaceous (K-T) event has produced enough positive evidence that suggests a bolide impact may have been the cause.  Although impacts have been suggested as mechanisms for other extinction events, volcanism, global climate change, changes in CO</a:t>
            </a:r>
            <a:r>
              <a:rPr kumimoji="0" lang="en-GB" sz="2000" b="1" i="0" u="none" strike="noStrike" kern="1200" cap="none" spc="0" normalizeH="0" baseline="-25000" noProof="0" dirty="0">
                <a:ln>
                  <a:noFill/>
                </a:ln>
                <a:solidFill>
                  <a:srgbClr val="000000"/>
                </a:solidFill>
                <a:effectLst/>
                <a:uLnTx/>
                <a:uFillTx/>
                <a:latin typeface="Arial" pitchFamily="34" charset="0"/>
                <a:ea typeface="+mn-ea"/>
                <a:cs typeface="Arial" pitchFamily="34" charset="0"/>
              </a:rPr>
              <a:t>2 </a:t>
            </a:r>
            <a:r>
              <a:rPr kumimoji="0" lang="en-GB" sz="20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concentrations, and evolutionary diversity changes have also remained viable triggers for consideration.  </a:t>
            </a:r>
            <a:endParaRPr kumimoji="0" lang="en-US" sz="2000" b="1" i="0" u="none" strike="noStrike" kern="1200" cap="none" spc="0" normalizeH="0" baseline="0" noProof="0" dirty="0">
              <a:ln>
                <a:noFill/>
              </a:ln>
              <a:solidFill>
                <a:prstClr val="black"/>
              </a:solidFill>
              <a:effectLst/>
              <a:uLnTx/>
              <a:uFillTx/>
              <a:latin typeface="Arial" pitchFamily="34" charset="0"/>
              <a:ea typeface="Times New Roman"/>
              <a:cs typeface="Arial" pitchFamily="34" charset="0"/>
            </a:endParaRPr>
          </a:p>
          <a:p>
            <a:pPr marL="0" marR="0" lvl="0" indent="0" algn="just" defTabSz="5225064"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There exists no clear agreement for these events that delimits cause, duration, and intensity (was it geologically instantaneous or did it occur over millions of years).  To answer these questions about the extinction events would provide geologists valuable clues to understand the potential of future events.</a:t>
            </a:r>
            <a:endParaRPr kumimoji="0" lang="en-US" sz="2000" b="1" i="0" u="none" strike="noStrike" kern="1200" cap="none" spc="0" normalizeH="0" baseline="0" noProof="0" dirty="0">
              <a:ln>
                <a:noFill/>
              </a:ln>
              <a:solidFill>
                <a:prstClr val="black"/>
              </a:solidFill>
              <a:effectLst/>
              <a:uLnTx/>
              <a:uFillTx/>
              <a:latin typeface="Arial" pitchFamily="34" charset="0"/>
              <a:ea typeface="Times New Roman"/>
              <a:cs typeface="Arial" pitchFamily="34" charset="0"/>
            </a:endParaRPr>
          </a:p>
          <a:p>
            <a:pPr marL="0" marR="0" lvl="0" indent="0" algn="just" defTabSz="5225064"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itchFamily="34" charset="0"/>
                <a:ea typeface="Times New Roman"/>
                <a:cs typeface="Arial" pitchFamily="34" charset="0"/>
              </a:rPr>
              <a:t> </a:t>
            </a:r>
            <a:endParaRPr kumimoji="0" lang="en-US" sz="2000" b="1" i="0" u="none" strike="noStrike" kern="1200" cap="none" spc="0" normalizeH="0" baseline="0" noProof="0" dirty="0">
              <a:ln>
                <a:noFill/>
              </a:ln>
              <a:solidFill>
                <a:prstClr val="black"/>
              </a:solidFill>
              <a:effectLst/>
              <a:uLnTx/>
              <a:uFillTx/>
              <a:latin typeface="Arial" pitchFamily="34" charset="0"/>
              <a:ea typeface="Times New Roman"/>
              <a:cs typeface="Arial" pitchFamily="34" charset="0"/>
            </a:endParaRPr>
          </a:p>
          <a:p>
            <a:pPr marL="0" marR="0" lvl="0" indent="0" algn="just" defTabSz="5225064"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itchFamily="34" charset="0"/>
                <a:ea typeface="Times New Roman"/>
                <a:cs typeface="Arial" pitchFamily="34" charset="0"/>
              </a:rPr>
              <a:t>One of the five great extinction events occurred in the late Devonian,</a:t>
            </a:r>
            <a:r>
              <a:rPr kumimoji="0" lang="en-US" sz="2000" b="1" i="0" u="none" strike="noStrike" kern="1200" cap="none" spc="0" normalizeH="0" baseline="0" noProof="0" dirty="0">
                <a:ln>
                  <a:noFill/>
                </a:ln>
                <a:solidFill>
                  <a:prstClr val="black"/>
                </a:solidFill>
                <a:effectLst/>
                <a:uLnTx/>
                <a:uFillTx/>
                <a:latin typeface="Arial" pitchFamily="34" charset="0"/>
                <a:ea typeface="Times New Roman"/>
                <a:cs typeface="Arial" pitchFamily="34" charset="0"/>
              </a:rPr>
              <a:t> called the </a:t>
            </a:r>
            <a:r>
              <a:rPr kumimoji="0" lang="en-US" sz="2000" b="1" i="0" u="none" strike="noStrike" kern="1200" cap="none" spc="0" normalizeH="0" baseline="0" noProof="0" dirty="0" err="1">
                <a:ln>
                  <a:noFill/>
                </a:ln>
                <a:solidFill>
                  <a:prstClr val="black"/>
                </a:solidFill>
                <a:effectLst/>
                <a:uLnTx/>
                <a:uFillTx/>
                <a:latin typeface="Arial" pitchFamily="34" charset="0"/>
                <a:ea typeface="Times New Roman"/>
                <a:cs typeface="Arial" pitchFamily="34" charset="0"/>
              </a:rPr>
              <a:t>Kellwasser</a:t>
            </a:r>
            <a:r>
              <a:rPr kumimoji="0" lang="en-US" sz="2000" b="1" i="0" u="none" strike="noStrike" kern="1200" cap="none" spc="0" normalizeH="0" baseline="0" noProof="0" dirty="0">
                <a:ln>
                  <a:noFill/>
                </a:ln>
                <a:solidFill>
                  <a:prstClr val="black"/>
                </a:solidFill>
                <a:effectLst/>
                <a:uLnTx/>
                <a:uFillTx/>
                <a:latin typeface="Arial" pitchFamily="34" charset="0"/>
                <a:ea typeface="Times New Roman"/>
                <a:cs typeface="Arial" pitchFamily="34" charset="0"/>
              </a:rPr>
              <a:t> Event, occurred at the boundary that marks the beginning of the last phase of the Devonian period at about 374 - 360 Ma.</a:t>
            </a:r>
            <a:r>
              <a:rPr kumimoji="0" lang="en-US" sz="2000" b="1" i="0" u="none" strike="noStrike" kern="1200" cap="none" spc="0" normalizeH="0" baseline="0" noProof="0" dirty="0">
                <a:ln>
                  <a:noFill/>
                </a:ln>
                <a:solidFill>
                  <a:srgbClr val="000000"/>
                </a:solidFill>
                <a:effectLst/>
                <a:uLnTx/>
                <a:uFillTx/>
                <a:latin typeface="Arial" pitchFamily="34" charset="0"/>
                <a:ea typeface="Times New Roman"/>
                <a:cs typeface="Arial" pitchFamily="34" charset="0"/>
              </a:rPr>
              <a:t> </a:t>
            </a:r>
            <a:r>
              <a:rPr kumimoji="0" lang="en-US" sz="2000" b="1" i="0" u="none" strike="noStrike" kern="1200" cap="none" spc="0" normalizeH="0" baseline="0" noProof="0" dirty="0">
                <a:ln>
                  <a:noFill/>
                </a:ln>
                <a:solidFill>
                  <a:prstClr val="black"/>
                </a:solidFill>
                <a:effectLst/>
                <a:uLnTx/>
                <a:uFillTx/>
                <a:latin typeface="Arial" pitchFamily="34" charset="0"/>
                <a:ea typeface="Times New Roman"/>
                <a:cs typeface="Arial" pitchFamily="34" charset="0"/>
              </a:rPr>
              <a:t>Overall, 19% of all families and 50% of all genera went extinct</a:t>
            </a:r>
            <a:r>
              <a:rPr kumimoji="0" lang="en-US" sz="2000" b="1" i="0" u="none" strike="noStrike" kern="1200" cap="none" spc="0" normalizeH="0" baseline="0" noProof="0" dirty="0">
                <a:ln>
                  <a:noFill/>
                </a:ln>
                <a:solidFill>
                  <a:srgbClr val="000000"/>
                </a:solidFill>
                <a:effectLst/>
                <a:uLnTx/>
                <a:uFillTx/>
                <a:latin typeface="Arial" pitchFamily="34" charset="0"/>
                <a:ea typeface="Times New Roman"/>
                <a:cs typeface="Arial" pitchFamily="34" charset="0"/>
              </a:rPr>
              <a:t> during this event.  Regressive/</a:t>
            </a:r>
            <a:r>
              <a:rPr kumimoji="0" lang="en-US" sz="2000" b="1" i="0" u="none" strike="noStrike" kern="1200" cap="none" spc="0" normalizeH="0" baseline="0" noProof="0" dirty="0" err="1">
                <a:ln>
                  <a:noFill/>
                </a:ln>
                <a:solidFill>
                  <a:srgbClr val="000000"/>
                </a:solidFill>
                <a:effectLst/>
                <a:uLnTx/>
                <a:uFillTx/>
                <a:latin typeface="Arial" pitchFamily="34" charset="0"/>
                <a:ea typeface="Times New Roman"/>
                <a:cs typeface="Arial" pitchFamily="34" charset="0"/>
              </a:rPr>
              <a:t>transgressive</a:t>
            </a:r>
            <a:r>
              <a:rPr kumimoji="0" lang="en-US" sz="2000" b="1" i="0" u="none" strike="noStrike" kern="1200" cap="none" spc="0" normalizeH="0" baseline="0" noProof="0" dirty="0">
                <a:ln>
                  <a:noFill/>
                </a:ln>
                <a:solidFill>
                  <a:srgbClr val="000000"/>
                </a:solidFill>
                <a:effectLst/>
                <a:uLnTx/>
                <a:uFillTx/>
                <a:latin typeface="Arial" pitchFamily="34" charset="0"/>
                <a:ea typeface="Times New Roman"/>
                <a:cs typeface="Arial" pitchFamily="34" charset="0"/>
              </a:rPr>
              <a:t> cycles and related anoxic conditions have been blamed for the extinctions. One popular idea for the </a:t>
            </a:r>
            <a:r>
              <a:rPr kumimoji="0" lang="en-US" sz="2000" b="1" i="0" u="none" strike="noStrike" kern="1200" cap="none" spc="0" normalizeH="0" baseline="0" noProof="0" dirty="0" err="1">
                <a:ln>
                  <a:noFill/>
                </a:ln>
                <a:solidFill>
                  <a:srgbClr val="000000"/>
                </a:solidFill>
                <a:effectLst/>
                <a:uLnTx/>
                <a:uFillTx/>
                <a:latin typeface="Arial" pitchFamily="34" charset="0"/>
                <a:ea typeface="Times New Roman"/>
                <a:cs typeface="Arial" pitchFamily="34" charset="0"/>
              </a:rPr>
              <a:t>Kellwasser</a:t>
            </a:r>
            <a:r>
              <a:rPr kumimoji="0" lang="en-US" sz="2000" b="1" i="0" u="none" strike="noStrike" kern="1200" cap="none" spc="0" normalizeH="0" baseline="0" noProof="0" dirty="0">
                <a:ln>
                  <a:noFill/>
                </a:ln>
                <a:solidFill>
                  <a:srgbClr val="000000"/>
                </a:solidFill>
                <a:effectLst/>
                <a:uLnTx/>
                <a:uFillTx/>
                <a:latin typeface="Arial" pitchFamily="34" charset="0"/>
                <a:ea typeface="Times New Roman"/>
                <a:cs typeface="Arial" pitchFamily="34" charset="0"/>
              </a:rPr>
              <a:t> event is the possibility of a single or multiple asteroid impacts. Although many theories have been offered, none are assumed to be solely responsible. Many believe the extinction was caused by a combination of factors culminating in the loss of worldwide biota.</a:t>
            </a:r>
            <a:endParaRPr kumimoji="0" lang="en-US" sz="2000" b="1" i="0" u="none" strike="noStrike" kern="1200" cap="none" spc="0" normalizeH="0" baseline="0" noProof="0" dirty="0">
              <a:ln>
                <a:noFill/>
              </a:ln>
              <a:solidFill>
                <a:prstClr val="black"/>
              </a:solidFill>
              <a:effectLst/>
              <a:uLnTx/>
              <a:uFillTx/>
              <a:latin typeface="Arial" pitchFamily="34" charset="0"/>
              <a:ea typeface="Times New Roman"/>
              <a:cs typeface="Arial" pitchFamily="34" charset="0"/>
            </a:endParaRPr>
          </a:p>
          <a:p>
            <a:pPr marL="0" marR="0" lvl="0" indent="0" algn="just" defTabSz="5225064"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itchFamily="34" charset="0"/>
                <a:ea typeface="Times New Roman"/>
                <a:cs typeface="Arial" pitchFamily="34" charset="0"/>
              </a:rPr>
              <a:t> </a:t>
            </a:r>
            <a:endParaRPr kumimoji="0" lang="en-US" sz="2000" b="1" i="0" u="none" strike="noStrike" kern="1200" cap="none" spc="0" normalizeH="0" baseline="0" noProof="0" dirty="0">
              <a:ln>
                <a:noFill/>
              </a:ln>
              <a:solidFill>
                <a:prstClr val="black"/>
              </a:solidFill>
              <a:effectLst/>
              <a:uLnTx/>
              <a:uFillTx/>
              <a:latin typeface="Arial" pitchFamily="34" charset="0"/>
              <a:ea typeface="Times New Roman"/>
              <a:cs typeface="Arial" pitchFamily="34" charset="0"/>
            </a:endParaRPr>
          </a:p>
          <a:p>
            <a:pPr marL="0" marR="0" lvl="0" indent="0" algn="just" defTabSz="5225064"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itchFamily="34" charset="0"/>
                <a:ea typeface="Times New Roman"/>
                <a:cs typeface="Arial" pitchFamily="34" charset="0"/>
              </a:rPr>
              <a:t>The New Albany Shale was deposited during the Late Devonian Period and considered to straddle the Devonian-Mississippian boundary. It is </a:t>
            </a:r>
            <a:r>
              <a:rPr kumimoji="0" lang="en-US" sz="2000" b="1" i="0" u="none" strike="noStrike" kern="1200" cap="none" spc="0" normalizeH="0" baseline="0" noProof="0" dirty="0">
                <a:ln>
                  <a:noFill/>
                </a:ln>
                <a:solidFill>
                  <a:srgbClr val="3F371E"/>
                </a:solidFill>
                <a:effectLst/>
                <a:uLnTx/>
                <a:uFillTx/>
                <a:latin typeface="Arial" pitchFamily="34" charset="0"/>
                <a:ea typeface="Times New Roman"/>
                <a:cs typeface="Arial" pitchFamily="34" charset="0"/>
              </a:rPr>
              <a:t>composed of brownish-black carbon-rich shale, greenish-gray shale, and minor amounts of dolomite and dolomitic quartz sandstone.  The formation consists of five members in southeastern Indiana. In ascending order: (1) the </a:t>
            </a:r>
            <a:r>
              <a:rPr kumimoji="0" lang="en-US" sz="2000" b="1" i="0" u="none" strike="noStrike" kern="1200" cap="none" spc="0" normalizeH="0" baseline="0" noProof="0" dirty="0" err="1">
                <a:ln>
                  <a:noFill/>
                </a:ln>
                <a:solidFill>
                  <a:srgbClr val="000000"/>
                </a:solidFill>
                <a:effectLst/>
                <a:uLnTx/>
                <a:uFillTx/>
                <a:latin typeface="Arial" pitchFamily="34" charset="0"/>
                <a:ea typeface="Times New Roman"/>
                <a:cs typeface="Arial" pitchFamily="34" charset="0"/>
              </a:rPr>
              <a:t>Blocher</a:t>
            </a:r>
            <a:r>
              <a:rPr kumimoji="0" lang="en-US" sz="2000" b="1" i="0" u="none" strike="noStrike" kern="1200" cap="none" spc="0" normalizeH="0" baseline="0" noProof="0" dirty="0">
                <a:ln>
                  <a:noFill/>
                </a:ln>
                <a:solidFill>
                  <a:srgbClr val="000000"/>
                </a:solidFill>
                <a:effectLst/>
                <a:uLnTx/>
                <a:uFillTx/>
                <a:latin typeface="Arial" pitchFamily="34" charset="0"/>
                <a:ea typeface="Times New Roman"/>
                <a:cs typeface="Arial" pitchFamily="34" charset="0"/>
              </a:rPr>
              <a:t> Member</a:t>
            </a:r>
            <a:r>
              <a:rPr kumimoji="0" lang="en-US" sz="2000" b="1" i="0" u="none" strike="noStrike" kern="1200" cap="none" spc="0" normalizeH="0" baseline="0" noProof="0" dirty="0">
                <a:ln>
                  <a:noFill/>
                </a:ln>
                <a:solidFill>
                  <a:srgbClr val="3F371E"/>
                </a:solidFill>
                <a:effectLst/>
                <a:uLnTx/>
                <a:uFillTx/>
                <a:latin typeface="Arial" pitchFamily="34" charset="0"/>
                <a:ea typeface="Times New Roman"/>
                <a:cs typeface="Arial" pitchFamily="34" charset="0"/>
              </a:rPr>
              <a:t>; (2) the </a:t>
            </a:r>
            <a:r>
              <a:rPr kumimoji="0" lang="en-US" sz="2000" b="1" i="0" u="none" strike="noStrike" kern="1200" cap="none" spc="0" normalizeH="0" baseline="0" noProof="0" dirty="0" err="1">
                <a:ln>
                  <a:noFill/>
                </a:ln>
                <a:solidFill>
                  <a:srgbClr val="000000"/>
                </a:solidFill>
                <a:effectLst/>
                <a:uLnTx/>
                <a:uFillTx/>
                <a:latin typeface="Arial" pitchFamily="34" charset="0"/>
                <a:ea typeface="Times New Roman"/>
                <a:cs typeface="Arial" pitchFamily="34" charset="0"/>
              </a:rPr>
              <a:t>Selmier</a:t>
            </a:r>
            <a:r>
              <a:rPr kumimoji="0" lang="en-US" sz="2000" b="1" i="0" u="none" strike="noStrike" kern="1200" cap="none" spc="0" normalizeH="0" baseline="0" noProof="0" dirty="0">
                <a:ln>
                  <a:noFill/>
                </a:ln>
                <a:solidFill>
                  <a:srgbClr val="000000"/>
                </a:solidFill>
                <a:effectLst/>
                <a:uLnTx/>
                <a:uFillTx/>
                <a:latin typeface="Arial" pitchFamily="34" charset="0"/>
                <a:ea typeface="Times New Roman"/>
                <a:cs typeface="Arial" pitchFamily="34" charset="0"/>
              </a:rPr>
              <a:t> Member</a:t>
            </a:r>
            <a:r>
              <a:rPr kumimoji="0" lang="en-US" sz="2000" b="1" i="0" u="none" strike="noStrike" kern="1200" cap="none" spc="0" normalizeH="0" baseline="0" noProof="0" dirty="0">
                <a:ln>
                  <a:noFill/>
                </a:ln>
                <a:solidFill>
                  <a:srgbClr val="3F371E"/>
                </a:solidFill>
                <a:effectLst/>
                <a:uLnTx/>
                <a:uFillTx/>
                <a:latin typeface="Arial" pitchFamily="34" charset="0"/>
                <a:ea typeface="Times New Roman"/>
                <a:cs typeface="Arial" pitchFamily="34" charset="0"/>
              </a:rPr>
              <a:t>; (3) the </a:t>
            </a:r>
            <a:r>
              <a:rPr kumimoji="0" lang="en-US" sz="2000" b="1" i="0" u="none" strike="noStrike" kern="1200" cap="none" spc="0" normalizeH="0" baseline="0" noProof="0" dirty="0">
                <a:ln>
                  <a:noFill/>
                </a:ln>
                <a:solidFill>
                  <a:srgbClr val="000000"/>
                </a:solidFill>
                <a:effectLst/>
                <a:uLnTx/>
                <a:uFillTx/>
                <a:latin typeface="Arial" pitchFamily="34" charset="0"/>
                <a:ea typeface="Times New Roman"/>
                <a:cs typeface="Arial" pitchFamily="34" charset="0"/>
              </a:rPr>
              <a:t>Morgan Trail Member</a:t>
            </a:r>
            <a:r>
              <a:rPr kumimoji="0" lang="en-US" sz="2000" b="1" i="0" u="none" strike="noStrike" kern="1200" cap="none" spc="0" normalizeH="0" baseline="0" noProof="0" dirty="0">
                <a:ln>
                  <a:noFill/>
                </a:ln>
                <a:solidFill>
                  <a:srgbClr val="3F371E"/>
                </a:solidFill>
                <a:effectLst/>
                <a:uLnTx/>
                <a:uFillTx/>
                <a:latin typeface="Arial" pitchFamily="34" charset="0"/>
                <a:ea typeface="Times New Roman"/>
                <a:cs typeface="Arial" pitchFamily="34" charset="0"/>
              </a:rPr>
              <a:t>; (4) the </a:t>
            </a:r>
            <a:r>
              <a:rPr kumimoji="0" lang="en-US" sz="2000" b="1" i="0" u="none" strike="noStrike" kern="1200" cap="none" spc="0" normalizeH="0" baseline="0" noProof="0" dirty="0">
                <a:ln>
                  <a:noFill/>
                </a:ln>
                <a:solidFill>
                  <a:srgbClr val="000000"/>
                </a:solidFill>
                <a:effectLst/>
                <a:uLnTx/>
                <a:uFillTx/>
                <a:latin typeface="Arial" pitchFamily="34" charset="0"/>
                <a:ea typeface="Times New Roman"/>
                <a:cs typeface="Arial" pitchFamily="34" charset="0"/>
              </a:rPr>
              <a:t>Camp Run Member</a:t>
            </a:r>
            <a:r>
              <a:rPr kumimoji="0" lang="en-US" sz="2000" b="1" i="0" u="none" strike="noStrike" kern="1200" cap="none" spc="0" normalizeH="0" baseline="0" noProof="0" dirty="0">
                <a:ln>
                  <a:noFill/>
                </a:ln>
                <a:solidFill>
                  <a:srgbClr val="3F371E"/>
                </a:solidFill>
                <a:effectLst/>
                <a:uLnTx/>
                <a:uFillTx/>
                <a:latin typeface="Arial" pitchFamily="34" charset="0"/>
                <a:ea typeface="Times New Roman"/>
                <a:cs typeface="Arial" pitchFamily="34" charset="0"/>
              </a:rPr>
              <a:t>; and  (5) the </a:t>
            </a:r>
            <a:r>
              <a:rPr kumimoji="0" lang="en-US" sz="2000" b="1" i="0" u="none" strike="noStrike" kern="1200" cap="none" spc="0" normalizeH="0" baseline="0" noProof="0" dirty="0">
                <a:ln>
                  <a:noFill/>
                </a:ln>
                <a:solidFill>
                  <a:srgbClr val="000000"/>
                </a:solidFill>
                <a:effectLst/>
                <a:uLnTx/>
                <a:uFillTx/>
                <a:latin typeface="Arial" pitchFamily="34" charset="0"/>
                <a:ea typeface="Times New Roman"/>
                <a:cs typeface="Arial" pitchFamily="34" charset="0"/>
              </a:rPr>
              <a:t>Clegg Creek Member</a:t>
            </a:r>
            <a:r>
              <a:rPr kumimoji="0" lang="en-US" sz="2000" b="1" i="0" u="none" strike="noStrike" kern="1200" cap="none" spc="0" normalizeH="0" baseline="0" noProof="0" dirty="0">
                <a:ln>
                  <a:noFill/>
                </a:ln>
                <a:solidFill>
                  <a:srgbClr val="3F371E"/>
                </a:solidFill>
                <a:effectLst/>
                <a:uLnTx/>
                <a:uFillTx/>
                <a:latin typeface="Arial" pitchFamily="34" charset="0"/>
                <a:ea typeface="Times New Roman"/>
                <a:cs typeface="Arial" pitchFamily="34" charset="0"/>
              </a:rPr>
              <a:t>.</a:t>
            </a:r>
            <a:r>
              <a:rPr kumimoji="0" lang="en-US" sz="2000" b="1" i="0" u="none" strike="noStrike" kern="1200" cap="none" spc="0" normalizeH="0" baseline="0" noProof="0" dirty="0">
                <a:ln>
                  <a:noFill/>
                </a:ln>
                <a:solidFill>
                  <a:srgbClr val="000000"/>
                </a:solidFill>
                <a:effectLst/>
                <a:uLnTx/>
                <a:uFillTx/>
                <a:latin typeface="Arial" pitchFamily="34" charset="0"/>
                <a:ea typeface="Times New Roman"/>
                <a:cs typeface="Arial" pitchFamily="34" charset="0"/>
              </a:rPr>
              <a:t> </a:t>
            </a:r>
            <a:r>
              <a:rPr kumimoji="0" lang="en-US" sz="2000" b="1" i="0" u="none" strike="noStrike" kern="1200" cap="none" spc="0" normalizeH="0" baseline="0" noProof="0" dirty="0" smtClean="0">
                <a:ln>
                  <a:noFill/>
                </a:ln>
                <a:solidFill>
                  <a:srgbClr val="000000"/>
                </a:solidFill>
                <a:effectLst/>
                <a:uLnTx/>
                <a:uFillTx/>
                <a:latin typeface="Arial" pitchFamily="34" charset="0"/>
                <a:ea typeface="Times New Roman"/>
                <a:cs typeface="Arial" pitchFamily="34" charset="0"/>
              </a:rPr>
              <a:t>The </a:t>
            </a:r>
            <a:r>
              <a:rPr kumimoji="0" lang="en-US" sz="2000" b="1" i="0" u="none" strike="noStrike" kern="1200" cap="none" spc="0" normalizeH="0" baseline="0" noProof="0" dirty="0">
                <a:ln>
                  <a:noFill/>
                </a:ln>
                <a:solidFill>
                  <a:srgbClr val="000000"/>
                </a:solidFill>
                <a:effectLst/>
                <a:uLnTx/>
                <a:uFillTx/>
                <a:latin typeface="Arial" pitchFamily="34" charset="0"/>
                <a:ea typeface="Times New Roman"/>
                <a:cs typeface="Arial" pitchFamily="34" charset="0"/>
              </a:rPr>
              <a:t>Clegg Creek M</a:t>
            </a:r>
            <a:r>
              <a:rPr kumimoji="0" lang="en-US" sz="2000" b="1" i="0" u="none" strike="noStrike" kern="1200" cap="none" spc="0" normalizeH="0" baseline="0" noProof="0" dirty="0">
                <a:ln>
                  <a:noFill/>
                </a:ln>
                <a:solidFill>
                  <a:srgbClr val="3F371E"/>
                </a:solidFill>
                <a:effectLst/>
                <a:uLnTx/>
                <a:uFillTx/>
                <a:latin typeface="Arial" pitchFamily="34" charset="0"/>
                <a:ea typeface="Times New Roman"/>
                <a:cs typeface="Arial" pitchFamily="34" charset="0"/>
              </a:rPr>
              <a:t>ember is characterized by brownish-black to black, finely laminated pyritic shale rich in organic matter. The Clegg Creek contains the highest concentrations of organic material in the New Albany (</a:t>
            </a:r>
            <a:r>
              <a:rPr kumimoji="0" lang="en-US" sz="2000" b="1" i="0" u="none" strike="noStrike" kern="1200" cap="none" spc="0" normalizeH="0" baseline="0" noProof="0" dirty="0" err="1">
                <a:ln>
                  <a:noFill/>
                </a:ln>
                <a:solidFill>
                  <a:srgbClr val="3F371E"/>
                </a:solidFill>
                <a:effectLst/>
                <a:uLnTx/>
                <a:uFillTx/>
                <a:latin typeface="Arial" pitchFamily="34" charset="0"/>
                <a:ea typeface="Times New Roman"/>
                <a:cs typeface="Arial" pitchFamily="34" charset="0"/>
              </a:rPr>
              <a:t>Hasenmueller</a:t>
            </a:r>
            <a:r>
              <a:rPr kumimoji="0" lang="en-US" sz="2000" b="1" i="0" u="none" strike="noStrike" kern="1200" cap="none" spc="0" normalizeH="0" baseline="0" noProof="0" dirty="0">
                <a:ln>
                  <a:noFill/>
                </a:ln>
                <a:solidFill>
                  <a:srgbClr val="3F371E"/>
                </a:solidFill>
                <a:effectLst/>
                <a:uLnTx/>
                <a:uFillTx/>
                <a:latin typeface="Arial" pitchFamily="34" charset="0"/>
                <a:ea typeface="Times New Roman"/>
                <a:cs typeface="Arial" pitchFamily="34" charset="0"/>
              </a:rPr>
              <a:t>, 1982).  </a:t>
            </a:r>
            <a:r>
              <a:rPr kumimoji="0" lang="en-US" sz="2000" b="1" i="0" u="none" strike="noStrike" kern="1200" cap="none" spc="0" normalizeH="0" baseline="0" noProof="0" dirty="0">
                <a:ln>
                  <a:noFill/>
                </a:ln>
                <a:solidFill>
                  <a:srgbClr val="000000"/>
                </a:solidFill>
                <a:effectLst/>
                <a:uLnTx/>
                <a:uFillTx/>
                <a:latin typeface="Arial" pitchFamily="34" charset="0"/>
                <a:ea typeface="Times New Roman"/>
                <a:cs typeface="Arial" pitchFamily="34" charset="0"/>
              </a:rPr>
              <a:t>Deposition took place in an anoxic marine environment yielding siliceous carbonaceous brownish-black shale.  Fossils are a rarity in New Albany Shale, but when found, they can yield spectacular finds of fossil wood and vertebrate fossils including shark’s teeth and fish bones.  Figure </a:t>
            </a:r>
            <a:r>
              <a:rPr kumimoji="0" lang="en-US" sz="2000" b="1" i="0" u="none" strike="noStrike" kern="1200" cap="none" spc="0" normalizeH="0" baseline="0" noProof="0" dirty="0" smtClean="0">
                <a:ln>
                  <a:noFill/>
                </a:ln>
                <a:solidFill>
                  <a:srgbClr val="000000"/>
                </a:solidFill>
                <a:effectLst/>
                <a:uLnTx/>
                <a:uFillTx/>
                <a:latin typeface="Arial" pitchFamily="34" charset="0"/>
                <a:ea typeface="Times New Roman"/>
                <a:cs typeface="Arial" pitchFamily="34" charset="0"/>
              </a:rPr>
              <a:t>1 </a:t>
            </a:r>
            <a:r>
              <a:rPr kumimoji="0" lang="en-US" sz="2000" b="1" i="0" u="none" strike="noStrike" kern="1200" cap="none" spc="0" normalizeH="0" baseline="0" noProof="0" dirty="0">
                <a:ln>
                  <a:noFill/>
                </a:ln>
                <a:solidFill>
                  <a:srgbClr val="000000"/>
                </a:solidFill>
                <a:effectLst/>
                <a:uLnTx/>
                <a:uFillTx/>
                <a:latin typeface="Arial" pitchFamily="34" charset="0"/>
                <a:ea typeface="Times New Roman"/>
                <a:cs typeface="Arial" pitchFamily="34" charset="0"/>
              </a:rPr>
              <a:t>shows the stratigraphy of the New Albany Shale in Southern Indiana.</a:t>
            </a:r>
            <a:endParaRPr kumimoji="0" lang="en-US" sz="2000" b="1" i="0" u="none" strike="noStrike" kern="1200" cap="none" spc="0" normalizeH="0" baseline="0" noProof="0" dirty="0">
              <a:ln>
                <a:noFill/>
              </a:ln>
              <a:solidFill>
                <a:prstClr val="black"/>
              </a:solidFill>
              <a:effectLst/>
              <a:uLnTx/>
              <a:uFillTx/>
              <a:latin typeface="Arial" pitchFamily="34" charset="0"/>
              <a:ea typeface="Times New Roman"/>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1" u="none" strike="noStrike" kern="1200" cap="none" spc="0" normalizeH="0" baseline="0" noProof="0" dirty="0" smtClean="0">
              <a:ln>
                <a:noFill/>
              </a:ln>
              <a:solidFill>
                <a:prstClr val="black"/>
              </a:solidFill>
              <a:effectLst/>
              <a:uLnTx/>
              <a:uFillTx/>
              <a:latin typeface="Arial Black" pitchFamily="34" charset="0"/>
              <a:ea typeface="+mn-ea"/>
              <a:cs typeface="Arial" pitchFamily="34" charset="0"/>
            </a:endParaRPr>
          </a:p>
        </p:txBody>
      </p:sp>
      <p:pic>
        <p:nvPicPr>
          <p:cNvPr id="7" name="Picture 6" descr="IUS-clear logo.png"/>
          <p:cNvPicPr>
            <a:picLocks noChangeAspect="1"/>
          </p:cNvPicPr>
          <p:nvPr/>
        </p:nvPicPr>
        <p:blipFill>
          <a:blip r:embed="rId5" cstate="print"/>
          <a:stretch>
            <a:fillRect/>
          </a:stretch>
        </p:blipFill>
        <p:spPr>
          <a:xfrm>
            <a:off x="487680" y="141452"/>
            <a:ext cx="8466666" cy="4572000"/>
          </a:xfrm>
          <a:prstGeom prst="rect">
            <a:avLst/>
          </a:prstGeom>
        </p:spPr>
      </p:pic>
      <p:sp>
        <p:nvSpPr>
          <p:cNvPr id="11" name="Rectangle 10"/>
          <p:cNvSpPr/>
          <p:nvPr/>
        </p:nvSpPr>
        <p:spPr>
          <a:xfrm>
            <a:off x="19115631" y="4013555"/>
            <a:ext cx="12625128" cy="2862322"/>
          </a:xfrm>
          <a:prstGeom prst="rect">
            <a:avLst/>
          </a:prstGeom>
        </p:spPr>
        <p:txBody>
          <a:bodyPr wrap="square">
            <a:spAutoFit/>
          </a:bodyPr>
          <a:lstStyle/>
          <a:p>
            <a:pPr marL="0" marR="0" lvl="0" indent="0" algn="ctr" defTabSz="5224463"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prstClr val="black"/>
                </a:solidFill>
                <a:effectLst/>
                <a:uLnTx/>
                <a:uFillTx/>
                <a:latin typeface="Arial Black" panose="020B0A04020102020204" pitchFamily="34" charset="0"/>
                <a:ea typeface="+mn-ea"/>
                <a:cs typeface="+mn-cs"/>
              </a:rPr>
              <a:t>Glenn </a:t>
            </a:r>
            <a:r>
              <a:rPr kumimoji="0" lang="en-US" sz="36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M. Mason and Deanne D. </a:t>
            </a:r>
            <a:r>
              <a:rPr kumimoji="0" lang="en-US" sz="3600" b="1" i="0" u="none" strike="noStrike" kern="1200" cap="none" spc="0" normalizeH="0" baseline="0" noProof="0" dirty="0" err="1">
                <a:ln>
                  <a:noFill/>
                </a:ln>
                <a:solidFill>
                  <a:prstClr val="black"/>
                </a:solidFill>
                <a:effectLst/>
                <a:uLnTx/>
                <a:uFillTx/>
                <a:latin typeface="Arial Black" panose="020B0A04020102020204" pitchFamily="34" charset="0"/>
                <a:ea typeface="+mn-ea"/>
                <a:cs typeface="+mn-cs"/>
              </a:rPr>
              <a:t>Caffee</a:t>
            </a:r>
            <a:r>
              <a:rPr kumimoji="0" lang="en-US" sz="36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-Cooper</a:t>
            </a:r>
            <a:endParaRPr kumimoji="0" lang="en-US" sz="3600" b="0" i="0" u="none" strike="noStrike" kern="1200" cap="none" spc="0" normalizeH="0" baseline="0" noProof="0" dirty="0" smtClean="0">
              <a:ln>
                <a:noFill/>
              </a:ln>
              <a:solidFill>
                <a:prstClr val="black"/>
              </a:solidFill>
              <a:effectLst/>
              <a:uLnTx/>
              <a:uFillTx/>
              <a:latin typeface="Arial Black" pitchFamily="34" charset="0"/>
              <a:ea typeface="+mn-ea"/>
              <a:cs typeface="+mn-cs"/>
            </a:endParaRPr>
          </a:p>
          <a:p>
            <a:pPr marL="0" marR="0" lvl="0" indent="0" algn="ctr" defTabSz="5224463"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black"/>
                </a:solidFill>
                <a:effectLst/>
                <a:uLnTx/>
                <a:uFillTx/>
                <a:latin typeface="Arial Black" pitchFamily="34" charset="0"/>
                <a:ea typeface="+mn-ea"/>
                <a:cs typeface="+mn-cs"/>
              </a:rPr>
              <a:t>Department of Geosciences</a:t>
            </a:r>
          </a:p>
          <a:p>
            <a:pPr marL="0" marR="0" lvl="0" indent="0" algn="ctr" defTabSz="5224463"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black"/>
                </a:solidFill>
                <a:effectLst/>
                <a:uLnTx/>
                <a:uFillTx/>
                <a:latin typeface="Arial Black" pitchFamily="34" charset="0"/>
                <a:ea typeface="+mn-ea"/>
                <a:cs typeface="+mn-cs"/>
              </a:rPr>
              <a:t>Indiana University Southeast</a:t>
            </a:r>
          </a:p>
          <a:p>
            <a:pPr marL="0" marR="0" lvl="0" indent="0" algn="ctr" defTabSz="5224463"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black"/>
                </a:solidFill>
                <a:effectLst/>
                <a:uLnTx/>
                <a:uFillTx/>
                <a:latin typeface="Arial Black" pitchFamily="34" charset="0"/>
                <a:ea typeface="+mn-ea"/>
                <a:cs typeface="+mn-cs"/>
              </a:rPr>
              <a:t>New Albany, Indiana  47150</a:t>
            </a:r>
          </a:p>
          <a:p>
            <a:pPr marL="0" marR="0" lvl="0" indent="0" algn="ctr" defTabSz="5224463"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black"/>
                </a:solidFill>
                <a:effectLst/>
                <a:uLnTx/>
                <a:uFillTx/>
                <a:latin typeface="Arial Black" pitchFamily="34" charset="0"/>
                <a:ea typeface="+mn-ea"/>
                <a:cs typeface="+mn-cs"/>
                <a:hlinkClick r:id="rId6" action="ppaction://hlinkfile"/>
              </a:rPr>
              <a:t>gmason@ius.edu</a:t>
            </a:r>
            <a:endParaRPr kumimoji="0" lang="en-US" sz="3600" b="0" i="0" u="none" strike="noStrike" kern="1200" cap="none" spc="0" normalizeH="0" baseline="0" noProof="0" dirty="0">
              <a:ln>
                <a:noFill/>
              </a:ln>
              <a:solidFill>
                <a:prstClr val="black"/>
              </a:solidFill>
              <a:effectLst/>
              <a:uLnTx/>
              <a:uFillTx/>
              <a:latin typeface="Arial Black" pitchFamily="34" charset="0"/>
              <a:ea typeface="+mn-ea"/>
              <a:cs typeface="+mn-cs"/>
            </a:endParaRPr>
          </a:p>
        </p:txBody>
      </p:sp>
      <p:sp>
        <p:nvSpPr>
          <p:cNvPr id="3" name="Rectangle 1"/>
          <p:cNvSpPr>
            <a:spLocks noChangeArrowheads="1"/>
          </p:cNvSpPr>
          <p:nvPr/>
        </p:nvSpPr>
        <p:spPr bwMode="auto">
          <a:xfrm>
            <a:off x="35668834" y="24755818"/>
            <a:ext cx="13814757" cy="77816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5225064" rtl="0" eaLnBrk="1" fontAlgn="auto" latinLnBrk="0" hangingPunct="1">
              <a:lnSpc>
                <a:spcPct val="100000"/>
              </a:lnSpc>
              <a:spcBef>
                <a:spcPts val="0"/>
              </a:spcBef>
              <a:spcAft>
                <a:spcPts val="0"/>
              </a:spcAft>
              <a:buClrTx/>
              <a:buSzTx/>
              <a:buFontTx/>
              <a:buNone/>
              <a:tabLst/>
              <a:defRPr/>
            </a:pPr>
            <a:r>
              <a:rPr kumimoji="0" lang="en-US" sz="4000" b="0" i="1" u="none" strike="noStrike" kern="1200" cap="none" spc="0" normalizeH="0" baseline="0" noProof="0" dirty="0" smtClean="0">
                <a:ln>
                  <a:noFill/>
                </a:ln>
                <a:solidFill>
                  <a:prstClr val="black"/>
                </a:solidFill>
                <a:effectLst/>
                <a:uLnTx/>
                <a:uFillTx/>
                <a:latin typeface="Arial Black" pitchFamily="34" charset="0"/>
                <a:ea typeface="+mn-ea"/>
                <a:cs typeface="+mn-cs"/>
              </a:rPr>
              <a:t>Conclusions</a:t>
            </a:r>
            <a:endParaRPr kumimoji="0" lang="en-US" sz="4000" b="0" i="0" u="none" strike="noStrike" kern="1200" cap="none" spc="0" normalizeH="0" baseline="0" noProof="0" dirty="0">
              <a:ln>
                <a:noFill/>
              </a:ln>
              <a:solidFill>
                <a:prstClr val="black"/>
              </a:solidFill>
              <a:effectLst/>
              <a:uLnTx/>
              <a:uFillTx/>
              <a:latin typeface="Arial Black" pitchFamily="34" charset="0"/>
              <a:ea typeface="+mn-ea"/>
              <a:cs typeface="+mn-cs"/>
            </a:endParaRPr>
          </a:p>
          <a:p>
            <a:pPr marL="0" marR="0" lvl="0" indent="0" algn="just" defTabSz="5225064"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just" defTabSz="5225064"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Evidence to support an extraterrestrial source for these </a:t>
            </a:r>
            <a:r>
              <a:rPr kumimoji="0" lang="en-US" sz="2000" b="1"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mn-cs"/>
              </a:rPr>
              <a:t>magnetic particles </a:t>
            </a: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can be summarized in five ways: (1) micro/spheroids are too large and dense to have been transported at the time of shale deposition and they are a composition that does not represent material that would have formed </a:t>
            </a:r>
            <a:r>
              <a:rPr kumimoji="0" lang="en-US" sz="2000" b="1" i="1"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in situ</a:t>
            </a: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by groundwater; (2) fractured quartz and </a:t>
            </a:r>
            <a:r>
              <a:rPr kumimoji="0" lang="en-US" sz="2000" b="1"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mn-cs"/>
              </a:rPr>
              <a:t>diaplectic </a:t>
            </a: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glass are found in the particles; (3) the Fe–rich nature of the material is consistent with meteoric fragments; (4) the identification of weathering products magnetite, </a:t>
            </a:r>
            <a:r>
              <a:rPr kumimoji="0" lang="en-US" sz="2000" b="1"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maghemite</a:t>
            </a: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and </a:t>
            </a:r>
            <a:r>
              <a:rPr kumimoji="0" lang="en-US" sz="2000" b="1"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akangaeite</a:t>
            </a: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are consistent with the weathering of meteorite fragments that have fallen into a marine environment; and lastly (5) Ni, albeit in relatively low abundance, is still identifiable in virtually all fragments.   </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5225064" rtl="0" eaLnBrk="1" fontAlgn="auto" latinLnBrk="0" hangingPunct="1">
              <a:lnSpc>
                <a:spcPct val="115000"/>
              </a:lnSpc>
              <a:spcBef>
                <a:spcPts val="0"/>
              </a:spcBef>
              <a:spcAft>
                <a:spcPts val="1000"/>
              </a:spcAft>
              <a:buClrTx/>
              <a:buSzTx/>
              <a:buFontTx/>
              <a:buNone/>
              <a:tabLst/>
              <a:defRPr/>
            </a:pPr>
            <a:endParaRPr kumimoji="0" lang="en-US" sz="2000" b="1" i="0" u="none" strike="noStrike" kern="1200" cap="none" spc="0" normalizeH="0" baseline="0" noProof="0" dirty="0" smtClean="0">
              <a:ln>
                <a:noFill/>
              </a:ln>
              <a:solidFill>
                <a:srgbClr val="000000"/>
              </a:solidFill>
              <a:effectLst/>
              <a:uLnTx/>
              <a:uFillTx/>
              <a:latin typeface="Arial" pitchFamily="34" charset="0"/>
              <a:ea typeface="Times New Roman"/>
              <a:cs typeface="Arial" pitchFamily="34" charset="0"/>
            </a:endParaRPr>
          </a:p>
          <a:p>
            <a:pPr marL="0" marR="0" lvl="0" indent="0" algn="just" defTabSz="5225064" rtl="0" eaLnBrk="1" fontAlgn="auto" latinLnBrk="0" hangingPunct="1">
              <a:lnSpc>
                <a:spcPct val="100000"/>
              </a:lnSpc>
              <a:spcBef>
                <a:spcPts val="0"/>
              </a:spcBef>
              <a:spcAft>
                <a:spcPts val="1000"/>
              </a:spcAft>
              <a:buClrTx/>
              <a:buSzTx/>
              <a:buFontTx/>
              <a:buNone/>
              <a:tabLst/>
              <a:defRPr/>
            </a:pPr>
            <a:r>
              <a:rPr kumimoji="0" lang="en-US" sz="2000" b="1" i="0" u="none" strike="noStrike" kern="1200" cap="none" spc="0" normalizeH="0" baseline="0" noProof="0" dirty="0" smtClean="0">
                <a:ln>
                  <a:noFill/>
                </a:ln>
                <a:solidFill>
                  <a:srgbClr val="000000"/>
                </a:solidFill>
                <a:effectLst/>
                <a:uLnTx/>
                <a:uFillTx/>
                <a:latin typeface="Arial" pitchFamily="34" charset="0"/>
                <a:ea typeface="Times New Roman"/>
                <a:cs typeface="Arial" pitchFamily="34" charset="0"/>
              </a:rPr>
              <a:t>These micro/spheroidal particles display chemistry</a:t>
            </a:r>
            <a:r>
              <a:rPr kumimoji="0" lang="en-US" sz="2000" b="1" i="0" u="none" strike="noStrike" kern="1200" cap="none" spc="0" normalizeH="0" baseline="0" noProof="0" dirty="0">
                <a:ln>
                  <a:noFill/>
                </a:ln>
                <a:solidFill>
                  <a:srgbClr val="000000"/>
                </a:solidFill>
                <a:effectLst/>
                <a:uLnTx/>
                <a:uFillTx/>
                <a:latin typeface="Arial" pitchFamily="34" charset="0"/>
                <a:ea typeface="Times New Roman"/>
                <a:cs typeface="Arial" pitchFamily="34" charset="0"/>
              </a:rPr>
              <a:t>, </a:t>
            </a:r>
            <a:r>
              <a:rPr kumimoji="0" lang="en-US" sz="2000" b="1" i="0" u="none" strike="noStrike" kern="1200" cap="none" spc="0" normalizeH="0" baseline="0" noProof="0" dirty="0" smtClean="0">
                <a:ln>
                  <a:noFill/>
                </a:ln>
                <a:solidFill>
                  <a:srgbClr val="000000"/>
                </a:solidFill>
                <a:effectLst/>
                <a:uLnTx/>
                <a:uFillTx/>
                <a:latin typeface="Arial" pitchFamily="34" charset="0"/>
                <a:ea typeface="Times New Roman"/>
                <a:cs typeface="Arial" pitchFamily="34" charset="0"/>
              </a:rPr>
              <a:t>mineralogy, morphology</a:t>
            </a:r>
            <a:r>
              <a:rPr kumimoji="0" lang="en-US" sz="2000" b="1" i="0" u="none" strike="noStrike" kern="1200" cap="none" spc="0" normalizeH="0" baseline="0" noProof="0" dirty="0">
                <a:ln>
                  <a:noFill/>
                </a:ln>
                <a:solidFill>
                  <a:srgbClr val="000000"/>
                </a:solidFill>
                <a:effectLst/>
                <a:uLnTx/>
                <a:uFillTx/>
                <a:latin typeface="Arial" pitchFamily="34" charset="0"/>
                <a:ea typeface="Times New Roman"/>
                <a:cs typeface="Arial" pitchFamily="34" charset="0"/>
              </a:rPr>
              <a:t>, that are </a:t>
            </a:r>
            <a:r>
              <a:rPr kumimoji="0" lang="en-US" sz="2000" b="1" i="0" u="none" strike="noStrike" kern="1200" cap="none" spc="0" normalizeH="0" baseline="0" noProof="0" dirty="0" smtClean="0">
                <a:ln>
                  <a:noFill/>
                </a:ln>
                <a:solidFill>
                  <a:srgbClr val="000000"/>
                </a:solidFill>
                <a:effectLst/>
                <a:uLnTx/>
                <a:uFillTx/>
                <a:latin typeface="Arial" pitchFamily="34" charset="0"/>
                <a:ea typeface="Times New Roman"/>
                <a:cs typeface="Arial" pitchFamily="34" charset="0"/>
              </a:rPr>
              <a:t>consistent with an </a:t>
            </a:r>
            <a:r>
              <a:rPr kumimoji="0" lang="en-US" sz="2000" b="1" i="0" u="none" strike="noStrike" kern="1200" cap="none" spc="0" normalizeH="0" baseline="0" noProof="0" dirty="0">
                <a:ln>
                  <a:noFill/>
                </a:ln>
                <a:solidFill>
                  <a:srgbClr val="000000"/>
                </a:solidFill>
                <a:effectLst/>
                <a:uLnTx/>
                <a:uFillTx/>
                <a:latin typeface="Arial" pitchFamily="34" charset="0"/>
                <a:ea typeface="Times New Roman"/>
                <a:cs typeface="Arial" pitchFamily="34" charset="0"/>
              </a:rPr>
              <a:t>extraterrestrial </a:t>
            </a:r>
            <a:r>
              <a:rPr kumimoji="0" lang="en-US" sz="2000" b="1" i="0" u="none" strike="noStrike" kern="1200" cap="none" spc="0" normalizeH="0" baseline="0" noProof="0" dirty="0" smtClean="0">
                <a:ln>
                  <a:noFill/>
                </a:ln>
                <a:solidFill>
                  <a:srgbClr val="000000"/>
                </a:solidFill>
                <a:effectLst/>
                <a:uLnTx/>
                <a:uFillTx/>
                <a:latin typeface="Arial" pitchFamily="34" charset="0"/>
                <a:ea typeface="Times New Roman"/>
                <a:cs typeface="Arial" pitchFamily="34" charset="0"/>
              </a:rPr>
              <a:t>origin.  Omnipresent Ni in the samples seems to preclude a terrestrial origin and favor an extraterrestrial association.  It </a:t>
            </a:r>
            <a:r>
              <a:rPr kumimoji="0" lang="en-US" sz="2000" b="1" i="0" u="none" strike="noStrike" kern="1200" cap="none" spc="0" normalizeH="0" baseline="0" noProof="0" dirty="0">
                <a:ln>
                  <a:noFill/>
                </a:ln>
                <a:solidFill>
                  <a:srgbClr val="000000"/>
                </a:solidFill>
                <a:effectLst/>
                <a:uLnTx/>
                <a:uFillTx/>
                <a:latin typeface="Arial" pitchFamily="34" charset="0"/>
                <a:ea typeface="Times New Roman"/>
                <a:cs typeface="Arial" pitchFamily="34" charset="0"/>
              </a:rPr>
              <a:t>seems </a:t>
            </a:r>
            <a:r>
              <a:rPr kumimoji="0" lang="en-US" sz="2000" b="1" i="0" u="none" strike="noStrike" kern="1200" cap="none" spc="0" normalizeH="0" baseline="0" noProof="0" dirty="0" smtClean="0">
                <a:ln>
                  <a:noFill/>
                </a:ln>
                <a:solidFill>
                  <a:srgbClr val="000000"/>
                </a:solidFill>
                <a:effectLst/>
                <a:uLnTx/>
                <a:uFillTx/>
                <a:latin typeface="Arial" pitchFamily="34" charset="0"/>
                <a:ea typeface="Times New Roman"/>
                <a:cs typeface="Arial" pitchFamily="34" charset="0"/>
              </a:rPr>
              <a:t>most probable that </a:t>
            </a:r>
            <a:r>
              <a:rPr kumimoji="0" lang="en-US" sz="2000" b="1" i="0" u="none" strike="noStrike" kern="1200" cap="none" spc="0" normalizeH="0" baseline="0" noProof="0" dirty="0">
                <a:ln>
                  <a:noFill/>
                </a:ln>
                <a:solidFill>
                  <a:srgbClr val="000000"/>
                </a:solidFill>
                <a:effectLst/>
                <a:uLnTx/>
                <a:uFillTx/>
                <a:latin typeface="Arial" pitchFamily="34" charset="0"/>
                <a:ea typeface="Times New Roman"/>
                <a:cs typeface="Arial" pitchFamily="34" charset="0"/>
              </a:rPr>
              <a:t>these fragments are related to impact and are the “fallout” or </a:t>
            </a:r>
            <a:r>
              <a:rPr kumimoji="0" lang="en-US" sz="2000" b="1" i="0" u="none" strike="noStrike" kern="1200" cap="none" spc="0" normalizeH="0" baseline="0" noProof="0" dirty="0" smtClean="0">
                <a:ln>
                  <a:noFill/>
                </a:ln>
                <a:solidFill>
                  <a:srgbClr val="000000"/>
                </a:solidFill>
                <a:effectLst/>
                <a:uLnTx/>
                <a:uFillTx/>
                <a:latin typeface="Arial" pitchFamily="34" charset="0"/>
                <a:ea typeface="Times New Roman"/>
                <a:cs typeface="Arial" pitchFamily="34" charset="0"/>
              </a:rPr>
              <a:t>ejecta </a:t>
            </a:r>
            <a:r>
              <a:rPr kumimoji="0" lang="en-US" sz="2000" b="1" i="0" u="none" strike="noStrike" kern="1200" cap="none" spc="0" normalizeH="0" baseline="0" noProof="0" dirty="0">
                <a:ln>
                  <a:noFill/>
                </a:ln>
                <a:solidFill>
                  <a:srgbClr val="000000"/>
                </a:solidFill>
                <a:effectLst/>
                <a:uLnTx/>
                <a:uFillTx/>
                <a:latin typeface="Arial" pitchFamily="34" charset="0"/>
                <a:ea typeface="Times New Roman"/>
                <a:cs typeface="Arial" pitchFamily="34" charset="0"/>
              </a:rPr>
              <a:t>associated with a </a:t>
            </a:r>
            <a:r>
              <a:rPr kumimoji="0" lang="en-US" sz="2000" b="1" i="0" u="none" strike="noStrike" kern="1200" cap="none" spc="0" normalizeH="0" baseline="0" noProof="0" dirty="0" smtClean="0">
                <a:ln>
                  <a:noFill/>
                </a:ln>
                <a:solidFill>
                  <a:srgbClr val="000000"/>
                </a:solidFill>
                <a:effectLst/>
                <a:uLnTx/>
                <a:uFillTx/>
                <a:latin typeface="Arial" pitchFamily="34" charset="0"/>
                <a:ea typeface="Times New Roman"/>
                <a:cs typeface="Arial" pitchFamily="34" charset="0"/>
              </a:rPr>
              <a:t>major Late </a:t>
            </a:r>
            <a:r>
              <a:rPr kumimoji="0" lang="en-US" sz="2000" b="1" i="0" u="none" strike="noStrike" kern="1200" cap="none" spc="0" normalizeH="0" baseline="0" noProof="0" dirty="0">
                <a:ln>
                  <a:noFill/>
                </a:ln>
                <a:solidFill>
                  <a:srgbClr val="000000"/>
                </a:solidFill>
                <a:effectLst/>
                <a:uLnTx/>
                <a:uFillTx/>
                <a:latin typeface="Arial" pitchFamily="34" charset="0"/>
                <a:ea typeface="Times New Roman"/>
                <a:cs typeface="Arial" pitchFamily="34" charset="0"/>
              </a:rPr>
              <a:t>Devonian </a:t>
            </a:r>
            <a:r>
              <a:rPr kumimoji="0" lang="en-US" sz="2000" b="1" i="0" u="none" strike="noStrike" kern="1200" cap="none" spc="0" normalizeH="0" baseline="0" noProof="0" dirty="0" smtClean="0">
                <a:ln>
                  <a:noFill/>
                </a:ln>
                <a:solidFill>
                  <a:srgbClr val="000000"/>
                </a:solidFill>
                <a:effectLst/>
                <a:uLnTx/>
                <a:uFillTx/>
                <a:latin typeface="Arial" pitchFamily="34" charset="0"/>
                <a:ea typeface="Times New Roman"/>
                <a:cs typeface="Arial" pitchFamily="34" charset="0"/>
              </a:rPr>
              <a:t>event.  </a:t>
            </a:r>
            <a:r>
              <a:rPr kumimoji="0" lang="en-US" sz="2000" b="1" i="0" u="none" strike="noStrike" kern="1200" cap="none" spc="0" normalizeH="0" baseline="0" noProof="0" dirty="0">
                <a:ln>
                  <a:noFill/>
                </a:ln>
                <a:solidFill>
                  <a:srgbClr val="000000"/>
                </a:solidFill>
                <a:effectLst/>
                <a:uLnTx/>
                <a:uFillTx/>
                <a:latin typeface="Arial" pitchFamily="34" charset="0"/>
                <a:ea typeface="Times New Roman"/>
                <a:cs typeface="Arial" pitchFamily="34" charset="0"/>
              </a:rPr>
              <a:t>These particles lend strength to the idea that at least </a:t>
            </a:r>
            <a:r>
              <a:rPr kumimoji="0" lang="en-US" sz="2000" b="1" i="0" u="none" strike="noStrike" kern="1200" cap="none" spc="0" normalizeH="0" baseline="0" noProof="0" dirty="0" smtClean="0">
                <a:ln>
                  <a:noFill/>
                </a:ln>
                <a:solidFill>
                  <a:srgbClr val="000000"/>
                </a:solidFill>
                <a:effectLst/>
                <a:uLnTx/>
                <a:uFillTx/>
                <a:latin typeface="Arial" pitchFamily="34" charset="0"/>
                <a:ea typeface="Times New Roman"/>
                <a:cs typeface="Arial" pitchFamily="34" charset="0"/>
              </a:rPr>
              <a:t>a major </a:t>
            </a:r>
            <a:r>
              <a:rPr kumimoji="0" lang="en-US" sz="2000" b="1" i="0" u="none" strike="noStrike" kern="1200" cap="none" spc="0" normalizeH="0" baseline="0" noProof="0" dirty="0">
                <a:ln>
                  <a:noFill/>
                </a:ln>
                <a:solidFill>
                  <a:srgbClr val="000000"/>
                </a:solidFill>
                <a:effectLst/>
                <a:uLnTx/>
                <a:uFillTx/>
                <a:latin typeface="Arial" pitchFamily="34" charset="0"/>
                <a:ea typeface="Times New Roman"/>
                <a:cs typeface="Arial" pitchFamily="34" charset="0"/>
              </a:rPr>
              <a:t>impact occurred </a:t>
            </a:r>
            <a:r>
              <a:rPr kumimoji="0" lang="en-US" sz="2000" b="1" i="0" u="none" strike="noStrike" kern="1200" cap="none" spc="0" normalizeH="0" baseline="0" noProof="0" dirty="0" smtClean="0">
                <a:ln>
                  <a:noFill/>
                </a:ln>
                <a:solidFill>
                  <a:srgbClr val="000000"/>
                </a:solidFill>
                <a:effectLst/>
                <a:uLnTx/>
                <a:uFillTx/>
                <a:latin typeface="Arial" pitchFamily="34" charset="0"/>
                <a:ea typeface="Times New Roman"/>
                <a:cs typeface="Arial" pitchFamily="34" charset="0"/>
              </a:rPr>
              <a:t>around </a:t>
            </a:r>
            <a:r>
              <a:rPr kumimoji="0" lang="en-US" sz="2000" b="1" i="0" u="none" strike="noStrike" kern="1200" cap="none" spc="0" normalizeH="0" baseline="0" noProof="0" dirty="0">
                <a:ln>
                  <a:noFill/>
                </a:ln>
                <a:solidFill>
                  <a:srgbClr val="000000"/>
                </a:solidFill>
                <a:effectLst/>
                <a:uLnTx/>
                <a:uFillTx/>
                <a:latin typeface="Arial" pitchFamily="34" charset="0"/>
                <a:ea typeface="Times New Roman"/>
                <a:cs typeface="Arial" pitchFamily="34" charset="0"/>
              </a:rPr>
              <a:t>this time in the Earth’s geologic </a:t>
            </a:r>
            <a:r>
              <a:rPr kumimoji="0" lang="en-US" sz="2000" b="1" i="0" u="none" strike="noStrike" kern="1200" cap="none" spc="0" normalizeH="0" baseline="0" noProof="0" dirty="0" smtClean="0">
                <a:ln>
                  <a:noFill/>
                </a:ln>
                <a:solidFill>
                  <a:srgbClr val="000000"/>
                </a:solidFill>
                <a:effectLst/>
                <a:uLnTx/>
                <a:uFillTx/>
                <a:latin typeface="Arial" pitchFamily="34" charset="0"/>
                <a:ea typeface="Times New Roman"/>
                <a:cs typeface="Arial" pitchFamily="34" charset="0"/>
              </a:rPr>
              <a:t>history and it does appear to match up </a:t>
            </a:r>
            <a:r>
              <a:rPr kumimoji="0" lang="en-US" sz="2000" b="1" i="0" u="none" strike="noStrike" kern="1200" cap="none" spc="0" normalizeH="0" baseline="0" noProof="0" dirty="0" err="1" smtClean="0">
                <a:ln>
                  <a:noFill/>
                </a:ln>
                <a:solidFill>
                  <a:srgbClr val="000000"/>
                </a:solidFill>
                <a:effectLst/>
                <a:uLnTx/>
                <a:uFillTx/>
                <a:latin typeface="Arial" pitchFamily="34" charset="0"/>
                <a:ea typeface="Times New Roman"/>
                <a:cs typeface="Arial" pitchFamily="34" charset="0"/>
              </a:rPr>
              <a:t>stratigraphically</a:t>
            </a:r>
            <a:r>
              <a:rPr kumimoji="0" lang="en-US" sz="2000" b="1" i="0" u="none" strike="noStrike" kern="1200" cap="none" spc="0" normalizeH="0" baseline="0" noProof="0" dirty="0" smtClean="0">
                <a:ln>
                  <a:noFill/>
                </a:ln>
                <a:solidFill>
                  <a:srgbClr val="000000"/>
                </a:solidFill>
                <a:effectLst/>
                <a:uLnTx/>
                <a:uFillTx/>
                <a:latin typeface="Arial" pitchFamily="34" charset="0"/>
                <a:ea typeface="Times New Roman"/>
                <a:cs typeface="Arial" pitchFamily="34" charset="0"/>
              </a:rPr>
              <a:t> to known Extinction Level Events (</a:t>
            </a:r>
            <a:r>
              <a:rPr kumimoji="0" lang="en-US" sz="2000" b="1" i="0" u="none" strike="noStrike" kern="1200" cap="none" spc="0" normalizeH="0" baseline="0" noProof="0" dirty="0" err="1" smtClean="0">
                <a:ln>
                  <a:noFill/>
                </a:ln>
                <a:solidFill>
                  <a:srgbClr val="000000"/>
                </a:solidFill>
                <a:effectLst/>
                <a:uLnTx/>
                <a:uFillTx/>
                <a:latin typeface="Arial" pitchFamily="34" charset="0"/>
                <a:ea typeface="Times New Roman"/>
                <a:cs typeface="Arial" pitchFamily="34" charset="0"/>
              </a:rPr>
              <a:t>ELE</a:t>
            </a:r>
            <a:r>
              <a:rPr kumimoji="0" lang="en-US" sz="2000" b="1" i="0" u="none" strike="noStrike" kern="1200" cap="none" spc="0" normalizeH="0" baseline="0" noProof="0" dirty="0" smtClean="0">
                <a:ln>
                  <a:noFill/>
                </a:ln>
                <a:solidFill>
                  <a:srgbClr val="000000"/>
                </a:solidFill>
                <a:effectLst/>
                <a:uLnTx/>
                <a:uFillTx/>
                <a:latin typeface="Arial" pitchFamily="34" charset="0"/>
                <a:ea typeface="Times New Roman"/>
                <a:cs typeface="Arial" pitchFamily="34" charset="0"/>
              </a:rPr>
              <a:t>).  </a:t>
            </a:r>
            <a:r>
              <a:rPr kumimoji="0" lang="en-US" sz="2000" b="1" i="0" u="none" strike="noStrike" kern="1200" cap="none" spc="0" normalizeH="0" baseline="0" noProof="0" dirty="0">
                <a:ln>
                  <a:noFill/>
                </a:ln>
                <a:solidFill>
                  <a:srgbClr val="000000"/>
                </a:solidFill>
                <a:effectLst/>
                <a:uLnTx/>
                <a:uFillTx/>
                <a:latin typeface="Arial" pitchFamily="34" charset="0"/>
                <a:ea typeface="Times New Roman"/>
                <a:cs typeface="Arial" pitchFamily="34" charset="0"/>
              </a:rPr>
              <a:t>Whether or not the impact was the cause or the </a:t>
            </a:r>
            <a:r>
              <a:rPr kumimoji="0" lang="en-US" sz="2000" b="1" i="0" u="none" strike="noStrike" kern="1200" cap="none" spc="0" normalizeH="0" baseline="0" noProof="0" dirty="0" smtClean="0">
                <a:ln>
                  <a:noFill/>
                </a:ln>
                <a:solidFill>
                  <a:srgbClr val="000000"/>
                </a:solidFill>
                <a:effectLst/>
                <a:uLnTx/>
                <a:uFillTx/>
                <a:latin typeface="Arial" pitchFamily="34" charset="0"/>
                <a:ea typeface="Times New Roman"/>
                <a:cs typeface="Arial" pitchFamily="34" charset="0"/>
              </a:rPr>
              <a:t>“trigger” </a:t>
            </a:r>
            <a:r>
              <a:rPr kumimoji="0" lang="en-US" sz="2000" b="1" i="0" u="none" strike="noStrike" kern="1200" cap="none" spc="0" normalizeH="0" baseline="0" noProof="0" dirty="0">
                <a:ln>
                  <a:noFill/>
                </a:ln>
                <a:solidFill>
                  <a:srgbClr val="000000"/>
                </a:solidFill>
                <a:effectLst/>
                <a:uLnTx/>
                <a:uFillTx/>
                <a:latin typeface="Arial" pitchFamily="34" charset="0"/>
                <a:ea typeface="Times New Roman"/>
                <a:cs typeface="Arial" pitchFamily="34" charset="0"/>
              </a:rPr>
              <a:t>of the Devonian Mass Extinction remains a mystery.  However, one would have to ponder the effect of what might have been millions of tons of finely disseminated spheroidal Fe being dumped into the Devonian seas.  A large quantity of Fe might have an adverse effect upon the oxygen balance in the oceans, which might have in turn affected life or produced climate changing consequences. </a:t>
            </a:r>
            <a:endParaRPr kumimoji="0" lang="en-US" sz="2000" b="1" i="0" u="none" strike="noStrike" kern="1200" cap="none" spc="0" normalizeH="0" baseline="0" noProof="0" dirty="0">
              <a:ln>
                <a:noFill/>
              </a:ln>
              <a:solidFill>
                <a:prstClr val="black"/>
              </a:solidFill>
              <a:effectLst/>
              <a:uLnTx/>
              <a:uFillTx/>
              <a:latin typeface="Arial" pitchFamily="34" charset="0"/>
              <a:ea typeface="Calibri"/>
              <a:cs typeface="Arial" pitchFamily="34" charset="0"/>
            </a:endParaRPr>
          </a:p>
          <a:p>
            <a:pPr marL="0" marR="0" lvl="0" indent="0" algn="just" defTabSz="5225064"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just" defTabSz="5225064"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l" defTabSz="5225064" rtl="0" eaLnBrk="1" fontAlgn="auto" latinLnBrk="0" hangingPunct="1">
              <a:lnSpc>
                <a:spcPct val="100000"/>
              </a:lnSpc>
              <a:spcBef>
                <a:spcPts val="0"/>
              </a:spcBef>
              <a:spcAft>
                <a:spcPts val="0"/>
              </a:spcAft>
              <a:buClrTx/>
              <a:buSzTx/>
              <a:buFontTx/>
              <a:buNone/>
              <a:tabLst/>
              <a:defRPr/>
            </a:pPr>
            <a:endParaRPr kumimoji="0" lang="en-US" sz="1200" b="0" i="1" u="none" strike="noStrike" kern="1200" cap="none" spc="0" normalizeH="0" baseline="0" noProof="0" dirty="0" smtClean="0">
              <a:ln>
                <a:noFill/>
              </a:ln>
              <a:solidFill>
                <a:prstClr val="black"/>
              </a:solidFill>
              <a:effectLst/>
              <a:uLnTx/>
              <a:uFillTx/>
              <a:latin typeface="Arial Black" pitchFamily="34" charset="0"/>
              <a:ea typeface="Calibri" pitchFamily="34" charset="0"/>
              <a:cs typeface="Arial" pitchFamily="34" charset="0"/>
            </a:endParaRPr>
          </a:p>
        </p:txBody>
      </p:sp>
      <p:sp>
        <p:nvSpPr>
          <p:cNvPr id="9" name="TextBox 8"/>
          <p:cNvSpPr txBox="1"/>
          <p:nvPr/>
        </p:nvSpPr>
        <p:spPr>
          <a:xfrm>
            <a:off x="18364200" y="7722603"/>
            <a:ext cx="15622923" cy="1138773"/>
          </a:xfrm>
          <a:prstGeom prst="rect">
            <a:avLst/>
          </a:prstGeom>
          <a:noFill/>
        </p:spPr>
        <p:txBody>
          <a:bodyPr wrap="square" rtlCol="0">
            <a:spAutoFit/>
          </a:bodyPr>
          <a:lstStyle/>
          <a:p>
            <a:pPr marL="0" marR="0" lvl="0" indent="0" algn="l" defTabSz="5225064"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a:t>
            </a:r>
          </a:p>
          <a:p>
            <a:pPr marL="0" marR="0" lvl="0" indent="0" algn="just" defTabSz="5225064"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l" defTabSz="522506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 </a:t>
            </a:r>
          </a:p>
        </p:txBody>
      </p:sp>
      <p:sp>
        <p:nvSpPr>
          <p:cNvPr id="34" name="TextBox 33"/>
          <p:cNvSpPr txBox="1"/>
          <p:nvPr/>
        </p:nvSpPr>
        <p:spPr>
          <a:xfrm>
            <a:off x="35591688" y="31864556"/>
            <a:ext cx="14044302" cy="6479210"/>
          </a:xfrm>
          <a:prstGeom prst="rect">
            <a:avLst/>
          </a:prstGeom>
          <a:noFill/>
        </p:spPr>
        <p:txBody>
          <a:bodyPr wrap="square" rtlCol="0">
            <a:spAutoFit/>
          </a:bodyPr>
          <a:lstStyle/>
          <a:p>
            <a:pPr marL="0" marR="0" lvl="0" indent="0" algn="l" defTabSz="5225064" rtl="0" eaLnBrk="1" fontAlgn="auto" latinLnBrk="0" hangingPunct="1">
              <a:lnSpc>
                <a:spcPct val="115000"/>
              </a:lnSpc>
              <a:spcBef>
                <a:spcPts val="0"/>
              </a:spcBef>
              <a:spcAft>
                <a:spcPts val="1000"/>
              </a:spcAft>
              <a:buClrTx/>
              <a:buSzTx/>
              <a:buFontTx/>
              <a:buNone/>
              <a:tabLst/>
              <a:defRPr/>
            </a:pPr>
            <a:r>
              <a:rPr kumimoji="0" lang="en-US" sz="4000" b="1" i="1" u="none" strike="noStrike" kern="1200" cap="none" spc="0" normalizeH="0" baseline="0" noProof="0" dirty="0" smtClean="0">
                <a:ln>
                  <a:noFill/>
                </a:ln>
                <a:solidFill>
                  <a:prstClr val="black"/>
                </a:solidFill>
                <a:effectLst/>
                <a:uLnTx/>
                <a:uFillTx/>
                <a:latin typeface="Arial Black" pitchFamily="34" charset="0"/>
                <a:ea typeface="Calibri"/>
                <a:cs typeface="Times New Roman"/>
              </a:rPr>
              <a:t>References</a:t>
            </a:r>
          </a:p>
          <a:p>
            <a:pPr marL="342900" marR="0" lvl="0" indent="-342900" algn="l" defTabSz="5225064" rtl="0" eaLnBrk="1" fontAlgn="auto" latinLnBrk="0" hangingPunct="1">
              <a:lnSpc>
                <a:spcPct val="100000"/>
              </a:lnSpc>
              <a:spcBef>
                <a:spcPts val="0"/>
              </a:spcBef>
              <a:spcAft>
                <a:spcPts val="100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Bland, P. A., </a:t>
            </a:r>
            <a:r>
              <a:rPr kumimoji="0" lang="en-US" sz="1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Zolensky</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 E., </a:t>
            </a:r>
            <a:r>
              <a:rPr kumimoji="0" lang="en-US" sz="1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Benedix</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G. K., </a:t>
            </a:r>
            <a:r>
              <a:rPr kumimoji="0" lang="en-US" sz="1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and </a:t>
            </a:r>
            <a:r>
              <a:rPr kumimoji="0" lang="en-US" sz="1800" b="1"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Sephton</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 A</a:t>
            </a:r>
            <a:r>
              <a:rPr kumimoji="0" lang="en-US" sz="1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2006, Weathering </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chondritic meteorites. </a:t>
            </a:r>
            <a:r>
              <a:rPr kumimoji="0" lang="en-US"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Meteorites  </a:t>
            </a:r>
            <a:r>
              <a:rPr kumimoji="0" lang="en-US" sz="1800" b="1"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and </a:t>
            </a:r>
            <a:r>
              <a:rPr kumimoji="0" lang="en-US"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early solar system II</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853-867</a:t>
            </a:r>
            <a:r>
              <a:rPr kumimoji="0" lang="en-US" sz="1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p>
          <a:p>
            <a:pPr marL="342900" marR="0" lvl="0" indent="-342900" algn="l" defTabSz="5225064"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Buchwald, </a:t>
            </a:r>
            <a:r>
              <a:rPr kumimoji="0" lang="en-US" sz="1800" b="1"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V.F</a:t>
            </a: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and Clarke, </a:t>
            </a:r>
            <a:r>
              <a:rPr kumimoji="0" lang="en-US" sz="1800" b="1"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R.S</a:t>
            </a: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Jr</a:t>
            </a:r>
            <a:r>
              <a:rPr kumimoji="0" lang="en-US" sz="1800" b="1"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1989,  </a:t>
            </a: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Corrosion of Fe-Ni alloys by Cl-containing </a:t>
            </a:r>
            <a:r>
              <a:rPr kumimoji="0" lang="en-US" sz="1800" b="1"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akaganéite</a:t>
            </a: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(β-</a:t>
            </a:r>
            <a:r>
              <a:rPr kumimoji="0" lang="en-US" sz="1800" b="1"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FeOOH</a:t>
            </a: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the Antarctic meteorite case. American Mineralogist: 74: 656-667</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gn="l" defTabSz="5225064"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800" b="1" i="0" u="none" strike="noStrike" kern="1200" cap="none" spc="0" normalizeH="0" baseline="0" noProof="0" dirty="0" err="1"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Claeys</a:t>
            </a:r>
            <a:r>
              <a:rPr kumimoji="0" lang="en-US" sz="1800" b="1"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P., </a:t>
            </a:r>
            <a:r>
              <a:rPr kumimoji="0" lang="en-US" sz="1800" b="1" i="0" u="none" strike="noStrike" kern="1200" cap="none" spc="0" normalizeH="0" baseline="0" noProof="0" dirty="0" err="1"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Casier</a:t>
            </a:r>
            <a:r>
              <a:rPr kumimoji="0" lang="en-US" sz="1800" b="1"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1800" b="1" i="0" u="none" strike="noStrike" kern="1200" cap="none" spc="0" normalizeH="0" baseline="0" noProof="0" dirty="0" err="1"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J.G</a:t>
            </a:r>
            <a:r>
              <a:rPr kumimoji="0" lang="en-US" sz="1800" b="1"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and Margolis</a:t>
            </a: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1800" b="1" i="0" u="none" strike="noStrike" kern="1200" cap="none" spc="0" normalizeH="0" baseline="0" noProof="0" dirty="0" err="1"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S.V</a:t>
            </a:r>
            <a:r>
              <a:rPr kumimoji="0" lang="en-US" sz="1800" b="1"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1992</a:t>
            </a: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1800" b="1"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Microtektites</a:t>
            </a: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and mass extinctions- Evidence for a late Devonian asteroid impact</a:t>
            </a:r>
            <a:r>
              <a:rPr kumimoji="0" lang="en-US" sz="1800" b="1"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Science </a:t>
            </a: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257 (5073), </a:t>
            </a:r>
            <a:r>
              <a:rPr kumimoji="0" lang="en-US" sz="1800" b="1"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1102-1104.</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285750" marR="0" lvl="0" indent="-285750" algn="l" defTabSz="5225064" rtl="0" eaLnBrk="1" fontAlgn="auto" latinLnBrk="0" hangingPunct="1">
              <a:lnSpc>
                <a:spcPct val="100000"/>
              </a:lnSpc>
              <a:spcBef>
                <a:spcPts val="0"/>
              </a:spcBef>
              <a:spcAft>
                <a:spcPts val="1000"/>
              </a:spcAft>
              <a:buClrTx/>
              <a:buSzTx/>
              <a:buFont typeface="Arial" panose="020B0604020202020204" pitchFamily="34" charset="0"/>
              <a:buChar char="•"/>
              <a:tabLst>
                <a:tab pos="457200" algn="l"/>
              </a:tabLst>
              <a:defRPr/>
            </a:pPr>
            <a:r>
              <a:rPr kumimoji="0" lang="en-US" sz="1800" b="1" i="0" u="none" strike="noStrike" kern="1200" cap="none" spc="0" normalizeH="0" baseline="0" noProof="0" dirty="0" err="1" smtClean="0">
                <a:ln>
                  <a:noFill/>
                </a:ln>
                <a:solidFill>
                  <a:prstClr val="black"/>
                </a:solidFill>
                <a:effectLst/>
                <a:uLnTx/>
                <a:uFillTx/>
                <a:latin typeface="Arial" pitchFamily="34" charset="0"/>
                <a:ea typeface="Calibri"/>
                <a:cs typeface="Arial" pitchFamily="34" charset="0"/>
              </a:rPr>
              <a:t>Hasenmueller</a:t>
            </a:r>
            <a:r>
              <a:rPr kumimoji="0" lang="en-US" sz="1800" b="1" i="0" u="none" strike="noStrike" kern="1200" cap="none" spc="0" normalizeH="0" baseline="0" noProof="0" dirty="0">
                <a:ln>
                  <a:noFill/>
                </a:ln>
                <a:solidFill>
                  <a:prstClr val="black"/>
                </a:solidFill>
                <a:effectLst/>
                <a:uLnTx/>
                <a:uFillTx/>
                <a:latin typeface="Arial" pitchFamily="34" charset="0"/>
                <a:ea typeface="Calibri"/>
                <a:cs typeface="Arial" pitchFamily="34" charset="0"/>
              </a:rPr>
              <a:t>, N. R., and Bassett, J. L., 1981, Stratigraphy, in </a:t>
            </a:r>
            <a:r>
              <a:rPr kumimoji="0" lang="en-US" sz="1800" b="1" i="0" u="none" strike="noStrike" kern="1200" cap="none" spc="0" normalizeH="0" baseline="0" noProof="0" dirty="0" err="1">
                <a:ln>
                  <a:noFill/>
                </a:ln>
                <a:solidFill>
                  <a:prstClr val="black"/>
                </a:solidFill>
                <a:effectLst/>
                <a:uLnTx/>
                <a:uFillTx/>
                <a:latin typeface="Arial" pitchFamily="34" charset="0"/>
                <a:ea typeface="Calibri"/>
                <a:cs typeface="Arial" pitchFamily="34" charset="0"/>
              </a:rPr>
              <a:t>Hasenmueller</a:t>
            </a:r>
            <a:r>
              <a:rPr kumimoji="0" lang="en-US" sz="1800" b="1" i="0" u="none" strike="noStrike" kern="1200" cap="none" spc="0" normalizeH="0" baseline="0" noProof="0" dirty="0">
                <a:ln>
                  <a:noFill/>
                </a:ln>
                <a:solidFill>
                  <a:prstClr val="black"/>
                </a:solidFill>
                <a:effectLst/>
                <a:uLnTx/>
                <a:uFillTx/>
                <a:latin typeface="Arial" pitchFamily="34" charset="0"/>
                <a:ea typeface="Calibri"/>
                <a:cs typeface="Arial" pitchFamily="34" charset="0"/>
              </a:rPr>
              <a:t>, N. R., and Woodard, G. S., eds., </a:t>
            </a:r>
            <a:r>
              <a:rPr kumimoji="0" lang="en-US" sz="1800" b="1" i="1" u="none" strike="noStrike" kern="1200" cap="none" spc="0" normalizeH="0" baseline="0" noProof="0" dirty="0">
                <a:ln>
                  <a:noFill/>
                </a:ln>
                <a:solidFill>
                  <a:prstClr val="black"/>
                </a:solidFill>
                <a:effectLst/>
                <a:uLnTx/>
                <a:uFillTx/>
                <a:latin typeface="Arial" pitchFamily="34" charset="0"/>
                <a:ea typeface="Calibri"/>
                <a:cs typeface="Arial" pitchFamily="34" charset="0"/>
              </a:rPr>
              <a:t>Studies of the New Albany Shale (Devonian and Mississippian) and equivalent strata in Indiana:</a:t>
            </a:r>
            <a:r>
              <a:rPr kumimoji="0" lang="en-US" sz="1800" b="1" i="0" u="none" strike="noStrike" kern="1200" cap="none" spc="0" normalizeH="0" baseline="0" noProof="0" dirty="0">
                <a:ln>
                  <a:noFill/>
                </a:ln>
                <a:solidFill>
                  <a:prstClr val="black"/>
                </a:solidFill>
                <a:effectLst/>
                <a:uLnTx/>
                <a:uFillTx/>
                <a:latin typeface="Arial" pitchFamily="34" charset="0"/>
                <a:ea typeface="Calibri"/>
                <a:cs typeface="Arial" pitchFamily="34" charset="0"/>
              </a:rPr>
              <a:t> Bloomington, Indiana Geol. Survey, p. 5-32.</a:t>
            </a:r>
          </a:p>
          <a:p>
            <a:pPr marL="285750" lvl="0" indent="-285750">
              <a:spcAft>
                <a:spcPts val="1000"/>
              </a:spcAft>
              <a:buFont typeface="Arial" panose="020B0604020202020204" pitchFamily="34" charset="0"/>
              <a:buChar char="•"/>
              <a:tabLst>
                <a:tab pos="457200" algn="l"/>
              </a:tabLst>
            </a:pPr>
            <a:r>
              <a:rPr lang="en-US" sz="1800" b="1" dirty="0" smtClean="0">
                <a:latin typeface="Arial" pitchFamily="34" charset="0"/>
                <a:ea typeface="Calibri"/>
                <a:cs typeface="Arial" pitchFamily="34" charset="0"/>
              </a:rPr>
              <a:t>Chelyabinsk meteor, Feb</a:t>
            </a:r>
            <a:r>
              <a:rPr lang="en-US" sz="1800" b="1" dirty="0">
                <a:latin typeface="Arial" pitchFamily="34" charset="0"/>
                <a:ea typeface="Calibri"/>
                <a:cs typeface="Arial" pitchFamily="34" charset="0"/>
              </a:rPr>
              <a:t>. 15, </a:t>
            </a:r>
            <a:r>
              <a:rPr lang="en-US" sz="1800" b="1" dirty="0" smtClean="0">
                <a:latin typeface="Arial" pitchFamily="34" charset="0"/>
                <a:ea typeface="Calibri"/>
                <a:cs typeface="Arial" pitchFamily="34" charset="0"/>
              </a:rPr>
              <a:t>2013   </a:t>
            </a:r>
            <a:r>
              <a:rPr kumimoji="0" lang="en-US" sz="1800" b="1" i="0" u="none" strike="noStrike" kern="1200" cap="none" spc="0" normalizeH="0" baseline="0" noProof="0" dirty="0" smtClean="0">
                <a:ln>
                  <a:noFill/>
                </a:ln>
                <a:solidFill>
                  <a:prstClr val="black"/>
                </a:solidFill>
                <a:effectLst/>
                <a:uLnTx/>
                <a:uFillTx/>
                <a:latin typeface="Arial" pitchFamily="34" charset="0"/>
                <a:ea typeface="Calibri"/>
                <a:cs typeface="Arial" pitchFamily="34" charset="0"/>
              </a:rPr>
              <a:t>Background </a:t>
            </a:r>
            <a:r>
              <a:rPr kumimoji="0" lang="en-US" sz="1800" b="1" i="0" u="none" strike="noStrike" kern="1200" cap="none" spc="0" normalizeH="0" baseline="0" noProof="0" dirty="0">
                <a:ln>
                  <a:noFill/>
                </a:ln>
                <a:solidFill>
                  <a:prstClr val="black"/>
                </a:solidFill>
                <a:effectLst/>
                <a:uLnTx/>
                <a:uFillTx/>
                <a:latin typeface="Arial" pitchFamily="34" charset="0"/>
                <a:ea typeface="Calibri"/>
                <a:cs typeface="Arial" pitchFamily="34" charset="0"/>
              </a:rPr>
              <a:t>photo, Retrieved </a:t>
            </a:r>
            <a:r>
              <a:rPr kumimoji="0" lang="en-US" sz="1800" b="1" i="0" u="none" strike="noStrike" kern="1200" cap="none" spc="0" normalizeH="0" baseline="0" noProof="0" dirty="0" smtClean="0">
                <a:ln>
                  <a:noFill/>
                </a:ln>
                <a:solidFill>
                  <a:prstClr val="black"/>
                </a:solidFill>
                <a:effectLst/>
                <a:uLnTx/>
                <a:uFillTx/>
                <a:latin typeface="Arial" pitchFamily="34" charset="0"/>
                <a:ea typeface="Calibri"/>
                <a:cs typeface="Arial" pitchFamily="34" charset="0"/>
              </a:rPr>
              <a:t>September </a:t>
            </a:r>
            <a:r>
              <a:rPr lang="en-US" sz="1800" b="1" dirty="0">
                <a:solidFill>
                  <a:prstClr val="black"/>
                </a:solidFill>
                <a:latin typeface="Arial" pitchFamily="34" charset="0"/>
                <a:ea typeface="Calibri"/>
                <a:cs typeface="Arial" pitchFamily="34" charset="0"/>
              </a:rPr>
              <a:t>2016 from, from  Facebook: following the nerd</a:t>
            </a:r>
            <a:endParaRPr kumimoji="0" lang="en-US" sz="1800" b="1" i="0" u="none" strike="noStrike" kern="1200" cap="none" spc="0" normalizeH="0" baseline="0" noProof="0" dirty="0">
              <a:ln>
                <a:noFill/>
              </a:ln>
              <a:solidFill>
                <a:prstClr val="black"/>
              </a:solidFill>
              <a:effectLst/>
              <a:uLnTx/>
              <a:uFillTx/>
              <a:latin typeface="Arial" pitchFamily="34" charset="0"/>
              <a:ea typeface="Calibri"/>
              <a:cs typeface="Arial" pitchFamily="34" charset="0"/>
            </a:endParaRPr>
          </a:p>
          <a:p>
            <a:pPr marL="285750" marR="0" lvl="0" indent="-285750" algn="l" defTabSz="5225064" rtl="0" eaLnBrk="1" fontAlgn="auto" latinLnBrk="0" hangingPunct="1">
              <a:lnSpc>
                <a:spcPct val="100000"/>
              </a:lnSpc>
              <a:spcBef>
                <a:spcPts val="0"/>
              </a:spcBef>
              <a:spcAft>
                <a:spcPts val="1000"/>
              </a:spcAft>
              <a:buClrTx/>
              <a:buSzTx/>
              <a:buFont typeface="Arial" panose="020B0604020202020204" pitchFamily="34" charset="0"/>
              <a:buChar char="•"/>
              <a:tabLst>
                <a:tab pos="457200" algn="l"/>
              </a:tabLst>
              <a:defRPr/>
            </a:pPr>
            <a:r>
              <a:rPr kumimoji="0" lang="en-US" sz="1800" b="1" i="0" u="none" strike="noStrike" kern="1200" cap="none" spc="0" normalizeH="0" baseline="0" noProof="0" dirty="0">
                <a:ln>
                  <a:noFill/>
                </a:ln>
                <a:solidFill>
                  <a:prstClr val="black"/>
                </a:solidFill>
                <a:effectLst/>
                <a:uLnTx/>
                <a:uFillTx/>
                <a:latin typeface="Arial" pitchFamily="34" charset="0"/>
                <a:ea typeface="Calibri"/>
                <a:cs typeface="Arial" pitchFamily="34" charset="0"/>
              </a:rPr>
              <a:t>Indiana Geological Survey. Retrieved </a:t>
            </a:r>
            <a:r>
              <a:rPr kumimoji="0" lang="en-US" sz="1800" b="1" i="0" u="none" strike="noStrike" kern="1200" cap="none" spc="0" normalizeH="0" baseline="0" noProof="0" dirty="0" smtClean="0">
                <a:ln>
                  <a:noFill/>
                </a:ln>
                <a:solidFill>
                  <a:prstClr val="black"/>
                </a:solidFill>
                <a:effectLst/>
                <a:uLnTx/>
                <a:uFillTx/>
                <a:latin typeface="Arial" pitchFamily="34" charset="0"/>
                <a:ea typeface="Calibri"/>
                <a:cs typeface="Arial" pitchFamily="34" charset="0"/>
              </a:rPr>
              <a:t>August 2016 </a:t>
            </a:r>
            <a:r>
              <a:rPr kumimoji="0" lang="en-US" sz="1800" b="1" i="0" u="sng" strike="noStrike" kern="1200" cap="none" spc="0" normalizeH="0" baseline="0" noProof="0" dirty="0" smtClean="0">
                <a:ln>
                  <a:noFill/>
                </a:ln>
                <a:solidFill>
                  <a:srgbClr val="0000FF"/>
                </a:solidFill>
                <a:effectLst/>
                <a:uLnTx/>
                <a:uFillTx/>
                <a:latin typeface="Arial" pitchFamily="34" charset="0"/>
                <a:ea typeface="Calibri"/>
                <a:cs typeface="Arial" pitchFamily="34" charset="0"/>
                <a:hlinkClick r:id="rId7"/>
              </a:rPr>
              <a:t>http</a:t>
            </a:r>
            <a:r>
              <a:rPr kumimoji="0" lang="en-US" sz="1800" b="1" i="0" u="sng" strike="noStrike" kern="1200" cap="none" spc="0" normalizeH="0" baseline="0" noProof="0" dirty="0">
                <a:ln>
                  <a:noFill/>
                </a:ln>
                <a:solidFill>
                  <a:srgbClr val="0000FF"/>
                </a:solidFill>
                <a:effectLst/>
                <a:uLnTx/>
                <a:uFillTx/>
                <a:latin typeface="Arial" pitchFamily="34" charset="0"/>
                <a:ea typeface="Calibri"/>
                <a:cs typeface="Arial" pitchFamily="34" charset="0"/>
                <a:hlinkClick r:id="rId7"/>
              </a:rPr>
              <a:t>://</a:t>
            </a:r>
            <a:r>
              <a:rPr kumimoji="0" lang="en-US" sz="1800" b="1" i="0" u="sng" strike="noStrike" kern="1200" cap="none" spc="0" normalizeH="0" baseline="0" noProof="0" dirty="0" err="1">
                <a:ln>
                  <a:noFill/>
                </a:ln>
                <a:solidFill>
                  <a:srgbClr val="0000FF"/>
                </a:solidFill>
                <a:effectLst/>
                <a:uLnTx/>
                <a:uFillTx/>
                <a:latin typeface="Arial" pitchFamily="34" charset="0"/>
                <a:ea typeface="Calibri"/>
                <a:cs typeface="Arial" pitchFamily="34" charset="0"/>
                <a:hlinkClick r:id="rId7"/>
              </a:rPr>
              <a:t>igs.indiana.edu</a:t>
            </a:r>
            <a:r>
              <a:rPr kumimoji="0" lang="en-US" sz="1800" b="1" i="0" u="sng" strike="noStrike" kern="1200" cap="none" spc="0" normalizeH="0" baseline="0" noProof="0" dirty="0">
                <a:ln>
                  <a:noFill/>
                </a:ln>
                <a:solidFill>
                  <a:srgbClr val="0000FF"/>
                </a:solidFill>
                <a:effectLst/>
                <a:uLnTx/>
                <a:uFillTx/>
                <a:latin typeface="Arial" pitchFamily="34" charset="0"/>
                <a:ea typeface="Calibri"/>
                <a:cs typeface="Arial" pitchFamily="34" charset="0"/>
                <a:hlinkClick r:id="rId7"/>
              </a:rPr>
              <a:t>/geology</a:t>
            </a:r>
            <a:endParaRPr kumimoji="0" lang="en-US" sz="1800" b="1" i="0" u="none" strike="noStrike" kern="1200" cap="none" spc="0" normalizeH="0" baseline="0" noProof="0" dirty="0">
              <a:ln>
                <a:noFill/>
              </a:ln>
              <a:solidFill>
                <a:prstClr val="black"/>
              </a:solidFill>
              <a:effectLst/>
              <a:uLnTx/>
              <a:uFillTx/>
              <a:latin typeface="Arial" pitchFamily="34" charset="0"/>
              <a:ea typeface="Calibri"/>
              <a:cs typeface="Arial" pitchFamily="34" charset="0"/>
            </a:endParaRPr>
          </a:p>
          <a:p>
            <a:pPr marL="285750" marR="0" lvl="0" indent="-285750" algn="l" defTabSz="5225064" rtl="0" eaLnBrk="1" fontAlgn="auto" latinLnBrk="0" hangingPunct="1">
              <a:lnSpc>
                <a:spcPct val="100000"/>
              </a:lnSpc>
              <a:spcBef>
                <a:spcPts val="0"/>
              </a:spcBef>
              <a:spcAft>
                <a:spcPts val="1000"/>
              </a:spcAft>
              <a:buClrTx/>
              <a:buSzTx/>
              <a:buFont typeface="Arial" panose="020B0604020202020204" pitchFamily="34" charset="0"/>
              <a:buChar char="•"/>
              <a:tabLst>
                <a:tab pos="457200" algn="l"/>
              </a:tabLst>
              <a:defRPr/>
            </a:pPr>
            <a:r>
              <a:rPr kumimoji="0" lang="en-US" sz="1800" b="1" i="0" u="none" strike="noStrike" kern="1200" cap="none" spc="0" normalizeH="0" baseline="0" noProof="0" dirty="0" err="1">
                <a:ln>
                  <a:noFill/>
                </a:ln>
                <a:solidFill>
                  <a:prstClr val="black"/>
                </a:solidFill>
                <a:effectLst/>
                <a:uLnTx/>
                <a:uFillTx/>
                <a:latin typeface="Arial" pitchFamily="34" charset="0"/>
                <a:ea typeface="Calibri"/>
                <a:cs typeface="Arial" pitchFamily="34" charset="0"/>
              </a:rPr>
              <a:t>Lineback</a:t>
            </a:r>
            <a:r>
              <a:rPr kumimoji="0" lang="en-US" sz="1800" b="1" i="0" u="none" strike="noStrike" kern="1200" cap="none" spc="0" normalizeH="0" baseline="0" noProof="0" dirty="0">
                <a:ln>
                  <a:noFill/>
                </a:ln>
                <a:solidFill>
                  <a:prstClr val="black"/>
                </a:solidFill>
                <a:effectLst/>
                <a:uLnTx/>
                <a:uFillTx/>
                <a:latin typeface="Arial" pitchFamily="34" charset="0"/>
                <a:ea typeface="Calibri"/>
                <a:cs typeface="Arial" pitchFamily="34" charset="0"/>
              </a:rPr>
              <a:t>, J. A., 1970, Stratigraphy of the New Albany Shale in Indiana: Indiana Geol. Survey  Bull. 44, 73 p</a:t>
            </a:r>
            <a:r>
              <a:rPr kumimoji="0" lang="en-US" sz="1800" b="1" i="0" u="none" strike="noStrike" kern="1200" cap="none" spc="0" normalizeH="0" baseline="0" noProof="0" dirty="0" smtClean="0">
                <a:ln>
                  <a:noFill/>
                </a:ln>
                <a:solidFill>
                  <a:prstClr val="black"/>
                </a:solidFill>
                <a:effectLst/>
                <a:uLnTx/>
                <a:uFillTx/>
                <a:latin typeface="Arial" pitchFamily="34" charset="0"/>
                <a:ea typeface="Calibri"/>
                <a:cs typeface="Arial" pitchFamily="34" charset="0"/>
              </a:rPr>
              <a:t>.</a:t>
            </a:r>
          </a:p>
          <a:p>
            <a:pPr marL="285750" marR="0" lvl="0" indent="-285750" algn="l" defTabSz="5225064" rtl="0" eaLnBrk="1" fontAlgn="auto" latinLnBrk="0" hangingPunct="1">
              <a:lnSpc>
                <a:spcPct val="100000"/>
              </a:lnSpc>
              <a:spcBef>
                <a:spcPts val="0"/>
              </a:spcBef>
              <a:spcAft>
                <a:spcPts val="1000"/>
              </a:spcAft>
              <a:buClrTx/>
              <a:buSzTx/>
              <a:buFont typeface="Arial" panose="020B0604020202020204" pitchFamily="34" charset="0"/>
              <a:buChar char="•"/>
              <a:tabLst>
                <a:tab pos="457200" algn="l"/>
              </a:tabLst>
              <a:defRPr/>
            </a:pPr>
            <a:r>
              <a:rPr kumimoji="0" lang="en-US" sz="1800" b="1" i="0" u="none" strike="noStrike" kern="1200" cap="none" spc="0" normalizeH="0" baseline="0" noProof="0" dirty="0" err="1">
                <a:ln>
                  <a:noFill/>
                </a:ln>
                <a:solidFill>
                  <a:prstClr val="black"/>
                </a:solidFill>
                <a:effectLst/>
                <a:uLnTx/>
                <a:uFillTx/>
                <a:latin typeface="Arial" pitchFamily="34" charset="0"/>
                <a:ea typeface="Calibri"/>
                <a:cs typeface="Arial" pitchFamily="34" charset="0"/>
              </a:rPr>
              <a:t>Onoue</a:t>
            </a:r>
            <a:r>
              <a:rPr kumimoji="0" lang="en-US" sz="1800" b="1" i="0" u="none" strike="noStrike" kern="1200" cap="none" spc="0" normalizeH="0" baseline="0" noProof="0" dirty="0">
                <a:ln>
                  <a:noFill/>
                </a:ln>
                <a:solidFill>
                  <a:prstClr val="black"/>
                </a:solidFill>
                <a:effectLst/>
                <a:uLnTx/>
                <a:uFillTx/>
                <a:latin typeface="Arial" pitchFamily="34" charset="0"/>
                <a:ea typeface="Calibri"/>
                <a:cs typeface="Arial" pitchFamily="34" charset="0"/>
              </a:rPr>
              <a:t>, T., Nakamura, T. , </a:t>
            </a:r>
            <a:r>
              <a:rPr kumimoji="0" lang="en-US" sz="1800" b="1" i="0" u="none" strike="noStrike" kern="1200" cap="none" spc="0" normalizeH="0" baseline="0" noProof="0" dirty="0" err="1">
                <a:ln>
                  <a:noFill/>
                </a:ln>
                <a:solidFill>
                  <a:prstClr val="black"/>
                </a:solidFill>
                <a:effectLst/>
                <a:uLnTx/>
                <a:uFillTx/>
                <a:latin typeface="Arial" pitchFamily="34" charset="0"/>
                <a:ea typeface="Calibri"/>
                <a:cs typeface="Arial" pitchFamily="34" charset="0"/>
              </a:rPr>
              <a:t>Haranosono</a:t>
            </a:r>
            <a:r>
              <a:rPr kumimoji="0" lang="en-US" sz="1800" b="1" i="0" u="none" strike="noStrike" kern="1200" cap="none" spc="0" normalizeH="0" baseline="0" noProof="0" dirty="0">
                <a:ln>
                  <a:noFill/>
                </a:ln>
                <a:solidFill>
                  <a:prstClr val="black"/>
                </a:solidFill>
                <a:effectLst/>
                <a:uLnTx/>
                <a:uFillTx/>
                <a:latin typeface="Arial" pitchFamily="34" charset="0"/>
                <a:ea typeface="Calibri"/>
                <a:cs typeface="Arial" pitchFamily="34" charset="0"/>
              </a:rPr>
              <a:t>, T., and Yasuda, C., 2011, T. Composition and accretion rate of fossil micrometeorites recovered in Middle Triassic deep-sea deposits, Geology, June 2011, </a:t>
            </a:r>
            <a:r>
              <a:rPr kumimoji="0" lang="en-US" sz="1800" b="1" i="0" u="none" strike="noStrike" kern="1200" cap="none" spc="0" normalizeH="0" baseline="0" noProof="0" dirty="0" err="1">
                <a:ln>
                  <a:noFill/>
                </a:ln>
                <a:solidFill>
                  <a:prstClr val="black"/>
                </a:solidFill>
                <a:effectLst/>
                <a:uLnTx/>
                <a:uFillTx/>
                <a:latin typeface="Arial" pitchFamily="34" charset="0"/>
                <a:ea typeface="Calibri"/>
                <a:cs typeface="Arial" pitchFamily="34" charset="0"/>
              </a:rPr>
              <a:t>v.39</a:t>
            </a:r>
            <a:r>
              <a:rPr kumimoji="0" lang="en-US" sz="1800" b="1" i="0" u="none" strike="noStrike" kern="1200" cap="none" spc="0" normalizeH="0" baseline="0" noProof="0" dirty="0">
                <a:ln>
                  <a:noFill/>
                </a:ln>
                <a:solidFill>
                  <a:prstClr val="black"/>
                </a:solidFill>
                <a:effectLst/>
                <a:uLnTx/>
                <a:uFillTx/>
                <a:latin typeface="Arial" pitchFamily="34" charset="0"/>
                <a:ea typeface="Calibri"/>
                <a:cs typeface="Arial" pitchFamily="34" charset="0"/>
              </a:rPr>
              <a:t>; </a:t>
            </a:r>
            <a:r>
              <a:rPr kumimoji="0" lang="en-US" sz="1800" b="1" i="0" u="none" strike="noStrike" kern="1200" cap="none" spc="0" normalizeH="0" baseline="0" noProof="0" dirty="0" err="1">
                <a:ln>
                  <a:noFill/>
                </a:ln>
                <a:solidFill>
                  <a:prstClr val="black"/>
                </a:solidFill>
                <a:effectLst/>
                <a:uLnTx/>
                <a:uFillTx/>
                <a:latin typeface="Arial" pitchFamily="34" charset="0"/>
                <a:ea typeface="Calibri"/>
                <a:cs typeface="Arial" pitchFamily="34" charset="0"/>
              </a:rPr>
              <a:t>no.6</a:t>
            </a:r>
            <a:r>
              <a:rPr kumimoji="0" lang="en-US" sz="1800" b="1" i="0" u="none" strike="noStrike" kern="1200" cap="none" spc="0" normalizeH="0" baseline="0" noProof="0" dirty="0">
                <a:ln>
                  <a:noFill/>
                </a:ln>
                <a:solidFill>
                  <a:prstClr val="black"/>
                </a:solidFill>
                <a:effectLst/>
                <a:uLnTx/>
                <a:uFillTx/>
                <a:latin typeface="Arial" pitchFamily="34" charset="0"/>
                <a:ea typeface="Calibri"/>
                <a:cs typeface="Arial" pitchFamily="34" charset="0"/>
              </a:rPr>
              <a:t>, </a:t>
            </a:r>
            <a:r>
              <a:rPr kumimoji="0" lang="en-US" sz="1800" b="1" i="0" u="none" strike="noStrike" kern="1200" cap="none" spc="0" normalizeH="0" baseline="0" noProof="0" dirty="0" smtClean="0">
                <a:ln>
                  <a:noFill/>
                </a:ln>
                <a:solidFill>
                  <a:prstClr val="black"/>
                </a:solidFill>
                <a:effectLst/>
                <a:uLnTx/>
                <a:uFillTx/>
                <a:latin typeface="Arial" pitchFamily="34" charset="0"/>
                <a:ea typeface="Calibri"/>
                <a:cs typeface="Arial" pitchFamily="34" charset="0"/>
              </a:rPr>
              <a:t>pp 567-570</a:t>
            </a:r>
            <a:r>
              <a:rPr kumimoji="0" lang="en-US" sz="1800" b="1" i="0" u="none" strike="noStrike" kern="1200" cap="none" spc="0" normalizeH="0" baseline="0" noProof="0" dirty="0">
                <a:ln>
                  <a:noFill/>
                </a:ln>
                <a:solidFill>
                  <a:prstClr val="black"/>
                </a:solidFill>
                <a:effectLst/>
                <a:uLnTx/>
                <a:uFillTx/>
                <a:latin typeface="Arial" pitchFamily="34" charset="0"/>
                <a:ea typeface="Calibri"/>
                <a:cs typeface="Arial" pitchFamily="34" charset="0"/>
              </a:rPr>
              <a:t>.</a:t>
            </a:r>
          </a:p>
          <a:p>
            <a:pPr marL="285750" marR="0" lvl="0" indent="-285750" algn="l" defTabSz="5225064"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800" b="1"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Scheck</a:t>
            </a: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J., Lemke, T., </a:t>
            </a:r>
            <a:r>
              <a:rPr kumimoji="0" lang="en-US" sz="1800" b="1"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Gebauer</a:t>
            </a: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D</a:t>
            </a:r>
            <a:r>
              <a:rPr kumimoji="0" lang="en-US" sz="1800" b="1"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2015, The </a:t>
            </a: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role of chloride ions during the formation of </a:t>
            </a:r>
            <a:r>
              <a:rPr kumimoji="0" lang="en-US" sz="1800" b="1"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akaganéite</a:t>
            </a: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1800" b="1"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revisited,  </a:t>
            </a: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Minerals: 5(4): 778-787.</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5225064" rtl="0" eaLnBrk="1" fontAlgn="auto" latinLnBrk="0" hangingPunct="1">
              <a:lnSpc>
                <a:spcPct val="115000"/>
              </a:lnSpc>
              <a:spcBef>
                <a:spcPts val="0"/>
              </a:spcBef>
              <a:spcAft>
                <a:spcPts val="1000"/>
              </a:spcAft>
              <a:buClrTx/>
              <a:buSzTx/>
              <a:buFontTx/>
              <a:buNone/>
              <a:tabLst>
                <a:tab pos="457200" algn="l"/>
              </a:tabLst>
              <a:defRPr/>
            </a:pPr>
            <a:endParaRPr kumimoji="0" lang="en-US" sz="1800" b="1" i="0" u="none" strike="noStrike" kern="1200" cap="none" spc="0" normalizeH="0" baseline="0" noProof="0" dirty="0">
              <a:ln>
                <a:noFill/>
              </a:ln>
              <a:solidFill>
                <a:prstClr val="black"/>
              </a:solidFill>
              <a:effectLst/>
              <a:uLnTx/>
              <a:uFillTx/>
              <a:latin typeface="Arial" pitchFamily="34" charset="0"/>
              <a:ea typeface="Calibri"/>
              <a:cs typeface="Arial" pitchFamily="34" charset="0"/>
            </a:endParaRPr>
          </a:p>
        </p:txBody>
      </p:sp>
      <p:sp>
        <p:nvSpPr>
          <p:cNvPr id="13" name="Rectangle 12"/>
          <p:cNvSpPr/>
          <p:nvPr/>
        </p:nvSpPr>
        <p:spPr>
          <a:xfrm>
            <a:off x="10211925" y="38469191"/>
            <a:ext cx="6979097" cy="1015663"/>
          </a:xfrm>
          <a:prstGeom prst="rect">
            <a:avLst/>
          </a:prstGeom>
        </p:spPr>
        <p:txBody>
          <a:bodyPr wrap="square">
            <a:spAutoFit/>
          </a:bodyPr>
          <a:lstStyle/>
          <a:p>
            <a:pPr marL="0" marR="0" lvl="0" indent="0" algn="l" defTabSz="5225064"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Black" panose="020B0A04020102020204" pitchFamily="34" charset="0"/>
                <a:ea typeface="+mn-ea"/>
                <a:cs typeface="Arial" pitchFamily="34" charset="0"/>
              </a:rPr>
              <a:t>Figure </a:t>
            </a:r>
            <a:r>
              <a:rPr kumimoji="0" lang="en-US" sz="2000" b="1" i="0" u="none" strike="noStrike" kern="1200" cap="none" spc="0" normalizeH="0" baseline="0" noProof="0" dirty="0" smtClean="0">
                <a:ln>
                  <a:noFill/>
                </a:ln>
                <a:solidFill>
                  <a:prstClr val="black"/>
                </a:solidFill>
                <a:effectLst/>
                <a:uLnTx/>
                <a:uFillTx/>
                <a:latin typeface="Arial Black" panose="020B0A04020102020204" pitchFamily="34" charset="0"/>
                <a:ea typeface="+mn-ea"/>
                <a:cs typeface="Arial" pitchFamily="34" charset="0"/>
              </a:rPr>
              <a:t>2.  Geologic Map </a:t>
            </a:r>
            <a:r>
              <a:rPr kumimoji="0" lang="en-US" sz="2000" b="1" i="0" u="none" strike="noStrike" kern="1200" cap="none" spc="0" normalizeH="0" baseline="0" noProof="0" dirty="0">
                <a:ln>
                  <a:noFill/>
                </a:ln>
                <a:solidFill>
                  <a:prstClr val="black"/>
                </a:solidFill>
                <a:effectLst/>
                <a:uLnTx/>
                <a:uFillTx/>
                <a:latin typeface="Arial Black" panose="020B0A04020102020204" pitchFamily="34" charset="0"/>
                <a:ea typeface="+mn-ea"/>
                <a:cs typeface="Arial" pitchFamily="34" charset="0"/>
              </a:rPr>
              <a:t>of Indiana with </a:t>
            </a:r>
            <a:r>
              <a:rPr kumimoji="0" lang="en-US" sz="2000" b="1" i="0" u="none" strike="noStrike" kern="1200" cap="none" spc="0" normalizeH="0" baseline="0" noProof="0" dirty="0" smtClean="0">
                <a:ln>
                  <a:noFill/>
                </a:ln>
                <a:solidFill>
                  <a:prstClr val="black"/>
                </a:solidFill>
                <a:effectLst/>
                <a:uLnTx/>
                <a:uFillTx/>
                <a:latin typeface="Arial Black" panose="020B0A04020102020204" pitchFamily="34" charset="0"/>
                <a:ea typeface="+mn-ea"/>
                <a:cs typeface="Arial" pitchFamily="34" charset="0"/>
              </a:rPr>
              <a:t>sampling locality indicated. </a:t>
            </a:r>
            <a:r>
              <a:rPr kumimoji="0" lang="en-US" sz="2000" b="1" i="0" u="none" strike="noStrike" kern="1200" cap="none" spc="0" normalizeH="0" baseline="0" noProof="0" dirty="0">
                <a:ln>
                  <a:noFill/>
                </a:ln>
                <a:solidFill>
                  <a:prstClr val="black"/>
                </a:solidFill>
                <a:effectLst/>
                <a:uLnTx/>
                <a:uFillTx/>
                <a:latin typeface="Arial Black" panose="020B0A04020102020204" pitchFamily="34" charset="0"/>
                <a:ea typeface="+mn-ea"/>
                <a:cs typeface="Arial" pitchFamily="34" charset="0"/>
              </a:rPr>
              <a:t>(Indiana Geologic Survey and Google Earth, </a:t>
            </a:r>
            <a:r>
              <a:rPr kumimoji="0" lang="en-US" sz="2000" b="1" i="0" u="none" strike="noStrike" kern="1200" cap="none" spc="0" normalizeH="0" baseline="0" noProof="0" dirty="0" smtClean="0">
                <a:ln>
                  <a:noFill/>
                </a:ln>
                <a:solidFill>
                  <a:prstClr val="black"/>
                </a:solidFill>
                <a:effectLst/>
                <a:uLnTx/>
                <a:uFillTx/>
                <a:latin typeface="Arial Black" panose="020B0A04020102020204" pitchFamily="34" charset="0"/>
                <a:ea typeface="+mn-ea"/>
                <a:cs typeface="Arial" pitchFamily="34" charset="0"/>
              </a:rPr>
              <a:t>2013)</a:t>
            </a:r>
            <a:endParaRPr kumimoji="0" lang="en-US" sz="2000" b="1" i="0" u="none" strike="noStrike" kern="1200" cap="none" spc="0" normalizeH="0" baseline="0" noProof="0" dirty="0">
              <a:ln>
                <a:noFill/>
              </a:ln>
              <a:solidFill>
                <a:prstClr val="black"/>
              </a:solidFill>
              <a:effectLst/>
              <a:uLnTx/>
              <a:uFillTx/>
              <a:latin typeface="Arial Black" panose="020B0A04020102020204" pitchFamily="34" charset="0"/>
              <a:ea typeface="+mn-ea"/>
              <a:cs typeface="Arial" pitchFamily="34" charset="0"/>
            </a:endParaRPr>
          </a:p>
        </p:txBody>
      </p:sp>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08135" y="32877275"/>
            <a:ext cx="4659465" cy="5568332"/>
          </a:xfrm>
          <a:prstGeom prst="rect">
            <a:avLst/>
          </a:prstGeom>
        </p:spPr>
      </p:pic>
      <p:sp>
        <p:nvSpPr>
          <p:cNvPr id="14" name="TextBox 13"/>
          <p:cNvSpPr txBox="1"/>
          <p:nvPr/>
        </p:nvSpPr>
        <p:spPr>
          <a:xfrm>
            <a:off x="2808135" y="38613080"/>
            <a:ext cx="4659465" cy="1323439"/>
          </a:xfrm>
          <a:prstGeom prst="rect">
            <a:avLst/>
          </a:prstGeom>
          <a:noFill/>
        </p:spPr>
        <p:txBody>
          <a:bodyPr wrap="square" rtlCol="0">
            <a:spAutoFit/>
          </a:bodyPr>
          <a:lstStyle/>
          <a:p>
            <a:pPr marL="0" marR="0" lvl="0" indent="0" algn="l" defTabSz="5225064"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Black" pitchFamily="34" charset="0"/>
                <a:ea typeface="Times New Roman"/>
                <a:cs typeface="Arial" pitchFamily="34" charset="0"/>
              </a:rPr>
              <a:t>Figure </a:t>
            </a:r>
            <a:r>
              <a:rPr kumimoji="0" lang="en-US" sz="2000" b="1" i="0" u="none" strike="noStrike" kern="1200" cap="none" spc="0" normalizeH="0" baseline="0" noProof="0" dirty="0" smtClean="0">
                <a:ln>
                  <a:noFill/>
                </a:ln>
                <a:solidFill>
                  <a:srgbClr val="000000"/>
                </a:solidFill>
                <a:effectLst/>
                <a:uLnTx/>
                <a:uFillTx/>
                <a:latin typeface="Arial Black" pitchFamily="34" charset="0"/>
                <a:ea typeface="Times New Roman"/>
                <a:cs typeface="Arial" pitchFamily="34" charset="0"/>
              </a:rPr>
              <a:t>1.  Stratigraphy </a:t>
            </a:r>
            <a:r>
              <a:rPr kumimoji="0" lang="en-US" sz="2000" b="1" i="0" u="none" strike="noStrike" kern="1200" cap="none" spc="0" normalizeH="0" baseline="0" noProof="0" dirty="0">
                <a:ln>
                  <a:noFill/>
                </a:ln>
                <a:solidFill>
                  <a:srgbClr val="000000"/>
                </a:solidFill>
                <a:effectLst/>
                <a:uLnTx/>
                <a:uFillTx/>
                <a:latin typeface="Arial Black" pitchFamily="34" charset="0"/>
                <a:ea typeface="Times New Roman"/>
                <a:cs typeface="Arial" pitchFamily="34" charset="0"/>
              </a:rPr>
              <a:t>of the New Albany Shale in Southern Indiana</a:t>
            </a:r>
            <a:r>
              <a:rPr kumimoji="0" lang="en-US" sz="2000" b="1" i="0" u="none" strike="noStrike" kern="1200" cap="none" spc="0" normalizeH="0" baseline="0" noProof="0" dirty="0" smtClean="0">
                <a:ln>
                  <a:noFill/>
                </a:ln>
                <a:solidFill>
                  <a:srgbClr val="000000"/>
                </a:solidFill>
                <a:effectLst/>
                <a:uLnTx/>
                <a:uFillTx/>
                <a:latin typeface="Arial Black" pitchFamily="34" charset="0"/>
                <a:ea typeface="Times New Roman"/>
                <a:cs typeface="Arial" pitchFamily="34" charset="0"/>
              </a:rPr>
              <a:t>. (modified from </a:t>
            </a:r>
            <a:r>
              <a:rPr kumimoji="0" lang="en-US" sz="2000" b="1" i="0" u="none" strike="noStrike" kern="1200" cap="none" spc="0" normalizeH="0" baseline="0" noProof="0" dirty="0" err="1" smtClean="0">
                <a:ln>
                  <a:noFill/>
                </a:ln>
                <a:solidFill>
                  <a:srgbClr val="000000"/>
                </a:solidFill>
                <a:effectLst/>
                <a:uLnTx/>
                <a:uFillTx/>
                <a:latin typeface="Arial Black" pitchFamily="34" charset="0"/>
                <a:ea typeface="Times New Roman"/>
                <a:cs typeface="Arial" pitchFamily="34" charset="0"/>
              </a:rPr>
              <a:t>Hasenmuller</a:t>
            </a:r>
            <a:r>
              <a:rPr kumimoji="0" lang="en-US" sz="2000" b="1" i="0" u="none" strike="noStrike" kern="1200" cap="none" spc="0" normalizeH="0" baseline="0" noProof="0" dirty="0" smtClean="0">
                <a:ln>
                  <a:noFill/>
                </a:ln>
                <a:solidFill>
                  <a:srgbClr val="000000"/>
                </a:solidFill>
                <a:effectLst/>
                <a:uLnTx/>
                <a:uFillTx/>
                <a:latin typeface="Arial Black" pitchFamily="34" charset="0"/>
                <a:ea typeface="Times New Roman"/>
                <a:cs typeface="Arial" pitchFamily="34" charset="0"/>
              </a:rPr>
              <a:t> </a:t>
            </a:r>
            <a:r>
              <a:rPr kumimoji="0" lang="en-US" sz="2000" b="1" i="0" u="none" strike="noStrike" kern="1200" cap="none" spc="0" normalizeH="0" baseline="0" noProof="0" smtClean="0">
                <a:ln>
                  <a:noFill/>
                </a:ln>
                <a:solidFill>
                  <a:srgbClr val="000000"/>
                </a:solidFill>
                <a:effectLst/>
                <a:uLnTx/>
                <a:uFillTx/>
                <a:latin typeface="Arial Black" pitchFamily="34" charset="0"/>
                <a:ea typeface="Times New Roman"/>
                <a:cs typeface="Arial" pitchFamily="34" charset="0"/>
              </a:rPr>
              <a:t>and Bassett</a:t>
            </a:r>
            <a:r>
              <a:rPr kumimoji="0" lang="en-US" sz="2000" b="1" i="0" u="none" strike="noStrike" kern="1200" cap="none" spc="0" normalizeH="0" noProof="0" smtClean="0">
                <a:ln>
                  <a:noFill/>
                </a:ln>
                <a:solidFill>
                  <a:srgbClr val="000000"/>
                </a:solidFill>
                <a:effectLst/>
                <a:uLnTx/>
                <a:uFillTx/>
                <a:latin typeface="Arial Black" pitchFamily="34" charset="0"/>
                <a:ea typeface="Times New Roman"/>
                <a:cs typeface="Arial" pitchFamily="34" charset="0"/>
              </a:rPr>
              <a:t>, 1981)</a:t>
            </a:r>
            <a:r>
              <a:rPr kumimoji="0" lang="en-US" sz="2000" b="1" i="0" u="none" strike="noStrike" kern="1200" cap="none" spc="0" normalizeH="0" baseline="0" noProof="0" smtClean="0">
                <a:ln>
                  <a:noFill/>
                </a:ln>
                <a:solidFill>
                  <a:srgbClr val="000000"/>
                </a:solidFill>
                <a:effectLst/>
                <a:uLnTx/>
                <a:uFillTx/>
                <a:latin typeface="Arial Black" pitchFamily="34" charset="0"/>
                <a:ea typeface="Times New Roman"/>
                <a:cs typeface="Arial" pitchFamily="34" charset="0"/>
              </a:rPr>
              <a:t> </a:t>
            </a:r>
            <a:endParaRPr kumimoji="0" lang="en-US" sz="2000" b="1" i="0" u="none" strike="noStrike" kern="1200" cap="none" spc="0" normalizeH="0" baseline="0" noProof="0" dirty="0">
              <a:ln>
                <a:noFill/>
              </a:ln>
              <a:solidFill>
                <a:prstClr val="black"/>
              </a:solidFill>
              <a:effectLst/>
              <a:uLnTx/>
              <a:uFillTx/>
              <a:latin typeface="Arial Black" pitchFamily="34" charset="0"/>
              <a:ea typeface="+mn-ea"/>
              <a:cs typeface="+mn-cs"/>
            </a:endParaRPr>
          </a:p>
        </p:txBody>
      </p:sp>
      <p:sp>
        <p:nvSpPr>
          <p:cNvPr id="15" name="TextBox 14"/>
          <p:cNvSpPr txBox="1"/>
          <p:nvPr/>
        </p:nvSpPr>
        <p:spPr>
          <a:xfrm>
            <a:off x="2057401" y="23196013"/>
            <a:ext cx="15253426" cy="10310515"/>
          </a:xfrm>
          <a:prstGeom prst="rect">
            <a:avLst/>
          </a:prstGeom>
          <a:noFill/>
        </p:spPr>
        <p:txBody>
          <a:bodyPr wrap="square" rtlCol="0">
            <a:spAutoFit/>
          </a:bodyPr>
          <a:lstStyle/>
          <a:p>
            <a:pPr marL="0" marR="0" lvl="0" indent="0" algn="l" defTabSz="5225064" rtl="0" eaLnBrk="1" fontAlgn="auto" latinLnBrk="0" hangingPunct="1">
              <a:lnSpc>
                <a:spcPct val="100000"/>
              </a:lnSpc>
              <a:spcBef>
                <a:spcPts val="0"/>
              </a:spcBef>
              <a:spcAft>
                <a:spcPts val="0"/>
              </a:spcAft>
              <a:buClrTx/>
              <a:buSzTx/>
              <a:buFontTx/>
              <a:buNone/>
              <a:tabLst/>
              <a:defRPr/>
            </a:pPr>
            <a:r>
              <a:rPr kumimoji="0" lang="en-US" sz="4000" b="0" i="1" u="none" strike="noStrike" kern="1200" cap="none" spc="0" normalizeH="0" baseline="0" noProof="0" dirty="0" smtClean="0">
                <a:ln>
                  <a:noFill/>
                </a:ln>
                <a:solidFill>
                  <a:prstClr val="black"/>
                </a:solidFill>
                <a:effectLst/>
                <a:uLnTx/>
                <a:uFillTx/>
                <a:latin typeface="Arial Black" pitchFamily="34" charset="0"/>
                <a:ea typeface="+mn-ea"/>
                <a:cs typeface="Arial" pitchFamily="34" charset="0"/>
              </a:rPr>
              <a:t>Sample </a:t>
            </a:r>
            <a:r>
              <a:rPr kumimoji="0" lang="en-US" sz="4000" b="0" i="1" u="none" strike="noStrike" kern="1200" cap="none" spc="0" normalizeH="0" baseline="0" noProof="0" dirty="0">
                <a:ln>
                  <a:noFill/>
                </a:ln>
                <a:solidFill>
                  <a:prstClr val="black"/>
                </a:solidFill>
                <a:effectLst/>
                <a:uLnTx/>
                <a:uFillTx/>
                <a:latin typeface="Arial Black" pitchFamily="34" charset="0"/>
                <a:ea typeface="+mn-ea"/>
                <a:cs typeface="Arial" pitchFamily="34" charset="0"/>
              </a:rPr>
              <a:t>Source and  Experimental </a:t>
            </a:r>
            <a:r>
              <a:rPr kumimoji="0" lang="en-US" sz="4000" b="0" i="1" u="none" strike="noStrike" kern="1200" cap="none" spc="0" normalizeH="0" baseline="0" noProof="0" dirty="0" smtClean="0">
                <a:ln>
                  <a:noFill/>
                </a:ln>
                <a:solidFill>
                  <a:prstClr val="black"/>
                </a:solidFill>
                <a:effectLst/>
                <a:uLnTx/>
                <a:uFillTx/>
                <a:latin typeface="Arial Black" pitchFamily="34" charset="0"/>
                <a:ea typeface="+mn-ea"/>
                <a:cs typeface="Arial" pitchFamily="34" charset="0"/>
              </a:rPr>
              <a:t>Methods</a:t>
            </a:r>
            <a:endParaRPr kumimoji="0" lang="en-US" sz="4000" b="0" i="1" u="none" strike="noStrike" kern="1200" cap="none" spc="0" normalizeH="0" baseline="0" noProof="0" dirty="0">
              <a:ln>
                <a:noFill/>
              </a:ln>
              <a:solidFill>
                <a:prstClr val="black"/>
              </a:solidFill>
              <a:effectLst/>
              <a:uLnTx/>
              <a:uFillTx/>
              <a:latin typeface="Arial Black" pitchFamily="34" charset="0"/>
              <a:ea typeface="+mn-ea"/>
              <a:cs typeface="Arial" pitchFamily="34" charset="0"/>
            </a:endParaRPr>
          </a:p>
          <a:p>
            <a:pPr marL="0" marR="0" lvl="0" indent="0" algn="just" defTabSz="5225064"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srgbClr val="000000"/>
              </a:solidFill>
              <a:effectLst/>
              <a:uLnTx/>
              <a:uFillTx/>
              <a:latin typeface="Arial"/>
              <a:ea typeface="Times New Roman"/>
              <a:cs typeface="+mn-cs"/>
            </a:endParaRPr>
          </a:p>
          <a:p>
            <a:pPr marL="0" marR="0" lvl="0" indent="0" algn="just" defTabSz="5225064"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000000"/>
                </a:solidFill>
                <a:effectLst/>
                <a:uLnTx/>
                <a:uFillTx/>
                <a:latin typeface="Arial" pitchFamily="34" charset="0"/>
                <a:ea typeface="Times New Roman"/>
                <a:cs typeface="Arial" pitchFamily="34" charset="0"/>
              </a:rPr>
              <a:t>This study began with </a:t>
            </a:r>
            <a:r>
              <a:rPr kumimoji="0" lang="en-US" sz="2000" b="1" i="0" u="none" strike="noStrike" kern="1200" cap="none" spc="0" normalizeH="0" baseline="0" noProof="0" dirty="0" err="1" smtClean="0">
                <a:ln>
                  <a:noFill/>
                </a:ln>
                <a:solidFill>
                  <a:srgbClr val="000000"/>
                </a:solidFill>
                <a:effectLst/>
                <a:uLnTx/>
                <a:uFillTx/>
                <a:latin typeface="Arial" pitchFamily="34" charset="0"/>
                <a:ea typeface="Times New Roman"/>
                <a:cs typeface="Arial" pitchFamily="34" charset="0"/>
              </a:rPr>
              <a:t>IUS</a:t>
            </a:r>
            <a:r>
              <a:rPr kumimoji="0" lang="en-US" sz="2000" b="1" i="0" u="none" strike="noStrike" kern="1200" cap="none" spc="0" normalizeH="0" baseline="0" noProof="0" dirty="0" smtClean="0">
                <a:ln>
                  <a:noFill/>
                </a:ln>
                <a:solidFill>
                  <a:srgbClr val="000000"/>
                </a:solidFill>
                <a:effectLst/>
                <a:uLnTx/>
                <a:uFillTx/>
                <a:latin typeface="Arial" pitchFamily="34" charset="0"/>
                <a:ea typeface="Times New Roman"/>
                <a:cs typeface="Arial" pitchFamily="34" charset="0"/>
              </a:rPr>
              <a:t> an undergraduate geology student, John Wilson in 2013, as an attempt to recovered micrometeorites from shale.  It became far more complex.    Samples for the current study were collected at a roadside exposure created by the construction of Interstate 265. (Lee Hamilton Freeway).  Here, the New Albany Shale is exposed with the soil overburden removed, forming a clean surface, but relatively uncontaminated by soils and human materials.   Approximately 20 </a:t>
            </a:r>
            <a:r>
              <a:rPr kumimoji="0" lang="en-US" sz="2000" b="1" i="0" u="none" strike="noStrike" kern="1200" cap="none" spc="0" normalizeH="0" baseline="0" noProof="0" dirty="0">
                <a:ln>
                  <a:noFill/>
                </a:ln>
                <a:solidFill>
                  <a:srgbClr val="000000"/>
                </a:solidFill>
                <a:effectLst/>
                <a:uLnTx/>
                <a:uFillTx/>
                <a:latin typeface="Arial" pitchFamily="34" charset="0"/>
                <a:ea typeface="Times New Roman"/>
                <a:cs typeface="Arial" pitchFamily="34" charset="0"/>
              </a:rPr>
              <a:t>feet of the Camp Run Member of the New Albany Shale is </a:t>
            </a:r>
            <a:r>
              <a:rPr kumimoji="0" lang="en-US" sz="2000" b="1" i="0" u="none" strike="noStrike" kern="1200" cap="none" spc="0" normalizeH="0" baseline="0" noProof="0" dirty="0" smtClean="0">
                <a:ln>
                  <a:noFill/>
                </a:ln>
                <a:solidFill>
                  <a:srgbClr val="000000"/>
                </a:solidFill>
                <a:effectLst/>
                <a:uLnTx/>
                <a:uFillTx/>
                <a:latin typeface="Arial" pitchFamily="34" charset="0"/>
                <a:ea typeface="Times New Roman"/>
                <a:cs typeface="Arial" pitchFamily="34" charset="0"/>
              </a:rPr>
              <a:t>exposed at this location.  </a:t>
            </a:r>
            <a:r>
              <a:rPr kumimoji="0" lang="en-US" sz="2000" b="1" i="0" u="none" strike="noStrike" kern="1200" cap="none" spc="0" normalizeH="0" baseline="0" noProof="0" dirty="0">
                <a:ln>
                  <a:noFill/>
                </a:ln>
                <a:solidFill>
                  <a:srgbClr val="000000"/>
                </a:solidFill>
                <a:effectLst/>
                <a:uLnTx/>
                <a:uFillTx/>
                <a:latin typeface="Arial" pitchFamily="34" charset="0"/>
                <a:ea typeface="Times New Roman"/>
                <a:cs typeface="Arial" pitchFamily="34" charset="0"/>
              </a:rPr>
              <a:t>To collect samples, an industrial </a:t>
            </a:r>
            <a:r>
              <a:rPr kumimoji="0" lang="en-US" sz="2000" b="1" i="0" u="none" strike="noStrike" kern="1200" cap="none" spc="0" normalizeH="0" baseline="0" noProof="0" dirty="0" smtClean="0">
                <a:ln>
                  <a:noFill/>
                </a:ln>
                <a:solidFill>
                  <a:srgbClr val="000000"/>
                </a:solidFill>
                <a:effectLst/>
                <a:uLnTx/>
                <a:uFillTx/>
                <a:latin typeface="Arial" pitchFamily="34" charset="0"/>
                <a:ea typeface="Times New Roman"/>
                <a:cs typeface="Arial" pitchFamily="34" charset="0"/>
              </a:rPr>
              <a:t>magnet </a:t>
            </a:r>
            <a:r>
              <a:rPr kumimoji="0" lang="en-US" sz="2000" b="1" i="0" u="none" strike="noStrike" kern="1200" cap="none" spc="0" normalizeH="0" baseline="0" noProof="0" dirty="0">
                <a:ln>
                  <a:noFill/>
                </a:ln>
                <a:solidFill>
                  <a:srgbClr val="000000"/>
                </a:solidFill>
                <a:effectLst/>
                <a:uLnTx/>
                <a:uFillTx/>
                <a:latin typeface="Arial" pitchFamily="34" charset="0"/>
                <a:ea typeface="Times New Roman"/>
                <a:cs typeface="Arial" pitchFamily="34" charset="0"/>
              </a:rPr>
              <a:t>was used and </a:t>
            </a:r>
            <a:r>
              <a:rPr kumimoji="0" lang="en-US" sz="2000" b="1" i="0" u="none" strike="noStrike" kern="1200" cap="none" spc="0" normalizeH="0" baseline="0" noProof="0" dirty="0" smtClean="0">
                <a:ln>
                  <a:noFill/>
                </a:ln>
                <a:solidFill>
                  <a:srgbClr val="000000"/>
                </a:solidFill>
                <a:effectLst/>
                <a:uLnTx/>
                <a:uFillTx/>
                <a:latin typeface="Arial" pitchFamily="34" charset="0"/>
                <a:ea typeface="Times New Roman"/>
                <a:cs typeface="Arial" pitchFamily="34" charset="0"/>
              </a:rPr>
              <a:t>grid </a:t>
            </a:r>
            <a:r>
              <a:rPr kumimoji="0" lang="en-US" sz="2000" b="1" i="0" u="none" strike="noStrike" kern="1200" cap="none" spc="0" normalizeH="0" baseline="0" noProof="0" dirty="0">
                <a:ln>
                  <a:noFill/>
                </a:ln>
                <a:solidFill>
                  <a:srgbClr val="000000"/>
                </a:solidFill>
                <a:effectLst/>
                <a:uLnTx/>
                <a:uFillTx/>
                <a:latin typeface="Arial" pitchFamily="34" charset="0"/>
                <a:ea typeface="Times New Roman"/>
                <a:cs typeface="Arial" pitchFamily="34" charset="0"/>
              </a:rPr>
              <a:t>pattern was </a:t>
            </a:r>
            <a:r>
              <a:rPr kumimoji="0" lang="en-US" sz="2000" b="1" i="0" u="none" strike="noStrike" kern="1200" cap="none" spc="0" normalizeH="0" baseline="0" noProof="0" dirty="0" smtClean="0">
                <a:ln>
                  <a:noFill/>
                </a:ln>
                <a:solidFill>
                  <a:srgbClr val="000000"/>
                </a:solidFill>
                <a:effectLst/>
                <a:uLnTx/>
                <a:uFillTx/>
                <a:latin typeface="Arial" pitchFamily="34" charset="0"/>
                <a:ea typeface="Times New Roman"/>
                <a:cs typeface="Arial" pitchFamily="34" charset="0"/>
              </a:rPr>
              <a:t>established, </a:t>
            </a:r>
            <a:r>
              <a:rPr kumimoji="0" lang="en-US" sz="2000" b="1" i="0" u="none" strike="noStrike" kern="1200" cap="none" spc="0" normalizeH="0" baseline="0" noProof="0" dirty="0">
                <a:ln>
                  <a:noFill/>
                </a:ln>
                <a:solidFill>
                  <a:srgbClr val="000000"/>
                </a:solidFill>
                <a:effectLst/>
                <a:uLnTx/>
                <a:uFillTx/>
                <a:latin typeface="Arial" pitchFamily="34" charset="0"/>
                <a:ea typeface="Times New Roman"/>
                <a:cs typeface="Arial" pitchFamily="34" charset="0"/>
              </a:rPr>
              <a:t>dragging the retrieval magnet so that it dug into the loose weathered </a:t>
            </a:r>
            <a:r>
              <a:rPr kumimoji="0" lang="en-US" sz="2000" b="1" i="0" u="none" strike="noStrike" kern="1200" cap="none" spc="0" normalizeH="0" baseline="0" noProof="0" dirty="0" smtClean="0">
                <a:ln>
                  <a:noFill/>
                </a:ln>
                <a:solidFill>
                  <a:srgbClr val="000000"/>
                </a:solidFill>
                <a:effectLst/>
                <a:uLnTx/>
                <a:uFillTx/>
                <a:latin typeface="Arial" pitchFamily="34" charset="0"/>
                <a:ea typeface="Times New Roman"/>
                <a:cs typeface="Arial" pitchFamily="34" charset="0"/>
              </a:rPr>
              <a:t>shale retrieving magnetic particles. </a:t>
            </a:r>
            <a:r>
              <a:rPr kumimoji="0" lang="en-US" sz="2000" b="1" i="0" u="none" strike="noStrike" kern="1200" cap="none" spc="0" normalizeH="0" baseline="0" noProof="0" dirty="0">
                <a:ln>
                  <a:noFill/>
                </a:ln>
                <a:solidFill>
                  <a:srgbClr val="000000"/>
                </a:solidFill>
                <a:effectLst/>
                <a:uLnTx/>
                <a:uFillTx/>
                <a:latin typeface="Arial" pitchFamily="34" charset="0"/>
                <a:ea typeface="Times New Roman"/>
                <a:cs typeface="Arial" pitchFamily="34" charset="0"/>
              </a:rPr>
              <a:t>At this location, the Clegg Creek member is </a:t>
            </a:r>
            <a:r>
              <a:rPr kumimoji="0" lang="en-US" sz="2000" b="1" i="0" u="none" strike="noStrike" kern="1200" cap="none" spc="0" normalizeH="0" baseline="0" noProof="0" dirty="0" smtClean="0">
                <a:ln>
                  <a:noFill/>
                </a:ln>
                <a:solidFill>
                  <a:srgbClr val="000000"/>
                </a:solidFill>
                <a:effectLst/>
                <a:uLnTx/>
                <a:uFillTx/>
                <a:latin typeface="Arial" pitchFamily="34" charset="0"/>
                <a:ea typeface="Times New Roman"/>
                <a:cs typeface="Arial" pitchFamily="34" charset="0"/>
              </a:rPr>
              <a:t>weathered </a:t>
            </a:r>
            <a:r>
              <a:rPr kumimoji="0" lang="en-US" sz="2000" b="1" i="0" u="none" strike="noStrike" kern="1200" cap="none" spc="0" normalizeH="0" baseline="0" noProof="0" dirty="0">
                <a:ln>
                  <a:noFill/>
                </a:ln>
                <a:solidFill>
                  <a:srgbClr val="000000"/>
                </a:solidFill>
                <a:effectLst/>
                <a:uLnTx/>
                <a:uFillTx/>
                <a:latin typeface="Arial" pitchFamily="34" charset="0"/>
                <a:ea typeface="Times New Roman"/>
                <a:cs typeface="Arial" pitchFamily="34" charset="0"/>
              </a:rPr>
              <a:t>yielding a greater surface area exposed for retrieval. Samples were returned to the laboratory where they were scrutinized with a binocular </a:t>
            </a:r>
            <a:r>
              <a:rPr kumimoji="0" lang="en-US" sz="2000" b="1" i="0" u="none" strike="noStrike" kern="1200" cap="none" spc="0" normalizeH="0" baseline="0" noProof="0" dirty="0" smtClean="0">
                <a:ln>
                  <a:noFill/>
                </a:ln>
                <a:solidFill>
                  <a:srgbClr val="000000"/>
                </a:solidFill>
                <a:effectLst/>
                <a:uLnTx/>
                <a:uFillTx/>
                <a:latin typeface="Arial" pitchFamily="34" charset="0"/>
                <a:ea typeface="Times New Roman"/>
                <a:cs typeface="Arial" pitchFamily="34" charset="0"/>
              </a:rPr>
              <a:t>microscope </a:t>
            </a:r>
            <a:r>
              <a:rPr kumimoji="0" lang="en-US" sz="2000" b="1" i="0" u="none" strike="noStrike" kern="1200" cap="none" spc="0" normalizeH="0" baseline="0" noProof="0" dirty="0">
                <a:ln>
                  <a:noFill/>
                </a:ln>
                <a:solidFill>
                  <a:srgbClr val="000000"/>
                </a:solidFill>
                <a:effectLst/>
                <a:uLnTx/>
                <a:uFillTx/>
                <a:latin typeface="Arial" pitchFamily="34" charset="0"/>
                <a:ea typeface="Times New Roman"/>
                <a:cs typeface="Arial" pitchFamily="34" charset="0"/>
              </a:rPr>
              <a:t>and all obvious man-made contaminants were discarded. Samples were washed with distilled </a:t>
            </a:r>
            <a:r>
              <a:rPr kumimoji="0" lang="en-US" sz="2000" b="1" i="0" u="none" strike="noStrike" kern="1200" cap="none" spc="0" normalizeH="0" baseline="0" noProof="0" dirty="0" smtClean="0">
                <a:ln>
                  <a:noFill/>
                </a:ln>
                <a:solidFill>
                  <a:srgbClr val="000000"/>
                </a:solidFill>
                <a:effectLst/>
                <a:uLnTx/>
                <a:uFillTx/>
                <a:latin typeface="Arial" pitchFamily="34" charset="0"/>
                <a:ea typeface="Times New Roman"/>
                <a:cs typeface="Arial" pitchFamily="34" charset="0"/>
              </a:rPr>
              <a:t>water.  Once</a:t>
            </a:r>
            <a:r>
              <a:rPr kumimoji="0" lang="en-US" sz="2000" b="1" i="0" u="none" strike="noStrike" kern="1200" cap="none" spc="0" normalizeH="0" baseline="0" noProof="0" dirty="0">
                <a:ln>
                  <a:noFill/>
                </a:ln>
                <a:solidFill>
                  <a:srgbClr val="000000"/>
                </a:solidFill>
                <a:effectLst/>
                <a:uLnTx/>
                <a:uFillTx/>
                <a:latin typeface="Arial" pitchFamily="34" charset="0"/>
                <a:ea typeface="Times New Roman"/>
                <a:cs typeface="Arial" pitchFamily="34" charset="0"/>
              </a:rPr>
              <a:t> the fragments were cleaned, they were passed through nonmagnetic </a:t>
            </a:r>
            <a:r>
              <a:rPr kumimoji="0" lang="en-US" sz="2000" b="1" i="0" u="none" strike="noStrike" kern="1200" cap="none" spc="0" normalizeH="0" baseline="0" noProof="0" dirty="0" smtClean="0">
                <a:ln>
                  <a:noFill/>
                </a:ln>
                <a:solidFill>
                  <a:srgbClr val="000000"/>
                </a:solidFill>
                <a:effectLst/>
                <a:uLnTx/>
                <a:uFillTx/>
                <a:latin typeface="Arial" pitchFamily="34" charset="0"/>
                <a:ea typeface="Times New Roman"/>
                <a:cs typeface="Arial" pitchFamily="34" charset="0"/>
              </a:rPr>
              <a:t>sieves, separating </a:t>
            </a:r>
            <a:r>
              <a:rPr kumimoji="0" lang="en-US" sz="2000" b="1" i="0" u="none" strike="noStrike" kern="1200" cap="none" spc="0" normalizeH="0" baseline="0" noProof="0" dirty="0">
                <a:ln>
                  <a:noFill/>
                </a:ln>
                <a:solidFill>
                  <a:srgbClr val="000000"/>
                </a:solidFill>
                <a:effectLst/>
                <a:uLnTx/>
                <a:uFillTx/>
                <a:latin typeface="Arial" pitchFamily="34" charset="0"/>
                <a:ea typeface="Times New Roman"/>
                <a:cs typeface="Arial" pitchFamily="34" charset="0"/>
              </a:rPr>
              <a:t>the particles into six fractions: U.S. Standard Sieve #8 (</a:t>
            </a:r>
            <a:r>
              <a:rPr kumimoji="0" lang="en-US" sz="2000" b="1" i="0" u="sng" strike="noStrike" kern="1200" cap="none" spc="0" normalizeH="0" baseline="0" noProof="0" dirty="0">
                <a:ln>
                  <a:noFill/>
                </a:ln>
                <a:solidFill>
                  <a:srgbClr val="000000"/>
                </a:solidFill>
                <a:effectLst/>
                <a:uLnTx/>
                <a:uFillTx/>
                <a:latin typeface="Arial" pitchFamily="34" charset="0"/>
                <a:ea typeface="Times New Roman"/>
                <a:cs typeface="Arial" pitchFamily="34" charset="0"/>
              </a:rPr>
              <a:t>&gt;</a:t>
            </a:r>
            <a:r>
              <a:rPr kumimoji="0" lang="en-US" sz="2000" b="1" i="0" u="none" strike="noStrike" kern="1200" cap="none" spc="0" normalizeH="0" baseline="0" noProof="0" dirty="0">
                <a:ln>
                  <a:noFill/>
                </a:ln>
                <a:solidFill>
                  <a:srgbClr val="000000"/>
                </a:solidFill>
                <a:effectLst/>
                <a:uLnTx/>
                <a:uFillTx/>
                <a:latin typeface="Arial" pitchFamily="34" charset="0"/>
                <a:ea typeface="Times New Roman"/>
                <a:cs typeface="Arial" pitchFamily="34" charset="0"/>
              </a:rPr>
              <a:t>2.36 mm), U.S. Standard Sieve #10 (2.00 – 2.36 mm),  U.S. Standard Sieve #14 (1.40 – 2.00 mm), U.S. Standard Sieve #20 (850 m - 1.40 mm), U.S. Standard Sieve #35 (500 m - 850 m),  U.S. Standard Sieve #50 (300 m - 500 m).   Particles </a:t>
            </a:r>
            <a:r>
              <a:rPr kumimoji="0" lang="en-US" sz="2000" b="1" i="0" u="sng" strike="noStrike" kern="1200" cap="none" spc="0" normalizeH="0" baseline="0" noProof="0" dirty="0">
                <a:ln>
                  <a:noFill/>
                </a:ln>
                <a:solidFill>
                  <a:srgbClr val="000000"/>
                </a:solidFill>
                <a:effectLst/>
                <a:uLnTx/>
                <a:uFillTx/>
                <a:latin typeface="Arial" pitchFamily="34" charset="0"/>
                <a:ea typeface="Times New Roman"/>
                <a:cs typeface="Arial" pitchFamily="34" charset="0"/>
              </a:rPr>
              <a:t>&lt;</a:t>
            </a:r>
            <a:r>
              <a:rPr kumimoji="0" lang="en-US" sz="2000" b="1" i="0" u="none" strike="noStrike" kern="1200" cap="none" spc="0" normalizeH="0" baseline="0" noProof="0" dirty="0">
                <a:ln>
                  <a:noFill/>
                </a:ln>
                <a:solidFill>
                  <a:srgbClr val="000000"/>
                </a:solidFill>
                <a:effectLst/>
                <a:uLnTx/>
                <a:uFillTx/>
                <a:latin typeface="Arial" pitchFamily="34" charset="0"/>
                <a:ea typeface="Times New Roman"/>
                <a:cs typeface="Arial" pitchFamily="34" charset="0"/>
              </a:rPr>
              <a:t>300 m  were also collected and retained for analysis. Nearly half (46.97%) of the </a:t>
            </a:r>
            <a:r>
              <a:rPr kumimoji="0" lang="en-US" sz="2000" b="1" i="0" u="none" strike="noStrike" kern="1200" cap="none" spc="0" normalizeH="0" baseline="0" noProof="0" dirty="0" smtClean="0">
                <a:ln>
                  <a:noFill/>
                </a:ln>
                <a:solidFill>
                  <a:srgbClr val="000000"/>
                </a:solidFill>
                <a:effectLst/>
                <a:uLnTx/>
                <a:uFillTx/>
                <a:latin typeface="Arial" pitchFamily="34" charset="0"/>
                <a:ea typeface="Times New Roman"/>
                <a:cs typeface="Arial" pitchFamily="34" charset="0"/>
              </a:rPr>
              <a:t>recovered</a:t>
            </a:r>
            <a:r>
              <a:rPr kumimoji="0" lang="en-US" sz="2000" b="1" i="0" u="none" strike="noStrike" kern="1200" cap="none" spc="0" normalizeH="0" baseline="0" noProof="0" dirty="0">
                <a:ln>
                  <a:noFill/>
                </a:ln>
                <a:solidFill>
                  <a:srgbClr val="000000"/>
                </a:solidFill>
                <a:effectLst/>
                <a:uLnTx/>
                <a:uFillTx/>
                <a:latin typeface="Arial" pitchFamily="34" charset="0"/>
                <a:ea typeface="Times New Roman"/>
                <a:cs typeface="Arial" pitchFamily="34" charset="0"/>
              </a:rPr>
              <a:t> sample material fell into the largest particle size (</a:t>
            </a:r>
            <a:r>
              <a:rPr kumimoji="0" lang="en-US" sz="2000" b="1" i="0" u="sng" strike="noStrike" kern="1200" cap="none" spc="0" normalizeH="0" baseline="0" noProof="0" dirty="0">
                <a:ln>
                  <a:noFill/>
                </a:ln>
                <a:solidFill>
                  <a:srgbClr val="000000"/>
                </a:solidFill>
                <a:effectLst/>
                <a:uLnTx/>
                <a:uFillTx/>
                <a:latin typeface="Arial" pitchFamily="34" charset="0"/>
                <a:ea typeface="Times New Roman"/>
                <a:cs typeface="Arial" pitchFamily="34" charset="0"/>
              </a:rPr>
              <a:t>&gt;</a:t>
            </a:r>
            <a:r>
              <a:rPr kumimoji="0" lang="en-US" sz="2000" b="1" i="0" u="none" strike="noStrike" kern="1200" cap="none" spc="0" normalizeH="0" baseline="0" noProof="0" dirty="0">
                <a:ln>
                  <a:noFill/>
                </a:ln>
                <a:solidFill>
                  <a:srgbClr val="000000"/>
                </a:solidFill>
                <a:effectLst/>
                <a:uLnTx/>
                <a:uFillTx/>
                <a:latin typeface="Arial" pitchFamily="34" charset="0"/>
                <a:ea typeface="Times New Roman"/>
                <a:cs typeface="Arial" pitchFamily="34" charset="0"/>
              </a:rPr>
              <a:t>2.36 mm).  In these samples, the magnetic material was often still embedded in the shale </a:t>
            </a:r>
            <a:r>
              <a:rPr kumimoji="0" lang="en-US" sz="2000" b="1" i="0" u="none" strike="noStrike" kern="1200" cap="none" spc="0" normalizeH="0" baseline="0" noProof="0" dirty="0" smtClean="0">
                <a:ln>
                  <a:noFill/>
                </a:ln>
                <a:solidFill>
                  <a:srgbClr val="000000"/>
                </a:solidFill>
                <a:effectLst/>
                <a:uLnTx/>
                <a:uFillTx/>
                <a:latin typeface="Arial" pitchFamily="34" charset="0"/>
                <a:ea typeface="Times New Roman"/>
                <a:cs typeface="Arial" pitchFamily="34" charset="0"/>
              </a:rPr>
              <a:t>matrix.</a:t>
            </a:r>
          </a:p>
          <a:p>
            <a:pPr marL="0" marR="0" lvl="0" indent="0" algn="just" defTabSz="5225064"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smtClean="0">
              <a:ln>
                <a:noFill/>
              </a:ln>
              <a:solidFill>
                <a:srgbClr val="000000"/>
              </a:solidFill>
              <a:effectLst/>
              <a:uLnTx/>
              <a:uFillTx/>
              <a:latin typeface="Arial"/>
              <a:ea typeface="Times New Roman"/>
              <a:cs typeface="+mn-cs"/>
            </a:endParaRPr>
          </a:p>
          <a:p>
            <a:pPr marL="0" marR="0" lvl="0" indent="0" algn="just" defTabSz="5225064"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000000"/>
                </a:solidFill>
                <a:effectLst/>
                <a:uLnTx/>
                <a:uFillTx/>
                <a:latin typeface="Arial" pitchFamily="34" charset="0"/>
                <a:ea typeface="Times New Roman"/>
                <a:cs typeface="Arial" pitchFamily="34" charset="0"/>
              </a:rPr>
              <a:t>There </a:t>
            </a:r>
            <a:r>
              <a:rPr kumimoji="0" lang="en-US" sz="2000" b="1" i="0" u="none" strike="noStrike" kern="1200" cap="none" spc="0" normalizeH="0" baseline="0" noProof="0" dirty="0">
                <a:ln>
                  <a:noFill/>
                </a:ln>
                <a:solidFill>
                  <a:srgbClr val="000000"/>
                </a:solidFill>
                <a:effectLst/>
                <a:uLnTx/>
                <a:uFillTx/>
                <a:latin typeface="Arial" pitchFamily="34" charset="0"/>
                <a:ea typeface="Times New Roman"/>
                <a:cs typeface="Arial" pitchFamily="34" charset="0"/>
              </a:rPr>
              <a:t>were, however, numerous large particles (up to marble size) that were free of the shale matrix and extremely magnetic.    U.S. Standard Sieve #10 (2.00 – 2.36 mm),  U.S. Standard Sieve #14 (1.40 – 2.00 mm), U.S. Standard Sieve #20 (850 m - 1.40 mm) were the most common particle sizes recovered with 9.21%, 18.29%, and 13.81% respectively.  The smaller particle sizes, U.S. Standard Sieve #35 (500 m - 850 m),  U.S. Standard Sieve #50 (300 m - 500 m), particles </a:t>
            </a:r>
            <a:r>
              <a:rPr kumimoji="0" lang="en-US" sz="2000" b="1" i="0" u="sng" strike="noStrike" kern="1200" cap="none" spc="0" normalizeH="0" baseline="0" noProof="0" dirty="0">
                <a:ln>
                  <a:noFill/>
                </a:ln>
                <a:solidFill>
                  <a:srgbClr val="000000"/>
                </a:solidFill>
                <a:effectLst/>
                <a:uLnTx/>
                <a:uFillTx/>
                <a:latin typeface="Arial" pitchFamily="34" charset="0"/>
                <a:ea typeface="Times New Roman"/>
                <a:cs typeface="Arial" pitchFamily="34" charset="0"/>
              </a:rPr>
              <a:t>&lt;</a:t>
            </a:r>
            <a:r>
              <a:rPr kumimoji="0" lang="en-US" sz="2000" b="1" i="0" u="none" strike="noStrike" kern="1200" cap="none" spc="0" normalizeH="0" baseline="0" noProof="0" dirty="0">
                <a:ln>
                  <a:noFill/>
                </a:ln>
                <a:solidFill>
                  <a:srgbClr val="000000"/>
                </a:solidFill>
                <a:effectLst/>
                <a:uLnTx/>
                <a:uFillTx/>
                <a:latin typeface="Arial" pitchFamily="34" charset="0"/>
                <a:ea typeface="Times New Roman"/>
                <a:cs typeface="Arial" pitchFamily="34" charset="0"/>
              </a:rPr>
              <a:t>300 m yielded decreasing amounts of magnetic particles with 7.5%, 2.23%, and 1.97% respectively. Approximately 40% (39.6%) were particles in, what might be termed, the medium range. It was upon particles in the medium range that most time was spent observing</a:t>
            </a:r>
            <a:r>
              <a:rPr kumimoji="0" lang="en-US" sz="2000" b="1" i="0" u="none" strike="noStrike" kern="1200" cap="none" spc="0" normalizeH="0" baseline="0" noProof="0" dirty="0" smtClean="0">
                <a:ln>
                  <a:noFill/>
                </a:ln>
                <a:solidFill>
                  <a:srgbClr val="000000"/>
                </a:solidFill>
                <a:effectLst/>
                <a:uLnTx/>
                <a:uFillTx/>
                <a:latin typeface="Arial" pitchFamily="34" charset="0"/>
                <a:ea typeface="Times New Roman"/>
                <a:cs typeface="Arial" pitchFamily="34" charset="0"/>
              </a:rPr>
              <a:t>.</a:t>
            </a:r>
          </a:p>
          <a:p>
            <a:pPr marL="0" marR="0" lvl="0" indent="0" algn="just" defTabSz="5225064"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smtClean="0">
              <a:ln>
                <a:noFill/>
              </a:ln>
              <a:solidFill>
                <a:srgbClr val="000000"/>
              </a:solidFill>
              <a:effectLst/>
              <a:uLnTx/>
              <a:uFillTx/>
              <a:latin typeface="Arial" pitchFamily="34" charset="0"/>
              <a:ea typeface="Times New Roman"/>
              <a:cs typeface="Arial" pitchFamily="34" charset="0"/>
            </a:endParaRPr>
          </a:p>
          <a:p>
            <a:pPr marL="0" marR="0" lvl="0" indent="0" algn="just" defTabSz="5225064"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000000"/>
                </a:solidFill>
                <a:effectLst/>
                <a:uLnTx/>
                <a:uFillTx/>
                <a:latin typeface="Arial" pitchFamily="34" charset="0"/>
                <a:ea typeface="Times New Roman"/>
                <a:cs typeface="Arial" pitchFamily="34" charset="0"/>
              </a:rPr>
              <a:t>Following </a:t>
            </a:r>
            <a:r>
              <a:rPr kumimoji="0" lang="en-US" sz="2000" b="1" i="0" u="none" strike="noStrike" kern="1200" cap="none" spc="0" normalizeH="0" baseline="0" noProof="0" dirty="0">
                <a:ln>
                  <a:noFill/>
                </a:ln>
                <a:solidFill>
                  <a:srgbClr val="000000"/>
                </a:solidFill>
                <a:effectLst/>
                <a:uLnTx/>
                <a:uFillTx/>
                <a:latin typeface="Arial" pitchFamily="34" charset="0"/>
                <a:ea typeface="Times New Roman"/>
                <a:cs typeface="Arial" pitchFamily="34" charset="0"/>
              </a:rPr>
              <a:t>separation of </a:t>
            </a:r>
            <a:r>
              <a:rPr kumimoji="0" lang="en-US" sz="2000" b="1" i="0" u="none" strike="noStrike" kern="1200" cap="none" spc="0" normalizeH="0" baseline="0" noProof="0" dirty="0" smtClean="0">
                <a:ln>
                  <a:noFill/>
                </a:ln>
                <a:solidFill>
                  <a:srgbClr val="000000"/>
                </a:solidFill>
                <a:effectLst/>
                <a:uLnTx/>
                <a:uFillTx/>
                <a:latin typeface="Arial" pitchFamily="34" charset="0"/>
                <a:ea typeface="Times New Roman"/>
                <a:cs typeface="Arial" pitchFamily="34" charset="0"/>
              </a:rPr>
              <a:t>particles, individual grains were investigated with an </a:t>
            </a:r>
            <a:r>
              <a:rPr kumimoji="0" lang="en-US" sz="2000" b="1" i="0" u="none" strike="noStrike" kern="1200" cap="none" spc="0" normalizeH="0" baseline="0" noProof="0" dirty="0" err="1">
                <a:ln>
                  <a:noFill/>
                </a:ln>
                <a:solidFill>
                  <a:srgbClr val="000000"/>
                </a:solidFill>
                <a:effectLst/>
                <a:uLnTx/>
                <a:uFillTx/>
                <a:latin typeface="Arial" pitchFamily="34" charset="0"/>
                <a:ea typeface="Times New Roman"/>
                <a:cs typeface="Arial" pitchFamily="34" charset="0"/>
              </a:rPr>
              <a:t>Amray</a:t>
            </a:r>
            <a:r>
              <a:rPr kumimoji="0" lang="en-US" sz="2000" b="1" i="0" u="none" strike="noStrike" kern="1200" cap="none" spc="0" normalizeH="0" baseline="0" noProof="0" dirty="0">
                <a:ln>
                  <a:noFill/>
                </a:ln>
                <a:solidFill>
                  <a:srgbClr val="000000"/>
                </a:solidFill>
                <a:effectLst/>
                <a:uLnTx/>
                <a:uFillTx/>
                <a:latin typeface="Arial" pitchFamily="34" charset="0"/>
                <a:ea typeface="Times New Roman"/>
                <a:cs typeface="Arial" pitchFamily="34" charset="0"/>
              </a:rPr>
              <a:t> model 1810 Scanning Electron microscope (SEM) equipped with and Energy Dispersive X-ray elemental analyzer (EDX</a:t>
            </a:r>
            <a:r>
              <a:rPr kumimoji="0" lang="en-US" sz="2000" b="1" i="0" u="none" strike="noStrike" kern="1200" cap="none" spc="0" normalizeH="0" baseline="0" noProof="0" dirty="0" smtClean="0">
                <a:ln>
                  <a:noFill/>
                </a:ln>
                <a:solidFill>
                  <a:srgbClr val="000000"/>
                </a:solidFill>
                <a:effectLst/>
                <a:uLnTx/>
                <a:uFillTx/>
                <a:latin typeface="Arial" pitchFamily="34" charset="0"/>
                <a:ea typeface="Times New Roman"/>
                <a:cs typeface="Arial" pitchFamily="34" charset="0"/>
              </a:rPr>
              <a:t>).  Thin sections of each particle range were studied by optical microscopy (OM).  Individual particles and each size distribution were analyzed by X-ray diffraction using a </a:t>
            </a:r>
            <a:r>
              <a:rPr kumimoji="0" lang="en-US" sz="2000" b="1" i="0" u="none" strike="noStrike" kern="1200" cap="none" spc="0" normalizeH="0" baseline="0" noProof="0" dirty="0" err="1" smtClean="0">
                <a:ln>
                  <a:noFill/>
                </a:ln>
                <a:solidFill>
                  <a:srgbClr val="000000"/>
                </a:solidFill>
                <a:effectLst/>
                <a:uLnTx/>
                <a:uFillTx/>
                <a:latin typeface="Arial" pitchFamily="34" charset="0"/>
                <a:ea typeface="Times New Roman"/>
                <a:cs typeface="Arial" pitchFamily="34" charset="0"/>
              </a:rPr>
              <a:t>Scintag</a:t>
            </a:r>
            <a:r>
              <a:rPr kumimoji="0" lang="en-US" sz="2000" b="1" i="0" u="none" strike="noStrike" kern="1200" cap="none" spc="0" normalizeH="0" baseline="0" noProof="0" dirty="0" smtClean="0">
                <a:ln>
                  <a:noFill/>
                </a:ln>
                <a:solidFill>
                  <a:srgbClr val="000000"/>
                </a:solidFill>
                <a:effectLst/>
                <a:uLnTx/>
                <a:uFillTx/>
                <a:latin typeface="Arial" pitchFamily="34" charset="0"/>
                <a:ea typeface="Times New Roman"/>
                <a:cs typeface="Arial" pitchFamily="34" charset="0"/>
              </a:rPr>
              <a:t> XDS 2000 automated diffractometer using Cu </a:t>
            </a:r>
            <a:r>
              <a:rPr kumimoji="0" lang="en-US" sz="2000" b="1" i="0" u="none" strike="noStrike" kern="1200" cap="none" spc="0" normalizeH="0" baseline="0" noProof="0" dirty="0" err="1" smtClean="0">
                <a:ln>
                  <a:noFill/>
                </a:ln>
                <a:solidFill>
                  <a:srgbClr val="000000"/>
                </a:solidFill>
                <a:effectLst/>
                <a:uLnTx/>
                <a:uFillTx/>
                <a:latin typeface="Arial" pitchFamily="34" charset="0"/>
                <a:ea typeface="Times New Roman"/>
                <a:cs typeface="Arial" pitchFamily="34" charset="0"/>
              </a:rPr>
              <a:t>K</a:t>
            </a:r>
            <a:r>
              <a:rPr kumimoji="0" lang="en-US" sz="2000" b="1" i="0" u="none" strike="noStrike" kern="1200" cap="none" spc="0" normalizeH="0" baseline="0" noProof="0" dirty="0" err="1" smtClean="0">
                <a:ln>
                  <a:noFill/>
                </a:ln>
                <a:solidFill>
                  <a:srgbClr val="000000"/>
                </a:solidFill>
                <a:effectLst/>
                <a:uLnTx/>
                <a:uFillTx/>
                <a:latin typeface="Symbol" panose="05050102010706020507" pitchFamily="18" charset="2"/>
                <a:ea typeface="Times New Roman"/>
                <a:cs typeface="Arial" pitchFamily="34" charset="0"/>
              </a:rPr>
              <a:t>a</a:t>
            </a:r>
            <a:r>
              <a:rPr kumimoji="0" lang="en-US" sz="2000" b="1" i="0" u="none" strike="noStrike" kern="1200" cap="none" spc="0" normalizeH="0" baseline="0" noProof="0" dirty="0" smtClean="0">
                <a:ln>
                  <a:noFill/>
                </a:ln>
                <a:solidFill>
                  <a:srgbClr val="000000"/>
                </a:solidFill>
                <a:effectLst/>
                <a:uLnTx/>
                <a:uFillTx/>
                <a:latin typeface="Arial" pitchFamily="34" charset="0"/>
                <a:ea typeface="Times New Roman"/>
                <a:cs typeface="Arial" pitchFamily="34" charset="0"/>
              </a:rPr>
              <a:t> radiation operating at 45 kV and 40 mA with a Peltier solid state detector.   Figure 2 illustrates the location where the samples were collected.</a:t>
            </a:r>
            <a:endParaRPr kumimoji="0" lang="en-US" sz="2000" b="1" i="0" u="none" strike="noStrike" kern="1200" cap="none" spc="0" normalizeH="0" baseline="0" noProof="0" dirty="0">
              <a:ln>
                <a:noFill/>
              </a:ln>
              <a:solidFill>
                <a:prstClr val="black"/>
              </a:solidFill>
              <a:effectLst/>
              <a:uLnTx/>
              <a:uFillTx/>
              <a:latin typeface="Arial" pitchFamily="34" charset="0"/>
              <a:ea typeface="Times New Roman"/>
              <a:cs typeface="Arial" pitchFamily="34" charset="0"/>
            </a:endParaRPr>
          </a:p>
          <a:p>
            <a:pPr marL="0" marR="0" lvl="0" indent="0" algn="just" defTabSz="5225064"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pitchFamily="34" charset="0"/>
              <a:ea typeface="Times New Roman"/>
              <a:cs typeface="Arial" pitchFamily="34" charset="0"/>
            </a:endParaRPr>
          </a:p>
          <a:p>
            <a:pPr marL="0" marR="0" lvl="0" indent="0" algn="just" defTabSz="5225064"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itchFamily="34" charset="0"/>
                <a:ea typeface="Times New Roman"/>
                <a:cs typeface="Arial" pitchFamily="34" charset="0"/>
              </a:rPr>
              <a:t>  </a:t>
            </a:r>
            <a:endParaRPr kumimoji="0" lang="en-US" sz="2000" b="0" i="0" u="none" strike="noStrike" kern="1200" cap="none" spc="0" normalizeH="0" baseline="0" noProof="0" dirty="0">
              <a:ln>
                <a:noFill/>
              </a:ln>
              <a:solidFill>
                <a:prstClr val="black"/>
              </a:solidFill>
              <a:effectLst/>
              <a:uLnTx/>
              <a:uFillTx/>
              <a:latin typeface="Arial" pitchFamily="34" charset="0"/>
              <a:ea typeface="Times New Roman"/>
              <a:cs typeface="Arial" pitchFamily="34" charset="0"/>
            </a:endParaRPr>
          </a:p>
          <a:p>
            <a:pPr marL="0" marR="0" lvl="0" indent="0" algn="just" defTabSz="5225064"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TextBox 16"/>
          <p:cNvSpPr txBox="1"/>
          <p:nvPr/>
        </p:nvSpPr>
        <p:spPr>
          <a:xfrm>
            <a:off x="19094312" y="7100737"/>
            <a:ext cx="14630400" cy="7923195"/>
          </a:xfrm>
          <a:prstGeom prst="rect">
            <a:avLst/>
          </a:prstGeom>
          <a:noFill/>
        </p:spPr>
        <p:txBody>
          <a:bodyPr wrap="square" rtlCol="0">
            <a:spAutoFit/>
          </a:bodyPr>
          <a:lstStyle/>
          <a:p>
            <a:pPr marL="0" marR="0" lvl="0" indent="0" algn="l" defTabSz="5225064" rtl="0" eaLnBrk="1" fontAlgn="auto" latinLnBrk="0" hangingPunct="1">
              <a:lnSpc>
                <a:spcPct val="115000"/>
              </a:lnSpc>
              <a:spcBef>
                <a:spcPts val="0"/>
              </a:spcBef>
              <a:spcAft>
                <a:spcPts val="0"/>
              </a:spcAft>
              <a:buClrTx/>
              <a:buSzTx/>
              <a:buFontTx/>
              <a:buNone/>
              <a:tabLst/>
              <a:defRPr/>
            </a:pPr>
            <a:r>
              <a:rPr kumimoji="0" lang="en-US" sz="4000" b="1" i="1" u="none" strike="noStrike" kern="1200" cap="none" spc="0" normalizeH="0" baseline="0" noProof="0" dirty="0" smtClean="0">
                <a:ln>
                  <a:noFill/>
                </a:ln>
                <a:solidFill>
                  <a:srgbClr val="000000"/>
                </a:solidFill>
                <a:effectLst/>
                <a:uLnTx/>
                <a:uFillTx/>
                <a:latin typeface="Arial Black" pitchFamily="34" charset="0"/>
                <a:ea typeface="Times New Roman"/>
                <a:cs typeface="Times New Roman"/>
              </a:rPr>
              <a:t>Impact Evidence</a:t>
            </a:r>
          </a:p>
          <a:p>
            <a:pPr marL="0" marR="0" lvl="0" indent="0" algn="just" defTabSz="5225064" rtl="0" eaLnBrk="1" fontAlgn="auto" latinLnBrk="0" hangingPunct="1">
              <a:lnSpc>
                <a:spcPct val="115000"/>
              </a:lnSpc>
              <a:spcBef>
                <a:spcPts val="0"/>
              </a:spcBef>
              <a:spcAft>
                <a:spcPts val="1000"/>
              </a:spcAft>
              <a:buClrTx/>
              <a:buSzTx/>
              <a:buFontTx/>
              <a:buNone/>
              <a:tabLst/>
              <a:defRPr/>
            </a:pPr>
            <a:endParaRPr kumimoji="0" lang="en-US" sz="2000" b="1" i="0" u="none" strike="noStrike" kern="1200" cap="none" spc="0" normalizeH="0" baseline="0" noProof="0" dirty="0" smtClean="0">
              <a:ln>
                <a:noFill/>
              </a:ln>
              <a:solidFill>
                <a:srgbClr val="000000"/>
              </a:solidFill>
              <a:effectLst/>
              <a:uLnTx/>
              <a:uFillTx/>
              <a:latin typeface="Arial"/>
              <a:ea typeface="Times New Roman"/>
              <a:cs typeface="Times New Roman"/>
            </a:endParaRPr>
          </a:p>
          <a:p>
            <a:pPr marL="0" marR="0" lvl="0" indent="0" algn="just" defTabSz="5225064" rtl="0" eaLnBrk="1" fontAlgn="auto" latinLnBrk="0" hangingPunct="1">
              <a:lnSpc>
                <a:spcPct val="115000"/>
              </a:lnSpc>
              <a:spcBef>
                <a:spcPts val="0"/>
              </a:spcBef>
              <a:spcAft>
                <a:spcPts val="1000"/>
              </a:spcAft>
              <a:buClrTx/>
              <a:buSzTx/>
              <a:buFontTx/>
              <a:buNone/>
              <a:tabLst/>
              <a:defRPr/>
            </a:pPr>
            <a:r>
              <a:rPr kumimoji="0" lang="en-US" sz="2000" b="1" i="0" u="none" strike="noStrike" kern="1200" cap="none" spc="0" normalizeH="0" baseline="0" noProof="0" dirty="0" smtClean="0">
                <a:ln>
                  <a:noFill/>
                </a:ln>
                <a:solidFill>
                  <a:srgbClr val="000000"/>
                </a:solidFill>
                <a:effectLst/>
                <a:uLnTx/>
                <a:uFillTx/>
                <a:latin typeface="Arial"/>
                <a:ea typeface="Times New Roman"/>
                <a:cs typeface="Times New Roman"/>
              </a:rPr>
              <a:t>Detailed </a:t>
            </a:r>
            <a:r>
              <a:rPr kumimoji="0" lang="en-US" sz="2000" b="1" i="0" u="none" strike="noStrike" kern="1200" cap="none" spc="0" normalizeH="0" baseline="0" noProof="0" dirty="0">
                <a:ln>
                  <a:noFill/>
                </a:ln>
                <a:solidFill>
                  <a:srgbClr val="000000"/>
                </a:solidFill>
                <a:effectLst/>
                <a:uLnTx/>
                <a:uFillTx/>
                <a:latin typeface="Arial"/>
                <a:ea typeface="Times New Roman"/>
                <a:cs typeface="Times New Roman"/>
              </a:rPr>
              <a:t>examination of the magnetic particles proceeded systematically by particle size </a:t>
            </a:r>
            <a:r>
              <a:rPr kumimoji="0" lang="en-US" sz="2000" b="1" i="0" u="none" strike="noStrike" kern="1200" cap="none" spc="0" normalizeH="0" baseline="0" noProof="0" dirty="0" smtClean="0">
                <a:ln>
                  <a:noFill/>
                </a:ln>
                <a:solidFill>
                  <a:srgbClr val="000000"/>
                </a:solidFill>
                <a:effectLst/>
                <a:uLnTx/>
                <a:uFillTx/>
                <a:latin typeface="Arial"/>
                <a:ea typeface="Times New Roman"/>
                <a:cs typeface="Times New Roman"/>
              </a:rPr>
              <a:t>fraction. After </a:t>
            </a:r>
            <a:r>
              <a:rPr kumimoji="0" lang="en-US" sz="2000" b="1" i="0" u="none" strike="noStrike" kern="1200" cap="none" spc="0" normalizeH="0" baseline="0" noProof="0" dirty="0">
                <a:ln>
                  <a:noFill/>
                </a:ln>
                <a:solidFill>
                  <a:srgbClr val="000000"/>
                </a:solidFill>
                <a:effectLst/>
                <a:uLnTx/>
                <a:uFillTx/>
                <a:latin typeface="Arial"/>
                <a:ea typeface="Times New Roman"/>
                <a:cs typeface="Times New Roman"/>
              </a:rPr>
              <a:t>examination of </a:t>
            </a:r>
            <a:r>
              <a:rPr kumimoji="0" lang="en-US" sz="2000" b="1" i="0" u="none" strike="noStrike" kern="1200" cap="none" spc="0" normalizeH="0" baseline="0" noProof="0" dirty="0" smtClean="0">
                <a:ln>
                  <a:noFill/>
                </a:ln>
                <a:solidFill>
                  <a:srgbClr val="000000"/>
                </a:solidFill>
                <a:effectLst/>
                <a:uLnTx/>
                <a:uFillTx/>
                <a:latin typeface="Arial"/>
                <a:ea typeface="Times New Roman"/>
                <a:cs typeface="Times New Roman"/>
              </a:rPr>
              <a:t>several </a:t>
            </a:r>
            <a:r>
              <a:rPr kumimoji="0" lang="en-US" sz="2000" b="1" i="0" u="none" strike="noStrike" kern="1200" cap="none" spc="0" normalizeH="0" baseline="0" noProof="0" dirty="0">
                <a:ln>
                  <a:noFill/>
                </a:ln>
                <a:solidFill>
                  <a:srgbClr val="000000"/>
                </a:solidFill>
                <a:effectLst/>
                <a:uLnTx/>
                <a:uFillTx/>
                <a:latin typeface="Arial"/>
                <a:ea typeface="Times New Roman"/>
                <a:cs typeface="Times New Roman"/>
              </a:rPr>
              <a:t>hundred </a:t>
            </a:r>
            <a:r>
              <a:rPr kumimoji="0" lang="en-US" sz="2000" b="1" i="0" u="none" strike="noStrike" kern="1200" cap="none" spc="0" normalizeH="0" baseline="0" noProof="0" dirty="0" smtClean="0">
                <a:ln>
                  <a:noFill/>
                </a:ln>
                <a:solidFill>
                  <a:srgbClr val="000000"/>
                </a:solidFill>
                <a:effectLst/>
                <a:uLnTx/>
                <a:uFillTx/>
                <a:latin typeface="Arial"/>
                <a:ea typeface="Times New Roman"/>
                <a:cs typeface="Times New Roman"/>
              </a:rPr>
              <a:t>randomly selected grains from different size fractions </a:t>
            </a:r>
            <a:r>
              <a:rPr kumimoji="0" lang="en-US" sz="2000" b="1" i="0" u="none" strike="noStrike" kern="1200" cap="none" spc="0" normalizeH="0" baseline="0" noProof="0" dirty="0">
                <a:ln>
                  <a:noFill/>
                </a:ln>
                <a:solidFill>
                  <a:srgbClr val="000000"/>
                </a:solidFill>
                <a:effectLst/>
                <a:uLnTx/>
                <a:uFillTx/>
                <a:latin typeface="Arial"/>
                <a:ea typeface="Times New Roman"/>
                <a:cs typeface="Times New Roman"/>
              </a:rPr>
              <a:t>at random, some general observations </a:t>
            </a:r>
            <a:r>
              <a:rPr kumimoji="0" lang="en-US" sz="2000" b="1" i="0" u="none" strike="noStrike" kern="1200" cap="none" spc="0" normalizeH="0" baseline="0" noProof="0" dirty="0" smtClean="0">
                <a:ln>
                  <a:noFill/>
                </a:ln>
                <a:solidFill>
                  <a:srgbClr val="000000"/>
                </a:solidFill>
                <a:effectLst/>
                <a:uLnTx/>
                <a:uFillTx/>
                <a:latin typeface="Arial"/>
                <a:ea typeface="Times New Roman"/>
                <a:cs typeface="Times New Roman"/>
              </a:rPr>
              <a:t>were made</a:t>
            </a:r>
            <a:r>
              <a:rPr kumimoji="0" lang="en-US" sz="2000" b="1" i="0" u="none" strike="noStrike" kern="1200" cap="none" spc="0" normalizeH="0" baseline="0" noProof="0" dirty="0">
                <a:ln>
                  <a:noFill/>
                </a:ln>
                <a:solidFill>
                  <a:srgbClr val="000000"/>
                </a:solidFill>
                <a:effectLst/>
                <a:uLnTx/>
                <a:uFillTx/>
                <a:latin typeface="Arial"/>
                <a:ea typeface="Times New Roman"/>
                <a:cs typeface="Times New Roman"/>
              </a:rPr>
              <a:t>:</a:t>
            </a:r>
            <a:r>
              <a:rPr kumimoji="0" lang="en-US" sz="2000" b="1" i="0" u="none" strike="noStrike" kern="1200" cap="none" spc="0" normalizeH="0" baseline="0" noProof="0" dirty="0" smtClean="0">
                <a:ln>
                  <a:noFill/>
                </a:ln>
                <a:solidFill>
                  <a:srgbClr val="000000"/>
                </a:solidFill>
                <a:effectLst/>
                <a:uLnTx/>
                <a:uFillTx/>
                <a:latin typeface="Arial"/>
                <a:ea typeface="Times New Roman"/>
                <a:cs typeface="Times New Roman"/>
              </a:rPr>
              <a:t>  </a:t>
            </a:r>
            <a:r>
              <a:rPr kumimoji="0" lang="en-US" sz="2000" b="1" i="0" u="none" strike="noStrike" kern="1200" cap="none" spc="0" normalizeH="0" baseline="0" noProof="0" dirty="0">
                <a:ln>
                  <a:noFill/>
                </a:ln>
                <a:solidFill>
                  <a:srgbClr val="000000"/>
                </a:solidFill>
                <a:effectLst/>
                <a:uLnTx/>
                <a:uFillTx/>
                <a:latin typeface="Arial"/>
                <a:ea typeface="Times New Roman"/>
                <a:cs typeface="Times New Roman"/>
              </a:rPr>
              <a:t>(1) All grains were highly magnetic, irrespective of the particle size; (2) most grains were well-rounded and had a high degree of sphericity, again irrespective of particle size; (3) many grains had a glassy-like surface, but this was often obscured by an </a:t>
            </a:r>
            <a:r>
              <a:rPr kumimoji="0" lang="en-US" sz="2000" b="1" i="0" u="none" strike="noStrike" kern="1200" cap="none" spc="0" normalizeH="0" baseline="0" noProof="0" dirty="0" smtClean="0">
                <a:ln>
                  <a:noFill/>
                </a:ln>
                <a:solidFill>
                  <a:srgbClr val="000000"/>
                </a:solidFill>
                <a:effectLst/>
                <a:uLnTx/>
                <a:uFillTx/>
                <a:latin typeface="Arial"/>
                <a:ea typeface="Times New Roman"/>
                <a:cs typeface="Times New Roman"/>
              </a:rPr>
              <a:t>oxidation </a:t>
            </a:r>
            <a:r>
              <a:rPr kumimoji="0" lang="en-US" sz="2000" b="1" i="0" u="none" strike="noStrike" kern="1200" cap="none" spc="0" normalizeH="0" baseline="0" noProof="0" dirty="0">
                <a:ln>
                  <a:noFill/>
                </a:ln>
                <a:solidFill>
                  <a:srgbClr val="000000"/>
                </a:solidFill>
                <a:effectLst/>
                <a:uLnTx/>
                <a:uFillTx/>
                <a:latin typeface="Arial"/>
                <a:ea typeface="Times New Roman"/>
                <a:cs typeface="Times New Roman"/>
              </a:rPr>
              <a:t>“rind”; (4) some grains appeared to be an amalgamation of materials, with smaller grains adhering to or stuck into the mass of the larger grains; (5) there was observed a second distinct class of very small (&lt;100 microns) perfectly spheroidal particles in all size fractions; (6) although differing in size,  the different size fractions completely resembled one another with regard to particle shape, magnetic qualities, surface characteristics, </a:t>
            </a:r>
            <a:r>
              <a:rPr kumimoji="0" lang="en-US" sz="2000" b="1" i="0" u="none" strike="noStrike" kern="1200" cap="none" spc="0" normalizeH="0" baseline="0" noProof="0" dirty="0" smtClean="0">
                <a:ln>
                  <a:noFill/>
                </a:ln>
                <a:solidFill>
                  <a:srgbClr val="000000"/>
                </a:solidFill>
                <a:effectLst/>
                <a:uLnTx/>
                <a:uFillTx/>
                <a:latin typeface="Arial"/>
                <a:ea typeface="Times New Roman"/>
                <a:cs typeface="Times New Roman"/>
              </a:rPr>
              <a:t>mineralogy, and </a:t>
            </a:r>
            <a:r>
              <a:rPr kumimoji="0" lang="en-US" sz="2000" b="1" i="0" u="none" strike="noStrike" kern="1200" cap="none" spc="0" normalizeH="0" baseline="0" noProof="0" dirty="0">
                <a:ln>
                  <a:noFill/>
                </a:ln>
                <a:solidFill>
                  <a:srgbClr val="000000"/>
                </a:solidFill>
                <a:effectLst/>
                <a:uLnTx/>
                <a:uFillTx/>
                <a:latin typeface="Arial"/>
                <a:ea typeface="Times New Roman"/>
                <a:cs typeface="Times New Roman"/>
              </a:rPr>
              <a:t>chemistry; (7) elemental </a:t>
            </a:r>
            <a:r>
              <a:rPr kumimoji="0" lang="en-US" sz="2000" b="1" i="0" u="none" strike="noStrike" kern="1200" cap="none" spc="0" normalizeH="0" baseline="0" noProof="0" dirty="0" smtClean="0">
                <a:ln>
                  <a:noFill/>
                </a:ln>
                <a:solidFill>
                  <a:srgbClr val="000000"/>
                </a:solidFill>
                <a:effectLst/>
                <a:uLnTx/>
                <a:uFillTx/>
                <a:latin typeface="Arial"/>
                <a:ea typeface="Times New Roman"/>
                <a:cs typeface="Times New Roman"/>
              </a:rPr>
              <a:t>analysis by EDX </a:t>
            </a:r>
            <a:r>
              <a:rPr kumimoji="0" lang="en-US" sz="2000" b="1" i="0" u="none" strike="noStrike" kern="1200" cap="none" spc="0" normalizeH="0" baseline="0" noProof="0" dirty="0">
                <a:ln>
                  <a:noFill/>
                </a:ln>
                <a:solidFill>
                  <a:srgbClr val="000000"/>
                </a:solidFill>
                <a:effectLst/>
                <a:uLnTx/>
                <a:uFillTx/>
                <a:latin typeface="Arial"/>
                <a:ea typeface="Times New Roman"/>
                <a:cs typeface="Times New Roman"/>
              </a:rPr>
              <a:t>displayed a </a:t>
            </a:r>
            <a:r>
              <a:rPr kumimoji="0" lang="en-US" sz="2000" b="1" i="0" u="none" strike="noStrike" kern="1200" cap="none" spc="0" normalizeH="0" baseline="0" noProof="0" dirty="0" smtClean="0">
                <a:ln>
                  <a:noFill/>
                </a:ln>
                <a:solidFill>
                  <a:srgbClr val="000000"/>
                </a:solidFill>
                <a:effectLst/>
                <a:uLnTx/>
                <a:uFillTx/>
                <a:latin typeface="Arial"/>
                <a:ea typeface="Times New Roman"/>
                <a:cs typeface="Times New Roman"/>
              </a:rPr>
              <a:t>relatively uniform chemistry, predominately </a:t>
            </a:r>
            <a:r>
              <a:rPr kumimoji="0" lang="en-US" sz="2000" b="1" i="0" u="none" strike="noStrike" kern="1200" cap="none" spc="0" normalizeH="0" baseline="0" noProof="0" dirty="0">
                <a:ln>
                  <a:noFill/>
                </a:ln>
                <a:solidFill>
                  <a:srgbClr val="000000"/>
                </a:solidFill>
                <a:effectLst/>
                <a:uLnTx/>
                <a:uFillTx/>
                <a:latin typeface="Arial"/>
                <a:ea typeface="Times New Roman"/>
                <a:cs typeface="Times New Roman"/>
              </a:rPr>
              <a:t>Fe, Si, </a:t>
            </a:r>
            <a:r>
              <a:rPr kumimoji="0" lang="en-US" sz="2000" b="1" i="0" u="none" strike="noStrike" kern="1200" cap="none" spc="0" normalizeH="0" baseline="0" noProof="0" dirty="0" smtClean="0">
                <a:ln>
                  <a:noFill/>
                </a:ln>
                <a:solidFill>
                  <a:srgbClr val="000000"/>
                </a:solidFill>
                <a:effectLst/>
                <a:uLnTx/>
                <a:uFillTx/>
                <a:latin typeface="Arial"/>
                <a:ea typeface="Times New Roman"/>
                <a:cs typeface="Times New Roman"/>
              </a:rPr>
              <a:t>and </a:t>
            </a:r>
            <a:r>
              <a:rPr kumimoji="0" lang="en-US" sz="2000" b="1" i="0" u="none" strike="noStrike" kern="1200" cap="none" spc="0" normalizeH="0" baseline="0" noProof="0" dirty="0">
                <a:ln>
                  <a:noFill/>
                </a:ln>
                <a:solidFill>
                  <a:srgbClr val="000000"/>
                </a:solidFill>
                <a:effectLst/>
                <a:uLnTx/>
                <a:uFillTx/>
                <a:latin typeface="Arial"/>
                <a:ea typeface="Times New Roman"/>
                <a:cs typeface="Times New Roman"/>
              </a:rPr>
              <a:t>O.  </a:t>
            </a:r>
            <a:r>
              <a:rPr kumimoji="0" lang="en-US" sz="2000" b="1" i="0" u="none" strike="noStrike" kern="1200" cap="none" spc="0" normalizeH="0" baseline="0" noProof="0" dirty="0" smtClean="0">
                <a:ln>
                  <a:noFill/>
                </a:ln>
                <a:solidFill>
                  <a:srgbClr val="000000"/>
                </a:solidFill>
                <a:effectLst/>
                <a:uLnTx/>
                <a:uFillTx/>
                <a:latin typeface="Arial"/>
                <a:ea typeface="Times New Roman"/>
                <a:cs typeface="Times New Roman"/>
              </a:rPr>
              <a:t>Additionally, Al, Cl, K</a:t>
            </a:r>
            <a:r>
              <a:rPr kumimoji="0" lang="en-US" sz="2000" b="1" i="0" u="none" strike="noStrike" kern="1200" cap="none" spc="0" normalizeH="0" baseline="0" noProof="0" dirty="0">
                <a:ln>
                  <a:noFill/>
                </a:ln>
                <a:solidFill>
                  <a:srgbClr val="000000"/>
                </a:solidFill>
                <a:effectLst/>
                <a:uLnTx/>
                <a:uFillTx/>
                <a:latin typeface="Arial"/>
                <a:ea typeface="Times New Roman"/>
                <a:cs typeface="Times New Roman"/>
              </a:rPr>
              <a:t>, Ni, Ca, P, </a:t>
            </a:r>
            <a:r>
              <a:rPr kumimoji="0" lang="en-US" sz="2000" b="1" i="0" u="none" strike="noStrike" kern="1200" cap="none" spc="0" normalizeH="0" baseline="0" noProof="0" dirty="0" smtClean="0">
                <a:ln>
                  <a:noFill/>
                </a:ln>
                <a:solidFill>
                  <a:srgbClr val="000000"/>
                </a:solidFill>
                <a:effectLst/>
                <a:uLnTx/>
                <a:uFillTx/>
                <a:latin typeface="Arial"/>
                <a:ea typeface="Times New Roman"/>
                <a:cs typeface="Times New Roman"/>
              </a:rPr>
              <a:t>S, and </a:t>
            </a:r>
            <a:r>
              <a:rPr kumimoji="0" lang="en-US" sz="2000" b="1" i="0" u="none" strike="noStrike" kern="1200" cap="none" spc="0" normalizeH="0" baseline="0" noProof="0" dirty="0" err="1" smtClean="0">
                <a:ln>
                  <a:noFill/>
                </a:ln>
                <a:solidFill>
                  <a:srgbClr val="000000"/>
                </a:solidFill>
                <a:effectLst/>
                <a:uLnTx/>
                <a:uFillTx/>
                <a:latin typeface="Arial"/>
                <a:ea typeface="Times New Roman"/>
                <a:cs typeface="Times New Roman"/>
              </a:rPr>
              <a:t>Ti</a:t>
            </a:r>
            <a:r>
              <a:rPr kumimoji="0" lang="en-US" sz="2000" b="1" i="0" u="none" strike="noStrike" kern="1200" cap="none" spc="0" normalizeH="0" baseline="0" noProof="0" dirty="0" smtClean="0">
                <a:ln>
                  <a:noFill/>
                </a:ln>
                <a:solidFill>
                  <a:srgbClr val="000000"/>
                </a:solidFill>
                <a:effectLst/>
                <a:uLnTx/>
                <a:uFillTx/>
                <a:latin typeface="Arial"/>
                <a:ea typeface="Times New Roman"/>
                <a:cs typeface="Times New Roman"/>
              </a:rPr>
              <a:t> </a:t>
            </a:r>
            <a:r>
              <a:rPr kumimoji="0" lang="en-US" sz="2000" b="1" i="0" u="none" strike="noStrike" kern="1200" cap="none" spc="0" normalizeH="0" baseline="0" noProof="0" dirty="0">
                <a:ln>
                  <a:noFill/>
                </a:ln>
                <a:solidFill>
                  <a:srgbClr val="000000"/>
                </a:solidFill>
                <a:effectLst/>
                <a:uLnTx/>
                <a:uFillTx/>
                <a:latin typeface="Arial"/>
                <a:ea typeface="Times New Roman"/>
                <a:cs typeface="Times New Roman"/>
              </a:rPr>
              <a:t>were </a:t>
            </a:r>
            <a:r>
              <a:rPr kumimoji="0" lang="en-US" sz="2000" b="1" i="0" u="none" strike="noStrike" kern="1200" cap="none" spc="0" normalizeH="0" baseline="0" noProof="0" dirty="0" smtClean="0">
                <a:ln>
                  <a:noFill/>
                </a:ln>
                <a:solidFill>
                  <a:srgbClr val="000000"/>
                </a:solidFill>
                <a:effectLst/>
                <a:uLnTx/>
                <a:uFillTx/>
                <a:latin typeface="Arial"/>
                <a:ea typeface="Times New Roman"/>
                <a:cs typeface="Times New Roman"/>
              </a:rPr>
              <a:t>detected.  Nickel, although never detected in abundance was never the less distinct (&lt;0.5 – 2.0%) serving together with the morphology, was the first indicator of meteoric origin. </a:t>
            </a:r>
          </a:p>
          <a:p>
            <a:pPr marL="0" marR="0" lvl="0" indent="0" algn="just" defTabSz="5225064" rtl="0" eaLnBrk="1" fontAlgn="auto" latinLnBrk="0" hangingPunct="1">
              <a:lnSpc>
                <a:spcPct val="115000"/>
              </a:lnSpc>
              <a:spcBef>
                <a:spcPts val="0"/>
              </a:spcBef>
              <a:spcAft>
                <a:spcPts val="1000"/>
              </a:spcAft>
              <a:buClrTx/>
              <a:buSzTx/>
              <a:buFontTx/>
              <a:buNone/>
              <a:tabLst/>
              <a:defRPr/>
            </a:pPr>
            <a:r>
              <a:rPr kumimoji="0" lang="en-US" sz="2000" b="1" i="0" u="none" strike="noStrike" kern="1200" cap="none" spc="0" normalizeH="0" baseline="0" noProof="0" dirty="0" smtClean="0">
                <a:ln>
                  <a:noFill/>
                </a:ln>
                <a:solidFill>
                  <a:srgbClr val="000000"/>
                </a:solidFill>
                <a:effectLst/>
                <a:uLnTx/>
                <a:uFillTx/>
                <a:latin typeface="Arial"/>
                <a:ea typeface="Calibri"/>
                <a:cs typeface="Times New Roman"/>
              </a:rPr>
              <a:t>Impact quartz, i.e. fractured quartz, although not as distinct as has been reported in modern </a:t>
            </a:r>
            <a:r>
              <a:rPr kumimoji="0" lang="en-US" sz="2000" b="1" i="0" u="none" strike="noStrike" kern="1200" cap="none" spc="0" normalizeH="0" baseline="0" noProof="0" dirty="0" err="1" smtClean="0">
                <a:ln>
                  <a:noFill/>
                </a:ln>
                <a:solidFill>
                  <a:srgbClr val="000000"/>
                </a:solidFill>
                <a:effectLst/>
                <a:uLnTx/>
                <a:uFillTx/>
                <a:latin typeface="Arial"/>
                <a:ea typeface="Calibri"/>
                <a:cs typeface="Times New Roman"/>
              </a:rPr>
              <a:t>astroblems</a:t>
            </a:r>
            <a:r>
              <a:rPr kumimoji="0" lang="en-US" sz="2000" b="1" i="0" u="none" strike="noStrike" kern="1200" cap="none" spc="0" normalizeH="0" baseline="0" noProof="0" dirty="0" smtClean="0">
                <a:ln>
                  <a:noFill/>
                </a:ln>
                <a:solidFill>
                  <a:srgbClr val="000000"/>
                </a:solidFill>
                <a:effectLst/>
                <a:uLnTx/>
                <a:uFillTx/>
                <a:latin typeface="Arial"/>
                <a:ea typeface="Calibri"/>
                <a:cs typeface="Times New Roman"/>
              </a:rPr>
              <a:t>, was observed and widespread in all size fractions.  Figure 3 in an optical microscopic photograph (crossed polarizers, </a:t>
            </a:r>
            <a:r>
              <a:rPr kumimoji="0" lang="en-US" sz="2000" b="1" i="0" u="none" strike="noStrike" kern="1200" cap="none" spc="0" normalizeH="0" baseline="0" noProof="0" dirty="0" err="1" smtClean="0">
                <a:ln>
                  <a:noFill/>
                </a:ln>
                <a:solidFill>
                  <a:srgbClr val="000000"/>
                </a:solidFill>
                <a:effectLst/>
                <a:uLnTx/>
                <a:uFillTx/>
                <a:latin typeface="Arial"/>
                <a:ea typeface="Calibri"/>
                <a:cs typeface="Times New Roman"/>
              </a:rPr>
              <a:t>600x</a:t>
            </a:r>
            <a:r>
              <a:rPr kumimoji="0" lang="en-US" sz="2000" b="1" i="0" u="none" strike="noStrike" kern="1200" cap="none" spc="0" normalizeH="0" baseline="0" noProof="0" dirty="0" smtClean="0">
                <a:ln>
                  <a:noFill/>
                </a:ln>
                <a:solidFill>
                  <a:srgbClr val="000000"/>
                </a:solidFill>
                <a:effectLst/>
                <a:uLnTx/>
                <a:uFillTx/>
                <a:latin typeface="Arial"/>
                <a:ea typeface="Calibri"/>
                <a:cs typeface="Times New Roman"/>
              </a:rPr>
              <a:t>)  of  fractured quartz from the 1.4 mm fraction.  Figure 4 is an electron microscope photograph of a (presumed) quartz grain from the </a:t>
            </a:r>
            <a:r>
              <a:rPr kumimoji="0" lang="en-US" sz="2000" b="1" i="0" u="none" strike="noStrike" kern="1200" cap="none" spc="0" normalizeH="0" baseline="0" noProof="0" dirty="0" err="1" smtClean="0">
                <a:ln>
                  <a:noFill/>
                </a:ln>
                <a:solidFill>
                  <a:srgbClr val="000000"/>
                </a:solidFill>
                <a:effectLst/>
                <a:uLnTx/>
                <a:uFillTx/>
                <a:latin typeface="Arial" panose="020B0604020202020204" pitchFamily="34" charset="0"/>
                <a:ea typeface="Times New Roman"/>
                <a:cs typeface="Arial" panose="020B0604020202020204" pitchFamily="34" charset="0"/>
              </a:rPr>
              <a:t>500</a:t>
            </a:r>
            <a:r>
              <a:rPr kumimoji="0" lang="en-US" sz="2400" b="1" i="0" u="none" strike="noStrike" kern="1200" cap="none" spc="0" normalizeH="0" baseline="0" noProof="0" dirty="0" err="1" smtClean="0">
                <a:ln>
                  <a:noFill/>
                </a:ln>
                <a:solidFill>
                  <a:srgbClr val="000000"/>
                </a:solidFill>
                <a:effectLst/>
                <a:uLnTx/>
                <a:uFillTx/>
                <a:latin typeface="Symbol" panose="05050102010706020507" pitchFamily="18" charset="2"/>
                <a:ea typeface="Times New Roman"/>
                <a:cs typeface="Arial" panose="020B0604020202020204" pitchFamily="34" charset="0"/>
              </a:rPr>
              <a:t>m</a:t>
            </a:r>
            <a:r>
              <a:rPr kumimoji="0" lang="en-US" sz="2400" b="1" i="0" u="none" strike="noStrike" kern="1200" cap="none" spc="0" normalizeH="0" baseline="0" noProof="0" dirty="0" smtClean="0">
                <a:ln>
                  <a:noFill/>
                </a:ln>
                <a:solidFill>
                  <a:srgbClr val="000000"/>
                </a:solidFill>
                <a:effectLst/>
                <a:uLnTx/>
                <a:uFillTx/>
                <a:latin typeface="Arial" panose="020B0604020202020204" pitchFamily="34" charset="0"/>
                <a:ea typeface="Times New Roman"/>
                <a:cs typeface="Arial" panose="020B0604020202020204" pitchFamily="34" charset="0"/>
              </a:rPr>
              <a:t> </a:t>
            </a:r>
            <a:r>
              <a:rPr kumimoji="0" lang="en-US" sz="2000" b="1" i="0" u="none" strike="noStrike" kern="1200" cap="none" spc="0" normalizeH="0" baseline="0" noProof="0" dirty="0" smtClean="0">
                <a:ln>
                  <a:noFill/>
                </a:ln>
                <a:solidFill>
                  <a:srgbClr val="000000"/>
                </a:solidFill>
                <a:effectLst/>
                <a:uLnTx/>
                <a:uFillTx/>
                <a:latin typeface="Arial" panose="020B0604020202020204" pitchFamily="34" charset="0"/>
                <a:ea typeface="Times New Roman"/>
                <a:cs typeface="Arial" panose="020B0604020202020204" pitchFamily="34" charset="0"/>
              </a:rPr>
              <a:t>separation.  In addition to fractured quartz grains (anisotropic under OM), diaplectic (altered by shock waves) glass</a:t>
            </a:r>
            <a:r>
              <a:rPr kumimoji="0" lang="en-US" sz="2000" b="1" i="0" u="none" strike="noStrike" kern="1200" cap="none" spc="0" normalizeH="0" baseline="0" noProof="0" dirty="0" smtClean="0">
                <a:ln>
                  <a:noFill/>
                </a:ln>
                <a:solidFill>
                  <a:srgbClr val="000000"/>
                </a:solidFill>
                <a:effectLst/>
                <a:uLnTx/>
                <a:uFillTx/>
                <a:latin typeface="Arial" panose="020B0604020202020204" pitchFamily="34" charset="0"/>
                <a:ea typeface="Calibri"/>
                <a:cs typeface="Arial" panose="020B0604020202020204" pitchFamily="34" charset="0"/>
              </a:rPr>
              <a:t> (isotropic under OM) was also commonly observed.  Figure 5 is an optical microscopic photograph of diaplectic glass from the </a:t>
            </a:r>
            <a:r>
              <a:rPr kumimoji="0" lang="en-US" sz="2000" b="1" i="0" u="none" strike="noStrike" kern="1200" cap="none" spc="0" normalizeH="0" baseline="0" noProof="0" dirty="0" err="1" smtClean="0">
                <a:ln>
                  <a:noFill/>
                </a:ln>
                <a:solidFill>
                  <a:srgbClr val="000000"/>
                </a:solidFill>
                <a:effectLst/>
                <a:uLnTx/>
                <a:uFillTx/>
                <a:latin typeface="Arial" panose="020B0604020202020204" pitchFamily="34" charset="0"/>
                <a:ea typeface="Calibri"/>
                <a:cs typeface="Arial" panose="020B0604020202020204" pitchFamily="34" charset="0"/>
              </a:rPr>
              <a:t>500</a:t>
            </a:r>
            <a:r>
              <a:rPr kumimoji="0" lang="en-US" sz="2000" b="1" i="0" u="none" strike="noStrike" kern="1200" cap="none" spc="0" normalizeH="0" baseline="0" noProof="0" dirty="0" err="1" smtClean="0">
                <a:ln>
                  <a:noFill/>
                </a:ln>
                <a:solidFill>
                  <a:srgbClr val="000000"/>
                </a:solidFill>
                <a:effectLst/>
                <a:uLnTx/>
                <a:uFillTx/>
                <a:latin typeface="Symbol" panose="05050102010706020507" pitchFamily="18" charset="2"/>
                <a:ea typeface="Calibri"/>
                <a:cs typeface="Arial" panose="020B0604020202020204" pitchFamily="34" charset="0"/>
              </a:rPr>
              <a:t>m</a:t>
            </a:r>
            <a:r>
              <a:rPr kumimoji="0" lang="en-US" sz="2000" b="1" i="0" u="none" strike="noStrike" kern="1200" cap="none" spc="0" normalizeH="0" baseline="0" noProof="0" dirty="0" smtClean="0">
                <a:ln>
                  <a:noFill/>
                </a:ln>
                <a:solidFill>
                  <a:srgbClr val="000000"/>
                </a:solidFill>
                <a:effectLst/>
                <a:uLnTx/>
                <a:uFillTx/>
                <a:latin typeface="Symbol" panose="05050102010706020507" pitchFamily="18" charset="2"/>
                <a:ea typeface="Calibri"/>
                <a:cs typeface="Arial" panose="020B0604020202020204" pitchFamily="34" charset="0"/>
              </a:rPr>
              <a:t> </a:t>
            </a:r>
            <a:r>
              <a:rPr kumimoji="0" lang="en-US" sz="2000" b="1" i="0" u="none" strike="noStrike" kern="1200" cap="none" spc="0" normalizeH="0" baseline="0" noProof="0" dirty="0" smtClean="0">
                <a:ln>
                  <a:noFill/>
                </a:ln>
                <a:solidFill>
                  <a:srgbClr val="000000"/>
                </a:solidFill>
                <a:effectLst/>
                <a:uLnTx/>
                <a:uFillTx/>
                <a:latin typeface="Arial" panose="020B0604020202020204" pitchFamily="34" charset="0"/>
                <a:ea typeface="Calibri"/>
                <a:cs typeface="Arial" panose="020B0604020202020204" pitchFamily="34" charset="0"/>
              </a:rPr>
              <a:t>separation. </a:t>
            </a:r>
            <a:r>
              <a:rPr kumimoji="0" lang="en-US" sz="2000" b="1" i="0" u="none" strike="noStrike" kern="1200" cap="none" spc="0" normalizeH="0" baseline="0" noProof="0" dirty="0">
                <a:ln>
                  <a:noFill/>
                </a:ln>
                <a:solidFill>
                  <a:srgbClr val="000000"/>
                </a:solidFill>
                <a:effectLst/>
                <a:uLnTx/>
                <a:uFillTx/>
                <a:latin typeface="Arial"/>
                <a:ea typeface="Calibri"/>
                <a:cs typeface="Times New Roman"/>
              </a:rPr>
              <a:t>Figure </a:t>
            </a:r>
            <a:r>
              <a:rPr kumimoji="0" lang="en-US" sz="2000" b="1" i="0" u="none" strike="noStrike" kern="1200" cap="none" spc="0" normalizeH="0" baseline="0" noProof="0" dirty="0" smtClean="0">
                <a:ln>
                  <a:noFill/>
                </a:ln>
                <a:solidFill>
                  <a:srgbClr val="000000"/>
                </a:solidFill>
                <a:effectLst/>
                <a:uLnTx/>
                <a:uFillTx/>
                <a:latin typeface="Arial"/>
                <a:ea typeface="Calibri"/>
                <a:cs typeface="Times New Roman"/>
              </a:rPr>
              <a:t>6 </a:t>
            </a:r>
            <a:r>
              <a:rPr kumimoji="0" lang="en-US" sz="2000" b="1" i="0" u="none" strike="noStrike" kern="1200" cap="none" spc="0" normalizeH="0" baseline="0" noProof="0" dirty="0">
                <a:ln>
                  <a:noFill/>
                </a:ln>
                <a:solidFill>
                  <a:srgbClr val="000000"/>
                </a:solidFill>
                <a:effectLst/>
                <a:uLnTx/>
                <a:uFillTx/>
                <a:latin typeface="Arial"/>
                <a:ea typeface="Calibri"/>
                <a:cs typeface="Times New Roman"/>
              </a:rPr>
              <a:t>is an electron microscope photograph of a </a:t>
            </a:r>
            <a:r>
              <a:rPr kumimoji="0" lang="en-US" sz="2000" b="1" i="0" u="none" strike="noStrike" kern="1200" cap="none" spc="0" normalizeH="0" baseline="0" noProof="0" dirty="0" smtClean="0">
                <a:ln>
                  <a:noFill/>
                </a:ln>
                <a:solidFill>
                  <a:srgbClr val="000000"/>
                </a:solidFill>
                <a:effectLst/>
                <a:uLnTx/>
                <a:uFillTx/>
                <a:latin typeface="Arial"/>
                <a:ea typeface="Calibri"/>
                <a:cs typeface="Times New Roman"/>
              </a:rPr>
              <a:t>diaplectic glass fragment (with concoidal fractures) grain </a:t>
            </a:r>
            <a:r>
              <a:rPr kumimoji="0" lang="en-US" sz="2000" b="1" i="0" u="none" strike="noStrike" kern="1200" cap="none" spc="0" normalizeH="0" baseline="0" noProof="0" dirty="0">
                <a:ln>
                  <a:noFill/>
                </a:ln>
                <a:solidFill>
                  <a:srgbClr val="000000"/>
                </a:solidFill>
                <a:effectLst/>
                <a:uLnTx/>
                <a:uFillTx/>
                <a:latin typeface="Arial"/>
                <a:ea typeface="Calibri"/>
                <a:cs typeface="Times New Roman"/>
              </a:rPr>
              <a:t>from the </a:t>
            </a:r>
            <a:r>
              <a:rPr kumimoji="0" lang="en-US" sz="2000" b="1" i="0" u="none" strike="noStrike" kern="1200" cap="none" spc="0" normalizeH="0" baseline="0" noProof="0" dirty="0" err="1" smtClean="0">
                <a:ln>
                  <a:noFill/>
                </a:ln>
                <a:solidFill>
                  <a:srgbClr val="000000"/>
                </a:solidFill>
                <a:effectLst/>
                <a:uLnTx/>
                <a:uFillTx/>
                <a:latin typeface="Arial" panose="020B0604020202020204" pitchFamily="34" charset="0"/>
                <a:ea typeface="Times New Roman"/>
                <a:cs typeface="Arial" panose="020B0604020202020204" pitchFamily="34" charset="0"/>
              </a:rPr>
              <a:t>500</a:t>
            </a:r>
            <a:r>
              <a:rPr kumimoji="0" lang="en-US" sz="2400" b="1" i="0" u="none" strike="noStrike" kern="1200" cap="none" spc="0" normalizeH="0" baseline="0" noProof="0" dirty="0" err="1" smtClean="0">
                <a:ln>
                  <a:noFill/>
                </a:ln>
                <a:solidFill>
                  <a:srgbClr val="000000"/>
                </a:solidFill>
                <a:effectLst/>
                <a:uLnTx/>
                <a:uFillTx/>
                <a:latin typeface="Symbol" panose="05050102010706020507" pitchFamily="18" charset="2"/>
                <a:ea typeface="Times New Roman"/>
                <a:cs typeface="Arial" panose="020B0604020202020204" pitchFamily="34" charset="0"/>
              </a:rPr>
              <a:t>m</a:t>
            </a:r>
            <a:r>
              <a:rPr kumimoji="0" lang="en-US" sz="2400" b="1" i="0" u="none" strike="noStrike" kern="1200" cap="none" spc="0" normalizeH="0" baseline="0" noProof="0" dirty="0" smtClean="0">
                <a:ln>
                  <a:noFill/>
                </a:ln>
                <a:solidFill>
                  <a:srgbClr val="000000"/>
                </a:solidFill>
                <a:effectLst/>
                <a:uLnTx/>
                <a:uFillTx/>
                <a:latin typeface="Arial" panose="020B0604020202020204" pitchFamily="34" charset="0"/>
                <a:ea typeface="Times New Roman"/>
                <a:cs typeface="Arial" panose="020B0604020202020204" pitchFamily="34" charset="0"/>
              </a:rPr>
              <a:t> </a:t>
            </a:r>
            <a:r>
              <a:rPr kumimoji="0" lang="en-US" sz="2000" b="1" i="0" u="none" strike="noStrike" kern="1200" cap="none" spc="0" normalizeH="0" baseline="0" noProof="0" dirty="0" smtClean="0">
                <a:ln>
                  <a:noFill/>
                </a:ln>
                <a:solidFill>
                  <a:srgbClr val="000000"/>
                </a:solidFill>
                <a:effectLst/>
                <a:uLnTx/>
                <a:uFillTx/>
                <a:latin typeface="Arial" panose="020B0604020202020204" pitchFamily="34" charset="0"/>
                <a:ea typeface="Times New Roman"/>
                <a:cs typeface="Arial" panose="020B0604020202020204" pitchFamily="34" charset="0"/>
              </a:rPr>
              <a:t>separation.</a:t>
            </a:r>
            <a:r>
              <a:rPr kumimoji="0" lang="en-US" sz="2000" b="1" i="0" u="none" strike="noStrike" kern="1200" cap="none" spc="0" normalizeH="0" baseline="0" noProof="0" dirty="0" smtClean="0">
                <a:ln>
                  <a:noFill/>
                </a:ln>
                <a:solidFill>
                  <a:srgbClr val="000000"/>
                </a:solidFill>
                <a:effectLst/>
                <a:uLnTx/>
                <a:uFillTx/>
                <a:latin typeface="Arial" panose="020B0604020202020204" pitchFamily="34" charset="0"/>
                <a:ea typeface="Calibri"/>
                <a:cs typeface="Arial" panose="020B0604020202020204" pitchFamily="34" charset="0"/>
              </a:rPr>
              <a:t> </a:t>
            </a:r>
            <a:endParaRPr kumimoji="0" lang="en-US" sz="2800" b="1" i="0" u="none" strike="noStrike" kern="1200" cap="none" spc="0" normalizeH="0" baseline="0" noProof="0" dirty="0">
              <a:ln>
                <a:noFill/>
              </a:ln>
              <a:solidFill>
                <a:prstClr val="black"/>
              </a:solidFill>
              <a:effectLst/>
              <a:uLnTx/>
              <a:uFillTx/>
              <a:latin typeface="Symbol" panose="05050102010706020507" pitchFamily="18" charset="2"/>
              <a:ea typeface="Calibri"/>
              <a:cs typeface="Arial" panose="020B0604020202020204" pitchFamily="34" charset="0"/>
            </a:endParaRPr>
          </a:p>
        </p:txBody>
      </p:sp>
      <p:pic>
        <p:nvPicPr>
          <p:cNvPr id="25" name="Picture 24"/>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27455947" y="32909617"/>
            <a:ext cx="6269277" cy="4572000"/>
          </a:xfrm>
          <a:prstGeom prst="rect">
            <a:avLst/>
          </a:prstGeom>
        </p:spPr>
      </p:pic>
      <p:sp>
        <p:nvSpPr>
          <p:cNvPr id="35" name="Rectangle 34"/>
          <p:cNvSpPr/>
          <p:nvPr/>
        </p:nvSpPr>
        <p:spPr>
          <a:xfrm>
            <a:off x="19028535" y="28586750"/>
            <a:ext cx="14917490" cy="1631216"/>
          </a:xfrm>
          <a:prstGeom prst="rect">
            <a:avLst/>
          </a:prstGeom>
        </p:spPr>
        <p:txBody>
          <a:bodyPr wrap="square">
            <a:spAutoFit/>
          </a:bodyPr>
          <a:lstStyle/>
          <a:p>
            <a:pPr marL="0" marR="0" lvl="0" indent="0" algn="just" defTabSz="5225064"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Two distinct grouping of spheroids were identified.  The larger group appeared to be a conglomeration of material, mostly </a:t>
            </a:r>
            <a:r>
              <a:rPr kumimoji="0" lang="en-US" sz="20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Fe,  </a:t>
            </a:r>
            <a:r>
              <a:rPr kumimoji="0" lang="en-US" sz="2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but also composed of a large amount of Si and </a:t>
            </a:r>
            <a:r>
              <a:rPr kumimoji="0" lang="en-US" sz="20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O.  </a:t>
            </a:r>
            <a:r>
              <a:rPr kumimoji="0" lang="en-US" sz="2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All are highly magnetic.   </a:t>
            </a:r>
            <a:r>
              <a:rPr kumimoji="0" lang="en-US" sz="20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Figure 7 (</a:t>
            </a:r>
            <a:r>
              <a:rPr kumimoji="0" lang="en-US" sz="2000" b="1" i="0" u="none" strike="noStrike" kern="1200" cap="none" spc="0" normalizeH="0" baseline="0" noProof="0" dirty="0" err="1" smtClean="0">
                <a:ln>
                  <a:noFill/>
                </a:ln>
                <a:solidFill>
                  <a:prstClr val="black"/>
                </a:solidFill>
                <a:effectLst/>
                <a:uLnTx/>
                <a:uFillTx/>
                <a:latin typeface="Arial" pitchFamily="34" charset="0"/>
                <a:ea typeface="+mn-ea"/>
                <a:cs typeface="Arial" pitchFamily="34" charset="0"/>
              </a:rPr>
              <a:t>60.5x</a:t>
            </a:r>
            <a:r>
              <a:rPr kumimoji="0" lang="en-US" sz="20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 is an SEM photomicrographs of the typical examples of </a:t>
            </a:r>
            <a:r>
              <a:rPr kumimoji="0" lang="en-US" sz="2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the larger </a:t>
            </a:r>
            <a:r>
              <a:rPr kumimoji="0" lang="en-US" sz="20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particles that were observed., </a:t>
            </a:r>
            <a:r>
              <a:rPr kumimoji="0" lang="en-US" sz="2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from </a:t>
            </a:r>
            <a:r>
              <a:rPr kumimoji="0" lang="en-US" sz="20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the </a:t>
            </a:r>
            <a:r>
              <a:rPr kumimoji="0" lang="en-US" sz="2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size </a:t>
            </a:r>
            <a:r>
              <a:rPr kumimoji="0" lang="en-US" sz="20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fraction 1.40 mm.  The high degree of rounding  and high sphericity typical of these particles can be observed.  Individual </a:t>
            </a:r>
            <a:r>
              <a:rPr kumimoji="0" lang="en-US" sz="2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grains often are coated by a thick </a:t>
            </a:r>
            <a:r>
              <a:rPr kumimoji="0" lang="en-US" sz="20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weathering  </a:t>
            </a:r>
            <a:r>
              <a:rPr kumimoji="0" lang="en-US" sz="2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“rind” of </a:t>
            </a:r>
            <a:r>
              <a:rPr kumimoji="0" lang="en-US" sz="20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Fe-oxide.</a:t>
            </a:r>
            <a:endParaRPr kumimoji="0" lang="en-US" sz="20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32" name="Rectangle 31"/>
          <p:cNvSpPr/>
          <p:nvPr/>
        </p:nvSpPr>
        <p:spPr>
          <a:xfrm>
            <a:off x="19144105" y="20348097"/>
            <a:ext cx="6991271" cy="1015663"/>
          </a:xfrm>
          <a:prstGeom prst="rect">
            <a:avLst/>
          </a:prstGeom>
        </p:spPr>
        <p:txBody>
          <a:bodyPr wrap="square">
            <a:spAutoFit/>
          </a:bodyPr>
          <a:lstStyle/>
          <a:p>
            <a:pPr marL="0" marR="0" lvl="0" indent="0" algn="l" defTabSz="5225064"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Black" pitchFamily="34" charset="0"/>
                <a:ea typeface="Times New Roman"/>
                <a:cs typeface="Arial" pitchFamily="34" charset="0"/>
              </a:rPr>
              <a:t>Figure </a:t>
            </a:r>
            <a:r>
              <a:rPr kumimoji="0" lang="en-US" sz="2000" b="1" i="0" u="none" strike="noStrike" kern="1200" cap="none" spc="0" normalizeH="0" baseline="0" noProof="0" dirty="0" smtClean="0">
                <a:ln>
                  <a:noFill/>
                </a:ln>
                <a:solidFill>
                  <a:srgbClr val="000000"/>
                </a:solidFill>
                <a:effectLst/>
                <a:uLnTx/>
                <a:uFillTx/>
                <a:latin typeface="Arial Black" pitchFamily="34" charset="0"/>
                <a:ea typeface="Times New Roman"/>
                <a:cs typeface="Arial" pitchFamily="34" charset="0"/>
              </a:rPr>
              <a:t>3. OM photograph of fractured quartz grain from magnetic separation</a:t>
            </a:r>
            <a:r>
              <a:rPr kumimoji="0" lang="en-US" sz="2000" b="1" i="0" u="none" strike="noStrike" kern="1200" cap="none" spc="0" normalizeH="0" baseline="0" noProof="0" dirty="0">
                <a:ln>
                  <a:noFill/>
                </a:ln>
                <a:solidFill>
                  <a:srgbClr val="000000"/>
                </a:solidFill>
                <a:effectLst/>
                <a:uLnTx/>
                <a:uFillTx/>
                <a:latin typeface="Arial Black" pitchFamily="34" charset="0"/>
                <a:ea typeface="Times New Roman"/>
                <a:cs typeface="Arial" pitchFamily="34" charset="0"/>
              </a:rPr>
              <a:t>. crossed </a:t>
            </a:r>
            <a:r>
              <a:rPr kumimoji="0" lang="en-US" sz="2000" b="1" i="0" u="none" strike="noStrike" kern="1200" cap="none" spc="0" normalizeH="0" baseline="0" noProof="0" dirty="0" err="1" smtClean="0">
                <a:ln>
                  <a:noFill/>
                </a:ln>
                <a:solidFill>
                  <a:srgbClr val="000000"/>
                </a:solidFill>
                <a:effectLst/>
                <a:uLnTx/>
                <a:uFillTx/>
                <a:latin typeface="Arial Black" pitchFamily="34" charset="0"/>
                <a:ea typeface="Times New Roman"/>
                <a:cs typeface="Arial" pitchFamily="34" charset="0"/>
              </a:rPr>
              <a:t>polars</a:t>
            </a:r>
            <a:r>
              <a:rPr kumimoji="0" lang="en-US" sz="2000" b="1" i="0" u="none" strike="noStrike" kern="1200" cap="none" spc="0" normalizeH="0" baseline="0" noProof="0" dirty="0" smtClean="0">
                <a:ln>
                  <a:noFill/>
                </a:ln>
                <a:solidFill>
                  <a:srgbClr val="000000"/>
                </a:solidFill>
                <a:effectLst/>
                <a:uLnTx/>
                <a:uFillTx/>
                <a:latin typeface="Arial Black" pitchFamily="34" charset="0"/>
                <a:ea typeface="Times New Roman"/>
                <a:cs typeface="Arial" pitchFamily="34" charset="0"/>
              </a:rPr>
              <a:t>. (</a:t>
            </a:r>
            <a:r>
              <a:rPr kumimoji="0" lang="en-US" sz="2000" b="1" i="0" u="none" strike="noStrike" kern="1200" cap="none" spc="0" normalizeH="0" baseline="0" noProof="0" dirty="0" err="1" smtClean="0">
                <a:ln>
                  <a:noFill/>
                </a:ln>
                <a:solidFill>
                  <a:srgbClr val="000000"/>
                </a:solidFill>
                <a:effectLst/>
                <a:uLnTx/>
                <a:uFillTx/>
                <a:latin typeface="Arial Black" pitchFamily="34" charset="0"/>
                <a:ea typeface="Times New Roman"/>
                <a:cs typeface="Arial" pitchFamily="34" charset="0"/>
              </a:rPr>
              <a:t>600x</a:t>
            </a:r>
            <a:r>
              <a:rPr kumimoji="0" lang="en-US" sz="2000" b="1" i="0" u="none" strike="noStrike" kern="1200" cap="none" spc="0" normalizeH="0" baseline="0" noProof="0" dirty="0" smtClean="0">
                <a:ln>
                  <a:noFill/>
                </a:ln>
                <a:solidFill>
                  <a:srgbClr val="000000"/>
                </a:solidFill>
                <a:effectLst/>
                <a:uLnTx/>
                <a:uFillTx/>
                <a:latin typeface="Arial Black" pitchFamily="34" charset="0"/>
                <a:ea typeface="Times New Roman"/>
                <a:cs typeface="Arial" pitchFamily="34" charset="0"/>
              </a:rPr>
              <a:t>)</a:t>
            </a:r>
            <a:endParaRPr kumimoji="0" lang="en-US" sz="2000" b="1" i="0" u="none" strike="noStrike" kern="1200" cap="none" spc="0" normalizeH="0" baseline="0" noProof="0" dirty="0">
              <a:ln>
                <a:noFill/>
              </a:ln>
              <a:solidFill>
                <a:prstClr val="black"/>
              </a:solidFill>
              <a:effectLst/>
              <a:uLnTx/>
              <a:uFillTx/>
              <a:latin typeface="Arial Black" pitchFamily="34" charset="0"/>
              <a:ea typeface="+mn-ea"/>
              <a:cs typeface="+mn-cs"/>
            </a:endParaRPr>
          </a:p>
        </p:txBody>
      </p:sp>
      <p:sp>
        <p:nvSpPr>
          <p:cNvPr id="37" name="Rectangle 36"/>
          <p:cNvSpPr/>
          <p:nvPr/>
        </p:nvSpPr>
        <p:spPr>
          <a:xfrm>
            <a:off x="27376047" y="20483787"/>
            <a:ext cx="6611076" cy="769441"/>
          </a:xfrm>
          <a:prstGeom prst="rect">
            <a:avLst/>
          </a:prstGeom>
        </p:spPr>
        <p:txBody>
          <a:bodyPr wrap="square">
            <a:spAutoFit/>
          </a:bodyPr>
          <a:lstStyle/>
          <a:p>
            <a:pPr marL="0" marR="0" lvl="0" indent="0" algn="l" defTabSz="5225064"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Black" panose="020B0A04020102020204" pitchFamily="34" charset="0"/>
                <a:ea typeface="Times New Roman"/>
                <a:cs typeface="Arial" pitchFamily="34" charset="0"/>
              </a:rPr>
              <a:t>Figure </a:t>
            </a:r>
            <a:r>
              <a:rPr kumimoji="0" lang="en-US" sz="2000" b="1" i="0" u="none" strike="noStrike" kern="1200" cap="none" spc="0" normalizeH="0" baseline="0" noProof="0" dirty="0" smtClean="0">
                <a:ln>
                  <a:noFill/>
                </a:ln>
                <a:solidFill>
                  <a:srgbClr val="000000"/>
                </a:solidFill>
                <a:effectLst/>
                <a:uLnTx/>
                <a:uFillTx/>
                <a:latin typeface="Arial Black" pitchFamily="34" charset="0"/>
                <a:ea typeface="Times New Roman"/>
                <a:cs typeface="Arial" pitchFamily="34" charset="0"/>
              </a:rPr>
              <a:t>4.  SEM photograph of fractured quartz (?) from</a:t>
            </a:r>
            <a:r>
              <a:rPr kumimoji="0" lang="en-US" sz="2000" b="0" i="0" u="none" strike="noStrike" kern="1200" cap="none" spc="0" normalizeH="0" baseline="0" noProof="0" dirty="0" smtClean="0">
                <a:ln>
                  <a:noFill/>
                </a:ln>
                <a:solidFill>
                  <a:srgbClr val="000000"/>
                </a:solidFill>
                <a:effectLst/>
                <a:uLnTx/>
                <a:uFillTx/>
                <a:latin typeface="Arial Black" pitchFamily="34" charset="0"/>
                <a:ea typeface="Times New Roman"/>
                <a:cs typeface="+mn-cs"/>
              </a:rPr>
              <a:t> </a:t>
            </a:r>
            <a:r>
              <a:rPr kumimoji="0" lang="en-US" sz="2000" b="0" i="0" u="none" strike="noStrike" kern="1200" cap="none" spc="0" normalizeH="0" baseline="0" noProof="0" dirty="0" err="1" smtClean="0">
                <a:ln>
                  <a:noFill/>
                </a:ln>
                <a:solidFill>
                  <a:srgbClr val="000000"/>
                </a:solidFill>
                <a:effectLst/>
                <a:uLnTx/>
                <a:uFillTx/>
                <a:latin typeface="Arial Black" pitchFamily="34" charset="0"/>
                <a:ea typeface="Times New Roman"/>
                <a:cs typeface="+mn-cs"/>
              </a:rPr>
              <a:t>500</a:t>
            </a:r>
            <a:r>
              <a:rPr kumimoji="0" lang="en-US" sz="2400" b="0" i="0" u="none" strike="noStrike" kern="1200" cap="none" spc="0" normalizeH="0" baseline="0" noProof="0" dirty="0" err="1" smtClean="0">
                <a:ln>
                  <a:noFill/>
                </a:ln>
                <a:solidFill>
                  <a:srgbClr val="000000"/>
                </a:solidFill>
                <a:effectLst/>
                <a:uLnTx/>
                <a:uFillTx/>
                <a:latin typeface="Symbol" pitchFamily="18" charset="2"/>
                <a:ea typeface="Times New Roman"/>
                <a:cs typeface="Arial"/>
              </a:rPr>
              <a:t>m</a:t>
            </a:r>
            <a:r>
              <a:rPr kumimoji="0" lang="en-US" sz="2400" b="0" i="0" u="none" strike="noStrike" kern="1200" cap="none" spc="0" normalizeH="0" baseline="0" noProof="0" dirty="0" smtClean="0">
                <a:ln>
                  <a:noFill/>
                </a:ln>
                <a:solidFill>
                  <a:srgbClr val="000000"/>
                </a:solidFill>
                <a:effectLst/>
                <a:uLnTx/>
                <a:uFillTx/>
                <a:latin typeface="Symbol" pitchFamily="18" charset="2"/>
                <a:ea typeface="Times New Roman"/>
                <a:cs typeface="Arial"/>
              </a:rPr>
              <a:t> </a:t>
            </a:r>
            <a:r>
              <a:rPr kumimoji="0" lang="en-US" sz="2000" b="1" i="0" u="none" strike="noStrike" kern="1200" cap="none" spc="0" normalizeH="0" baseline="0" noProof="0" dirty="0" smtClean="0">
                <a:ln>
                  <a:noFill/>
                </a:ln>
                <a:solidFill>
                  <a:srgbClr val="000000"/>
                </a:solidFill>
                <a:effectLst/>
                <a:uLnTx/>
                <a:uFillTx/>
                <a:latin typeface="Arial Black" pitchFamily="34" charset="0"/>
                <a:ea typeface="Times New Roman"/>
                <a:cs typeface="Arial" pitchFamily="34" charset="0"/>
              </a:rPr>
              <a:t>separation</a:t>
            </a:r>
            <a:r>
              <a:rPr kumimoji="0" lang="en-US" sz="2000" b="1" i="0" u="none" strike="noStrike" kern="1200" cap="none" spc="0" normalizeH="0" baseline="0" noProof="0" dirty="0">
                <a:ln>
                  <a:noFill/>
                </a:ln>
                <a:solidFill>
                  <a:srgbClr val="000000"/>
                </a:solidFill>
                <a:effectLst/>
                <a:uLnTx/>
                <a:uFillTx/>
                <a:latin typeface="Arial Black" pitchFamily="34" charset="0"/>
                <a:ea typeface="Times New Roman"/>
                <a:cs typeface="Arial" pitchFamily="34" charset="0"/>
              </a:rPr>
              <a:t>. </a:t>
            </a:r>
            <a:r>
              <a:rPr kumimoji="0" lang="en-US" sz="2000" b="1" i="0" u="none" strike="noStrike" kern="1200" cap="none" spc="0" normalizeH="0" baseline="0" noProof="0" dirty="0" smtClean="0">
                <a:ln>
                  <a:noFill/>
                </a:ln>
                <a:solidFill>
                  <a:srgbClr val="000000"/>
                </a:solidFill>
                <a:effectLst/>
                <a:uLnTx/>
                <a:uFillTx/>
                <a:latin typeface="Arial Black" pitchFamily="34" charset="0"/>
                <a:ea typeface="Times New Roman"/>
                <a:cs typeface="Arial" pitchFamily="34" charset="0"/>
              </a:rPr>
              <a:t>(</a:t>
            </a:r>
            <a:r>
              <a:rPr kumimoji="0" lang="en-US" sz="2000" b="1" i="0" u="none" strike="noStrike" kern="1200" cap="none" spc="0" normalizeH="0" baseline="0" noProof="0" dirty="0" err="1" smtClean="0">
                <a:ln>
                  <a:noFill/>
                </a:ln>
                <a:solidFill>
                  <a:srgbClr val="000000"/>
                </a:solidFill>
                <a:effectLst/>
                <a:uLnTx/>
                <a:uFillTx/>
                <a:latin typeface="Arial Black" pitchFamily="34" charset="0"/>
                <a:ea typeface="Times New Roman"/>
                <a:cs typeface="Arial" pitchFamily="34" charset="0"/>
              </a:rPr>
              <a:t>500x</a:t>
            </a:r>
            <a:r>
              <a:rPr kumimoji="0" lang="en-US" sz="2000" b="1" i="0" u="none" strike="noStrike" kern="1200" cap="none" spc="0" normalizeH="0" baseline="0" noProof="0" dirty="0" smtClean="0">
                <a:ln>
                  <a:noFill/>
                </a:ln>
                <a:solidFill>
                  <a:srgbClr val="000000"/>
                </a:solidFill>
                <a:effectLst/>
                <a:uLnTx/>
                <a:uFillTx/>
                <a:latin typeface="Arial Black" pitchFamily="34" charset="0"/>
                <a:ea typeface="Times New Roman"/>
                <a:cs typeface="Arial" pitchFamily="34" charset="0"/>
              </a:rPr>
              <a:t>)</a:t>
            </a:r>
            <a:endParaRPr kumimoji="0" lang="en-US" sz="2000" b="1" i="0" u="none" strike="noStrike" kern="1200" cap="none" spc="0" normalizeH="0" baseline="0" noProof="0" dirty="0">
              <a:ln>
                <a:noFill/>
              </a:ln>
              <a:solidFill>
                <a:prstClr val="black"/>
              </a:solidFill>
              <a:effectLst/>
              <a:uLnTx/>
              <a:uFillTx/>
              <a:latin typeface="Arial Black" pitchFamily="34" charset="0"/>
              <a:ea typeface="+mn-ea"/>
              <a:cs typeface="+mn-cs"/>
            </a:endParaRPr>
          </a:p>
        </p:txBody>
      </p:sp>
      <p:sp>
        <p:nvSpPr>
          <p:cNvPr id="39" name="Rectangle 38"/>
          <p:cNvSpPr/>
          <p:nvPr/>
        </p:nvSpPr>
        <p:spPr>
          <a:xfrm>
            <a:off x="19094312" y="26984114"/>
            <a:ext cx="7041064" cy="1015663"/>
          </a:xfrm>
          <a:prstGeom prst="rect">
            <a:avLst/>
          </a:prstGeom>
        </p:spPr>
        <p:txBody>
          <a:bodyPr wrap="square">
            <a:spAutoFit/>
          </a:bodyPr>
          <a:lstStyle/>
          <a:p>
            <a:pPr marL="0" marR="0" lvl="0" indent="0" algn="l" defTabSz="5225064"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Black" pitchFamily="34" charset="0"/>
                <a:ea typeface="Times New Roman"/>
                <a:cs typeface="Arial" pitchFamily="34" charset="0"/>
              </a:rPr>
              <a:t>Figure </a:t>
            </a:r>
            <a:r>
              <a:rPr kumimoji="0" lang="en-US" sz="2000" b="1" i="0" u="none" strike="noStrike" kern="1200" cap="none" spc="0" normalizeH="0" baseline="0" noProof="0" dirty="0" smtClean="0">
                <a:ln>
                  <a:noFill/>
                </a:ln>
                <a:solidFill>
                  <a:srgbClr val="000000"/>
                </a:solidFill>
                <a:effectLst/>
                <a:uLnTx/>
                <a:uFillTx/>
                <a:latin typeface="Arial Black" pitchFamily="34" charset="0"/>
                <a:ea typeface="Times New Roman"/>
                <a:cs typeface="Arial" pitchFamily="34" charset="0"/>
              </a:rPr>
              <a:t>5.  OM photograph of diaplectic  glass with possible </a:t>
            </a:r>
            <a:r>
              <a:rPr kumimoji="0" lang="en-US" sz="2000" b="1" i="0" u="none" strike="noStrike" kern="1200" cap="none" spc="0" normalizeH="0" baseline="0" noProof="0" dirty="0" err="1" smtClean="0">
                <a:ln>
                  <a:noFill/>
                </a:ln>
                <a:solidFill>
                  <a:srgbClr val="000000"/>
                </a:solidFill>
                <a:effectLst/>
                <a:uLnTx/>
                <a:uFillTx/>
                <a:latin typeface="Arial Black" pitchFamily="34" charset="0"/>
                <a:ea typeface="Times New Roman"/>
                <a:cs typeface="Arial" pitchFamily="34" charset="0"/>
              </a:rPr>
              <a:t>coesite</a:t>
            </a:r>
            <a:r>
              <a:rPr kumimoji="0" lang="en-US" sz="2000" b="1" i="0" u="none" strike="noStrike" kern="1200" cap="none" spc="0" normalizeH="0" baseline="0" noProof="0" dirty="0" smtClean="0">
                <a:ln>
                  <a:noFill/>
                </a:ln>
                <a:solidFill>
                  <a:srgbClr val="000000"/>
                </a:solidFill>
                <a:effectLst/>
                <a:uLnTx/>
                <a:uFillTx/>
                <a:latin typeface="Arial Black" pitchFamily="34" charset="0"/>
                <a:ea typeface="Times New Roman"/>
                <a:cs typeface="Arial" pitchFamily="34" charset="0"/>
              </a:rPr>
              <a:t> inclusions from </a:t>
            </a:r>
            <a:r>
              <a:rPr kumimoji="0" lang="en-US" sz="2000" b="1" i="0" u="none" strike="noStrike" kern="1200" cap="none" spc="0" normalizeH="0" baseline="0" noProof="0" dirty="0" err="1" smtClean="0">
                <a:ln>
                  <a:noFill/>
                </a:ln>
                <a:solidFill>
                  <a:srgbClr val="000000"/>
                </a:solidFill>
                <a:effectLst/>
                <a:uLnTx/>
                <a:uFillTx/>
                <a:latin typeface="Arial Black" pitchFamily="34" charset="0"/>
                <a:ea typeface="Times New Roman"/>
                <a:cs typeface="Arial" pitchFamily="34" charset="0"/>
              </a:rPr>
              <a:t>500</a:t>
            </a:r>
            <a:r>
              <a:rPr kumimoji="0" lang="en-US" sz="2000" b="0" i="0" u="none" strike="noStrike" kern="1200" cap="none" spc="0" normalizeH="0" baseline="0" noProof="0" dirty="0" err="1" smtClean="0">
                <a:ln>
                  <a:noFill/>
                </a:ln>
                <a:solidFill>
                  <a:srgbClr val="000000"/>
                </a:solidFill>
                <a:effectLst/>
                <a:uLnTx/>
                <a:uFillTx/>
                <a:latin typeface="Symbol" pitchFamily="18" charset="2"/>
                <a:ea typeface="Times New Roman"/>
                <a:cs typeface="Arial"/>
              </a:rPr>
              <a:t>m</a:t>
            </a:r>
            <a:r>
              <a:rPr kumimoji="0" lang="en-US" sz="2000" b="0" i="0" u="none" strike="noStrike" kern="1200" cap="none" spc="0" normalizeH="0" baseline="0" noProof="0" dirty="0" smtClean="0">
                <a:ln>
                  <a:noFill/>
                </a:ln>
                <a:solidFill>
                  <a:srgbClr val="000000"/>
                </a:solidFill>
                <a:effectLst/>
                <a:uLnTx/>
                <a:uFillTx/>
                <a:latin typeface="Arial Black" pitchFamily="34" charset="0"/>
                <a:ea typeface="Times New Roman"/>
                <a:cs typeface="+mn-cs"/>
              </a:rPr>
              <a:t> </a:t>
            </a:r>
            <a:r>
              <a:rPr kumimoji="0" lang="en-US" sz="2000" b="1" i="0" u="none" strike="noStrike" kern="1200" cap="none" spc="0" normalizeH="0" baseline="0" noProof="0" dirty="0">
                <a:ln>
                  <a:noFill/>
                </a:ln>
                <a:solidFill>
                  <a:srgbClr val="000000"/>
                </a:solidFill>
                <a:effectLst/>
                <a:uLnTx/>
                <a:uFillTx/>
                <a:latin typeface="Arial Black" pitchFamily="34" charset="0"/>
                <a:ea typeface="Times New Roman"/>
                <a:cs typeface="Arial" pitchFamily="34" charset="0"/>
              </a:rPr>
              <a:t>separation</a:t>
            </a:r>
            <a:r>
              <a:rPr kumimoji="0" lang="en-US" sz="2000" b="1" i="0" u="none" strike="noStrike" kern="1200" cap="none" spc="0" normalizeH="0" baseline="0" noProof="0" dirty="0" smtClean="0">
                <a:ln>
                  <a:noFill/>
                </a:ln>
                <a:solidFill>
                  <a:srgbClr val="000000"/>
                </a:solidFill>
                <a:effectLst/>
                <a:uLnTx/>
                <a:uFillTx/>
                <a:latin typeface="Arial Black" pitchFamily="34" charset="0"/>
                <a:ea typeface="Times New Roman"/>
                <a:cs typeface="Arial" pitchFamily="34" charset="0"/>
              </a:rPr>
              <a:t>. (</a:t>
            </a:r>
            <a:r>
              <a:rPr kumimoji="0" lang="en-US" sz="2000" b="1" i="0" u="none" strike="noStrike" kern="1200" cap="none" spc="0" normalizeH="0" baseline="0" noProof="0" dirty="0" err="1" smtClean="0">
                <a:ln>
                  <a:noFill/>
                </a:ln>
                <a:solidFill>
                  <a:srgbClr val="000000"/>
                </a:solidFill>
                <a:effectLst/>
                <a:uLnTx/>
                <a:uFillTx/>
                <a:latin typeface="Arial Black" pitchFamily="34" charset="0"/>
                <a:ea typeface="Times New Roman"/>
                <a:cs typeface="Arial" pitchFamily="34" charset="0"/>
              </a:rPr>
              <a:t>600x</a:t>
            </a:r>
            <a:r>
              <a:rPr kumimoji="0" lang="en-US" sz="2000" b="1" i="0" u="none" strike="noStrike" kern="1200" cap="none" spc="0" normalizeH="0" baseline="0" noProof="0" dirty="0" smtClean="0">
                <a:ln>
                  <a:noFill/>
                </a:ln>
                <a:solidFill>
                  <a:srgbClr val="000000"/>
                </a:solidFill>
                <a:effectLst/>
                <a:uLnTx/>
                <a:uFillTx/>
                <a:latin typeface="Arial Black" pitchFamily="34" charset="0"/>
                <a:ea typeface="Times New Roman"/>
                <a:cs typeface="Arial" pitchFamily="34" charset="0"/>
              </a:rPr>
              <a:t>)</a:t>
            </a:r>
            <a:endParaRPr kumimoji="0" lang="en-US" sz="2000" b="1" i="0" u="none" strike="noStrike" kern="1200" cap="none" spc="0" normalizeH="0" baseline="0" noProof="0" dirty="0">
              <a:ln>
                <a:noFill/>
              </a:ln>
              <a:solidFill>
                <a:prstClr val="black"/>
              </a:solidFill>
              <a:effectLst/>
              <a:uLnTx/>
              <a:uFillTx/>
              <a:latin typeface="Arial Black" pitchFamily="34" charset="0"/>
              <a:ea typeface="+mn-ea"/>
              <a:cs typeface="+mn-cs"/>
            </a:endParaRPr>
          </a:p>
        </p:txBody>
      </p:sp>
      <p:sp>
        <p:nvSpPr>
          <p:cNvPr id="40" name="Rectangle 39"/>
          <p:cNvSpPr/>
          <p:nvPr/>
        </p:nvSpPr>
        <p:spPr>
          <a:xfrm>
            <a:off x="27356997" y="27032018"/>
            <a:ext cx="6914007" cy="1384995"/>
          </a:xfrm>
          <a:prstGeom prst="rect">
            <a:avLst/>
          </a:prstGeom>
        </p:spPr>
        <p:txBody>
          <a:bodyPr wrap="square">
            <a:spAutoFit/>
          </a:bodyPr>
          <a:lstStyle/>
          <a:p>
            <a:pPr marL="0" marR="0" lvl="0" indent="0" algn="l" defTabSz="5225064"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Black" pitchFamily="34" charset="0"/>
                <a:ea typeface="Times New Roman"/>
                <a:cs typeface="Arial" pitchFamily="34" charset="0"/>
              </a:rPr>
              <a:t>Figure </a:t>
            </a:r>
            <a:r>
              <a:rPr kumimoji="0" lang="en-US" sz="2000" b="1" i="0" u="none" strike="noStrike" kern="1200" cap="none" spc="0" normalizeH="0" baseline="0" noProof="0" dirty="0" smtClean="0">
                <a:ln>
                  <a:noFill/>
                </a:ln>
                <a:solidFill>
                  <a:srgbClr val="000000"/>
                </a:solidFill>
                <a:effectLst/>
                <a:uLnTx/>
                <a:uFillTx/>
                <a:latin typeface="Arial Black" pitchFamily="34" charset="0"/>
                <a:ea typeface="Times New Roman"/>
                <a:cs typeface="Arial" pitchFamily="34" charset="0"/>
              </a:rPr>
              <a:t>6.  </a:t>
            </a:r>
            <a:r>
              <a:rPr kumimoji="0" lang="en-US" sz="2000" b="1" i="0" u="none" strike="noStrike" kern="1200" cap="none" spc="0" normalizeH="0" baseline="0" noProof="0" dirty="0">
                <a:ln>
                  <a:noFill/>
                </a:ln>
                <a:solidFill>
                  <a:srgbClr val="000000"/>
                </a:solidFill>
                <a:effectLst/>
                <a:uLnTx/>
                <a:uFillTx/>
                <a:latin typeface="Arial Black" pitchFamily="34" charset="0"/>
                <a:ea typeface="Times New Roman"/>
                <a:cs typeface="Arial" pitchFamily="34" charset="0"/>
              </a:rPr>
              <a:t>SEM photograph of </a:t>
            </a:r>
            <a:r>
              <a:rPr kumimoji="0" lang="en-US" sz="2000" b="1" i="0" u="none" strike="noStrike" kern="1200" cap="none" spc="0" normalizeH="0" baseline="0" noProof="0" dirty="0" smtClean="0">
                <a:ln>
                  <a:noFill/>
                </a:ln>
                <a:solidFill>
                  <a:srgbClr val="000000"/>
                </a:solidFill>
                <a:effectLst/>
                <a:uLnTx/>
                <a:uFillTx/>
                <a:latin typeface="Arial Black" pitchFamily="34" charset="0"/>
                <a:ea typeface="Times New Roman"/>
                <a:cs typeface="Arial" pitchFamily="34" charset="0"/>
              </a:rPr>
              <a:t>diaplectic glass </a:t>
            </a:r>
            <a:r>
              <a:rPr kumimoji="0" lang="en-US" sz="2000" b="1" i="0" u="none" strike="noStrike" kern="1200" cap="none" spc="0" normalizeH="0" baseline="0" noProof="0" dirty="0">
                <a:ln>
                  <a:noFill/>
                </a:ln>
                <a:solidFill>
                  <a:srgbClr val="000000"/>
                </a:solidFill>
                <a:effectLst/>
                <a:uLnTx/>
                <a:uFillTx/>
                <a:latin typeface="Arial Black" pitchFamily="34" charset="0"/>
                <a:ea typeface="Times New Roman"/>
                <a:cs typeface="Arial" pitchFamily="34" charset="0"/>
              </a:rPr>
              <a:t>(?) from</a:t>
            </a:r>
            <a:r>
              <a:rPr kumimoji="0" lang="en-US" sz="2000" b="0" i="0" u="none" strike="noStrike" kern="1200" cap="none" spc="0" normalizeH="0" baseline="0" noProof="0" dirty="0">
                <a:ln>
                  <a:noFill/>
                </a:ln>
                <a:solidFill>
                  <a:srgbClr val="000000"/>
                </a:solidFill>
                <a:effectLst/>
                <a:uLnTx/>
                <a:uFillTx/>
                <a:latin typeface="Arial Black" pitchFamily="34" charset="0"/>
                <a:ea typeface="Times New Roman"/>
                <a:cs typeface="+mn-cs"/>
              </a:rPr>
              <a:t> </a:t>
            </a:r>
            <a:r>
              <a:rPr kumimoji="0" lang="en-US" sz="2000" b="0" i="0" u="none" strike="noStrike" kern="1200" cap="none" spc="0" normalizeH="0" baseline="0" noProof="0" dirty="0" err="1" smtClean="0">
                <a:ln>
                  <a:noFill/>
                </a:ln>
                <a:solidFill>
                  <a:srgbClr val="000000"/>
                </a:solidFill>
                <a:effectLst/>
                <a:uLnTx/>
                <a:uFillTx/>
                <a:latin typeface="Arial Black" pitchFamily="34" charset="0"/>
                <a:ea typeface="Times New Roman"/>
                <a:cs typeface="+mn-cs"/>
              </a:rPr>
              <a:t>500</a:t>
            </a:r>
            <a:r>
              <a:rPr kumimoji="0" lang="en-US" sz="2000" b="0" i="0" u="none" strike="noStrike" kern="1200" cap="none" spc="0" normalizeH="0" baseline="0" noProof="0" dirty="0" err="1" smtClean="0">
                <a:ln>
                  <a:noFill/>
                </a:ln>
                <a:solidFill>
                  <a:srgbClr val="000000"/>
                </a:solidFill>
                <a:effectLst/>
                <a:uLnTx/>
                <a:uFillTx/>
                <a:latin typeface="Symbol" pitchFamily="18" charset="2"/>
                <a:ea typeface="Times New Roman"/>
                <a:cs typeface="Arial"/>
              </a:rPr>
              <a:t>m</a:t>
            </a:r>
            <a:r>
              <a:rPr kumimoji="0" lang="en-US" sz="2000" b="0" i="0" u="none" strike="noStrike" kern="1200" cap="none" spc="0" normalizeH="0" baseline="0" noProof="0" dirty="0" smtClean="0">
                <a:ln>
                  <a:noFill/>
                </a:ln>
                <a:solidFill>
                  <a:srgbClr val="000000"/>
                </a:solidFill>
                <a:effectLst/>
                <a:uLnTx/>
                <a:uFillTx/>
                <a:latin typeface="Arial Black" pitchFamily="34" charset="0"/>
                <a:ea typeface="Times New Roman"/>
                <a:cs typeface="+mn-cs"/>
              </a:rPr>
              <a:t> </a:t>
            </a:r>
            <a:r>
              <a:rPr kumimoji="0" lang="en-US" sz="2000" b="1" i="0" u="none" strike="noStrike" kern="1200" cap="none" spc="0" normalizeH="0" baseline="0" noProof="0" dirty="0" smtClean="0">
                <a:ln>
                  <a:noFill/>
                </a:ln>
                <a:solidFill>
                  <a:srgbClr val="000000"/>
                </a:solidFill>
                <a:effectLst/>
                <a:uLnTx/>
                <a:uFillTx/>
                <a:latin typeface="Arial Black" pitchFamily="34" charset="0"/>
                <a:ea typeface="Times New Roman"/>
                <a:cs typeface="Arial" pitchFamily="34" charset="0"/>
              </a:rPr>
              <a:t>separation with  EDX of composition (</a:t>
            </a:r>
            <a:r>
              <a:rPr kumimoji="0" lang="en-US" sz="2000" b="1" i="0" u="none" strike="noStrike" kern="1200" cap="none" spc="0" normalizeH="0" baseline="0" noProof="0" dirty="0" err="1" smtClean="0">
                <a:ln>
                  <a:noFill/>
                </a:ln>
                <a:solidFill>
                  <a:srgbClr val="000000"/>
                </a:solidFill>
                <a:effectLst/>
                <a:uLnTx/>
                <a:uFillTx/>
                <a:latin typeface="Arial Black" pitchFamily="34" charset="0"/>
                <a:ea typeface="Times New Roman"/>
                <a:cs typeface="Arial" pitchFamily="34" charset="0"/>
              </a:rPr>
              <a:t>200x</a:t>
            </a:r>
            <a:r>
              <a:rPr kumimoji="0" lang="en-US" sz="2000" b="1" i="0" u="none" strike="noStrike" kern="1200" cap="none" spc="0" normalizeH="0" baseline="0" noProof="0" dirty="0">
                <a:ln>
                  <a:noFill/>
                </a:ln>
                <a:solidFill>
                  <a:srgbClr val="000000"/>
                </a:solidFill>
                <a:effectLst/>
                <a:uLnTx/>
                <a:uFillTx/>
                <a:latin typeface="Arial Black" pitchFamily="34" charset="0"/>
                <a:ea typeface="Times New Roman"/>
                <a:cs typeface="Arial" pitchFamily="34" charset="0"/>
              </a:rPr>
              <a:t>)</a:t>
            </a:r>
            <a:endParaRPr kumimoji="0" lang="en-US" sz="2000" b="1" i="0" u="none" strike="noStrike" kern="1200" cap="none" spc="0" normalizeH="0" baseline="0" noProof="0" dirty="0">
              <a:ln>
                <a:noFill/>
              </a:ln>
              <a:solidFill>
                <a:prstClr val="black"/>
              </a:solidFill>
              <a:effectLst/>
              <a:uLnTx/>
              <a:uFillTx/>
              <a:latin typeface="Arial Black" pitchFamily="34" charset="0"/>
              <a:ea typeface="+mn-ea"/>
              <a:cs typeface="+mn-cs"/>
            </a:endParaRPr>
          </a:p>
          <a:p>
            <a:pPr marL="0" marR="0" lvl="0" indent="0" algn="l" defTabSz="5225064"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Arial Black" pitchFamily="34" charset="0"/>
              <a:ea typeface="+mn-ea"/>
              <a:cs typeface="+mn-cs"/>
            </a:endParaRPr>
          </a:p>
        </p:txBody>
      </p:sp>
      <p:sp>
        <p:nvSpPr>
          <p:cNvPr id="43" name="Rectangle 42"/>
          <p:cNvSpPr/>
          <p:nvPr/>
        </p:nvSpPr>
        <p:spPr>
          <a:xfrm>
            <a:off x="19203525" y="37856497"/>
            <a:ext cx="6945635" cy="1323439"/>
          </a:xfrm>
          <a:prstGeom prst="rect">
            <a:avLst/>
          </a:prstGeom>
        </p:spPr>
        <p:txBody>
          <a:bodyPr wrap="square">
            <a:spAutoFit/>
          </a:bodyPr>
          <a:lstStyle/>
          <a:p>
            <a:pPr marL="0" marR="0" lvl="0" indent="0" algn="l" defTabSz="5225064"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Black" pitchFamily="34" charset="0"/>
                <a:ea typeface="Times New Roman"/>
                <a:cs typeface="Arial" pitchFamily="34" charset="0"/>
              </a:rPr>
              <a:t>Figure </a:t>
            </a:r>
            <a:r>
              <a:rPr kumimoji="0" lang="en-US" sz="2000" b="1" i="0" u="none" strike="noStrike" kern="1200" cap="none" spc="0" normalizeH="0" baseline="0" noProof="0" dirty="0" smtClean="0">
                <a:ln>
                  <a:noFill/>
                </a:ln>
                <a:solidFill>
                  <a:srgbClr val="000000"/>
                </a:solidFill>
                <a:effectLst/>
                <a:uLnTx/>
                <a:uFillTx/>
                <a:latin typeface="Arial Black" pitchFamily="34" charset="0"/>
                <a:ea typeface="Times New Roman"/>
                <a:cs typeface="Arial" pitchFamily="34" charset="0"/>
              </a:rPr>
              <a:t>7.  SEM photograph of larger </a:t>
            </a:r>
            <a:r>
              <a:rPr kumimoji="0" lang="en-US" sz="2000" b="1" i="0" u="none" strike="noStrike" kern="1200" cap="none" spc="0" normalizeH="0" baseline="0" noProof="0" dirty="0" err="1" smtClean="0">
                <a:ln>
                  <a:noFill/>
                </a:ln>
                <a:solidFill>
                  <a:srgbClr val="000000"/>
                </a:solidFill>
                <a:effectLst/>
                <a:uLnTx/>
                <a:uFillTx/>
                <a:latin typeface="Arial Black" pitchFamily="34" charset="0"/>
                <a:ea typeface="Times New Roman"/>
                <a:cs typeface="Arial" pitchFamily="34" charset="0"/>
              </a:rPr>
              <a:t>microspheroids</a:t>
            </a:r>
            <a:r>
              <a:rPr kumimoji="0" lang="en-US" sz="2000" b="1" i="0" u="none" strike="noStrike" kern="1200" cap="none" spc="0" normalizeH="0" baseline="0" noProof="0" dirty="0" smtClean="0">
                <a:ln>
                  <a:noFill/>
                </a:ln>
                <a:solidFill>
                  <a:srgbClr val="000000"/>
                </a:solidFill>
                <a:effectLst/>
                <a:uLnTx/>
                <a:uFillTx/>
                <a:latin typeface="Arial Black" pitchFamily="34" charset="0"/>
                <a:ea typeface="Times New Roman"/>
                <a:cs typeface="Arial" pitchFamily="34" charset="0"/>
              </a:rPr>
              <a:t> 1.4 mm</a:t>
            </a:r>
            <a:r>
              <a:rPr kumimoji="0" lang="en-US" sz="2000" b="0" i="0" u="none" strike="noStrike" kern="1200" cap="none" spc="0" normalizeH="0" baseline="0" noProof="0" dirty="0" smtClean="0">
                <a:ln>
                  <a:noFill/>
                </a:ln>
                <a:solidFill>
                  <a:srgbClr val="000000"/>
                </a:solidFill>
                <a:effectLst/>
                <a:uLnTx/>
                <a:uFillTx/>
                <a:latin typeface="Symbol" pitchFamily="18" charset="2"/>
                <a:ea typeface="Times New Roman"/>
                <a:cs typeface="Arial"/>
              </a:rPr>
              <a:t> </a:t>
            </a:r>
            <a:r>
              <a:rPr kumimoji="0" lang="en-US" sz="2000" b="1" i="0" u="none" strike="noStrike" kern="1200" cap="none" spc="0" normalizeH="0" baseline="0" noProof="0" dirty="0" smtClean="0">
                <a:ln>
                  <a:noFill/>
                </a:ln>
                <a:solidFill>
                  <a:srgbClr val="000000"/>
                </a:solidFill>
                <a:effectLst/>
                <a:uLnTx/>
                <a:uFillTx/>
                <a:latin typeface="Arial Black" pitchFamily="34" charset="0"/>
                <a:ea typeface="Times New Roman"/>
                <a:cs typeface="Arial" pitchFamily="34" charset="0"/>
              </a:rPr>
              <a:t>separation with overall chemistry Fe, Si, and </a:t>
            </a:r>
            <a:r>
              <a:rPr kumimoji="0" lang="en-US" sz="2000" b="1" i="0" u="none" strike="noStrike" kern="1200" cap="none" spc="0" normalizeH="0" baseline="0" noProof="0" dirty="0" err="1" smtClean="0">
                <a:ln>
                  <a:noFill/>
                </a:ln>
                <a:solidFill>
                  <a:srgbClr val="000000"/>
                </a:solidFill>
                <a:effectLst/>
                <a:uLnTx/>
                <a:uFillTx/>
                <a:latin typeface="Arial Black" pitchFamily="34" charset="0"/>
                <a:ea typeface="Times New Roman"/>
                <a:cs typeface="Arial" pitchFamily="34" charset="0"/>
              </a:rPr>
              <a:t>Ti</a:t>
            </a:r>
            <a:r>
              <a:rPr kumimoji="0" lang="en-US" sz="2000" b="1" i="0" u="none" strike="noStrike" kern="1200" cap="none" spc="0" normalizeH="0" baseline="0" noProof="0" dirty="0" smtClean="0">
                <a:ln>
                  <a:noFill/>
                </a:ln>
                <a:solidFill>
                  <a:srgbClr val="000000"/>
                </a:solidFill>
                <a:effectLst/>
                <a:uLnTx/>
                <a:uFillTx/>
                <a:latin typeface="Arial Black" pitchFamily="34" charset="0"/>
                <a:ea typeface="Times New Roman"/>
                <a:cs typeface="Arial" pitchFamily="34" charset="0"/>
              </a:rPr>
              <a:t> especially noted.  (</a:t>
            </a:r>
            <a:r>
              <a:rPr kumimoji="0" lang="en-US" sz="2000" b="1" i="0" u="none" strike="noStrike" kern="1200" cap="none" spc="0" normalizeH="0" baseline="0" noProof="0" dirty="0" err="1" smtClean="0">
                <a:ln>
                  <a:noFill/>
                </a:ln>
                <a:solidFill>
                  <a:srgbClr val="000000"/>
                </a:solidFill>
                <a:effectLst/>
                <a:uLnTx/>
                <a:uFillTx/>
                <a:latin typeface="Arial Black" pitchFamily="34" charset="0"/>
                <a:ea typeface="Times New Roman"/>
                <a:cs typeface="Arial" pitchFamily="34" charset="0"/>
              </a:rPr>
              <a:t>60.5x</a:t>
            </a:r>
            <a:r>
              <a:rPr kumimoji="0" lang="en-US" sz="2000" b="1" i="0" u="none" strike="noStrike" kern="1200" cap="none" spc="0" normalizeH="0" baseline="0" noProof="0" dirty="0" smtClean="0">
                <a:ln>
                  <a:noFill/>
                </a:ln>
                <a:solidFill>
                  <a:srgbClr val="000000"/>
                </a:solidFill>
                <a:effectLst/>
                <a:uLnTx/>
                <a:uFillTx/>
                <a:latin typeface="Arial Black" pitchFamily="34" charset="0"/>
                <a:ea typeface="Times New Roman"/>
                <a:cs typeface="Arial" pitchFamily="34" charset="0"/>
              </a:rPr>
              <a:t>)</a:t>
            </a:r>
            <a:endParaRPr kumimoji="0" lang="en-US" sz="2000" b="1" i="0" u="none" strike="noStrike" kern="1200" cap="none" spc="0" normalizeH="0" baseline="0" noProof="0" dirty="0">
              <a:ln>
                <a:noFill/>
              </a:ln>
              <a:solidFill>
                <a:prstClr val="black"/>
              </a:solidFill>
              <a:effectLst/>
              <a:uLnTx/>
              <a:uFillTx/>
              <a:latin typeface="Arial Black" pitchFamily="34" charset="0"/>
              <a:ea typeface="+mn-ea"/>
              <a:cs typeface="+mn-cs"/>
            </a:endParaRPr>
          </a:p>
        </p:txBody>
      </p:sp>
      <p:sp>
        <p:nvSpPr>
          <p:cNvPr id="44" name="Rectangle 43"/>
          <p:cNvSpPr/>
          <p:nvPr/>
        </p:nvSpPr>
        <p:spPr>
          <a:xfrm>
            <a:off x="35676179" y="17039501"/>
            <a:ext cx="6071730" cy="1384995"/>
          </a:xfrm>
          <a:prstGeom prst="rect">
            <a:avLst/>
          </a:prstGeom>
        </p:spPr>
        <p:txBody>
          <a:bodyPr wrap="square">
            <a:spAutoFit/>
          </a:bodyPr>
          <a:lstStyle/>
          <a:p>
            <a:pPr marL="0" marR="0" lvl="0" indent="0" algn="l" defTabSz="5225064"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Black" panose="020B0A04020102020204" pitchFamily="34" charset="0"/>
                <a:ea typeface="Times New Roman"/>
                <a:cs typeface="Arial" pitchFamily="34" charset="0"/>
              </a:rPr>
              <a:t>Figure </a:t>
            </a:r>
            <a:r>
              <a:rPr kumimoji="0" lang="en-US" sz="2000" b="0" i="0" u="none" strike="noStrike" kern="1200" cap="none" spc="0" normalizeH="0" baseline="0" noProof="0" dirty="0" smtClean="0">
                <a:ln>
                  <a:noFill/>
                </a:ln>
                <a:solidFill>
                  <a:srgbClr val="000000"/>
                </a:solidFill>
                <a:effectLst/>
                <a:uLnTx/>
                <a:uFillTx/>
                <a:latin typeface="Arial Black" pitchFamily="34" charset="0"/>
                <a:ea typeface="Times New Roman"/>
                <a:cs typeface="Arial" pitchFamily="34" charset="0"/>
              </a:rPr>
              <a:t>9. SEM</a:t>
            </a:r>
            <a:r>
              <a:rPr kumimoji="0" lang="en-US" sz="2000" b="0" i="0" u="none" strike="noStrike" kern="1200" cap="none" spc="0" normalizeH="0" baseline="0" noProof="0" dirty="0">
                <a:ln>
                  <a:noFill/>
                </a:ln>
                <a:solidFill>
                  <a:srgbClr val="000000"/>
                </a:solidFill>
                <a:effectLst/>
                <a:uLnTx/>
                <a:uFillTx/>
                <a:latin typeface="Arial Black" pitchFamily="34" charset="0"/>
                <a:ea typeface="Times New Roman"/>
                <a:cs typeface="Arial" pitchFamily="34" charset="0"/>
              </a:rPr>
              <a:t> </a:t>
            </a:r>
            <a:r>
              <a:rPr kumimoji="0" lang="en-US" sz="2000" b="0" i="0" u="none" strike="noStrike" kern="1200" cap="none" spc="0" normalizeH="0" baseline="0" noProof="0" dirty="0" smtClean="0">
                <a:ln>
                  <a:noFill/>
                </a:ln>
                <a:solidFill>
                  <a:prstClr val="black"/>
                </a:solidFill>
                <a:effectLst/>
                <a:uLnTx/>
                <a:uFillTx/>
                <a:latin typeface="Arial Black" panose="020B0A04020102020204" pitchFamily="34" charset="0"/>
                <a:ea typeface="Calibri" panose="020F0502020204030204" pitchFamily="34" charset="0"/>
                <a:cs typeface="Arial" panose="020B0604020202020204" pitchFamily="34" charset="0"/>
              </a:rPr>
              <a:t>photograph </a:t>
            </a:r>
            <a:r>
              <a:rPr kumimoji="0" lang="en-US" sz="2000" b="0" i="0" u="none" strike="noStrike" kern="1200" cap="none" spc="0" normalizeH="0" baseline="0" noProof="0" dirty="0">
                <a:ln>
                  <a:noFill/>
                </a:ln>
                <a:solidFill>
                  <a:prstClr val="black"/>
                </a:solidFill>
                <a:effectLst/>
                <a:uLnTx/>
                <a:uFillTx/>
                <a:latin typeface="Arial Black" panose="020B0A04020102020204" pitchFamily="34" charset="0"/>
                <a:ea typeface="Calibri" panose="020F0502020204030204" pitchFamily="34" charset="0"/>
                <a:cs typeface="Arial" panose="020B0604020202020204" pitchFamily="34" charset="0"/>
              </a:rPr>
              <a:t>of a magnetic particle with clearly visible (charging) oxidation </a:t>
            </a:r>
            <a:r>
              <a:rPr kumimoji="0" lang="en-US" sz="2000" b="0" i="0" u="none" strike="noStrike" kern="1200" cap="none" spc="0" normalizeH="0" baseline="0" noProof="0" dirty="0" smtClean="0">
                <a:ln>
                  <a:noFill/>
                </a:ln>
                <a:solidFill>
                  <a:prstClr val="black"/>
                </a:solidFill>
                <a:effectLst/>
                <a:uLnTx/>
                <a:uFillTx/>
                <a:latin typeface="Arial Black" panose="020B0A04020102020204" pitchFamily="34" charset="0"/>
                <a:ea typeface="Calibri" panose="020F0502020204030204" pitchFamily="34" charset="0"/>
                <a:cs typeface="Arial" panose="020B0604020202020204" pitchFamily="34" charset="0"/>
              </a:rPr>
              <a:t>rim </a:t>
            </a:r>
            <a:r>
              <a:rPr kumimoji="0" lang="en-US" sz="2000" b="0" i="0" u="none" strike="noStrike" kern="1200" cap="none" spc="0" normalizeH="0" baseline="0" noProof="0" dirty="0" smtClean="0">
                <a:ln>
                  <a:noFill/>
                </a:ln>
                <a:solidFill>
                  <a:srgbClr val="000000"/>
                </a:solidFill>
                <a:effectLst/>
                <a:uLnTx/>
                <a:uFillTx/>
                <a:latin typeface="Arial Black" pitchFamily="34" charset="0"/>
                <a:ea typeface="Times New Roman"/>
                <a:cs typeface="Arial" pitchFamily="34" charset="0"/>
              </a:rPr>
              <a:t>from  the 500 </a:t>
            </a:r>
            <a:r>
              <a:rPr kumimoji="0" lang="en-US" sz="2000" b="0" i="0" u="none" strike="noStrike" kern="1200" cap="none" spc="0" normalizeH="0" baseline="0" noProof="0" dirty="0">
                <a:ln>
                  <a:noFill/>
                </a:ln>
                <a:solidFill>
                  <a:srgbClr val="000000"/>
                </a:solidFill>
                <a:effectLst/>
                <a:uLnTx/>
                <a:uFillTx/>
                <a:latin typeface="Arial Black" pitchFamily="34" charset="0"/>
                <a:ea typeface="Times New Roman"/>
                <a:cs typeface="Arial" pitchFamily="34" charset="0"/>
              </a:rPr>
              <a:t>m </a:t>
            </a:r>
            <a:r>
              <a:rPr kumimoji="0" lang="en-US" sz="2000" b="0" i="0" u="none" strike="noStrike" kern="1200" cap="none" spc="0" normalizeH="0" baseline="0" noProof="0" dirty="0" smtClean="0">
                <a:ln>
                  <a:noFill/>
                </a:ln>
                <a:solidFill>
                  <a:srgbClr val="000000"/>
                </a:solidFill>
                <a:effectLst/>
                <a:uLnTx/>
                <a:uFillTx/>
                <a:latin typeface="Arial Black" pitchFamily="34" charset="0"/>
                <a:ea typeface="Times New Roman"/>
                <a:cs typeface="Arial" pitchFamily="34" charset="0"/>
              </a:rPr>
              <a:t>fraction. - 500</a:t>
            </a:r>
            <a:r>
              <a:rPr kumimoji="0" lang="en-US" sz="2000" b="0" i="0" u="none" strike="noStrike" kern="1200" cap="none" spc="0" normalizeH="0" baseline="0" noProof="0" dirty="0" smtClean="0">
                <a:ln>
                  <a:noFill/>
                </a:ln>
                <a:solidFill>
                  <a:srgbClr val="000000"/>
                </a:solidFill>
                <a:effectLst/>
                <a:uLnTx/>
                <a:uFillTx/>
                <a:latin typeface="Arial Black" pitchFamily="34" charset="0"/>
                <a:ea typeface="Times New Roman"/>
                <a:cs typeface="+mn-cs"/>
              </a:rPr>
              <a:t> </a:t>
            </a:r>
            <a:r>
              <a:rPr kumimoji="0" lang="en-US" sz="2000" b="0" i="0" u="none" strike="noStrike" kern="1200" cap="none" spc="0" normalizeH="0" baseline="0" noProof="0" dirty="0" smtClean="0">
                <a:ln>
                  <a:noFill/>
                </a:ln>
                <a:solidFill>
                  <a:srgbClr val="000000"/>
                </a:solidFill>
                <a:effectLst/>
                <a:uLnTx/>
                <a:uFillTx/>
                <a:latin typeface="Arial Black" panose="020B0A04020102020204" pitchFamily="34" charset="0"/>
                <a:ea typeface="Times New Roman"/>
                <a:cs typeface="Arial"/>
              </a:rPr>
              <a:t>m</a:t>
            </a:r>
            <a:r>
              <a:rPr kumimoji="0" lang="en-US" sz="2400" b="0" i="0" u="none" strike="noStrike" kern="1200" cap="none" spc="0" normalizeH="0" baseline="0" noProof="0" dirty="0" smtClean="0">
                <a:ln>
                  <a:noFill/>
                </a:ln>
                <a:solidFill>
                  <a:prstClr val="black"/>
                </a:solidFill>
                <a:effectLst/>
                <a:uLnTx/>
                <a:uFillTx/>
                <a:latin typeface="Arial Black" panose="020B0A04020102020204" pitchFamily="34" charset="0"/>
                <a:ea typeface="Calibri" panose="020F0502020204030204" pitchFamily="34" charset="0"/>
                <a:cs typeface="Arial" panose="020B0604020202020204" pitchFamily="34" charset="0"/>
              </a:rPr>
              <a:t>. </a:t>
            </a:r>
            <a:r>
              <a:rPr kumimoji="0" lang="en-US" sz="2000" b="0" i="0" u="none" strike="noStrike" kern="1200" cap="none" spc="0" normalizeH="0" baseline="0" noProof="0" dirty="0" smtClean="0">
                <a:ln>
                  <a:noFill/>
                </a:ln>
                <a:solidFill>
                  <a:prstClr val="black"/>
                </a:solidFill>
                <a:effectLst/>
                <a:uLnTx/>
                <a:uFillTx/>
                <a:latin typeface="Arial Black" panose="020B0A04020102020204" pitchFamily="34" charset="0"/>
                <a:ea typeface="Calibri" panose="020F0502020204030204" pitchFamily="34" charset="0"/>
                <a:cs typeface="Arial" panose="020B0604020202020204" pitchFamily="34" charset="0"/>
              </a:rPr>
              <a:t>(</a:t>
            </a:r>
            <a:r>
              <a:rPr kumimoji="0" lang="en-US" sz="2000" b="0" i="0" u="none" strike="noStrike" kern="1200" cap="none" spc="0" normalizeH="0" baseline="0" noProof="0" dirty="0" err="1" smtClean="0">
                <a:ln>
                  <a:noFill/>
                </a:ln>
                <a:solidFill>
                  <a:prstClr val="black"/>
                </a:solidFill>
                <a:effectLst/>
                <a:uLnTx/>
                <a:uFillTx/>
                <a:latin typeface="Arial Black" panose="020B0A04020102020204" pitchFamily="34" charset="0"/>
                <a:ea typeface="Calibri" panose="020F0502020204030204" pitchFamily="34" charset="0"/>
                <a:cs typeface="Arial" panose="020B0604020202020204" pitchFamily="34" charset="0"/>
              </a:rPr>
              <a:t>125x</a:t>
            </a:r>
            <a:r>
              <a:rPr kumimoji="0" lang="en-US" sz="2000" b="0" i="0" u="none" strike="noStrike" kern="1200" cap="none" spc="0" normalizeH="0" baseline="0" noProof="0" dirty="0" smtClean="0">
                <a:ln>
                  <a:noFill/>
                </a:ln>
                <a:solidFill>
                  <a:prstClr val="black"/>
                </a:solidFill>
                <a:effectLst/>
                <a:uLnTx/>
                <a:uFillTx/>
                <a:latin typeface="Arial Black" panose="020B0A04020102020204" pitchFamily="34" charset="0"/>
                <a:ea typeface="Calibri" panose="020F0502020204030204" pitchFamily="34" charset="0"/>
                <a:cs typeface="Arial" panose="020B0604020202020204" pitchFamily="34" charset="0"/>
              </a:rPr>
              <a:t>) </a:t>
            </a:r>
            <a:r>
              <a:rPr kumimoji="0" lang="en-US" sz="2400" b="0" i="0" u="none" strike="noStrike" kern="1200" cap="none" spc="0" normalizeH="0" baseline="0" noProof="0" dirty="0" smtClean="0">
                <a:ln>
                  <a:noFill/>
                </a:ln>
                <a:solidFill>
                  <a:prstClr val="black"/>
                </a:solidFill>
                <a:effectLst/>
                <a:uLnTx/>
                <a:uFillTx/>
                <a:latin typeface="Arial Black" panose="020B0A04020102020204" pitchFamily="34" charset="0"/>
                <a:ea typeface="Calibri" panose="020F0502020204030204" pitchFamily="34" charset="0"/>
                <a:cs typeface="Arial" panose="020B0604020202020204" pitchFamily="34" charset="0"/>
              </a:rPr>
              <a:t> </a:t>
            </a:r>
            <a:endParaRPr kumimoji="0" lang="en-US" sz="2400" b="0" i="0" u="none" strike="noStrike" kern="1200" cap="none" spc="0" normalizeH="0" baseline="0" noProof="0" dirty="0">
              <a:ln>
                <a:noFill/>
              </a:ln>
              <a:solidFill>
                <a:prstClr val="black"/>
              </a:solidFill>
              <a:effectLst/>
              <a:uLnTx/>
              <a:uFillTx/>
              <a:latin typeface="Arial Black" panose="020B0A04020102020204" pitchFamily="34" charset="0"/>
              <a:ea typeface="Calibri" panose="020F0502020204030204" pitchFamily="34" charset="0"/>
              <a:cs typeface="Arial" panose="020B0604020202020204" pitchFamily="34" charset="0"/>
            </a:endParaRPr>
          </a:p>
        </p:txBody>
      </p:sp>
      <p:sp>
        <p:nvSpPr>
          <p:cNvPr id="45" name="Rectangle 44"/>
          <p:cNvSpPr/>
          <p:nvPr/>
        </p:nvSpPr>
        <p:spPr>
          <a:xfrm>
            <a:off x="43005503" y="17098912"/>
            <a:ext cx="6630487" cy="1323439"/>
          </a:xfrm>
          <a:prstGeom prst="rect">
            <a:avLst/>
          </a:prstGeom>
        </p:spPr>
        <p:txBody>
          <a:bodyPr wrap="square">
            <a:spAutoFit/>
          </a:bodyPr>
          <a:lstStyle/>
          <a:p>
            <a:pPr marL="0" marR="0" lvl="0" indent="0" algn="l" defTabSz="5225064"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000000"/>
                </a:solidFill>
                <a:effectLst/>
                <a:uLnTx/>
                <a:uFillTx/>
                <a:latin typeface="Arial Black" panose="020B0A04020102020204" pitchFamily="34" charset="0"/>
                <a:ea typeface="Times New Roman"/>
                <a:cs typeface="Arial" pitchFamily="34" charset="0"/>
              </a:rPr>
              <a:t>Figure 10.  SEM </a:t>
            </a:r>
            <a:r>
              <a:rPr kumimoji="0" lang="en-US" sz="2000" b="0" i="0" u="none" strike="noStrike" kern="1200" cap="none" spc="0" normalizeH="0" baseline="0" noProof="0" dirty="0">
                <a:ln>
                  <a:noFill/>
                </a:ln>
                <a:solidFill>
                  <a:prstClr val="black"/>
                </a:solidFill>
                <a:effectLst/>
                <a:uLnTx/>
                <a:uFillTx/>
                <a:latin typeface="Arial Black" panose="020B0A04020102020204" pitchFamily="34" charset="0"/>
                <a:ea typeface="Calibri" panose="020F0502020204030204" pitchFamily="34" charset="0"/>
                <a:cs typeface="Arial" panose="020B0604020202020204" pitchFamily="34" charset="0"/>
              </a:rPr>
              <a:t>photograph of a magnetic particle with </a:t>
            </a:r>
            <a:r>
              <a:rPr kumimoji="0" lang="en-US" sz="2000" b="0" i="0" u="none" strike="noStrike" kern="1200" cap="none" spc="0" normalizeH="0" baseline="0" noProof="0" dirty="0" smtClean="0">
                <a:ln>
                  <a:noFill/>
                </a:ln>
                <a:solidFill>
                  <a:prstClr val="black"/>
                </a:solidFill>
                <a:effectLst/>
                <a:uLnTx/>
                <a:uFillTx/>
                <a:latin typeface="Arial Black" panose="020B0A04020102020204" pitchFamily="34" charset="0"/>
                <a:ea typeface="Calibri" panose="020F0502020204030204" pitchFamily="34" charset="0"/>
                <a:cs typeface="Arial" panose="020B0604020202020204" pitchFamily="34" charset="0"/>
              </a:rPr>
              <a:t>oxidation </a:t>
            </a:r>
            <a:r>
              <a:rPr kumimoji="0" lang="en-US" sz="2000" b="0" i="0" u="none" strike="noStrike" kern="1200" cap="none" spc="0" normalizeH="0" baseline="0" noProof="0" dirty="0">
                <a:ln>
                  <a:noFill/>
                </a:ln>
                <a:solidFill>
                  <a:prstClr val="black"/>
                </a:solidFill>
                <a:effectLst/>
                <a:uLnTx/>
                <a:uFillTx/>
                <a:latin typeface="Arial Black" panose="020B0A04020102020204" pitchFamily="34" charset="0"/>
                <a:ea typeface="Calibri" panose="020F0502020204030204" pitchFamily="34" charset="0"/>
                <a:cs typeface="Arial" panose="020B0604020202020204" pitchFamily="34" charset="0"/>
              </a:rPr>
              <a:t>rim </a:t>
            </a:r>
            <a:r>
              <a:rPr kumimoji="0" lang="en-US" sz="2000" b="0" i="0" u="none" strike="noStrike" kern="1200" cap="none" spc="0" normalizeH="0" baseline="0" noProof="0" dirty="0" smtClean="0">
                <a:ln>
                  <a:noFill/>
                </a:ln>
                <a:solidFill>
                  <a:prstClr val="black"/>
                </a:solidFill>
                <a:effectLst/>
                <a:uLnTx/>
                <a:uFillTx/>
                <a:latin typeface="Arial Black" panose="020B0A04020102020204" pitchFamily="34" charset="0"/>
                <a:ea typeface="Calibri" panose="020F0502020204030204" pitchFamily="34" charset="0"/>
                <a:cs typeface="Arial" panose="020B0604020202020204" pitchFamily="34" charset="0"/>
              </a:rPr>
              <a:t>magnified to show detail, from the </a:t>
            </a:r>
            <a:r>
              <a:rPr kumimoji="0" lang="en-US" sz="2000" b="0" i="0" u="none" strike="noStrike" kern="1200" cap="none" spc="0" normalizeH="0" baseline="0" noProof="0" dirty="0" smtClean="0">
                <a:ln>
                  <a:noFill/>
                </a:ln>
                <a:solidFill>
                  <a:srgbClr val="000000"/>
                </a:solidFill>
                <a:effectLst/>
                <a:uLnTx/>
                <a:uFillTx/>
                <a:latin typeface="Arial Black" pitchFamily="34" charset="0"/>
                <a:ea typeface="Times New Roman"/>
                <a:cs typeface="Arial" pitchFamily="34" charset="0"/>
              </a:rPr>
              <a:t>500 </a:t>
            </a:r>
            <a:r>
              <a:rPr kumimoji="0" lang="en-US" sz="2000" b="0" i="0" u="none" strike="noStrike" kern="1200" cap="none" spc="0" normalizeH="0" baseline="0" noProof="0" dirty="0">
                <a:ln>
                  <a:noFill/>
                </a:ln>
                <a:solidFill>
                  <a:srgbClr val="000000"/>
                </a:solidFill>
                <a:effectLst/>
                <a:uLnTx/>
                <a:uFillTx/>
                <a:latin typeface="Arial Black" pitchFamily="34" charset="0"/>
                <a:ea typeface="Times New Roman"/>
                <a:cs typeface="Arial" pitchFamily="34" charset="0"/>
              </a:rPr>
              <a:t>m fraction</a:t>
            </a:r>
            <a:r>
              <a:rPr kumimoji="0" lang="en-US" sz="2000" b="0" i="0" u="none" strike="noStrike" kern="1200" cap="none" spc="0" normalizeH="0" baseline="0" noProof="0" dirty="0" smtClean="0">
                <a:ln>
                  <a:noFill/>
                </a:ln>
                <a:solidFill>
                  <a:srgbClr val="000000"/>
                </a:solidFill>
                <a:effectLst/>
                <a:uLnTx/>
                <a:uFillTx/>
                <a:latin typeface="Arial Black" pitchFamily="34" charset="0"/>
                <a:ea typeface="Times New Roman"/>
                <a:cs typeface="Arial" pitchFamily="34" charset="0"/>
              </a:rPr>
              <a:t>.  EDX clearly shows presence of chlorine. </a:t>
            </a:r>
            <a:r>
              <a:rPr kumimoji="0" lang="en-US" sz="2000" b="0" i="0" u="none" strike="noStrike" kern="1200" cap="none" spc="0" normalizeH="0" baseline="0" noProof="0" dirty="0" smtClean="0">
                <a:ln>
                  <a:noFill/>
                </a:ln>
                <a:solidFill>
                  <a:prstClr val="black"/>
                </a:solidFill>
                <a:effectLst/>
                <a:uLnTx/>
                <a:uFillTx/>
                <a:latin typeface="Arial Black" panose="020B0A04020102020204" pitchFamily="34" charset="0"/>
                <a:ea typeface="Calibri" panose="020F0502020204030204" pitchFamily="34" charset="0"/>
                <a:cs typeface="Arial" panose="020B0604020202020204" pitchFamily="34" charset="0"/>
              </a:rPr>
              <a:t>(</a:t>
            </a:r>
            <a:r>
              <a:rPr kumimoji="0" lang="en-US" sz="2000" b="0" i="0" u="none" strike="noStrike" kern="1200" cap="none" spc="0" normalizeH="0" baseline="0" noProof="0" dirty="0" err="1" smtClean="0">
                <a:ln>
                  <a:noFill/>
                </a:ln>
                <a:solidFill>
                  <a:prstClr val="black"/>
                </a:solidFill>
                <a:effectLst/>
                <a:uLnTx/>
                <a:uFillTx/>
                <a:latin typeface="Arial Black" panose="020B0A04020102020204" pitchFamily="34" charset="0"/>
                <a:ea typeface="Calibri" panose="020F0502020204030204" pitchFamily="34" charset="0"/>
                <a:cs typeface="Arial" panose="020B0604020202020204" pitchFamily="34" charset="0"/>
              </a:rPr>
              <a:t>745x</a:t>
            </a:r>
            <a:r>
              <a:rPr kumimoji="0" lang="en-US" sz="2000" b="0" i="0" u="none" strike="noStrike" kern="1200" cap="none" spc="0" normalizeH="0" baseline="0" noProof="0" dirty="0">
                <a:ln>
                  <a:noFill/>
                </a:ln>
                <a:solidFill>
                  <a:prstClr val="black"/>
                </a:solidFill>
                <a:effectLst/>
                <a:uLnTx/>
                <a:uFillTx/>
                <a:latin typeface="Arial Black" panose="020B0A04020102020204" pitchFamily="34" charset="0"/>
                <a:ea typeface="Calibri" panose="020F0502020204030204" pitchFamily="34" charset="0"/>
                <a:cs typeface="Arial" panose="020B0604020202020204" pitchFamily="34" charset="0"/>
              </a:rPr>
              <a:t>)</a:t>
            </a:r>
            <a:endParaRPr kumimoji="0" lang="en-US" sz="2000" b="1" i="0" u="none" strike="noStrike" kern="1200" cap="none" spc="0" normalizeH="0" baseline="0" noProof="0" dirty="0">
              <a:ln>
                <a:noFill/>
              </a:ln>
              <a:solidFill>
                <a:prstClr val="black"/>
              </a:solidFill>
              <a:effectLst/>
              <a:uLnTx/>
              <a:uFillTx/>
              <a:latin typeface="Arial Black" pitchFamily="34" charset="0"/>
              <a:ea typeface="+mn-ea"/>
              <a:cs typeface="+mn-cs"/>
            </a:endParaRPr>
          </a:p>
        </p:txBody>
      </p:sp>
      <p:sp>
        <p:nvSpPr>
          <p:cNvPr id="47" name="TextBox 46"/>
          <p:cNvSpPr txBox="1"/>
          <p:nvPr/>
        </p:nvSpPr>
        <p:spPr>
          <a:xfrm>
            <a:off x="22440262" y="39431274"/>
            <a:ext cx="11689418" cy="461665"/>
          </a:xfrm>
          <a:prstGeom prst="rect">
            <a:avLst/>
          </a:prstGeom>
          <a:noFill/>
        </p:spPr>
        <p:txBody>
          <a:bodyPr wrap="none" rtlCol="0">
            <a:spAutoFit/>
          </a:bodyPr>
          <a:lstStyle/>
          <a:p>
            <a:pPr lvl="0" defTabSz="914400">
              <a:defRPr/>
            </a:pPr>
            <a:r>
              <a:rPr kumimoji="0" lang="en-US" sz="2400" b="1" i="0" u="none" strike="noStrike" kern="0" cap="none" spc="0" normalizeH="0" baseline="0" noProof="0" dirty="0" smtClean="0">
                <a:ln>
                  <a:noFill/>
                </a:ln>
                <a:solidFill>
                  <a:sysClr val="windowText" lastClr="000000"/>
                </a:solidFill>
                <a:effectLst/>
                <a:uLnTx/>
                <a:uFillTx/>
                <a:latin typeface="Arial" pitchFamily="34" charset="0"/>
                <a:ea typeface="+mn-ea"/>
                <a:cs typeface="Arial" pitchFamily="34" charset="0"/>
              </a:rPr>
              <a:t>Background photograph modified  </a:t>
            </a:r>
            <a:r>
              <a:rPr lang="en-US" sz="2400" b="1" kern="0" dirty="0">
                <a:solidFill>
                  <a:sysClr val="windowText" lastClr="000000"/>
                </a:solidFill>
                <a:latin typeface="Arial" pitchFamily="34" charset="0"/>
                <a:cs typeface="Arial" pitchFamily="34" charset="0"/>
              </a:rPr>
              <a:t>from Chelyabinsk meteor, </a:t>
            </a:r>
            <a:r>
              <a:rPr lang="en-US" sz="2400" b="1" kern="0" dirty="0" smtClean="0">
                <a:solidFill>
                  <a:sysClr val="windowText" lastClr="000000"/>
                </a:solidFill>
                <a:latin typeface="Arial" pitchFamily="34" charset="0"/>
                <a:cs typeface="Arial" pitchFamily="34" charset="0"/>
              </a:rPr>
              <a:t>15 February 2013</a:t>
            </a:r>
            <a:endParaRPr kumimoji="0" lang="en-US" sz="2400" b="1"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endParaRPr>
          </a:p>
        </p:txBody>
      </p:sp>
      <p:sp>
        <p:nvSpPr>
          <p:cNvPr id="46" name="TextBox 45"/>
          <p:cNvSpPr txBox="1"/>
          <p:nvPr/>
        </p:nvSpPr>
        <p:spPr>
          <a:xfrm>
            <a:off x="35746403" y="38364328"/>
            <a:ext cx="13611217" cy="1631216"/>
          </a:xfrm>
          <a:prstGeom prst="rect">
            <a:avLst/>
          </a:prstGeom>
          <a:noFill/>
        </p:spPr>
        <p:txBody>
          <a:bodyPr wrap="square" rtlCol="0">
            <a:spAutoFit/>
          </a:bodyPr>
          <a:lstStyle/>
          <a:p>
            <a:pPr marL="0" marR="0" lvl="0" indent="0" algn="l" defTabSz="5225064" rtl="0" eaLnBrk="1" fontAlgn="auto" latinLnBrk="0" hangingPunct="1">
              <a:lnSpc>
                <a:spcPct val="100000"/>
              </a:lnSpc>
              <a:spcBef>
                <a:spcPts val="0"/>
              </a:spcBef>
              <a:spcAft>
                <a:spcPts val="0"/>
              </a:spcAft>
              <a:buClrTx/>
              <a:buSzTx/>
              <a:buFontTx/>
              <a:buNone/>
              <a:tabLst/>
              <a:defRPr/>
            </a:pPr>
            <a:r>
              <a:rPr kumimoji="0" lang="en-US" sz="4000" b="0" i="1" u="none" strike="noStrike" kern="1200" cap="none" spc="0" normalizeH="0" baseline="0" noProof="0" dirty="0" smtClean="0">
                <a:ln>
                  <a:noFill/>
                </a:ln>
                <a:solidFill>
                  <a:prstClr val="black"/>
                </a:solidFill>
                <a:effectLst/>
                <a:uLnTx/>
                <a:uFillTx/>
                <a:latin typeface="Arial Black" pitchFamily="34" charset="0"/>
                <a:ea typeface="+mn-ea"/>
                <a:cs typeface="Arial" pitchFamily="34" charset="0"/>
              </a:rPr>
              <a:t>Acknowledgement</a:t>
            </a:r>
          </a:p>
          <a:p>
            <a:pPr marL="0" marR="0" lvl="0" indent="0" algn="l" defTabSz="5225064"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I would like to acknowledge John T. Wilson IV,  who did the early legwork for this research.  Additionally,  I am especially grateful to my research assistant Deanne </a:t>
            </a:r>
            <a:r>
              <a:rPr kumimoji="0" lang="en-US" sz="2000" b="1" i="0" u="none" strike="noStrike" kern="1200" cap="none" spc="0" normalizeH="0" baseline="0" noProof="0" dirty="0" err="1" smtClean="0">
                <a:ln>
                  <a:noFill/>
                </a:ln>
                <a:solidFill>
                  <a:prstClr val="black"/>
                </a:solidFill>
                <a:effectLst/>
                <a:uLnTx/>
                <a:uFillTx/>
                <a:latin typeface="Arial" pitchFamily="34" charset="0"/>
                <a:ea typeface="+mn-ea"/>
                <a:cs typeface="Arial" pitchFamily="34" charset="0"/>
              </a:rPr>
              <a:t>Caffee</a:t>
            </a:r>
            <a:r>
              <a:rPr kumimoji="0" lang="en-US" sz="20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-Cooper, whose long hours of diligent work made this work possible. She will be sorely missed as she progresses forward with her career.</a:t>
            </a:r>
            <a:endParaRPr kumimoji="0" lang="en-US" sz="20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pic>
        <p:nvPicPr>
          <p:cNvPr id="8" name="Picture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1928639" y="1043737"/>
            <a:ext cx="8634884" cy="2286000"/>
          </a:xfrm>
          <a:prstGeom prst="rect">
            <a:avLst/>
          </a:prstGeom>
        </p:spPr>
      </p:pic>
      <p:pic>
        <p:nvPicPr>
          <p:cNvPr id="12" name="Picture 11"/>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27552220" y="15666607"/>
            <a:ext cx="6136169" cy="4572000"/>
          </a:xfrm>
          <a:prstGeom prst="rect">
            <a:avLst/>
          </a:prstGeom>
        </p:spPr>
      </p:pic>
      <p:pic>
        <p:nvPicPr>
          <p:cNvPr id="18" name="Picture 17"/>
          <p:cNvPicPr>
            <a:picLocks/>
          </p:cNvPicPr>
          <p:nvPr/>
        </p:nvPicPr>
        <p:blipFill>
          <a:blip r:embed="rId12" cstate="print">
            <a:extLst>
              <a:ext uri="{28A0092B-C50C-407E-A947-70E740481C1C}">
                <a14:useLocalDpi xmlns:a14="http://schemas.microsoft.com/office/drawing/2010/main" val="0"/>
              </a:ext>
            </a:extLst>
          </a:blip>
          <a:stretch>
            <a:fillRect/>
          </a:stretch>
        </p:blipFill>
        <p:spPr>
          <a:xfrm>
            <a:off x="19143037" y="21930375"/>
            <a:ext cx="6400800" cy="4572000"/>
          </a:xfrm>
          <a:prstGeom prst="rect">
            <a:avLst/>
          </a:prstGeom>
        </p:spPr>
      </p:pic>
      <p:pic>
        <p:nvPicPr>
          <p:cNvPr id="19" name="Picture 18"/>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27376047" y="21933246"/>
            <a:ext cx="6312342" cy="4572000"/>
          </a:xfrm>
          <a:prstGeom prst="rect">
            <a:avLst/>
          </a:prstGeom>
        </p:spPr>
      </p:pic>
      <p:pic>
        <p:nvPicPr>
          <p:cNvPr id="30" name="Picture 29"/>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19261892" y="32877275"/>
            <a:ext cx="6400800" cy="4572000"/>
          </a:xfrm>
          <a:prstGeom prst="rect">
            <a:avLst/>
          </a:prstGeom>
        </p:spPr>
      </p:pic>
      <p:pic>
        <p:nvPicPr>
          <p:cNvPr id="36" name="Picture 3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1415168" y="25279776"/>
            <a:ext cx="2855836" cy="1663311"/>
          </a:xfrm>
          <a:prstGeom prst="rect">
            <a:avLst/>
          </a:prstGeom>
        </p:spPr>
      </p:pic>
      <p:sp>
        <p:nvSpPr>
          <p:cNvPr id="50" name="Rectangle 49"/>
          <p:cNvSpPr/>
          <p:nvPr/>
        </p:nvSpPr>
        <p:spPr>
          <a:xfrm>
            <a:off x="12877800" y="35356800"/>
            <a:ext cx="3352800" cy="523220"/>
          </a:xfrm>
          <a:prstGeom prst="rect">
            <a:avLst/>
          </a:prstGeom>
        </p:spPr>
        <p:txBody>
          <a:bodyPr wrap="square">
            <a:spAutoFit/>
          </a:bodyPr>
          <a:lstStyle/>
          <a:p>
            <a:pPr marL="0" marR="0" lvl="0" indent="0" algn="l" defTabSz="5225064"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New Albany Shale outcrop along Interstate 265. (Photo by J. Wilson.)</a:t>
            </a:r>
          </a:p>
        </p:txBody>
      </p:sp>
      <p:pic>
        <p:nvPicPr>
          <p:cNvPr id="51" name="Picture 50"/>
          <p:cNvPicPr>
            <a:picLocks/>
          </p:cNvPicPr>
          <p:nvPr/>
        </p:nvPicPr>
        <p:blipFill>
          <a:blip r:embed="rId16" cstate="print">
            <a:extLst>
              <a:ext uri="{28A0092B-C50C-407E-A947-70E740481C1C}">
                <a14:useLocalDpi xmlns:a14="http://schemas.microsoft.com/office/drawing/2010/main" val="0"/>
              </a:ext>
            </a:extLst>
          </a:blip>
          <a:stretch>
            <a:fillRect/>
          </a:stretch>
        </p:blipFill>
        <p:spPr>
          <a:xfrm>
            <a:off x="43045681" y="12336393"/>
            <a:ext cx="6400800" cy="4572000"/>
          </a:xfrm>
          <a:prstGeom prst="rect">
            <a:avLst/>
          </a:prstGeom>
        </p:spPr>
      </p:pic>
      <p:pic>
        <p:nvPicPr>
          <p:cNvPr id="52" name="Picture 51"/>
          <p:cNvPicPr>
            <a:picLocks/>
          </p:cNvPicPr>
          <p:nvPr/>
        </p:nvPicPr>
        <p:blipFill>
          <a:blip r:embed="rId17" cstate="print">
            <a:extLst>
              <a:ext uri="{28A0092B-C50C-407E-A947-70E740481C1C}">
                <a14:useLocalDpi xmlns:a14="http://schemas.microsoft.com/office/drawing/2010/main" val="0"/>
              </a:ext>
            </a:extLst>
          </a:blip>
          <a:stretch>
            <a:fillRect/>
          </a:stretch>
        </p:blipFill>
        <p:spPr>
          <a:xfrm>
            <a:off x="42956820" y="18568886"/>
            <a:ext cx="6400800" cy="4572000"/>
          </a:xfrm>
          <a:prstGeom prst="rect">
            <a:avLst/>
          </a:prstGeom>
        </p:spPr>
      </p:pic>
      <p:pic>
        <p:nvPicPr>
          <p:cNvPr id="54" name="Picture 53"/>
          <p:cNvPicPr>
            <a:picLocks/>
          </p:cNvPicPr>
          <p:nvPr/>
        </p:nvPicPr>
        <p:blipFill>
          <a:blip r:embed="rId18" cstate="print">
            <a:extLst>
              <a:ext uri="{28A0092B-C50C-407E-A947-70E740481C1C}">
                <a14:useLocalDpi xmlns:a14="http://schemas.microsoft.com/office/drawing/2010/main" val="0"/>
              </a:ext>
            </a:extLst>
          </a:blip>
          <a:stretch>
            <a:fillRect/>
          </a:stretch>
        </p:blipFill>
        <p:spPr>
          <a:xfrm>
            <a:off x="47625000" y="15727312"/>
            <a:ext cx="2286000" cy="1371600"/>
          </a:xfrm>
          <a:prstGeom prst="rect">
            <a:avLst/>
          </a:prstGeom>
        </p:spPr>
      </p:pic>
      <p:pic>
        <p:nvPicPr>
          <p:cNvPr id="55" name="Picture 54"/>
          <p:cNvPicPr>
            <a:picLocks/>
          </p:cNvPicPr>
          <p:nvPr/>
        </p:nvPicPr>
        <p:blipFill>
          <a:blip r:embed="rId19" cstate="print">
            <a:extLst>
              <a:ext uri="{28A0092B-C50C-407E-A947-70E740481C1C}">
                <a14:useLocalDpi xmlns:a14="http://schemas.microsoft.com/office/drawing/2010/main" val="0"/>
              </a:ext>
            </a:extLst>
          </a:blip>
          <a:stretch>
            <a:fillRect/>
          </a:stretch>
        </p:blipFill>
        <p:spPr>
          <a:xfrm>
            <a:off x="35723693" y="18600618"/>
            <a:ext cx="6400800" cy="4572000"/>
          </a:xfrm>
          <a:prstGeom prst="rect">
            <a:avLst/>
          </a:prstGeom>
        </p:spPr>
      </p:pic>
      <p:pic>
        <p:nvPicPr>
          <p:cNvPr id="57" name="Picture 56"/>
          <p:cNvPicPr>
            <a:picLocks/>
          </p:cNvPicPr>
          <p:nvPr/>
        </p:nvPicPr>
        <p:blipFill>
          <a:blip r:embed="rId20" cstate="print">
            <a:extLst>
              <a:ext uri="{28A0092B-C50C-407E-A947-70E740481C1C}">
                <a14:useLocalDpi xmlns:a14="http://schemas.microsoft.com/office/drawing/2010/main" val="0"/>
              </a:ext>
            </a:extLst>
          </a:blip>
          <a:stretch>
            <a:fillRect/>
          </a:stretch>
        </p:blipFill>
        <p:spPr>
          <a:xfrm>
            <a:off x="32018882" y="36390493"/>
            <a:ext cx="2286000" cy="1371600"/>
          </a:xfrm>
          <a:prstGeom prst="rect">
            <a:avLst/>
          </a:prstGeom>
        </p:spPr>
      </p:pic>
      <p:pic>
        <p:nvPicPr>
          <p:cNvPr id="58" name="Picture 57"/>
          <p:cNvPicPr>
            <a:picLocks/>
          </p:cNvPicPr>
          <p:nvPr/>
        </p:nvPicPr>
        <p:blipFill>
          <a:blip r:embed="rId21" cstate="print">
            <a:extLst>
              <a:ext uri="{28A0092B-C50C-407E-A947-70E740481C1C}">
                <a14:useLocalDpi xmlns:a14="http://schemas.microsoft.com/office/drawing/2010/main" val="0"/>
              </a:ext>
            </a:extLst>
          </a:blip>
          <a:stretch>
            <a:fillRect/>
          </a:stretch>
        </p:blipFill>
        <p:spPr>
          <a:xfrm>
            <a:off x="23742177" y="36435658"/>
            <a:ext cx="2286000" cy="1371600"/>
          </a:xfrm>
          <a:prstGeom prst="rect">
            <a:avLst/>
          </a:prstGeom>
        </p:spPr>
      </p:pic>
      <p:sp>
        <p:nvSpPr>
          <p:cNvPr id="6" name="TextBox 5"/>
          <p:cNvSpPr txBox="1"/>
          <p:nvPr/>
        </p:nvSpPr>
        <p:spPr>
          <a:xfrm>
            <a:off x="18978297" y="30442826"/>
            <a:ext cx="14915776" cy="1938992"/>
          </a:xfrm>
          <a:prstGeom prst="rect">
            <a:avLst/>
          </a:prstGeom>
          <a:noFill/>
        </p:spPr>
        <p:txBody>
          <a:bodyPr wrap="square" rtlCol="0">
            <a:spAutoFit/>
          </a:bodyPr>
          <a:lstStyle/>
          <a:p>
            <a:pPr marL="0" marR="0" lvl="0" indent="0" algn="just" defTabSz="5225064"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The second group is composed of very small  50 - </a:t>
            </a:r>
            <a:r>
              <a:rPr kumimoji="0" lang="en-US" sz="2000" b="1" i="0" u="none" strike="noStrike" kern="1200" cap="none" spc="0" normalizeH="0" baseline="0" noProof="0" dirty="0" err="1" smtClean="0">
                <a:ln>
                  <a:noFill/>
                </a:ln>
                <a:solidFill>
                  <a:prstClr val="black"/>
                </a:solidFill>
                <a:effectLst/>
                <a:uLnTx/>
                <a:uFillTx/>
                <a:latin typeface="Arial" pitchFamily="34" charset="0"/>
                <a:ea typeface="+mn-ea"/>
                <a:cs typeface="Arial" pitchFamily="34" charset="0"/>
              </a:rPr>
              <a:t>100</a:t>
            </a:r>
            <a:r>
              <a:rPr kumimoji="0" lang="en-US" sz="2000" b="1" i="0" u="none" strike="noStrike" kern="1200" cap="none" spc="0" normalizeH="0" baseline="0" noProof="0" dirty="0" err="1" smtClean="0">
                <a:ln>
                  <a:noFill/>
                </a:ln>
                <a:solidFill>
                  <a:prstClr val="black"/>
                </a:solidFill>
                <a:effectLst/>
                <a:uLnTx/>
                <a:uFillTx/>
                <a:latin typeface="Symbol" panose="05050102010706020507" pitchFamily="18" charset="2"/>
                <a:ea typeface="+mn-ea"/>
                <a:cs typeface="Arial" pitchFamily="34" charset="0"/>
              </a:rPr>
              <a:t>m</a:t>
            </a:r>
            <a:r>
              <a:rPr kumimoji="0" lang="en-US" sz="2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 with most &lt;</a:t>
            </a:r>
            <a:r>
              <a:rPr kumimoji="0" lang="en-US" sz="2000" b="1" i="0" u="none" strike="noStrike" kern="1200" cap="none" spc="0" normalizeH="0" baseline="0" noProof="0" dirty="0" err="1" smtClean="0">
                <a:ln>
                  <a:noFill/>
                </a:ln>
                <a:solidFill>
                  <a:prstClr val="black"/>
                </a:solidFill>
                <a:effectLst/>
                <a:uLnTx/>
                <a:uFillTx/>
                <a:latin typeface="Arial" pitchFamily="34" charset="0"/>
                <a:ea typeface="+mn-ea"/>
                <a:cs typeface="Arial" pitchFamily="34" charset="0"/>
              </a:rPr>
              <a:t>50</a:t>
            </a:r>
            <a:r>
              <a:rPr kumimoji="0" lang="en-US" sz="2000" b="1" i="0" u="none" strike="noStrike" kern="1200" cap="none" spc="0" normalizeH="0" baseline="0" noProof="0" dirty="0" err="1" smtClean="0">
                <a:ln>
                  <a:noFill/>
                </a:ln>
                <a:solidFill>
                  <a:prstClr val="black"/>
                </a:solidFill>
                <a:effectLst/>
                <a:uLnTx/>
                <a:uFillTx/>
                <a:latin typeface="Symbol" panose="05050102010706020507" pitchFamily="18" charset="2"/>
                <a:ea typeface="+mn-ea"/>
                <a:cs typeface="Arial" pitchFamily="34" charset="0"/>
              </a:rPr>
              <a:t>m</a:t>
            </a:r>
            <a:r>
              <a:rPr kumimoji="0" lang="en-US" sz="2000" b="1" i="0" u="none" strike="noStrike" kern="1200" cap="none" spc="0" normalizeH="0" baseline="0" noProof="0" dirty="0">
                <a:ln>
                  <a:noFill/>
                </a:ln>
                <a:solidFill>
                  <a:prstClr val="black"/>
                </a:solidFill>
                <a:effectLst/>
                <a:uLnTx/>
                <a:uFillTx/>
                <a:latin typeface="Symbol" panose="05050102010706020507" pitchFamily="18" charset="2"/>
                <a:ea typeface="+mn-ea"/>
                <a:cs typeface="Arial" pitchFamily="34" charset="0"/>
              </a:rPr>
              <a:t>; </a:t>
            </a:r>
            <a:r>
              <a:rPr kumimoji="0" lang="en-US" sz="2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a few of these spheroids are as small as the </a:t>
            </a:r>
            <a:r>
              <a:rPr kumimoji="0" lang="en-US" sz="2000" b="1" i="0" u="none" strike="noStrike" kern="1200" cap="none" spc="0" normalizeH="0" baseline="0" noProof="0" dirty="0" err="1" smtClean="0">
                <a:ln>
                  <a:noFill/>
                </a:ln>
                <a:solidFill>
                  <a:prstClr val="black"/>
                </a:solidFill>
                <a:effectLst/>
                <a:uLnTx/>
                <a:uFillTx/>
                <a:latin typeface="Arial" pitchFamily="34" charset="0"/>
                <a:ea typeface="+mn-ea"/>
                <a:cs typeface="Arial" pitchFamily="34" charset="0"/>
              </a:rPr>
              <a:t>10</a:t>
            </a:r>
            <a:r>
              <a:rPr kumimoji="0" lang="en-US" sz="2000" b="1" i="0" u="none" strike="noStrike" kern="1200" cap="none" spc="0" normalizeH="0" baseline="0" noProof="0" dirty="0" err="1" smtClean="0">
                <a:ln>
                  <a:noFill/>
                </a:ln>
                <a:solidFill>
                  <a:prstClr val="black"/>
                </a:solidFill>
                <a:effectLst/>
                <a:uLnTx/>
                <a:uFillTx/>
                <a:latin typeface="Symbol" panose="05050102010706020507" pitchFamily="18" charset="2"/>
                <a:ea typeface="+mn-ea"/>
                <a:cs typeface="Arial" pitchFamily="34" charset="0"/>
              </a:rPr>
              <a:t>m</a:t>
            </a:r>
            <a:r>
              <a:rPr kumimoji="0" lang="en-US" sz="20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 </a:t>
            </a:r>
            <a:r>
              <a:rPr kumimoji="0" lang="en-US" sz="2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or in the realm of bacteria.  These small </a:t>
            </a:r>
            <a:r>
              <a:rPr kumimoji="0" lang="en-US" sz="2000" b="1" i="0" u="none" strike="noStrike" kern="1200" cap="none" spc="0" normalizeH="0" baseline="0" noProof="0" dirty="0" err="1">
                <a:ln>
                  <a:noFill/>
                </a:ln>
                <a:solidFill>
                  <a:prstClr val="black"/>
                </a:solidFill>
                <a:effectLst/>
                <a:uLnTx/>
                <a:uFillTx/>
                <a:latin typeface="Arial" pitchFamily="34" charset="0"/>
                <a:ea typeface="+mn-ea"/>
                <a:cs typeface="Arial" pitchFamily="34" charset="0"/>
              </a:rPr>
              <a:t>microspheroids</a:t>
            </a:r>
            <a:r>
              <a:rPr kumimoji="0" lang="en-US" sz="2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 that were composed Fe and O with traces of Ni and </a:t>
            </a:r>
            <a:r>
              <a:rPr kumimoji="0" lang="en-US" sz="2000" b="1" i="0" u="none" strike="noStrike" kern="1200" cap="none" spc="0" normalizeH="0" baseline="0" noProof="0" dirty="0" err="1">
                <a:ln>
                  <a:noFill/>
                </a:ln>
                <a:solidFill>
                  <a:prstClr val="black"/>
                </a:solidFill>
                <a:effectLst/>
                <a:uLnTx/>
                <a:uFillTx/>
                <a:latin typeface="Arial" pitchFamily="34" charset="0"/>
                <a:ea typeface="+mn-ea"/>
                <a:cs typeface="Arial" pitchFamily="34" charset="0"/>
              </a:rPr>
              <a:t>Ti</a:t>
            </a:r>
            <a:r>
              <a:rPr kumimoji="0" lang="en-US" sz="2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  No sulfur was detected in association with these </a:t>
            </a:r>
            <a:r>
              <a:rPr kumimoji="0" lang="en-US" sz="2000" b="1" i="0" u="none" strike="noStrike" kern="1200" cap="none" spc="0" normalizeH="0" baseline="0" noProof="0" dirty="0" err="1">
                <a:ln>
                  <a:noFill/>
                </a:ln>
                <a:solidFill>
                  <a:prstClr val="black"/>
                </a:solidFill>
                <a:effectLst/>
                <a:uLnTx/>
                <a:uFillTx/>
                <a:latin typeface="Arial" pitchFamily="34" charset="0"/>
                <a:ea typeface="+mn-ea"/>
                <a:cs typeface="Arial" pitchFamily="34" charset="0"/>
              </a:rPr>
              <a:t>microspheroids</a:t>
            </a:r>
            <a:r>
              <a:rPr kumimoji="0" lang="en-US" sz="2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 (eliminating the possibility of being </a:t>
            </a:r>
            <a:r>
              <a:rPr kumimoji="0" lang="en-US" sz="2000" b="1" i="0" u="none" strike="noStrike" kern="1200" cap="none" spc="0" normalizeH="0" baseline="0" noProof="0" dirty="0" err="1">
                <a:ln>
                  <a:noFill/>
                </a:ln>
                <a:solidFill>
                  <a:prstClr val="black"/>
                </a:solidFill>
                <a:effectLst/>
                <a:uLnTx/>
                <a:uFillTx/>
                <a:latin typeface="Arial" pitchFamily="34" charset="0"/>
                <a:ea typeface="+mn-ea"/>
                <a:cs typeface="Arial" pitchFamily="34" charset="0"/>
              </a:rPr>
              <a:t>frambiodal</a:t>
            </a:r>
            <a:r>
              <a:rPr kumimoji="0" lang="en-US" sz="2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 pyrite).  Many of the small spheroids exhibited a crenulated surface.  Figures 9 – 10 are SEM  photomicrographs of small spheroids identified in association with the larger particles.  From comparison with literature these appear  to be similar to </a:t>
            </a:r>
            <a:r>
              <a:rPr kumimoji="0" lang="en-US" sz="2000" b="1" i="0" u="none" strike="noStrike" kern="1200" cap="none" spc="0" normalizeH="0" baseline="0" noProof="0" dirty="0" err="1" smtClean="0">
                <a:ln>
                  <a:noFill/>
                </a:ln>
                <a:solidFill>
                  <a:prstClr val="black"/>
                </a:solidFill>
                <a:effectLst/>
                <a:uLnTx/>
                <a:uFillTx/>
                <a:latin typeface="Arial" pitchFamily="34" charset="0"/>
                <a:ea typeface="+mn-ea"/>
                <a:cs typeface="Arial" pitchFamily="34" charset="0"/>
              </a:rPr>
              <a:t>Onoue</a:t>
            </a:r>
            <a:r>
              <a:rPr kumimoji="0" lang="en-US" sz="20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 et al., 2011)</a:t>
            </a:r>
            <a:endParaRPr kumimoji="0" lang="en-US" sz="20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16" name="Rectangle 15"/>
          <p:cNvSpPr/>
          <p:nvPr/>
        </p:nvSpPr>
        <p:spPr>
          <a:xfrm>
            <a:off x="27470695" y="37881610"/>
            <a:ext cx="6834187" cy="707886"/>
          </a:xfrm>
          <a:prstGeom prst="rect">
            <a:avLst/>
          </a:prstGeom>
        </p:spPr>
        <p:txBody>
          <a:bodyPr wrap="square">
            <a:spAutoFit/>
          </a:bodyPr>
          <a:lstStyle/>
          <a:p>
            <a:pPr marL="0" marR="0" lvl="0" indent="0" algn="l" defTabSz="5225064"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Black" pitchFamily="34" charset="0"/>
                <a:ea typeface="Times New Roman"/>
                <a:cs typeface="Arial" pitchFamily="34" charset="0"/>
              </a:rPr>
              <a:t>Figure </a:t>
            </a:r>
            <a:r>
              <a:rPr kumimoji="0" lang="en-US" sz="2000" b="1" i="0" u="none" strike="noStrike" kern="1200" cap="none" spc="0" normalizeH="0" baseline="0" noProof="0" dirty="0" smtClean="0">
                <a:ln>
                  <a:noFill/>
                </a:ln>
                <a:solidFill>
                  <a:srgbClr val="000000"/>
                </a:solidFill>
                <a:effectLst/>
                <a:uLnTx/>
                <a:uFillTx/>
                <a:latin typeface="Arial Black" pitchFamily="34" charset="0"/>
                <a:ea typeface="Times New Roman"/>
                <a:cs typeface="Arial" pitchFamily="34" charset="0"/>
              </a:rPr>
              <a:t>8.   </a:t>
            </a:r>
            <a:r>
              <a:rPr kumimoji="0" lang="en-US" sz="2000" b="1" i="0" u="none" strike="noStrike" kern="1200" cap="none" spc="0" normalizeH="0" baseline="0" noProof="0" dirty="0" err="1">
                <a:ln>
                  <a:noFill/>
                </a:ln>
                <a:solidFill>
                  <a:srgbClr val="000000"/>
                </a:solidFill>
                <a:effectLst/>
                <a:uLnTx/>
                <a:uFillTx/>
                <a:latin typeface="Arial Black" pitchFamily="34" charset="0"/>
                <a:ea typeface="Times New Roman"/>
                <a:cs typeface="Arial" pitchFamily="34" charset="0"/>
              </a:rPr>
              <a:t>Microspheroids</a:t>
            </a:r>
            <a:r>
              <a:rPr kumimoji="0" lang="en-US" sz="2000" b="1" i="0" u="none" strike="noStrike" kern="1200" cap="none" spc="0" normalizeH="0" baseline="0" noProof="0" dirty="0">
                <a:ln>
                  <a:noFill/>
                </a:ln>
                <a:solidFill>
                  <a:srgbClr val="000000"/>
                </a:solidFill>
                <a:effectLst/>
                <a:uLnTx/>
                <a:uFillTx/>
                <a:latin typeface="Arial Black" pitchFamily="34" charset="0"/>
                <a:ea typeface="Times New Roman"/>
                <a:cs typeface="Arial" pitchFamily="34" charset="0"/>
              </a:rPr>
              <a:t> from the </a:t>
            </a:r>
            <a:r>
              <a:rPr kumimoji="0" lang="en-US" sz="2000" b="1" i="0" u="none" strike="noStrike" kern="1200" cap="none" spc="0" normalizeH="0" baseline="0" noProof="0" dirty="0" smtClean="0">
                <a:ln>
                  <a:noFill/>
                </a:ln>
                <a:solidFill>
                  <a:srgbClr val="000000"/>
                </a:solidFill>
                <a:effectLst/>
                <a:uLnTx/>
                <a:uFillTx/>
                <a:latin typeface="Arial Black" pitchFamily="34" charset="0"/>
                <a:ea typeface="Times New Roman"/>
                <a:cs typeface="Arial" pitchFamily="34" charset="0"/>
              </a:rPr>
              <a:t>1.40 </a:t>
            </a:r>
            <a:r>
              <a:rPr kumimoji="0" lang="en-US" sz="2000" b="1" i="0" u="none" strike="noStrike" kern="1200" cap="none" spc="0" normalizeH="0" baseline="0" noProof="0" dirty="0">
                <a:ln>
                  <a:noFill/>
                </a:ln>
                <a:solidFill>
                  <a:srgbClr val="000000"/>
                </a:solidFill>
                <a:effectLst/>
                <a:uLnTx/>
                <a:uFillTx/>
                <a:latin typeface="Arial Black" pitchFamily="34" charset="0"/>
                <a:ea typeface="Times New Roman"/>
                <a:cs typeface="Arial" pitchFamily="34" charset="0"/>
              </a:rPr>
              <a:t>mm  </a:t>
            </a:r>
            <a:r>
              <a:rPr kumimoji="0" lang="en-US" sz="2000" b="1" i="0" u="none" strike="noStrike" kern="1200" cap="none" spc="0" normalizeH="0" baseline="0" noProof="0" dirty="0" smtClean="0">
                <a:ln>
                  <a:noFill/>
                </a:ln>
                <a:solidFill>
                  <a:srgbClr val="000000"/>
                </a:solidFill>
                <a:effectLst/>
                <a:uLnTx/>
                <a:uFillTx/>
                <a:latin typeface="Arial Black" pitchFamily="34" charset="0"/>
                <a:ea typeface="Times New Roman"/>
                <a:cs typeface="Arial" pitchFamily="34" charset="0"/>
              </a:rPr>
              <a:t>fraction with EDX showing Fe composition.</a:t>
            </a:r>
            <a:endParaRPr kumimoji="0" lang="en-US" sz="2000" b="1" i="0" u="none" strike="noStrike" kern="1200" cap="none" spc="0" normalizeH="0" baseline="0" noProof="0" dirty="0">
              <a:ln>
                <a:noFill/>
              </a:ln>
              <a:solidFill>
                <a:prstClr val="black"/>
              </a:solidFill>
              <a:effectLst/>
              <a:uLnTx/>
              <a:uFillTx/>
              <a:latin typeface="Arial Black" pitchFamily="34" charset="0"/>
              <a:ea typeface="+mn-ea"/>
              <a:cs typeface="+mn-cs"/>
            </a:endParaRPr>
          </a:p>
        </p:txBody>
      </p:sp>
      <p:sp>
        <p:nvSpPr>
          <p:cNvPr id="21" name="TextBox 20"/>
          <p:cNvSpPr txBox="1"/>
          <p:nvPr/>
        </p:nvSpPr>
        <p:spPr>
          <a:xfrm>
            <a:off x="35616430" y="8283292"/>
            <a:ext cx="13770302" cy="4020268"/>
          </a:xfrm>
          <a:prstGeom prst="rect">
            <a:avLst/>
          </a:prstGeom>
          <a:noFill/>
        </p:spPr>
        <p:txBody>
          <a:bodyPr wrap="square" rtlCol="0">
            <a:spAutoFit/>
          </a:bodyPr>
          <a:lstStyle/>
          <a:p>
            <a:pPr marL="0" marR="0" lvl="0" indent="0" algn="just" defTabSz="5225064" rtl="0" eaLnBrk="1" fontAlgn="auto" latinLnBrk="0" hangingPunct="1">
              <a:lnSpc>
                <a:spcPct val="107000"/>
              </a:lnSpc>
              <a:spcBef>
                <a:spcPts val="0"/>
              </a:spcBef>
              <a:spcAft>
                <a:spcPts val="80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Of </a:t>
            </a:r>
            <a:r>
              <a:rPr kumimoji="0" lang="en-US" sz="2000" b="1"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note </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was the tentative identification of akaganeite  a  [</a:t>
            </a:r>
            <a:r>
              <a:rPr kumimoji="0" lang="en-US" sz="2000" b="1"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Fe</a:t>
            </a:r>
            <a:r>
              <a:rPr kumimoji="0" lang="en-US" sz="2000" b="1" i="0" u="none" strike="noStrike" kern="1200" cap="none" spc="0" normalizeH="0" baseline="3000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3</a:t>
            </a:r>
            <a:r>
              <a:rPr kumimoji="0" lang="en-US" sz="2000" b="1" i="0" u="none" strike="noStrike" kern="1200" cap="none" spc="0" normalizeH="0" baseline="3000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Ni</a:t>
            </a:r>
            <a:r>
              <a:rPr kumimoji="0" lang="en-US" sz="2000" b="1" i="0" u="none" strike="noStrike" kern="1200" cap="none" spc="0" normalizeH="0" baseline="3000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2</a:t>
            </a:r>
            <a:r>
              <a:rPr kumimoji="0" lang="en-US" sz="2000" b="1" i="0" u="none" strike="noStrike" kern="1200" cap="none" spc="0" normalizeH="0" baseline="3000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r>
              <a:rPr kumimoji="0" lang="en-US" sz="2000" b="1" i="0" u="none" strike="noStrike" kern="1200" cap="none" spc="0" normalizeH="0" baseline="-2500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8</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OH,O</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r>
              <a:rPr kumimoji="0" lang="en-US" sz="2000" b="1" i="0" u="none" strike="noStrike" kern="1200" cap="none" spc="0" normalizeH="0" baseline="-2500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16</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Cl</a:t>
            </a:r>
            <a:r>
              <a:rPr kumimoji="0" lang="en-US" sz="2000" b="1" i="0" u="none" strike="noStrike" kern="1200" cap="none" spc="0" normalizeH="0" baseline="-2500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1.25</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nH</a:t>
            </a:r>
            <a:r>
              <a:rPr kumimoji="0" lang="en-US" sz="2000" b="1" i="0" u="none" strike="noStrike" kern="1200" cap="none" spc="0" normalizeH="0" baseline="-2500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2</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O</a:t>
            </a:r>
            <a:r>
              <a:rPr kumimoji="0" lang="en-US" sz="2000" b="1"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as reported </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by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Buckwald</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(1989) </a:t>
            </a:r>
            <a:r>
              <a:rPr kumimoji="0" lang="en-US" sz="2000" b="1"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and refined by Scheck et al., (2015) as </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 weathering product </a:t>
            </a:r>
            <a:r>
              <a:rPr kumimoji="0" lang="en-US" sz="2000" b="1"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of meteoritic material.  </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It was observed that in most samples, a major XRD peak occurred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26.6</a:t>
            </a:r>
            <a:r>
              <a:rPr kumimoji="0" lang="en-US" sz="2000" b="1" i="0" u="none" strike="noStrike" kern="1200" cap="none" spc="0" normalizeH="0" baseline="3000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o</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yet the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20.8</a:t>
            </a:r>
            <a:r>
              <a:rPr kumimoji="0" lang="en-US" sz="2000" b="1" i="0" u="none" strike="noStrike" kern="1200" cap="none" spc="0" normalizeH="0" baseline="3000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o</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of quartz was disproportionately small.  This </a:t>
            </a:r>
            <a:r>
              <a:rPr kumimoji="0" lang="en-US" sz="2000" b="1"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served </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as an indication that the peak was being shared by another mineral. </a:t>
            </a:r>
            <a:r>
              <a:rPr kumimoji="0" lang="en-US" sz="2000" b="1"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Upon </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examination of </a:t>
            </a:r>
            <a:r>
              <a:rPr kumimoji="0" lang="en-US" sz="2000" b="1"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samples, it was observed that oxidation rim contained a significant amount of  </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the element </a:t>
            </a:r>
            <a:r>
              <a:rPr kumimoji="0" lang="en-US" sz="2000" b="1"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chlorine.  Thus </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X</a:t>
            </a:r>
            <a:r>
              <a:rPr kumimoji="0" lang="en-US" sz="2000" b="1"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RD plus EDX data and observation of the morphology of the oxidation rim led to the conclusion that akaganeite </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was </a:t>
            </a:r>
            <a:r>
              <a:rPr kumimoji="0" lang="en-US" sz="2000" b="1"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present.  This might be an expected mineral formation when iron-rich meteoric fragments fall into a marine environment.  Figure 9 is an SEM photograph of a magnetic particle with the clearly visible (charging, the Fe metal does not charge at the same rate) oxidation rim.  Figure 10 is a higher magnification view of the reaction rim with X-ray diffractogram of a </a:t>
            </a:r>
            <a:r>
              <a:rPr kumimoji="0" lang="en-US" sz="2000" b="1"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a:t>
            </a:r>
            <a:r>
              <a:rPr kumimoji="0" lang="en-US" sz="2000" b="1"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magnetic particle in which,  quartz  would remain unaltered but the original Fe-meteorite material would be altered to magnetite, </a:t>
            </a:r>
            <a:r>
              <a:rPr kumimoji="0" lang="en-US" sz="2000" b="1"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maghemite</a:t>
            </a:r>
            <a:r>
              <a:rPr kumimoji="0" lang="en-US" sz="2000" b="1"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and akaganeite as proposed by previous authors including Bland et al. (2006).</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23" name="Picture 22"/>
          <p:cNvPicPr>
            <a:picLocks/>
          </p:cNvPicPr>
          <p:nvPr/>
        </p:nvPicPr>
        <p:blipFill>
          <a:blip r:embed="rId22" cstate="print">
            <a:extLst>
              <a:ext uri="{28A0092B-C50C-407E-A947-70E740481C1C}">
                <a14:useLocalDpi xmlns:a14="http://schemas.microsoft.com/office/drawing/2010/main" val="0"/>
              </a:ext>
            </a:extLst>
          </a:blip>
          <a:stretch>
            <a:fillRect/>
          </a:stretch>
        </p:blipFill>
        <p:spPr>
          <a:xfrm>
            <a:off x="35727353" y="12354522"/>
            <a:ext cx="6400800" cy="4572000"/>
          </a:xfrm>
          <a:prstGeom prst="rect">
            <a:avLst/>
          </a:prstGeom>
        </p:spPr>
      </p:pic>
      <p:sp>
        <p:nvSpPr>
          <p:cNvPr id="27" name="Rectangle 26"/>
          <p:cNvSpPr/>
          <p:nvPr/>
        </p:nvSpPr>
        <p:spPr>
          <a:xfrm>
            <a:off x="35616430" y="23414337"/>
            <a:ext cx="6530773" cy="1015663"/>
          </a:xfrm>
          <a:prstGeom prst="rect">
            <a:avLst/>
          </a:prstGeom>
        </p:spPr>
        <p:txBody>
          <a:bodyPr wrap="square">
            <a:spAutoFit/>
          </a:bodyPr>
          <a:lstStyle/>
          <a:p>
            <a:pPr marL="0" marR="0" lvl="0" indent="0" algn="l" defTabSz="5225064"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Black" pitchFamily="34" charset="0"/>
                <a:ea typeface="Times New Roman"/>
                <a:cs typeface="Arial" pitchFamily="34" charset="0"/>
              </a:rPr>
              <a:t>Figure </a:t>
            </a:r>
            <a:r>
              <a:rPr kumimoji="0" lang="en-US" sz="2000" b="1" i="0" u="none" strike="noStrike" kern="1200" cap="none" spc="0" normalizeH="0" baseline="0" noProof="0" dirty="0" smtClean="0">
                <a:ln>
                  <a:noFill/>
                </a:ln>
                <a:solidFill>
                  <a:srgbClr val="000000"/>
                </a:solidFill>
                <a:effectLst/>
                <a:uLnTx/>
                <a:uFillTx/>
                <a:latin typeface="Arial Black" pitchFamily="34" charset="0"/>
                <a:ea typeface="Times New Roman"/>
                <a:cs typeface="Arial" pitchFamily="34" charset="0"/>
              </a:rPr>
              <a:t>11. </a:t>
            </a:r>
            <a:r>
              <a:rPr kumimoji="0" lang="en-US" sz="2000" b="1" i="0" u="none" strike="noStrike" kern="1200" cap="none" spc="0" normalizeH="0" baseline="0" noProof="0" dirty="0">
                <a:ln>
                  <a:noFill/>
                </a:ln>
                <a:solidFill>
                  <a:srgbClr val="000000"/>
                </a:solidFill>
                <a:effectLst/>
                <a:uLnTx/>
                <a:uFillTx/>
                <a:latin typeface="Arial Black" pitchFamily="34" charset="0"/>
                <a:ea typeface="Times New Roman"/>
                <a:cs typeface="Arial" pitchFamily="34" charset="0"/>
              </a:rPr>
              <a:t>OM photograph of </a:t>
            </a:r>
            <a:r>
              <a:rPr kumimoji="0" lang="en-US" sz="2000" b="1" i="0" u="none" strike="noStrike" kern="1200" cap="none" spc="0" normalizeH="0" baseline="0" noProof="0" dirty="0" smtClean="0">
                <a:ln>
                  <a:noFill/>
                </a:ln>
                <a:solidFill>
                  <a:srgbClr val="000000"/>
                </a:solidFill>
                <a:effectLst/>
                <a:uLnTx/>
                <a:uFillTx/>
                <a:latin typeface="Arial Black" pitchFamily="34" charset="0"/>
                <a:ea typeface="Times New Roman"/>
                <a:cs typeface="Arial" pitchFamily="34" charset="0"/>
              </a:rPr>
              <a:t>magnetic particle with reaction rim clearly visible. (uncrossed </a:t>
            </a:r>
            <a:r>
              <a:rPr kumimoji="0" lang="en-US" sz="2000" b="1" i="0" u="none" strike="noStrike" kern="1200" cap="none" spc="0" normalizeH="0" baseline="0" noProof="0" dirty="0" err="1" smtClean="0">
                <a:ln>
                  <a:noFill/>
                </a:ln>
                <a:solidFill>
                  <a:srgbClr val="000000"/>
                </a:solidFill>
                <a:effectLst/>
                <a:uLnTx/>
                <a:uFillTx/>
                <a:latin typeface="Arial Black" pitchFamily="34" charset="0"/>
                <a:ea typeface="Times New Roman"/>
                <a:cs typeface="Arial" pitchFamily="34" charset="0"/>
              </a:rPr>
              <a:t>polars</a:t>
            </a:r>
            <a:r>
              <a:rPr kumimoji="0" lang="en-US" sz="2000" b="1" i="0" u="none" strike="noStrike" kern="1200" cap="none" spc="0" normalizeH="0" baseline="0" noProof="0" dirty="0" smtClean="0">
                <a:ln>
                  <a:noFill/>
                </a:ln>
                <a:solidFill>
                  <a:srgbClr val="000000"/>
                </a:solidFill>
                <a:effectLst/>
                <a:uLnTx/>
                <a:uFillTx/>
                <a:latin typeface="Arial Black" pitchFamily="34" charset="0"/>
                <a:ea typeface="Times New Roman"/>
                <a:cs typeface="Arial" pitchFamily="34" charset="0"/>
              </a:rPr>
              <a:t>, </a:t>
            </a:r>
            <a:r>
              <a:rPr kumimoji="0" lang="en-US" sz="2000" b="1" i="0" u="none" strike="noStrike" kern="1200" cap="none" spc="0" normalizeH="0" baseline="0" noProof="0" dirty="0" err="1" smtClean="0">
                <a:ln>
                  <a:noFill/>
                </a:ln>
                <a:solidFill>
                  <a:srgbClr val="000000"/>
                </a:solidFill>
                <a:effectLst/>
                <a:uLnTx/>
                <a:uFillTx/>
                <a:latin typeface="Arial Black" pitchFamily="34" charset="0"/>
                <a:ea typeface="Times New Roman"/>
                <a:cs typeface="Arial" pitchFamily="34" charset="0"/>
              </a:rPr>
              <a:t>400x</a:t>
            </a:r>
            <a:r>
              <a:rPr kumimoji="0" lang="en-US" sz="2000" b="1" i="0" u="none" strike="noStrike" kern="1200" cap="none" spc="0" normalizeH="0" baseline="0" noProof="0" dirty="0">
                <a:ln>
                  <a:noFill/>
                </a:ln>
                <a:solidFill>
                  <a:srgbClr val="000000"/>
                </a:solidFill>
                <a:effectLst/>
                <a:uLnTx/>
                <a:uFillTx/>
                <a:latin typeface="Arial Black" pitchFamily="34" charset="0"/>
                <a:ea typeface="Times New Roman"/>
                <a:cs typeface="Arial" pitchFamily="34" charset="0"/>
              </a:rPr>
              <a:t>)</a:t>
            </a:r>
            <a:endParaRPr kumimoji="0" lang="en-US" sz="2000" b="1" i="0" u="none" strike="noStrike" kern="1200" cap="none" spc="0" normalizeH="0" baseline="0" noProof="0" dirty="0">
              <a:ln>
                <a:noFill/>
              </a:ln>
              <a:solidFill>
                <a:prstClr val="black"/>
              </a:solidFill>
              <a:effectLst/>
              <a:uLnTx/>
              <a:uFillTx/>
              <a:latin typeface="Arial Black" pitchFamily="34" charset="0"/>
              <a:ea typeface="+mn-ea"/>
              <a:cs typeface="+mn-cs"/>
            </a:endParaRPr>
          </a:p>
        </p:txBody>
      </p:sp>
      <p:sp>
        <p:nvSpPr>
          <p:cNvPr id="28" name="TextBox 27"/>
          <p:cNvSpPr txBox="1"/>
          <p:nvPr/>
        </p:nvSpPr>
        <p:spPr>
          <a:xfrm>
            <a:off x="42956820" y="23460503"/>
            <a:ext cx="6362700" cy="1015663"/>
          </a:xfrm>
          <a:prstGeom prst="rect">
            <a:avLst/>
          </a:prstGeom>
          <a:noFill/>
        </p:spPr>
        <p:txBody>
          <a:bodyPr wrap="square" rtlCol="0">
            <a:spAutoFit/>
          </a:bodyPr>
          <a:lstStyle/>
          <a:p>
            <a:pPr marL="0" marR="0" lvl="0" indent="0" algn="l" defTabSz="5225064"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Black" pitchFamily="34" charset="0"/>
                <a:ea typeface="Times New Roman"/>
                <a:cs typeface="Arial" pitchFamily="34" charset="0"/>
              </a:rPr>
              <a:t>Figure </a:t>
            </a:r>
            <a:r>
              <a:rPr kumimoji="0" lang="en-US" sz="2000" b="1" i="0" u="none" strike="noStrike" kern="1200" cap="none" spc="0" normalizeH="0" baseline="0" noProof="0" dirty="0" smtClean="0">
                <a:ln>
                  <a:noFill/>
                </a:ln>
                <a:solidFill>
                  <a:srgbClr val="000000"/>
                </a:solidFill>
                <a:effectLst/>
                <a:uLnTx/>
                <a:uFillTx/>
                <a:latin typeface="Arial Black" pitchFamily="34" charset="0"/>
                <a:ea typeface="Times New Roman"/>
                <a:cs typeface="Arial" pitchFamily="34" charset="0"/>
              </a:rPr>
              <a:t>12.  X-ray </a:t>
            </a:r>
            <a:r>
              <a:rPr kumimoji="0" lang="en-US" sz="2000" b="1" i="0" u="none" strike="noStrike" kern="1200" cap="none" spc="0" normalizeH="0" baseline="0" noProof="0" dirty="0" err="1" smtClean="0">
                <a:ln>
                  <a:noFill/>
                </a:ln>
                <a:solidFill>
                  <a:srgbClr val="000000"/>
                </a:solidFill>
                <a:effectLst/>
                <a:uLnTx/>
                <a:uFillTx/>
                <a:latin typeface="Arial Black" pitchFamily="34" charset="0"/>
                <a:ea typeface="Times New Roman"/>
                <a:cs typeface="Arial" pitchFamily="34" charset="0"/>
              </a:rPr>
              <a:t>diffractograph</a:t>
            </a:r>
            <a:r>
              <a:rPr kumimoji="0" lang="en-US" sz="2000" b="1" i="0" u="none" strike="noStrike" kern="1200" cap="none" spc="0" normalizeH="0" baseline="0" noProof="0" dirty="0" smtClean="0">
                <a:ln>
                  <a:noFill/>
                </a:ln>
                <a:solidFill>
                  <a:srgbClr val="000000"/>
                </a:solidFill>
                <a:effectLst/>
                <a:uLnTx/>
                <a:uFillTx/>
                <a:latin typeface="Arial Black" pitchFamily="34" charset="0"/>
                <a:ea typeface="Times New Roman"/>
                <a:cs typeface="Arial" pitchFamily="34" charset="0"/>
              </a:rPr>
              <a:t> of magnetic </a:t>
            </a:r>
            <a:r>
              <a:rPr kumimoji="0" lang="en-US" sz="2000" b="1" i="0" u="none" strike="noStrike" kern="1200" cap="none" spc="0" normalizeH="0" baseline="0" noProof="0" dirty="0">
                <a:ln>
                  <a:noFill/>
                </a:ln>
                <a:solidFill>
                  <a:srgbClr val="000000"/>
                </a:solidFill>
                <a:effectLst/>
                <a:uLnTx/>
                <a:uFillTx/>
                <a:latin typeface="Arial Black" pitchFamily="34" charset="0"/>
                <a:ea typeface="Times New Roman"/>
                <a:cs typeface="Arial" pitchFamily="34" charset="0"/>
              </a:rPr>
              <a:t>particle </a:t>
            </a:r>
            <a:r>
              <a:rPr kumimoji="0" lang="en-US" sz="2000" b="1" i="0" u="none" strike="noStrike" kern="1200" cap="none" spc="0" normalizeH="0" baseline="0" noProof="0" dirty="0" smtClean="0">
                <a:ln>
                  <a:noFill/>
                </a:ln>
                <a:solidFill>
                  <a:srgbClr val="000000"/>
                </a:solidFill>
                <a:effectLst/>
                <a:uLnTx/>
                <a:uFillTx/>
                <a:latin typeface="Arial Black" pitchFamily="34" charset="0"/>
                <a:ea typeface="Times New Roman"/>
                <a:cs typeface="Arial" pitchFamily="34" charset="0"/>
              </a:rPr>
              <a:t>with quartz,  </a:t>
            </a:r>
            <a:r>
              <a:rPr kumimoji="0" lang="en-US" sz="2000" b="1" i="0" u="none" strike="noStrike" kern="1200" cap="none" spc="0" normalizeH="0" baseline="0" noProof="0" dirty="0" err="1" smtClean="0">
                <a:ln>
                  <a:noFill/>
                </a:ln>
                <a:solidFill>
                  <a:srgbClr val="000000"/>
                </a:solidFill>
                <a:effectLst/>
                <a:uLnTx/>
                <a:uFillTx/>
                <a:latin typeface="Arial Black" pitchFamily="34" charset="0"/>
                <a:ea typeface="Times New Roman"/>
                <a:cs typeface="Arial" pitchFamily="34" charset="0"/>
              </a:rPr>
              <a:t>akaganeitie</a:t>
            </a:r>
            <a:r>
              <a:rPr kumimoji="0" lang="en-US" sz="2000" b="1" i="0" u="none" strike="noStrike" kern="1200" cap="none" spc="0" normalizeH="0" baseline="0" noProof="0" dirty="0" smtClean="0">
                <a:ln>
                  <a:noFill/>
                </a:ln>
                <a:solidFill>
                  <a:srgbClr val="000000"/>
                </a:solidFill>
                <a:effectLst/>
                <a:uLnTx/>
                <a:uFillTx/>
                <a:latin typeface="Arial Black" pitchFamily="34" charset="0"/>
                <a:ea typeface="Times New Roman"/>
                <a:cs typeface="Arial" pitchFamily="34" charset="0"/>
              </a:rPr>
              <a:t>, magnetite, and </a:t>
            </a:r>
            <a:r>
              <a:rPr kumimoji="0" lang="en-US" sz="2000" b="1" i="0" u="none" strike="noStrike" kern="1200" cap="none" spc="0" normalizeH="0" baseline="0" noProof="0" dirty="0" err="1" smtClean="0">
                <a:ln>
                  <a:noFill/>
                </a:ln>
                <a:solidFill>
                  <a:srgbClr val="000000"/>
                </a:solidFill>
                <a:effectLst/>
                <a:uLnTx/>
                <a:uFillTx/>
                <a:latin typeface="Arial Black" pitchFamily="34" charset="0"/>
                <a:ea typeface="Times New Roman"/>
                <a:cs typeface="Arial" pitchFamily="34" charset="0"/>
              </a:rPr>
              <a:t>maghemite</a:t>
            </a:r>
            <a:r>
              <a:rPr kumimoji="0" lang="en-US" sz="2000" b="1" i="0" u="none" strike="noStrike" kern="1200" cap="none" spc="0" normalizeH="0" baseline="0" noProof="0" dirty="0" smtClean="0">
                <a:ln>
                  <a:noFill/>
                </a:ln>
                <a:solidFill>
                  <a:srgbClr val="000000"/>
                </a:solidFill>
                <a:effectLst/>
                <a:uLnTx/>
                <a:uFillTx/>
                <a:latin typeface="Arial Black" pitchFamily="34" charset="0"/>
                <a:ea typeface="Times New Roman"/>
                <a:cs typeface="Arial" pitchFamily="34" charset="0"/>
              </a:rPr>
              <a:t> identified</a:t>
            </a:r>
            <a:r>
              <a:rPr kumimoji="0" lang="en-US" sz="1800" b="1" i="0" u="none" strike="noStrike" kern="1200" cap="none" spc="0" normalizeH="0" baseline="0" noProof="0" dirty="0" smtClean="0">
                <a:ln>
                  <a:noFill/>
                </a:ln>
                <a:solidFill>
                  <a:srgbClr val="000000"/>
                </a:solidFill>
                <a:effectLst/>
                <a:uLnTx/>
                <a:uFillTx/>
                <a:latin typeface="Arial Black" pitchFamily="34" charset="0"/>
                <a:ea typeface="Times New Roman"/>
                <a:cs typeface="Arial" pitchFamily="34" charset="0"/>
              </a:rPr>
              <a:t>. </a:t>
            </a:r>
            <a:endParaRPr kumimoji="0" lang="en-US" sz="1800" b="1" i="0" u="none" strike="noStrike" kern="1200" cap="none" spc="0" normalizeH="0" baseline="0" noProof="0" dirty="0">
              <a:ln>
                <a:noFill/>
              </a:ln>
              <a:solidFill>
                <a:prstClr val="black"/>
              </a:solidFill>
              <a:effectLst/>
              <a:uLnTx/>
              <a:uFillTx/>
              <a:latin typeface="Arial Black" pitchFamily="34" charset="0"/>
              <a:ea typeface="+mn-ea"/>
              <a:cs typeface="+mn-cs"/>
            </a:endParaRPr>
          </a:p>
        </p:txBody>
      </p:sp>
      <p:sp>
        <p:nvSpPr>
          <p:cNvPr id="31" name="Rectangle 30"/>
          <p:cNvSpPr/>
          <p:nvPr/>
        </p:nvSpPr>
        <p:spPr>
          <a:xfrm>
            <a:off x="42134" y="141452"/>
            <a:ext cx="51223758" cy="40092149"/>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225064" rtl="0" eaLnBrk="1" fontAlgn="auto" latinLnBrk="0" hangingPunct="1">
              <a:lnSpc>
                <a:spcPct val="100000"/>
              </a:lnSpc>
              <a:spcBef>
                <a:spcPts val="0"/>
              </a:spcBef>
              <a:spcAft>
                <a:spcPts val="0"/>
              </a:spcAft>
              <a:buClrTx/>
              <a:buSzTx/>
              <a:buFontTx/>
              <a:buNone/>
              <a:tabLst/>
              <a:defRPr/>
            </a:pPr>
            <a:endParaRPr kumimoji="0" lang="en-US" sz="10300" b="0" i="0" u="none" strike="noStrike" kern="1200" cap="none" spc="0" normalizeH="0" baseline="0" noProof="0">
              <a:ln w="38100">
                <a:solidFill>
                  <a:srgbClr val="C00000"/>
                </a:solidFill>
              </a:ln>
              <a:noFill/>
              <a:effectLst/>
              <a:uLnTx/>
              <a:uFillTx/>
              <a:latin typeface="Calibri"/>
              <a:ea typeface="+mn-ea"/>
              <a:cs typeface="+mn-cs"/>
            </a:endParaRPr>
          </a:p>
        </p:txBody>
      </p:sp>
      <p:sp>
        <p:nvSpPr>
          <p:cNvPr id="38" name="Rectangle 37"/>
          <p:cNvSpPr/>
          <p:nvPr/>
        </p:nvSpPr>
        <p:spPr>
          <a:xfrm>
            <a:off x="188959" y="141452"/>
            <a:ext cx="50709755" cy="39978823"/>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Picture 52"/>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9433257" y="15482611"/>
            <a:ext cx="6169944" cy="4572000"/>
          </a:xfrm>
          <a:prstGeom prst="rect">
            <a:avLst/>
          </a:prstGeom>
        </p:spPr>
      </p:pic>
    </p:spTree>
    <p:extLst>
      <p:ext uri="{BB962C8B-B14F-4D97-AF65-F5344CB8AC3E}">
        <p14:creationId xmlns:p14="http://schemas.microsoft.com/office/powerpoint/2010/main" val="3403119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2288</TotalTime>
  <Words>2377</Words>
  <Application>Microsoft Office PowerPoint</Application>
  <PresentationFormat>Custom</PresentationFormat>
  <Paragraphs>68</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Arial Black</vt:lpstr>
      <vt:lpstr>Calibri</vt:lpstr>
      <vt:lpstr>Symbol</vt:lpstr>
      <vt:lpstr>Times New Roman</vt:lpstr>
      <vt:lpstr>Office Theme</vt:lpstr>
      <vt:lpstr>EVIDENCE FOR AN EXTRATERRESTRIAL IMPACT IN THE LATE DEVONIAN   NEW ALBANY SHALE, FLOYD COUNTY, INDIANA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Fossil Insect larvae provide clues for interpretation of the depositional environment of the Green River Formation or early summer – give or take a few million years</dc:title>
  <dc:creator>gmason</dc:creator>
  <cp:lastModifiedBy>Mason, Glenn M</cp:lastModifiedBy>
  <cp:revision>200</cp:revision>
  <cp:lastPrinted>2016-09-24T23:17:11Z</cp:lastPrinted>
  <dcterms:created xsi:type="dcterms:W3CDTF">2011-10-11T00:23:17Z</dcterms:created>
  <dcterms:modified xsi:type="dcterms:W3CDTF">2016-10-17T21:48:29Z</dcterms:modified>
</cp:coreProperties>
</file>