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0"/>
  </p:notesMasterIdLst>
  <p:handoutMasterIdLst>
    <p:handoutMasterId r:id="rId31"/>
  </p:handoutMasterIdLst>
  <p:sldIdLst>
    <p:sldId id="581" r:id="rId2"/>
    <p:sldId id="589" r:id="rId3"/>
    <p:sldId id="590" r:id="rId4"/>
    <p:sldId id="614" r:id="rId5"/>
    <p:sldId id="631" r:id="rId6"/>
    <p:sldId id="630" r:id="rId7"/>
    <p:sldId id="618" r:id="rId8"/>
    <p:sldId id="641" r:id="rId9"/>
    <p:sldId id="619" r:id="rId10"/>
    <p:sldId id="632" r:id="rId11"/>
    <p:sldId id="633" r:id="rId12"/>
    <p:sldId id="634" r:id="rId13"/>
    <p:sldId id="635" r:id="rId14"/>
    <p:sldId id="621" r:id="rId15"/>
    <p:sldId id="622" r:id="rId16"/>
    <p:sldId id="636" r:id="rId17"/>
    <p:sldId id="637" r:id="rId18"/>
    <p:sldId id="624" r:id="rId19"/>
    <p:sldId id="623" r:id="rId20"/>
    <p:sldId id="626" r:id="rId21"/>
    <p:sldId id="639" r:id="rId22"/>
    <p:sldId id="644" r:id="rId23"/>
    <p:sldId id="628" r:id="rId24"/>
    <p:sldId id="638" r:id="rId25"/>
    <p:sldId id="629" r:id="rId26"/>
    <p:sldId id="610" r:id="rId27"/>
    <p:sldId id="643" r:id="rId28"/>
    <p:sldId id="642" r:id="rId29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ＭＳ Ｐゴシック" pitchFamily="3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FFFF"/>
    <a:srgbClr val="0000FF"/>
    <a:srgbClr val="FF00FF"/>
    <a:srgbClr val="FEFF9E"/>
    <a:srgbClr val="FF3572"/>
    <a:srgbClr val="FF9999"/>
    <a:srgbClr val="9966FF"/>
    <a:srgbClr val="FF0000"/>
    <a:srgbClr val="E3E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47" autoAdjust="0"/>
    <p:restoredTop sz="87406" autoAdjust="0"/>
  </p:normalViewPr>
  <p:slideViewPr>
    <p:cSldViewPr snapToObjects="1" showGuides="1">
      <p:cViewPr varScale="1">
        <p:scale>
          <a:sx n="112" d="100"/>
          <a:sy n="112" d="100"/>
        </p:scale>
        <p:origin x="-2002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9" d="100"/>
          <a:sy n="99" d="100"/>
        </p:scale>
        <p:origin x="-357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3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1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3" charset="0"/>
              </a:defRPr>
            </a:lvl1pPr>
          </a:lstStyle>
          <a:p>
            <a:fld id="{5EA6E55F-9EBE-4B1E-9571-A1A57D2BF81C}" type="datetime1">
              <a:rPr lang="en-US"/>
              <a:pPr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3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3" charset="0"/>
              </a:defRPr>
            </a:lvl1pPr>
          </a:lstStyle>
          <a:p>
            <a:fld id="{85C5A576-BFD9-4F57-81C2-BB2B10FADF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99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3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1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3" charset="0"/>
              </a:defRPr>
            </a:lvl1pPr>
          </a:lstStyle>
          <a:p>
            <a:fld id="{94B14990-7271-4B1D-AE65-83400F166619}" type="datetime1">
              <a:rPr lang="en-US"/>
              <a:pPr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6" tIns="46588" rIns="93176" bIns="4658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3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3" charset="0"/>
              </a:defRPr>
            </a:lvl1pPr>
          </a:lstStyle>
          <a:p>
            <a:fld id="{74543D67-5DA5-42A8-B0A4-04CDA3031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3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E4CE9C-9BDB-4DDE-BDA2-9C3339DC976D}" type="slidenum">
              <a:rPr lang="en-US"/>
              <a:pPr/>
              <a:t>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43D67-5DA5-42A8-B0A4-04CDA303181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43D67-5DA5-42A8-B0A4-04CDA303181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43D67-5DA5-42A8-B0A4-04CDA303181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573243"/>
            <a:ext cx="8229600" cy="1056696"/>
          </a:xfrm>
        </p:spPr>
        <p:txBody>
          <a:bodyPr/>
          <a:lstStyle>
            <a:lvl1pPr>
              <a:defRPr b="0" i="1">
                <a:solidFill>
                  <a:srgbClr val="951717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6" y="1568370"/>
            <a:ext cx="3465576" cy="369888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75490" y="1880302"/>
            <a:ext cx="3465576" cy="369888"/>
          </a:xfrm>
        </p:spPr>
        <p:txBody>
          <a:bodyPr>
            <a:noAutofit/>
          </a:bodyPr>
          <a:lstStyle>
            <a:lvl1pPr marL="0" marR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Lucida Handwriting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Lucida Handwriting"/>
              </a:rPr>
              <a:t>Global Security Principal Directorate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Lucida Handwriting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4000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27432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2" name="Picture 11" descr="GSline.psd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900" y="6545893"/>
            <a:ext cx="2755675" cy="193042"/>
          </a:xfrm>
          <a:prstGeom prst="rect">
            <a:avLst/>
          </a:prstGeom>
        </p:spPr>
      </p:pic>
      <p:pic>
        <p:nvPicPr>
          <p:cNvPr id="7" name="Picture 25" descr="llnl_logo.tif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14800"/>
            <a:ext cx="7620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buClr>
                <a:srgbClr val="0F4F97"/>
              </a:buClr>
              <a:defRPr/>
            </a:lvl1pPr>
            <a:lvl2pPr>
              <a:spcAft>
                <a:spcPts val="0"/>
              </a:spcAft>
              <a:defRPr/>
            </a:lvl2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726234" y="1566863"/>
            <a:ext cx="3968496" cy="475135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19947" y="1566863"/>
            <a:ext cx="3968496" cy="4751357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Tx/>
              <a:buNone/>
              <a:defRPr/>
            </a:lvl1pPr>
            <a:lvl2pPr>
              <a:spcAft>
                <a:spcPts val="0"/>
              </a:spcAft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19946" y="1566863"/>
            <a:ext cx="3968496" cy="475135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lvl1pPr>
            <a:lvl2pPr>
              <a:spcAft>
                <a:spcPts val="0"/>
              </a:spcAft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/>
          <a:p>
            <a:fld id="{6D0A828F-1E28-7C4C-8FCF-7107517976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8" name="Text Box 20"/>
          <p:cNvSpPr txBox="1">
            <a:spLocks noChangeArrowheads="1"/>
          </p:cNvSpPr>
          <p:nvPr userDrawn="1"/>
        </p:nvSpPr>
        <p:spPr bwMode="auto">
          <a:xfrm>
            <a:off x="610156" y="6570785"/>
            <a:ext cx="30525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2" name="Picture 21" descr="lab_icon_no_box_blue_rgb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548" y="6511907"/>
            <a:ext cx="334866" cy="305229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rgbClr val="214A8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00050" indent="-280988" algn="l" rtl="0" eaLnBrk="1" latinLnBrk="0" hangingPunct="1">
        <a:spcBef>
          <a:spcPts val="6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9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G:\PROJECTS\GNEM3D\JointPS\Plots\testf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" y="6096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15"/>
          <p:cNvSpPr>
            <a:spLocks noGrp="1" noChangeArrowheads="1"/>
          </p:cNvSpPr>
          <p:nvPr>
            <p:ph type="body" sz="quarter" idx="13"/>
          </p:nvPr>
        </p:nvSpPr>
        <p:spPr>
          <a:xfrm>
            <a:off x="304800" y="5334000"/>
            <a:ext cx="8229600" cy="1523494"/>
          </a:xfrm>
          <a:noFill/>
        </p:spPr>
        <p:txBody>
          <a:bodyPr wrap="square" lIns="91440" numCol="1">
            <a:spAutoFit/>
          </a:bodyPr>
          <a:lstStyle/>
          <a:p>
            <a:pPr marL="0" indent="3175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00"/>
                </a:solidFill>
              </a:rPr>
              <a:t>Nathan A. Simmons, Steve C. Myers, Eric </a:t>
            </a:r>
            <a:r>
              <a:rPr lang="en-US" sz="1800" b="1" dirty="0">
                <a:solidFill>
                  <a:srgbClr val="FFFF00"/>
                </a:solidFill>
              </a:rPr>
              <a:t>Matzel, Gardar </a:t>
            </a:r>
            <a:r>
              <a:rPr lang="en-US" sz="1800" b="1" dirty="0" smtClean="0">
                <a:solidFill>
                  <a:srgbClr val="FFFF00"/>
                </a:solidFill>
              </a:rPr>
              <a:t>Johannesson</a:t>
            </a:r>
          </a:p>
          <a:p>
            <a:pPr marL="0" indent="3175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70C0"/>
                </a:solidFill>
              </a:rPr>
              <a:t> </a:t>
            </a:r>
            <a:r>
              <a:rPr lang="en-US" sz="1800" b="1" i="1" dirty="0" smtClean="0">
                <a:solidFill>
                  <a:srgbClr val="0070C0"/>
                </a:solidFill>
              </a:rPr>
              <a:t>  </a:t>
            </a:r>
            <a:r>
              <a:rPr lang="en-US" sz="1800" b="1" i="1" dirty="0" smtClean="0">
                <a:solidFill>
                  <a:srgbClr val="00B0F0"/>
                </a:solidFill>
              </a:rPr>
              <a:t>Lawrence Livermore National Laboratory, Livermore, California, USA</a:t>
            </a:r>
          </a:p>
          <a:p>
            <a:pPr marL="0" indent="3175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00"/>
                </a:solidFill>
              </a:rPr>
              <a:t>Steve Grand</a:t>
            </a:r>
            <a:endParaRPr lang="en-US" sz="1800" b="1" dirty="0">
              <a:solidFill>
                <a:srgbClr val="FFFF00"/>
              </a:solidFill>
            </a:endParaRPr>
          </a:p>
          <a:p>
            <a:pPr marL="0" indent="3175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70C0"/>
                </a:solidFill>
              </a:rPr>
              <a:t> </a:t>
            </a:r>
            <a:r>
              <a:rPr lang="en-US" sz="1800" b="1" i="1" dirty="0" smtClean="0">
                <a:solidFill>
                  <a:srgbClr val="0070C0"/>
                </a:solidFill>
              </a:rPr>
              <a:t> </a:t>
            </a:r>
            <a:r>
              <a:rPr lang="en-US" sz="1800" b="1" i="1" dirty="0" smtClean="0">
                <a:solidFill>
                  <a:srgbClr val="00B0F0"/>
                </a:solidFill>
              </a:rPr>
              <a:t>University of Texas at Austin, Texas, USA</a:t>
            </a:r>
            <a:endParaRPr lang="en-US" sz="1800" b="1" i="1" dirty="0">
              <a:solidFill>
                <a:srgbClr val="00B0F0"/>
              </a:solidFill>
            </a:endParaRPr>
          </a:p>
          <a:p>
            <a:pPr marL="0" indent="3175">
              <a:spcBef>
                <a:spcPts val="0"/>
              </a:spcBef>
              <a:spcAft>
                <a:spcPts val="0"/>
              </a:spcAft>
            </a:pPr>
            <a:endParaRPr lang="en-US" sz="1800" b="1" i="1" dirty="0" smtClean="0">
              <a:solidFill>
                <a:srgbClr val="00B0F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38800" y="6396335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/>
            <a:r>
              <a:rPr kumimoji="0" lang="en-US" sz="8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This work performed under the auspices of the U.S. Department of Energy by Lawrence Livermore National Laboratory under Contract DE-AC52-07NA27344.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LLNL-PRES-680102</a:t>
            </a:r>
            <a:endParaRPr kumimoji="0" lang="en-US" sz="80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13031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Lawrence Livermore National </a:t>
            </a:r>
            <a:r>
              <a:rPr lang="en-US" b="1" i="1" dirty="0" smtClean="0">
                <a:solidFill>
                  <a:srgbClr val="0070C0"/>
                </a:solidFill>
              </a:rPr>
              <a:t>Laboratory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11" name="Picture 3" descr="lab_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4"/>
          <p:cNvSpPr>
            <a:spLocks noGrp="1" noChangeArrowheads="1"/>
          </p:cNvSpPr>
          <p:nvPr>
            <p:ph type="title"/>
          </p:nvPr>
        </p:nvSpPr>
        <p:spPr>
          <a:xfrm>
            <a:off x="152400" y="314904"/>
            <a:ext cx="7315200" cy="105669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</a:rPr>
              <a:t>An ancient slab visible from the transition zone to the deep mantle beneath the southern Indian Ocean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 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Areal extent of fast material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9218" name="Picture 2" descr="C:\WORK\Meetings\2015\AGU\SEIS\Areal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090" r="-316" b="22669"/>
          <a:stretch/>
        </p:blipFill>
        <p:spPr bwMode="auto">
          <a:xfrm>
            <a:off x="749808" y="1600200"/>
            <a:ext cx="7644646" cy="24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1229638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Generalization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9074" y="1066800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Actual Location of Fast Material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(Middle Lower Mantle)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76400" y="2807015"/>
            <a:ext cx="762000" cy="1460186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4267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Outline around slab-like anomalies seen in cross sections</a:t>
            </a:r>
            <a:endParaRPr lang="en-US" sz="1600" b="1" dirty="0">
              <a:solidFill>
                <a:srgbClr val="00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429000" y="3505200"/>
            <a:ext cx="838200" cy="13716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000" y="4881349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Possible remnants of Phoenix/Pacific subduction beneath East </a:t>
            </a:r>
            <a:r>
              <a:rPr lang="en-US" sz="1600" b="1" dirty="0" err="1" smtClean="0">
                <a:solidFill>
                  <a:srgbClr val="00FF00"/>
                </a:solidFill>
              </a:rPr>
              <a:t>Gondwana</a:t>
            </a:r>
            <a:endParaRPr lang="en-US" sz="16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Areal extent of fast material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0243" name="Picture 3" descr="C:\WORK\Meetings\2015\AGU\SEIS\Areal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21090" r="-357" b="22669"/>
          <a:stretch/>
        </p:blipFill>
        <p:spPr bwMode="auto">
          <a:xfrm>
            <a:off x="749808" y="1600200"/>
            <a:ext cx="7644949" cy="24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1200" y="1229638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Generalization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9074" y="1066800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Actual Location of Fast Material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(Shallow Lower Mantle)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76400" y="2971800"/>
            <a:ext cx="609600" cy="12954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4267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Outline around slab-like anomalies seen in cross sections</a:t>
            </a:r>
            <a:endParaRPr lang="en-US" sz="1600" b="1" dirty="0">
              <a:solidFill>
                <a:srgbClr val="00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1400" y="3429000"/>
            <a:ext cx="685800" cy="14478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9000" y="4881349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Possible remnants of Phoenix/Pacific subduction beneath East </a:t>
            </a:r>
            <a:r>
              <a:rPr lang="en-US" sz="1600" b="1" dirty="0" err="1" smtClean="0">
                <a:solidFill>
                  <a:srgbClr val="00FF00"/>
                </a:solidFill>
              </a:rPr>
              <a:t>Gondwana</a:t>
            </a:r>
            <a:endParaRPr lang="en-US" sz="16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Areal extent of fast material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1266" name="Picture 2" descr="C:\WORK\Meetings\2015\AGU\SEIS\Areal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21090" r="-316" b="22669"/>
          <a:stretch/>
        </p:blipFill>
        <p:spPr bwMode="auto">
          <a:xfrm>
            <a:off x="749808" y="1600200"/>
            <a:ext cx="7644819" cy="24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1229638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Generalization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9074" y="1066800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Actual Location of Fast Material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(Upper Mantle Transition Zone)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76400" y="3200400"/>
            <a:ext cx="609600" cy="10668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4267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Outline around slab-like anomalies seen in cross sections</a:t>
            </a:r>
            <a:endParaRPr lang="en-US" sz="1600" b="1" dirty="0">
              <a:solidFill>
                <a:srgbClr val="00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124200" y="3581400"/>
            <a:ext cx="1143000" cy="12954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000" y="4881349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Possible remnants of Phoenix/Pacific subduction beneath East </a:t>
            </a:r>
            <a:r>
              <a:rPr lang="en-US" sz="1600" b="1" dirty="0" err="1" smtClean="0">
                <a:solidFill>
                  <a:srgbClr val="00FF00"/>
                </a:solidFill>
              </a:rPr>
              <a:t>Gondwana</a:t>
            </a:r>
            <a:endParaRPr lang="en-US" sz="16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Interpretation:  </a:t>
            </a:r>
            <a:r>
              <a:rPr lang="en-US" sz="2400" i="1" dirty="0" smtClean="0">
                <a:solidFill>
                  <a:srgbClr val="FFFF00"/>
                </a:solidFill>
              </a:rPr>
              <a:t>Retreating </a:t>
            </a:r>
            <a:r>
              <a:rPr lang="en-US" sz="2400" i="1" dirty="0">
                <a:solidFill>
                  <a:srgbClr val="FFFF00"/>
                </a:solidFill>
              </a:rPr>
              <a:t>subduction </a:t>
            </a:r>
            <a:r>
              <a:rPr lang="en-US" sz="2400" i="1" dirty="0" smtClean="0">
                <a:solidFill>
                  <a:srgbClr val="FFFF00"/>
                </a:solidFill>
              </a:rPr>
              <a:t>zone, but when? 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2291" name="Picture 3" descr="C:\WORK\Meetings\2015\AGU\SEIS\Areal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090" r="-316" b="22669"/>
          <a:stretch/>
        </p:blipFill>
        <p:spPr bwMode="auto">
          <a:xfrm>
            <a:off x="749808" y="1600200"/>
            <a:ext cx="7644646" cy="24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1200" y="1229638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Generalization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9074" y="1066800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Actual Location of Fast Material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(Upper Mantle Transition Zone)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76400" y="3200400"/>
            <a:ext cx="609600" cy="10668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00" y="4267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Outline around slab-like anomalies seen in cross sections</a:t>
            </a:r>
            <a:endParaRPr lang="en-US" sz="1600" b="1" dirty="0">
              <a:solidFill>
                <a:srgbClr val="00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124200" y="3581400"/>
            <a:ext cx="1143000" cy="12954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29000" y="4881349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Possible remnants of Phoenix/Pacific subduction beneath East </a:t>
            </a:r>
            <a:r>
              <a:rPr lang="en-US" sz="1600" b="1" dirty="0" err="1" smtClean="0">
                <a:solidFill>
                  <a:srgbClr val="00FF00"/>
                </a:solidFill>
              </a:rPr>
              <a:t>Gondwana</a:t>
            </a:r>
            <a:endParaRPr lang="en-US" sz="16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Interpretation:  </a:t>
            </a:r>
            <a:r>
              <a:rPr lang="en-US" sz="2400" i="1" dirty="0">
                <a:solidFill>
                  <a:srgbClr val="FFFF00"/>
                </a:solidFill>
              </a:rPr>
              <a:t>I</a:t>
            </a:r>
            <a:r>
              <a:rPr lang="en-US" sz="2400" i="1" dirty="0" smtClean="0">
                <a:solidFill>
                  <a:srgbClr val="FFFF00"/>
                </a:solidFill>
              </a:rPr>
              <a:t>ncompatible with recent tectonics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8823"/>
          <a:stretch/>
        </p:blipFill>
        <p:spPr bwMode="auto">
          <a:xfrm>
            <a:off x="2133600" y="838200"/>
            <a:ext cx="4859368" cy="23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632" y="2620369"/>
            <a:ext cx="219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Gibbons, Whittaker, Müller  (2013)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9493" y="1676400"/>
            <a:ext cx="9541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140 Ma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1752600"/>
            <a:ext cx="9541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120 Ma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371600" y="2057400"/>
            <a:ext cx="603220" cy="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109643" y="2133600"/>
            <a:ext cx="603220" cy="0"/>
          </a:xfrm>
          <a:prstGeom prst="straightConnector1">
            <a:avLst/>
          </a:prstGeom>
          <a:ln w="25400" cmpd="sng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67000" y="2444592"/>
            <a:ext cx="1777410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0" tIns="0" rIns="45720" bIns="0" rtlCol="0">
            <a:spAutoFit/>
          </a:bodyPr>
          <a:lstStyle/>
          <a:p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 </a:t>
            </a:r>
            <a:r>
              <a:rPr lang="en-US" sz="1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Gondwana</a:t>
            </a: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WORK\Meetings\2015\AGU\SEIS\from_www.geodynamics.usc.edu-becker_mullerage.mov2_mulleretal_20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29968"/>
            <a:ext cx="4859368" cy="29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832" y="5867400"/>
            <a:ext cx="219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Müller et al. (2008)</a:t>
            </a:r>
          </a:p>
          <a:p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0263" y="6121117"/>
            <a:ext cx="493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00B0F0"/>
                </a:solidFill>
              </a:rPr>
              <a:t>Animatrion</a:t>
            </a:r>
            <a:r>
              <a:rPr lang="en-US" sz="1600" b="1" i="1" dirty="0" smtClean="0">
                <a:solidFill>
                  <a:srgbClr val="00B0F0"/>
                </a:solidFill>
              </a:rPr>
              <a:t> from: geodynamics.usc.edu/~</a:t>
            </a:r>
            <a:r>
              <a:rPr lang="en-US" sz="1600" b="1" i="1" dirty="0" err="1" smtClean="0">
                <a:solidFill>
                  <a:srgbClr val="00B0F0"/>
                </a:solidFill>
              </a:rPr>
              <a:t>becker</a:t>
            </a:r>
            <a:endParaRPr lang="en-US" sz="1600" b="1" i="1" dirty="0" smtClean="0">
              <a:solidFill>
                <a:srgbClr val="00B0F0"/>
              </a:solidFill>
            </a:endParaRPr>
          </a:p>
          <a:p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338" y="5105400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East </a:t>
            </a:r>
            <a:r>
              <a:rPr lang="en-US" b="1" dirty="0" err="1" smtClean="0"/>
              <a:t>Gondwana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289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0710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Interpretation:  </a:t>
            </a:r>
            <a:r>
              <a:rPr lang="en-US" sz="2400" i="1" dirty="0" smtClean="0">
                <a:solidFill>
                  <a:srgbClr val="FFFF00"/>
                </a:solidFill>
              </a:rPr>
              <a:t>The subduction must have ended in the Early Cretaceous (~130-140 Ma)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4338" name="Picture 2" descr="C:\WORK\Meetings\2015\AGU\SEIS\Interpretati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-3494"/>
          <a:stretch/>
        </p:blipFill>
        <p:spPr bwMode="auto">
          <a:xfrm>
            <a:off x="762000" y="1828800"/>
            <a:ext cx="7852258" cy="24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4293275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FF00"/>
                </a:solidFill>
              </a:rPr>
              <a:t>Wu and </a:t>
            </a:r>
            <a:r>
              <a:rPr lang="en-US" sz="1800" i="1" dirty="0" err="1" smtClean="0">
                <a:solidFill>
                  <a:srgbClr val="00FF00"/>
                </a:solidFill>
              </a:rPr>
              <a:t>Kravchinsky</a:t>
            </a:r>
            <a:r>
              <a:rPr lang="en-US" sz="1800" i="1" dirty="0" smtClean="0">
                <a:solidFill>
                  <a:srgbClr val="00FF00"/>
                </a:solidFill>
              </a:rPr>
              <a:t> </a:t>
            </a:r>
            <a:r>
              <a:rPr lang="en-US" sz="1800" dirty="0" smtClean="0">
                <a:solidFill>
                  <a:srgbClr val="00FF00"/>
                </a:solidFill>
              </a:rPr>
              <a:t>(2014)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Reconstruction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East </a:t>
            </a:r>
            <a:r>
              <a:rPr lang="en-US" sz="1800" dirty="0" err="1">
                <a:solidFill>
                  <a:schemeClr val="bg1"/>
                </a:solidFill>
              </a:rPr>
              <a:t>Gondwana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at 140 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Geometric parametrization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apparent </a:t>
            </a:r>
            <a:r>
              <a:rPr lang="en-US" sz="1800" dirty="0">
                <a:solidFill>
                  <a:schemeClr val="bg1"/>
                </a:solidFill>
              </a:rPr>
              <a:t>polar wonder path (APWP) tracks</a:t>
            </a:r>
          </a:p>
        </p:txBody>
      </p:sp>
    </p:spTree>
    <p:extLst>
      <p:ext uri="{BB962C8B-B14F-4D97-AF65-F5344CB8AC3E}">
        <p14:creationId xmlns:p14="http://schemas.microsoft.com/office/powerpoint/2010/main" val="98708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0710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Interpretation:  </a:t>
            </a:r>
            <a:r>
              <a:rPr lang="en-US" sz="2400" i="1" dirty="0" smtClean="0">
                <a:solidFill>
                  <a:srgbClr val="FFFF00"/>
                </a:solidFill>
              </a:rPr>
              <a:t>The subduction must have ended in the Early Cretaceous (~130-140 Ma)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4293275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FF00"/>
                </a:solidFill>
              </a:rPr>
              <a:t>Wu and </a:t>
            </a:r>
            <a:r>
              <a:rPr lang="en-US" sz="1800" i="1" dirty="0" err="1" smtClean="0">
                <a:solidFill>
                  <a:srgbClr val="00FF00"/>
                </a:solidFill>
              </a:rPr>
              <a:t>Kravchinsky</a:t>
            </a:r>
            <a:r>
              <a:rPr lang="en-US" sz="1800" i="1" dirty="0" smtClean="0">
                <a:solidFill>
                  <a:srgbClr val="00FF00"/>
                </a:solidFill>
              </a:rPr>
              <a:t> </a:t>
            </a:r>
            <a:r>
              <a:rPr lang="en-US" sz="1800" dirty="0" smtClean="0">
                <a:solidFill>
                  <a:srgbClr val="00FF00"/>
                </a:solidFill>
              </a:rPr>
              <a:t>(2014)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Reconstruction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East </a:t>
            </a:r>
            <a:r>
              <a:rPr lang="en-US" sz="1800" dirty="0" err="1">
                <a:solidFill>
                  <a:schemeClr val="bg1"/>
                </a:solidFill>
              </a:rPr>
              <a:t>Gondwana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at 140 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Geometric parametrization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apparent </a:t>
            </a:r>
            <a:r>
              <a:rPr lang="en-US" sz="1800" dirty="0">
                <a:solidFill>
                  <a:schemeClr val="bg1"/>
                </a:solidFill>
              </a:rPr>
              <a:t>polar wonder path (APWP) tracks</a:t>
            </a:r>
          </a:p>
        </p:txBody>
      </p:sp>
      <p:pic>
        <p:nvPicPr>
          <p:cNvPr id="15362" name="Picture 2" descr="C:\WORK\Meetings\2015\AGU\SEIS\Interpretation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-3494"/>
          <a:stretch/>
        </p:blipFill>
        <p:spPr bwMode="auto">
          <a:xfrm>
            <a:off x="758952" y="1828800"/>
            <a:ext cx="7852258" cy="24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2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0710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Interpretation:  </a:t>
            </a:r>
            <a:r>
              <a:rPr lang="en-US" sz="2400" i="1" dirty="0" smtClean="0">
                <a:solidFill>
                  <a:srgbClr val="FFFF00"/>
                </a:solidFill>
              </a:rPr>
              <a:t>Mostly Jurassic-age intra-oceanic subduction zone sweeping across the Tethys Ocean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4293275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FF00"/>
                </a:solidFill>
              </a:rPr>
              <a:t>Wu and </a:t>
            </a:r>
            <a:r>
              <a:rPr lang="en-US" sz="1800" i="1" dirty="0" err="1" smtClean="0">
                <a:solidFill>
                  <a:srgbClr val="00FF00"/>
                </a:solidFill>
              </a:rPr>
              <a:t>Kravchinsky</a:t>
            </a:r>
            <a:r>
              <a:rPr lang="en-US" sz="1800" i="1" dirty="0" smtClean="0">
                <a:solidFill>
                  <a:srgbClr val="00FF00"/>
                </a:solidFill>
              </a:rPr>
              <a:t> </a:t>
            </a:r>
            <a:r>
              <a:rPr lang="en-US" sz="1800" dirty="0" smtClean="0">
                <a:solidFill>
                  <a:srgbClr val="00FF00"/>
                </a:solidFill>
              </a:rPr>
              <a:t>(2014)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Reconstruction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East </a:t>
            </a:r>
            <a:r>
              <a:rPr lang="en-US" sz="1800" dirty="0" err="1">
                <a:solidFill>
                  <a:schemeClr val="bg1"/>
                </a:solidFill>
              </a:rPr>
              <a:t>Gondwana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at 140 Ma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Geometric parametrization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apparent </a:t>
            </a:r>
            <a:r>
              <a:rPr lang="en-US" sz="1800" dirty="0">
                <a:solidFill>
                  <a:schemeClr val="bg1"/>
                </a:solidFill>
              </a:rPr>
              <a:t>polar wonder path (APWP) tracks</a:t>
            </a:r>
          </a:p>
        </p:txBody>
      </p:sp>
      <p:pic>
        <p:nvPicPr>
          <p:cNvPr id="16386" name="Picture 2" descr="C:\WORK\Meetings\2015\AGU\SEIS\Interpretation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-3488"/>
          <a:stretch/>
        </p:blipFill>
        <p:spPr bwMode="auto">
          <a:xfrm>
            <a:off x="758952" y="1828800"/>
            <a:ext cx="7865669" cy="24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2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External 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The </a:t>
            </a:r>
            <a:r>
              <a:rPr lang="en-US" sz="2400" i="1" dirty="0" err="1" smtClean="0">
                <a:solidFill>
                  <a:srgbClr val="FFFF00"/>
                </a:solidFill>
              </a:rPr>
              <a:t>Woyla</a:t>
            </a:r>
            <a:r>
              <a:rPr lang="en-US" sz="2400" i="1" dirty="0" smtClean="0">
                <a:solidFill>
                  <a:srgbClr val="FFFF00"/>
                </a:solidFill>
              </a:rPr>
              <a:t> intra-oceanic arc terrane in Sumatra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7410" name="Picture 2" descr="C:\WORK\Meetings\2015\AGU\SEIS\Interpretation_woy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-3488"/>
          <a:stretch/>
        </p:blipFill>
        <p:spPr bwMode="auto">
          <a:xfrm>
            <a:off x="758952" y="1828800"/>
            <a:ext cx="7865669" cy="24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24400" y="4293275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FF00"/>
                </a:solidFill>
              </a:rPr>
              <a:t>Barber and Crow </a:t>
            </a:r>
            <a:r>
              <a:rPr lang="en-US" sz="1800" dirty="0" smtClean="0">
                <a:solidFill>
                  <a:srgbClr val="FFFF00"/>
                </a:solidFill>
              </a:rPr>
              <a:t>(2003)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err="1" smtClean="0">
                <a:solidFill>
                  <a:schemeClr val="bg1"/>
                </a:solidFill>
              </a:rPr>
              <a:t>Woyla</a:t>
            </a:r>
            <a:r>
              <a:rPr lang="en-US" sz="1800" dirty="0" smtClean="0">
                <a:solidFill>
                  <a:schemeClr val="bg1"/>
                </a:solidFill>
              </a:rPr>
              <a:t> Group (Sumatra)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Jurassic-Early Cretaceous intra-oceanic volcanic arc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Unknown origin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7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External </a:t>
            </a:r>
            <a:r>
              <a:rPr lang="en-US" sz="2400" dirty="0" smtClean="0">
                <a:solidFill>
                  <a:srgbClr val="FFFF00"/>
                </a:solidFill>
              </a:rPr>
              <a:t>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Geoid suggests deep slab material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4080961" cy="519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/>
          <p:cNvSpPr txBox="1">
            <a:spLocks noChangeArrowheads="1"/>
          </p:cNvSpPr>
          <p:nvPr/>
        </p:nvSpPr>
        <p:spPr>
          <a:xfrm>
            <a:off x="1219200" y="4495800"/>
            <a:ext cx="2514600" cy="646331"/>
          </a:xfrm>
          <a:prstGeom prst="rect">
            <a:avLst/>
          </a:prstGeom>
          <a:noFill/>
        </p:spPr>
        <p:txBody>
          <a:bodyPr wrap="square" lIns="91440" numCol="1">
            <a:spAutoFit/>
          </a:bodyPr>
          <a:lstStyle>
            <a:lvl1pPr marL="400050" indent="-280988" algn="l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30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40163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00B0F0"/>
                </a:solidFill>
              </a:rPr>
              <a:t>Integrated S20RTS over 2000-2890 km</a:t>
            </a:r>
            <a:endParaRPr lang="en-US" sz="1800" b="1" i="1" dirty="0" smtClean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6214646"/>
            <a:ext cx="3869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Spasojevic</a:t>
            </a:r>
            <a:r>
              <a:rPr lang="en-US" sz="1600" b="1" i="1" dirty="0" smtClean="0">
                <a:solidFill>
                  <a:srgbClr val="FFFF00"/>
                </a:solidFill>
              </a:rPr>
              <a:t>,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Gurnis</a:t>
            </a:r>
            <a:r>
              <a:rPr lang="en-US" sz="1600" b="1" i="1" dirty="0" smtClean="0">
                <a:solidFill>
                  <a:srgbClr val="FFFF00"/>
                </a:solidFill>
              </a:rPr>
              <a:t>, Sutherland (2010)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0" name="Rectangle 15"/>
          <p:cNvSpPr txBox="1">
            <a:spLocks noChangeArrowheads="1"/>
          </p:cNvSpPr>
          <p:nvPr/>
        </p:nvSpPr>
        <p:spPr>
          <a:xfrm>
            <a:off x="1337153" y="1926921"/>
            <a:ext cx="2244247" cy="369332"/>
          </a:xfrm>
          <a:prstGeom prst="rect">
            <a:avLst/>
          </a:prstGeom>
          <a:noFill/>
        </p:spPr>
        <p:txBody>
          <a:bodyPr wrap="square" lIns="91440" numCol="1">
            <a:spAutoFit/>
          </a:bodyPr>
          <a:lstStyle>
            <a:lvl1pPr marL="400050" indent="-280988" algn="l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30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40163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00B0F0"/>
                </a:solidFill>
              </a:rPr>
              <a:t>Observed Geoid</a:t>
            </a:r>
            <a:endParaRPr lang="en-US" sz="1800" b="1" i="1" dirty="0" smtClean="0">
              <a:solidFill>
                <a:srgbClr val="00B0F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00600" y="4724400"/>
            <a:ext cx="1066800" cy="533400"/>
          </a:xfrm>
          <a:prstGeom prst="ellipse">
            <a:avLst/>
          </a:prstGeom>
          <a:noFill/>
          <a:ln w="50800">
            <a:solidFill>
              <a:srgbClr val="00FF00"/>
            </a:solidFill>
            <a:prstDash val="sysDash"/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0600" y="2082979"/>
            <a:ext cx="1066800" cy="533400"/>
          </a:xfrm>
          <a:prstGeom prst="ellipse">
            <a:avLst/>
          </a:prstGeom>
          <a:noFill/>
          <a:ln w="50800">
            <a:solidFill>
              <a:srgbClr val="00FF00"/>
            </a:solidFill>
            <a:prstDash val="sysDash"/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55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216152" y="762000"/>
            <a:ext cx="6760758" cy="4451774"/>
            <a:chOff x="685801" y="685801"/>
            <a:chExt cx="7498622" cy="4937638"/>
          </a:xfrm>
        </p:grpSpPr>
        <p:pic>
          <p:nvPicPr>
            <p:cNvPr id="3074" name="Picture 2" descr="G:\PROJECTS\GNEM3D\JointPS\Plots\LLNL_G3D_JPS_avocado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5" t="6001" r="12912" b="13001"/>
            <a:stretch/>
          </p:blipFill>
          <p:spPr bwMode="auto">
            <a:xfrm>
              <a:off x="685801" y="685801"/>
              <a:ext cx="7498622" cy="4937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63612" y="857596"/>
              <a:ext cx="11430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5"/>
          <p:cNvSpPr txBox="1">
            <a:spLocks noChangeArrowheads="1"/>
          </p:cNvSpPr>
          <p:nvPr/>
        </p:nvSpPr>
        <p:spPr>
          <a:xfrm>
            <a:off x="304799" y="5410200"/>
            <a:ext cx="8390731" cy="923330"/>
          </a:xfrm>
          <a:prstGeom prst="rect">
            <a:avLst/>
          </a:prstGeom>
          <a:noFill/>
        </p:spPr>
        <p:txBody>
          <a:bodyPr wrap="square" lIns="91440" numCol="1">
            <a:spAutoFit/>
          </a:bodyPr>
          <a:lstStyle>
            <a:lvl1pPr marL="400050" indent="-280988" algn="l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30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40163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LLNL-G3D-</a:t>
            </a:r>
            <a:r>
              <a:rPr lang="en-US" sz="1800" b="1" i="1" dirty="0" smtClean="0">
                <a:solidFill>
                  <a:srgbClr val="FFFF00"/>
                </a:solidFill>
              </a:rPr>
              <a:t>JPS</a:t>
            </a:r>
            <a:r>
              <a:rPr lang="en-US" sz="1800" b="1" dirty="0" smtClean="0">
                <a:solidFill>
                  <a:srgbClr val="FFFF00"/>
                </a:solidFill>
              </a:rPr>
              <a:t> (</a:t>
            </a:r>
            <a:r>
              <a:rPr lang="en-US" sz="1800" b="1" i="1" dirty="0" smtClean="0">
                <a:solidFill>
                  <a:srgbClr val="FFFF00"/>
                </a:solidFill>
              </a:rPr>
              <a:t>Simmons et al. 2015, GRL</a:t>
            </a:r>
            <a:r>
              <a:rPr lang="en-US" sz="1800" b="1" dirty="0" smtClean="0">
                <a:solidFill>
                  <a:srgbClr val="FFFF00"/>
                </a:solidFill>
              </a:rPr>
              <a:t>)</a:t>
            </a: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smtClean="0">
                <a:solidFill>
                  <a:srgbClr val="00B0F0"/>
                </a:solidFill>
              </a:rPr>
              <a:t>Joint model of P- and S-wave velocity structure, ~3 million crustal-regional-</a:t>
            </a:r>
            <a:r>
              <a:rPr lang="en-US" sz="1800" b="1" i="1" dirty="0" err="1" smtClean="0">
                <a:solidFill>
                  <a:srgbClr val="00B0F0"/>
                </a:solidFill>
              </a:rPr>
              <a:t>teleseismic</a:t>
            </a:r>
            <a:r>
              <a:rPr lang="en-US" sz="1800" b="1" i="1" dirty="0" smtClean="0">
                <a:solidFill>
                  <a:srgbClr val="00B0F0"/>
                </a:solidFill>
              </a:rPr>
              <a:t> data (P,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Pg</a:t>
            </a:r>
            <a:r>
              <a:rPr lang="en-US" sz="1800" b="1" i="1" dirty="0" smtClean="0">
                <a:solidFill>
                  <a:srgbClr val="00B0F0"/>
                </a:solidFill>
              </a:rPr>
              <a:t>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Pb</a:t>
            </a:r>
            <a:r>
              <a:rPr lang="en-US" sz="1800" b="1" i="1" dirty="0" smtClean="0">
                <a:solidFill>
                  <a:srgbClr val="00B0F0"/>
                </a:solidFill>
              </a:rPr>
              <a:t>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Pn</a:t>
            </a:r>
            <a:r>
              <a:rPr lang="en-US" sz="1800" b="1" i="1" dirty="0" smtClean="0">
                <a:solidFill>
                  <a:srgbClr val="00B0F0"/>
                </a:solidFill>
              </a:rPr>
              <a:t>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pP</a:t>
            </a:r>
            <a:r>
              <a:rPr lang="en-US" sz="1800" b="1" i="1" dirty="0" smtClean="0">
                <a:solidFill>
                  <a:srgbClr val="00B0F0"/>
                </a:solidFill>
              </a:rPr>
              <a:t>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pwP</a:t>
            </a:r>
            <a:r>
              <a:rPr lang="en-US" sz="1800" b="1" i="1" dirty="0" smtClean="0">
                <a:solidFill>
                  <a:srgbClr val="00B0F0"/>
                </a:solidFill>
              </a:rPr>
              <a:t>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PcP</a:t>
            </a:r>
            <a:r>
              <a:rPr lang="en-US" sz="1800" b="1" i="1" dirty="0" smtClean="0">
                <a:solidFill>
                  <a:srgbClr val="00B0F0"/>
                </a:solidFill>
              </a:rPr>
              <a:t>, S, Sn, SS,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ScS</a:t>
            </a:r>
            <a:r>
              <a:rPr lang="en-US" sz="1800" b="1" i="1" dirty="0" smtClean="0">
                <a:solidFill>
                  <a:srgbClr val="00B0F0"/>
                </a:solidFill>
              </a:rPr>
              <a:t>, SKS, SKKS)</a:t>
            </a:r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9186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Global-scale body wave travel time models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00FF00"/>
                </a:solidFill>
              </a:rPr>
              <a:t>LLNL-G3D Series</a:t>
            </a:r>
            <a:r>
              <a:rPr lang="en-US" sz="2400" dirty="0" smtClean="0">
                <a:solidFill>
                  <a:srgbClr val="00FF00"/>
                </a:solidFill>
              </a:rPr>
              <a:t>, </a:t>
            </a:r>
            <a:r>
              <a:rPr lang="en-US" sz="2400" i="1" dirty="0" smtClean="0">
                <a:solidFill>
                  <a:srgbClr val="00FF00"/>
                </a:solidFill>
              </a:rPr>
              <a:t>Simmons et al. 2011, 2012, 2015</a:t>
            </a:r>
            <a:endParaRPr lang="en-US" sz="2000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1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External </a:t>
            </a:r>
            <a:r>
              <a:rPr lang="en-US" sz="2400" dirty="0" smtClean="0">
                <a:solidFill>
                  <a:srgbClr val="FFFF00"/>
                </a:solidFill>
              </a:rPr>
              <a:t>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Indian Ocean MORB composition is distinct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65821"/>
            <a:ext cx="4343400" cy="254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7264" y="3908343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Kempton et al. (2002)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237" y="4191000"/>
            <a:ext cx="4409163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“…the data can be explained by a model in which Indian mantle includes a significant proportion of </a:t>
            </a:r>
            <a:r>
              <a:rPr lang="en-US" sz="1600" b="1" i="1" u="sng" dirty="0" smtClean="0">
                <a:solidFill>
                  <a:srgbClr val="00B0F0"/>
                </a:solidFill>
              </a:rPr>
              <a:t>material that was processed in the mantle wedge above a subduction zone</a:t>
            </a:r>
            <a:r>
              <a:rPr lang="en-US" sz="1600" b="1" i="1" dirty="0" smtClean="0">
                <a:solidFill>
                  <a:srgbClr val="00B0F0"/>
                </a:solidFill>
              </a:rPr>
              <a:t>…”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029" y="2359223"/>
            <a:ext cx="1308371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Indian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740223"/>
            <a:ext cx="1359668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Pacific MORB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4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External </a:t>
            </a:r>
            <a:r>
              <a:rPr lang="en-US" sz="2400" dirty="0" smtClean="0">
                <a:solidFill>
                  <a:srgbClr val="FFFF00"/>
                </a:solidFill>
              </a:rPr>
              <a:t>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Indian Ocean MORB composition is distinct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65821"/>
            <a:ext cx="4343400" cy="254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7264" y="3908343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Kempton et al. (2002)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237" y="4191000"/>
            <a:ext cx="4409163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“…the data can be explained by a model in which Indian mantle includes a significant proportion of </a:t>
            </a:r>
            <a:r>
              <a:rPr lang="en-US" sz="1600" b="1" i="1" u="sng" dirty="0" smtClean="0">
                <a:solidFill>
                  <a:srgbClr val="00B0F0"/>
                </a:solidFill>
              </a:rPr>
              <a:t>material that was processed in the mantle wedge above a subduction zone</a:t>
            </a:r>
            <a:r>
              <a:rPr lang="en-US" sz="1600" b="1" i="1" dirty="0" smtClean="0">
                <a:solidFill>
                  <a:srgbClr val="00B0F0"/>
                </a:solidFill>
              </a:rPr>
              <a:t>…”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029" y="2359223"/>
            <a:ext cx="1308371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Indian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740223"/>
            <a:ext cx="1359668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Pacific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C:\WORK\Meetings\2015\AGU\SEIS\Areal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21090" r="43798" b="22669"/>
          <a:stretch/>
        </p:blipFill>
        <p:spPr bwMode="auto">
          <a:xfrm>
            <a:off x="4800600" y="1371600"/>
            <a:ext cx="4047999" cy="25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2855" y="803768"/>
            <a:ext cx="4137660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The SEIR possibly samples the altered mantle generated by SEIS subduction.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3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External </a:t>
            </a:r>
            <a:r>
              <a:rPr lang="en-US" sz="2400" dirty="0" smtClean="0">
                <a:solidFill>
                  <a:srgbClr val="FFFF00"/>
                </a:solidFill>
              </a:rPr>
              <a:t>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Indian Ocean MORB composition is distinct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65821"/>
            <a:ext cx="4343400" cy="254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7264" y="3908343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Kempton et al. (2002)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237" y="4191000"/>
            <a:ext cx="4409163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“…the data can be explained by a model in which Indian mantle includes a significant proportion of </a:t>
            </a:r>
            <a:r>
              <a:rPr lang="en-US" sz="1600" b="1" i="1" u="sng" dirty="0" smtClean="0">
                <a:solidFill>
                  <a:srgbClr val="00B0F0"/>
                </a:solidFill>
              </a:rPr>
              <a:t>material that was processed in the mantle wedge above a subduction zone</a:t>
            </a:r>
            <a:r>
              <a:rPr lang="en-US" sz="1600" b="1" i="1" dirty="0" smtClean="0">
                <a:solidFill>
                  <a:srgbClr val="00B0F0"/>
                </a:solidFill>
              </a:rPr>
              <a:t>…”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029" y="2359223"/>
            <a:ext cx="1308371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Indian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740223"/>
            <a:ext cx="1359668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Pacific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C:\WORK\Meetings\2015\AGU\SEIS\Areal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21090" r="43798" b="22669"/>
          <a:stretch/>
        </p:blipFill>
        <p:spPr bwMode="auto">
          <a:xfrm>
            <a:off x="4800600" y="1371600"/>
            <a:ext cx="4047999" cy="25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2855" y="803768"/>
            <a:ext cx="4137660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The SEIR possibly samples the altered mantle generated by SEIS subduction.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4343400"/>
            <a:ext cx="4137660" cy="2286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FFC000"/>
                </a:solidFill>
              </a:rPr>
              <a:t>TOMORROW:</a:t>
            </a:r>
          </a:p>
          <a:p>
            <a:r>
              <a:rPr lang="en-US" sz="1600" b="1" i="1" dirty="0" smtClean="0">
                <a:solidFill>
                  <a:srgbClr val="FFC000"/>
                </a:solidFill>
              </a:rPr>
              <a:t>“Supra-subduction zone (SSZ) history of the southern Indian Ocean: Implications for ophiolites”</a:t>
            </a:r>
          </a:p>
          <a:p>
            <a:endParaRPr lang="en-US" sz="1600" b="1" i="1" dirty="0">
              <a:solidFill>
                <a:srgbClr val="FFC000"/>
              </a:solidFill>
            </a:endParaRPr>
          </a:p>
          <a:p>
            <a:r>
              <a:rPr lang="en-US" sz="1600" b="1" i="1" dirty="0" smtClean="0">
                <a:solidFill>
                  <a:srgbClr val="FFC000"/>
                </a:solidFill>
              </a:rPr>
              <a:t>Eldridge </a:t>
            </a:r>
            <a:r>
              <a:rPr lang="en-US" sz="1600" b="1" i="1" dirty="0" err="1" smtClean="0">
                <a:solidFill>
                  <a:srgbClr val="FFC000"/>
                </a:solidFill>
              </a:rPr>
              <a:t>Moores</a:t>
            </a:r>
            <a:r>
              <a:rPr lang="en-US" sz="1600" b="1" i="1" dirty="0" smtClean="0">
                <a:solidFill>
                  <a:srgbClr val="FFC000"/>
                </a:solidFill>
              </a:rPr>
              <a:t> &amp; Nathan Simmons</a:t>
            </a:r>
          </a:p>
          <a:p>
            <a:endParaRPr lang="en-US" sz="1600" b="1" i="1" dirty="0">
              <a:solidFill>
                <a:srgbClr val="FFC000"/>
              </a:solidFill>
            </a:endParaRPr>
          </a:p>
          <a:p>
            <a:r>
              <a:rPr lang="en-US" sz="1600" b="1" i="1" dirty="0" smtClean="0">
                <a:solidFill>
                  <a:srgbClr val="FFC000"/>
                </a:solidFill>
              </a:rPr>
              <a:t>8:45am, Room 203</a:t>
            </a:r>
          </a:p>
          <a:p>
            <a:endParaRPr lang="en-US" sz="16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8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Implication: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Longevity of slabs in the shallow mantle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6" name="Picture 4" descr="C:\WORK\Meetings\2015\AGU\SEIS\Kerguelen_Farallon_sec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r="4531" b="52557"/>
          <a:stretch/>
        </p:blipFill>
        <p:spPr bwMode="auto">
          <a:xfrm>
            <a:off x="539384" y="2743201"/>
            <a:ext cx="814741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562600" y="3581401"/>
            <a:ext cx="0" cy="1981200"/>
          </a:xfrm>
          <a:prstGeom prst="straightConnector1">
            <a:avLst/>
          </a:prstGeom>
          <a:ln w="254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2007" y="5559623"/>
            <a:ext cx="4953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FF00"/>
                </a:solidFill>
              </a:rPr>
              <a:t>If </a:t>
            </a:r>
            <a:r>
              <a:rPr lang="en-US" sz="1400" b="1" dirty="0" err="1" smtClean="0">
                <a:solidFill>
                  <a:srgbClr val="00FF00"/>
                </a:solidFill>
              </a:rPr>
              <a:t>subducted</a:t>
            </a:r>
            <a:r>
              <a:rPr lang="en-US" sz="1400" b="1" dirty="0" smtClean="0">
                <a:solidFill>
                  <a:srgbClr val="00FF00"/>
                </a:solidFill>
              </a:rPr>
              <a:t> @ 130-140 Ma </a:t>
            </a:r>
            <a:r>
              <a:rPr lang="en-US" sz="1400" b="1" dirty="0" smtClean="0">
                <a:solidFill>
                  <a:srgbClr val="00FF00"/>
                </a:solidFill>
                <a:sym typeface="Wingdings" panose="05000000000000000000" pitchFamily="2" charset="2"/>
              </a:rPr>
              <a:t> Sinking rate is &lt;0.5 cm/</a:t>
            </a:r>
            <a:r>
              <a:rPr lang="en-US" sz="1400" b="1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yr</a:t>
            </a:r>
            <a:r>
              <a:rPr lang="en-US" sz="1400" b="1" dirty="0" smtClean="0">
                <a:solidFill>
                  <a:srgbClr val="00FF00"/>
                </a:solidFill>
                <a:sym typeface="Wingdings" panose="05000000000000000000" pitchFamily="2" charset="2"/>
              </a:rPr>
              <a:t>!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087677"/>
            <a:ext cx="452078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Estimated global average slab sinking rates:</a:t>
            </a:r>
          </a:p>
          <a:p>
            <a:pPr algn="ctr"/>
            <a:endParaRPr lang="en-US" sz="1400" b="1" dirty="0" smtClean="0">
              <a:solidFill>
                <a:srgbClr val="00B0F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1.2 ± 0.3 cm/</a:t>
            </a:r>
            <a:r>
              <a:rPr lang="en-US" sz="1400" b="1" dirty="0" err="1" smtClean="0">
                <a:solidFill>
                  <a:srgbClr val="00B0F0"/>
                </a:solidFill>
              </a:rPr>
              <a:t>yr</a:t>
            </a:r>
            <a:r>
              <a:rPr lang="en-US" sz="1400" b="1" dirty="0" smtClean="0">
                <a:solidFill>
                  <a:srgbClr val="00B0F0"/>
                </a:solidFill>
              </a:rPr>
              <a:t>  </a:t>
            </a: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i="1" dirty="0" smtClean="0">
                <a:solidFill>
                  <a:srgbClr val="FFFF00"/>
                </a:solidFill>
              </a:rPr>
              <a:t>van der Meer et al</a:t>
            </a:r>
            <a:r>
              <a:rPr lang="en-US" sz="1400" b="1" dirty="0" smtClean="0">
                <a:solidFill>
                  <a:srgbClr val="FFFF00"/>
                </a:solidFill>
              </a:rPr>
              <a:t>., 2010)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1.3 </a:t>
            </a:r>
            <a:r>
              <a:rPr lang="en-US" sz="1400" b="1" dirty="0">
                <a:solidFill>
                  <a:srgbClr val="00B0F0"/>
                </a:solidFill>
              </a:rPr>
              <a:t>± 0.3 cm/</a:t>
            </a:r>
            <a:r>
              <a:rPr lang="en-US" sz="1400" b="1" dirty="0" err="1">
                <a:solidFill>
                  <a:srgbClr val="00B0F0"/>
                </a:solidFill>
              </a:rPr>
              <a:t>yr</a:t>
            </a:r>
            <a:r>
              <a:rPr lang="en-US" sz="1400" b="1" dirty="0">
                <a:solidFill>
                  <a:srgbClr val="00B0F0"/>
                </a:solidFill>
              </a:rPr>
              <a:t>  </a:t>
            </a: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i="1" dirty="0" smtClean="0">
                <a:solidFill>
                  <a:srgbClr val="FFFF00"/>
                </a:solidFill>
              </a:rPr>
              <a:t>Butterworth et </a:t>
            </a:r>
            <a:r>
              <a:rPr lang="en-US" sz="1400" b="1" i="1" dirty="0">
                <a:solidFill>
                  <a:srgbClr val="FFFF00"/>
                </a:solidFill>
              </a:rPr>
              <a:t>al</a:t>
            </a:r>
            <a:r>
              <a:rPr lang="en-US" sz="1400" b="1" dirty="0">
                <a:solidFill>
                  <a:srgbClr val="FFFF00"/>
                </a:solidFill>
              </a:rPr>
              <a:t>., </a:t>
            </a:r>
            <a:r>
              <a:rPr lang="en-US" sz="1400" b="1" dirty="0" smtClean="0">
                <a:solidFill>
                  <a:srgbClr val="FFFF00"/>
                </a:solidFill>
              </a:rPr>
              <a:t>2014)</a:t>
            </a:r>
            <a:endParaRPr lang="en-US" sz="1400" b="1" dirty="0">
              <a:solidFill>
                <a:srgbClr val="FFFF00"/>
              </a:solidFill>
            </a:endParaRPr>
          </a:p>
          <a:p>
            <a:endParaRPr lang="en-US" sz="1400" b="1" dirty="0" smtClean="0">
              <a:solidFill>
                <a:srgbClr val="00B0F0"/>
              </a:solidFill>
            </a:endParaRPr>
          </a:p>
          <a:p>
            <a:endParaRPr lang="en-US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9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8554" y="67736"/>
            <a:ext cx="7842446" cy="770464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rgbClr val="214A8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Implication: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Stall time in the transition zone could exceed 100 </a:t>
            </a:r>
            <a:r>
              <a:rPr lang="en-US" sz="2400" i="1" dirty="0" err="1" smtClean="0">
                <a:solidFill>
                  <a:srgbClr val="FFFF00"/>
                </a:solidFill>
              </a:rPr>
              <a:t>Myr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53695"/>
            <a:ext cx="2681741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5559623"/>
            <a:ext cx="223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>
                <a:solidFill>
                  <a:srgbClr val="FFFF00"/>
                </a:solidFill>
              </a:rPr>
              <a:t>Číẑková</a:t>
            </a:r>
            <a:r>
              <a:rPr lang="en-US" sz="1400" b="1" i="1" dirty="0">
                <a:solidFill>
                  <a:srgbClr val="FFFF00"/>
                </a:solidFill>
              </a:rPr>
              <a:t> and Bina </a:t>
            </a:r>
            <a:r>
              <a:rPr lang="en-US" sz="1400" b="1" dirty="0" smtClean="0">
                <a:solidFill>
                  <a:srgbClr val="FFFF00"/>
                </a:solidFill>
              </a:rPr>
              <a:t>(2013)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1453695"/>
            <a:ext cx="43460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Basic causes for stagnation: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>
                <a:solidFill>
                  <a:schemeClr val="bg1"/>
                </a:solidFill>
              </a:rPr>
              <a:t>Phase transitions and </a:t>
            </a:r>
            <a:r>
              <a:rPr lang="en-US" sz="1600" b="1" i="1" dirty="0" smtClean="0">
                <a:solidFill>
                  <a:schemeClr val="bg1"/>
                </a:solidFill>
              </a:rPr>
              <a:t>metastability</a:t>
            </a: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>
                <a:solidFill>
                  <a:schemeClr val="bg1"/>
                </a:solidFill>
              </a:rPr>
              <a:t>Viscosity contrast from UM to LM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rgbClr val="00FF00"/>
                </a:solidFill>
              </a:rPr>
              <a:t>A perfect mixture for SEIS?</a:t>
            </a: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solidFill>
                  <a:schemeClr val="bg1"/>
                </a:solidFill>
              </a:rPr>
              <a:t>Extensive trench retreat (rollback)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solidFill>
                  <a:schemeClr val="bg1"/>
                </a:solidFill>
              </a:rPr>
              <a:t>Old downgoing slab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solidFill>
                  <a:schemeClr val="bg1"/>
                </a:solidFill>
              </a:rPr>
              <a:t>Thin/young overriding plate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solidFill>
                  <a:schemeClr val="bg1"/>
                </a:solidFill>
              </a:rPr>
              <a:t>Undisrupted by subsequent subduction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solidFill>
                  <a:schemeClr val="bg1"/>
                </a:solidFill>
              </a:rPr>
              <a:t>???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9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 smtClean="0"/>
              <a:t>For more details, see:</a:t>
            </a:r>
          </a:p>
          <a:p>
            <a:pPr marL="412750" lvl="1">
              <a:spcAft>
                <a:spcPts val="0"/>
              </a:spcAft>
              <a:buClr>
                <a:schemeClr val="tx1"/>
              </a:buClr>
            </a:pPr>
            <a:r>
              <a:rPr lang="en-US" sz="1800" b="1" i="1" dirty="0" smtClean="0">
                <a:solidFill>
                  <a:srgbClr val="00B0F0"/>
                </a:solidFill>
              </a:rPr>
              <a:t>Simmons et al. </a:t>
            </a:r>
            <a:r>
              <a:rPr lang="en-US" sz="1800" b="1" dirty="0" smtClean="0">
                <a:solidFill>
                  <a:srgbClr val="00B0F0"/>
                </a:solidFill>
              </a:rPr>
              <a:t>(2015, GRL)</a:t>
            </a: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endParaRPr lang="en-US" sz="1800" b="1" dirty="0"/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 smtClean="0"/>
              <a:t>Our webpage:</a:t>
            </a:r>
            <a:endParaRPr lang="en-US" sz="1800" b="1" dirty="0"/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>
                <a:solidFill>
                  <a:srgbClr val="00B0F0"/>
                </a:solidFill>
              </a:rPr>
              <a:t>https://</a:t>
            </a:r>
            <a:r>
              <a:rPr lang="en-US" sz="1800" b="1" dirty="0" smtClean="0">
                <a:solidFill>
                  <a:srgbClr val="00B0F0"/>
                </a:solidFill>
              </a:rPr>
              <a:t>www-gs.llnl.gov/about/nuclear-threat-reduction/nuclear-explosion-monitoring/global-3d-seismic-tomography</a:t>
            </a: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endParaRPr lang="en-US" sz="1800" b="1" dirty="0">
              <a:solidFill>
                <a:srgbClr val="00B0F0"/>
              </a:solidFill>
            </a:endParaRP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 smtClean="0">
                <a:solidFill>
                  <a:srgbClr val="00B0F0"/>
                </a:solidFill>
              </a:rPr>
              <a:t>		-OR-</a:t>
            </a: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endParaRPr lang="en-US" sz="1800" b="1" dirty="0">
              <a:solidFill>
                <a:srgbClr val="00B0F0"/>
              </a:solidFill>
            </a:endParaRP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 smtClean="0">
                <a:solidFill>
                  <a:srgbClr val="00B0F0"/>
                </a:solidFill>
              </a:rPr>
              <a:t>Google:   LLNL   global   tomography</a:t>
            </a:r>
            <a:endParaRPr lang="en-US" sz="1800" b="1" dirty="0">
              <a:solidFill>
                <a:srgbClr val="00B0F0"/>
              </a:solidFill>
            </a:endParaRP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endParaRPr lang="en-US" sz="1800" b="1" dirty="0">
              <a:solidFill>
                <a:srgbClr val="0000FF"/>
              </a:solidFill>
            </a:endParaRP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 smtClean="0"/>
              <a:t>Email</a:t>
            </a:r>
            <a:r>
              <a:rPr lang="en-US" sz="1800" b="1" dirty="0"/>
              <a:t>:</a:t>
            </a:r>
          </a:p>
          <a:p>
            <a:pPr marL="412750" lvl="1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1800" b="1" dirty="0">
                <a:solidFill>
                  <a:srgbClr val="00B0F0"/>
                </a:solidFill>
              </a:rPr>
              <a:t>Simmons27@LLNL.gov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The End 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55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85750" y="-152400"/>
            <a:ext cx="8458200" cy="770464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LLNL-G3D-JPS (global P/S model)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G:\GlobalModels\FORMATTED\Kerg.S20RTS_V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52" y="38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0687" y="1981200"/>
            <a:ext cx="1250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S20RTS (Caltech)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17300" y="1981200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LLNL-G3D-JPS</a:t>
            </a:r>
            <a:endParaRPr lang="en-US" b="1" dirty="0"/>
          </a:p>
        </p:txBody>
      </p:sp>
      <p:pic>
        <p:nvPicPr>
          <p:cNvPr id="3079" name="Picture 7" descr="G:\GlobalModels\FORMATTED\Kerg.MITP0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10400" y="1981200"/>
            <a:ext cx="974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MITP08 (MIT)</a:t>
            </a:r>
            <a:endParaRPr lang="en-US" b="1" dirty="0"/>
          </a:p>
        </p:txBody>
      </p:sp>
      <p:pic>
        <p:nvPicPr>
          <p:cNvPr id="3080" name="Picture 8" descr="G:\GlobalModels\FORMATTED\Kerg.Zhao2013_Vp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3" y="2113121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33200" y="3733800"/>
            <a:ext cx="1358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Zhao2013 (Tohoku)</a:t>
            </a:r>
            <a:endParaRPr lang="en-US" b="1" dirty="0"/>
          </a:p>
        </p:txBody>
      </p:sp>
      <p:pic>
        <p:nvPicPr>
          <p:cNvPr id="3081" name="Picture 9" descr="G:\GlobalModels\FORMATTED\Kerg.saw24b16_V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52" y="2113121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12674" y="3743324"/>
            <a:ext cx="14975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SAW24b16 (Berkeley)</a:t>
            </a:r>
            <a:endParaRPr lang="en-US" b="1" dirty="0"/>
          </a:p>
        </p:txBody>
      </p:sp>
      <p:pic>
        <p:nvPicPr>
          <p:cNvPr id="3082" name="Picture 10" descr="G:\GlobalModels\FORMATTED\Kerg.HMSL_V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3121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34200" y="3744037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HMSL (Scripps)</a:t>
            </a:r>
            <a:endParaRPr lang="en-US" b="1" dirty="0"/>
          </a:p>
        </p:txBody>
      </p:sp>
      <p:pic>
        <p:nvPicPr>
          <p:cNvPr id="3083" name="Picture 11" descr="G:\GlobalModels\FORMATTED\Kerg.Savani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3" y="385691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:\GlobalModels\FORMATTED\Kerg.Grand_201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52" y="385691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14150" y="5486400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Savani</a:t>
            </a:r>
            <a:r>
              <a:rPr lang="en-US" b="1" dirty="0" smtClean="0"/>
              <a:t> (ETH-Zurich)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020687" y="5486400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Grand2014 (Texas)</a:t>
            </a:r>
            <a:endParaRPr lang="en-US" b="1" dirty="0"/>
          </a:p>
        </p:txBody>
      </p:sp>
      <p:pic>
        <p:nvPicPr>
          <p:cNvPr id="3085" name="Picture 13" descr="G:\GlobalModels\FORMATTED\Kerg.S362WMANI_Vs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5691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:\GlobalModels\FORMATTED\Kerg.JPS_Vs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3" y="38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87687" y="5486400"/>
            <a:ext cx="15359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S362WMANI (Harvard)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96687" y="188589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09728" y="19050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77200" y="1885890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Vp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14600" y="3619380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Vp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27641" y="363849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095113" y="3619380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514600" y="537198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327641" y="539109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095113" y="5371980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Vs</a:t>
            </a:r>
            <a:endParaRPr lang="en-US" dirty="0" smtClean="0"/>
          </a:p>
          <a:p>
            <a:r>
              <a:rPr lang="en-US" dirty="0" smtClean="0"/>
              <a:t>(%)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6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External 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Some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hints from past tomographic models?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22098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Areal extent of fast material in the transition zone can be seen in other models</a:t>
            </a:r>
            <a:endParaRPr lang="en-US" sz="1600" b="1" dirty="0">
              <a:solidFill>
                <a:srgbClr val="00B0F0"/>
              </a:solidFill>
            </a:endParaRPr>
          </a:p>
        </p:txBody>
      </p:sp>
      <p:pic>
        <p:nvPicPr>
          <p:cNvPr id="13" name="Picture 12" descr="G:\Manuscripts\JointPS\SEIS_pnas\Figures\SupplementFigure_ModelTZComparis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7781" r="15196" b="65628"/>
          <a:stretch/>
        </p:blipFill>
        <p:spPr bwMode="auto">
          <a:xfrm>
            <a:off x="228600" y="2819402"/>
            <a:ext cx="2837463" cy="1805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G:\Manuscripts\JointPS\SEIS_pnas\Figures\SupplementFigure_ModelTZComparis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34742" r="15196" b="38668"/>
          <a:stretch/>
        </p:blipFill>
        <p:spPr bwMode="auto">
          <a:xfrm>
            <a:off x="3124200" y="2814851"/>
            <a:ext cx="2837463" cy="1805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G:\Manuscripts\JointPS\SEIS_pnas\Figures\SupplementFigure_ModelTZComparis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61967" r="15196" b="11443"/>
          <a:stretch/>
        </p:blipFill>
        <p:spPr bwMode="auto">
          <a:xfrm>
            <a:off x="6019800" y="2819470"/>
            <a:ext cx="2837463" cy="1805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200" y="4620401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Simmons et al. (2015)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00" y="4631158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Auer et al. (2014)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4631158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</a:rPr>
              <a:t>Mégnin</a:t>
            </a:r>
            <a:r>
              <a:rPr lang="en-US" sz="1600" b="1" i="1" dirty="0">
                <a:solidFill>
                  <a:srgbClr val="FFFF00"/>
                </a:solidFill>
              </a:rPr>
              <a:t> and </a:t>
            </a:r>
            <a:r>
              <a:rPr lang="en-US" sz="1600" b="1" i="1" dirty="0" err="1">
                <a:solidFill>
                  <a:srgbClr val="FFFF00"/>
                </a:solidFill>
              </a:rPr>
              <a:t>Romanowicz</a:t>
            </a:r>
            <a:r>
              <a:rPr lang="en-US" sz="1600" b="1" i="1" dirty="0">
                <a:solidFill>
                  <a:srgbClr val="FFFF00"/>
                </a:solidFill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</a:rPr>
              <a:t>(2000)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77342" y="3513567"/>
            <a:ext cx="1706551" cy="730887"/>
          </a:xfrm>
          <a:custGeom>
            <a:avLst/>
            <a:gdLst>
              <a:gd name="connsiteX0" fmla="*/ 191649 w 1706551"/>
              <a:gd name="connsiteY0" fmla="*/ 732 h 730887"/>
              <a:gd name="connsiteX1" fmla="*/ 191649 w 1706551"/>
              <a:gd name="connsiteY1" fmla="*/ 732 h 730887"/>
              <a:gd name="connsiteX2" fmla="*/ 109762 w 1706551"/>
              <a:gd name="connsiteY2" fmla="*/ 14379 h 730887"/>
              <a:gd name="connsiteX3" fmla="*/ 68819 w 1706551"/>
              <a:gd name="connsiteY3" fmla="*/ 41675 h 730887"/>
              <a:gd name="connsiteX4" fmla="*/ 55171 w 1706551"/>
              <a:gd name="connsiteY4" fmla="*/ 62146 h 730887"/>
              <a:gd name="connsiteX5" fmla="*/ 34700 w 1706551"/>
              <a:gd name="connsiteY5" fmla="*/ 75794 h 730887"/>
              <a:gd name="connsiteX6" fmla="*/ 7404 w 1706551"/>
              <a:gd name="connsiteY6" fmla="*/ 116737 h 730887"/>
              <a:gd name="connsiteX7" fmla="*/ 580 w 1706551"/>
              <a:gd name="connsiteY7" fmla="*/ 144033 h 730887"/>
              <a:gd name="connsiteX8" fmla="*/ 14228 w 1706551"/>
              <a:gd name="connsiteY8" fmla="*/ 287334 h 730887"/>
              <a:gd name="connsiteX9" fmla="*/ 41524 w 1706551"/>
              <a:gd name="connsiteY9" fmla="*/ 335102 h 730887"/>
              <a:gd name="connsiteX10" fmla="*/ 48348 w 1706551"/>
              <a:gd name="connsiteY10" fmla="*/ 355573 h 730887"/>
              <a:gd name="connsiteX11" fmla="*/ 109762 w 1706551"/>
              <a:gd name="connsiteY11" fmla="*/ 410164 h 730887"/>
              <a:gd name="connsiteX12" fmla="*/ 123410 w 1706551"/>
              <a:gd name="connsiteY12" fmla="*/ 430636 h 730887"/>
              <a:gd name="connsiteX13" fmla="*/ 150706 w 1706551"/>
              <a:gd name="connsiteY13" fmla="*/ 444284 h 730887"/>
              <a:gd name="connsiteX14" fmla="*/ 171177 w 1706551"/>
              <a:gd name="connsiteY14" fmla="*/ 457932 h 730887"/>
              <a:gd name="connsiteX15" fmla="*/ 191649 w 1706551"/>
              <a:gd name="connsiteY15" fmla="*/ 478403 h 730887"/>
              <a:gd name="connsiteX16" fmla="*/ 218945 w 1706551"/>
              <a:gd name="connsiteY16" fmla="*/ 492051 h 730887"/>
              <a:gd name="connsiteX17" fmla="*/ 239416 w 1706551"/>
              <a:gd name="connsiteY17" fmla="*/ 505699 h 730887"/>
              <a:gd name="connsiteX18" fmla="*/ 266712 w 1706551"/>
              <a:gd name="connsiteY18" fmla="*/ 526170 h 730887"/>
              <a:gd name="connsiteX19" fmla="*/ 287183 w 1706551"/>
              <a:gd name="connsiteY19" fmla="*/ 532994 h 730887"/>
              <a:gd name="connsiteX20" fmla="*/ 314479 w 1706551"/>
              <a:gd name="connsiteY20" fmla="*/ 546642 h 730887"/>
              <a:gd name="connsiteX21" fmla="*/ 341774 w 1706551"/>
              <a:gd name="connsiteY21" fmla="*/ 553466 h 730887"/>
              <a:gd name="connsiteX22" fmla="*/ 389542 w 1706551"/>
              <a:gd name="connsiteY22" fmla="*/ 573937 h 730887"/>
              <a:gd name="connsiteX23" fmla="*/ 437309 w 1706551"/>
              <a:gd name="connsiteY23" fmla="*/ 587585 h 730887"/>
              <a:gd name="connsiteX24" fmla="*/ 491900 w 1706551"/>
              <a:gd name="connsiteY24" fmla="*/ 614881 h 730887"/>
              <a:gd name="connsiteX25" fmla="*/ 512371 w 1706551"/>
              <a:gd name="connsiteY25" fmla="*/ 628529 h 730887"/>
              <a:gd name="connsiteX26" fmla="*/ 566962 w 1706551"/>
              <a:gd name="connsiteY26" fmla="*/ 642176 h 730887"/>
              <a:gd name="connsiteX27" fmla="*/ 614730 w 1706551"/>
              <a:gd name="connsiteY27" fmla="*/ 655824 h 730887"/>
              <a:gd name="connsiteX28" fmla="*/ 642025 w 1706551"/>
              <a:gd name="connsiteY28" fmla="*/ 662648 h 730887"/>
              <a:gd name="connsiteX29" fmla="*/ 682968 w 1706551"/>
              <a:gd name="connsiteY29" fmla="*/ 676296 h 730887"/>
              <a:gd name="connsiteX30" fmla="*/ 710264 w 1706551"/>
              <a:gd name="connsiteY30" fmla="*/ 683120 h 730887"/>
              <a:gd name="connsiteX31" fmla="*/ 751207 w 1706551"/>
              <a:gd name="connsiteY31" fmla="*/ 696767 h 730887"/>
              <a:gd name="connsiteX32" fmla="*/ 839918 w 1706551"/>
              <a:gd name="connsiteY32" fmla="*/ 710415 h 730887"/>
              <a:gd name="connsiteX33" fmla="*/ 949100 w 1706551"/>
              <a:gd name="connsiteY33" fmla="*/ 730887 h 730887"/>
              <a:gd name="connsiteX34" fmla="*/ 1447243 w 1706551"/>
              <a:gd name="connsiteY34" fmla="*/ 724063 h 730887"/>
              <a:gd name="connsiteX35" fmla="*/ 1488186 w 1706551"/>
              <a:gd name="connsiteY35" fmla="*/ 717239 h 730887"/>
              <a:gd name="connsiteX36" fmla="*/ 1556425 w 1706551"/>
              <a:gd name="connsiteY36" fmla="*/ 689943 h 730887"/>
              <a:gd name="connsiteX37" fmla="*/ 1597368 w 1706551"/>
              <a:gd name="connsiteY37" fmla="*/ 655824 h 730887"/>
              <a:gd name="connsiteX38" fmla="*/ 1617840 w 1706551"/>
              <a:gd name="connsiteY38" fmla="*/ 642176 h 730887"/>
              <a:gd name="connsiteX39" fmla="*/ 1638312 w 1706551"/>
              <a:gd name="connsiteY39" fmla="*/ 601233 h 730887"/>
              <a:gd name="connsiteX40" fmla="*/ 1658783 w 1706551"/>
              <a:gd name="connsiteY40" fmla="*/ 580761 h 730887"/>
              <a:gd name="connsiteX41" fmla="*/ 1686079 w 1706551"/>
              <a:gd name="connsiteY41" fmla="*/ 539818 h 730887"/>
              <a:gd name="connsiteX42" fmla="*/ 1706551 w 1706551"/>
              <a:gd name="connsiteY42" fmla="*/ 498875 h 730887"/>
              <a:gd name="connsiteX43" fmla="*/ 1672431 w 1706551"/>
              <a:gd name="connsiteY43" fmla="*/ 362397 h 730887"/>
              <a:gd name="connsiteX44" fmla="*/ 1651959 w 1706551"/>
              <a:gd name="connsiteY44" fmla="*/ 348749 h 730887"/>
              <a:gd name="connsiteX45" fmla="*/ 1604192 w 1706551"/>
              <a:gd name="connsiteY45" fmla="*/ 335102 h 730887"/>
              <a:gd name="connsiteX46" fmla="*/ 1563249 w 1706551"/>
              <a:gd name="connsiteY46" fmla="*/ 321454 h 730887"/>
              <a:gd name="connsiteX47" fmla="*/ 990043 w 1706551"/>
              <a:gd name="connsiteY47" fmla="*/ 307806 h 730887"/>
              <a:gd name="connsiteX48" fmla="*/ 969571 w 1706551"/>
              <a:gd name="connsiteY48" fmla="*/ 300982 h 730887"/>
              <a:gd name="connsiteX49" fmla="*/ 935452 w 1706551"/>
              <a:gd name="connsiteY49" fmla="*/ 294158 h 730887"/>
              <a:gd name="connsiteX50" fmla="*/ 914980 w 1706551"/>
              <a:gd name="connsiteY50" fmla="*/ 280511 h 730887"/>
              <a:gd name="connsiteX51" fmla="*/ 874037 w 1706551"/>
              <a:gd name="connsiteY51" fmla="*/ 266863 h 730887"/>
              <a:gd name="connsiteX52" fmla="*/ 853565 w 1706551"/>
              <a:gd name="connsiteY52" fmla="*/ 260039 h 730887"/>
              <a:gd name="connsiteX53" fmla="*/ 812622 w 1706551"/>
              <a:gd name="connsiteY53" fmla="*/ 239567 h 730887"/>
              <a:gd name="connsiteX54" fmla="*/ 792151 w 1706551"/>
              <a:gd name="connsiteY54" fmla="*/ 225920 h 730887"/>
              <a:gd name="connsiteX55" fmla="*/ 771679 w 1706551"/>
              <a:gd name="connsiteY55" fmla="*/ 219096 h 730887"/>
              <a:gd name="connsiteX56" fmla="*/ 751207 w 1706551"/>
              <a:gd name="connsiteY56" fmla="*/ 205448 h 730887"/>
              <a:gd name="connsiteX57" fmla="*/ 730736 w 1706551"/>
              <a:gd name="connsiteY57" fmla="*/ 198624 h 730887"/>
              <a:gd name="connsiteX58" fmla="*/ 710264 w 1706551"/>
              <a:gd name="connsiteY58" fmla="*/ 184976 h 730887"/>
              <a:gd name="connsiteX59" fmla="*/ 669321 w 1706551"/>
              <a:gd name="connsiteY59" fmla="*/ 171329 h 730887"/>
              <a:gd name="connsiteX60" fmla="*/ 628377 w 1706551"/>
              <a:gd name="connsiteY60" fmla="*/ 150857 h 730887"/>
              <a:gd name="connsiteX61" fmla="*/ 607906 w 1706551"/>
              <a:gd name="connsiteY61" fmla="*/ 137209 h 730887"/>
              <a:gd name="connsiteX62" fmla="*/ 566962 w 1706551"/>
              <a:gd name="connsiteY62" fmla="*/ 123561 h 730887"/>
              <a:gd name="connsiteX63" fmla="*/ 546491 w 1706551"/>
              <a:gd name="connsiteY63" fmla="*/ 116737 h 730887"/>
              <a:gd name="connsiteX64" fmla="*/ 505548 w 1706551"/>
              <a:gd name="connsiteY64" fmla="*/ 103090 h 730887"/>
              <a:gd name="connsiteX65" fmla="*/ 485076 w 1706551"/>
              <a:gd name="connsiteY65" fmla="*/ 96266 h 730887"/>
              <a:gd name="connsiteX66" fmla="*/ 423661 w 1706551"/>
              <a:gd name="connsiteY66" fmla="*/ 68970 h 730887"/>
              <a:gd name="connsiteX67" fmla="*/ 403189 w 1706551"/>
              <a:gd name="connsiteY67" fmla="*/ 62146 h 730887"/>
              <a:gd name="connsiteX68" fmla="*/ 382718 w 1706551"/>
              <a:gd name="connsiteY68" fmla="*/ 48499 h 730887"/>
              <a:gd name="connsiteX69" fmla="*/ 341774 w 1706551"/>
              <a:gd name="connsiteY69" fmla="*/ 34851 h 730887"/>
              <a:gd name="connsiteX70" fmla="*/ 300831 w 1706551"/>
              <a:gd name="connsiteY70" fmla="*/ 21203 h 730887"/>
              <a:gd name="connsiteX71" fmla="*/ 246240 w 1706551"/>
              <a:gd name="connsiteY71" fmla="*/ 7555 h 730887"/>
              <a:gd name="connsiteX72" fmla="*/ 225768 w 1706551"/>
              <a:gd name="connsiteY72" fmla="*/ 732 h 730887"/>
              <a:gd name="connsiteX73" fmla="*/ 191649 w 1706551"/>
              <a:gd name="connsiteY73" fmla="*/ 732 h 7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06551" h="730887">
                <a:moveTo>
                  <a:pt x="191649" y="732"/>
                </a:moveTo>
                <a:lnTo>
                  <a:pt x="191649" y="732"/>
                </a:lnTo>
                <a:cubicBezTo>
                  <a:pt x="180372" y="1985"/>
                  <a:pt x="129769" y="3264"/>
                  <a:pt x="109762" y="14379"/>
                </a:cubicBezTo>
                <a:cubicBezTo>
                  <a:pt x="95424" y="22345"/>
                  <a:pt x="68819" y="41675"/>
                  <a:pt x="68819" y="41675"/>
                </a:cubicBezTo>
                <a:cubicBezTo>
                  <a:pt x="64270" y="48499"/>
                  <a:pt x="60970" y="56347"/>
                  <a:pt x="55171" y="62146"/>
                </a:cubicBezTo>
                <a:cubicBezTo>
                  <a:pt x="49372" y="67945"/>
                  <a:pt x="40100" y="69622"/>
                  <a:pt x="34700" y="75794"/>
                </a:cubicBezTo>
                <a:cubicBezTo>
                  <a:pt x="23899" y="88138"/>
                  <a:pt x="7404" y="116737"/>
                  <a:pt x="7404" y="116737"/>
                </a:cubicBezTo>
                <a:cubicBezTo>
                  <a:pt x="5129" y="125836"/>
                  <a:pt x="580" y="134654"/>
                  <a:pt x="580" y="144033"/>
                </a:cubicBezTo>
                <a:cubicBezTo>
                  <a:pt x="580" y="181979"/>
                  <a:pt x="-4297" y="244110"/>
                  <a:pt x="14228" y="287334"/>
                </a:cubicBezTo>
                <a:cubicBezTo>
                  <a:pt x="50118" y="371075"/>
                  <a:pt x="7258" y="266572"/>
                  <a:pt x="41524" y="335102"/>
                </a:cubicBezTo>
                <a:cubicBezTo>
                  <a:pt x="44741" y="341535"/>
                  <a:pt x="43932" y="349895"/>
                  <a:pt x="48348" y="355573"/>
                </a:cubicBezTo>
                <a:cubicBezTo>
                  <a:pt x="73519" y="387936"/>
                  <a:pt x="82397" y="391921"/>
                  <a:pt x="109762" y="410164"/>
                </a:cubicBezTo>
                <a:cubicBezTo>
                  <a:pt x="114311" y="416988"/>
                  <a:pt x="117109" y="425386"/>
                  <a:pt x="123410" y="430636"/>
                </a:cubicBezTo>
                <a:cubicBezTo>
                  <a:pt x="131225" y="437148"/>
                  <a:pt x="141874" y="439237"/>
                  <a:pt x="150706" y="444284"/>
                </a:cubicBezTo>
                <a:cubicBezTo>
                  <a:pt x="157827" y="448353"/>
                  <a:pt x="164877" y="452682"/>
                  <a:pt x="171177" y="457932"/>
                </a:cubicBezTo>
                <a:cubicBezTo>
                  <a:pt x="178591" y="464110"/>
                  <a:pt x="183796" y="472794"/>
                  <a:pt x="191649" y="478403"/>
                </a:cubicBezTo>
                <a:cubicBezTo>
                  <a:pt x="199927" y="484316"/>
                  <a:pt x="210113" y="487004"/>
                  <a:pt x="218945" y="492051"/>
                </a:cubicBezTo>
                <a:cubicBezTo>
                  <a:pt x="226066" y="496120"/>
                  <a:pt x="232742" y="500932"/>
                  <a:pt x="239416" y="505699"/>
                </a:cubicBezTo>
                <a:cubicBezTo>
                  <a:pt x="248671" y="512309"/>
                  <a:pt x="256837" y="520527"/>
                  <a:pt x="266712" y="526170"/>
                </a:cubicBezTo>
                <a:cubicBezTo>
                  <a:pt x="272957" y="529739"/>
                  <a:pt x="280572" y="530161"/>
                  <a:pt x="287183" y="532994"/>
                </a:cubicBezTo>
                <a:cubicBezTo>
                  <a:pt x="296533" y="537001"/>
                  <a:pt x="304954" y="543070"/>
                  <a:pt x="314479" y="546642"/>
                </a:cubicBezTo>
                <a:cubicBezTo>
                  <a:pt x="323260" y="549935"/>
                  <a:pt x="332993" y="550173"/>
                  <a:pt x="341774" y="553466"/>
                </a:cubicBezTo>
                <a:cubicBezTo>
                  <a:pt x="400012" y="575306"/>
                  <a:pt x="342089" y="560380"/>
                  <a:pt x="389542" y="573937"/>
                </a:cubicBezTo>
                <a:cubicBezTo>
                  <a:pt x="403571" y="577945"/>
                  <a:pt x="423467" y="581293"/>
                  <a:pt x="437309" y="587585"/>
                </a:cubicBezTo>
                <a:cubicBezTo>
                  <a:pt x="455830" y="596004"/>
                  <a:pt x="474972" y="603595"/>
                  <a:pt x="491900" y="614881"/>
                </a:cubicBezTo>
                <a:cubicBezTo>
                  <a:pt x="498724" y="619430"/>
                  <a:pt x="504664" y="625726"/>
                  <a:pt x="512371" y="628529"/>
                </a:cubicBezTo>
                <a:cubicBezTo>
                  <a:pt x="529999" y="634939"/>
                  <a:pt x="548765" y="637627"/>
                  <a:pt x="566962" y="642176"/>
                </a:cubicBezTo>
                <a:cubicBezTo>
                  <a:pt x="652257" y="663499"/>
                  <a:pt x="546230" y="636252"/>
                  <a:pt x="614730" y="655824"/>
                </a:cubicBezTo>
                <a:cubicBezTo>
                  <a:pt x="623748" y="658400"/>
                  <a:pt x="633042" y="659953"/>
                  <a:pt x="642025" y="662648"/>
                </a:cubicBezTo>
                <a:cubicBezTo>
                  <a:pt x="655804" y="666782"/>
                  <a:pt x="669012" y="672807"/>
                  <a:pt x="682968" y="676296"/>
                </a:cubicBezTo>
                <a:cubicBezTo>
                  <a:pt x="692067" y="678571"/>
                  <a:pt x="701281" y="680425"/>
                  <a:pt x="710264" y="683120"/>
                </a:cubicBezTo>
                <a:cubicBezTo>
                  <a:pt x="724043" y="687254"/>
                  <a:pt x="737101" y="693946"/>
                  <a:pt x="751207" y="696767"/>
                </a:cubicBezTo>
                <a:cubicBezTo>
                  <a:pt x="803309" y="707187"/>
                  <a:pt x="773818" y="702152"/>
                  <a:pt x="839918" y="710415"/>
                </a:cubicBezTo>
                <a:cubicBezTo>
                  <a:pt x="912300" y="728511"/>
                  <a:pt x="875897" y="721736"/>
                  <a:pt x="949100" y="730887"/>
                </a:cubicBezTo>
                <a:lnTo>
                  <a:pt x="1447243" y="724063"/>
                </a:lnTo>
                <a:cubicBezTo>
                  <a:pt x="1461074" y="723713"/>
                  <a:pt x="1474763" y="720595"/>
                  <a:pt x="1488186" y="717239"/>
                </a:cubicBezTo>
                <a:cubicBezTo>
                  <a:pt x="1513045" y="711024"/>
                  <a:pt x="1534459" y="702495"/>
                  <a:pt x="1556425" y="689943"/>
                </a:cubicBezTo>
                <a:cubicBezTo>
                  <a:pt x="1588776" y="671457"/>
                  <a:pt x="1566569" y="681491"/>
                  <a:pt x="1597368" y="655824"/>
                </a:cubicBezTo>
                <a:cubicBezTo>
                  <a:pt x="1603668" y="650573"/>
                  <a:pt x="1611016" y="646725"/>
                  <a:pt x="1617840" y="642176"/>
                </a:cubicBezTo>
                <a:cubicBezTo>
                  <a:pt x="1624680" y="621658"/>
                  <a:pt x="1623614" y="618871"/>
                  <a:pt x="1638312" y="601233"/>
                </a:cubicBezTo>
                <a:cubicBezTo>
                  <a:pt x="1644490" y="593819"/>
                  <a:pt x="1652858" y="588379"/>
                  <a:pt x="1658783" y="580761"/>
                </a:cubicBezTo>
                <a:cubicBezTo>
                  <a:pt x="1668853" y="567814"/>
                  <a:pt x="1680892" y="555379"/>
                  <a:pt x="1686079" y="539818"/>
                </a:cubicBezTo>
                <a:cubicBezTo>
                  <a:pt x="1695496" y="511566"/>
                  <a:pt x="1688913" y="525331"/>
                  <a:pt x="1706551" y="498875"/>
                </a:cubicBezTo>
                <a:cubicBezTo>
                  <a:pt x="1704033" y="463625"/>
                  <a:pt x="1714624" y="390526"/>
                  <a:pt x="1672431" y="362397"/>
                </a:cubicBezTo>
                <a:cubicBezTo>
                  <a:pt x="1665607" y="357848"/>
                  <a:pt x="1659295" y="352417"/>
                  <a:pt x="1651959" y="348749"/>
                </a:cubicBezTo>
                <a:cubicBezTo>
                  <a:pt x="1640497" y="343018"/>
                  <a:pt x="1615118" y="338380"/>
                  <a:pt x="1604192" y="335102"/>
                </a:cubicBezTo>
                <a:cubicBezTo>
                  <a:pt x="1590413" y="330968"/>
                  <a:pt x="1577439" y="323819"/>
                  <a:pt x="1563249" y="321454"/>
                </a:cubicBezTo>
                <a:cubicBezTo>
                  <a:pt x="1347285" y="285459"/>
                  <a:pt x="1536141" y="314807"/>
                  <a:pt x="990043" y="307806"/>
                </a:cubicBezTo>
                <a:cubicBezTo>
                  <a:pt x="983219" y="305531"/>
                  <a:pt x="976549" y="302727"/>
                  <a:pt x="969571" y="300982"/>
                </a:cubicBezTo>
                <a:cubicBezTo>
                  <a:pt x="958319" y="298169"/>
                  <a:pt x="946312" y="298230"/>
                  <a:pt x="935452" y="294158"/>
                </a:cubicBezTo>
                <a:cubicBezTo>
                  <a:pt x="927773" y="291278"/>
                  <a:pt x="922474" y="283842"/>
                  <a:pt x="914980" y="280511"/>
                </a:cubicBezTo>
                <a:cubicBezTo>
                  <a:pt x="901834" y="274668"/>
                  <a:pt x="887685" y="271412"/>
                  <a:pt x="874037" y="266863"/>
                </a:cubicBezTo>
                <a:lnTo>
                  <a:pt x="853565" y="260039"/>
                </a:lnTo>
                <a:cubicBezTo>
                  <a:pt x="794909" y="220933"/>
                  <a:pt x="869117" y="267814"/>
                  <a:pt x="812622" y="239567"/>
                </a:cubicBezTo>
                <a:cubicBezTo>
                  <a:pt x="805287" y="235899"/>
                  <a:pt x="799486" y="229588"/>
                  <a:pt x="792151" y="225920"/>
                </a:cubicBezTo>
                <a:cubicBezTo>
                  <a:pt x="785717" y="222703"/>
                  <a:pt x="778113" y="222313"/>
                  <a:pt x="771679" y="219096"/>
                </a:cubicBezTo>
                <a:cubicBezTo>
                  <a:pt x="764343" y="215428"/>
                  <a:pt x="758543" y="209116"/>
                  <a:pt x="751207" y="205448"/>
                </a:cubicBezTo>
                <a:cubicBezTo>
                  <a:pt x="744774" y="202231"/>
                  <a:pt x="737169" y="201841"/>
                  <a:pt x="730736" y="198624"/>
                </a:cubicBezTo>
                <a:cubicBezTo>
                  <a:pt x="723400" y="194956"/>
                  <a:pt x="717759" y="188307"/>
                  <a:pt x="710264" y="184976"/>
                </a:cubicBezTo>
                <a:cubicBezTo>
                  <a:pt x="697118" y="179133"/>
                  <a:pt x="669321" y="171329"/>
                  <a:pt x="669321" y="171329"/>
                </a:cubicBezTo>
                <a:cubicBezTo>
                  <a:pt x="610646" y="132213"/>
                  <a:pt x="684886" y="179112"/>
                  <a:pt x="628377" y="150857"/>
                </a:cubicBezTo>
                <a:cubicBezTo>
                  <a:pt x="621042" y="147189"/>
                  <a:pt x="615400" y="140540"/>
                  <a:pt x="607906" y="137209"/>
                </a:cubicBezTo>
                <a:cubicBezTo>
                  <a:pt x="594760" y="131366"/>
                  <a:pt x="580610" y="128110"/>
                  <a:pt x="566962" y="123561"/>
                </a:cubicBezTo>
                <a:lnTo>
                  <a:pt x="546491" y="116737"/>
                </a:lnTo>
                <a:lnTo>
                  <a:pt x="505548" y="103090"/>
                </a:lnTo>
                <a:cubicBezTo>
                  <a:pt x="498724" y="100815"/>
                  <a:pt x="491061" y="100256"/>
                  <a:pt x="485076" y="96266"/>
                </a:cubicBezTo>
                <a:cubicBezTo>
                  <a:pt x="452634" y="74638"/>
                  <a:pt x="472384" y="85211"/>
                  <a:pt x="423661" y="68970"/>
                </a:cubicBezTo>
                <a:cubicBezTo>
                  <a:pt x="416837" y="66695"/>
                  <a:pt x="409174" y="66136"/>
                  <a:pt x="403189" y="62146"/>
                </a:cubicBezTo>
                <a:cubicBezTo>
                  <a:pt x="396365" y="57597"/>
                  <a:pt x="390212" y="51830"/>
                  <a:pt x="382718" y="48499"/>
                </a:cubicBezTo>
                <a:cubicBezTo>
                  <a:pt x="369572" y="42656"/>
                  <a:pt x="355422" y="39400"/>
                  <a:pt x="341774" y="34851"/>
                </a:cubicBezTo>
                <a:lnTo>
                  <a:pt x="300831" y="21203"/>
                </a:lnTo>
                <a:cubicBezTo>
                  <a:pt x="282634" y="16654"/>
                  <a:pt x="264035" y="13486"/>
                  <a:pt x="246240" y="7555"/>
                </a:cubicBezTo>
                <a:cubicBezTo>
                  <a:pt x="239416" y="5281"/>
                  <a:pt x="232931" y="1383"/>
                  <a:pt x="225768" y="732"/>
                </a:cubicBezTo>
                <a:cubicBezTo>
                  <a:pt x="207646" y="-915"/>
                  <a:pt x="197335" y="732"/>
                  <a:pt x="191649" y="732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18724" y="3513567"/>
            <a:ext cx="1706551" cy="730887"/>
          </a:xfrm>
          <a:custGeom>
            <a:avLst/>
            <a:gdLst>
              <a:gd name="connsiteX0" fmla="*/ 191649 w 1706551"/>
              <a:gd name="connsiteY0" fmla="*/ 732 h 730887"/>
              <a:gd name="connsiteX1" fmla="*/ 191649 w 1706551"/>
              <a:gd name="connsiteY1" fmla="*/ 732 h 730887"/>
              <a:gd name="connsiteX2" fmla="*/ 109762 w 1706551"/>
              <a:gd name="connsiteY2" fmla="*/ 14379 h 730887"/>
              <a:gd name="connsiteX3" fmla="*/ 68819 w 1706551"/>
              <a:gd name="connsiteY3" fmla="*/ 41675 h 730887"/>
              <a:gd name="connsiteX4" fmla="*/ 55171 w 1706551"/>
              <a:gd name="connsiteY4" fmla="*/ 62146 h 730887"/>
              <a:gd name="connsiteX5" fmla="*/ 34700 w 1706551"/>
              <a:gd name="connsiteY5" fmla="*/ 75794 h 730887"/>
              <a:gd name="connsiteX6" fmla="*/ 7404 w 1706551"/>
              <a:gd name="connsiteY6" fmla="*/ 116737 h 730887"/>
              <a:gd name="connsiteX7" fmla="*/ 580 w 1706551"/>
              <a:gd name="connsiteY7" fmla="*/ 144033 h 730887"/>
              <a:gd name="connsiteX8" fmla="*/ 14228 w 1706551"/>
              <a:gd name="connsiteY8" fmla="*/ 287334 h 730887"/>
              <a:gd name="connsiteX9" fmla="*/ 41524 w 1706551"/>
              <a:gd name="connsiteY9" fmla="*/ 335102 h 730887"/>
              <a:gd name="connsiteX10" fmla="*/ 48348 w 1706551"/>
              <a:gd name="connsiteY10" fmla="*/ 355573 h 730887"/>
              <a:gd name="connsiteX11" fmla="*/ 109762 w 1706551"/>
              <a:gd name="connsiteY11" fmla="*/ 410164 h 730887"/>
              <a:gd name="connsiteX12" fmla="*/ 123410 w 1706551"/>
              <a:gd name="connsiteY12" fmla="*/ 430636 h 730887"/>
              <a:gd name="connsiteX13" fmla="*/ 150706 w 1706551"/>
              <a:gd name="connsiteY13" fmla="*/ 444284 h 730887"/>
              <a:gd name="connsiteX14" fmla="*/ 171177 w 1706551"/>
              <a:gd name="connsiteY14" fmla="*/ 457932 h 730887"/>
              <a:gd name="connsiteX15" fmla="*/ 191649 w 1706551"/>
              <a:gd name="connsiteY15" fmla="*/ 478403 h 730887"/>
              <a:gd name="connsiteX16" fmla="*/ 218945 w 1706551"/>
              <a:gd name="connsiteY16" fmla="*/ 492051 h 730887"/>
              <a:gd name="connsiteX17" fmla="*/ 239416 w 1706551"/>
              <a:gd name="connsiteY17" fmla="*/ 505699 h 730887"/>
              <a:gd name="connsiteX18" fmla="*/ 266712 w 1706551"/>
              <a:gd name="connsiteY18" fmla="*/ 526170 h 730887"/>
              <a:gd name="connsiteX19" fmla="*/ 287183 w 1706551"/>
              <a:gd name="connsiteY19" fmla="*/ 532994 h 730887"/>
              <a:gd name="connsiteX20" fmla="*/ 314479 w 1706551"/>
              <a:gd name="connsiteY20" fmla="*/ 546642 h 730887"/>
              <a:gd name="connsiteX21" fmla="*/ 341774 w 1706551"/>
              <a:gd name="connsiteY21" fmla="*/ 553466 h 730887"/>
              <a:gd name="connsiteX22" fmla="*/ 389542 w 1706551"/>
              <a:gd name="connsiteY22" fmla="*/ 573937 h 730887"/>
              <a:gd name="connsiteX23" fmla="*/ 437309 w 1706551"/>
              <a:gd name="connsiteY23" fmla="*/ 587585 h 730887"/>
              <a:gd name="connsiteX24" fmla="*/ 491900 w 1706551"/>
              <a:gd name="connsiteY24" fmla="*/ 614881 h 730887"/>
              <a:gd name="connsiteX25" fmla="*/ 512371 w 1706551"/>
              <a:gd name="connsiteY25" fmla="*/ 628529 h 730887"/>
              <a:gd name="connsiteX26" fmla="*/ 566962 w 1706551"/>
              <a:gd name="connsiteY26" fmla="*/ 642176 h 730887"/>
              <a:gd name="connsiteX27" fmla="*/ 614730 w 1706551"/>
              <a:gd name="connsiteY27" fmla="*/ 655824 h 730887"/>
              <a:gd name="connsiteX28" fmla="*/ 642025 w 1706551"/>
              <a:gd name="connsiteY28" fmla="*/ 662648 h 730887"/>
              <a:gd name="connsiteX29" fmla="*/ 682968 w 1706551"/>
              <a:gd name="connsiteY29" fmla="*/ 676296 h 730887"/>
              <a:gd name="connsiteX30" fmla="*/ 710264 w 1706551"/>
              <a:gd name="connsiteY30" fmla="*/ 683120 h 730887"/>
              <a:gd name="connsiteX31" fmla="*/ 751207 w 1706551"/>
              <a:gd name="connsiteY31" fmla="*/ 696767 h 730887"/>
              <a:gd name="connsiteX32" fmla="*/ 839918 w 1706551"/>
              <a:gd name="connsiteY32" fmla="*/ 710415 h 730887"/>
              <a:gd name="connsiteX33" fmla="*/ 949100 w 1706551"/>
              <a:gd name="connsiteY33" fmla="*/ 730887 h 730887"/>
              <a:gd name="connsiteX34" fmla="*/ 1447243 w 1706551"/>
              <a:gd name="connsiteY34" fmla="*/ 724063 h 730887"/>
              <a:gd name="connsiteX35" fmla="*/ 1488186 w 1706551"/>
              <a:gd name="connsiteY35" fmla="*/ 717239 h 730887"/>
              <a:gd name="connsiteX36" fmla="*/ 1556425 w 1706551"/>
              <a:gd name="connsiteY36" fmla="*/ 689943 h 730887"/>
              <a:gd name="connsiteX37" fmla="*/ 1597368 w 1706551"/>
              <a:gd name="connsiteY37" fmla="*/ 655824 h 730887"/>
              <a:gd name="connsiteX38" fmla="*/ 1617840 w 1706551"/>
              <a:gd name="connsiteY38" fmla="*/ 642176 h 730887"/>
              <a:gd name="connsiteX39" fmla="*/ 1638312 w 1706551"/>
              <a:gd name="connsiteY39" fmla="*/ 601233 h 730887"/>
              <a:gd name="connsiteX40" fmla="*/ 1658783 w 1706551"/>
              <a:gd name="connsiteY40" fmla="*/ 580761 h 730887"/>
              <a:gd name="connsiteX41" fmla="*/ 1686079 w 1706551"/>
              <a:gd name="connsiteY41" fmla="*/ 539818 h 730887"/>
              <a:gd name="connsiteX42" fmla="*/ 1706551 w 1706551"/>
              <a:gd name="connsiteY42" fmla="*/ 498875 h 730887"/>
              <a:gd name="connsiteX43" fmla="*/ 1672431 w 1706551"/>
              <a:gd name="connsiteY43" fmla="*/ 362397 h 730887"/>
              <a:gd name="connsiteX44" fmla="*/ 1651959 w 1706551"/>
              <a:gd name="connsiteY44" fmla="*/ 348749 h 730887"/>
              <a:gd name="connsiteX45" fmla="*/ 1604192 w 1706551"/>
              <a:gd name="connsiteY45" fmla="*/ 335102 h 730887"/>
              <a:gd name="connsiteX46" fmla="*/ 1563249 w 1706551"/>
              <a:gd name="connsiteY46" fmla="*/ 321454 h 730887"/>
              <a:gd name="connsiteX47" fmla="*/ 990043 w 1706551"/>
              <a:gd name="connsiteY47" fmla="*/ 307806 h 730887"/>
              <a:gd name="connsiteX48" fmla="*/ 969571 w 1706551"/>
              <a:gd name="connsiteY48" fmla="*/ 300982 h 730887"/>
              <a:gd name="connsiteX49" fmla="*/ 935452 w 1706551"/>
              <a:gd name="connsiteY49" fmla="*/ 294158 h 730887"/>
              <a:gd name="connsiteX50" fmla="*/ 914980 w 1706551"/>
              <a:gd name="connsiteY50" fmla="*/ 280511 h 730887"/>
              <a:gd name="connsiteX51" fmla="*/ 874037 w 1706551"/>
              <a:gd name="connsiteY51" fmla="*/ 266863 h 730887"/>
              <a:gd name="connsiteX52" fmla="*/ 853565 w 1706551"/>
              <a:gd name="connsiteY52" fmla="*/ 260039 h 730887"/>
              <a:gd name="connsiteX53" fmla="*/ 812622 w 1706551"/>
              <a:gd name="connsiteY53" fmla="*/ 239567 h 730887"/>
              <a:gd name="connsiteX54" fmla="*/ 792151 w 1706551"/>
              <a:gd name="connsiteY54" fmla="*/ 225920 h 730887"/>
              <a:gd name="connsiteX55" fmla="*/ 771679 w 1706551"/>
              <a:gd name="connsiteY55" fmla="*/ 219096 h 730887"/>
              <a:gd name="connsiteX56" fmla="*/ 751207 w 1706551"/>
              <a:gd name="connsiteY56" fmla="*/ 205448 h 730887"/>
              <a:gd name="connsiteX57" fmla="*/ 730736 w 1706551"/>
              <a:gd name="connsiteY57" fmla="*/ 198624 h 730887"/>
              <a:gd name="connsiteX58" fmla="*/ 710264 w 1706551"/>
              <a:gd name="connsiteY58" fmla="*/ 184976 h 730887"/>
              <a:gd name="connsiteX59" fmla="*/ 669321 w 1706551"/>
              <a:gd name="connsiteY59" fmla="*/ 171329 h 730887"/>
              <a:gd name="connsiteX60" fmla="*/ 628377 w 1706551"/>
              <a:gd name="connsiteY60" fmla="*/ 150857 h 730887"/>
              <a:gd name="connsiteX61" fmla="*/ 607906 w 1706551"/>
              <a:gd name="connsiteY61" fmla="*/ 137209 h 730887"/>
              <a:gd name="connsiteX62" fmla="*/ 566962 w 1706551"/>
              <a:gd name="connsiteY62" fmla="*/ 123561 h 730887"/>
              <a:gd name="connsiteX63" fmla="*/ 546491 w 1706551"/>
              <a:gd name="connsiteY63" fmla="*/ 116737 h 730887"/>
              <a:gd name="connsiteX64" fmla="*/ 505548 w 1706551"/>
              <a:gd name="connsiteY64" fmla="*/ 103090 h 730887"/>
              <a:gd name="connsiteX65" fmla="*/ 485076 w 1706551"/>
              <a:gd name="connsiteY65" fmla="*/ 96266 h 730887"/>
              <a:gd name="connsiteX66" fmla="*/ 423661 w 1706551"/>
              <a:gd name="connsiteY66" fmla="*/ 68970 h 730887"/>
              <a:gd name="connsiteX67" fmla="*/ 403189 w 1706551"/>
              <a:gd name="connsiteY67" fmla="*/ 62146 h 730887"/>
              <a:gd name="connsiteX68" fmla="*/ 382718 w 1706551"/>
              <a:gd name="connsiteY68" fmla="*/ 48499 h 730887"/>
              <a:gd name="connsiteX69" fmla="*/ 341774 w 1706551"/>
              <a:gd name="connsiteY69" fmla="*/ 34851 h 730887"/>
              <a:gd name="connsiteX70" fmla="*/ 300831 w 1706551"/>
              <a:gd name="connsiteY70" fmla="*/ 21203 h 730887"/>
              <a:gd name="connsiteX71" fmla="*/ 246240 w 1706551"/>
              <a:gd name="connsiteY71" fmla="*/ 7555 h 730887"/>
              <a:gd name="connsiteX72" fmla="*/ 225768 w 1706551"/>
              <a:gd name="connsiteY72" fmla="*/ 732 h 730887"/>
              <a:gd name="connsiteX73" fmla="*/ 191649 w 1706551"/>
              <a:gd name="connsiteY73" fmla="*/ 732 h 7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06551" h="730887">
                <a:moveTo>
                  <a:pt x="191649" y="732"/>
                </a:moveTo>
                <a:lnTo>
                  <a:pt x="191649" y="732"/>
                </a:lnTo>
                <a:cubicBezTo>
                  <a:pt x="180372" y="1985"/>
                  <a:pt x="129769" y="3264"/>
                  <a:pt x="109762" y="14379"/>
                </a:cubicBezTo>
                <a:cubicBezTo>
                  <a:pt x="95424" y="22345"/>
                  <a:pt x="68819" y="41675"/>
                  <a:pt x="68819" y="41675"/>
                </a:cubicBezTo>
                <a:cubicBezTo>
                  <a:pt x="64270" y="48499"/>
                  <a:pt x="60970" y="56347"/>
                  <a:pt x="55171" y="62146"/>
                </a:cubicBezTo>
                <a:cubicBezTo>
                  <a:pt x="49372" y="67945"/>
                  <a:pt x="40100" y="69622"/>
                  <a:pt x="34700" y="75794"/>
                </a:cubicBezTo>
                <a:cubicBezTo>
                  <a:pt x="23899" y="88138"/>
                  <a:pt x="7404" y="116737"/>
                  <a:pt x="7404" y="116737"/>
                </a:cubicBezTo>
                <a:cubicBezTo>
                  <a:pt x="5129" y="125836"/>
                  <a:pt x="580" y="134654"/>
                  <a:pt x="580" y="144033"/>
                </a:cubicBezTo>
                <a:cubicBezTo>
                  <a:pt x="580" y="181979"/>
                  <a:pt x="-4297" y="244110"/>
                  <a:pt x="14228" y="287334"/>
                </a:cubicBezTo>
                <a:cubicBezTo>
                  <a:pt x="50118" y="371075"/>
                  <a:pt x="7258" y="266572"/>
                  <a:pt x="41524" y="335102"/>
                </a:cubicBezTo>
                <a:cubicBezTo>
                  <a:pt x="44741" y="341535"/>
                  <a:pt x="43932" y="349895"/>
                  <a:pt x="48348" y="355573"/>
                </a:cubicBezTo>
                <a:cubicBezTo>
                  <a:pt x="73519" y="387936"/>
                  <a:pt x="82397" y="391921"/>
                  <a:pt x="109762" y="410164"/>
                </a:cubicBezTo>
                <a:cubicBezTo>
                  <a:pt x="114311" y="416988"/>
                  <a:pt x="117109" y="425386"/>
                  <a:pt x="123410" y="430636"/>
                </a:cubicBezTo>
                <a:cubicBezTo>
                  <a:pt x="131225" y="437148"/>
                  <a:pt x="141874" y="439237"/>
                  <a:pt x="150706" y="444284"/>
                </a:cubicBezTo>
                <a:cubicBezTo>
                  <a:pt x="157827" y="448353"/>
                  <a:pt x="164877" y="452682"/>
                  <a:pt x="171177" y="457932"/>
                </a:cubicBezTo>
                <a:cubicBezTo>
                  <a:pt x="178591" y="464110"/>
                  <a:pt x="183796" y="472794"/>
                  <a:pt x="191649" y="478403"/>
                </a:cubicBezTo>
                <a:cubicBezTo>
                  <a:pt x="199927" y="484316"/>
                  <a:pt x="210113" y="487004"/>
                  <a:pt x="218945" y="492051"/>
                </a:cubicBezTo>
                <a:cubicBezTo>
                  <a:pt x="226066" y="496120"/>
                  <a:pt x="232742" y="500932"/>
                  <a:pt x="239416" y="505699"/>
                </a:cubicBezTo>
                <a:cubicBezTo>
                  <a:pt x="248671" y="512309"/>
                  <a:pt x="256837" y="520527"/>
                  <a:pt x="266712" y="526170"/>
                </a:cubicBezTo>
                <a:cubicBezTo>
                  <a:pt x="272957" y="529739"/>
                  <a:pt x="280572" y="530161"/>
                  <a:pt x="287183" y="532994"/>
                </a:cubicBezTo>
                <a:cubicBezTo>
                  <a:pt x="296533" y="537001"/>
                  <a:pt x="304954" y="543070"/>
                  <a:pt x="314479" y="546642"/>
                </a:cubicBezTo>
                <a:cubicBezTo>
                  <a:pt x="323260" y="549935"/>
                  <a:pt x="332993" y="550173"/>
                  <a:pt x="341774" y="553466"/>
                </a:cubicBezTo>
                <a:cubicBezTo>
                  <a:pt x="400012" y="575306"/>
                  <a:pt x="342089" y="560380"/>
                  <a:pt x="389542" y="573937"/>
                </a:cubicBezTo>
                <a:cubicBezTo>
                  <a:pt x="403571" y="577945"/>
                  <a:pt x="423467" y="581293"/>
                  <a:pt x="437309" y="587585"/>
                </a:cubicBezTo>
                <a:cubicBezTo>
                  <a:pt x="455830" y="596004"/>
                  <a:pt x="474972" y="603595"/>
                  <a:pt x="491900" y="614881"/>
                </a:cubicBezTo>
                <a:cubicBezTo>
                  <a:pt x="498724" y="619430"/>
                  <a:pt x="504664" y="625726"/>
                  <a:pt x="512371" y="628529"/>
                </a:cubicBezTo>
                <a:cubicBezTo>
                  <a:pt x="529999" y="634939"/>
                  <a:pt x="548765" y="637627"/>
                  <a:pt x="566962" y="642176"/>
                </a:cubicBezTo>
                <a:cubicBezTo>
                  <a:pt x="652257" y="663499"/>
                  <a:pt x="546230" y="636252"/>
                  <a:pt x="614730" y="655824"/>
                </a:cubicBezTo>
                <a:cubicBezTo>
                  <a:pt x="623748" y="658400"/>
                  <a:pt x="633042" y="659953"/>
                  <a:pt x="642025" y="662648"/>
                </a:cubicBezTo>
                <a:cubicBezTo>
                  <a:pt x="655804" y="666782"/>
                  <a:pt x="669012" y="672807"/>
                  <a:pt x="682968" y="676296"/>
                </a:cubicBezTo>
                <a:cubicBezTo>
                  <a:pt x="692067" y="678571"/>
                  <a:pt x="701281" y="680425"/>
                  <a:pt x="710264" y="683120"/>
                </a:cubicBezTo>
                <a:cubicBezTo>
                  <a:pt x="724043" y="687254"/>
                  <a:pt x="737101" y="693946"/>
                  <a:pt x="751207" y="696767"/>
                </a:cubicBezTo>
                <a:cubicBezTo>
                  <a:pt x="803309" y="707187"/>
                  <a:pt x="773818" y="702152"/>
                  <a:pt x="839918" y="710415"/>
                </a:cubicBezTo>
                <a:cubicBezTo>
                  <a:pt x="912300" y="728511"/>
                  <a:pt x="875897" y="721736"/>
                  <a:pt x="949100" y="730887"/>
                </a:cubicBezTo>
                <a:lnTo>
                  <a:pt x="1447243" y="724063"/>
                </a:lnTo>
                <a:cubicBezTo>
                  <a:pt x="1461074" y="723713"/>
                  <a:pt x="1474763" y="720595"/>
                  <a:pt x="1488186" y="717239"/>
                </a:cubicBezTo>
                <a:cubicBezTo>
                  <a:pt x="1513045" y="711024"/>
                  <a:pt x="1534459" y="702495"/>
                  <a:pt x="1556425" y="689943"/>
                </a:cubicBezTo>
                <a:cubicBezTo>
                  <a:pt x="1588776" y="671457"/>
                  <a:pt x="1566569" y="681491"/>
                  <a:pt x="1597368" y="655824"/>
                </a:cubicBezTo>
                <a:cubicBezTo>
                  <a:pt x="1603668" y="650573"/>
                  <a:pt x="1611016" y="646725"/>
                  <a:pt x="1617840" y="642176"/>
                </a:cubicBezTo>
                <a:cubicBezTo>
                  <a:pt x="1624680" y="621658"/>
                  <a:pt x="1623614" y="618871"/>
                  <a:pt x="1638312" y="601233"/>
                </a:cubicBezTo>
                <a:cubicBezTo>
                  <a:pt x="1644490" y="593819"/>
                  <a:pt x="1652858" y="588379"/>
                  <a:pt x="1658783" y="580761"/>
                </a:cubicBezTo>
                <a:cubicBezTo>
                  <a:pt x="1668853" y="567814"/>
                  <a:pt x="1680892" y="555379"/>
                  <a:pt x="1686079" y="539818"/>
                </a:cubicBezTo>
                <a:cubicBezTo>
                  <a:pt x="1695496" y="511566"/>
                  <a:pt x="1688913" y="525331"/>
                  <a:pt x="1706551" y="498875"/>
                </a:cubicBezTo>
                <a:cubicBezTo>
                  <a:pt x="1704033" y="463625"/>
                  <a:pt x="1714624" y="390526"/>
                  <a:pt x="1672431" y="362397"/>
                </a:cubicBezTo>
                <a:cubicBezTo>
                  <a:pt x="1665607" y="357848"/>
                  <a:pt x="1659295" y="352417"/>
                  <a:pt x="1651959" y="348749"/>
                </a:cubicBezTo>
                <a:cubicBezTo>
                  <a:pt x="1640497" y="343018"/>
                  <a:pt x="1615118" y="338380"/>
                  <a:pt x="1604192" y="335102"/>
                </a:cubicBezTo>
                <a:cubicBezTo>
                  <a:pt x="1590413" y="330968"/>
                  <a:pt x="1577439" y="323819"/>
                  <a:pt x="1563249" y="321454"/>
                </a:cubicBezTo>
                <a:cubicBezTo>
                  <a:pt x="1347285" y="285459"/>
                  <a:pt x="1536141" y="314807"/>
                  <a:pt x="990043" y="307806"/>
                </a:cubicBezTo>
                <a:cubicBezTo>
                  <a:pt x="983219" y="305531"/>
                  <a:pt x="976549" y="302727"/>
                  <a:pt x="969571" y="300982"/>
                </a:cubicBezTo>
                <a:cubicBezTo>
                  <a:pt x="958319" y="298169"/>
                  <a:pt x="946312" y="298230"/>
                  <a:pt x="935452" y="294158"/>
                </a:cubicBezTo>
                <a:cubicBezTo>
                  <a:pt x="927773" y="291278"/>
                  <a:pt x="922474" y="283842"/>
                  <a:pt x="914980" y="280511"/>
                </a:cubicBezTo>
                <a:cubicBezTo>
                  <a:pt x="901834" y="274668"/>
                  <a:pt x="887685" y="271412"/>
                  <a:pt x="874037" y="266863"/>
                </a:cubicBezTo>
                <a:lnTo>
                  <a:pt x="853565" y="260039"/>
                </a:lnTo>
                <a:cubicBezTo>
                  <a:pt x="794909" y="220933"/>
                  <a:pt x="869117" y="267814"/>
                  <a:pt x="812622" y="239567"/>
                </a:cubicBezTo>
                <a:cubicBezTo>
                  <a:pt x="805287" y="235899"/>
                  <a:pt x="799486" y="229588"/>
                  <a:pt x="792151" y="225920"/>
                </a:cubicBezTo>
                <a:cubicBezTo>
                  <a:pt x="785717" y="222703"/>
                  <a:pt x="778113" y="222313"/>
                  <a:pt x="771679" y="219096"/>
                </a:cubicBezTo>
                <a:cubicBezTo>
                  <a:pt x="764343" y="215428"/>
                  <a:pt x="758543" y="209116"/>
                  <a:pt x="751207" y="205448"/>
                </a:cubicBezTo>
                <a:cubicBezTo>
                  <a:pt x="744774" y="202231"/>
                  <a:pt x="737169" y="201841"/>
                  <a:pt x="730736" y="198624"/>
                </a:cubicBezTo>
                <a:cubicBezTo>
                  <a:pt x="723400" y="194956"/>
                  <a:pt x="717759" y="188307"/>
                  <a:pt x="710264" y="184976"/>
                </a:cubicBezTo>
                <a:cubicBezTo>
                  <a:pt x="697118" y="179133"/>
                  <a:pt x="669321" y="171329"/>
                  <a:pt x="669321" y="171329"/>
                </a:cubicBezTo>
                <a:cubicBezTo>
                  <a:pt x="610646" y="132213"/>
                  <a:pt x="684886" y="179112"/>
                  <a:pt x="628377" y="150857"/>
                </a:cubicBezTo>
                <a:cubicBezTo>
                  <a:pt x="621042" y="147189"/>
                  <a:pt x="615400" y="140540"/>
                  <a:pt x="607906" y="137209"/>
                </a:cubicBezTo>
                <a:cubicBezTo>
                  <a:pt x="594760" y="131366"/>
                  <a:pt x="580610" y="128110"/>
                  <a:pt x="566962" y="123561"/>
                </a:cubicBezTo>
                <a:lnTo>
                  <a:pt x="546491" y="116737"/>
                </a:lnTo>
                <a:lnTo>
                  <a:pt x="505548" y="103090"/>
                </a:lnTo>
                <a:cubicBezTo>
                  <a:pt x="498724" y="100815"/>
                  <a:pt x="491061" y="100256"/>
                  <a:pt x="485076" y="96266"/>
                </a:cubicBezTo>
                <a:cubicBezTo>
                  <a:pt x="452634" y="74638"/>
                  <a:pt x="472384" y="85211"/>
                  <a:pt x="423661" y="68970"/>
                </a:cubicBezTo>
                <a:cubicBezTo>
                  <a:pt x="416837" y="66695"/>
                  <a:pt x="409174" y="66136"/>
                  <a:pt x="403189" y="62146"/>
                </a:cubicBezTo>
                <a:cubicBezTo>
                  <a:pt x="396365" y="57597"/>
                  <a:pt x="390212" y="51830"/>
                  <a:pt x="382718" y="48499"/>
                </a:cubicBezTo>
                <a:cubicBezTo>
                  <a:pt x="369572" y="42656"/>
                  <a:pt x="355422" y="39400"/>
                  <a:pt x="341774" y="34851"/>
                </a:cubicBezTo>
                <a:lnTo>
                  <a:pt x="300831" y="21203"/>
                </a:lnTo>
                <a:cubicBezTo>
                  <a:pt x="282634" y="16654"/>
                  <a:pt x="264035" y="13486"/>
                  <a:pt x="246240" y="7555"/>
                </a:cubicBezTo>
                <a:cubicBezTo>
                  <a:pt x="239416" y="5281"/>
                  <a:pt x="232931" y="1383"/>
                  <a:pt x="225768" y="732"/>
                </a:cubicBezTo>
                <a:cubicBezTo>
                  <a:pt x="207646" y="-915"/>
                  <a:pt x="197335" y="732"/>
                  <a:pt x="191649" y="732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553200" y="3513567"/>
            <a:ext cx="1706551" cy="730887"/>
          </a:xfrm>
          <a:custGeom>
            <a:avLst/>
            <a:gdLst>
              <a:gd name="connsiteX0" fmla="*/ 191649 w 1706551"/>
              <a:gd name="connsiteY0" fmla="*/ 732 h 730887"/>
              <a:gd name="connsiteX1" fmla="*/ 191649 w 1706551"/>
              <a:gd name="connsiteY1" fmla="*/ 732 h 730887"/>
              <a:gd name="connsiteX2" fmla="*/ 109762 w 1706551"/>
              <a:gd name="connsiteY2" fmla="*/ 14379 h 730887"/>
              <a:gd name="connsiteX3" fmla="*/ 68819 w 1706551"/>
              <a:gd name="connsiteY3" fmla="*/ 41675 h 730887"/>
              <a:gd name="connsiteX4" fmla="*/ 55171 w 1706551"/>
              <a:gd name="connsiteY4" fmla="*/ 62146 h 730887"/>
              <a:gd name="connsiteX5" fmla="*/ 34700 w 1706551"/>
              <a:gd name="connsiteY5" fmla="*/ 75794 h 730887"/>
              <a:gd name="connsiteX6" fmla="*/ 7404 w 1706551"/>
              <a:gd name="connsiteY6" fmla="*/ 116737 h 730887"/>
              <a:gd name="connsiteX7" fmla="*/ 580 w 1706551"/>
              <a:gd name="connsiteY7" fmla="*/ 144033 h 730887"/>
              <a:gd name="connsiteX8" fmla="*/ 14228 w 1706551"/>
              <a:gd name="connsiteY8" fmla="*/ 287334 h 730887"/>
              <a:gd name="connsiteX9" fmla="*/ 41524 w 1706551"/>
              <a:gd name="connsiteY9" fmla="*/ 335102 h 730887"/>
              <a:gd name="connsiteX10" fmla="*/ 48348 w 1706551"/>
              <a:gd name="connsiteY10" fmla="*/ 355573 h 730887"/>
              <a:gd name="connsiteX11" fmla="*/ 109762 w 1706551"/>
              <a:gd name="connsiteY11" fmla="*/ 410164 h 730887"/>
              <a:gd name="connsiteX12" fmla="*/ 123410 w 1706551"/>
              <a:gd name="connsiteY12" fmla="*/ 430636 h 730887"/>
              <a:gd name="connsiteX13" fmla="*/ 150706 w 1706551"/>
              <a:gd name="connsiteY13" fmla="*/ 444284 h 730887"/>
              <a:gd name="connsiteX14" fmla="*/ 171177 w 1706551"/>
              <a:gd name="connsiteY14" fmla="*/ 457932 h 730887"/>
              <a:gd name="connsiteX15" fmla="*/ 191649 w 1706551"/>
              <a:gd name="connsiteY15" fmla="*/ 478403 h 730887"/>
              <a:gd name="connsiteX16" fmla="*/ 218945 w 1706551"/>
              <a:gd name="connsiteY16" fmla="*/ 492051 h 730887"/>
              <a:gd name="connsiteX17" fmla="*/ 239416 w 1706551"/>
              <a:gd name="connsiteY17" fmla="*/ 505699 h 730887"/>
              <a:gd name="connsiteX18" fmla="*/ 266712 w 1706551"/>
              <a:gd name="connsiteY18" fmla="*/ 526170 h 730887"/>
              <a:gd name="connsiteX19" fmla="*/ 287183 w 1706551"/>
              <a:gd name="connsiteY19" fmla="*/ 532994 h 730887"/>
              <a:gd name="connsiteX20" fmla="*/ 314479 w 1706551"/>
              <a:gd name="connsiteY20" fmla="*/ 546642 h 730887"/>
              <a:gd name="connsiteX21" fmla="*/ 341774 w 1706551"/>
              <a:gd name="connsiteY21" fmla="*/ 553466 h 730887"/>
              <a:gd name="connsiteX22" fmla="*/ 389542 w 1706551"/>
              <a:gd name="connsiteY22" fmla="*/ 573937 h 730887"/>
              <a:gd name="connsiteX23" fmla="*/ 437309 w 1706551"/>
              <a:gd name="connsiteY23" fmla="*/ 587585 h 730887"/>
              <a:gd name="connsiteX24" fmla="*/ 491900 w 1706551"/>
              <a:gd name="connsiteY24" fmla="*/ 614881 h 730887"/>
              <a:gd name="connsiteX25" fmla="*/ 512371 w 1706551"/>
              <a:gd name="connsiteY25" fmla="*/ 628529 h 730887"/>
              <a:gd name="connsiteX26" fmla="*/ 566962 w 1706551"/>
              <a:gd name="connsiteY26" fmla="*/ 642176 h 730887"/>
              <a:gd name="connsiteX27" fmla="*/ 614730 w 1706551"/>
              <a:gd name="connsiteY27" fmla="*/ 655824 h 730887"/>
              <a:gd name="connsiteX28" fmla="*/ 642025 w 1706551"/>
              <a:gd name="connsiteY28" fmla="*/ 662648 h 730887"/>
              <a:gd name="connsiteX29" fmla="*/ 682968 w 1706551"/>
              <a:gd name="connsiteY29" fmla="*/ 676296 h 730887"/>
              <a:gd name="connsiteX30" fmla="*/ 710264 w 1706551"/>
              <a:gd name="connsiteY30" fmla="*/ 683120 h 730887"/>
              <a:gd name="connsiteX31" fmla="*/ 751207 w 1706551"/>
              <a:gd name="connsiteY31" fmla="*/ 696767 h 730887"/>
              <a:gd name="connsiteX32" fmla="*/ 839918 w 1706551"/>
              <a:gd name="connsiteY32" fmla="*/ 710415 h 730887"/>
              <a:gd name="connsiteX33" fmla="*/ 949100 w 1706551"/>
              <a:gd name="connsiteY33" fmla="*/ 730887 h 730887"/>
              <a:gd name="connsiteX34" fmla="*/ 1447243 w 1706551"/>
              <a:gd name="connsiteY34" fmla="*/ 724063 h 730887"/>
              <a:gd name="connsiteX35" fmla="*/ 1488186 w 1706551"/>
              <a:gd name="connsiteY35" fmla="*/ 717239 h 730887"/>
              <a:gd name="connsiteX36" fmla="*/ 1556425 w 1706551"/>
              <a:gd name="connsiteY36" fmla="*/ 689943 h 730887"/>
              <a:gd name="connsiteX37" fmla="*/ 1597368 w 1706551"/>
              <a:gd name="connsiteY37" fmla="*/ 655824 h 730887"/>
              <a:gd name="connsiteX38" fmla="*/ 1617840 w 1706551"/>
              <a:gd name="connsiteY38" fmla="*/ 642176 h 730887"/>
              <a:gd name="connsiteX39" fmla="*/ 1638312 w 1706551"/>
              <a:gd name="connsiteY39" fmla="*/ 601233 h 730887"/>
              <a:gd name="connsiteX40" fmla="*/ 1658783 w 1706551"/>
              <a:gd name="connsiteY40" fmla="*/ 580761 h 730887"/>
              <a:gd name="connsiteX41" fmla="*/ 1686079 w 1706551"/>
              <a:gd name="connsiteY41" fmla="*/ 539818 h 730887"/>
              <a:gd name="connsiteX42" fmla="*/ 1706551 w 1706551"/>
              <a:gd name="connsiteY42" fmla="*/ 498875 h 730887"/>
              <a:gd name="connsiteX43" fmla="*/ 1672431 w 1706551"/>
              <a:gd name="connsiteY43" fmla="*/ 362397 h 730887"/>
              <a:gd name="connsiteX44" fmla="*/ 1651959 w 1706551"/>
              <a:gd name="connsiteY44" fmla="*/ 348749 h 730887"/>
              <a:gd name="connsiteX45" fmla="*/ 1604192 w 1706551"/>
              <a:gd name="connsiteY45" fmla="*/ 335102 h 730887"/>
              <a:gd name="connsiteX46" fmla="*/ 1563249 w 1706551"/>
              <a:gd name="connsiteY46" fmla="*/ 321454 h 730887"/>
              <a:gd name="connsiteX47" fmla="*/ 990043 w 1706551"/>
              <a:gd name="connsiteY47" fmla="*/ 307806 h 730887"/>
              <a:gd name="connsiteX48" fmla="*/ 969571 w 1706551"/>
              <a:gd name="connsiteY48" fmla="*/ 300982 h 730887"/>
              <a:gd name="connsiteX49" fmla="*/ 935452 w 1706551"/>
              <a:gd name="connsiteY49" fmla="*/ 294158 h 730887"/>
              <a:gd name="connsiteX50" fmla="*/ 914980 w 1706551"/>
              <a:gd name="connsiteY50" fmla="*/ 280511 h 730887"/>
              <a:gd name="connsiteX51" fmla="*/ 874037 w 1706551"/>
              <a:gd name="connsiteY51" fmla="*/ 266863 h 730887"/>
              <a:gd name="connsiteX52" fmla="*/ 853565 w 1706551"/>
              <a:gd name="connsiteY52" fmla="*/ 260039 h 730887"/>
              <a:gd name="connsiteX53" fmla="*/ 812622 w 1706551"/>
              <a:gd name="connsiteY53" fmla="*/ 239567 h 730887"/>
              <a:gd name="connsiteX54" fmla="*/ 792151 w 1706551"/>
              <a:gd name="connsiteY54" fmla="*/ 225920 h 730887"/>
              <a:gd name="connsiteX55" fmla="*/ 771679 w 1706551"/>
              <a:gd name="connsiteY55" fmla="*/ 219096 h 730887"/>
              <a:gd name="connsiteX56" fmla="*/ 751207 w 1706551"/>
              <a:gd name="connsiteY56" fmla="*/ 205448 h 730887"/>
              <a:gd name="connsiteX57" fmla="*/ 730736 w 1706551"/>
              <a:gd name="connsiteY57" fmla="*/ 198624 h 730887"/>
              <a:gd name="connsiteX58" fmla="*/ 710264 w 1706551"/>
              <a:gd name="connsiteY58" fmla="*/ 184976 h 730887"/>
              <a:gd name="connsiteX59" fmla="*/ 669321 w 1706551"/>
              <a:gd name="connsiteY59" fmla="*/ 171329 h 730887"/>
              <a:gd name="connsiteX60" fmla="*/ 628377 w 1706551"/>
              <a:gd name="connsiteY60" fmla="*/ 150857 h 730887"/>
              <a:gd name="connsiteX61" fmla="*/ 607906 w 1706551"/>
              <a:gd name="connsiteY61" fmla="*/ 137209 h 730887"/>
              <a:gd name="connsiteX62" fmla="*/ 566962 w 1706551"/>
              <a:gd name="connsiteY62" fmla="*/ 123561 h 730887"/>
              <a:gd name="connsiteX63" fmla="*/ 546491 w 1706551"/>
              <a:gd name="connsiteY63" fmla="*/ 116737 h 730887"/>
              <a:gd name="connsiteX64" fmla="*/ 505548 w 1706551"/>
              <a:gd name="connsiteY64" fmla="*/ 103090 h 730887"/>
              <a:gd name="connsiteX65" fmla="*/ 485076 w 1706551"/>
              <a:gd name="connsiteY65" fmla="*/ 96266 h 730887"/>
              <a:gd name="connsiteX66" fmla="*/ 423661 w 1706551"/>
              <a:gd name="connsiteY66" fmla="*/ 68970 h 730887"/>
              <a:gd name="connsiteX67" fmla="*/ 403189 w 1706551"/>
              <a:gd name="connsiteY67" fmla="*/ 62146 h 730887"/>
              <a:gd name="connsiteX68" fmla="*/ 382718 w 1706551"/>
              <a:gd name="connsiteY68" fmla="*/ 48499 h 730887"/>
              <a:gd name="connsiteX69" fmla="*/ 341774 w 1706551"/>
              <a:gd name="connsiteY69" fmla="*/ 34851 h 730887"/>
              <a:gd name="connsiteX70" fmla="*/ 300831 w 1706551"/>
              <a:gd name="connsiteY70" fmla="*/ 21203 h 730887"/>
              <a:gd name="connsiteX71" fmla="*/ 246240 w 1706551"/>
              <a:gd name="connsiteY71" fmla="*/ 7555 h 730887"/>
              <a:gd name="connsiteX72" fmla="*/ 225768 w 1706551"/>
              <a:gd name="connsiteY72" fmla="*/ 732 h 730887"/>
              <a:gd name="connsiteX73" fmla="*/ 191649 w 1706551"/>
              <a:gd name="connsiteY73" fmla="*/ 732 h 7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06551" h="730887">
                <a:moveTo>
                  <a:pt x="191649" y="732"/>
                </a:moveTo>
                <a:lnTo>
                  <a:pt x="191649" y="732"/>
                </a:lnTo>
                <a:cubicBezTo>
                  <a:pt x="180372" y="1985"/>
                  <a:pt x="129769" y="3264"/>
                  <a:pt x="109762" y="14379"/>
                </a:cubicBezTo>
                <a:cubicBezTo>
                  <a:pt x="95424" y="22345"/>
                  <a:pt x="68819" y="41675"/>
                  <a:pt x="68819" y="41675"/>
                </a:cubicBezTo>
                <a:cubicBezTo>
                  <a:pt x="64270" y="48499"/>
                  <a:pt x="60970" y="56347"/>
                  <a:pt x="55171" y="62146"/>
                </a:cubicBezTo>
                <a:cubicBezTo>
                  <a:pt x="49372" y="67945"/>
                  <a:pt x="40100" y="69622"/>
                  <a:pt x="34700" y="75794"/>
                </a:cubicBezTo>
                <a:cubicBezTo>
                  <a:pt x="23899" y="88138"/>
                  <a:pt x="7404" y="116737"/>
                  <a:pt x="7404" y="116737"/>
                </a:cubicBezTo>
                <a:cubicBezTo>
                  <a:pt x="5129" y="125836"/>
                  <a:pt x="580" y="134654"/>
                  <a:pt x="580" y="144033"/>
                </a:cubicBezTo>
                <a:cubicBezTo>
                  <a:pt x="580" y="181979"/>
                  <a:pt x="-4297" y="244110"/>
                  <a:pt x="14228" y="287334"/>
                </a:cubicBezTo>
                <a:cubicBezTo>
                  <a:pt x="50118" y="371075"/>
                  <a:pt x="7258" y="266572"/>
                  <a:pt x="41524" y="335102"/>
                </a:cubicBezTo>
                <a:cubicBezTo>
                  <a:pt x="44741" y="341535"/>
                  <a:pt x="43932" y="349895"/>
                  <a:pt x="48348" y="355573"/>
                </a:cubicBezTo>
                <a:cubicBezTo>
                  <a:pt x="73519" y="387936"/>
                  <a:pt x="82397" y="391921"/>
                  <a:pt x="109762" y="410164"/>
                </a:cubicBezTo>
                <a:cubicBezTo>
                  <a:pt x="114311" y="416988"/>
                  <a:pt x="117109" y="425386"/>
                  <a:pt x="123410" y="430636"/>
                </a:cubicBezTo>
                <a:cubicBezTo>
                  <a:pt x="131225" y="437148"/>
                  <a:pt x="141874" y="439237"/>
                  <a:pt x="150706" y="444284"/>
                </a:cubicBezTo>
                <a:cubicBezTo>
                  <a:pt x="157827" y="448353"/>
                  <a:pt x="164877" y="452682"/>
                  <a:pt x="171177" y="457932"/>
                </a:cubicBezTo>
                <a:cubicBezTo>
                  <a:pt x="178591" y="464110"/>
                  <a:pt x="183796" y="472794"/>
                  <a:pt x="191649" y="478403"/>
                </a:cubicBezTo>
                <a:cubicBezTo>
                  <a:pt x="199927" y="484316"/>
                  <a:pt x="210113" y="487004"/>
                  <a:pt x="218945" y="492051"/>
                </a:cubicBezTo>
                <a:cubicBezTo>
                  <a:pt x="226066" y="496120"/>
                  <a:pt x="232742" y="500932"/>
                  <a:pt x="239416" y="505699"/>
                </a:cubicBezTo>
                <a:cubicBezTo>
                  <a:pt x="248671" y="512309"/>
                  <a:pt x="256837" y="520527"/>
                  <a:pt x="266712" y="526170"/>
                </a:cubicBezTo>
                <a:cubicBezTo>
                  <a:pt x="272957" y="529739"/>
                  <a:pt x="280572" y="530161"/>
                  <a:pt x="287183" y="532994"/>
                </a:cubicBezTo>
                <a:cubicBezTo>
                  <a:pt x="296533" y="537001"/>
                  <a:pt x="304954" y="543070"/>
                  <a:pt x="314479" y="546642"/>
                </a:cubicBezTo>
                <a:cubicBezTo>
                  <a:pt x="323260" y="549935"/>
                  <a:pt x="332993" y="550173"/>
                  <a:pt x="341774" y="553466"/>
                </a:cubicBezTo>
                <a:cubicBezTo>
                  <a:pt x="400012" y="575306"/>
                  <a:pt x="342089" y="560380"/>
                  <a:pt x="389542" y="573937"/>
                </a:cubicBezTo>
                <a:cubicBezTo>
                  <a:pt x="403571" y="577945"/>
                  <a:pt x="423467" y="581293"/>
                  <a:pt x="437309" y="587585"/>
                </a:cubicBezTo>
                <a:cubicBezTo>
                  <a:pt x="455830" y="596004"/>
                  <a:pt x="474972" y="603595"/>
                  <a:pt x="491900" y="614881"/>
                </a:cubicBezTo>
                <a:cubicBezTo>
                  <a:pt x="498724" y="619430"/>
                  <a:pt x="504664" y="625726"/>
                  <a:pt x="512371" y="628529"/>
                </a:cubicBezTo>
                <a:cubicBezTo>
                  <a:pt x="529999" y="634939"/>
                  <a:pt x="548765" y="637627"/>
                  <a:pt x="566962" y="642176"/>
                </a:cubicBezTo>
                <a:cubicBezTo>
                  <a:pt x="652257" y="663499"/>
                  <a:pt x="546230" y="636252"/>
                  <a:pt x="614730" y="655824"/>
                </a:cubicBezTo>
                <a:cubicBezTo>
                  <a:pt x="623748" y="658400"/>
                  <a:pt x="633042" y="659953"/>
                  <a:pt x="642025" y="662648"/>
                </a:cubicBezTo>
                <a:cubicBezTo>
                  <a:pt x="655804" y="666782"/>
                  <a:pt x="669012" y="672807"/>
                  <a:pt x="682968" y="676296"/>
                </a:cubicBezTo>
                <a:cubicBezTo>
                  <a:pt x="692067" y="678571"/>
                  <a:pt x="701281" y="680425"/>
                  <a:pt x="710264" y="683120"/>
                </a:cubicBezTo>
                <a:cubicBezTo>
                  <a:pt x="724043" y="687254"/>
                  <a:pt x="737101" y="693946"/>
                  <a:pt x="751207" y="696767"/>
                </a:cubicBezTo>
                <a:cubicBezTo>
                  <a:pt x="803309" y="707187"/>
                  <a:pt x="773818" y="702152"/>
                  <a:pt x="839918" y="710415"/>
                </a:cubicBezTo>
                <a:cubicBezTo>
                  <a:pt x="912300" y="728511"/>
                  <a:pt x="875897" y="721736"/>
                  <a:pt x="949100" y="730887"/>
                </a:cubicBezTo>
                <a:lnTo>
                  <a:pt x="1447243" y="724063"/>
                </a:lnTo>
                <a:cubicBezTo>
                  <a:pt x="1461074" y="723713"/>
                  <a:pt x="1474763" y="720595"/>
                  <a:pt x="1488186" y="717239"/>
                </a:cubicBezTo>
                <a:cubicBezTo>
                  <a:pt x="1513045" y="711024"/>
                  <a:pt x="1534459" y="702495"/>
                  <a:pt x="1556425" y="689943"/>
                </a:cubicBezTo>
                <a:cubicBezTo>
                  <a:pt x="1588776" y="671457"/>
                  <a:pt x="1566569" y="681491"/>
                  <a:pt x="1597368" y="655824"/>
                </a:cubicBezTo>
                <a:cubicBezTo>
                  <a:pt x="1603668" y="650573"/>
                  <a:pt x="1611016" y="646725"/>
                  <a:pt x="1617840" y="642176"/>
                </a:cubicBezTo>
                <a:cubicBezTo>
                  <a:pt x="1624680" y="621658"/>
                  <a:pt x="1623614" y="618871"/>
                  <a:pt x="1638312" y="601233"/>
                </a:cubicBezTo>
                <a:cubicBezTo>
                  <a:pt x="1644490" y="593819"/>
                  <a:pt x="1652858" y="588379"/>
                  <a:pt x="1658783" y="580761"/>
                </a:cubicBezTo>
                <a:cubicBezTo>
                  <a:pt x="1668853" y="567814"/>
                  <a:pt x="1680892" y="555379"/>
                  <a:pt x="1686079" y="539818"/>
                </a:cubicBezTo>
                <a:cubicBezTo>
                  <a:pt x="1695496" y="511566"/>
                  <a:pt x="1688913" y="525331"/>
                  <a:pt x="1706551" y="498875"/>
                </a:cubicBezTo>
                <a:cubicBezTo>
                  <a:pt x="1704033" y="463625"/>
                  <a:pt x="1714624" y="390526"/>
                  <a:pt x="1672431" y="362397"/>
                </a:cubicBezTo>
                <a:cubicBezTo>
                  <a:pt x="1665607" y="357848"/>
                  <a:pt x="1659295" y="352417"/>
                  <a:pt x="1651959" y="348749"/>
                </a:cubicBezTo>
                <a:cubicBezTo>
                  <a:pt x="1640497" y="343018"/>
                  <a:pt x="1615118" y="338380"/>
                  <a:pt x="1604192" y="335102"/>
                </a:cubicBezTo>
                <a:cubicBezTo>
                  <a:pt x="1590413" y="330968"/>
                  <a:pt x="1577439" y="323819"/>
                  <a:pt x="1563249" y="321454"/>
                </a:cubicBezTo>
                <a:cubicBezTo>
                  <a:pt x="1347285" y="285459"/>
                  <a:pt x="1536141" y="314807"/>
                  <a:pt x="990043" y="307806"/>
                </a:cubicBezTo>
                <a:cubicBezTo>
                  <a:pt x="983219" y="305531"/>
                  <a:pt x="976549" y="302727"/>
                  <a:pt x="969571" y="300982"/>
                </a:cubicBezTo>
                <a:cubicBezTo>
                  <a:pt x="958319" y="298169"/>
                  <a:pt x="946312" y="298230"/>
                  <a:pt x="935452" y="294158"/>
                </a:cubicBezTo>
                <a:cubicBezTo>
                  <a:pt x="927773" y="291278"/>
                  <a:pt x="922474" y="283842"/>
                  <a:pt x="914980" y="280511"/>
                </a:cubicBezTo>
                <a:cubicBezTo>
                  <a:pt x="901834" y="274668"/>
                  <a:pt x="887685" y="271412"/>
                  <a:pt x="874037" y="266863"/>
                </a:cubicBezTo>
                <a:lnTo>
                  <a:pt x="853565" y="260039"/>
                </a:lnTo>
                <a:cubicBezTo>
                  <a:pt x="794909" y="220933"/>
                  <a:pt x="869117" y="267814"/>
                  <a:pt x="812622" y="239567"/>
                </a:cubicBezTo>
                <a:cubicBezTo>
                  <a:pt x="805287" y="235899"/>
                  <a:pt x="799486" y="229588"/>
                  <a:pt x="792151" y="225920"/>
                </a:cubicBezTo>
                <a:cubicBezTo>
                  <a:pt x="785717" y="222703"/>
                  <a:pt x="778113" y="222313"/>
                  <a:pt x="771679" y="219096"/>
                </a:cubicBezTo>
                <a:cubicBezTo>
                  <a:pt x="764343" y="215428"/>
                  <a:pt x="758543" y="209116"/>
                  <a:pt x="751207" y="205448"/>
                </a:cubicBezTo>
                <a:cubicBezTo>
                  <a:pt x="744774" y="202231"/>
                  <a:pt x="737169" y="201841"/>
                  <a:pt x="730736" y="198624"/>
                </a:cubicBezTo>
                <a:cubicBezTo>
                  <a:pt x="723400" y="194956"/>
                  <a:pt x="717759" y="188307"/>
                  <a:pt x="710264" y="184976"/>
                </a:cubicBezTo>
                <a:cubicBezTo>
                  <a:pt x="697118" y="179133"/>
                  <a:pt x="669321" y="171329"/>
                  <a:pt x="669321" y="171329"/>
                </a:cubicBezTo>
                <a:cubicBezTo>
                  <a:pt x="610646" y="132213"/>
                  <a:pt x="684886" y="179112"/>
                  <a:pt x="628377" y="150857"/>
                </a:cubicBezTo>
                <a:cubicBezTo>
                  <a:pt x="621042" y="147189"/>
                  <a:pt x="615400" y="140540"/>
                  <a:pt x="607906" y="137209"/>
                </a:cubicBezTo>
                <a:cubicBezTo>
                  <a:pt x="594760" y="131366"/>
                  <a:pt x="580610" y="128110"/>
                  <a:pt x="566962" y="123561"/>
                </a:cubicBezTo>
                <a:lnTo>
                  <a:pt x="546491" y="116737"/>
                </a:lnTo>
                <a:lnTo>
                  <a:pt x="505548" y="103090"/>
                </a:lnTo>
                <a:cubicBezTo>
                  <a:pt x="498724" y="100815"/>
                  <a:pt x="491061" y="100256"/>
                  <a:pt x="485076" y="96266"/>
                </a:cubicBezTo>
                <a:cubicBezTo>
                  <a:pt x="452634" y="74638"/>
                  <a:pt x="472384" y="85211"/>
                  <a:pt x="423661" y="68970"/>
                </a:cubicBezTo>
                <a:cubicBezTo>
                  <a:pt x="416837" y="66695"/>
                  <a:pt x="409174" y="66136"/>
                  <a:pt x="403189" y="62146"/>
                </a:cubicBezTo>
                <a:cubicBezTo>
                  <a:pt x="396365" y="57597"/>
                  <a:pt x="390212" y="51830"/>
                  <a:pt x="382718" y="48499"/>
                </a:cubicBezTo>
                <a:cubicBezTo>
                  <a:pt x="369572" y="42656"/>
                  <a:pt x="355422" y="39400"/>
                  <a:pt x="341774" y="34851"/>
                </a:cubicBezTo>
                <a:lnTo>
                  <a:pt x="300831" y="21203"/>
                </a:lnTo>
                <a:cubicBezTo>
                  <a:pt x="282634" y="16654"/>
                  <a:pt x="264035" y="13486"/>
                  <a:pt x="246240" y="7555"/>
                </a:cubicBezTo>
                <a:cubicBezTo>
                  <a:pt x="239416" y="5281"/>
                  <a:pt x="232931" y="1383"/>
                  <a:pt x="225768" y="732"/>
                </a:cubicBezTo>
                <a:cubicBezTo>
                  <a:pt x="207646" y="-915"/>
                  <a:pt x="197335" y="732"/>
                  <a:pt x="191649" y="732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4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7842446" cy="77046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External </a:t>
            </a:r>
            <a:r>
              <a:rPr lang="en-US" sz="2400" dirty="0" smtClean="0">
                <a:solidFill>
                  <a:srgbClr val="FFFF00"/>
                </a:solidFill>
              </a:rPr>
              <a:t>evidence: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Indian Ocean MORB composition is distinct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65821"/>
            <a:ext cx="4343400" cy="254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7264" y="3908343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Kempton et al. (2002)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237" y="4191000"/>
            <a:ext cx="4409163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“…the data can be explained by a model in which Indian mantle includes a significant proportion of </a:t>
            </a:r>
            <a:r>
              <a:rPr lang="en-US" sz="1600" b="1" i="1" u="sng" dirty="0" smtClean="0">
                <a:solidFill>
                  <a:srgbClr val="00B0F0"/>
                </a:solidFill>
              </a:rPr>
              <a:t>material that was processed in the mantle wedge above a subduction zone</a:t>
            </a:r>
            <a:r>
              <a:rPr lang="en-US" sz="1600" b="1" i="1" dirty="0" smtClean="0">
                <a:solidFill>
                  <a:srgbClr val="00B0F0"/>
                </a:solidFill>
              </a:rPr>
              <a:t>…”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029" y="2359223"/>
            <a:ext cx="1308371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Indian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740223"/>
            <a:ext cx="1359668" cy="307777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Pacific MORB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C:\WORK\Meetings\2015\AGU\SEIS\Areal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21090" r="43798" b="22669"/>
          <a:stretch/>
        </p:blipFill>
        <p:spPr bwMode="auto">
          <a:xfrm>
            <a:off x="4800600" y="1371600"/>
            <a:ext cx="4047999" cy="25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82855" y="803768"/>
            <a:ext cx="4137660" cy="1406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i="1" dirty="0" smtClean="0">
                <a:solidFill>
                  <a:srgbClr val="00B0F0"/>
                </a:solidFill>
              </a:rPr>
              <a:t>The SEIR possibly samples the altered mantle generated by SEIS subduction.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315200" y="2971800"/>
            <a:ext cx="0" cy="914400"/>
          </a:xfrm>
          <a:prstGeom prst="straightConnector1">
            <a:avLst/>
          </a:prstGeom>
          <a:ln w="38100" cmpd="sng">
            <a:solidFill>
              <a:srgbClr val="00FF00">
                <a:alpha val="80000"/>
              </a:srgb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57800" y="3886200"/>
            <a:ext cx="4038600" cy="3517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1" dirty="0" smtClean="0">
                <a:solidFill>
                  <a:srgbClr val="00FF00"/>
                </a:solidFill>
              </a:rPr>
              <a:t>Australian-Antarctic Discordance</a:t>
            </a:r>
            <a:endParaRPr lang="en-US" sz="1400" b="1" dirty="0" smtClean="0">
              <a:solidFill>
                <a:srgbClr val="00FF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2974"/>
          <a:stretch/>
        </p:blipFill>
        <p:spPr bwMode="auto">
          <a:xfrm>
            <a:off x="6002821" y="4225398"/>
            <a:ext cx="2226779" cy="207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69588" y="6307722"/>
            <a:ext cx="298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Gurnis</a:t>
            </a:r>
            <a:r>
              <a:rPr lang="en-US" sz="1600" b="1" i="1" dirty="0" smtClean="0">
                <a:solidFill>
                  <a:srgbClr val="FFFF00"/>
                </a:solidFill>
              </a:rPr>
              <a:t>, Müller,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Moresi</a:t>
            </a:r>
            <a:r>
              <a:rPr lang="en-US" sz="1600" b="1" i="1" dirty="0" smtClean="0">
                <a:solidFill>
                  <a:srgbClr val="FFFF00"/>
                </a:solidFill>
              </a:rPr>
              <a:t> (1998)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05600" y="2740223"/>
            <a:ext cx="304800" cy="15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539714" y="2743200"/>
            <a:ext cx="1689886" cy="307777"/>
          </a:xfrm>
          <a:prstGeom prst="rect">
            <a:avLst/>
          </a:prstGeom>
          <a:noFill/>
          <a:scene3d>
            <a:camera prst="orthographicFront">
              <a:rot lat="0" lon="0" rev="209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Indian</a:t>
            </a: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 Pacific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3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55000">
                <a:schemeClr val="tx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Developed for seismic event monitoring, supported by the NNSA office of Nuclear Detonation Detection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4098" name="Picture 2" descr="G:\PROJECTS\GNEM3D\JointPS\Plots\JPS_isocontour_eastern_hemisphere_2_black_Pwav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6" t="7111" r="16667" b="9332"/>
          <a:stretch/>
        </p:blipFill>
        <p:spPr bwMode="auto">
          <a:xfrm>
            <a:off x="4617697" y="917448"/>
            <a:ext cx="4297703" cy="429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PROJECTS\GNEM3D\JointPS\Plots\JPS_isocontour_western_hemisphere_2_blac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8" t="7111" r="17335" b="9332"/>
          <a:stretch/>
        </p:blipFill>
        <p:spPr bwMode="auto">
          <a:xfrm>
            <a:off x="274320" y="914400"/>
            <a:ext cx="429768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5"/>
          <p:cNvSpPr txBox="1">
            <a:spLocks noChangeArrowheads="1"/>
          </p:cNvSpPr>
          <p:nvPr/>
        </p:nvSpPr>
        <p:spPr>
          <a:xfrm>
            <a:off x="304800" y="5410200"/>
            <a:ext cx="8534400" cy="1200329"/>
          </a:xfrm>
          <a:prstGeom prst="rect">
            <a:avLst/>
          </a:prstGeom>
          <a:noFill/>
        </p:spPr>
        <p:txBody>
          <a:bodyPr wrap="square" lIns="91440" numCol="1">
            <a:spAutoFit/>
          </a:bodyPr>
          <a:lstStyle>
            <a:lvl1pPr marL="400050" indent="-280988" algn="l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30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40163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FF00"/>
                </a:solidFill>
              </a:rPr>
              <a:t>Unique techniques developed at LLNL:  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i="1" dirty="0" smtClean="0">
                <a:solidFill>
                  <a:srgbClr val="00B0F0"/>
                </a:solidFill>
              </a:rPr>
              <a:t>Bayesian multiple-event location </a:t>
            </a:r>
            <a:r>
              <a:rPr lang="en-US" sz="1800" b="1" i="1" dirty="0" smtClean="0">
                <a:solidFill>
                  <a:srgbClr val="FFFF00"/>
                </a:solidFill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</a:rPr>
              <a:t>Bayesloc</a:t>
            </a:r>
            <a:r>
              <a:rPr lang="en-US" sz="1800" b="1" i="1" dirty="0">
                <a:solidFill>
                  <a:srgbClr val="FFFF00"/>
                </a:solidFill>
              </a:rPr>
              <a:t> </a:t>
            </a:r>
            <a:r>
              <a:rPr lang="en-US" sz="1800" b="1" i="1" dirty="0" smtClean="0">
                <a:solidFill>
                  <a:srgbClr val="FFFF00"/>
                </a:solidFill>
              </a:rPr>
              <a:t>– Myers et al. 2007, 2009, 2011)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i="1" dirty="0" smtClean="0">
                <a:solidFill>
                  <a:srgbClr val="00B0F0"/>
                </a:solidFill>
              </a:rPr>
              <a:t>Multiresolution imaging with hierarchical spherical tessellations </a:t>
            </a:r>
            <a:r>
              <a:rPr lang="en-US" sz="1800" b="1" i="1" dirty="0" smtClean="0">
                <a:solidFill>
                  <a:srgbClr val="FFFF00"/>
                </a:solidFill>
              </a:rPr>
              <a:t>(PMTI)</a:t>
            </a:r>
            <a:r>
              <a:rPr lang="en-US" sz="1800" b="1" i="1" dirty="0" smtClean="0">
                <a:solidFill>
                  <a:srgbClr val="00B0F0"/>
                </a:solidFill>
              </a:rPr>
              <a:t> 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i="1" dirty="0" smtClean="0">
                <a:solidFill>
                  <a:srgbClr val="00B0F0"/>
                </a:solidFill>
              </a:rPr>
              <a:t>Multi-phase 3-D </a:t>
            </a:r>
            <a:r>
              <a:rPr lang="en-US" sz="1800" b="1" i="1" dirty="0">
                <a:solidFill>
                  <a:srgbClr val="00B0F0"/>
                </a:solidFill>
              </a:rPr>
              <a:t>ray </a:t>
            </a:r>
            <a:r>
              <a:rPr lang="en-US" sz="1800" b="1" i="1" dirty="0" smtClean="0">
                <a:solidFill>
                  <a:srgbClr val="00B0F0"/>
                </a:solidFill>
              </a:rPr>
              <a:t>tracing with multi-pathing </a:t>
            </a:r>
            <a:r>
              <a:rPr lang="en-US" sz="1800" b="1" i="1" dirty="0" smtClean="0">
                <a:solidFill>
                  <a:srgbClr val="FFFF00"/>
                </a:solidFill>
              </a:rPr>
              <a:t>(Simmons et al. 2011, 2012)</a:t>
            </a:r>
          </a:p>
        </p:txBody>
      </p:sp>
    </p:spTree>
    <p:extLst>
      <p:ext uri="{BB962C8B-B14F-4D97-AF65-F5344CB8AC3E}">
        <p14:creationId xmlns:p14="http://schemas.microsoft.com/office/powerpoint/2010/main" val="298594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9" name="Picture 5" descr="C:\WORK\Meetings\2015\AGU\SEIS\LLNL-G3D-JPS_Vs_623k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96" y="457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1472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Prominent fast transition zone anomalies near Kerguelen and Tasmania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2400" y="1143000"/>
            <a:ext cx="6860040" cy="5322332"/>
            <a:chOff x="293978" y="1143000"/>
            <a:chExt cx="6860040" cy="5322332"/>
          </a:xfrm>
        </p:grpSpPr>
        <p:sp>
          <p:nvSpPr>
            <p:cNvPr id="9" name="Rectangle 15"/>
            <p:cNvSpPr txBox="1">
              <a:spLocks noChangeArrowheads="1"/>
            </p:cNvSpPr>
            <p:nvPr/>
          </p:nvSpPr>
          <p:spPr>
            <a:xfrm>
              <a:off x="2708753" y="1143000"/>
              <a:ext cx="3996847" cy="369332"/>
            </a:xfrm>
            <a:prstGeom prst="rect">
              <a:avLst/>
            </a:prstGeom>
            <a:noFill/>
          </p:spPr>
          <p:txBody>
            <a:bodyPr wrap="square" lIns="91440" numCol="1">
              <a:spAutoFit/>
            </a:bodyPr>
            <a:lstStyle>
              <a:lvl1pPr marL="400050" indent="-280988" algn="l" rtl="0" eaLnBrk="1" latinLnBrk="0" hangingPunct="1">
                <a:spcBef>
                  <a:spcPts val="600"/>
                </a:spcBef>
                <a:spcAft>
                  <a:spcPts val="600"/>
                </a:spcAft>
                <a:buClr>
                  <a:srgbClr val="0D5097"/>
                </a:buClr>
                <a:buSzPct val="90000"/>
                <a:buFont typeface="Wingdings" charset="2"/>
                <a:buChar char="§"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73050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40163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Lucida Grande"/>
                <a:buChar char="—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Lucida Grande"/>
                <a:buChar char="–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/>
                <a:buChar char="•"/>
                <a:defRPr kumimoji="0"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rgbClr val="00B0F0"/>
                  </a:solidFill>
                </a:rPr>
                <a:t>S-wave velocity,  Depth = 623 km</a:t>
              </a:r>
            </a:p>
          </p:txBody>
        </p:sp>
        <p:sp>
          <p:nvSpPr>
            <p:cNvPr id="10" name="Rectangle 15"/>
            <p:cNvSpPr txBox="1">
              <a:spLocks noChangeArrowheads="1"/>
            </p:cNvSpPr>
            <p:nvPr/>
          </p:nvSpPr>
          <p:spPr>
            <a:xfrm>
              <a:off x="2579978" y="6096000"/>
              <a:ext cx="772822" cy="369332"/>
            </a:xfrm>
            <a:prstGeom prst="rect">
              <a:avLst/>
            </a:prstGeom>
            <a:noFill/>
          </p:spPr>
          <p:txBody>
            <a:bodyPr wrap="square" lIns="91440" numCol="1">
              <a:spAutoFit/>
            </a:bodyPr>
            <a:lstStyle>
              <a:lvl1pPr marL="400050" indent="-280988" algn="l" rtl="0" eaLnBrk="1" latinLnBrk="0" hangingPunct="1">
                <a:spcBef>
                  <a:spcPts val="600"/>
                </a:spcBef>
                <a:spcAft>
                  <a:spcPts val="600"/>
                </a:spcAft>
                <a:buClr>
                  <a:srgbClr val="0D5097"/>
                </a:buClr>
                <a:buSzPct val="90000"/>
                <a:buFont typeface="Wingdings" charset="2"/>
                <a:buChar char="§"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73050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40163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Lucida Grande"/>
                <a:buChar char="—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Lucida Grande"/>
                <a:buChar char="–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/>
                <a:buChar char="•"/>
                <a:defRPr kumimoji="0"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chemeClr val="bg1"/>
                  </a:solidFill>
                </a:rPr>
                <a:t>-1.5%</a:t>
              </a:r>
              <a:endParaRPr lang="en-US" sz="1800" b="1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Rectangle 15"/>
            <p:cNvSpPr txBox="1">
              <a:spLocks noChangeArrowheads="1"/>
            </p:cNvSpPr>
            <p:nvPr/>
          </p:nvSpPr>
          <p:spPr>
            <a:xfrm>
              <a:off x="6096000" y="6096000"/>
              <a:ext cx="903578" cy="369332"/>
            </a:xfrm>
            <a:prstGeom prst="rect">
              <a:avLst/>
            </a:prstGeom>
            <a:noFill/>
          </p:spPr>
          <p:txBody>
            <a:bodyPr wrap="square" lIns="91440" numCol="1">
              <a:spAutoFit/>
            </a:bodyPr>
            <a:lstStyle>
              <a:lvl1pPr marL="400050" indent="-280988" algn="l" rtl="0" eaLnBrk="1" latinLnBrk="0" hangingPunct="1">
                <a:spcBef>
                  <a:spcPts val="600"/>
                </a:spcBef>
                <a:spcAft>
                  <a:spcPts val="600"/>
                </a:spcAft>
                <a:buClr>
                  <a:srgbClr val="0D5097"/>
                </a:buClr>
                <a:buSzPct val="90000"/>
                <a:buFont typeface="Wingdings" charset="2"/>
                <a:buChar char="§"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73050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40163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Lucida Grande"/>
                <a:buChar char="—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Lucida Grande"/>
                <a:buChar char="–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/>
                <a:buChar char="•"/>
                <a:defRPr kumimoji="0"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smtClean="0">
                  <a:solidFill>
                    <a:schemeClr val="bg1"/>
                  </a:solidFill>
                </a:rPr>
                <a:t>+1.5%</a:t>
              </a:r>
              <a:endParaRPr lang="en-US" sz="1800" b="1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Rectangle 15"/>
            <p:cNvSpPr txBox="1">
              <a:spLocks noChangeArrowheads="1"/>
            </p:cNvSpPr>
            <p:nvPr/>
          </p:nvSpPr>
          <p:spPr>
            <a:xfrm>
              <a:off x="4419600" y="5791200"/>
              <a:ext cx="609600" cy="369332"/>
            </a:xfrm>
            <a:prstGeom prst="rect">
              <a:avLst/>
            </a:prstGeom>
            <a:noFill/>
          </p:spPr>
          <p:txBody>
            <a:bodyPr wrap="square" lIns="91440" numCol="1">
              <a:spAutoFit/>
            </a:bodyPr>
            <a:lstStyle>
              <a:lvl1pPr marL="400050" indent="-280988" algn="l" rtl="0" eaLnBrk="1" latinLnBrk="0" hangingPunct="1">
                <a:spcBef>
                  <a:spcPts val="600"/>
                </a:spcBef>
                <a:spcAft>
                  <a:spcPts val="600"/>
                </a:spcAft>
                <a:buClr>
                  <a:srgbClr val="0D5097"/>
                </a:buClr>
                <a:buSzPct val="90000"/>
                <a:buFont typeface="Wingdings" charset="2"/>
                <a:buChar char="§"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73050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40163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Lucida Grande"/>
                <a:buChar char="—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144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 typeface="Lucida Grande"/>
                <a:buChar char="–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242888" algn="l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/>
                <a:buChar char="•"/>
                <a:defRPr kumimoji="0" lang="en-US" sz="18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 fontAlgn="auto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 smtClean="0">
                  <a:solidFill>
                    <a:schemeClr val="bg1"/>
                  </a:solidFill>
                  <a:latin typeface="Symbol" panose="05050102010706020507" pitchFamily="18" charset="2"/>
                </a:rPr>
                <a:t>d</a:t>
              </a:r>
              <a:r>
                <a:rPr lang="en-US" sz="1800" b="1" dirty="0" err="1" smtClean="0">
                  <a:solidFill>
                    <a:schemeClr val="bg1"/>
                  </a:solidFill>
                </a:rPr>
                <a:t>Vs</a:t>
              </a:r>
              <a:endParaRPr lang="en-US" sz="1800" b="1" i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2209800" y="3975273"/>
              <a:ext cx="1360117" cy="520527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200400" y="4343400"/>
              <a:ext cx="1371600" cy="246221"/>
            </a:xfrm>
            <a:prstGeom prst="rect">
              <a:avLst/>
            </a:prstGeom>
            <a:noFill/>
            <a:scene3d>
              <a:camera prst="orthographicFront">
                <a:rot lat="0" lon="0" rev="19799999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Kerguelen Plateau</a:t>
              </a:r>
              <a:endParaRPr lang="en-US" b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5943600" y="4343400"/>
              <a:ext cx="838200" cy="838200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200400" y="2819400"/>
              <a:ext cx="1271502" cy="246221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Ninety East Ridge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8600" y="3639979"/>
              <a:ext cx="10166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Broken Ridge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7311" y="43389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FF"/>
                  </a:solidFill>
                </a:rPr>
                <a:t>?</a:t>
              </a:r>
              <a:endParaRPr lang="en-US" sz="2400" b="1" dirty="0">
                <a:solidFill>
                  <a:srgbClr val="FF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81800" y="502473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FF"/>
                  </a:solidFill>
                </a:rPr>
                <a:t>?</a:t>
              </a:r>
              <a:endParaRPr lang="en-US" sz="2400" b="1" dirty="0">
                <a:solidFill>
                  <a:srgbClr val="FF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10362" y="3877582"/>
              <a:ext cx="723275" cy="369332"/>
            </a:xfrm>
            <a:prstGeom prst="rect">
              <a:avLst/>
            </a:prstGeom>
            <a:noFill/>
            <a:scene3d>
              <a:camera prst="orthographicFront">
                <a:rot lat="0" lon="0" rev="20099999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SEIR</a:t>
              </a:r>
              <a:endParaRPr lang="en-US" sz="1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3978" y="5562600"/>
              <a:ext cx="3576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SEIR = </a:t>
              </a:r>
              <a:r>
                <a:rPr lang="en-US" sz="1800" b="1" u="sng" dirty="0" err="1" smtClean="0">
                  <a:solidFill>
                    <a:schemeClr val="bg1"/>
                  </a:solidFill>
                </a:rPr>
                <a:t>S</a:t>
              </a:r>
              <a:r>
                <a:rPr lang="en-US" sz="1800" b="1" dirty="0" err="1" smtClean="0">
                  <a:solidFill>
                    <a:schemeClr val="bg1"/>
                  </a:solidFill>
                </a:rPr>
                <a:t>outh</a:t>
              </a:r>
              <a:r>
                <a:rPr lang="en-US" sz="1800" b="1" u="sng" dirty="0" err="1" smtClean="0">
                  <a:solidFill>
                    <a:schemeClr val="bg1"/>
                  </a:solidFill>
                </a:rPr>
                <a:t>E</a:t>
              </a:r>
              <a:r>
                <a:rPr lang="en-US" sz="1800" b="1" dirty="0" err="1" smtClean="0">
                  <a:solidFill>
                    <a:schemeClr val="bg1"/>
                  </a:solidFill>
                </a:rPr>
                <a:t>ast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800" b="1" u="sng" dirty="0" smtClean="0">
                  <a:solidFill>
                    <a:schemeClr val="bg1"/>
                  </a:solidFill>
                </a:rPr>
                <a:t>I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ndian </a:t>
              </a:r>
              <a:r>
                <a:rPr lang="en-US" sz="1800" b="1" u="sng" dirty="0" smtClean="0">
                  <a:solidFill>
                    <a:schemeClr val="bg1"/>
                  </a:solidFill>
                </a:rPr>
                <a:t>R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idge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0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C:\WORK\Meetings\2015\AGU\SEIS\Kerguelen_Farallon_se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r="4531" b="52557"/>
          <a:stretch/>
        </p:blipFill>
        <p:spPr bwMode="auto">
          <a:xfrm>
            <a:off x="498292" y="1118704"/>
            <a:ext cx="814741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Fast material extends into the deep mantle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00FF00"/>
                </a:solidFill>
              </a:rPr>
              <a:t>SEIS = </a:t>
            </a:r>
            <a:r>
              <a:rPr lang="en-US" sz="2400" i="1" u="sng" dirty="0" err="1" smtClean="0">
                <a:solidFill>
                  <a:srgbClr val="00FF00"/>
                </a:solidFill>
              </a:rPr>
              <a:t>S</a:t>
            </a:r>
            <a:r>
              <a:rPr lang="en-US" sz="2400" i="1" dirty="0" err="1" smtClean="0">
                <a:solidFill>
                  <a:srgbClr val="00FF00"/>
                </a:solidFill>
              </a:rPr>
              <a:t>outh</a:t>
            </a:r>
            <a:r>
              <a:rPr lang="en-US" sz="2400" i="1" u="sng" dirty="0" err="1" smtClean="0">
                <a:solidFill>
                  <a:srgbClr val="00FF00"/>
                </a:solidFill>
              </a:rPr>
              <a:t>E</a:t>
            </a:r>
            <a:r>
              <a:rPr lang="en-US" sz="2400" i="1" dirty="0" err="1" smtClean="0">
                <a:solidFill>
                  <a:srgbClr val="00FF00"/>
                </a:solidFill>
              </a:rPr>
              <a:t>ast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u="sng" dirty="0" smtClean="0">
                <a:solidFill>
                  <a:srgbClr val="00FF00"/>
                </a:solidFill>
              </a:rPr>
              <a:t>I</a:t>
            </a:r>
            <a:r>
              <a:rPr lang="en-US" sz="2400" i="1" dirty="0" smtClean="0">
                <a:solidFill>
                  <a:srgbClr val="00FF00"/>
                </a:solidFill>
              </a:rPr>
              <a:t>ndian </a:t>
            </a:r>
            <a:r>
              <a:rPr lang="en-US" sz="2400" i="1" u="sng" dirty="0" smtClean="0">
                <a:solidFill>
                  <a:srgbClr val="00FF00"/>
                </a:solidFill>
              </a:rPr>
              <a:t>S</a:t>
            </a:r>
            <a:r>
              <a:rPr lang="en-US" sz="2400" i="1" dirty="0" smtClean="0">
                <a:solidFill>
                  <a:srgbClr val="00FF00"/>
                </a:solidFill>
              </a:rPr>
              <a:t>lab </a:t>
            </a:r>
            <a:endParaRPr lang="en-US" sz="2000" i="1" dirty="0" smtClean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2590800"/>
            <a:ext cx="543739" cy="276999"/>
          </a:xfrm>
          <a:prstGeom prst="rect">
            <a:avLst/>
          </a:prstGeom>
          <a:noFill/>
          <a:scene3d>
            <a:camera prst="orthographicFront">
              <a:rot lat="0" lon="0" rev="206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SEIR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3176" y="1125379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SEIR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05500" y="1333500"/>
            <a:ext cx="38100" cy="1905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7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C:\WORK\Meetings\2015\AGU\SEIS\Kerguelen_Farallon_se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r="4531" b="15350"/>
          <a:stretch/>
        </p:blipFill>
        <p:spPr bwMode="auto">
          <a:xfrm>
            <a:off x="498292" y="1118704"/>
            <a:ext cx="8147416" cy="50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Comparable to the </a:t>
            </a:r>
            <a:r>
              <a:rPr lang="en-US" sz="2400" i="1" dirty="0" err="1" smtClean="0">
                <a:solidFill>
                  <a:srgbClr val="FFFF00"/>
                </a:solidFill>
              </a:rPr>
              <a:t>Farallon</a:t>
            </a:r>
            <a:r>
              <a:rPr lang="en-US" sz="2400" i="1" dirty="0" smtClean="0">
                <a:solidFill>
                  <a:srgbClr val="FFFF00"/>
                </a:solidFill>
              </a:rPr>
              <a:t> slab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00FF00"/>
                </a:solidFill>
              </a:rPr>
              <a:t>SEIS = </a:t>
            </a:r>
            <a:r>
              <a:rPr lang="en-US" sz="2400" i="1" u="sng" dirty="0" err="1" smtClean="0">
                <a:solidFill>
                  <a:srgbClr val="00FF00"/>
                </a:solidFill>
              </a:rPr>
              <a:t>S</a:t>
            </a:r>
            <a:r>
              <a:rPr lang="en-US" sz="2400" i="1" dirty="0" err="1" smtClean="0">
                <a:solidFill>
                  <a:srgbClr val="00FF00"/>
                </a:solidFill>
              </a:rPr>
              <a:t>outh</a:t>
            </a:r>
            <a:r>
              <a:rPr lang="en-US" sz="2400" i="1" u="sng" dirty="0" err="1" smtClean="0">
                <a:solidFill>
                  <a:srgbClr val="00FF00"/>
                </a:solidFill>
              </a:rPr>
              <a:t>E</a:t>
            </a:r>
            <a:r>
              <a:rPr lang="en-US" sz="2400" i="1" dirty="0" err="1" smtClean="0">
                <a:solidFill>
                  <a:srgbClr val="00FF00"/>
                </a:solidFill>
              </a:rPr>
              <a:t>ast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u="sng" dirty="0" smtClean="0">
                <a:solidFill>
                  <a:srgbClr val="00FF00"/>
                </a:solidFill>
              </a:rPr>
              <a:t>I</a:t>
            </a:r>
            <a:r>
              <a:rPr lang="en-US" sz="2400" i="1" dirty="0" smtClean="0">
                <a:solidFill>
                  <a:srgbClr val="00FF00"/>
                </a:solidFill>
              </a:rPr>
              <a:t>ndian </a:t>
            </a:r>
            <a:r>
              <a:rPr lang="en-US" sz="2400" i="1" u="sng" dirty="0" smtClean="0">
                <a:solidFill>
                  <a:srgbClr val="00FF00"/>
                </a:solidFill>
              </a:rPr>
              <a:t>S</a:t>
            </a:r>
            <a:r>
              <a:rPr lang="en-US" sz="2400" i="1" dirty="0" smtClean="0">
                <a:solidFill>
                  <a:srgbClr val="00FF00"/>
                </a:solidFill>
              </a:rPr>
              <a:t>lab </a:t>
            </a:r>
            <a:endParaRPr lang="en-US" sz="2000" i="1" dirty="0" smtClean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2590800"/>
            <a:ext cx="543739" cy="276999"/>
          </a:xfrm>
          <a:prstGeom prst="rect">
            <a:avLst/>
          </a:prstGeom>
          <a:noFill/>
          <a:scene3d>
            <a:camera prst="orthographicFront">
              <a:rot lat="0" lon="0" rev="2069999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SEIR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3176" y="1125379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SEIR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05500" y="1333500"/>
            <a:ext cx="38100" cy="1905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Visible along multiple cross sections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>
                <a:solidFill>
                  <a:srgbClr val="00FF00"/>
                </a:solidFill>
              </a:rPr>
              <a:t>SEIS = </a:t>
            </a:r>
            <a:r>
              <a:rPr lang="en-US" sz="2400" i="1" u="sng" dirty="0" err="1">
                <a:solidFill>
                  <a:srgbClr val="00FF00"/>
                </a:solidFill>
              </a:rPr>
              <a:t>S</a:t>
            </a:r>
            <a:r>
              <a:rPr lang="en-US" sz="2400" i="1" dirty="0" err="1">
                <a:solidFill>
                  <a:srgbClr val="00FF00"/>
                </a:solidFill>
              </a:rPr>
              <a:t>outh</a:t>
            </a:r>
            <a:r>
              <a:rPr lang="en-US" sz="2400" i="1" u="sng" dirty="0" err="1">
                <a:solidFill>
                  <a:srgbClr val="00FF00"/>
                </a:solidFill>
              </a:rPr>
              <a:t>E</a:t>
            </a:r>
            <a:r>
              <a:rPr lang="en-US" sz="2400" i="1" dirty="0" err="1">
                <a:solidFill>
                  <a:srgbClr val="00FF00"/>
                </a:solidFill>
              </a:rPr>
              <a:t>ast</a:t>
            </a:r>
            <a:r>
              <a:rPr lang="en-US" sz="2400" i="1" dirty="0">
                <a:solidFill>
                  <a:srgbClr val="00FF00"/>
                </a:solidFill>
              </a:rPr>
              <a:t> </a:t>
            </a:r>
            <a:r>
              <a:rPr lang="en-US" sz="2400" i="1" u="sng" dirty="0">
                <a:solidFill>
                  <a:srgbClr val="00FF00"/>
                </a:solidFill>
              </a:rPr>
              <a:t>I</a:t>
            </a:r>
            <a:r>
              <a:rPr lang="en-US" sz="2400" i="1" dirty="0">
                <a:solidFill>
                  <a:srgbClr val="00FF00"/>
                </a:solidFill>
              </a:rPr>
              <a:t>ndian </a:t>
            </a:r>
            <a:r>
              <a:rPr lang="en-US" sz="2400" i="1" u="sng" dirty="0">
                <a:solidFill>
                  <a:srgbClr val="00FF00"/>
                </a:solidFill>
              </a:rPr>
              <a:t>S</a:t>
            </a:r>
            <a:r>
              <a:rPr lang="en-US" sz="2400" i="1" dirty="0">
                <a:solidFill>
                  <a:srgbClr val="00FF00"/>
                </a:solidFill>
              </a:rPr>
              <a:t>lab</a:t>
            </a:r>
            <a:endParaRPr lang="en-US" sz="2400" i="1" dirty="0" smtClean="0">
              <a:solidFill>
                <a:srgbClr val="FFFF00"/>
              </a:solidFill>
            </a:endParaRPr>
          </a:p>
        </p:txBody>
      </p:sp>
      <p:pic>
        <p:nvPicPr>
          <p:cNvPr id="4098" name="Picture 2" descr="C:\WORK\Meetings\2015\AGU\SEIS\All3secti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7162" r="4161" b="14031"/>
          <a:stretch/>
        </p:blipFill>
        <p:spPr bwMode="auto">
          <a:xfrm>
            <a:off x="685800" y="1447800"/>
            <a:ext cx="7745232" cy="44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9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Visible along multiple cross sections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>
                <a:solidFill>
                  <a:srgbClr val="00FF00"/>
                </a:solidFill>
              </a:rPr>
              <a:t>SEIS = </a:t>
            </a:r>
            <a:r>
              <a:rPr lang="en-US" sz="2400" i="1" u="sng" dirty="0" err="1">
                <a:solidFill>
                  <a:srgbClr val="00FF00"/>
                </a:solidFill>
              </a:rPr>
              <a:t>S</a:t>
            </a:r>
            <a:r>
              <a:rPr lang="en-US" sz="2400" i="1" dirty="0" err="1">
                <a:solidFill>
                  <a:srgbClr val="00FF00"/>
                </a:solidFill>
              </a:rPr>
              <a:t>outh</a:t>
            </a:r>
            <a:r>
              <a:rPr lang="en-US" sz="2400" i="1" u="sng" dirty="0" err="1">
                <a:solidFill>
                  <a:srgbClr val="00FF00"/>
                </a:solidFill>
              </a:rPr>
              <a:t>E</a:t>
            </a:r>
            <a:r>
              <a:rPr lang="en-US" sz="2400" i="1" dirty="0" err="1">
                <a:solidFill>
                  <a:srgbClr val="00FF00"/>
                </a:solidFill>
              </a:rPr>
              <a:t>ast</a:t>
            </a:r>
            <a:r>
              <a:rPr lang="en-US" sz="2400" i="1" dirty="0">
                <a:solidFill>
                  <a:srgbClr val="00FF00"/>
                </a:solidFill>
              </a:rPr>
              <a:t> </a:t>
            </a:r>
            <a:r>
              <a:rPr lang="en-US" sz="2400" i="1" u="sng" dirty="0">
                <a:solidFill>
                  <a:srgbClr val="00FF00"/>
                </a:solidFill>
              </a:rPr>
              <a:t>I</a:t>
            </a:r>
            <a:r>
              <a:rPr lang="en-US" sz="2400" i="1" dirty="0">
                <a:solidFill>
                  <a:srgbClr val="00FF00"/>
                </a:solidFill>
              </a:rPr>
              <a:t>ndian </a:t>
            </a:r>
            <a:r>
              <a:rPr lang="en-US" sz="2400" i="1" u="sng" dirty="0">
                <a:solidFill>
                  <a:srgbClr val="00FF00"/>
                </a:solidFill>
              </a:rPr>
              <a:t>S</a:t>
            </a:r>
            <a:r>
              <a:rPr lang="en-US" sz="2400" i="1" dirty="0">
                <a:solidFill>
                  <a:srgbClr val="00FF00"/>
                </a:solidFill>
              </a:rPr>
              <a:t>lab</a:t>
            </a:r>
            <a:endParaRPr lang="en-US" sz="2400" i="1" dirty="0" smtClean="0">
              <a:solidFill>
                <a:srgbClr val="FFFF00"/>
              </a:solidFill>
            </a:endParaRPr>
          </a:p>
        </p:txBody>
      </p:sp>
      <p:pic>
        <p:nvPicPr>
          <p:cNvPr id="4098" name="Picture 2" descr="C:\WORK\Meetings\2015\AGU\SEIS\All3secti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7162" r="4374" b="14031"/>
          <a:stretch/>
        </p:blipFill>
        <p:spPr bwMode="auto">
          <a:xfrm>
            <a:off x="4480560" y="1447800"/>
            <a:ext cx="3931920" cy="44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6197600" y="4334933"/>
            <a:ext cx="635000" cy="1092200"/>
          </a:xfrm>
          <a:custGeom>
            <a:avLst/>
            <a:gdLst>
              <a:gd name="connsiteX0" fmla="*/ 0 w 635000"/>
              <a:gd name="connsiteY0" fmla="*/ 0 h 1092200"/>
              <a:gd name="connsiteX1" fmla="*/ 228600 w 635000"/>
              <a:gd name="connsiteY1" fmla="*/ 8467 h 1092200"/>
              <a:gd name="connsiteX2" fmla="*/ 321733 w 635000"/>
              <a:gd name="connsiteY2" fmla="*/ 33867 h 1092200"/>
              <a:gd name="connsiteX3" fmla="*/ 347133 w 635000"/>
              <a:gd name="connsiteY3" fmla="*/ 42334 h 1092200"/>
              <a:gd name="connsiteX4" fmla="*/ 347133 w 635000"/>
              <a:gd name="connsiteY4" fmla="*/ 177800 h 1092200"/>
              <a:gd name="connsiteX5" fmla="*/ 330200 w 635000"/>
              <a:gd name="connsiteY5" fmla="*/ 194734 h 1092200"/>
              <a:gd name="connsiteX6" fmla="*/ 304800 w 635000"/>
              <a:gd name="connsiteY6" fmla="*/ 203200 h 1092200"/>
              <a:gd name="connsiteX7" fmla="*/ 287867 w 635000"/>
              <a:gd name="connsiteY7" fmla="*/ 220134 h 1092200"/>
              <a:gd name="connsiteX8" fmla="*/ 245533 w 635000"/>
              <a:gd name="connsiteY8" fmla="*/ 245534 h 1092200"/>
              <a:gd name="connsiteX9" fmla="*/ 211667 w 635000"/>
              <a:gd name="connsiteY9" fmla="*/ 296334 h 1092200"/>
              <a:gd name="connsiteX10" fmla="*/ 220133 w 635000"/>
              <a:gd name="connsiteY10" fmla="*/ 457200 h 1092200"/>
              <a:gd name="connsiteX11" fmla="*/ 228600 w 635000"/>
              <a:gd name="connsiteY11" fmla="*/ 482600 h 1092200"/>
              <a:gd name="connsiteX12" fmla="*/ 287867 w 635000"/>
              <a:gd name="connsiteY12" fmla="*/ 524934 h 1092200"/>
              <a:gd name="connsiteX13" fmla="*/ 321733 w 635000"/>
              <a:gd name="connsiteY13" fmla="*/ 533400 h 1092200"/>
              <a:gd name="connsiteX14" fmla="*/ 397933 w 635000"/>
              <a:gd name="connsiteY14" fmla="*/ 558800 h 1092200"/>
              <a:gd name="connsiteX15" fmla="*/ 423333 w 635000"/>
              <a:gd name="connsiteY15" fmla="*/ 567267 h 1092200"/>
              <a:gd name="connsiteX16" fmla="*/ 482600 w 635000"/>
              <a:gd name="connsiteY16" fmla="*/ 575734 h 1092200"/>
              <a:gd name="connsiteX17" fmla="*/ 533400 w 635000"/>
              <a:gd name="connsiteY17" fmla="*/ 592667 h 1092200"/>
              <a:gd name="connsiteX18" fmla="*/ 592667 w 635000"/>
              <a:gd name="connsiteY18" fmla="*/ 609600 h 1092200"/>
              <a:gd name="connsiteX19" fmla="*/ 609600 w 635000"/>
              <a:gd name="connsiteY19" fmla="*/ 626534 h 1092200"/>
              <a:gd name="connsiteX20" fmla="*/ 609600 w 635000"/>
              <a:gd name="connsiteY20" fmla="*/ 728134 h 1092200"/>
              <a:gd name="connsiteX21" fmla="*/ 592667 w 635000"/>
              <a:gd name="connsiteY21" fmla="*/ 753534 h 1092200"/>
              <a:gd name="connsiteX22" fmla="*/ 541867 w 635000"/>
              <a:gd name="connsiteY22" fmla="*/ 770467 h 1092200"/>
              <a:gd name="connsiteX23" fmla="*/ 516467 w 635000"/>
              <a:gd name="connsiteY23" fmla="*/ 778934 h 1092200"/>
              <a:gd name="connsiteX24" fmla="*/ 491067 w 635000"/>
              <a:gd name="connsiteY24" fmla="*/ 787400 h 1092200"/>
              <a:gd name="connsiteX25" fmla="*/ 465667 w 635000"/>
              <a:gd name="connsiteY25" fmla="*/ 795867 h 1092200"/>
              <a:gd name="connsiteX26" fmla="*/ 448733 w 635000"/>
              <a:gd name="connsiteY26" fmla="*/ 812800 h 1092200"/>
              <a:gd name="connsiteX27" fmla="*/ 406400 w 635000"/>
              <a:gd name="connsiteY27" fmla="*/ 846667 h 1092200"/>
              <a:gd name="connsiteX28" fmla="*/ 389467 w 635000"/>
              <a:gd name="connsiteY28" fmla="*/ 897467 h 1092200"/>
              <a:gd name="connsiteX29" fmla="*/ 397933 w 635000"/>
              <a:gd name="connsiteY29" fmla="*/ 956734 h 1092200"/>
              <a:gd name="connsiteX30" fmla="*/ 414867 w 635000"/>
              <a:gd name="connsiteY30" fmla="*/ 973667 h 1092200"/>
              <a:gd name="connsiteX31" fmla="*/ 465667 w 635000"/>
              <a:gd name="connsiteY31" fmla="*/ 990600 h 1092200"/>
              <a:gd name="connsiteX32" fmla="*/ 516467 w 635000"/>
              <a:gd name="connsiteY32" fmla="*/ 1007534 h 1092200"/>
              <a:gd name="connsiteX33" fmla="*/ 567267 w 635000"/>
              <a:gd name="connsiteY33" fmla="*/ 1024467 h 1092200"/>
              <a:gd name="connsiteX34" fmla="*/ 592667 w 635000"/>
              <a:gd name="connsiteY34" fmla="*/ 1032934 h 1092200"/>
              <a:gd name="connsiteX35" fmla="*/ 635000 w 635000"/>
              <a:gd name="connsiteY35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5000" h="1092200">
                <a:moveTo>
                  <a:pt x="0" y="0"/>
                </a:moveTo>
                <a:cubicBezTo>
                  <a:pt x="76200" y="2822"/>
                  <a:pt x="152496" y="3710"/>
                  <a:pt x="228600" y="8467"/>
                </a:cubicBezTo>
                <a:cubicBezTo>
                  <a:pt x="258054" y="10308"/>
                  <a:pt x="294964" y="24944"/>
                  <a:pt x="321733" y="33867"/>
                </a:cubicBezTo>
                <a:lnTo>
                  <a:pt x="347133" y="42334"/>
                </a:lnTo>
                <a:cubicBezTo>
                  <a:pt x="365017" y="95985"/>
                  <a:pt x="365436" y="86287"/>
                  <a:pt x="347133" y="177800"/>
                </a:cubicBezTo>
                <a:cubicBezTo>
                  <a:pt x="345567" y="185628"/>
                  <a:pt x="337045" y="190627"/>
                  <a:pt x="330200" y="194734"/>
                </a:cubicBezTo>
                <a:cubicBezTo>
                  <a:pt x="322547" y="199326"/>
                  <a:pt x="313267" y="200378"/>
                  <a:pt x="304800" y="203200"/>
                </a:cubicBezTo>
                <a:cubicBezTo>
                  <a:pt x="299156" y="208845"/>
                  <a:pt x="294712" y="216027"/>
                  <a:pt x="287867" y="220134"/>
                </a:cubicBezTo>
                <a:cubicBezTo>
                  <a:pt x="254715" y="240025"/>
                  <a:pt x="268938" y="214328"/>
                  <a:pt x="245533" y="245534"/>
                </a:cubicBezTo>
                <a:cubicBezTo>
                  <a:pt x="233322" y="261815"/>
                  <a:pt x="211667" y="296334"/>
                  <a:pt x="211667" y="296334"/>
                </a:cubicBezTo>
                <a:cubicBezTo>
                  <a:pt x="214489" y="349956"/>
                  <a:pt x="215272" y="403724"/>
                  <a:pt x="220133" y="457200"/>
                </a:cubicBezTo>
                <a:cubicBezTo>
                  <a:pt x="220941" y="466088"/>
                  <a:pt x="223413" y="475338"/>
                  <a:pt x="228600" y="482600"/>
                </a:cubicBezTo>
                <a:cubicBezTo>
                  <a:pt x="251255" y="514316"/>
                  <a:pt x="257117" y="516148"/>
                  <a:pt x="287867" y="524934"/>
                </a:cubicBezTo>
                <a:cubicBezTo>
                  <a:pt x="299055" y="528131"/>
                  <a:pt x="310588" y="530056"/>
                  <a:pt x="321733" y="533400"/>
                </a:cubicBezTo>
                <a:cubicBezTo>
                  <a:pt x="347378" y="541093"/>
                  <a:pt x="372533" y="550333"/>
                  <a:pt x="397933" y="558800"/>
                </a:cubicBezTo>
                <a:cubicBezTo>
                  <a:pt x="406400" y="561622"/>
                  <a:pt x="414498" y="566005"/>
                  <a:pt x="423333" y="567267"/>
                </a:cubicBezTo>
                <a:lnTo>
                  <a:pt x="482600" y="575734"/>
                </a:lnTo>
                <a:cubicBezTo>
                  <a:pt x="499533" y="581378"/>
                  <a:pt x="516084" y="588338"/>
                  <a:pt x="533400" y="592667"/>
                </a:cubicBezTo>
                <a:cubicBezTo>
                  <a:pt x="575925" y="603299"/>
                  <a:pt x="556228" y="597454"/>
                  <a:pt x="592667" y="609600"/>
                </a:cubicBezTo>
                <a:cubicBezTo>
                  <a:pt x="598311" y="615245"/>
                  <a:pt x="605493" y="619689"/>
                  <a:pt x="609600" y="626534"/>
                </a:cubicBezTo>
                <a:cubicBezTo>
                  <a:pt x="627130" y="655751"/>
                  <a:pt x="616243" y="701560"/>
                  <a:pt x="609600" y="728134"/>
                </a:cubicBezTo>
                <a:cubicBezTo>
                  <a:pt x="607132" y="738006"/>
                  <a:pt x="601296" y="748141"/>
                  <a:pt x="592667" y="753534"/>
                </a:cubicBezTo>
                <a:cubicBezTo>
                  <a:pt x="577531" y="762994"/>
                  <a:pt x="558800" y="764823"/>
                  <a:pt x="541867" y="770467"/>
                </a:cubicBezTo>
                <a:lnTo>
                  <a:pt x="516467" y="778934"/>
                </a:lnTo>
                <a:lnTo>
                  <a:pt x="491067" y="787400"/>
                </a:lnTo>
                <a:lnTo>
                  <a:pt x="465667" y="795867"/>
                </a:lnTo>
                <a:cubicBezTo>
                  <a:pt x="460022" y="801511"/>
                  <a:pt x="455578" y="808693"/>
                  <a:pt x="448733" y="812800"/>
                </a:cubicBezTo>
                <a:cubicBezTo>
                  <a:pt x="416739" y="831996"/>
                  <a:pt x="424795" y="805277"/>
                  <a:pt x="406400" y="846667"/>
                </a:cubicBezTo>
                <a:cubicBezTo>
                  <a:pt x="399151" y="862978"/>
                  <a:pt x="389467" y="897467"/>
                  <a:pt x="389467" y="897467"/>
                </a:cubicBezTo>
                <a:cubicBezTo>
                  <a:pt x="392289" y="917223"/>
                  <a:pt x="391622" y="937802"/>
                  <a:pt x="397933" y="956734"/>
                </a:cubicBezTo>
                <a:cubicBezTo>
                  <a:pt x="400457" y="964307"/>
                  <a:pt x="407727" y="970097"/>
                  <a:pt x="414867" y="973667"/>
                </a:cubicBezTo>
                <a:cubicBezTo>
                  <a:pt x="430832" y="981649"/>
                  <a:pt x="448734" y="984956"/>
                  <a:pt x="465667" y="990600"/>
                </a:cubicBezTo>
                <a:lnTo>
                  <a:pt x="516467" y="1007534"/>
                </a:lnTo>
                <a:lnTo>
                  <a:pt x="567267" y="1024467"/>
                </a:lnTo>
                <a:lnTo>
                  <a:pt x="592667" y="1032934"/>
                </a:lnTo>
                <a:cubicBezTo>
                  <a:pt x="628747" y="1087055"/>
                  <a:pt x="612142" y="1069344"/>
                  <a:pt x="635000" y="1092200"/>
                </a:cubicBez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265333" y="2226733"/>
            <a:ext cx="541867" cy="127940"/>
          </a:xfrm>
          <a:custGeom>
            <a:avLst/>
            <a:gdLst>
              <a:gd name="connsiteX0" fmla="*/ 0 w 541867"/>
              <a:gd name="connsiteY0" fmla="*/ 0 h 127940"/>
              <a:gd name="connsiteX1" fmla="*/ 42334 w 541867"/>
              <a:gd name="connsiteY1" fmla="*/ 59267 h 127940"/>
              <a:gd name="connsiteX2" fmla="*/ 67734 w 541867"/>
              <a:gd name="connsiteY2" fmla="*/ 67734 h 127940"/>
              <a:gd name="connsiteX3" fmla="*/ 118534 w 541867"/>
              <a:gd name="connsiteY3" fmla="*/ 101600 h 127940"/>
              <a:gd name="connsiteX4" fmla="*/ 177800 w 541867"/>
              <a:gd name="connsiteY4" fmla="*/ 110067 h 127940"/>
              <a:gd name="connsiteX5" fmla="*/ 287867 w 541867"/>
              <a:gd name="connsiteY5" fmla="*/ 127000 h 127940"/>
              <a:gd name="connsiteX6" fmla="*/ 541867 w 541867"/>
              <a:gd name="connsiteY6" fmla="*/ 127000 h 12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867" h="127940">
                <a:moveTo>
                  <a:pt x="0" y="0"/>
                </a:moveTo>
                <a:cubicBezTo>
                  <a:pt x="7423" y="12372"/>
                  <a:pt x="24476" y="48552"/>
                  <a:pt x="42334" y="59267"/>
                </a:cubicBezTo>
                <a:cubicBezTo>
                  <a:pt x="49987" y="63859"/>
                  <a:pt x="59932" y="63400"/>
                  <a:pt x="67734" y="67734"/>
                </a:cubicBezTo>
                <a:cubicBezTo>
                  <a:pt x="85524" y="77617"/>
                  <a:pt x="98387" y="98722"/>
                  <a:pt x="118534" y="101600"/>
                </a:cubicBezTo>
                <a:lnTo>
                  <a:pt x="177800" y="110067"/>
                </a:lnTo>
                <a:cubicBezTo>
                  <a:pt x="222948" y="125117"/>
                  <a:pt x="217071" y="125230"/>
                  <a:pt x="287867" y="127000"/>
                </a:cubicBezTo>
                <a:cubicBezTo>
                  <a:pt x="372507" y="129116"/>
                  <a:pt x="457200" y="127000"/>
                  <a:pt x="541867" y="127000"/>
                </a:cubicBez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697133" y="2489200"/>
            <a:ext cx="338667" cy="770467"/>
          </a:xfrm>
          <a:custGeom>
            <a:avLst/>
            <a:gdLst>
              <a:gd name="connsiteX0" fmla="*/ 0 w 338667"/>
              <a:gd name="connsiteY0" fmla="*/ 0 h 770467"/>
              <a:gd name="connsiteX1" fmla="*/ 42334 w 338667"/>
              <a:gd name="connsiteY1" fmla="*/ 8467 h 770467"/>
              <a:gd name="connsiteX2" fmla="*/ 93134 w 338667"/>
              <a:gd name="connsiteY2" fmla="*/ 50800 h 770467"/>
              <a:gd name="connsiteX3" fmla="*/ 101600 w 338667"/>
              <a:gd name="connsiteY3" fmla="*/ 93133 h 770467"/>
              <a:gd name="connsiteX4" fmla="*/ 84667 w 338667"/>
              <a:gd name="connsiteY4" fmla="*/ 143933 h 770467"/>
              <a:gd name="connsiteX5" fmla="*/ 127000 w 338667"/>
              <a:gd name="connsiteY5" fmla="*/ 203200 h 770467"/>
              <a:gd name="connsiteX6" fmla="*/ 143934 w 338667"/>
              <a:gd name="connsiteY6" fmla="*/ 220133 h 770467"/>
              <a:gd name="connsiteX7" fmla="*/ 169334 w 338667"/>
              <a:gd name="connsiteY7" fmla="*/ 228600 h 770467"/>
              <a:gd name="connsiteX8" fmla="*/ 177800 w 338667"/>
              <a:gd name="connsiteY8" fmla="*/ 287867 h 770467"/>
              <a:gd name="connsiteX9" fmla="*/ 211667 w 338667"/>
              <a:gd name="connsiteY9" fmla="*/ 364067 h 770467"/>
              <a:gd name="connsiteX10" fmla="*/ 262467 w 338667"/>
              <a:gd name="connsiteY10" fmla="*/ 397933 h 770467"/>
              <a:gd name="connsiteX11" fmla="*/ 296334 w 338667"/>
              <a:gd name="connsiteY11" fmla="*/ 431800 h 770467"/>
              <a:gd name="connsiteX12" fmla="*/ 313267 w 338667"/>
              <a:gd name="connsiteY12" fmla="*/ 508000 h 770467"/>
              <a:gd name="connsiteX13" fmla="*/ 330200 w 338667"/>
              <a:gd name="connsiteY13" fmla="*/ 558800 h 770467"/>
              <a:gd name="connsiteX14" fmla="*/ 338667 w 338667"/>
              <a:gd name="connsiteY14" fmla="*/ 584200 h 770467"/>
              <a:gd name="connsiteX15" fmla="*/ 313267 w 338667"/>
              <a:gd name="connsiteY15" fmla="*/ 609600 h 770467"/>
              <a:gd name="connsiteX16" fmla="*/ 296334 w 338667"/>
              <a:gd name="connsiteY16" fmla="*/ 770467 h 77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8667" h="770467">
                <a:moveTo>
                  <a:pt x="0" y="0"/>
                </a:moveTo>
                <a:cubicBezTo>
                  <a:pt x="14111" y="2822"/>
                  <a:pt x="28859" y="3414"/>
                  <a:pt x="42334" y="8467"/>
                </a:cubicBezTo>
                <a:cubicBezTo>
                  <a:pt x="61195" y="15540"/>
                  <a:pt x="79957" y="37623"/>
                  <a:pt x="93134" y="50800"/>
                </a:cubicBezTo>
                <a:cubicBezTo>
                  <a:pt x="95956" y="64911"/>
                  <a:pt x="102903" y="78802"/>
                  <a:pt x="101600" y="93133"/>
                </a:cubicBezTo>
                <a:cubicBezTo>
                  <a:pt x="99984" y="110909"/>
                  <a:pt x="84667" y="143933"/>
                  <a:pt x="84667" y="143933"/>
                </a:cubicBezTo>
                <a:cubicBezTo>
                  <a:pt x="104422" y="203200"/>
                  <a:pt x="84667" y="189088"/>
                  <a:pt x="127000" y="203200"/>
                </a:cubicBezTo>
                <a:cubicBezTo>
                  <a:pt x="132645" y="208844"/>
                  <a:pt x="137089" y="216026"/>
                  <a:pt x="143934" y="220133"/>
                </a:cubicBezTo>
                <a:cubicBezTo>
                  <a:pt x="151587" y="224725"/>
                  <a:pt x="165343" y="220617"/>
                  <a:pt x="169334" y="228600"/>
                </a:cubicBezTo>
                <a:cubicBezTo>
                  <a:pt x="178258" y="246449"/>
                  <a:pt x="173313" y="268422"/>
                  <a:pt x="177800" y="287867"/>
                </a:cubicBezTo>
                <a:cubicBezTo>
                  <a:pt x="181675" y="304657"/>
                  <a:pt x="194112" y="348707"/>
                  <a:pt x="211667" y="364067"/>
                </a:cubicBezTo>
                <a:cubicBezTo>
                  <a:pt x="226983" y="377468"/>
                  <a:pt x="248077" y="383543"/>
                  <a:pt x="262467" y="397933"/>
                </a:cubicBezTo>
                <a:lnTo>
                  <a:pt x="296334" y="431800"/>
                </a:lnTo>
                <a:cubicBezTo>
                  <a:pt x="320559" y="504479"/>
                  <a:pt x="283462" y="388780"/>
                  <a:pt x="313267" y="508000"/>
                </a:cubicBezTo>
                <a:cubicBezTo>
                  <a:pt x="317596" y="525316"/>
                  <a:pt x="324556" y="541867"/>
                  <a:pt x="330200" y="558800"/>
                </a:cubicBezTo>
                <a:lnTo>
                  <a:pt x="338667" y="584200"/>
                </a:lnTo>
                <a:cubicBezTo>
                  <a:pt x="330200" y="592667"/>
                  <a:pt x="315615" y="597859"/>
                  <a:pt x="313267" y="609600"/>
                </a:cubicBezTo>
                <a:cubicBezTo>
                  <a:pt x="269077" y="830545"/>
                  <a:pt x="330933" y="701260"/>
                  <a:pt x="296334" y="770467"/>
                </a:cubicBez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89427"/>
            <a:ext cx="3200400" cy="260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" y="3530025"/>
            <a:ext cx="5063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</a:rPr>
              <a:t>Marquardt &amp; Miyagi (2015, Nature Geo.)</a:t>
            </a:r>
          </a:p>
          <a:p>
            <a:endParaRPr lang="en-US" sz="1600" b="1" i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16586"/>
            <a:ext cx="2895600" cy="24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1933" y="6349425"/>
            <a:ext cx="5063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FFFF00"/>
                </a:solidFill>
              </a:rPr>
              <a:t>Sigloch</a:t>
            </a:r>
            <a:r>
              <a:rPr lang="en-US" sz="1600" b="1" i="1" dirty="0" smtClean="0">
                <a:solidFill>
                  <a:srgbClr val="FFFF00"/>
                </a:solidFill>
              </a:rPr>
              <a:t> &amp; </a:t>
            </a:r>
            <a:r>
              <a:rPr lang="en-US" sz="1600" b="1" i="1" dirty="0" err="1" smtClean="0">
                <a:solidFill>
                  <a:srgbClr val="FFFF00"/>
                </a:solidFill>
              </a:rPr>
              <a:t>Mihalynuk</a:t>
            </a:r>
            <a:r>
              <a:rPr lang="en-US" sz="1600" b="1" i="1" dirty="0" smtClean="0">
                <a:solidFill>
                  <a:srgbClr val="FFFF00"/>
                </a:solidFill>
              </a:rPr>
              <a:t> (2013, Nature)</a:t>
            </a:r>
          </a:p>
          <a:p>
            <a:endParaRPr lang="en-US" sz="1600" b="1" i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429000" y="2290702"/>
            <a:ext cx="1219200" cy="300098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581400" y="5029200"/>
            <a:ext cx="1219200" cy="76200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91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828F-1E28-7C4C-8FCF-71075179761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3" descr="lab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2400"/>
            <a:ext cx="627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8554" y="67736"/>
            <a:ext cx="8604446" cy="770464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Observations:  </a:t>
            </a:r>
            <a:r>
              <a:rPr lang="en-US" sz="2400" i="1" dirty="0" smtClean="0">
                <a:solidFill>
                  <a:srgbClr val="FFFF00"/>
                </a:solidFill>
              </a:rPr>
              <a:t>Areal extent of fast material</a:t>
            </a:r>
            <a:endParaRPr lang="en-US" sz="2000" i="1" dirty="0" smtClean="0">
              <a:solidFill>
                <a:srgbClr val="FFFF00"/>
              </a:solidFill>
            </a:endParaRPr>
          </a:p>
        </p:txBody>
      </p:sp>
      <p:pic>
        <p:nvPicPr>
          <p:cNvPr id="5123" name="Picture 3" descr="C:\WORK\Meetings\2015\AGU\SEIS\Areal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21089" r="-357" b="22670"/>
          <a:stretch/>
        </p:blipFill>
        <p:spPr bwMode="auto">
          <a:xfrm>
            <a:off x="749482" y="1600200"/>
            <a:ext cx="7645035" cy="24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9074" y="1066800"/>
            <a:ext cx="2885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Actual Location of Fast Material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(Deep Lower Mantle)</a:t>
            </a:r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229638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Generalization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76400" y="2590800"/>
            <a:ext cx="838200" cy="16764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4267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Outline around slab-like anomalies seen in cross sections</a:t>
            </a:r>
            <a:endParaRPr lang="en-US" sz="1600" b="1" dirty="0">
              <a:solidFill>
                <a:srgbClr val="00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200400" y="3657600"/>
            <a:ext cx="1066800" cy="1219200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29000" y="4881349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FF00"/>
                </a:solidFill>
              </a:rPr>
              <a:t>Possible remnants of Phoenix/Pacific subduction beneath East </a:t>
            </a:r>
            <a:r>
              <a:rPr lang="en-US" sz="1600" b="1" dirty="0" err="1" smtClean="0">
                <a:solidFill>
                  <a:srgbClr val="00FF00"/>
                </a:solidFill>
              </a:rPr>
              <a:t>Gondwana</a:t>
            </a:r>
            <a:endParaRPr lang="en-US" sz="16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134938</TotalTime>
  <Words>1151</Words>
  <Application>Microsoft Office PowerPoint</Application>
  <PresentationFormat>On-screen Show (4:3)</PresentationFormat>
  <Paragraphs>229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Module</vt:lpstr>
      <vt:lpstr>An ancient slab visible from the transition zone to the deep mantle beneath the southern Indian Ocean   </vt:lpstr>
      <vt:lpstr>Global-scale body wave travel time models  LLNL-G3D Series, Simmons et al. 2011, 2012, 2015</vt:lpstr>
      <vt:lpstr>Developed for seismic event monitoring, supported by the NNSA office of Nuclear Detonation Detection</vt:lpstr>
      <vt:lpstr>Observations:  Prominent fast transition zone anomalies near Kerguelen and Tasmania</vt:lpstr>
      <vt:lpstr>Observations:  Fast material extends into the deep mantle SEIS = SouthEast Indian Slab </vt:lpstr>
      <vt:lpstr>Observations:  Comparable to the Farallon slab SEIS = SouthEast Indian Slab </vt:lpstr>
      <vt:lpstr>Observations:  Visible along multiple cross sections SEIS = SouthEast Indian Slab</vt:lpstr>
      <vt:lpstr>Observations:  Visible along multiple cross sections SEIS = SouthEast Indian Slab</vt:lpstr>
      <vt:lpstr>Observations:  Areal extent of fast material</vt:lpstr>
      <vt:lpstr>Observations:  Areal extent of fast material</vt:lpstr>
      <vt:lpstr>Observations:  Areal extent of fast material</vt:lpstr>
      <vt:lpstr>Observations:  Areal extent of fast material</vt:lpstr>
      <vt:lpstr>Interpretation:  Retreating subduction zone, but when? </vt:lpstr>
      <vt:lpstr>Interpretation:  Incompatible with recent tectonics</vt:lpstr>
      <vt:lpstr>Interpretation:  The subduction must have ended in the Early Cretaceous (~130-140 Ma)</vt:lpstr>
      <vt:lpstr>Interpretation:  The subduction must have ended in the Early Cretaceous (~130-140 Ma)</vt:lpstr>
      <vt:lpstr>Interpretation:  Mostly Jurassic-age intra-oceanic subduction zone sweeping across the Tethys Ocean</vt:lpstr>
      <vt:lpstr>External evidence:  The Woyla intra-oceanic arc terrane in Sumatra</vt:lpstr>
      <vt:lpstr>External evidence:  Geoid suggests deep slab material</vt:lpstr>
      <vt:lpstr>External evidence:  Indian Ocean MORB composition is distinct</vt:lpstr>
      <vt:lpstr>External evidence:  Indian Ocean MORB composition is distinct</vt:lpstr>
      <vt:lpstr>External evidence:  Indian Ocean MORB composition is distinct</vt:lpstr>
      <vt:lpstr>Implication:  Longevity of slabs in the shallow mantle</vt:lpstr>
      <vt:lpstr>PowerPoint Presentation</vt:lpstr>
      <vt:lpstr>The End </vt:lpstr>
      <vt:lpstr>LLNL-G3D-JPS (global P/S model)</vt:lpstr>
      <vt:lpstr>External evidence:  Some hints from past tomographic models?</vt:lpstr>
      <vt:lpstr>External evidence:  Indian Ocean MORB composition is distinct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CTBT Issues  LLNL Non-Proliferation Program Planning Meeting February 10, 2009</dc:title>
  <dc:creator>Bill Walter LLNL</dc:creator>
  <cp:lastModifiedBy>Simmons, Nathan A.</cp:lastModifiedBy>
  <cp:revision>1509</cp:revision>
  <cp:lastPrinted>2015-06-11T16:28:07Z</cp:lastPrinted>
  <dcterms:created xsi:type="dcterms:W3CDTF">2010-04-21T13:36:04Z</dcterms:created>
  <dcterms:modified xsi:type="dcterms:W3CDTF">2016-10-05T17:16:06Z</dcterms:modified>
</cp:coreProperties>
</file>