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76" r:id="rId4"/>
    <p:sldId id="265" r:id="rId5"/>
    <p:sldId id="266" r:id="rId6"/>
    <p:sldId id="267" r:id="rId7"/>
    <p:sldId id="268" r:id="rId8"/>
    <p:sldId id="272" r:id="rId9"/>
    <p:sldId id="277" r:id="rId10"/>
    <p:sldId id="279" r:id="rId11"/>
    <p:sldId id="283" r:id="rId12"/>
    <p:sldId id="284" r:id="rId13"/>
    <p:sldId id="273" r:id="rId14"/>
    <p:sldId id="269" r:id="rId15"/>
    <p:sldId id="270" r:id="rId16"/>
    <p:sldId id="271" r:id="rId17"/>
    <p:sldId id="259" r:id="rId18"/>
    <p:sldId id="286" r:id="rId19"/>
    <p:sldId id="263" r:id="rId20"/>
    <p:sldId id="287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83" autoAdjust="0"/>
  </p:normalViewPr>
  <p:slideViewPr>
    <p:cSldViewPr snapToGrid="0">
      <p:cViewPr varScale="1">
        <p:scale>
          <a:sx n="148" d="100"/>
          <a:sy n="148" d="100"/>
        </p:scale>
        <p:origin x="15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8305D-FC50-49D7-981B-88DAFB3F18FE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F6644-E858-4B73-A4FC-157237BB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5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EF8021-4804-41F6-B49D-3D4C3990FDF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78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EF8021-4804-41F6-B49D-3D4C3990FDF9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7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07C4-5557-438C-BF71-E95666CF1FA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7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6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8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0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1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62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5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7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5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2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20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ofM-3_T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18250"/>
            <a:ext cx="3886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69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2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586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5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280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35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61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4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68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40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642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5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9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2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24D2C-8391-45EC-8535-F0806CBDF4B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01399-3973-44E2-A649-CD2D8EBEE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9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31C2-1665-48E6-9553-7AB62A893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21F1-F41F-4B8E-8345-9624BDF998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8" name="Picture 12" descr="UofM-3_T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18250"/>
            <a:ext cx="3886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1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1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73.png"/><Relationship Id="rId3" Type="http://schemas.microsoft.com/office/2007/relationships/media" Target="../media/media3.wmv"/><Relationship Id="rId7" Type="http://schemas.microsoft.com/office/2007/relationships/media" Target="../media/media5.wmv"/><Relationship Id="rId12" Type="http://schemas.openxmlformats.org/officeDocument/2006/relationships/image" Target="../media/image7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71.png"/><Relationship Id="rId5" Type="http://schemas.microsoft.com/office/2007/relationships/media" Target="../media/media4.wmv"/><Relationship Id="rId10" Type="http://schemas.openxmlformats.org/officeDocument/2006/relationships/image" Target="../media/image70.png"/><Relationship Id="rId4" Type="http://schemas.openxmlformats.org/officeDocument/2006/relationships/video" Target="../media/media3.wmv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460" y="-202460"/>
            <a:ext cx="5700606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11" y="-76200"/>
            <a:ext cx="3284074" cy="60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eft-Right Arrow 42"/>
          <p:cNvSpPr/>
          <p:nvPr/>
        </p:nvSpPr>
        <p:spPr>
          <a:xfrm>
            <a:off x="7403869" y="1576081"/>
            <a:ext cx="430179" cy="117321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eft-Right Arrow 43"/>
          <p:cNvSpPr/>
          <p:nvPr/>
        </p:nvSpPr>
        <p:spPr>
          <a:xfrm>
            <a:off x="7452752" y="2719966"/>
            <a:ext cx="430179" cy="117321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7951369" y="1439204"/>
            <a:ext cx="303081" cy="97767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eft-Right Arrow 45"/>
          <p:cNvSpPr/>
          <p:nvPr/>
        </p:nvSpPr>
        <p:spPr>
          <a:xfrm rot="18333920">
            <a:off x="6739046" y="207327"/>
            <a:ext cx="303081" cy="97767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eft-Right Arrow 46"/>
          <p:cNvSpPr/>
          <p:nvPr/>
        </p:nvSpPr>
        <p:spPr>
          <a:xfrm rot="1259661">
            <a:off x="8212043" y="4728869"/>
            <a:ext cx="446833" cy="144139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Left-Right Arrow 47"/>
          <p:cNvSpPr/>
          <p:nvPr/>
        </p:nvSpPr>
        <p:spPr>
          <a:xfrm rot="962468">
            <a:off x="6649555" y="4831684"/>
            <a:ext cx="605702" cy="145245"/>
          </a:xfrm>
          <a:prstGeom prst="leftRightArrow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Left-Right Arrow 48"/>
          <p:cNvSpPr/>
          <p:nvPr/>
        </p:nvSpPr>
        <p:spPr>
          <a:xfrm rot="4683113">
            <a:off x="6786394" y="4221662"/>
            <a:ext cx="283514" cy="113113"/>
          </a:xfrm>
          <a:prstGeom prst="leftRight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92394" y="21568"/>
            <a:ext cx="870135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71016" y="1212400"/>
            <a:ext cx="312858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82083" y="1341436"/>
            <a:ext cx="342188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48472" y="2750058"/>
            <a:ext cx="303081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95476" y="4135646"/>
            <a:ext cx="312858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36815" y="4606888"/>
            <a:ext cx="312858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50729" y="4536774"/>
            <a:ext cx="312858" cy="31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58738" y="5698079"/>
            <a:ext cx="3509872" cy="27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</a:rPr>
              <a:t>Credit: American Geographical Society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190500"/>
            <a:ext cx="473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 panose="020B0403020202020204" pitchFamily="34" charset="0"/>
              </a:rPr>
              <a:t>The Secret Lives of Meander Bends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14524" y="4133850"/>
            <a:ext cx="3905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Jon Schwenk,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Ankush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Khandelwal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Mulu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Fratkin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Vipin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 Kumar, and </a:t>
            </a:r>
          </a:p>
          <a:p>
            <a:pPr algn="ctr"/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Efi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Foufoula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anose="020B0403020202020204" pitchFamily="34" charset="0"/>
              </a:rPr>
              <a:t>-Georgiou</a:t>
            </a:r>
            <a:endParaRPr lang="en-US" sz="2400" dirty="0">
              <a:solidFill>
                <a:schemeClr val="tx1">
                  <a:lumMod val="65000"/>
                </a:schemeClr>
              </a:solidFill>
              <a:latin typeface="Helvetica" panose="020B0403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069248" y="5455593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2400" dirty="0">
                <a:solidFill>
                  <a:schemeClr val="bg1"/>
                </a:solidFill>
                <a:latin typeface="Helvetica" panose="020B0403020202020204" pitchFamily="34" charset="0"/>
              </a:rPr>
              <a:t>GSA, 2016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00589" y="1319213"/>
            <a:ext cx="33718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9037" y="5719763"/>
            <a:ext cx="34194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11707" y="-1450968"/>
            <a:ext cx="3589351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11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2154"/>
          <a:stretch/>
        </p:blipFill>
        <p:spPr>
          <a:xfrm>
            <a:off x="2114551" y="-31519"/>
            <a:ext cx="2228850" cy="6899044"/>
          </a:xfrm>
          <a:prstGeom prst="rect">
            <a:avLst/>
          </a:prstGeo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59"/>
          <a:stretch/>
        </p:blipFill>
        <p:spPr bwMode="auto">
          <a:xfrm>
            <a:off x="4506845" y="0"/>
            <a:ext cx="1952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991100" y="2105025"/>
            <a:ext cx="13811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62525" y="17907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R3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34025" y="3962400"/>
            <a:ext cx="838200" cy="1028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91100" y="5381625"/>
            <a:ext cx="1390650" cy="733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0"/>
            <a:ext cx="19172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905125" y="2276475"/>
            <a:ext cx="352425" cy="0"/>
          </a:xfrm>
          <a:prstGeom prst="line">
            <a:avLst/>
          </a:prstGeom>
          <a:ln w="22225">
            <a:solidFill>
              <a:srgbClr val="AD2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0874" y="2038350"/>
            <a:ext cx="117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channel belt boundaries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3150" y="527685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flow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2562225" y="5048251"/>
            <a:ext cx="123825" cy="266700"/>
          </a:xfrm>
          <a:prstGeom prst="down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510966"/>
            <a:ext cx="214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Controls on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423842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457450"/>
            <a:ext cx="362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Response to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Cutoffs</a:t>
            </a:r>
          </a:p>
        </p:txBody>
      </p:sp>
      <p:pic>
        <p:nvPicPr>
          <p:cNvPr id="17" name="Ucayali_Long_reach_1984_2016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.8878"/>
                </p14:media>
              </p:ext>
            </p:extLst>
          </p:nvPr>
        </p:nvPicPr>
        <p:blipFill rotWithShape="1">
          <a:blip r:embed="rId5"/>
          <a:srcRect l="38350" t="3119" r="41885" b="53889"/>
          <a:stretch/>
        </p:blipFill>
        <p:spPr>
          <a:xfrm>
            <a:off x="3619501" y="0"/>
            <a:ext cx="5524499" cy="6759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6149" y="6286500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15 km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0450" y="6115050"/>
            <a:ext cx="291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Video: Alex </a:t>
            </a:r>
            <a:r>
              <a:rPr lang="en-US" dirty="0" err="1">
                <a:solidFill>
                  <a:schemeClr val="bg1"/>
                </a:solidFill>
                <a:latin typeface="Helvetica" panose="020B0403020202020204" pitchFamily="34" charset="0"/>
              </a:rPr>
              <a:t>Bryk</a:t>
            </a:r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 via Google Earth Engine</a:t>
            </a:r>
          </a:p>
        </p:txBody>
      </p:sp>
      <p:sp>
        <p:nvSpPr>
          <p:cNvPr id="4" name="Oval 3"/>
          <p:cNvSpPr/>
          <p:nvPr/>
        </p:nvSpPr>
        <p:spPr>
          <a:xfrm>
            <a:off x="7153275" y="3714750"/>
            <a:ext cx="1495425" cy="15716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1825" y="3057525"/>
            <a:ext cx="193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Masisea cutoff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23293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85725"/>
            <a:ext cx="28384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37" y="57150"/>
            <a:ext cx="2420238" cy="67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2250" y="104775"/>
            <a:ext cx="123825" cy="6543675"/>
          </a:xfrm>
          <a:prstGeom prst="rect">
            <a:avLst/>
          </a:prstGeom>
          <a:solidFill>
            <a:srgbClr val="FF0066">
              <a:alpha val="18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4625" y="0"/>
            <a:ext cx="45719" cy="665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104775"/>
            <a:ext cx="123825" cy="6543675"/>
          </a:xfrm>
          <a:prstGeom prst="rect">
            <a:avLst/>
          </a:prstGeom>
          <a:solidFill>
            <a:schemeClr val="accent1">
              <a:alpha val="18000"/>
            </a:schemeClr>
          </a:solidFill>
          <a:ln w="12700">
            <a:solidFill>
              <a:srgbClr val="1C0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1475" y="4629150"/>
            <a:ext cx="343852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3375" y="4219575"/>
            <a:ext cx="158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downstream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850" y="4676775"/>
            <a:ext cx="158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upstream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28712" y="3829050"/>
            <a:ext cx="0" cy="409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128712" y="5010150"/>
            <a:ext cx="0" cy="438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662205"/>
              </p:ext>
            </p:extLst>
          </p:nvPr>
        </p:nvGraphicFramePr>
        <p:xfrm>
          <a:off x="280988" y="1276350"/>
          <a:ext cx="14382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6" imgW="1434960" imgH="469800" progId="Equation.3">
                  <p:embed/>
                </p:oleObj>
              </mc:Choice>
              <mc:Fallback>
                <p:oleObj name="Equation" r:id="rId6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1276350"/>
                        <a:ext cx="143827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658162"/>
              </p:ext>
            </p:extLst>
          </p:nvPr>
        </p:nvGraphicFramePr>
        <p:xfrm>
          <a:off x="231775" y="2219325"/>
          <a:ext cx="1422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8" imgW="1422360" imgH="419040" progId="Equation.3">
                  <p:embed/>
                </p:oleObj>
              </mc:Choice>
              <mc:Fallback>
                <p:oleObj name="Equation" r:id="rId8" imgW="14223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775" y="2219325"/>
                        <a:ext cx="1422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66750" y="1800225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0975" y="1219200"/>
            <a:ext cx="1590675" cy="148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62869" y="400050"/>
            <a:ext cx="1316835" cy="4352925"/>
            <a:chOff x="4162869" y="400050"/>
            <a:chExt cx="1316835" cy="4352925"/>
          </a:xfrm>
        </p:grpSpPr>
        <p:sp>
          <p:nvSpPr>
            <p:cNvPr id="4" name="Freeform 3"/>
            <p:cNvSpPr/>
            <p:nvPr/>
          </p:nvSpPr>
          <p:spPr>
            <a:xfrm>
              <a:off x="4162869" y="676426"/>
              <a:ext cx="1316835" cy="4076549"/>
            </a:xfrm>
            <a:custGeom>
              <a:avLst/>
              <a:gdLst>
                <a:gd name="connsiteX0" fmla="*/ 1104456 w 1316835"/>
                <a:gd name="connsiteY0" fmla="*/ 4076549 h 4076549"/>
                <a:gd name="connsiteX1" fmla="*/ 1199706 w 1316835"/>
                <a:gd name="connsiteY1" fmla="*/ 3752699 h 4076549"/>
                <a:gd name="connsiteX2" fmla="*/ 1304481 w 1316835"/>
                <a:gd name="connsiteY2" fmla="*/ 3524099 h 4076549"/>
                <a:gd name="connsiteX3" fmla="*/ 1209231 w 1316835"/>
                <a:gd name="connsiteY3" fmla="*/ 3266924 h 4076549"/>
                <a:gd name="connsiteX4" fmla="*/ 1018731 w 1316835"/>
                <a:gd name="connsiteY4" fmla="*/ 3266924 h 4076549"/>
                <a:gd name="connsiteX5" fmla="*/ 856806 w 1316835"/>
                <a:gd name="connsiteY5" fmla="*/ 3324074 h 4076549"/>
                <a:gd name="connsiteX6" fmla="*/ 732981 w 1316835"/>
                <a:gd name="connsiteY6" fmla="*/ 3276449 h 4076549"/>
                <a:gd name="connsiteX7" fmla="*/ 790131 w 1316835"/>
                <a:gd name="connsiteY7" fmla="*/ 3181199 h 4076549"/>
                <a:gd name="connsiteX8" fmla="*/ 856806 w 1316835"/>
                <a:gd name="connsiteY8" fmla="*/ 3133574 h 4076549"/>
                <a:gd name="connsiteX9" fmla="*/ 847281 w 1316835"/>
                <a:gd name="connsiteY9" fmla="*/ 3000224 h 4076549"/>
                <a:gd name="connsiteX10" fmla="*/ 971106 w 1316835"/>
                <a:gd name="connsiteY10" fmla="*/ 2962124 h 4076549"/>
                <a:gd name="connsiteX11" fmla="*/ 1209231 w 1316835"/>
                <a:gd name="connsiteY11" fmla="*/ 2933549 h 4076549"/>
                <a:gd name="connsiteX12" fmla="*/ 1294956 w 1316835"/>
                <a:gd name="connsiteY12" fmla="*/ 2838299 h 4076549"/>
                <a:gd name="connsiteX13" fmla="*/ 1314006 w 1316835"/>
                <a:gd name="connsiteY13" fmla="*/ 2666849 h 4076549"/>
                <a:gd name="connsiteX14" fmla="*/ 1247331 w 1316835"/>
                <a:gd name="connsiteY14" fmla="*/ 2523974 h 4076549"/>
                <a:gd name="connsiteX15" fmla="*/ 1056831 w 1316835"/>
                <a:gd name="connsiteY15" fmla="*/ 2342999 h 4076549"/>
                <a:gd name="connsiteX16" fmla="*/ 894906 w 1316835"/>
                <a:gd name="connsiteY16" fmla="*/ 2219174 h 4076549"/>
                <a:gd name="connsiteX17" fmla="*/ 732981 w 1316835"/>
                <a:gd name="connsiteY17" fmla="*/ 1981049 h 4076549"/>
                <a:gd name="connsiteX18" fmla="*/ 790131 w 1316835"/>
                <a:gd name="connsiteY18" fmla="*/ 1723874 h 4076549"/>
                <a:gd name="connsiteX19" fmla="*/ 752031 w 1316835"/>
                <a:gd name="connsiteY19" fmla="*/ 1552424 h 4076549"/>
                <a:gd name="connsiteX20" fmla="*/ 552006 w 1316835"/>
                <a:gd name="connsiteY20" fmla="*/ 1361924 h 4076549"/>
                <a:gd name="connsiteX21" fmla="*/ 428181 w 1316835"/>
                <a:gd name="connsiteY21" fmla="*/ 1285724 h 4076549"/>
                <a:gd name="connsiteX22" fmla="*/ 304356 w 1316835"/>
                <a:gd name="connsiteY22" fmla="*/ 1190474 h 4076549"/>
                <a:gd name="connsiteX23" fmla="*/ 190056 w 1316835"/>
                <a:gd name="connsiteY23" fmla="*/ 1114274 h 4076549"/>
                <a:gd name="connsiteX24" fmla="*/ 28131 w 1316835"/>
                <a:gd name="connsiteY24" fmla="*/ 1066649 h 4076549"/>
                <a:gd name="connsiteX25" fmla="*/ 18606 w 1316835"/>
                <a:gd name="connsiteY25" fmla="*/ 914249 h 4076549"/>
                <a:gd name="connsiteX26" fmla="*/ 218631 w 1316835"/>
                <a:gd name="connsiteY26" fmla="*/ 790424 h 4076549"/>
                <a:gd name="connsiteX27" fmla="*/ 532956 w 1316835"/>
                <a:gd name="connsiteY27" fmla="*/ 599924 h 4076549"/>
                <a:gd name="connsiteX28" fmla="*/ 637731 w 1316835"/>
                <a:gd name="connsiteY28" fmla="*/ 457049 h 4076549"/>
                <a:gd name="connsiteX29" fmla="*/ 685356 w 1316835"/>
                <a:gd name="connsiteY29" fmla="*/ 247499 h 4076549"/>
                <a:gd name="connsiteX30" fmla="*/ 542481 w 1316835"/>
                <a:gd name="connsiteY30" fmla="*/ 28424 h 4076549"/>
                <a:gd name="connsiteX31" fmla="*/ 275781 w 1316835"/>
                <a:gd name="connsiteY31" fmla="*/ 9374 h 407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16835" h="4076549">
                  <a:moveTo>
                    <a:pt x="1104456" y="4076549"/>
                  </a:moveTo>
                  <a:cubicBezTo>
                    <a:pt x="1135412" y="3960661"/>
                    <a:pt x="1166369" y="3844774"/>
                    <a:pt x="1199706" y="3752699"/>
                  </a:cubicBezTo>
                  <a:cubicBezTo>
                    <a:pt x="1233043" y="3660624"/>
                    <a:pt x="1302894" y="3605061"/>
                    <a:pt x="1304481" y="3524099"/>
                  </a:cubicBezTo>
                  <a:cubicBezTo>
                    <a:pt x="1306068" y="3443137"/>
                    <a:pt x="1256856" y="3309786"/>
                    <a:pt x="1209231" y="3266924"/>
                  </a:cubicBezTo>
                  <a:cubicBezTo>
                    <a:pt x="1161606" y="3224062"/>
                    <a:pt x="1077468" y="3257399"/>
                    <a:pt x="1018731" y="3266924"/>
                  </a:cubicBezTo>
                  <a:cubicBezTo>
                    <a:pt x="959993" y="3276449"/>
                    <a:pt x="904431" y="3322487"/>
                    <a:pt x="856806" y="3324074"/>
                  </a:cubicBezTo>
                  <a:cubicBezTo>
                    <a:pt x="809181" y="3325661"/>
                    <a:pt x="744093" y="3300261"/>
                    <a:pt x="732981" y="3276449"/>
                  </a:cubicBezTo>
                  <a:cubicBezTo>
                    <a:pt x="721868" y="3252636"/>
                    <a:pt x="769494" y="3205011"/>
                    <a:pt x="790131" y="3181199"/>
                  </a:cubicBezTo>
                  <a:cubicBezTo>
                    <a:pt x="810768" y="3157387"/>
                    <a:pt x="847281" y="3163736"/>
                    <a:pt x="856806" y="3133574"/>
                  </a:cubicBezTo>
                  <a:cubicBezTo>
                    <a:pt x="866331" y="3103412"/>
                    <a:pt x="828231" y="3028799"/>
                    <a:pt x="847281" y="3000224"/>
                  </a:cubicBezTo>
                  <a:cubicBezTo>
                    <a:pt x="866331" y="2971649"/>
                    <a:pt x="910781" y="2973236"/>
                    <a:pt x="971106" y="2962124"/>
                  </a:cubicBezTo>
                  <a:cubicBezTo>
                    <a:pt x="1031431" y="2951012"/>
                    <a:pt x="1155256" y="2954186"/>
                    <a:pt x="1209231" y="2933549"/>
                  </a:cubicBezTo>
                  <a:cubicBezTo>
                    <a:pt x="1263206" y="2912911"/>
                    <a:pt x="1277494" y="2882749"/>
                    <a:pt x="1294956" y="2838299"/>
                  </a:cubicBezTo>
                  <a:cubicBezTo>
                    <a:pt x="1312418" y="2793849"/>
                    <a:pt x="1321943" y="2719236"/>
                    <a:pt x="1314006" y="2666849"/>
                  </a:cubicBezTo>
                  <a:cubicBezTo>
                    <a:pt x="1306069" y="2614462"/>
                    <a:pt x="1290193" y="2577949"/>
                    <a:pt x="1247331" y="2523974"/>
                  </a:cubicBezTo>
                  <a:cubicBezTo>
                    <a:pt x="1204469" y="2469999"/>
                    <a:pt x="1115568" y="2393799"/>
                    <a:pt x="1056831" y="2342999"/>
                  </a:cubicBezTo>
                  <a:cubicBezTo>
                    <a:pt x="998094" y="2292199"/>
                    <a:pt x="948881" y="2279499"/>
                    <a:pt x="894906" y="2219174"/>
                  </a:cubicBezTo>
                  <a:cubicBezTo>
                    <a:pt x="840931" y="2158849"/>
                    <a:pt x="750443" y="2063599"/>
                    <a:pt x="732981" y="1981049"/>
                  </a:cubicBezTo>
                  <a:cubicBezTo>
                    <a:pt x="715519" y="1898499"/>
                    <a:pt x="786956" y="1795311"/>
                    <a:pt x="790131" y="1723874"/>
                  </a:cubicBezTo>
                  <a:cubicBezTo>
                    <a:pt x="793306" y="1652437"/>
                    <a:pt x="791719" y="1612749"/>
                    <a:pt x="752031" y="1552424"/>
                  </a:cubicBezTo>
                  <a:cubicBezTo>
                    <a:pt x="712343" y="1492099"/>
                    <a:pt x="605981" y="1406374"/>
                    <a:pt x="552006" y="1361924"/>
                  </a:cubicBezTo>
                  <a:cubicBezTo>
                    <a:pt x="498031" y="1317474"/>
                    <a:pt x="469456" y="1314299"/>
                    <a:pt x="428181" y="1285724"/>
                  </a:cubicBezTo>
                  <a:cubicBezTo>
                    <a:pt x="386906" y="1257149"/>
                    <a:pt x="344043" y="1219049"/>
                    <a:pt x="304356" y="1190474"/>
                  </a:cubicBezTo>
                  <a:cubicBezTo>
                    <a:pt x="264668" y="1161899"/>
                    <a:pt x="236093" y="1134911"/>
                    <a:pt x="190056" y="1114274"/>
                  </a:cubicBezTo>
                  <a:cubicBezTo>
                    <a:pt x="144018" y="1093636"/>
                    <a:pt x="56706" y="1099986"/>
                    <a:pt x="28131" y="1066649"/>
                  </a:cubicBezTo>
                  <a:cubicBezTo>
                    <a:pt x="-444" y="1033311"/>
                    <a:pt x="-13144" y="960286"/>
                    <a:pt x="18606" y="914249"/>
                  </a:cubicBezTo>
                  <a:cubicBezTo>
                    <a:pt x="50356" y="868212"/>
                    <a:pt x="218631" y="790424"/>
                    <a:pt x="218631" y="790424"/>
                  </a:cubicBezTo>
                  <a:cubicBezTo>
                    <a:pt x="304356" y="738036"/>
                    <a:pt x="463106" y="655486"/>
                    <a:pt x="532956" y="599924"/>
                  </a:cubicBezTo>
                  <a:cubicBezTo>
                    <a:pt x="602806" y="544362"/>
                    <a:pt x="612331" y="515786"/>
                    <a:pt x="637731" y="457049"/>
                  </a:cubicBezTo>
                  <a:cubicBezTo>
                    <a:pt x="663131" y="398312"/>
                    <a:pt x="701231" y="318936"/>
                    <a:pt x="685356" y="247499"/>
                  </a:cubicBezTo>
                  <a:cubicBezTo>
                    <a:pt x="669481" y="176062"/>
                    <a:pt x="610743" y="68111"/>
                    <a:pt x="542481" y="28424"/>
                  </a:cubicBezTo>
                  <a:cubicBezTo>
                    <a:pt x="474219" y="-11263"/>
                    <a:pt x="375000" y="-945"/>
                    <a:pt x="275781" y="9374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33925" y="400050"/>
              <a:ext cx="685800" cy="369332"/>
              <a:chOff x="4705350" y="1476375"/>
              <a:chExt cx="685800" cy="3693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714875" y="1476375"/>
                <a:ext cx="676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n w="76200">
                      <a:solidFill>
                        <a:prstClr val="white"/>
                      </a:solidFill>
                    </a:ln>
                    <a:solidFill>
                      <a:srgbClr val="FF0000"/>
                    </a:solidFill>
                    <a:latin typeface="Helvetica" panose="020B0403020202020204" pitchFamily="34" charset="0"/>
                  </a:rPr>
                  <a:t>D</a:t>
                </a:r>
                <a:r>
                  <a:rPr lang="en-US" b="1" baseline="-25000" dirty="0">
                    <a:ln w="76200">
                      <a:solidFill>
                        <a:prstClr val="white"/>
                      </a:solidFill>
                    </a:ln>
                    <a:solidFill>
                      <a:srgbClr val="FF0000"/>
                    </a:solidFill>
                    <a:latin typeface="Helvetica" panose="020B0403020202020204" pitchFamily="34" charset="0"/>
                  </a:rPr>
                  <a:t>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705350" y="1476375"/>
                <a:ext cx="676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Helvetica" panose="020B0403020202020204" pitchFamily="34" charset="0"/>
                  </a:rPr>
                  <a:t>D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Helvetica" panose="020B0403020202020204" pitchFamily="34" charset="0"/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2" grpId="0" animBg="1"/>
      <p:bldP spid="8" grpId="0"/>
      <p:bldP spid="16" grpId="0"/>
      <p:bldP spid="21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85725"/>
            <a:ext cx="28384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37" y="57150"/>
            <a:ext cx="2420238" cy="67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2250" y="104775"/>
            <a:ext cx="123825" cy="6543675"/>
          </a:xfrm>
          <a:prstGeom prst="rect">
            <a:avLst/>
          </a:prstGeom>
          <a:solidFill>
            <a:srgbClr val="FF0066">
              <a:alpha val="18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4625" y="0"/>
            <a:ext cx="45719" cy="665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104775"/>
            <a:ext cx="123825" cy="6543675"/>
          </a:xfrm>
          <a:prstGeom prst="rect">
            <a:avLst/>
          </a:prstGeom>
          <a:solidFill>
            <a:schemeClr val="accent1">
              <a:alpha val="18000"/>
            </a:schemeClr>
          </a:solidFill>
          <a:ln w="12700">
            <a:solidFill>
              <a:srgbClr val="1C0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1475" y="4629150"/>
            <a:ext cx="343852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3375" y="4219575"/>
            <a:ext cx="158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downstream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850" y="4676775"/>
            <a:ext cx="158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upstream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28712" y="3829050"/>
            <a:ext cx="0" cy="409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128712" y="5010150"/>
            <a:ext cx="0" cy="43815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60" y="28575"/>
            <a:ext cx="241859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319962" y="104775"/>
            <a:ext cx="104775" cy="6543675"/>
          </a:xfrm>
          <a:prstGeom prst="rect">
            <a:avLst/>
          </a:prstGeom>
          <a:solidFill>
            <a:schemeClr val="accent1">
              <a:alpha val="18000"/>
            </a:schemeClr>
          </a:solidFill>
          <a:ln w="12700">
            <a:solidFill>
              <a:srgbClr val="1C0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5700" y="104775"/>
            <a:ext cx="114300" cy="6543675"/>
          </a:xfrm>
          <a:prstGeom prst="rect">
            <a:avLst/>
          </a:prstGeom>
          <a:solidFill>
            <a:srgbClr val="FF0066">
              <a:alpha val="18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79673"/>
              </p:ext>
            </p:extLst>
          </p:nvPr>
        </p:nvGraphicFramePr>
        <p:xfrm>
          <a:off x="452438" y="1343025"/>
          <a:ext cx="11699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7" imgW="1168200" imgH="469800" progId="Equation.3">
                  <p:embed/>
                </p:oleObj>
              </mc:Choice>
              <mc:Fallback>
                <p:oleObj name="Equation" r:id="rId7" imgW="1168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343025"/>
                        <a:ext cx="1169987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41044"/>
              </p:ext>
            </p:extLst>
          </p:nvPr>
        </p:nvGraphicFramePr>
        <p:xfrm>
          <a:off x="409575" y="2374900"/>
          <a:ext cx="1143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9" imgW="1143000" imgH="241200" progId="Equation.3">
                  <p:embed/>
                </p:oleObj>
              </mc:Choice>
              <mc:Fallback>
                <p:oleObj name="Equation" r:id="rId9" imgW="11430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575" y="2374900"/>
                        <a:ext cx="1143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76275" y="1866900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and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0975" y="1219200"/>
            <a:ext cx="1590675" cy="148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263" y="85725"/>
            <a:ext cx="65087" cy="6567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95850" y="2600325"/>
            <a:ext cx="1143000" cy="2190750"/>
            <a:chOff x="4895850" y="2600325"/>
            <a:chExt cx="1143000" cy="2190750"/>
          </a:xfrm>
        </p:grpSpPr>
        <p:sp>
          <p:nvSpPr>
            <p:cNvPr id="30" name="TextBox 29"/>
            <p:cNvSpPr txBox="1"/>
            <p:nvPr/>
          </p:nvSpPr>
          <p:spPr>
            <a:xfrm>
              <a:off x="5362575" y="3590925"/>
              <a:ext cx="676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76200">
                    <a:solidFill>
                      <a:prstClr val="white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D</a:t>
              </a:r>
              <a:r>
                <a:rPr lang="en-US" b="1" baseline="-25000" dirty="0">
                  <a:ln w="76200">
                    <a:solidFill>
                      <a:prstClr val="white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3050" y="3590925"/>
              <a:ext cx="676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Helvetica" panose="020B0403020202020204" pitchFamily="34" charset="0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  <a:latin typeface="Helvetica" panose="020B0403020202020204" pitchFamily="34" charset="0"/>
                </a:rPr>
                <a:t>W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4895850" y="2600325"/>
              <a:ext cx="613825" cy="2190750"/>
            </a:xfrm>
            <a:custGeom>
              <a:avLst/>
              <a:gdLst>
                <a:gd name="connsiteX0" fmla="*/ 428625 w 613825"/>
                <a:gd name="connsiteY0" fmla="*/ 2190750 h 2190750"/>
                <a:gd name="connsiteX1" fmla="*/ 504825 w 613825"/>
                <a:gd name="connsiteY1" fmla="*/ 1895475 h 2190750"/>
                <a:gd name="connsiteX2" fmla="*/ 600075 w 613825"/>
                <a:gd name="connsiteY2" fmla="*/ 1685925 h 2190750"/>
                <a:gd name="connsiteX3" fmla="*/ 600075 w 613825"/>
                <a:gd name="connsiteY3" fmla="*/ 1428750 h 2190750"/>
                <a:gd name="connsiteX4" fmla="*/ 476250 w 613825"/>
                <a:gd name="connsiteY4" fmla="*/ 1371600 h 2190750"/>
                <a:gd name="connsiteX5" fmla="*/ 247650 w 613825"/>
                <a:gd name="connsiteY5" fmla="*/ 1400175 h 2190750"/>
                <a:gd name="connsiteX6" fmla="*/ 161925 w 613825"/>
                <a:gd name="connsiteY6" fmla="*/ 1428750 h 2190750"/>
                <a:gd name="connsiteX7" fmla="*/ 47625 w 613825"/>
                <a:gd name="connsiteY7" fmla="*/ 1343025 h 2190750"/>
                <a:gd name="connsiteX8" fmla="*/ 161925 w 613825"/>
                <a:gd name="connsiteY8" fmla="*/ 1238250 h 2190750"/>
                <a:gd name="connsiteX9" fmla="*/ 142875 w 613825"/>
                <a:gd name="connsiteY9" fmla="*/ 1133475 h 2190750"/>
                <a:gd name="connsiteX10" fmla="*/ 180975 w 613825"/>
                <a:gd name="connsiteY10" fmla="*/ 1000125 h 2190750"/>
                <a:gd name="connsiteX11" fmla="*/ 295275 w 613825"/>
                <a:gd name="connsiteY11" fmla="*/ 990600 h 2190750"/>
                <a:gd name="connsiteX12" fmla="*/ 457200 w 613825"/>
                <a:gd name="connsiteY12" fmla="*/ 990600 h 2190750"/>
                <a:gd name="connsiteX13" fmla="*/ 561975 w 613825"/>
                <a:gd name="connsiteY13" fmla="*/ 790575 h 2190750"/>
                <a:gd name="connsiteX14" fmla="*/ 476250 w 613825"/>
                <a:gd name="connsiteY14" fmla="*/ 600075 h 2190750"/>
                <a:gd name="connsiteX15" fmla="*/ 295275 w 613825"/>
                <a:gd name="connsiteY15" fmla="*/ 476250 h 2190750"/>
                <a:gd name="connsiteX16" fmla="*/ 95250 w 613825"/>
                <a:gd name="connsiteY16" fmla="*/ 219075 h 2190750"/>
                <a:gd name="connsiteX17" fmla="*/ 0 w 613825"/>
                <a:gd name="connsiteY17" fmla="*/ 0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825" h="2190750">
                  <a:moveTo>
                    <a:pt x="428625" y="2190750"/>
                  </a:moveTo>
                  <a:cubicBezTo>
                    <a:pt x="452437" y="2085181"/>
                    <a:pt x="476250" y="1979612"/>
                    <a:pt x="504825" y="1895475"/>
                  </a:cubicBezTo>
                  <a:cubicBezTo>
                    <a:pt x="533400" y="1811338"/>
                    <a:pt x="584200" y="1763712"/>
                    <a:pt x="600075" y="1685925"/>
                  </a:cubicBezTo>
                  <a:cubicBezTo>
                    <a:pt x="615950" y="1608138"/>
                    <a:pt x="620713" y="1481137"/>
                    <a:pt x="600075" y="1428750"/>
                  </a:cubicBezTo>
                  <a:cubicBezTo>
                    <a:pt x="579438" y="1376362"/>
                    <a:pt x="534988" y="1376362"/>
                    <a:pt x="476250" y="1371600"/>
                  </a:cubicBezTo>
                  <a:cubicBezTo>
                    <a:pt x="417512" y="1366837"/>
                    <a:pt x="300037" y="1390650"/>
                    <a:pt x="247650" y="1400175"/>
                  </a:cubicBezTo>
                  <a:cubicBezTo>
                    <a:pt x="195263" y="1409700"/>
                    <a:pt x="195262" y="1438275"/>
                    <a:pt x="161925" y="1428750"/>
                  </a:cubicBezTo>
                  <a:cubicBezTo>
                    <a:pt x="128587" y="1419225"/>
                    <a:pt x="47625" y="1374775"/>
                    <a:pt x="47625" y="1343025"/>
                  </a:cubicBezTo>
                  <a:cubicBezTo>
                    <a:pt x="47625" y="1311275"/>
                    <a:pt x="146050" y="1273175"/>
                    <a:pt x="161925" y="1238250"/>
                  </a:cubicBezTo>
                  <a:cubicBezTo>
                    <a:pt x="177800" y="1203325"/>
                    <a:pt x="139700" y="1173162"/>
                    <a:pt x="142875" y="1133475"/>
                  </a:cubicBezTo>
                  <a:cubicBezTo>
                    <a:pt x="146050" y="1093788"/>
                    <a:pt x="155575" y="1023937"/>
                    <a:pt x="180975" y="1000125"/>
                  </a:cubicBezTo>
                  <a:cubicBezTo>
                    <a:pt x="206375" y="976312"/>
                    <a:pt x="249238" y="992187"/>
                    <a:pt x="295275" y="990600"/>
                  </a:cubicBezTo>
                  <a:cubicBezTo>
                    <a:pt x="341312" y="989013"/>
                    <a:pt x="412750" y="1023937"/>
                    <a:pt x="457200" y="990600"/>
                  </a:cubicBezTo>
                  <a:cubicBezTo>
                    <a:pt x="501650" y="957263"/>
                    <a:pt x="558800" y="855662"/>
                    <a:pt x="561975" y="790575"/>
                  </a:cubicBezTo>
                  <a:cubicBezTo>
                    <a:pt x="565150" y="725487"/>
                    <a:pt x="520700" y="652462"/>
                    <a:pt x="476250" y="600075"/>
                  </a:cubicBezTo>
                  <a:cubicBezTo>
                    <a:pt x="431800" y="547688"/>
                    <a:pt x="358775" y="539750"/>
                    <a:pt x="295275" y="476250"/>
                  </a:cubicBezTo>
                  <a:cubicBezTo>
                    <a:pt x="231775" y="412750"/>
                    <a:pt x="144462" y="298450"/>
                    <a:pt x="95250" y="219075"/>
                  </a:cubicBezTo>
                  <a:cubicBezTo>
                    <a:pt x="46038" y="139700"/>
                    <a:pt x="23019" y="69850"/>
                    <a:pt x="0" y="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814637" y="157162"/>
            <a:ext cx="5572125" cy="660082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423105" y="303419"/>
            <a:ext cx="2327368" cy="3668215"/>
          </a:xfrm>
          <a:custGeom>
            <a:avLst/>
            <a:gdLst>
              <a:gd name="connsiteX0" fmla="*/ 1006145 w 2327368"/>
              <a:gd name="connsiteY0" fmla="*/ 2458831 h 3668215"/>
              <a:gd name="connsiteX1" fmla="*/ 1415720 w 2327368"/>
              <a:gd name="connsiteY1" fmla="*/ 2563606 h 3668215"/>
              <a:gd name="connsiteX2" fmla="*/ 1577645 w 2327368"/>
              <a:gd name="connsiteY2" fmla="*/ 2858881 h 3668215"/>
              <a:gd name="connsiteX3" fmla="*/ 1587170 w 2327368"/>
              <a:gd name="connsiteY3" fmla="*/ 3277981 h 3668215"/>
              <a:gd name="connsiteX4" fmla="*/ 1587170 w 2327368"/>
              <a:gd name="connsiteY4" fmla="*/ 3506581 h 3668215"/>
              <a:gd name="connsiteX5" fmla="*/ 1815770 w 2327368"/>
              <a:gd name="connsiteY5" fmla="*/ 3658981 h 3668215"/>
              <a:gd name="connsiteX6" fmla="*/ 2006270 w 2327368"/>
              <a:gd name="connsiteY6" fmla="*/ 3630406 h 3668215"/>
              <a:gd name="connsiteX7" fmla="*/ 2168195 w 2327368"/>
              <a:gd name="connsiteY7" fmla="*/ 3458956 h 3668215"/>
              <a:gd name="connsiteX8" fmla="*/ 2320595 w 2327368"/>
              <a:gd name="connsiteY8" fmla="*/ 3011281 h 3668215"/>
              <a:gd name="connsiteX9" fmla="*/ 2282495 w 2327368"/>
              <a:gd name="connsiteY9" fmla="*/ 2611231 h 3668215"/>
              <a:gd name="connsiteX10" fmla="*/ 2120570 w 2327368"/>
              <a:gd name="connsiteY10" fmla="*/ 2392156 h 3668215"/>
              <a:gd name="connsiteX11" fmla="*/ 1901495 w 2327368"/>
              <a:gd name="connsiteY11" fmla="*/ 2296906 h 3668215"/>
              <a:gd name="connsiteX12" fmla="*/ 1691945 w 2327368"/>
              <a:gd name="connsiteY12" fmla="*/ 2192131 h 3668215"/>
              <a:gd name="connsiteX13" fmla="*/ 1406195 w 2327368"/>
              <a:gd name="connsiteY13" fmla="*/ 2039731 h 3668215"/>
              <a:gd name="connsiteX14" fmla="*/ 1358570 w 2327368"/>
              <a:gd name="connsiteY14" fmla="*/ 1763506 h 3668215"/>
              <a:gd name="connsiteX15" fmla="*/ 1501445 w 2327368"/>
              <a:gd name="connsiteY15" fmla="*/ 1544431 h 3668215"/>
              <a:gd name="connsiteX16" fmla="*/ 1853870 w 2327368"/>
              <a:gd name="connsiteY16" fmla="*/ 1468231 h 3668215"/>
              <a:gd name="connsiteX17" fmla="*/ 2082470 w 2327368"/>
              <a:gd name="connsiteY17" fmla="*/ 1392031 h 3668215"/>
              <a:gd name="connsiteX18" fmla="*/ 2225345 w 2327368"/>
              <a:gd name="connsiteY18" fmla="*/ 1230106 h 3668215"/>
              <a:gd name="connsiteX19" fmla="*/ 2282495 w 2327368"/>
              <a:gd name="connsiteY19" fmla="*/ 1030081 h 3668215"/>
              <a:gd name="connsiteX20" fmla="*/ 2215820 w 2327368"/>
              <a:gd name="connsiteY20" fmla="*/ 734806 h 3668215"/>
              <a:gd name="connsiteX21" fmla="*/ 2158670 w 2327368"/>
              <a:gd name="connsiteY21" fmla="*/ 515731 h 3668215"/>
              <a:gd name="connsiteX22" fmla="*/ 2063420 w 2327368"/>
              <a:gd name="connsiteY22" fmla="*/ 220456 h 3668215"/>
              <a:gd name="connsiteX23" fmla="*/ 1863395 w 2327368"/>
              <a:gd name="connsiteY23" fmla="*/ 39481 h 3668215"/>
              <a:gd name="connsiteX24" fmla="*/ 1653845 w 2327368"/>
              <a:gd name="connsiteY24" fmla="*/ 1381 h 3668215"/>
              <a:gd name="connsiteX25" fmla="*/ 1482395 w 2327368"/>
              <a:gd name="connsiteY25" fmla="*/ 68056 h 3668215"/>
              <a:gd name="connsiteX26" fmla="*/ 1329995 w 2327368"/>
              <a:gd name="connsiteY26" fmla="*/ 296656 h 3668215"/>
              <a:gd name="connsiteX27" fmla="*/ 1282370 w 2327368"/>
              <a:gd name="connsiteY27" fmla="*/ 601456 h 3668215"/>
              <a:gd name="connsiteX28" fmla="*/ 1206170 w 2327368"/>
              <a:gd name="connsiteY28" fmla="*/ 896731 h 3668215"/>
              <a:gd name="connsiteX29" fmla="*/ 1063295 w 2327368"/>
              <a:gd name="connsiteY29" fmla="*/ 982456 h 3668215"/>
              <a:gd name="connsiteX30" fmla="*/ 758495 w 2327368"/>
              <a:gd name="connsiteY30" fmla="*/ 839581 h 3668215"/>
              <a:gd name="connsiteX31" fmla="*/ 463220 w 2327368"/>
              <a:gd name="connsiteY31" fmla="*/ 801481 h 3668215"/>
              <a:gd name="connsiteX32" fmla="*/ 177470 w 2327368"/>
              <a:gd name="connsiteY32" fmla="*/ 801481 h 3668215"/>
              <a:gd name="connsiteX33" fmla="*/ 6020 w 2327368"/>
              <a:gd name="connsiteY33" fmla="*/ 1011031 h 3668215"/>
              <a:gd name="connsiteX34" fmla="*/ 53645 w 2327368"/>
              <a:gd name="connsiteY34" fmla="*/ 1363456 h 3668215"/>
              <a:gd name="connsiteX35" fmla="*/ 196520 w 2327368"/>
              <a:gd name="connsiteY35" fmla="*/ 1582531 h 3668215"/>
              <a:gd name="connsiteX36" fmla="*/ 272720 w 2327368"/>
              <a:gd name="connsiteY36" fmla="*/ 1830181 h 366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27368" h="3668215">
                <a:moveTo>
                  <a:pt x="1006145" y="2458831"/>
                </a:moveTo>
                <a:cubicBezTo>
                  <a:pt x="1163307" y="2477881"/>
                  <a:pt x="1320470" y="2496931"/>
                  <a:pt x="1415720" y="2563606"/>
                </a:cubicBezTo>
                <a:cubicBezTo>
                  <a:pt x="1510970" y="2630281"/>
                  <a:pt x="1549070" y="2739819"/>
                  <a:pt x="1577645" y="2858881"/>
                </a:cubicBezTo>
                <a:cubicBezTo>
                  <a:pt x="1606220" y="2977944"/>
                  <a:pt x="1585583" y="3170031"/>
                  <a:pt x="1587170" y="3277981"/>
                </a:cubicBezTo>
                <a:cubicBezTo>
                  <a:pt x="1588758" y="3385931"/>
                  <a:pt x="1549070" y="3443081"/>
                  <a:pt x="1587170" y="3506581"/>
                </a:cubicBezTo>
                <a:cubicBezTo>
                  <a:pt x="1625270" y="3570081"/>
                  <a:pt x="1745920" y="3638344"/>
                  <a:pt x="1815770" y="3658981"/>
                </a:cubicBezTo>
                <a:cubicBezTo>
                  <a:pt x="1885620" y="3679618"/>
                  <a:pt x="1947533" y="3663743"/>
                  <a:pt x="2006270" y="3630406"/>
                </a:cubicBezTo>
                <a:cubicBezTo>
                  <a:pt x="2065007" y="3597069"/>
                  <a:pt x="2115808" y="3562143"/>
                  <a:pt x="2168195" y="3458956"/>
                </a:cubicBezTo>
                <a:cubicBezTo>
                  <a:pt x="2220582" y="3355769"/>
                  <a:pt x="2301545" y="3152568"/>
                  <a:pt x="2320595" y="3011281"/>
                </a:cubicBezTo>
                <a:cubicBezTo>
                  <a:pt x="2339645" y="2869994"/>
                  <a:pt x="2315833" y="2714419"/>
                  <a:pt x="2282495" y="2611231"/>
                </a:cubicBezTo>
                <a:cubicBezTo>
                  <a:pt x="2249158" y="2508044"/>
                  <a:pt x="2184070" y="2444543"/>
                  <a:pt x="2120570" y="2392156"/>
                </a:cubicBezTo>
                <a:cubicBezTo>
                  <a:pt x="2057070" y="2339769"/>
                  <a:pt x="1972932" y="2330243"/>
                  <a:pt x="1901495" y="2296906"/>
                </a:cubicBezTo>
                <a:cubicBezTo>
                  <a:pt x="1830058" y="2263569"/>
                  <a:pt x="1774495" y="2234993"/>
                  <a:pt x="1691945" y="2192131"/>
                </a:cubicBezTo>
                <a:cubicBezTo>
                  <a:pt x="1609395" y="2149269"/>
                  <a:pt x="1461757" y="2111168"/>
                  <a:pt x="1406195" y="2039731"/>
                </a:cubicBezTo>
                <a:cubicBezTo>
                  <a:pt x="1350633" y="1968294"/>
                  <a:pt x="1342695" y="1846056"/>
                  <a:pt x="1358570" y="1763506"/>
                </a:cubicBezTo>
                <a:cubicBezTo>
                  <a:pt x="1374445" y="1680956"/>
                  <a:pt x="1418895" y="1593643"/>
                  <a:pt x="1501445" y="1544431"/>
                </a:cubicBezTo>
                <a:cubicBezTo>
                  <a:pt x="1583995" y="1495218"/>
                  <a:pt x="1757033" y="1493631"/>
                  <a:pt x="1853870" y="1468231"/>
                </a:cubicBezTo>
                <a:cubicBezTo>
                  <a:pt x="1950708" y="1442831"/>
                  <a:pt x="2020557" y="1431719"/>
                  <a:pt x="2082470" y="1392031"/>
                </a:cubicBezTo>
                <a:cubicBezTo>
                  <a:pt x="2144383" y="1352343"/>
                  <a:pt x="2192007" y="1290431"/>
                  <a:pt x="2225345" y="1230106"/>
                </a:cubicBezTo>
                <a:cubicBezTo>
                  <a:pt x="2258683" y="1169781"/>
                  <a:pt x="2284082" y="1112631"/>
                  <a:pt x="2282495" y="1030081"/>
                </a:cubicBezTo>
                <a:cubicBezTo>
                  <a:pt x="2280908" y="947531"/>
                  <a:pt x="2236457" y="820531"/>
                  <a:pt x="2215820" y="734806"/>
                </a:cubicBezTo>
                <a:cubicBezTo>
                  <a:pt x="2195183" y="649081"/>
                  <a:pt x="2184070" y="601456"/>
                  <a:pt x="2158670" y="515731"/>
                </a:cubicBezTo>
                <a:cubicBezTo>
                  <a:pt x="2133270" y="430006"/>
                  <a:pt x="2112632" y="299831"/>
                  <a:pt x="2063420" y="220456"/>
                </a:cubicBezTo>
                <a:cubicBezTo>
                  <a:pt x="2014208" y="141081"/>
                  <a:pt x="1931657" y="75993"/>
                  <a:pt x="1863395" y="39481"/>
                </a:cubicBezTo>
                <a:cubicBezTo>
                  <a:pt x="1795133" y="2969"/>
                  <a:pt x="1717345" y="-3381"/>
                  <a:pt x="1653845" y="1381"/>
                </a:cubicBezTo>
                <a:cubicBezTo>
                  <a:pt x="1590345" y="6143"/>
                  <a:pt x="1536370" y="18844"/>
                  <a:pt x="1482395" y="68056"/>
                </a:cubicBezTo>
                <a:cubicBezTo>
                  <a:pt x="1428420" y="117268"/>
                  <a:pt x="1363333" y="207756"/>
                  <a:pt x="1329995" y="296656"/>
                </a:cubicBezTo>
                <a:cubicBezTo>
                  <a:pt x="1296657" y="385556"/>
                  <a:pt x="1303007" y="501444"/>
                  <a:pt x="1282370" y="601456"/>
                </a:cubicBezTo>
                <a:cubicBezTo>
                  <a:pt x="1261733" y="701468"/>
                  <a:pt x="1242682" y="833231"/>
                  <a:pt x="1206170" y="896731"/>
                </a:cubicBezTo>
                <a:cubicBezTo>
                  <a:pt x="1169658" y="960231"/>
                  <a:pt x="1137907" y="991981"/>
                  <a:pt x="1063295" y="982456"/>
                </a:cubicBezTo>
                <a:cubicBezTo>
                  <a:pt x="988683" y="972931"/>
                  <a:pt x="858507" y="869743"/>
                  <a:pt x="758495" y="839581"/>
                </a:cubicBezTo>
                <a:cubicBezTo>
                  <a:pt x="658482" y="809418"/>
                  <a:pt x="560057" y="807831"/>
                  <a:pt x="463220" y="801481"/>
                </a:cubicBezTo>
                <a:cubicBezTo>
                  <a:pt x="366383" y="795131"/>
                  <a:pt x="253670" y="766556"/>
                  <a:pt x="177470" y="801481"/>
                </a:cubicBezTo>
                <a:cubicBezTo>
                  <a:pt x="101270" y="836406"/>
                  <a:pt x="26657" y="917369"/>
                  <a:pt x="6020" y="1011031"/>
                </a:cubicBezTo>
                <a:cubicBezTo>
                  <a:pt x="-14617" y="1104693"/>
                  <a:pt x="21895" y="1268206"/>
                  <a:pt x="53645" y="1363456"/>
                </a:cubicBezTo>
                <a:cubicBezTo>
                  <a:pt x="85395" y="1458706"/>
                  <a:pt x="160008" y="1504744"/>
                  <a:pt x="196520" y="1582531"/>
                </a:cubicBezTo>
                <a:cubicBezTo>
                  <a:pt x="233032" y="1660318"/>
                  <a:pt x="252876" y="1745249"/>
                  <a:pt x="272720" y="1830181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48250" y="695325"/>
            <a:ext cx="600075" cy="378857"/>
            <a:chOff x="1419225" y="2476500"/>
            <a:chExt cx="600075" cy="378857"/>
          </a:xfrm>
        </p:grpSpPr>
        <p:sp>
          <p:nvSpPr>
            <p:cNvPr id="13" name="TextBox 12"/>
            <p:cNvSpPr txBox="1"/>
            <p:nvPr/>
          </p:nvSpPr>
          <p:spPr>
            <a:xfrm>
              <a:off x="1428750" y="2486025"/>
              <a:ext cx="59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n w="57150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L</a:t>
              </a:r>
              <a:r>
                <a:rPr lang="en-US" baseline="-25000" dirty="0" err="1">
                  <a:ln w="57150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cut</a:t>
              </a:r>
              <a:endParaRPr lang="en-US" baseline="-25000" dirty="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19225" y="2476500"/>
              <a:ext cx="59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Helvetica" panose="020B0403020202020204" pitchFamily="34" charset="0"/>
                </a:rPr>
                <a:t>L</a:t>
              </a:r>
              <a:r>
                <a:rPr lang="en-US" baseline="-25000" dirty="0" err="1">
                  <a:solidFill>
                    <a:srgbClr val="FF0000"/>
                  </a:solidFill>
                  <a:latin typeface="Helvetica" panose="020B0403020202020204" pitchFamily="34" charset="0"/>
                </a:rPr>
                <a:t>cut</a:t>
              </a:r>
              <a:endParaRPr lang="en-US" baseline="-25000" dirty="0">
                <a:solidFill>
                  <a:srgbClr val="FF0000"/>
                </a:solidFill>
                <a:latin typeface="Helvetica" panose="020B0403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4374" y="2276475"/>
            <a:ext cx="1514475" cy="369332"/>
            <a:chOff x="1371599" y="2057400"/>
            <a:chExt cx="151447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81125" y="2057400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n w="57150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L</a:t>
              </a:r>
              <a:r>
                <a:rPr lang="en-US" baseline="-25000" dirty="0" err="1">
                  <a:ln w="57150"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Helvetica" panose="020B0403020202020204" pitchFamily="34" charset="0"/>
                </a:rPr>
                <a:t>chute</a:t>
              </a:r>
              <a:endParaRPr lang="en-US" baseline="-25000" dirty="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1599" y="2057400"/>
              <a:ext cx="1514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prstClr val="white"/>
                  </a:solidFill>
                  <a:latin typeface="Helvetica" panose="020B0403020202020204" pitchFamily="34" charset="0"/>
                </a:rPr>
                <a:t>L</a:t>
              </a:r>
              <a:r>
                <a:rPr lang="en-US" baseline="-25000" dirty="0" err="1">
                  <a:solidFill>
                    <a:prstClr val="white"/>
                  </a:solidFill>
                  <a:latin typeface="Helvetica" panose="020B0403020202020204" pitchFamily="34" charset="0"/>
                </a:rPr>
                <a:t>chute</a:t>
              </a:r>
              <a:endParaRPr lang="en-US" baseline="-25000" dirty="0">
                <a:solidFill>
                  <a:prstClr val="white"/>
                </a:solidFill>
                <a:latin typeface="Helvetica" panose="020B0403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" y="3228975"/>
            <a:ext cx="234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prstClr val="black"/>
                </a:solidFill>
                <a:latin typeface="Helvetica" panose="020B0403020202020204" pitchFamily="34" charset="0"/>
              </a:rPr>
              <a:t>L = </a:t>
            </a:r>
            <a:r>
              <a:rPr lang="en-US" sz="2400" dirty="0" err="1">
                <a:solidFill>
                  <a:prstClr val="black"/>
                </a:solidFill>
                <a:latin typeface="Helvetica" panose="020B0403020202020204" pitchFamily="34" charset="0"/>
              </a:rPr>
              <a:t>L</a:t>
            </a:r>
            <a:r>
              <a:rPr lang="en-US" sz="2400" baseline="-25000" dirty="0" err="1">
                <a:solidFill>
                  <a:prstClr val="black"/>
                </a:solidFill>
                <a:latin typeface="Helvetica" panose="020B0403020202020204" pitchFamily="34" charset="0"/>
              </a:rPr>
              <a:t>cut</a:t>
            </a:r>
            <a:r>
              <a:rPr lang="en-US" sz="2400" dirty="0">
                <a:solidFill>
                  <a:prstClr val="black"/>
                </a:solidFill>
                <a:latin typeface="Helvetica" panose="020B0403020202020204" pitchFamily="34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Helvetica" panose="020B0403020202020204" pitchFamily="34" charset="0"/>
              </a:rPr>
              <a:t>L</a:t>
            </a:r>
            <a:r>
              <a:rPr lang="en-US" sz="2400" baseline="-25000" dirty="0" err="1">
                <a:solidFill>
                  <a:prstClr val="black"/>
                </a:solidFill>
                <a:latin typeface="Helvetica" panose="020B0403020202020204" pitchFamily="34" charset="0"/>
              </a:rPr>
              <a:t>chute</a:t>
            </a:r>
            <a:endParaRPr lang="en-US" sz="2400" baseline="-250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819275"/>
            <a:ext cx="280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Helvetica" panose="020B0403020202020204" pitchFamily="34" charset="0"/>
              </a:rPr>
              <a:t>Change in length of river due to cutoff: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5824" y="4111109"/>
            <a:ext cx="1914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change in slope</a:t>
            </a:r>
          </a:p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due to cutoff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47102" y="4168259"/>
            <a:ext cx="896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prstClr val="black"/>
                </a:solidFill>
                <a:latin typeface="Helvetica" panose="020B0403020202020204" pitchFamily="34" charset="0"/>
              </a:rPr>
              <a:t>L ~</a:t>
            </a:r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20" grpId="0"/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7"/>
          <a:stretch/>
        </p:blipFill>
        <p:spPr bwMode="auto">
          <a:xfrm>
            <a:off x="3319463" y="-1"/>
            <a:ext cx="5395912" cy="340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513" y="466725"/>
            <a:ext cx="227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403020202020204" pitchFamily="34" charset="0"/>
              </a:rPr>
              <a:t>(downstream)</a:t>
            </a:r>
          </a:p>
          <a:p>
            <a:pPr algn="ctr"/>
            <a:r>
              <a:rPr lang="en-US" sz="2400" dirty="0">
                <a:latin typeface="Helvetica" panose="020B0403020202020204" pitchFamily="34" charset="0"/>
              </a:rPr>
              <a:t>influence on accelerated migration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19375"/>
            <a:ext cx="362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Response to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Cutoffs</a:t>
            </a:r>
          </a:p>
        </p:txBody>
      </p:sp>
    </p:spTree>
    <p:extLst>
      <p:ext uri="{BB962C8B-B14F-4D97-AF65-F5344CB8AC3E}">
        <p14:creationId xmlns:p14="http://schemas.microsoft.com/office/powerpoint/2010/main" val="2943876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-1"/>
            <a:ext cx="5395912" cy="68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513" y="466725"/>
            <a:ext cx="227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403020202020204" pitchFamily="34" charset="0"/>
              </a:rPr>
              <a:t>(downstream)</a:t>
            </a:r>
          </a:p>
          <a:p>
            <a:pPr algn="ctr"/>
            <a:r>
              <a:rPr lang="en-US" sz="2400" dirty="0">
                <a:latin typeface="Helvetica" panose="020B0403020202020204" pitchFamily="34" charset="0"/>
              </a:rPr>
              <a:t>influence on accelerated migration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513" y="4438650"/>
            <a:ext cx="227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403020202020204" pitchFamily="34" charset="0"/>
              </a:rPr>
              <a:t>(downstream)</a:t>
            </a:r>
          </a:p>
          <a:p>
            <a:pPr algn="ctr"/>
            <a:r>
              <a:rPr lang="en-US" sz="2400" dirty="0">
                <a:latin typeface="Helvetica" panose="020B0403020202020204" pitchFamily="34" charset="0"/>
              </a:rPr>
              <a:t>influence on channel widening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19375"/>
            <a:ext cx="362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Response to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Helvetica" panose="020B0403020202020204" pitchFamily="34" charset="0"/>
              </a:rPr>
              <a:t>Cutoffs</a:t>
            </a:r>
          </a:p>
        </p:txBody>
      </p:sp>
    </p:spTree>
    <p:extLst>
      <p:ext uri="{BB962C8B-B14F-4D97-AF65-F5344CB8AC3E}">
        <p14:creationId xmlns:p14="http://schemas.microsoft.com/office/powerpoint/2010/main" val="92544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71" y="1590675"/>
            <a:ext cx="298155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059838"/>
            <a:ext cx="3762375" cy="279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3525" y="4000500"/>
            <a:ext cx="362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Bar morphodynamics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-1"/>
            <a:ext cx="24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" panose="020B0403020202020204" pitchFamily="34" charset="0"/>
              </a:rPr>
              <a:t>Potential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1285875"/>
            <a:ext cx="197587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76783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Meander migration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theory and modeling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76450" y="153769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Responses to natural and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human-induced perturbations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0825" y="5019675"/>
            <a:ext cx="126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gold mining</a:t>
            </a:r>
          </a:p>
        </p:txBody>
      </p:sp>
      <p:pic>
        <p:nvPicPr>
          <p:cNvPr id="8197" name="Picture 5" descr="File:Laramie River floodplain 19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30800"/>
          <a:stretch/>
        </p:blipFill>
        <p:spPr bwMode="auto">
          <a:xfrm>
            <a:off x="5381624" y="1819275"/>
            <a:ext cx="3747387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59611" y="1771178"/>
            <a:ext cx="2627189" cy="41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Floodplain dynamics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02964" y="3720484"/>
            <a:ext cx="2377317" cy="34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Photo: J.R. </a:t>
            </a:r>
            <a:r>
              <a:rPr lang="en-US" sz="1400" b="1" dirty="0" err="1">
                <a:solidFill>
                  <a:schemeClr val="bg1"/>
                </a:solidFill>
                <a:latin typeface="Helvetica" panose="020B0403020202020204" pitchFamily="34" charset="0"/>
              </a:rPr>
              <a:t>Balsley</a:t>
            </a:r>
            <a:endParaRPr lang="en-US" sz="1400" b="1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72663" y="-28575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403020202020204" pitchFamily="34" charset="0"/>
              </a:rPr>
              <a:t>Controls on river migration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40775"/>
            <a:ext cx="3633788" cy="15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7"/>
          <a:srcRect l="73419" t="79726" r="940"/>
          <a:stretch/>
        </p:blipFill>
        <p:spPr>
          <a:xfrm>
            <a:off x="3590925" y="938213"/>
            <a:ext cx="1774497" cy="16621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10101" y="2295525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cutoffs</a:t>
            </a:r>
          </a:p>
        </p:txBody>
      </p:sp>
    </p:spTree>
    <p:extLst>
      <p:ext uri="{BB962C8B-B14F-4D97-AF65-F5344CB8AC3E}">
        <p14:creationId xmlns:p14="http://schemas.microsoft.com/office/powerpoint/2010/main" val="29438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1" grpId="0"/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47750"/>
            <a:ext cx="2238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Helvetica" panose="020B0403020202020204" pitchFamily="34" charset="0"/>
              </a:rPr>
              <a:t>Limitations?</a:t>
            </a:r>
          </a:p>
        </p:txBody>
      </p:sp>
      <p:pic>
        <p:nvPicPr>
          <p:cNvPr id="6" name="Mamore_Long_RGB_31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5625" r="35937"/>
          <a:stretch/>
        </p:blipFill>
        <p:spPr>
          <a:xfrm>
            <a:off x="2143126" y="0"/>
            <a:ext cx="34671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76200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" panose="020B0403020202020204" pitchFamily="34" charset="0"/>
              </a:rPr>
              <a:t>Mamoré</a:t>
            </a:r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 River,</a:t>
            </a:r>
          </a:p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Bolivia/Brazil</a:t>
            </a:r>
          </a:p>
        </p:txBody>
      </p:sp>
      <p:pic>
        <p:nvPicPr>
          <p:cNvPr id="13" name="Rio_Madre_de_dios_far_upstream_1984_2016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9375" r="19688"/>
          <a:stretch/>
        </p:blipFill>
        <p:spPr>
          <a:xfrm>
            <a:off x="0" y="3578469"/>
            <a:ext cx="3552825" cy="3279531"/>
          </a:xfrm>
          <a:prstGeom prst="rect">
            <a:avLst/>
          </a:prstGeom>
        </p:spPr>
      </p:pic>
      <p:pic>
        <p:nvPicPr>
          <p:cNvPr id="12" name="Huallaga_Maranon_confluence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0208" r="23437"/>
          <a:stretch/>
        </p:blipFill>
        <p:spPr>
          <a:xfrm>
            <a:off x="5610225" y="-1"/>
            <a:ext cx="3533775" cy="3527243"/>
          </a:xfrm>
          <a:prstGeom prst="rect">
            <a:avLst/>
          </a:prstGeom>
        </p:spPr>
      </p:pic>
      <p:pic>
        <p:nvPicPr>
          <p:cNvPr id="11" name="Beni_5_1984_2015_SWIR_NIR_RED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8229" r="18125"/>
          <a:stretch/>
        </p:blipFill>
        <p:spPr>
          <a:xfrm>
            <a:off x="5038725" y="3229771"/>
            <a:ext cx="4105275" cy="3628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7825" y="4314825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panose="020B0403020202020204" pitchFamily="34" charset="0"/>
              </a:rPr>
              <a:t>Beni</a:t>
            </a:r>
            <a:r>
              <a:rPr lang="en-US" b="1" dirty="0">
                <a:latin typeface="Helvetica" panose="020B0403020202020204" pitchFamily="34" charset="0"/>
              </a:rPr>
              <a:t> River,</a:t>
            </a:r>
          </a:p>
          <a:p>
            <a:r>
              <a:rPr lang="en-US" b="1" dirty="0">
                <a:latin typeface="Helvetica" panose="020B0403020202020204" pitchFamily="34" charset="0"/>
              </a:rPr>
              <a:t>Bolivia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1175" y="0"/>
            <a:ext cx="3057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Huallaga &amp; </a:t>
            </a:r>
            <a:r>
              <a:rPr lang="en-US" dirty="0" err="1">
                <a:solidFill>
                  <a:schemeClr val="bg1"/>
                </a:solidFill>
                <a:latin typeface="Helvetica" panose="020B0403020202020204" pitchFamily="34" charset="0"/>
              </a:rPr>
              <a:t>Marañón</a:t>
            </a:r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 Rivers, Peru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650" y="3733800"/>
            <a:ext cx="255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Madre de Dios River,</a:t>
            </a:r>
          </a:p>
          <a:p>
            <a:pPr algn="r"/>
            <a:r>
              <a:rPr lang="en-US" dirty="0" err="1">
                <a:solidFill>
                  <a:schemeClr val="bg1"/>
                </a:solidFill>
                <a:latin typeface="Helvetica" panose="020B0403020202020204" pitchFamily="34" charset="0"/>
              </a:rPr>
              <a:t>Perul</a:t>
            </a:r>
            <a:endParaRPr lang="en-US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533525"/>
            <a:ext cx="214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403020202020204" pitchFamily="34" charset="0"/>
              </a:rPr>
              <a:t>Large and active rivers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905125"/>
            <a:ext cx="214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403020202020204" pitchFamily="34" charset="0"/>
              </a:rPr>
              <a:t>All videos courtesy Alex </a:t>
            </a:r>
            <a:r>
              <a:rPr lang="en-US" dirty="0" err="1">
                <a:latin typeface="Helvetica" panose="020B0403020202020204" pitchFamily="34" charset="0"/>
              </a:rPr>
              <a:t>Bryk</a:t>
            </a:r>
            <a:endParaRPr lang="en-US" dirty="0"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192637"/>
              </a:clrFrom>
              <a:clrTo>
                <a:srgbClr val="19263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8800" cy="598491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09550" y="228600"/>
            <a:ext cx="3190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Helvetica" panose="020B0403020202020204" pitchFamily="34" charset="0"/>
              </a:rPr>
              <a:t>Thank you!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310134"/>
            <a:ext cx="5476875" cy="55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440055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403020202020204" pitchFamily="34" charset="0"/>
              </a:rPr>
              <a:t>Special thanks 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3876" y="4404574"/>
            <a:ext cx="226024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403020202020204" pitchFamily="34" charset="0"/>
              </a:rPr>
              <a:t>Eric </a:t>
            </a:r>
            <a:r>
              <a:rPr lang="en-US" dirty="0" err="1">
                <a:solidFill>
                  <a:srgbClr val="000000"/>
                </a:solidFill>
                <a:latin typeface="Helvetica" panose="020B0403020202020204" pitchFamily="34" charset="0"/>
              </a:rPr>
              <a:t>McCaleb</a:t>
            </a:r>
            <a:endParaRPr lang="en-US" dirty="0">
              <a:solidFill>
                <a:srgbClr val="000000"/>
              </a:solidFill>
              <a:latin typeface="Helvetica" panose="020B0403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anose="020B0403020202020204" pitchFamily="34" charset="0"/>
              </a:rPr>
              <a:t>Mace Blank</a:t>
            </a:r>
          </a:p>
          <a:p>
            <a:r>
              <a:rPr lang="en-US" dirty="0">
                <a:solidFill>
                  <a:srgbClr val="000000"/>
                </a:solidFill>
                <a:latin typeface="Helvetica" panose="020B0403020202020204" pitchFamily="34" charset="0"/>
              </a:rPr>
              <a:t>Anuj </a:t>
            </a:r>
            <a:r>
              <a:rPr lang="en-US" dirty="0" err="1">
                <a:solidFill>
                  <a:srgbClr val="000000"/>
                </a:solidFill>
                <a:latin typeface="Helvetica" panose="020B0403020202020204" pitchFamily="34" charset="0"/>
              </a:rPr>
              <a:t>Kapartne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 bwMode="auto">
          <a:xfrm>
            <a:off x="3452029" y="4414258"/>
            <a:ext cx="231820" cy="933719"/>
          </a:xfrm>
          <a:prstGeom prst="rightBrace">
            <a:avLst>
              <a:gd name="adj1" fmla="val 100694"/>
              <a:gd name="adj2" fmla="val 50000"/>
            </a:avLst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8342" y="4690663"/>
            <a:ext cx="397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UMN Computer Science Department</a:t>
            </a:r>
          </a:p>
        </p:txBody>
      </p:sp>
    </p:spTree>
    <p:extLst>
      <p:ext uri="{BB962C8B-B14F-4D97-AF65-F5344CB8AC3E}">
        <p14:creationId xmlns:p14="http://schemas.microsoft.com/office/powerpoint/2010/main" val="8434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591425" y="5114925"/>
            <a:ext cx="1323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403020202020204" pitchFamily="34" charset="0"/>
              </a:rPr>
              <a:t>Credit: NASA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b="2139"/>
          <a:stretch/>
        </p:blipFill>
        <p:spPr bwMode="auto">
          <a:xfrm>
            <a:off x="4416719" y="2762250"/>
            <a:ext cx="4727281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Connector 51"/>
          <p:cNvCxnSpPr/>
          <p:nvPr/>
        </p:nvCxnSpPr>
        <p:spPr>
          <a:xfrm flipH="1" flipV="1">
            <a:off x="2124076" y="704851"/>
            <a:ext cx="3271582" cy="35041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790950" y="5744666"/>
            <a:ext cx="1995597" cy="232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5098" y="4998268"/>
            <a:ext cx="1506669" cy="4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250 km</a:t>
            </a:r>
          </a:p>
        </p:txBody>
      </p:sp>
      <p:sp>
        <p:nvSpPr>
          <p:cNvPr id="34" name="TextBox 33"/>
          <p:cNvSpPr txBox="1"/>
          <p:nvPr/>
        </p:nvSpPr>
        <p:spPr>
          <a:xfrm rot="4141607">
            <a:off x="1883584" y="3703495"/>
            <a:ext cx="1215889" cy="32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Ucayali River</a:t>
            </a:r>
          </a:p>
        </p:txBody>
      </p:sp>
      <p:pic>
        <p:nvPicPr>
          <p:cNvPr id="3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/>
          <a:stretch/>
        </p:blipFill>
        <p:spPr bwMode="auto">
          <a:xfrm>
            <a:off x="117477" y="612306"/>
            <a:ext cx="4298957" cy="554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2246397" y="3165629"/>
            <a:ext cx="61908" cy="56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87417" y="3884754"/>
            <a:ext cx="61908" cy="56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5575" y="1747345"/>
            <a:ext cx="61908" cy="56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3125" y="1539998"/>
            <a:ext cx="742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Iquitos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91872" y="2985907"/>
            <a:ext cx="84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Pucallpa</a:t>
            </a:r>
          </a:p>
        </p:txBody>
      </p:sp>
      <p:sp>
        <p:nvSpPr>
          <p:cNvPr id="42" name="TextBox 41"/>
          <p:cNvSpPr txBox="1"/>
          <p:nvPr/>
        </p:nvSpPr>
        <p:spPr>
          <a:xfrm rot="812228">
            <a:off x="1010050" y="1816236"/>
            <a:ext cx="985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Marañon</a:t>
            </a:r>
          </a:p>
        </p:txBody>
      </p:sp>
      <p:sp>
        <p:nvSpPr>
          <p:cNvPr id="43" name="Rectangle 42"/>
          <p:cNvSpPr/>
          <p:nvPr/>
        </p:nvSpPr>
        <p:spPr>
          <a:xfrm rot="20496965">
            <a:off x="1695823" y="18178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911554">
            <a:off x="2909379" y="1553338"/>
            <a:ext cx="1336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Amazon River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46691" y="3777845"/>
            <a:ext cx="73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Atalaya</a:t>
            </a:r>
          </a:p>
        </p:txBody>
      </p:sp>
      <p:sp>
        <p:nvSpPr>
          <p:cNvPr id="46" name="TextBox 45"/>
          <p:cNvSpPr txBox="1"/>
          <p:nvPr/>
        </p:nvSpPr>
        <p:spPr>
          <a:xfrm rot="2998664">
            <a:off x="2465862" y="3978752"/>
            <a:ext cx="1083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Tambo River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4775" y="5209880"/>
            <a:ext cx="1778294" cy="72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7113" y="4528696"/>
            <a:ext cx="1341803" cy="72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42521" y="5435873"/>
            <a:ext cx="734781" cy="6870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8191"/>
          <a:stretch/>
        </p:blipFill>
        <p:spPr bwMode="auto">
          <a:xfrm>
            <a:off x="3211590" y="4786848"/>
            <a:ext cx="272441" cy="42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944547" y="5175891"/>
            <a:ext cx="1034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250 km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4134" y="1980168"/>
            <a:ext cx="687068" cy="5550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02194" y="2452392"/>
            <a:ext cx="1769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Helvetica" panose="020B0403020202020204" pitchFamily="34" charset="0"/>
              </a:rPr>
              <a:t>Ucayali River,</a:t>
            </a:r>
          </a:p>
          <a:p>
            <a:r>
              <a:rPr lang="en-US" b="1" dirty="0">
                <a:solidFill>
                  <a:srgbClr val="0070C0"/>
                </a:solidFill>
                <a:latin typeface="Helvetica" panose="020B0403020202020204" pitchFamily="34" charset="0"/>
              </a:rPr>
              <a:t>Peru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38649" y="6550223"/>
            <a:ext cx="244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403020202020204" pitchFamily="34" charset="0"/>
              </a:rPr>
              <a:t>ESRI Landsat 8 Views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-4394"/>
            <a:ext cx="3663950" cy="31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4"/>
          <p:cNvSpPr txBox="1"/>
          <p:nvPr/>
        </p:nvSpPr>
        <p:spPr>
          <a:xfrm rot="21082439">
            <a:off x="6720657" y="170864"/>
            <a:ext cx="2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Landsat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51089" y="1267082"/>
            <a:ext cx="233362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1984-2016</a:t>
            </a:r>
          </a:p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Every 18 days</a:t>
            </a:r>
          </a:p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30 m resolution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4700" y="4699000"/>
            <a:ext cx="208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170 km x 185 km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543550" y="4667250"/>
            <a:ext cx="387350" cy="196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6550" y="2051050"/>
            <a:ext cx="22860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2" y="757111"/>
            <a:ext cx="3401894" cy="47845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77741" y="762817"/>
            <a:ext cx="561320" cy="35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42355" y="1531962"/>
            <a:ext cx="602537" cy="35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07896" y="2795847"/>
            <a:ext cx="634302" cy="35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02631" y="4090938"/>
            <a:ext cx="590169" cy="35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R6</a:t>
            </a:r>
          </a:p>
        </p:txBody>
      </p:sp>
      <p:sp>
        <p:nvSpPr>
          <p:cNvPr id="59" name="TextBox 58"/>
          <p:cNvSpPr txBox="1"/>
          <p:nvPr/>
        </p:nvSpPr>
        <p:spPr>
          <a:xfrm rot="522922">
            <a:off x="2519377" y="770193"/>
            <a:ext cx="1021481" cy="4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Path 6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2528491" y="1152792"/>
            <a:ext cx="264491" cy="115828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522922">
            <a:off x="649701" y="751953"/>
            <a:ext cx="1021481" cy="4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Path 7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549372" y="1098070"/>
            <a:ext cx="264491" cy="1158286"/>
          </a:xfrm>
          <a:prstGeom prst="straightConnector1">
            <a:avLst/>
          </a:prstGeom>
          <a:ln w="12700">
            <a:solidFill>
              <a:srgbClr val="C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447821">
            <a:off x="117117" y="3655698"/>
            <a:ext cx="1142577" cy="4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Row 66</a:t>
            </a:r>
          </a:p>
        </p:txBody>
      </p:sp>
      <p:sp>
        <p:nvSpPr>
          <p:cNvPr id="65" name="TextBox 64"/>
          <p:cNvSpPr txBox="1"/>
          <p:nvPr/>
        </p:nvSpPr>
        <p:spPr>
          <a:xfrm rot="649922">
            <a:off x="231620" y="2395629"/>
            <a:ext cx="1159810" cy="4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Row 65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457" y="5104194"/>
            <a:ext cx="1155585" cy="4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100 km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70686" y="5088551"/>
            <a:ext cx="784352" cy="0"/>
            <a:chOff x="2700243" y="6413500"/>
            <a:chExt cx="819152" cy="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3106646" y="6413500"/>
              <a:ext cx="41274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700243" y="6413500"/>
              <a:ext cx="41275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22" y="136389"/>
            <a:ext cx="2497986" cy="45738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5760932" y="6317103"/>
            <a:ext cx="51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R5</a:t>
            </a:r>
          </a:p>
        </p:txBody>
      </p:sp>
      <p:pic>
        <p:nvPicPr>
          <p:cNvPr id="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01" y="58368"/>
            <a:ext cx="1957515" cy="44758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81" y="1107678"/>
            <a:ext cx="1511434" cy="4721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71" y="3686558"/>
            <a:ext cx="2703574" cy="303809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486542" y="3691479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57150">
                  <a:solidFill>
                    <a:prstClr val="white"/>
                  </a:solidFill>
                </a:ln>
                <a:solidFill>
                  <a:prstClr val="white"/>
                </a:solidFill>
                <a:latin typeface="Helvetica" panose="020B0403020202020204" pitchFamily="34" charset="0"/>
              </a:rPr>
              <a:t>R3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481188" y="3690677"/>
            <a:ext cx="50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R3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19495" y="1128648"/>
            <a:ext cx="828675" cy="378257"/>
            <a:chOff x="6442452" y="2157348"/>
            <a:chExt cx="828675" cy="378257"/>
          </a:xfrm>
        </p:grpSpPr>
        <p:sp>
          <p:nvSpPr>
            <p:cNvPr id="86" name="TextBox 85"/>
            <p:cNvSpPr txBox="1"/>
            <p:nvPr/>
          </p:nvSpPr>
          <p:spPr>
            <a:xfrm>
              <a:off x="6442452" y="2157348"/>
              <a:ext cx="82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5715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Helvetica" panose="020B0403020202020204" pitchFamily="34" charset="0"/>
                </a:rPr>
                <a:t>R4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46624" y="2166273"/>
              <a:ext cx="505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Helvetica" panose="020B0403020202020204" pitchFamily="34" charset="0"/>
                </a:rPr>
                <a:t>R4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95949" y="147378"/>
            <a:ext cx="828675" cy="370136"/>
            <a:chOff x="5891224" y="204528"/>
            <a:chExt cx="828675" cy="370136"/>
          </a:xfrm>
        </p:grpSpPr>
        <p:sp>
          <p:nvSpPr>
            <p:cNvPr id="88" name="TextBox 87"/>
            <p:cNvSpPr txBox="1"/>
            <p:nvPr/>
          </p:nvSpPr>
          <p:spPr>
            <a:xfrm>
              <a:off x="5891224" y="205332"/>
              <a:ext cx="82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n w="5715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Helvetica" panose="020B0403020202020204" pitchFamily="34" charset="0"/>
                </a:rPr>
                <a:t>R5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895394" y="204528"/>
              <a:ext cx="505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Helvetica" panose="020B0403020202020204" pitchFamily="34" charset="0"/>
                </a:rPr>
                <a:t>R5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8624698" y="69142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57150">
                  <a:solidFill>
                    <a:prstClr val="white"/>
                  </a:solidFill>
                </a:ln>
                <a:solidFill>
                  <a:prstClr val="white"/>
                </a:solidFill>
                <a:latin typeface="Helvetica" panose="020B0403020202020204" pitchFamily="34" charset="0"/>
              </a:rPr>
              <a:t>R6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628869" y="68340"/>
            <a:ext cx="50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R6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6925" y="6143625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~135,000 Landsat images</a:t>
            </a:r>
          </a:p>
        </p:txBody>
      </p:sp>
    </p:spTree>
    <p:extLst>
      <p:ext uri="{BB962C8B-B14F-4D97-AF65-F5344CB8AC3E}">
        <p14:creationId xmlns:p14="http://schemas.microsoft.com/office/powerpoint/2010/main" val="187839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26" y="2583422"/>
            <a:ext cx="4148824" cy="23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0"/>
          <a:stretch/>
        </p:blipFill>
        <p:spPr bwMode="auto">
          <a:xfrm>
            <a:off x="210108" y="1217625"/>
            <a:ext cx="3911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4858"/>
            <a:ext cx="452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Objective: one composite image per year, 	   independent of stage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825" y="2384425"/>
            <a:ext cx="276225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6073776" y="1260475"/>
            <a:ext cx="317500" cy="1968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2"/>
          <a:stretch/>
        </p:blipFill>
        <p:spPr bwMode="auto">
          <a:xfrm>
            <a:off x="4374177" y="514350"/>
            <a:ext cx="16414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49" b="58102"/>
          <a:stretch/>
        </p:blipFill>
        <p:spPr bwMode="auto">
          <a:xfrm>
            <a:off x="6445734" y="514351"/>
            <a:ext cx="1627101" cy="15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095750" y="66675"/>
            <a:ext cx="51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1: Classify all images (~5,510 after filtering)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3475" y="1323975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Landsat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72300" y="13335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Helvetica" panose="020B0403020202020204" pitchFamily="34" charset="0"/>
              </a:rPr>
              <a:t>Classified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129586" y="1183164"/>
            <a:ext cx="219456" cy="219075"/>
          </a:xfrm>
          <a:prstGeom prst="rect">
            <a:avLst/>
          </a:prstGeom>
          <a:solidFill>
            <a:srgbClr val="258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29586" y="848598"/>
            <a:ext cx="219456" cy="219075"/>
          </a:xfrm>
          <a:prstGeom prst="rect">
            <a:avLst/>
          </a:prstGeom>
          <a:solidFill>
            <a:srgbClr val="E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29586" y="514032"/>
            <a:ext cx="219456" cy="219075"/>
          </a:xfrm>
          <a:prstGeom prst="rect">
            <a:avLst/>
          </a:prstGeom>
          <a:solidFill>
            <a:srgbClr val="1C0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" panose="020B0403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29586" y="1517730"/>
            <a:ext cx="219456" cy="219075"/>
          </a:xfrm>
          <a:prstGeom prst="rect">
            <a:avLst/>
          </a:prstGeom>
          <a:solidFill>
            <a:srgbClr val="A2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29586" y="1852295"/>
            <a:ext cx="219456" cy="219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53425" y="466408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403020202020204" pitchFamily="34" charset="0"/>
              </a:rPr>
              <a:t>water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53425" y="804545"/>
            <a:ext cx="985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403020202020204" pitchFamily="34" charset="0"/>
              </a:rPr>
              <a:t>sediment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53425" y="1142682"/>
            <a:ext cx="1153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403020202020204" pitchFamily="34" charset="0"/>
              </a:rPr>
              <a:t>land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53425" y="1480819"/>
            <a:ext cx="1153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403020202020204" pitchFamily="34" charset="0"/>
              </a:rPr>
              <a:t>cloud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53425" y="1818958"/>
            <a:ext cx="1153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Helvetica" panose="020B0403020202020204" pitchFamily="34" charset="0"/>
              </a:rPr>
              <a:t>unknown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00551" y="2238375"/>
            <a:ext cx="432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2: Make image bank for each year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67225" y="4943475"/>
            <a:ext cx="47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3: Select images for compositing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48175" y="2600325"/>
            <a:ext cx="419100" cy="111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362575" y="2600325"/>
            <a:ext cx="419100" cy="111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38825" y="2600325"/>
            <a:ext cx="419100" cy="111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62575" y="3752850"/>
            <a:ext cx="419100" cy="111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667625" y="3752850"/>
            <a:ext cx="419100" cy="111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611125" y="4829133"/>
            <a:ext cx="648144" cy="2265943"/>
            <a:chOff x="6871599" y="3235831"/>
            <a:chExt cx="410237" cy="1434209"/>
          </a:xfrm>
        </p:grpSpPr>
        <p:pic>
          <p:nvPicPr>
            <p:cNvPr id="64" name="Picture 63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" t="1138" r="3522" b="893"/>
            <a:stretch/>
          </p:blipFill>
          <p:spPr bwMode="auto">
            <a:xfrm>
              <a:off x="6873955" y="3756531"/>
              <a:ext cx="407881" cy="913509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2400000" lon="1200000" rev="2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5" name="Picture 8"/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" r="2797"/>
            <a:stretch/>
          </p:blipFill>
          <p:spPr bwMode="auto">
            <a:xfrm>
              <a:off x="6873955" y="3629531"/>
              <a:ext cx="407881" cy="913509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2400000" lon="1200000" rev="2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6" name="Picture 65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" t="1138" r="3522" b="893"/>
            <a:stretch/>
          </p:blipFill>
          <p:spPr bwMode="auto">
            <a:xfrm>
              <a:off x="6873955" y="3502531"/>
              <a:ext cx="407881" cy="913509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2400000" lon="1200000" rev="2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7" name="Picture 7"/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" t="1425" r="3057" b="1076"/>
            <a:stretch/>
          </p:blipFill>
          <p:spPr bwMode="auto">
            <a:xfrm>
              <a:off x="6871599" y="3371863"/>
              <a:ext cx="406170" cy="91489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2400000" lon="1200000" rev="2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8" name="Picture 6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" t="1138" r="3522" b="893"/>
            <a:stretch/>
          </p:blipFill>
          <p:spPr bwMode="auto">
            <a:xfrm>
              <a:off x="6873955" y="3235831"/>
              <a:ext cx="407881" cy="913509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2400000" lon="1200000" rev="2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6629400" y="579120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4: Stack images</a:t>
            </a:r>
          </a:p>
        </p:txBody>
      </p:sp>
      <p:pic>
        <p:nvPicPr>
          <p:cNvPr id="72" name="Picture 71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189" r="1176" b="1779"/>
          <a:stretch/>
        </p:blipFill>
        <p:spPr>
          <a:xfrm>
            <a:off x="3124200" y="4992240"/>
            <a:ext cx="1323975" cy="1448209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486025" y="6431518"/>
            <a:ext cx="277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5: Make composite</a:t>
            </a:r>
          </a:p>
        </p:txBody>
      </p:sp>
      <p:pic>
        <p:nvPicPr>
          <p:cNvPr id="74" name="Picture 73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801" r="534" b="561"/>
          <a:stretch/>
        </p:blipFill>
        <p:spPr>
          <a:xfrm>
            <a:off x="564988" y="3457575"/>
            <a:ext cx="1349265" cy="142875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2019300" y="3697842"/>
            <a:ext cx="183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7: Single-thread channel mask</a:t>
            </a:r>
          </a:p>
        </p:txBody>
      </p:sp>
      <p:sp>
        <p:nvSpPr>
          <p:cNvPr id="76" name="Right Arrow 75"/>
          <p:cNvSpPr/>
          <p:nvPr/>
        </p:nvSpPr>
        <p:spPr>
          <a:xfrm rot="10800000">
            <a:off x="4616451" y="5737225"/>
            <a:ext cx="317500" cy="1968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 rot="10800000">
            <a:off x="2263776" y="5699125"/>
            <a:ext cx="317500" cy="1968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8" name="Picture 77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1752" r="804" b="1691"/>
          <a:stretch/>
        </p:blipFill>
        <p:spPr>
          <a:xfrm>
            <a:off x="571500" y="5005999"/>
            <a:ext cx="1323975" cy="143342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0" y="6431518"/>
            <a:ext cx="277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Step 6: Channel mask</a:t>
            </a:r>
          </a:p>
        </p:txBody>
      </p:sp>
      <p:sp>
        <p:nvSpPr>
          <p:cNvPr id="58" name="Curved Left Arrow 57"/>
          <p:cNvSpPr/>
          <p:nvPr/>
        </p:nvSpPr>
        <p:spPr>
          <a:xfrm rot="10800000">
            <a:off x="127128" y="4550667"/>
            <a:ext cx="362127" cy="661818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2" grpId="0"/>
      <p:bldP spid="39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38" grpId="0" animBg="1"/>
      <p:bldP spid="59" grpId="0" animBg="1"/>
      <p:bldP spid="60" grpId="0" animBg="1"/>
      <p:bldP spid="61" grpId="0" animBg="1"/>
      <p:bldP spid="62" grpId="0" animBg="1"/>
      <p:bldP spid="71" grpId="0"/>
      <p:bldP spid="73" grpId="0"/>
      <p:bldP spid="75" grpId="0"/>
      <p:bldP spid="76" grpId="0" animBg="1"/>
      <p:bldP spid="77" grpId="0" animBg="1"/>
      <p:bldP spid="79" grpId="0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55318"/>
            <a:ext cx="5373815" cy="677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7675"/>
            <a:ext cx="3895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Helvetica" panose="020B0403020202020204" pitchFamily="34" charset="0"/>
              </a:rPr>
              <a:t>RivMAP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Helvetica" panose="020B04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43685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anose="020B0403020202020204" pitchFamily="34" charset="0"/>
              </a:rPr>
              <a:t>Riv</a:t>
            </a:r>
            <a:r>
              <a:rPr lang="en-US" dirty="0">
                <a:latin typeface="Helvetica" panose="020B0403020202020204" pitchFamily="34" charset="0"/>
              </a:rPr>
              <a:t>er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anose="020B0403020202020204" pitchFamily="34" charset="0"/>
              </a:rPr>
              <a:t>M</a:t>
            </a:r>
            <a:r>
              <a:rPr lang="en-US" dirty="0">
                <a:latin typeface="Helvetica" panose="020B0403020202020204" pitchFamily="34" charset="0"/>
              </a:rPr>
              <a:t>orphodynamics from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anose="020B0403020202020204" pitchFamily="34" charset="0"/>
              </a:rPr>
              <a:t>A</a:t>
            </a:r>
            <a:r>
              <a:rPr lang="en-US" dirty="0">
                <a:latin typeface="Helvetica" panose="020B0403020202020204" pitchFamily="34" charset="0"/>
              </a:rPr>
              <a:t>nalysis of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anose="020B0403020202020204" pitchFamily="34" charset="0"/>
              </a:rPr>
              <a:t>P</a:t>
            </a:r>
            <a:r>
              <a:rPr lang="en-US" dirty="0">
                <a:latin typeface="Helvetica" panose="020B0403020202020204" pitchFamily="34" charset="0"/>
              </a:rPr>
              <a:t>lanforms</a:t>
            </a:r>
          </a:p>
          <a:p>
            <a:pPr algn="ctr"/>
            <a:r>
              <a:rPr lang="en-US" dirty="0">
                <a:latin typeface="Helvetica" panose="020B0403020202020204" pitchFamily="34" charset="0"/>
              </a:rPr>
              <a:t>(Matlab)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743200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403020202020204" pitchFamily="34" charset="0"/>
              </a:rPr>
              <a:t>To download </a:t>
            </a:r>
            <a:r>
              <a:rPr lang="en-US" dirty="0" err="1">
                <a:latin typeface="Helvetica" panose="020B0403020202020204" pitchFamily="34" charset="0"/>
              </a:rPr>
              <a:t>RivMAP</a:t>
            </a:r>
            <a:r>
              <a:rPr lang="en-US" dirty="0">
                <a:latin typeface="Helvetica" panose="020B0403020202020204" pitchFamily="34" charset="0"/>
              </a:rPr>
              <a:t> with demo of the Ucayali River, Google “</a:t>
            </a:r>
            <a:r>
              <a:rPr lang="en-US" dirty="0" err="1">
                <a:latin typeface="Helvetica" panose="020B0403020202020204" pitchFamily="34" charset="0"/>
              </a:rPr>
              <a:t>rivmap</a:t>
            </a:r>
            <a:r>
              <a:rPr lang="en-US" dirty="0">
                <a:latin typeface="Helvetica" panose="020B0403020202020204" pitchFamily="34" charset="0"/>
              </a:rPr>
              <a:t>”.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2350"/>
            <a:ext cx="3819575" cy="18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46735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403020202020204" pitchFamily="34" charset="0"/>
              </a:rPr>
              <a:t>Also hosted at CSDMS.</a:t>
            </a:r>
          </a:p>
        </p:txBody>
      </p:sp>
    </p:spTree>
    <p:extLst>
      <p:ext uri="{BB962C8B-B14F-4D97-AF65-F5344CB8AC3E}">
        <p14:creationId xmlns:p14="http://schemas.microsoft.com/office/powerpoint/2010/main" val="80820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 rot="5400000">
            <a:off x="2262216" y="-891540"/>
            <a:ext cx="5685692" cy="8031480"/>
            <a:chOff x="281354" y="160020"/>
            <a:chExt cx="5685692" cy="8031480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2819400" y="7221415"/>
              <a:ext cx="5862" cy="690685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701143" y="7329714"/>
              <a:ext cx="435428" cy="841829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108" idx="2"/>
            </p:cNvCxnSpPr>
            <p:nvPr/>
          </p:nvCxnSpPr>
          <p:spPr>
            <a:xfrm flipV="1">
              <a:off x="4636477" y="7603943"/>
              <a:ext cx="675595" cy="465933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 flipV="1">
              <a:off x="781050" y="7791450"/>
              <a:ext cx="1454150" cy="400050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281354" y="160020"/>
              <a:ext cx="5685692" cy="6450330"/>
              <a:chOff x="281354" y="160020"/>
              <a:chExt cx="5685692" cy="645033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H="1" flipV="1">
                <a:off x="479787" y="5417283"/>
                <a:ext cx="235321" cy="1018686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1365250" y="5131533"/>
                <a:ext cx="1338992" cy="1478817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441950" y="4829908"/>
                <a:ext cx="525096" cy="1215294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895600" y="4771292"/>
                <a:ext cx="2178050" cy="683358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718050" y="2971800"/>
                <a:ext cx="1012190" cy="1397002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H="1" flipV="1">
                <a:off x="3493477" y="3059723"/>
                <a:ext cx="1056934" cy="829019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640080" y="2560320"/>
                <a:ext cx="944880" cy="102108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685800" y="3535680"/>
                <a:ext cx="1493520" cy="35814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089660" y="2080260"/>
                <a:ext cx="83820" cy="34290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1211580" y="2019300"/>
                <a:ext cx="220980" cy="40386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81354" y="1181100"/>
                <a:ext cx="899746" cy="296008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1325880" y="398585"/>
                <a:ext cx="772551" cy="851096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3642360" y="160020"/>
                <a:ext cx="883920" cy="1356360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3977640" y="1242646"/>
                <a:ext cx="1825283" cy="578535"/>
              </a:xfrm>
              <a:prstGeom prst="line">
                <a:avLst/>
              </a:prstGeom>
              <a:ln w="1905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430">
            <a:off x="5308380" y="749297"/>
            <a:ext cx="3990998" cy="463677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24254"/>
          <a:stretch/>
        </p:blipFill>
        <p:spPr>
          <a:xfrm rot="15445075">
            <a:off x="7503739" y="459291"/>
            <a:ext cx="2039714" cy="137075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0"/>
          <a:stretch/>
        </p:blipFill>
        <p:spPr>
          <a:xfrm rot="1369154">
            <a:off x="47810" y="441677"/>
            <a:ext cx="2086593" cy="546351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8189"/>
          <a:stretch/>
        </p:blipFill>
        <p:spPr>
          <a:xfrm rot="2095429">
            <a:off x="1034398" y="883684"/>
            <a:ext cx="1751599" cy="167809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363">
            <a:off x="1762412" y="377141"/>
            <a:ext cx="3108376" cy="552985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r="20406" b="2519"/>
          <a:stretch/>
        </p:blipFill>
        <p:spPr>
          <a:xfrm rot="2653205">
            <a:off x="1255253" y="3993938"/>
            <a:ext cx="1914268" cy="153569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4" r="4787"/>
          <a:stretch/>
        </p:blipFill>
        <p:spPr>
          <a:xfrm flipH="1">
            <a:off x="544729" y="228601"/>
            <a:ext cx="338662" cy="546351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212">
            <a:off x="3145667" y="446805"/>
            <a:ext cx="1730153" cy="228183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6282">
            <a:off x="3603220" y="3090318"/>
            <a:ext cx="1777167" cy="263892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47" y="76201"/>
            <a:ext cx="1640643" cy="59436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2" r="8758" b="38121"/>
          <a:stretch/>
        </p:blipFill>
        <p:spPr>
          <a:xfrm rot="20767459">
            <a:off x="5474934" y="603058"/>
            <a:ext cx="1172672" cy="14912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5" r="74259" b="40089"/>
          <a:stretch/>
        </p:blipFill>
        <p:spPr>
          <a:xfrm rot="7762751">
            <a:off x="7146978" y="808145"/>
            <a:ext cx="859421" cy="681831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0"/>
          <a:stretch/>
        </p:blipFill>
        <p:spPr>
          <a:xfrm rot="19583981">
            <a:off x="7331086" y="3731258"/>
            <a:ext cx="1703262" cy="1841712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-57017" y="540388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1985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-57017" y="453234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1990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57017" y="366080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1995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-57017" y="278927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2000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-57017" y="191773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2005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-57017" y="104619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2010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-57017" y="17465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2015</a:t>
            </a:r>
          </a:p>
          <a:p>
            <a:endParaRPr lang="en-US" dirty="0">
              <a:latin typeface="Helvetica" panose="020B0403020202020204" pitchFamily="34" charset="0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705">
            <a:off x="5080362" y="3960017"/>
            <a:ext cx="2156953" cy="1215652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7269838" y="6092155"/>
            <a:ext cx="79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403020202020204" pitchFamily="34" charset="0"/>
              </a:rPr>
              <a:t>R3</a:t>
            </a:r>
          </a:p>
        </p:txBody>
      </p:sp>
      <p:grpSp>
        <p:nvGrpSpPr>
          <p:cNvPr id="127" name="Group 126"/>
          <p:cNvGrpSpPr/>
          <p:nvPr/>
        </p:nvGrpSpPr>
        <p:grpSpPr>
          <a:xfrm rot="19772256">
            <a:off x="6844771" y="6089580"/>
            <a:ext cx="276685" cy="354068"/>
            <a:chOff x="6284135" y="2471194"/>
            <a:chExt cx="291948" cy="354068"/>
          </a:xfrm>
        </p:grpSpPr>
        <p:grpSp>
          <p:nvGrpSpPr>
            <p:cNvPr id="128" name="Group 127"/>
            <p:cNvGrpSpPr/>
            <p:nvPr/>
          </p:nvGrpSpPr>
          <p:grpSpPr>
            <a:xfrm>
              <a:off x="6284135" y="2471194"/>
              <a:ext cx="291948" cy="354068"/>
              <a:chOff x="-1478280" y="518160"/>
              <a:chExt cx="381001" cy="579120"/>
            </a:xfrm>
          </p:grpSpPr>
          <p:sp>
            <p:nvSpPr>
              <p:cNvPr id="130" name="Isosceles Triangle 129"/>
              <p:cNvSpPr/>
              <p:nvPr/>
            </p:nvSpPr>
            <p:spPr>
              <a:xfrm>
                <a:off x="-1478280" y="518160"/>
                <a:ext cx="381000" cy="57912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Isosceles Triangle 130"/>
              <p:cNvSpPr/>
              <p:nvPr/>
            </p:nvSpPr>
            <p:spPr>
              <a:xfrm>
                <a:off x="-1478279" y="891540"/>
                <a:ext cx="381000" cy="20573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9" name="Straight Connector 128"/>
            <p:cNvCxnSpPr>
              <a:stCxn id="130" idx="2"/>
              <a:endCxn id="131" idx="4"/>
            </p:cNvCxnSpPr>
            <p:nvPr/>
          </p:nvCxnSpPr>
          <p:spPr>
            <a:xfrm>
              <a:off x="6284135" y="2825262"/>
              <a:ext cx="2919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5026042" y="6082630"/>
            <a:ext cx="79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403020202020204" pitchFamily="34" charset="0"/>
              </a:rPr>
              <a:t>R4</a:t>
            </a:r>
          </a:p>
        </p:txBody>
      </p:sp>
      <p:grpSp>
        <p:nvGrpSpPr>
          <p:cNvPr id="134" name="Group 133"/>
          <p:cNvGrpSpPr/>
          <p:nvPr/>
        </p:nvGrpSpPr>
        <p:grpSpPr>
          <a:xfrm rot="21211305">
            <a:off x="6011649" y="6075265"/>
            <a:ext cx="276685" cy="354068"/>
            <a:chOff x="6284135" y="2471194"/>
            <a:chExt cx="291948" cy="354068"/>
          </a:xfrm>
        </p:grpSpPr>
        <p:grpSp>
          <p:nvGrpSpPr>
            <p:cNvPr id="135" name="Group 134"/>
            <p:cNvGrpSpPr/>
            <p:nvPr/>
          </p:nvGrpSpPr>
          <p:grpSpPr>
            <a:xfrm>
              <a:off x="6284135" y="2471194"/>
              <a:ext cx="291948" cy="354068"/>
              <a:chOff x="-1478280" y="518160"/>
              <a:chExt cx="381001" cy="579120"/>
            </a:xfrm>
          </p:grpSpPr>
          <p:sp>
            <p:nvSpPr>
              <p:cNvPr id="137" name="Isosceles Triangle 136"/>
              <p:cNvSpPr/>
              <p:nvPr/>
            </p:nvSpPr>
            <p:spPr>
              <a:xfrm>
                <a:off x="-1478280" y="518160"/>
                <a:ext cx="381000" cy="57912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Isosceles Triangle 137"/>
              <p:cNvSpPr/>
              <p:nvPr/>
            </p:nvSpPr>
            <p:spPr>
              <a:xfrm>
                <a:off x="-1478279" y="891540"/>
                <a:ext cx="381000" cy="20573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6" name="Straight Connector 135"/>
            <p:cNvCxnSpPr>
              <a:stCxn id="137" idx="2"/>
              <a:endCxn id="138" idx="4"/>
            </p:cNvCxnSpPr>
            <p:nvPr/>
          </p:nvCxnSpPr>
          <p:spPr>
            <a:xfrm>
              <a:off x="6284135" y="2825262"/>
              <a:ext cx="2919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TextBox 139"/>
          <p:cNvSpPr txBox="1"/>
          <p:nvPr/>
        </p:nvSpPr>
        <p:spPr>
          <a:xfrm>
            <a:off x="2905487" y="6063580"/>
            <a:ext cx="79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403020202020204" pitchFamily="34" charset="0"/>
              </a:rPr>
              <a:t>R5</a:t>
            </a:r>
          </a:p>
        </p:txBody>
      </p:sp>
      <p:grpSp>
        <p:nvGrpSpPr>
          <p:cNvPr id="141" name="Group 140"/>
          <p:cNvGrpSpPr/>
          <p:nvPr/>
        </p:nvGrpSpPr>
        <p:grpSpPr>
          <a:xfrm rot="775993">
            <a:off x="2623293" y="6077805"/>
            <a:ext cx="276685" cy="354068"/>
            <a:chOff x="6284135" y="2471194"/>
            <a:chExt cx="291948" cy="354068"/>
          </a:xfrm>
        </p:grpSpPr>
        <p:grpSp>
          <p:nvGrpSpPr>
            <p:cNvPr id="142" name="Group 141"/>
            <p:cNvGrpSpPr/>
            <p:nvPr/>
          </p:nvGrpSpPr>
          <p:grpSpPr>
            <a:xfrm>
              <a:off x="6284135" y="2471194"/>
              <a:ext cx="291948" cy="354068"/>
              <a:chOff x="-1478280" y="518160"/>
              <a:chExt cx="381001" cy="579120"/>
            </a:xfrm>
          </p:grpSpPr>
          <p:sp>
            <p:nvSpPr>
              <p:cNvPr id="144" name="Isosceles Triangle 143"/>
              <p:cNvSpPr/>
              <p:nvPr/>
            </p:nvSpPr>
            <p:spPr>
              <a:xfrm>
                <a:off x="-1478280" y="518160"/>
                <a:ext cx="381000" cy="57912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Isosceles Triangle 144"/>
              <p:cNvSpPr/>
              <p:nvPr/>
            </p:nvSpPr>
            <p:spPr>
              <a:xfrm>
                <a:off x="-1478279" y="891540"/>
                <a:ext cx="381000" cy="20573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3" name="Straight Connector 142"/>
            <p:cNvCxnSpPr>
              <a:stCxn id="144" idx="2"/>
              <a:endCxn id="145" idx="4"/>
            </p:cNvCxnSpPr>
            <p:nvPr/>
          </p:nvCxnSpPr>
          <p:spPr>
            <a:xfrm>
              <a:off x="6284135" y="2825262"/>
              <a:ext cx="2919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extBox 146"/>
          <p:cNvSpPr txBox="1"/>
          <p:nvPr/>
        </p:nvSpPr>
        <p:spPr>
          <a:xfrm>
            <a:off x="982948" y="6079406"/>
            <a:ext cx="60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403020202020204" pitchFamily="34" charset="0"/>
              </a:rPr>
              <a:t>R6</a:t>
            </a:r>
          </a:p>
        </p:txBody>
      </p:sp>
      <p:grpSp>
        <p:nvGrpSpPr>
          <p:cNvPr id="148" name="Group 147"/>
          <p:cNvGrpSpPr/>
          <p:nvPr/>
        </p:nvGrpSpPr>
        <p:grpSpPr>
          <a:xfrm rot="1325583">
            <a:off x="536044" y="6085424"/>
            <a:ext cx="276685" cy="354068"/>
            <a:chOff x="6284135" y="2471194"/>
            <a:chExt cx="291948" cy="354068"/>
          </a:xfrm>
        </p:grpSpPr>
        <p:grpSp>
          <p:nvGrpSpPr>
            <p:cNvPr id="149" name="Group 148"/>
            <p:cNvGrpSpPr/>
            <p:nvPr/>
          </p:nvGrpSpPr>
          <p:grpSpPr>
            <a:xfrm>
              <a:off x="6284135" y="2471194"/>
              <a:ext cx="291948" cy="354068"/>
              <a:chOff x="-1478280" y="518160"/>
              <a:chExt cx="381001" cy="579120"/>
            </a:xfrm>
          </p:grpSpPr>
          <p:sp>
            <p:nvSpPr>
              <p:cNvPr id="151" name="Isosceles Triangle 150"/>
              <p:cNvSpPr/>
              <p:nvPr/>
            </p:nvSpPr>
            <p:spPr>
              <a:xfrm>
                <a:off x="-1478280" y="518160"/>
                <a:ext cx="381000" cy="57912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Isosceles Triangle 151"/>
              <p:cNvSpPr/>
              <p:nvPr/>
            </p:nvSpPr>
            <p:spPr>
              <a:xfrm>
                <a:off x="-1478279" y="891540"/>
                <a:ext cx="381000" cy="20573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0" name="Straight Connector 149"/>
            <p:cNvCxnSpPr>
              <a:stCxn id="151" idx="2"/>
              <a:endCxn id="152" idx="4"/>
            </p:cNvCxnSpPr>
            <p:nvPr/>
          </p:nvCxnSpPr>
          <p:spPr>
            <a:xfrm>
              <a:off x="6284135" y="2825262"/>
              <a:ext cx="2919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 rot="16200000">
            <a:off x="8356334" y="5813277"/>
            <a:ext cx="461665" cy="1113667"/>
            <a:chOff x="8460848" y="5432277"/>
            <a:chExt cx="461665" cy="1113667"/>
          </a:xfrm>
        </p:grpSpPr>
        <p:cxnSp>
          <p:nvCxnSpPr>
            <p:cNvPr id="153" name="Straight Connector 152"/>
            <p:cNvCxnSpPr/>
            <p:nvPr/>
          </p:nvCxnSpPr>
          <p:spPr>
            <a:xfrm rot="5400000">
              <a:off x="8047108" y="5936344"/>
              <a:ext cx="92891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 rot="5400000">
              <a:off x="8134847" y="5758278"/>
              <a:ext cx="1113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Helvetica" panose="020B0403020202020204" pitchFamily="34" charset="0"/>
                </a:rPr>
                <a:t>25 km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3914775" y="6477000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downstream</a:t>
            </a:r>
          </a:p>
        </p:txBody>
      </p:sp>
      <p:cxnSp>
        <p:nvCxnSpPr>
          <p:cNvPr id="161" name="Straight Connector 160"/>
          <p:cNvCxnSpPr/>
          <p:nvPr/>
        </p:nvCxnSpPr>
        <p:spPr>
          <a:xfrm>
            <a:off x="3228975" y="6686550"/>
            <a:ext cx="7239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295900" y="6686550"/>
            <a:ext cx="723900" cy="0"/>
          </a:xfrm>
          <a:prstGeom prst="line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2371725" y="3190875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flow</a:t>
            </a:r>
          </a:p>
        </p:txBody>
      </p:sp>
      <p:sp>
        <p:nvSpPr>
          <p:cNvPr id="164" name="Down Arrow 163"/>
          <p:cNvSpPr/>
          <p:nvPr/>
        </p:nvSpPr>
        <p:spPr>
          <a:xfrm>
            <a:off x="2590800" y="2962276"/>
            <a:ext cx="123825" cy="266700"/>
          </a:xfrm>
          <a:prstGeom prst="down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39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Helvetica" panose="020B0403020202020204" pitchFamily="34" charset="0"/>
              </a:rPr>
              <a:t>Secret Lives…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7006540" y="58056"/>
            <a:ext cx="1970535" cy="6791326"/>
            <a:chOff x="9662665" y="0"/>
            <a:chExt cx="1970535" cy="67913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" t="223" r="845" b="651"/>
            <a:stretch/>
          </p:blipFill>
          <p:spPr>
            <a:xfrm>
              <a:off x="9662665" y="0"/>
              <a:ext cx="1822451" cy="6791326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10396091" y="2635105"/>
              <a:ext cx="145939" cy="88076"/>
            </a:xfrm>
            <a:prstGeom prst="rect">
              <a:avLst/>
            </a:prstGeom>
            <a:solidFill>
              <a:srgbClr val="00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486497" y="2514820"/>
              <a:ext cx="10094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erosion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396091" y="2857337"/>
              <a:ext cx="145939" cy="88076"/>
            </a:xfrm>
            <a:prstGeom prst="rect">
              <a:avLst/>
            </a:prstGeom>
            <a:solidFill>
              <a:srgbClr val="BE0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486502" y="2713771"/>
              <a:ext cx="1146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accretion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10027791" y="1292225"/>
              <a:ext cx="1488752" cy="1228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890631" y="1456055"/>
              <a:ext cx="699135" cy="88392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" t="2444" r="2310" b="1170"/>
            <a:stretch/>
          </p:blipFill>
          <p:spPr>
            <a:xfrm>
              <a:off x="10082211" y="741673"/>
              <a:ext cx="1431943" cy="1631328"/>
            </a:xfrm>
            <a:prstGeom prst="rect">
              <a:avLst/>
            </a:prstGeom>
          </p:spPr>
        </p:pic>
        <p:cxnSp>
          <p:nvCxnSpPr>
            <p:cNvPr id="92" name="Straight Connector 91"/>
            <p:cNvCxnSpPr/>
            <p:nvPr/>
          </p:nvCxnSpPr>
          <p:spPr>
            <a:xfrm flipV="1">
              <a:off x="10027791" y="5339719"/>
              <a:ext cx="791838" cy="7683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54" idx="2"/>
            </p:cNvCxnSpPr>
            <p:nvPr/>
          </p:nvCxnSpPr>
          <p:spPr>
            <a:xfrm flipV="1">
              <a:off x="10306572" y="5549268"/>
              <a:ext cx="538459" cy="12033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" t="892" r="2424" b="1714"/>
            <a:stretch/>
          </p:blipFill>
          <p:spPr>
            <a:xfrm>
              <a:off x="9703248" y="5405548"/>
              <a:ext cx="1206648" cy="1347045"/>
            </a:xfrm>
            <a:prstGeom prst="rect">
              <a:avLst/>
            </a:prstGeom>
          </p:spPr>
        </p:pic>
      </p:grpSp>
      <p:grpSp>
        <p:nvGrpSpPr>
          <p:cNvPr id="156" name="Group 155"/>
          <p:cNvGrpSpPr/>
          <p:nvPr/>
        </p:nvGrpSpPr>
        <p:grpSpPr>
          <a:xfrm>
            <a:off x="2367653" y="68223"/>
            <a:ext cx="1866627" cy="6789777"/>
            <a:chOff x="6474098" y="23773"/>
            <a:chExt cx="1866627" cy="6789777"/>
          </a:xfrm>
        </p:grpSpPr>
        <p:pic>
          <p:nvPicPr>
            <p:cNvPr id="46" name="Picture 45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475" r="18590" b="827"/>
            <a:stretch/>
          </p:blipFill>
          <p:spPr>
            <a:xfrm>
              <a:off x="6527800" y="28575"/>
              <a:ext cx="1812925" cy="6784975"/>
            </a:xfrm>
            <a:prstGeom prst="rect">
              <a:avLst/>
            </a:prstGeom>
            <a:ln w="6350">
              <a:noFill/>
            </a:ln>
          </p:spPr>
        </p:pic>
        <p:cxnSp>
          <p:nvCxnSpPr>
            <p:cNvPr id="132" name="Straight Connector 131"/>
            <p:cNvCxnSpPr/>
            <p:nvPr/>
          </p:nvCxnSpPr>
          <p:spPr>
            <a:xfrm>
              <a:off x="7493000" y="5476875"/>
              <a:ext cx="533400" cy="2952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7645400" y="5848350"/>
              <a:ext cx="425450" cy="48577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2" t="5965" r="7082" b="8868"/>
            <a:stretch/>
          </p:blipFill>
          <p:spPr>
            <a:xfrm rot="650462">
              <a:off x="6474098" y="5308592"/>
              <a:ext cx="1424627" cy="1086692"/>
            </a:xfrm>
            <a:prstGeom prst="rect">
              <a:avLst/>
            </a:prstGeom>
          </p:spPr>
        </p:pic>
        <p:cxnSp>
          <p:nvCxnSpPr>
            <p:cNvPr id="139" name="Straight Connector 138"/>
            <p:cNvCxnSpPr/>
            <p:nvPr/>
          </p:nvCxnSpPr>
          <p:spPr>
            <a:xfrm flipH="1">
              <a:off x="7912100" y="3657600"/>
              <a:ext cx="330200" cy="914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7048500" y="2679700"/>
              <a:ext cx="692150" cy="17145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7004304" y="1084398"/>
              <a:ext cx="357727" cy="13480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7232904" y="684348"/>
              <a:ext cx="150559" cy="4991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" t="3512" r="12229" b="4466"/>
            <a:stretch/>
          </p:blipFill>
          <p:spPr>
            <a:xfrm rot="21272343">
              <a:off x="6719840" y="23773"/>
              <a:ext cx="552421" cy="1107589"/>
            </a:xfrm>
            <a:prstGeom prst="rect">
              <a:avLst/>
            </a:prstGeom>
          </p:spPr>
        </p:pic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197" y="1955527"/>
              <a:ext cx="1329196" cy="20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1" name="TextBox 160"/>
          <p:cNvSpPr txBox="1"/>
          <p:nvPr/>
        </p:nvSpPr>
        <p:spPr>
          <a:xfrm>
            <a:off x="-2" y="2510966"/>
            <a:ext cx="2322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white"/>
                </a:solidFill>
                <a:latin typeface="Helvetica" panose="020B0403020202020204" pitchFamily="34" charset="0"/>
              </a:rPr>
              <a:t>The Ucayali River,</a:t>
            </a:r>
          </a:p>
          <a:p>
            <a:r>
              <a:rPr lang="en-US" sz="3000" dirty="0">
                <a:solidFill>
                  <a:prstClr val="white"/>
                </a:solidFill>
                <a:latin typeface="Helvetica" panose="020B0403020202020204" pitchFamily="34" charset="0"/>
              </a:rPr>
              <a:t>1985-2015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2562679" y="1606738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Helvetica" panose="020B0403020202020204" pitchFamily="34" charset="0"/>
              </a:rPr>
              <a:t>Over 40 cutoffs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806469" y="69850"/>
            <a:ext cx="2371723" cy="6788150"/>
            <a:chOff x="1532605" y="25400"/>
            <a:chExt cx="2371723" cy="678815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" t="201" r="930" b="720"/>
            <a:stretch/>
          </p:blipFill>
          <p:spPr>
            <a:xfrm>
              <a:off x="1532605" y="25400"/>
              <a:ext cx="1816100" cy="6788150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51" name="Rectangle 50"/>
            <p:cNvSpPr/>
            <p:nvPr/>
          </p:nvSpPr>
          <p:spPr>
            <a:xfrm>
              <a:off x="2077342" y="2691470"/>
              <a:ext cx="147856" cy="88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69986" y="2555162"/>
              <a:ext cx="1734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migrated area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900905" y="1304925"/>
              <a:ext cx="1418811" cy="20810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742790" y="1478280"/>
              <a:ext cx="701040" cy="8743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" t="2941" r="2354" b="2157"/>
            <a:stretch/>
          </p:blipFill>
          <p:spPr>
            <a:xfrm>
              <a:off x="1956416" y="819423"/>
              <a:ext cx="1364026" cy="1554848"/>
            </a:xfrm>
            <a:prstGeom prst="rect">
              <a:avLst/>
            </a:prstGeom>
            <a:ln w="3175">
              <a:noFill/>
            </a:ln>
          </p:spPr>
        </p:pic>
        <p:cxnSp>
          <p:nvCxnSpPr>
            <p:cNvPr id="62" name="Straight Connector 61"/>
            <p:cNvCxnSpPr/>
            <p:nvPr/>
          </p:nvCxnSpPr>
          <p:spPr>
            <a:xfrm flipV="1">
              <a:off x="1815180" y="5372100"/>
              <a:ext cx="885825" cy="285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2139030" y="5562600"/>
              <a:ext cx="561975" cy="116205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" t="2082" r="2139" b="1573"/>
            <a:stretch/>
          </p:blipFill>
          <p:spPr>
            <a:xfrm>
              <a:off x="1562250" y="5392074"/>
              <a:ext cx="1194229" cy="1335122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5844781" y="3147223"/>
            <a:ext cx="994168" cy="398076"/>
            <a:chOff x="2890217" y="4205854"/>
            <a:chExt cx="994168" cy="398076"/>
          </a:xfrm>
        </p:grpSpPr>
        <p:sp>
          <p:nvSpPr>
            <p:cNvPr id="67" name="TextBox 66"/>
            <p:cNvSpPr txBox="1"/>
            <p:nvPr/>
          </p:nvSpPr>
          <p:spPr>
            <a:xfrm>
              <a:off x="2890217" y="4205854"/>
              <a:ext cx="994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100 km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06485" y="4558211"/>
              <a:ext cx="9017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972050" y="4359275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flow</a:t>
            </a:r>
          </a:p>
        </p:txBody>
      </p:sp>
      <p:sp>
        <p:nvSpPr>
          <p:cNvPr id="70" name="Down Arrow 52"/>
          <p:cNvSpPr/>
          <p:nvPr/>
        </p:nvSpPr>
        <p:spPr>
          <a:xfrm>
            <a:off x="5191125" y="4130676"/>
            <a:ext cx="123825" cy="266700"/>
          </a:xfrm>
          <a:prstGeom prst="down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0" y="2510966"/>
            <a:ext cx="214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Controls on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Migration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2154"/>
          <a:stretch/>
        </p:blipFill>
        <p:spPr>
          <a:xfrm>
            <a:off x="2114551" y="-31519"/>
            <a:ext cx="2228850" cy="68990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905125" y="2276475"/>
            <a:ext cx="352425" cy="0"/>
          </a:xfrm>
          <a:prstGeom prst="line">
            <a:avLst/>
          </a:prstGeom>
          <a:ln w="22225">
            <a:solidFill>
              <a:srgbClr val="AD2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0874" y="2038350"/>
            <a:ext cx="117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channel belt boundaries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3150" y="527685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flow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2562225" y="5048251"/>
            <a:ext cx="123825" cy="266700"/>
          </a:xfrm>
          <a:prstGeom prst="down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2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2154"/>
          <a:stretch/>
        </p:blipFill>
        <p:spPr>
          <a:xfrm>
            <a:off x="2114551" y="-31519"/>
            <a:ext cx="2228850" cy="6899044"/>
          </a:xfrm>
          <a:prstGeom prst="rect">
            <a:avLst/>
          </a:prstGeo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59"/>
          <a:stretch/>
        </p:blipFill>
        <p:spPr bwMode="auto">
          <a:xfrm>
            <a:off x="4506845" y="0"/>
            <a:ext cx="1952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991100" y="2105025"/>
            <a:ext cx="13811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62525" y="17907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403020202020204" pitchFamily="34" charset="0"/>
              </a:rPr>
              <a:t>R3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34025" y="3962400"/>
            <a:ext cx="838200" cy="1028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91100" y="5381625"/>
            <a:ext cx="1390650" cy="733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05125" y="2276475"/>
            <a:ext cx="352425" cy="0"/>
          </a:xfrm>
          <a:prstGeom prst="line">
            <a:avLst/>
          </a:prstGeom>
          <a:ln w="22225">
            <a:solidFill>
              <a:srgbClr val="AD2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0874" y="2038350"/>
            <a:ext cx="117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channel belt boundaries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3150" y="527685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403020202020204" pitchFamily="34" charset="0"/>
              </a:rPr>
              <a:t>flow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562225" y="5048251"/>
            <a:ext cx="123825" cy="266700"/>
          </a:xfrm>
          <a:prstGeom prst="down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2510966"/>
            <a:ext cx="214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Controls on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Helvetica" panose="020B0403020202020204" pitchFamily="34" charset="0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123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al">
      <a:majorFont>
        <a:latin typeface="CMU Sans Serif"/>
        <a:ea typeface=""/>
        <a:cs typeface=""/>
      </a:majorFont>
      <a:minorFont>
        <a:latin typeface="CMU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FL_black_bckgrnd">
  <a:themeElements>
    <a:clrScheme name="Custom 2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420</Words>
  <Application>Microsoft Office PowerPoint</Application>
  <PresentationFormat>On-screen Show (4:3)</PresentationFormat>
  <Paragraphs>187</Paragraphs>
  <Slides>19</Slides>
  <Notes>15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Arial</vt:lpstr>
      <vt:lpstr>Calibri</vt:lpstr>
      <vt:lpstr>CMU Sans Serif</vt:lpstr>
      <vt:lpstr>Helvetica</vt:lpstr>
      <vt:lpstr>Symbol</vt:lpstr>
      <vt:lpstr>Times New Roman</vt:lpstr>
      <vt:lpstr>Office Theme</vt:lpstr>
      <vt:lpstr>1_Office Theme</vt:lpstr>
      <vt:lpstr>SAFL_black_bckgrnd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schwenk</dc:creator>
  <cp:lastModifiedBy>Jon Schwenk</cp:lastModifiedBy>
  <cp:revision>52</cp:revision>
  <dcterms:created xsi:type="dcterms:W3CDTF">2016-09-22T20:30:43Z</dcterms:created>
  <dcterms:modified xsi:type="dcterms:W3CDTF">2016-09-27T01:45:03Z</dcterms:modified>
</cp:coreProperties>
</file>