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716" r:id="rId2"/>
  </p:sldMasterIdLst>
  <p:notesMasterIdLst>
    <p:notesMasterId r:id="rId19"/>
  </p:notesMasterIdLst>
  <p:sldIdLst>
    <p:sldId id="256" r:id="rId3"/>
    <p:sldId id="305" r:id="rId4"/>
    <p:sldId id="307" r:id="rId5"/>
    <p:sldId id="306" r:id="rId6"/>
    <p:sldId id="309" r:id="rId7"/>
    <p:sldId id="311" r:id="rId8"/>
    <p:sldId id="312" r:id="rId9"/>
    <p:sldId id="314" r:id="rId10"/>
    <p:sldId id="323" r:id="rId11"/>
    <p:sldId id="324" r:id="rId12"/>
    <p:sldId id="322" r:id="rId13"/>
    <p:sldId id="328" r:id="rId14"/>
    <p:sldId id="330" r:id="rId15"/>
    <p:sldId id="327" r:id="rId16"/>
    <p:sldId id="313" r:id="rId17"/>
    <p:sldId id="320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789FC9D-2DD8-DE4B-B9C1-B20DC618CAC4}">
          <p14:sldIdLst>
            <p14:sldId id="256"/>
            <p14:sldId id="305"/>
            <p14:sldId id="307"/>
            <p14:sldId id="306"/>
            <p14:sldId id="309"/>
            <p14:sldId id="311"/>
            <p14:sldId id="312"/>
            <p14:sldId id="314"/>
            <p14:sldId id="323"/>
            <p14:sldId id="324"/>
            <p14:sldId id="322"/>
            <p14:sldId id="328"/>
            <p14:sldId id="330"/>
            <p14:sldId id="327"/>
            <p14:sldId id="313"/>
            <p14:sldId id="32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95"/>
    <a:srgbClr val="106063"/>
    <a:srgbClr val="366436"/>
    <a:srgbClr val="B2B3B1"/>
    <a:srgbClr val="F4EA4F"/>
    <a:srgbClr val="7EBC60"/>
    <a:srgbClr val="FF8B53"/>
    <a:srgbClr val="000000"/>
    <a:srgbClr val="FD8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3" autoAdjust="0"/>
    <p:restoredTop sz="84130" autoAdjust="0"/>
  </p:normalViewPr>
  <p:slideViewPr>
    <p:cSldViewPr>
      <p:cViewPr varScale="1">
        <p:scale>
          <a:sx n="87" d="100"/>
          <a:sy n="87" d="100"/>
        </p:scale>
        <p:origin x="-1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6B62D-CBB9-FE4C-863A-3B25E30B05D5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B70B0-EFB2-9F46-8574-09481930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9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019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67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98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98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98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98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7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2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30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07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84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9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67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B70B0-EFB2-9F46-8574-09481930D1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6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371600"/>
            <a:ext cx="6400800" cy="17526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10000"/>
            <a:ext cx="6248400" cy="1371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172200"/>
            <a:ext cx="1524000" cy="457200"/>
          </a:xfrm>
        </p:spPr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33400" y="6172200"/>
            <a:ext cx="1219200" cy="457200"/>
          </a:xfrm>
        </p:spPr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fld id="{5D7CCD7C-EEC5-AE4E-9309-F41CFC8721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D194D-7DD3-C246-8203-28E1C71469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7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5550" y="1143000"/>
            <a:ext cx="169545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143000"/>
            <a:ext cx="4933950" cy="48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7809C-4030-2A47-A3C5-FDEF7C168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CD7C-EEC5-AE4E-9309-F41CFC8721F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5EC77-6E0F-5245-B998-1CD1A8368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CD11-820D-EA4D-A444-2D0BD33FBA8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3E20-BA22-C543-A655-4791E8A5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736E2-B33E-E34E-9307-4E4DB5D8675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A04-C0ED-2246-B342-D8ED8F84B5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6F4C-EF27-EF48-97BE-FB0A1BF73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77527-0F0B-7C40-BAAC-936877A9964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5EC77-6E0F-5245-B998-1CD1A8368A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20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50AD-6E17-D14D-812D-4ED3087C28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D194D-7DD3-C246-8203-28E1C7146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809C-4030-2A47-A3C5-FDEF7C168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8CD11-820D-EA4D-A444-2D0BD33FBA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1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895600"/>
            <a:ext cx="33147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2895600"/>
            <a:ext cx="33147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53E20-BA22-C543-A655-4791E8A569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3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736E2-B33E-E34E-9307-4E4DB5D86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4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0BA04-C0ED-2246-B342-D8ED8F84B5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1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E6F4C-EF27-EF48-97BE-FB0A1BF73C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1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77527-0F0B-7C40-BAAC-936877A996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6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A50AD-6E17-D14D-812D-4ED3087C28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32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143000"/>
            <a:ext cx="67818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895600"/>
            <a:ext cx="6781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172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fld id="{5FFA4E19-7D83-9C46-81F2-93002F89A88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rgbClr val="106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FFA4E19-7D83-9C46-81F2-93002F89A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76200"/>
            <a:ext cx="8991600" cy="2209800"/>
          </a:xfrm>
        </p:spPr>
        <p:txBody>
          <a:bodyPr/>
          <a:lstStyle/>
          <a:p>
            <a:pPr algn="ctr"/>
            <a:r>
              <a:rPr lang="en-US" sz="3200" dirty="0" smtClean="0"/>
              <a:t>The 6 November 2011 M5.7 Prague, Oklahoma Aftershock Sequence Studied Using Subspace Detection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243840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2000" dirty="0" smtClean="0"/>
              <a:t>Nicole D. McMahon and Richard C. Aster</a:t>
            </a:r>
          </a:p>
          <a:p>
            <a:pPr algn="ctr">
              <a:spcBef>
                <a:spcPts val="0"/>
              </a:spcBef>
            </a:pPr>
            <a:r>
              <a:rPr lang="en-US" sz="1600" dirty="0" smtClean="0"/>
              <a:t>Dept. of Geosciences, Colorado State University</a:t>
            </a:r>
          </a:p>
          <a:p>
            <a:pPr algn="ctr">
              <a:spcBef>
                <a:spcPts val="0"/>
              </a:spcBef>
            </a:pPr>
            <a:endParaRPr lang="en-US" sz="1600" dirty="0" smtClean="0"/>
          </a:p>
          <a:p>
            <a:pPr algn="ctr">
              <a:spcBef>
                <a:spcPts val="0"/>
              </a:spcBef>
            </a:pPr>
            <a:endParaRPr lang="en-US" sz="1600" dirty="0"/>
          </a:p>
          <a:p>
            <a:pPr algn="ctr">
              <a:spcBef>
                <a:spcPts val="0"/>
              </a:spcBef>
            </a:pPr>
            <a:r>
              <a:rPr lang="en-US" sz="2000" dirty="0"/>
              <a:t>GSA Annual Meeting 2016</a:t>
            </a:r>
          </a:p>
          <a:p>
            <a:pPr algn="ctr">
              <a:spcBef>
                <a:spcPts val="0"/>
              </a:spcBef>
            </a:pPr>
            <a:r>
              <a:rPr lang="en-US" sz="2000" dirty="0"/>
              <a:t>Denver, CO</a:t>
            </a:r>
          </a:p>
          <a:p>
            <a:pPr algn="ctr">
              <a:spcBef>
                <a:spcPts val="0"/>
              </a:spcBef>
            </a:pPr>
            <a:endParaRPr lang="en-US" sz="1600" dirty="0" smtClean="0"/>
          </a:p>
          <a:p>
            <a:pPr algn="ctr">
              <a:spcBef>
                <a:spcPts val="0"/>
              </a:spcBef>
            </a:pPr>
            <a:endParaRPr lang="en-US" sz="2000" baseline="30000" dirty="0" smtClean="0"/>
          </a:p>
          <a:p>
            <a:pPr algn="ctr">
              <a:spcBef>
                <a:spcPts val="0"/>
              </a:spcBef>
            </a:pPr>
            <a:endParaRPr lang="en-US" sz="2000" baseline="30000" dirty="0"/>
          </a:p>
          <a:p>
            <a:pPr>
              <a:spcBef>
                <a:spcPts val="0"/>
              </a:spcBef>
            </a:pPr>
            <a:r>
              <a:rPr lang="en-US" sz="2000" u="sng" dirty="0" smtClean="0"/>
              <a:t>Acknowledgements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Harley M. Benz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Daniel E. McNamara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William L. Yeck</a:t>
            </a:r>
            <a:r>
              <a:rPr lang="en-US" sz="2000" baseline="30000" dirty="0" smtClean="0"/>
              <a:t>1</a:t>
            </a: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 err="1" smtClean="0"/>
              <a:t>Caryl</a:t>
            </a:r>
            <a:r>
              <a:rPr lang="en-US" sz="2000" dirty="0" smtClean="0"/>
              <a:t> E. Johnson</a:t>
            </a:r>
            <a:r>
              <a:rPr lang="en-US" sz="2000" baseline="30000" dirty="0" smtClean="0"/>
              <a:t>2</a:t>
            </a:r>
            <a:endParaRPr lang="en-US" sz="2000" baseline="30000" dirty="0"/>
          </a:p>
          <a:p>
            <a:pPr>
              <a:spcBef>
                <a:spcPts val="0"/>
              </a:spcBef>
            </a:pPr>
            <a:r>
              <a:rPr lang="en-US" sz="1600" baseline="30000" dirty="0" smtClean="0"/>
              <a:t>1</a:t>
            </a:r>
            <a:r>
              <a:rPr lang="en-US" sz="1600" dirty="0" smtClean="0"/>
              <a:t>USGS National Earthquake Information Center, 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Introspective Systems LLC</a:t>
            </a:r>
            <a:endParaRPr lang="en-US" sz="2000" baseline="30000" dirty="0"/>
          </a:p>
          <a:p>
            <a:pPr algn="ctr">
              <a:spcBef>
                <a:spcPts val="0"/>
              </a:spcBef>
            </a:pPr>
            <a:endParaRPr lang="en-US" sz="1600" dirty="0" smtClean="0"/>
          </a:p>
          <a:p>
            <a:pPr algn="ctr">
              <a:spcBef>
                <a:spcPts val="0"/>
              </a:spcBef>
            </a:pPr>
            <a:endParaRPr lang="en-US" sz="1600" dirty="0"/>
          </a:p>
          <a:p>
            <a:pPr algn="ctr">
              <a:spcBef>
                <a:spcPts val="0"/>
              </a:spcBef>
            </a:pPr>
            <a:r>
              <a:rPr lang="en-US" sz="2000" dirty="0" smtClean="0"/>
              <a:t>GSA Annual Meeting 2016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/>
              <a:t>Denver, CO</a:t>
            </a:r>
          </a:p>
          <a:p>
            <a:pPr algn="ctr">
              <a:spcBef>
                <a:spcPts val="0"/>
              </a:spcBef>
            </a:pPr>
            <a:endParaRPr lang="en-US" sz="2000" dirty="0" smtClean="0"/>
          </a:p>
        </p:txBody>
      </p:sp>
      <p:pic>
        <p:nvPicPr>
          <p:cNvPr id="8" name="Picture 7" descr="waveform.eps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lum brigh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9530" y="-1322069"/>
            <a:ext cx="1424941" cy="7879080"/>
          </a:xfrm>
          <a:prstGeom prst="rect">
            <a:avLst/>
          </a:prstGeom>
        </p:spPr>
      </p:pic>
      <p:pic>
        <p:nvPicPr>
          <p:cNvPr id="6" name="Picture 5" descr="downloads-logos-print-ram_logo_1_clr.eps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486400"/>
            <a:ext cx="1204383" cy="12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6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Spatial Patterns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3505200"/>
            <a:ext cx="3048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0" y="1219200"/>
            <a:ext cx="5486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Arbuckle defined by event density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Fault strike N55°W, dip 85</a:t>
            </a:r>
            <a:r>
              <a:rPr lang="en-US" sz="2400" dirty="0"/>
              <a:t>°</a:t>
            </a:r>
            <a:r>
              <a:rPr lang="en-US" sz="2400" dirty="0" smtClean="0"/>
              <a:t> NW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3" t="1" r="6389" b="59028"/>
          <a:stretch/>
        </p:blipFill>
        <p:spPr>
          <a:xfrm>
            <a:off x="5483685" y="381000"/>
            <a:ext cx="3833523" cy="3657600"/>
          </a:xfrm>
          <a:prstGeom prst="rect">
            <a:avLst/>
          </a:prstGeom>
        </p:spPr>
      </p:pic>
      <p:pic>
        <p:nvPicPr>
          <p:cNvPr id="20" name="Picture 19" descr="fig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21556" r="63907" b="71765"/>
          <a:stretch/>
        </p:blipFill>
        <p:spPr>
          <a:xfrm>
            <a:off x="2487072" y="2970932"/>
            <a:ext cx="3534916" cy="1143868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7543800" y="1676400"/>
            <a:ext cx="304800" cy="6096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raguePaperFigure_0004405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0" t="80255" r="6317"/>
          <a:stretch/>
        </p:blipFill>
        <p:spPr>
          <a:xfrm>
            <a:off x="2943253" y="4267201"/>
            <a:ext cx="6200747" cy="2590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6402" y="3990292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Distance along cross-section (km)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267200" y="3993497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Number of Earthquakes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054194" y="4009402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Moment (</a:t>
            </a:r>
            <a:r>
              <a:rPr lang="en-US" sz="2000" dirty="0" err="1" smtClean="0"/>
              <a:t>dyn</a:t>
            </a:r>
            <a:r>
              <a:rPr lang="en-US" sz="2000" dirty="0" smtClean="0"/>
              <a:t>-cm)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63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Finite-</a:t>
            </a:r>
            <a:r>
              <a:rPr lang="en-US" dirty="0"/>
              <a:t>F</a:t>
            </a:r>
            <a:r>
              <a:rPr lang="en-US" dirty="0" smtClean="0"/>
              <a:t>ault Slip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8265527" y="3837569"/>
            <a:ext cx="118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Slip (cm)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64770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Finite-fault slip model from Sun and </a:t>
            </a:r>
            <a:r>
              <a:rPr lang="en-US" sz="2000" b="1" dirty="0" err="1" smtClean="0"/>
              <a:t>Hartzell</a:t>
            </a:r>
            <a:r>
              <a:rPr lang="en-US" sz="2000" b="1" dirty="0" smtClean="0"/>
              <a:t> (2014) 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076"/>
            <a:ext cx="8686800" cy="499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7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Temporal Patterns</a:t>
            </a:r>
            <a:endParaRPr lang="en-US" dirty="0"/>
          </a:p>
        </p:txBody>
      </p:sp>
      <p:pic>
        <p:nvPicPr>
          <p:cNvPr id="3" name="Picture 2" descr="magdecay_font8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066800"/>
            <a:ext cx="5993434" cy="3200400"/>
          </a:xfrm>
          <a:prstGeom prst="rect">
            <a:avLst/>
          </a:prstGeom>
        </p:spPr>
      </p:pic>
      <p:pic>
        <p:nvPicPr>
          <p:cNvPr id="6" name="Picture 5" descr="omori_complete_75font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r="19696"/>
          <a:stretch/>
        </p:blipFill>
        <p:spPr>
          <a:xfrm>
            <a:off x="5715001" y="3445354"/>
            <a:ext cx="3436558" cy="31840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4766608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Low Omori decay p-values means a relatively slow decay of aftershocks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Possibly due to low </a:t>
            </a:r>
            <a:r>
              <a:rPr lang="en-US" sz="2400" dirty="0" err="1" smtClean="0"/>
              <a:t>heatflow</a:t>
            </a:r>
            <a:r>
              <a:rPr lang="en-US" sz="2400" dirty="0" smtClean="0"/>
              <a:t> environment and </a:t>
            </a:r>
            <a:r>
              <a:rPr lang="en-US" sz="2400" dirty="0" err="1" smtClean="0"/>
              <a:t>intraplate</a:t>
            </a:r>
            <a:r>
              <a:rPr lang="en-US" sz="2400" dirty="0" smtClean="0"/>
              <a:t> location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71600" y="1219200"/>
            <a:ext cx="0" cy="25146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3600" y="685800"/>
            <a:ext cx="3048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Diurnal variation seen in detection numbers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11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Temporal Patterns</a:t>
            </a:r>
            <a:endParaRPr lang="en-US" dirty="0"/>
          </a:p>
        </p:txBody>
      </p:sp>
      <p:pic>
        <p:nvPicPr>
          <p:cNvPr id="5" name="Picture 4" descr="fig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51045" r="47476"/>
          <a:stretch/>
        </p:blipFill>
        <p:spPr>
          <a:xfrm>
            <a:off x="152400" y="1143000"/>
            <a:ext cx="8777530" cy="4882723"/>
          </a:xfrm>
          <a:prstGeom prst="rect">
            <a:avLst/>
          </a:prstGeom>
          <a:ln w="76200" cmpd="sng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60% more events detected overnight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7758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i="1" dirty="0" smtClean="0"/>
              <a:t>b</a:t>
            </a:r>
            <a:r>
              <a:rPr lang="en-US" dirty="0" smtClean="0"/>
              <a:t>-value</a:t>
            </a:r>
            <a:endParaRPr lang="en-US" dirty="0"/>
          </a:p>
        </p:txBody>
      </p:sp>
      <p:pic>
        <p:nvPicPr>
          <p:cNvPr id="4" name="Picture 3" descr="fig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4"/>
          <a:stretch/>
        </p:blipFill>
        <p:spPr>
          <a:xfrm>
            <a:off x="3276600" y="0"/>
            <a:ext cx="5867400" cy="688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9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6x increase in the number of well-located events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We can locate earthquakes with only S-phase arrivals</a:t>
            </a:r>
          </a:p>
          <a:p>
            <a:endParaRPr lang="en-US" dirty="0"/>
          </a:p>
          <a:p>
            <a:r>
              <a:rPr lang="en-US" dirty="0" smtClean="0"/>
              <a:t>Small, but numerous, earthquakes are occurring in the Arbuckle (~40% of catalog)</a:t>
            </a:r>
          </a:p>
          <a:p>
            <a:endParaRPr lang="en-US" dirty="0"/>
          </a:p>
          <a:p>
            <a:r>
              <a:rPr lang="en-US" dirty="0" smtClean="0"/>
              <a:t>99.9% of the moment release occurs in the basement</a:t>
            </a:r>
          </a:p>
          <a:p>
            <a:endParaRPr lang="en-US" dirty="0"/>
          </a:p>
          <a:p>
            <a:r>
              <a:rPr lang="en-US" dirty="0" smtClean="0"/>
              <a:t>Diurnal detection variation is apparent due to anthropogenic noise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N</a:t>
            </a:r>
            <a:r>
              <a:rPr lang="en-US" dirty="0" smtClean="0"/>
              <a:t>ew catalogue complete to </a:t>
            </a:r>
            <a:r>
              <a:rPr lang="en-US" b="1" dirty="0" smtClean="0"/>
              <a:t>M</a:t>
            </a:r>
            <a:r>
              <a:rPr lang="en-US" dirty="0" smtClean="0"/>
              <a:t>-0.8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i.e. fault plane ~2.2 m</a:t>
            </a:r>
            <a:r>
              <a:rPr lang="en-US" baseline="30000" dirty="0" smtClean="0"/>
              <a:t>2</a:t>
            </a:r>
            <a:r>
              <a:rPr lang="en-US" dirty="0" smtClean="0"/>
              <a:t> slipping by 1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24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Other</a:t>
            </a:r>
            <a:r>
              <a:rPr lang="en-US" smtClean="0"/>
              <a:t>/Future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Cushing, OK (published)</a:t>
            </a:r>
          </a:p>
          <a:p>
            <a:pPr lvl="2"/>
            <a:r>
              <a:rPr lang="en-US" dirty="0" smtClean="0"/>
              <a:t>McNamara et al. (</a:t>
            </a:r>
            <a:r>
              <a:rPr lang="en-US" dirty="0"/>
              <a:t>2015). Reactivated faulting near Cushing Oklahoma: Increased potential for a triggered earthquake in an area of the United States strategic infrastructure, </a:t>
            </a:r>
            <a:r>
              <a:rPr lang="en-US" i="1" dirty="0"/>
              <a:t>Geophysical Research Letters</a:t>
            </a:r>
            <a:r>
              <a:rPr lang="en-US" dirty="0"/>
              <a:t>, </a:t>
            </a:r>
            <a:r>
              <a:rPr lang="en-US" b="1" dirty="0"/>
              <a:t>42 </a:t>
            </a:r>
            <a:r>
              <a:rPr lang="en-US" dirty="0"/>
              <a:t>(20), 8328-8332.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Guthrie, OK (published)</a:t>
            </a:r>
          </a:p>
          <a:p>
            <a:pPr lvl="2"/>
            <a:r>
              <a:rPr lang="en-US" dirty="0" smtClean="0"/>
              <a:t>Benz et al. (2015)</a:t>
            </a:r>
            <a:r>
              <a:rPr lang="en-US" dirty="0"/>
              <a:t>. Hundreds of earthquakes per day: the 2014 Guthrie, Oklahoma earthquake sequence, </a:t>
            </a:r>
            <a:r>
              <a:rPr lang="en-US" i="1" dirty="0"/>
              <a:t>Seismological Research Letters</a:t>
            </a:r>
            <a:r>
              <a:rPr lang="en-US" dirty="0"/>
              <a:t>, </a:t>
            </a:r>
            <a:r>
              <a:rPr lang="en-US" b="1" dirty="0"/>
              <a:t>86 </a:t>
            </a:r>
            <a:r>
              <a:rPr lang="en-US" dirty="0"/>
              <a:t>(5), 1318-1325.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Marie Byrd Land, Antarctica (in progress)</a:t>
            </a:r>
          </a:p>
          <a:p>
            <a:pPr lvl="2"/>
            <a:r>
              <a:rPr lang="en-US" dirty="0" smtClean="0"/>
              <a:t>Aster et al. (2015). Deep long-period seismicity beneath the Executive Committee Range, Marie Byrd Land, Antarctica, studied using subspace detection. </a:t>
            </a:r>
            <a:r>
              <a:rPr lang="en-US" i="1" dirty="0"/>
              <a:t>Abstract </a:t>
            </a:r>
            <a:r>
              <a:rPr lang="en-US" i="1" dirty="0" smtClean="0"/>
              <a:t>S43F-07 presented </a:t>
            </a:r>
            <a:r>
              <a:rPr lang="en-US" i="1" dirty="0"/>
              <a:t>at 2015 Fall Meeting, AGU, San Francisco, Calif., 14-18 Dec</a:t>
            </a:r>
            <a:r>
              <a:rPr lang="en-US" dirty="0"/>
              <a:t>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0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/>
          <a:lstStyle/>
          <a:p>
            <a:r>
              <a:rPr lang="en-US" dirty="0" smtClean="0"/>
              <a:t>Prague, OK</a:t>
            </a:r>
            <a:endParaRPr lang="en-US" dirty="0"/>
          </a:p>
        </p:txBody>
      </p:sp>
      <p:pic>
        <p:nvPicPr>
          <p:cNvPr id="7" name="Picture 6" descr="usb0006klz_ciim_zoomou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9830" r="4560" b="6180"/>
          <a:stretch/>
        </p:blipFill>
        <p:spPr>
          <a:xfrm>
            <a:off x="152400" y="3251200"/>
            <a:ext cx="3447944" cy="3530600"/>
          </a:xfrm>
          <a:prstGeom prst="rect">
            <a:avLst/>
          </a:prstGeom>
        </p:spPr>
      </p:pic>
      <p:pic>
        <p:nvPicPr>
          <p:cNvPr id="8" name="Picture 7" descr="ac09b894c7e39cad13258581e465fae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/>
          <a:stretch/>
        </p:blipFill>
        <p:spPr>
          <a:xfrm>
            <a:off x="406400" y="1143000"/>
            <a:ext cx="2946400" cy="1981200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169422" y="406400"/>
            <a:ext cx="2949178" cy="6451600"/>
            <a:chOff x="5791200" y="304800"/>
            <a:chExt cx="3378200" cy="7390126"/>
          </a:xfrm>
        </p:grpSpPr>
        <p:pic>
          <p:nvPicPr>
            <p:cNvPr id="11" name="Picture 10" descr="2011_Oklahoma_earthquake_damag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600" y="304800"/>
              <a:ext cx="3352800" cy="2514600"/>
            </a:xfrm>
            <a:prstGeom prst="rect">
              <a:avLst/>
            </a:prstGeom>
          </p:spPr>
        </p:pic>
        <p:pic>
          <p:nvPicPr>
            <p:cNvPr id="12" name="Picture 11" descr="article-0-18F0675C000005DC-770_638x444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"/>
            <a:stretch/>
          </p:blipFill>
          <p:spPr>
            <a:xfrm>
              <a:off x="5791200" y="5308600"/>
              <a:ext cx="3378200" cy="2386326"/>
            </a:xfrm>
            <a:prstGeom prst="rect">
              <a:avLst/>
            </a:prstGeom>
          </p:spPr>
        </p:pic>
        <p:pic>
          <p:nvPicPr>
            <p:cNvPr id="13" name="Picture 12" descr="earthquakewire25n-1-web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0"/>
            <a:stretch/>
          </p:blipFill>
          <p:spPr>
            <a:xfrm>
              <a:off x="5816600" y="2844800"/>
              <a:ext cx="3352800" cy="24384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657600" y="1219200"/>
            <a:ext cx="25908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5 Nov – M4.8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6 Nov – M5.7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8 Nov – M4.8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Prolific </a:t>
            </a:r>
            <a:r>
              <a:rPr lang="en-US" dirty="0"/>
              <a:t>aftershock sequence: tens of thousands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L</a:t>
            </a:r>
            <a:r>
              <a:rPr lang="en-US" dirty="0" smtClean="0"/>
              <a:t>argest in state history at time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2 injuries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14 homes destroyed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17 states felt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MMI VII 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Disposal companies sued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97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/>
              <a:t>Event identification</a:t>
            </a:r>
          </a:p>
          <a:p>
            <a:endParaRPr lang="en-US" sz="3200" dirty="0" smtClean="0"/>
          </a:p>
          <a:p>
            <a:r>
              <a:rPr lang="en-US" sz="3200" dirty="0" smtClean="0"/>
              <a:t>Waveform alignment [</a:t>
            </a:r>
            <a:r>
              <a:rPr lang="en-US" sz="3200" i="1" dirty="0" smtClean="0"/>
              <a:t>Rowe et al.</a:t>
            </a:r>
            <a:r>
              <a:rPr lang="en-US" sz="3200" dirty="0" smtClean="0"/>
              <a:t>, 2002]</a:t>
            </a:r>
          </a:p>
          <a:p>
            <a:endParaRPr lang="en-US" sz="3200" dirty="0" smtClean="0"/>
          </a:p>
          <a:p>
            <a:r>
              <a:rPr lang="en-US" sz="3200" dirty="0" smtClean="0"/>
              <a:t>Subspace detection [e.g., </a:t>
            </a:r>
            <a:r>
              <a:rPr lang="en-US" sz="3200" i="1" dirty="0" smtClean="0"/>
              <a:t>Harris</a:t>
            </a:r>
            <a:r>
              <a:rPr lang="en-US" sz="3200" dirty="0" smtClean="0"/>
              <a:t>, 2006]</a:t>
            </a:r>
          </a:p>
          <a:p>
            <a:endParaRPr lang="en-US" sz="3200" dirty="0" smtClean="0"/>
          </a:p>
          <a:p>
            <a:r>
              <a:rPr lang="en-US" sz="3200" dirty="0" smtClean="0"/>
              <a:t>Phase association (USGS Glass 3.0)</a:t>
            </a:r>
          </a:p>
          <a:p>
            <a:endParaRPr lang="en-US" sz="3200" dirty="0" smtClean="0"/>
          </a:p>
          <a:p>
            <a:r>
              <a:rPr lang="en-US" sz="3200" dirty="0" smtClean="0"/>
              <a:t>Event location (</a:t>
            </a:r>
            <a:r>
              <a:rPr lang="en-US" sz="3200" dirty="0" err="1" smtClean="0"/>
              <a:t>Bayesloc</a:t>
            </a:r>
            <a:r>
              <a:rPr lang="en-US" sz="3200" dirty="0" smtClean="0"/>
              <a:t>; McNamara [2015] velocity model)</a:t>
            </a:r>
          </a:p>
          <a:p>
            <a:endParaRPr lang="en-US" sz="3200" dirty="0" smtClean="0"/>
          </a:p>
          <a:p>
            <a:r>
              <a:rPr lang="en-US" sz="3200" dirty="0" smtClean="0"/>
              <a:t>Magnitude determination (relative to nearest)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85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/>
          <a:lstStyle/>
          <a:p>
            <a:r>
              <a:rPr lang="en-US" dirty="0" smtClean="0"/>
              <a:t>Event Identification</a:t>
            </a:r>
            <a:endParaRPr lang="en-US" dirty="0"/>
          </a:p>
        </p:txBody>
      </p:sp>
      <p:pic>
        <p:nvPicPr>
          <p:cNvPr id="3" name="Picture 2" descr="fi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30153"/>
            <a:ext cx="8763000" cy="58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9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Waveform Alignment and Detection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231" y="1104900"/>
            <a:ext cx="2660769" cy="3619500"/>
            <a:chOff x="281483" y="-287168"/>
            <a:chExt cx="3518535" cy="4343400"/>
          </a:xfrm>
        </p:grpSpPr>
        <p:pic>
          <p:nvPicPr>
            <p:cNvPr id="10" name="Picture 9" descr="Macintosh HD:Users:nmcmahon:Proposal:Figures:align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83" y="-287168"/>
              <a:ext cx="3518535" cy="434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783031" y="-143585"/>
              <a:ext cx="342900" cy="342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2" name="Picture 11" descr="Screen Shot 2015-12-03 at 10.44.2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" t="1606" r="362" b="1925"/>
          <a:stretch/>
        </p:blipFill>
        <p:spPr>
          <a:xfrm>
            <a:off x="2770618" y="1143000"/>
            <a:ext cx="6191508" cy="411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3810000"/>
            <a:ext cx="838200" cy="7620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62484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D</a:t>
            </a:r>
            <a:r>
              <a:rPr lang="en-US" sz="2400" dirty="0" smtClean="0"/>
              <a:t> = </a:t>
            </a:r>
            <a:r>
              <a:rPr lang="en-US" sz="2400" i="1" dirty="0" smtClean="0"/>
              <a:t>U</a:t>
            </a:r>
            <a:r>
              <a:rPr lang="en-US" sz="2400" i="1" baseline="-25000" dirty="0" smtClean="0"/>
              <a:t>0</a:t>
            </a:r>
            <a:r>
              <a:rPr lang="en-US" sz="2400" i="1" dirty="0" smtClean="0"/>
              <a:t> S V</a:t>
            </a:r>
            <a:r>
              <a:rPr lang="en-US" sz="2400" i="1" baseline="30000" dirty="0" smtClean="0"/>
              <a:t>T</a:t>
            </a:r>
            <a:endParaRPr lang="en-US" sz="2400" i="1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265003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D</a:t>
            </a:r>
            <a:r>
              <a:rPr lang="en-US" sz="2400" dirty="0" smtClean="0"/>
              <a:t> = matrix of aligned waveforms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85800" y="4724400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59709" y="6324600"/>
            <a:ext cx="381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76982" y="3200400"/>
            <a:ext cx="381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45527" y="45720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Rowe et al., 2002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781764" y="51054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Harris, 2006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859635" y="5458361"/>
            <a:ext cx="5055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number of template columns in </a:t>
            </a:r>
            <a:r>
              <a:rPr lang="en-US" sz="2000" b="1" i="1" dirty="0" smtClean="0"/>
              <a:t>U </a:t>
            </a:r>
            <a:r>
              <a:rPr lang="en-US" sz="2000" dirty="0" smtClean="0"/>
              <a:t>is that required to represent 90% of the energy in </a:t>
            </a:r>
            <a:r>
              <a:rPr lang="en-US" sz="2000" i="1" dirty="0" smtClean="0"/>
              <a:t>D</a:t>
            </a:r>
            <a:r>
              <a:rPr lang="en-US" sz="2000" dirty="0" smtClean="0"/>
              <a:t>. Templates constitute a multi-channel matched filter . 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4493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/>
          <a:lstStyle/>
          <a:p>
            <a:r>
              <a:rPr lang="en-US" dirty="0" smtClean="0"/>
              <a:t>Phase Association</a:t>
            </a:r>
            <a:endParaRPr lang="en-US" dirty="0"/>
          </a:p>
        </p:txBody>
      </p:sp>
      <p:pic>
        <p:nvPicPr>
          <p:cNvPr id="3" name="Picture 2" descr="Macintosh HD:Users:nmcmahon:Proposal:Figures:PhaseAssoc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7238" r="77633" b="5686"/>
          <a:stretch/>
        </p:blipFill>
        <p:spPr bwMode="auto">
          <a:xfrm>
            <a:off x="381000" y="1447800"/>
            <a:ext cx="2312835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cintosh HD:Users:nmcmahon:Proposal:Figures:PhaseAssoc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 t="12801" r="28736" b="63150"/>
          <a:stretch/>
        </p:blipFill>
        <p:spPr bwMode="auto">
          <a:xfrm>
            <a:off x="5919964" y="1447800"/>
            <a:ext cx="2995436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1000" y="6172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Benz et al., 2014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078468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Bayesian Global </a:t>
            </a:r>
            <a:r>
              <a:rPr lang="en-US" sz="2000" dirty="0" err="1" smtClean="0"/>
              <a:t>ASSociator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smtClean="0"/>
              <a:t>GLASS) 3.0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600" y="4069140"/>
            <a:ext cx="624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577,040 detections (S) on 31 </a:t>
            </a:r>
            <a:r>
              <a:rPr lang="en-US" sz="2400" b="1" dirty="0"/>
              <a:t>seismic </a:t>
            </a:r>
            <a:r>
              <a:rPr lang="en-US" sz="2400" b="1" dirty="0" smtClean="0"/>
              <a:t>stations (~25-fold increase in detection sensitivity)</a:t>
            </a:r>
          </a:p>
          <a:p>
            <a:pPr marL="285750" indent="-285750">
              <a:buFont typeface="Arial"/>
              <a:buChar char="•"/>
            </a:pPr>
            <a:endParaRPr lang="en-US" sz="24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20,788 events, </a:t>
            </a:r>
            <a:r>
              <a:rPr lang="en-US" sz="2400" b="1" dirty="0"/>
              <a:t>5</a:t>
            </a:r>
            <a:r>
              <a:rPr lang="en-US" sz="2400" b="1" dirty="0" smtClean="0"/>
              <a:t>+ stations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43200" y="1642408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Accepts </a:t>
            </a:r>
            <a:r>
              <a:rPr lang="en-US" sz="2000" dirty="0"/>
              <a:t>a series of agnostic phase picks to produce a minimum series of earthquake hypocenters and origin </a:t>
            </a:r>
            <a:r>
              <a:rPr lang="en-US" sz="2000" dirty="0" smtClean="0"/>
              <a:t>times </a:t>
            </a:r>
          </a:p>
        </p:txBody>
      </p:sp>
    </p:spTree>
    <p:extLst>
      <p:ext uri="{BB962C8B-B14F-4D97-AF65-F5344CB8AC3E}">
        <p14:creationId xmlns:p14="http://schemas.microsoft.com/office/powerpoint/2010/main" val="128706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Event Location and Magnitudes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3" t="1" r="6389" b="59028"/>
          <a:stretch/>
        </p:blipFill>
        <p:spPr>
          <a:xfrm>
            <a:off x="3048000" y="990599"/>
            <a:ext cx="5964408" cy="5690697"/>
          </a:xfrm>
          <a:prstGeom prst="rect">
            <a:avLst/>
          </a:prstGeom>
        </p:spPr>
      </p:pic>
      <p:pic>
        <p:nvPicPr>
          <p:cNvPr id="4" name="Picture 3" descr="praguePaperFigure_0004405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1" r="67650" b="72106"/>
          <a:stretch/>
        </p:blipFill>
        <p:spPr>
          <a:xfrm>
            <a:off x="-152400" y="4572000"/>
            <a:ext cx="3657600" cy="1123730"/>
          </a:xfrm>
          <a:prstGeom prst="rect">
            <a:avLst/>
          </a:prstGeom>
        </p:spPr>
      </p:pic>
      <p:pic>
        <p:nvPicPr>
          <p:cNvPr id="5" name="Picture 4" descr="praguePaperFigure_0004405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" r="67650" b="81268"/>
          <a:stretch/>
        </p:blipFill>
        <p:spPr>
          <a:xfrm>
            <a:off x="-457200" y="914399"/>
            <a:ext cx="4953000" cy="336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0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3" t="1" r="6389" b="59028"/>
          <a:stretch/>
        </p:blipFill>
        <p:spPr>
          <a:xfrm>
            <a:off x="5483685" y="381000"/>
            <a:ext cx="3833523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Spatial Patterns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3505200"/>
            <a:ext cx="3048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7" b="38063"/>
          <a:stretch/>
        </p:blipFill>
        <p:spPr>
          <a:xfrm>
            <a:off x="152400" y="4343401"/>
            <a:ext cx="9428205" cy="2501704"/>
          </a:xfrm>
          <a:prstGeom prst="rect">
            <a:avLst/>
          </a:prstGeom>
        </p:spPr>
      </p:pic>
      <p:pic>
        <p:nvPicPr>
          <p:cNvPr id="10" name="Picture 9" descr="fig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21556" r="63907" b="71765"/>
          <a:stretch/>
        </p:blipFill>
        <p:spPr>
          <a:xfrm>
            <a:off x="2487072" y="2970932"/>
            <a:ext cx="3534916" cy="11438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5791200" y="2286000"/>
            <a:ext cx="1752600" cy="12192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1219200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Arbuckle defined by event density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Many (tiny) earthquakes in the Arbuckle (95% &lt;</a:t>
            </a:r>
            <a:r>
              <a:rPr lang="en-US" sz="2400" b="1" dirty="0" smtClean="0"/>
              <a:t>M</a:t>
            </a:r>
            <a:r>
              <a:rPr lang="en-US" sz="2400" dirty="0" smtClean="0"/>
              <a:t>0.2)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Majority of seismic moment (&gt;99%) in basement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6402" y="3990292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Distance along cross-section (km)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67200" y="3993497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Number of Earthquakes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054194" y="4009402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Moment (</a:t>
            </a:r>
            <a:r>
              <a:rPr lang="en-US" sz="2000" dirty="0" err="1" smtClean="0"/>
              <a:t>dyn</a:t>
            </a:r>
            <a:r>
              <a:rPr lang="en-US" sz="2000" dirty="0" smtClean="0"/>
              <a:t>-cm)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293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Spatial Patterns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3505200"/>
            <a:ext cx="3048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4800" y="12192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Arbuckle defined by event density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Events extend away from disp. wells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3" t="1" r="6389" b="59028"/>
          <a:stretch/>
        </p:blipFill>
        <p:spPr>
          <a:xfrm>
            <a:off x="5483685" y="381000"/>
            <a:ext cx="3833523" cy="3657600"/>
          </a:xfrm>
          <a:prstGeom prst="rect">
            <a:avLst/>
          </a:prstGeom>
        </p:spPr>
      </p:pic>
      <p:pic>
        <p:nvPicPr>
          <p:cNvPr id="18" name="Picture 17" descr="fig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21556" r="63907" b="71765"/>
          <a:stretch/>
        </p:blipFill>
        <p:spPr>
          <a:xfrm>
            <a:off x="2487072" y="2970932"/>
            <a:ext cx="3534916" cy="11438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7543800" y="1676400"/>
            <a:ext cx="304800" cy="6096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raguePaperFigure_0004405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3" t="61522" r="6322" b="19106"/>
          <a:stretch/>
        </p:blipFill>
        <p:spPr>
          <a:xfrm>
            <a:off x="2590800" y="4343400"/>
            <a:ext cx="6399357" cy="25102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6402" y="3990292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Distance along cross-section (km)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267200" y="3993497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Number of Earthquakes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054194" y="4009402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Moment (</a:t>
            </a:r>
            <a:r>
              <a:rPr lang="en-US" sz="2000" dirty="0" err="1" smtClean="0"/>
              <a:t>dyn</a:t>
            </a:r>
            <a:r>
              <a:rPr lang="en-US" sz="2000" dirty="0" smtClean="0"/>
              <a:t>-cm)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16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M01072123">
  <a:themeElements>
    <a:clrScheme name="Office Theme 10">
      <a:dk1>
        <a:srgbClr val="FF9933"/>
      </a:dk1>
      <a:lt1>
        <a:srgbClr val="FFFFFF"/>
      </a:lt1>
      <a:dk2>
        <a:srgbClr val="FE6E02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822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FF9900"/>
        </a:accent1>
        <a:accent2>
          <a:srgbClr val="FF505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4848"/>
        </a:accent6>
        <a:hlink>
          <a:srgbClr val="FFFF99"/>
        </a:hlink>
        <a:folHlink>
          <a:srgbClr val="9933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25252F"/>
        </a:dk1>
        <a:lt1>
          <a:srgbClr val="CCECFF"/>
        </a:lt1>
        <a:dk2>
          <a:srgbClr val="000000"/>
        </a:dk2>
        <a:lt2>
          <a:srgbClr val="FFFFFF"/>
        </a:lt2>
        <a:accent1>
          <a:srgbClr val="009999"/>
        </a:accent1>
        <a:accent2>
          <a:srgbClr val="67972D"/>
        </a:accent2>
        <a:accent3>
          <a:srgbClr val="AAAAAA"/>
        </a:accent3>
        <a:accent4>
          <a:srgbClr val="AEC9DA"/>
        </a:accent4>
        <a:accent5>
          <a:srgbClr val="AACACA"/>
        </a:accent5>
        <a:accent6>
          <a:srgbClr val="5D8828"/>
        </a:accent6>
        <a:hlink>
          <a:srgbClr val="FFFFCC"/>
        </a:hlink>
        <a:folHlink>
          <a:srgbClr val="9933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AAC8C7"/>
        </a:dk1>
        <a:lt1>
          <a:srgbClr val="FFFFFF"/>
        </a:lt1>
        <a:dk2>
          <a:srgbClr val="000000"/>
        </a:dk2>
        <a:lt2>
          <a:srgbClr val="808080"/>
        </a:lt2>
        <a:accent1>
          <a:srgbClr val="336666"/>
        </a:accent1>
        <a:accent2>
          <a:srgbClr val="660099"/>
        </a:accent2>
        <a:accent3>
          <a:srgbClr val="FFFFFF"/>
        </a:accent3>
        <a:accent4>
          <a:srgbClr val="91AAAA"/>
        </a:accent4>
        <a:accent5>
          <a:srgbClr val="ADB8B8"/>
        </a:accent5>
        <a:accent6>
          <a:srgbClr val="5C008A"/>
        </a:accent6>
        <a:hlink>
          <a:srgbClr val="66CCCC"/>
        </a:hlink>
        <a:folHlink>
          <a:srgbClr val="82AC8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2D2015"/>
        </a:dk1>
        <a:lt1>
          <a:srgbClr val="E6E6CD"/>
        </a:lt1>
        <a:dk2>
          <a:srgbClr val="523E26"/>
        </a:dk2>
        <a:lt2>
          <a:srgbClr val="DFC08D"/>
        </a:lt2>
        <a:accent1>
          <a:srgbClr val="999966"/>
        </a:accent1>
        <a:accent2>
          <a:srgbClr val="8F5F2F"/>
        </a:accent2>
        <a:accent3>
          <a:srgbClr val="B3AFAC"/>
        </a:accent3>
        <a:accent4>
          <a:srgbClr val="C4C4AF"/>
        </a:accent4>
        <a:accent5>
          <a:srgbClr val="CACAB8"/>
        </a:accent5>
        <a:accent6>
          <a:srgbClr val="81552A"/>
        </a:accent6>
        <a:hlink>
          <a:srgbClr val="99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25252F"/>
        </a:dk1>
        <a:lt1>
          <a:srgbClr val="E5F2FD"/>
        </a:lt1>
        <a:dk2>
          <a:srgbClr val="000000"/>
        </a:dk2>
        <a:lt2>
          <a:srgbClr val="FFFFFF"/>
        </a:lt2>
        <a:accent1>
          <a:srgbClr val="336699"/>
        </a:accent1>
        <a:accent2>
          <a:srgbClr val="003399"/>
        </a:accent2>
        <a:accent3>
          <a:srgbClr val="AAAAAA"/>
        </a:accent3>
        <a:accent4>
          <a:srgbClr val="C3CFD8"/>
        </a:accent4>
        <a:accent5>
          <a:srgbClr val="ADB8CA"/>
        </a:accent5>
        <a:accent6>
          <a:srgbClr val="002D8A"/>
        </a:accent6>
        <a:hlink>
          <a:srgbClr val="99CCFF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3366"/>
        </a:dk1>
        <a:lt1>
          <a:srgbClr val="EBEBFF"/>
        </a:lt1>
        <a:dk2>
          <a:srgbClr val="000099"/>
        </a:dk2>
        <a:lt2>
          <a:srgbClr val="CCFFFF"/>
        </a:lt2>
        <a:accent1>
          <a:srgbClr val="9999CC"/>
        </a:accent1>
        <a:accent2>
          <a:srgbClr val="669999"/>
        </a:accent2>
        <a:accent3>
          <a:srgbClr val="AAAACA"/>
        </a:accent3>
        <a:accent4>
          <a:srgbClr val="C9C9DA"/>
        </a:accent4>
        <a:accent5>
          <a:srgbClr val="CACAE2"/>
        </a:accent5>
        <a:accent6>
          <a:srgbClr val="5C8A8A"/>
        </a:accent6>
        <a:hlink>
          <a:srgbClr val="666699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FF9933"/>
        </a:dk1>
        <a:lt1>
          <a:srgbClr val="FFFFFF"/>
        </a:lt1>
        <a:dk2>
          <a:srgbClr val="FE6E02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822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7574</TotalTime>
  <Words>692</Words>
  <Application>Microsoft Macintosh PowerPoint</Application>
  <PresentationFormat>On-screen Show (4:3)</PresentationFormat>
  <Paragraphs>130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TM01072123</vt:lpstr>
      <vt:lpstr>Clarity</vt:lpstr>
      <vt:lpstr>The 6 November 2011 M5.7 Prague, Oklahoma Aftershock Sequence Studied Using Subspace Detection</vt:lpstr>
      <vt:lpstr>Prague, OK</vt:lpstr>
      <vt:lpstr>Methodology</vt:lpstr>
      <vt:lpstr>Event Identification</vt:lpstr>
      <vt:lpstr>Waveform Alignment and Detection</vt:lpstr>
      <vt:lpstr>Phase Association</vt:lpstr>
      <vt:lpstr>Event Location and Magnitudes</vt:lpstr>
      <vt:lpstr>Spatial Patterns</vt:lpstr>
      <vt:lpstr>Spatial Patterns</vt:lpstr>
      <vt:lpstr>Spatial Patterns</vt:lpstr>
      <vt:lpstr>Finite-Fault Slip</vt:lpstr>
      <vt:lpstr>Temporal Patterns</vt:lpstr>
      <vt:lpstr>Temporal Patterns</vt:lpstr>
      <vt:lpstr>b-value</vt:lpstr>
      <vt:lpstr>Conclusions</vt:lpstr>
      <vt:lpstr>Other/Future Work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Characterizing Earthquake Locations</dc:title>
  <dc:subject/>
  <dc:creator/>
  <cp:keywords/>
  <dc:description/>
  <cp:lastModifiedBy>Nicole McMahon</cp:lastModifiedBy>
  <cp:revision>231</cp:revision>
  <cp:lastPrinted>1601-01-01T00:00:00Z</cp:lastPrinted>
  <dcterms:created xsi:type="dcterms:W3CDTF">1601-01-01T00:00:00Z</dcterms:created>
  <dcterms:modified xsi:type="dcterms:W3CDTF">2016-09-26T12:46:21Z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TC010721231033</vt:lpwstr>
  </property>
</Properties>
</file>