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9" r:id="rId3"/>
    <p:sldId id="258" r:id="rId4"/>
    <p:sldId id="259" r:id="rId5"/>
    <p:sldId id="260" r:id="rId6"/>
    <p:sldId id="264" r:id="rId7"/>
    <p:sldId id="262" r:id="rId8"/>
    <p:sldId id="265" r:id="rId9"/>
    <p:sldId id="270" r:id="rId10"/>
    <p:sldId id="272" r:id="rId11"/>
    <p:sldId id="261" r:id="rId12"/>
    <p:sldId id="266" r:id="rId13"/>
    <p:sldId id="263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CBE"/>
    <a:srgbClr val="FFFFCC"/>
    <a:srgbClr val="99CCFF"/>
    <a:srgbClr val="A5D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>
        <p:scale>
          <a:sx n="84" d="100"/>
          <a:sy n="84" d="100"/>
        </p:scale>
        <p:origin x="45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ars%20Growing\Additive%20Concent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ars%20Growing\Additive%20Concentr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Plant Mass Growth and Water Retention Over </a:t>
            </a:r>
            <a:r>
              <a:rPr lang="en-US" dirty="0" smtClean="0"/>
              <a:t>Time in 3.0 mL Sample</a:t>
            </a:r>
            <a:endParaRPr lang="en-US" dirty="0"/>
          </a:p>
          <a:p>
            <a:pPr>
              <a:defRPr/>
            </a:pPr>
            <a:r>
              <a:rPr lang="en-US" dirty="0"/>
              <a:t>(In grams)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AEC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Sheet1!$B$38:$E$38</c:f>
              <c:strCache>
                <c:ptCount val="4"/>
                <c:pt idx="0">
                  <c:v>Day 1</c:v>
                </c:pt>
                <c:pt idx="1">
                  <c:v>Day 5</c:v>
                </c:pt>
                <c:pt idx="2">
                  <c:v>Day 6</c:v>
                </c:pt>
                <c:pt idx="3">
                  <c:v>Day 7</c:v>
                </c:pt>
              </c:strCache>
            </c:strRef>
          </c:cat>
          <c:val>
            <c:numRef>
              <c:f>Sheet1!$B$46:$E$46</c:f>
              <c:numCache>
                <c:formatCode>General</c:formatCode>
                <c:ptCount val="4"/>
                <c:pt idx="0">
                  <c:v>0</c:v>
                </c:pt>
                <c:pt idx="1">
                  <c:v>3.09</c:v>
                </c:pt>
                <c:pt idx="2">
                  <c:v>4.6500000000000004</c:v>
                </c:pt>
                <c:pt idx="3">
                  <c:v>5.41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3223816"/>
        <c:axId val="303224200"/>
      </c:barChart>
      <c:catAx>
        <c:axId val="30322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24200"/>
        <c:crosses val="autoZero"/>
        <c:auto val="1"/>
        <c:lblAlgn val="ctr"/>
        <c:lblOffset val="100"/>
        <c:noMultiLvlLbl val="0"/>
      </c:catAx>
      <c:valAx>
        <c:axId val="30322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23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</a:rPr>
              <a:t>Plant Mass Growth and Water Retention Over Time in </a:t>
            </a:r>
            <a:r>
              <a:rPr lang="en-US" sz="1600" b="1" i="0" baseline="0" dirty="0" smtClean="0">
                <a:effectLst/>
              </a:rPr>
              <a:t>2.0 mL Sample</a:t>
            </a:r>
            <a:endParaRPr lang="en-US" sz="1600" dirty="0">
              <a:effectLst/>
            </a:endParaRPr>
          </a:p>
          <a:p>
            <a:pPr>
              <a:defRPr/>
            </a:pPr>
            <a:r>
              <a:rPr lang="en-US" sz="1600" b="1" i="0" baseline="0" dirty="0">
                <a:effectLst/>
              </a:rPr>
              <a:t>(In grams)</a:t>
            </a:r>
            <a:endParaRPr lang="en-US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AEC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Sheet1!$B$45:$E$45</c:f>
              <c:strCache>
                <c:ptCount val="4"/>
                <c:pt idx="0">
                  <c:v>Day 1</c:v>
                </c:pt>
                <c:pt idx="1">
                  <c:v>Day 5</c:v>
                </c:pt>
                <c:pt idx="2">
                  <c:v>Day 6</c:v>
                </c:pt>
                <c:pt idx="3">
                  <c:v>Day 7</c:v>
                </c:pt>
              </c:strCache>
            </c:strRef>
          </c:cat>
          <c:val>
            <c:numRef>
              <c:f>Sheet1!$B$46:$E$46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0.37</c:v>
                </c:pt>
                <c:pt idx="3">
                  <c:v>0.44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3216744"/>
        <c:axId val="303217128"/>
      </c:barChart>
      <c:catAx>
        <c:axId val="30321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17128"/>
        <c:crosses val="autoZero"/>
        <c:auto val="1"/>
        <c:lblAlgn val="ctr"/>
        <c:lblOffset val="100"/>
        <c:noMultiLvlLbl val="0"/>
      </c:catAx>
      <c:valAx>
        <c:axId val="30321712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1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3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77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83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42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29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1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4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4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0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8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0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EA46F-BBD0-4812-B0FF-0C7F481334BF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789149-0DC1-40A9-A42E-68E20E838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6095" y="1860248"/>
            <a:ext cx="7766936" cy="1646302"/>
          </a:xfrm>
        </p:spPr>
        <p:txBody>
          <a:bodyPr/>
          <a:lstStyle/>
          <a:p>
            <a:r>
              <a:rPr lang="en-US" dirty="0" smtClean="0"/>
              <a:t>Monitoring Plant Growth in </a:t>
            </a:r>
            <a:r>
              <a:rPr lang="en-US" dirty="0" err="1" smtClean="0"/>
              <a:t>Maritan</a:t>
            </a:r>
            <a:r>
              <a:rPr lang="en-US" dirty="0" smtClean="0"/>
              <a:t> Regolith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6095" y="3506547"/>
            <a:ext cx="7766936" cy="1096899"/>
          </a:xfrm>
        </p:spPr>
        <p:txBody>
          <a:bodyPr/>
          <a:lstStyle/>
          <a:p>
            <a:r>
              <a:rPr lang="en-US" sz="3600" dirty="0" smtClean="0"/>
              <a:t>Matthew Dobson</a:t>
            </a:r>
          </a:p>
          <a:p>
            <a:r>
              <a:rPr lang="en-US" dirty="0" smtClean="0"/>
              <a:t> Barbra </a:t>
            </a:r>
            <a:r>
              <a:rPr lang="en-US" dirty="0" err="1" smtClean="0"/>
              <a:t>Sobhani</a:t>
            </a:r>
            <a:r>
              <a:rPr lang="en-US" dirty="0" smtClean="0"/>
              <a:t>, Advisor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9098" y="5695275"/>
            <a:ext cx="3802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author(s) thank NSF DUE #143-126 Engaging Low-Income/First-Generation Community College Students in STEM and Engineering for supporting this research.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379" y="5049142"/>
            <a:ext cx="2817813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1" name="Picture 3" descr="NSF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7" y="4707057"/>
            <a:ext cx="1976438" cy="19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 descr="idea_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41" y="5049142"/>
            <a:ext cx="1493838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3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3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07028"/>
            <a:ext cx="3199774" cy="4530615"/>
          </a:xfrm>
        </p:spPr>
        <p:txBody>
          <a:bodyPr/>
          <a:lstStyle/>
          <a:p>
            <a:r>
              <a:rPr lang="en-US" dirty="0" smtClean="0"/>
              <a:t>Low light intensity</a:t>
            </a:r>
            <a:br>
              <a:rPr lang="en-US" dirty="0" smtClean="0"/>
            </a:br>
            <a:r>
              <a:rPr lang="en-US" dirty="0" smtClean="0"/>
              <a:t>(0.4911 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6 sprouts after day 10</a:t>
            </a:r>
          </a:p>
          <a:p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08" y="1808097"/>
            <a:ext cx="8010144" cy="45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279614"/>
              </p:ext>
            </p:extLst>
          </p:nvPr>
        </p:nvGraphicFramePr>
        <p:xfrm>
          <a:off x="423690" y="37142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84279"/>
              </p:ext>
            </p:extLst>
          </p:nvPr>
        </p:nvGraphicFramePr>
        <p:xfrm>
          <a:off x="677334" y="1524001"/>
          <a:ext cx="8890356" cy="139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7904"/>
                <a:gridCol w="1457904"/>
                <a:gridCol w="1457904"/>
                <a:gridCol w="1457904"/>
                <a:gridCol w="1600836"/>
                <a:gridCol w="1457904"/>
              </a:tblGrid>
              <a:tr h="356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Sample #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 </a:t>
                      </a:r>
                      <a:r>
                        <a:rPr lang="en-US" sz="1800" u="none" strike="noStrike" dirty="0" err="1">
                          <a:effectLst/>
                        </a:rPr>
                        <a:t>Nutr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Nitrogen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Phosphate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Potash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</a:t>
                      </a:r>
                      <a:r>
                        <a:rPr lang="en-US" sz="1800" u="none" strike="noStrike" dirty="0" err="1">
                          <a:effectLst/>
                        </a:rPr>
                        <a:t>Grw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9CCFF"/>
                    </a:solidFill>
                  </a:tcPr>
                </a:tc>
              </a:tr>
              <a:tr h="35625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15.51mg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3.7224mg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1.2408mg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2.4816mg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5.41g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CAECBE"/>
                    </a:solidFill>
                  </a:tcPr>
                </a:tc>
              </a:tr>
              <a:tr h="35625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10.344mg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2.483mg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0.8272mg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1.5644mg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6.68g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CAECBE"/>
                    </a:solidFill>
                  </a:tcPr>
                </a:tc>
              </a:tr>
              <a:tr h="32232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20.691mg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4.966mg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1.655mg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3.3106mg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6.76g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CAECB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369335"/>
              </p:ext>
            </p:extLst>
          </p:nvPr>
        </p:nvGraphicFramePr>
        <p:xfrm>
          <a:off x="4995690" y="37142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232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94532"/>
            <a:ext cx="3727752" cy="2991982"/>
          </a:xfrm>
        </p:spPr>
        <p:txBody>
          <a:bodyPr/>
          <a:lstStyle/>
          <a:p>
            <a:r>
              <a:rPr lang="en-US" dirty="0" smtClean="0"/>
              <a:t>Plants can grow in Martian regolith simulant!</a:t>
            </a:r>
          </a:p>
          <a:p>
            <a:r>
              <a:rPr lang="en-US" dirty="0" smtClean="0"/>
              <a:t>Sensor package capable of collecting data constructed for around $60, code is going to be open-source</a:t>
            </a:r>
          </a:p>
        </p:txBody>
      </p:sp>
      <p:pic>
        <p:nvPicPr>
          <p:cNvPr id="1026" name="Picture 2" descr="https://rickihobson.files.wordpress.com/2015/10/matt-damon-is-greatest-botanist-on-mars-in-new-trailer-for-the-mart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86" y="159453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1410" y="5469361"/>
            <a:ext cx="324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https://rickihobson.files.wordpress.com/2015/10/matt-damon-is-greatest-botanist-on-mars-in-new-trailer-for-the-martian.jpg</a:t>
            </a:r>
          </a:p>
        </p:txBody>
      </p:sp>
    </p:spTree>
    <p:extLst>
      <p:ext uri="{BB962C8B-B14F-4D97-AF65-F5344CB8AC3E}">
        <p14:creationId xmlns:p14="http://schemas.microsoft.com/office/powerpoint/2010/main" val="37660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3103"/>
            <a:ext cx="8596668" cy="3880773"/>
          </a:xfrm>
        </p:spPr>
        <p:txBody>
          <a:bodyPr/>
          <a:lstStyle/>
          <a:p>
            <a:r>
              <a:rPr lang="en-US" dirty="0" smtClean="0"/>
              <a:t>Preliminary data sets provide a platform for initial development of modular grow chamber system</a:t>
            </a:r>
          </a:p>
          <a:p>
            <a:r>
              <a:rPr lang="en-US" dirty="0" smtClean="0"/>
              <a:t>Test procedure to be honed and conditioned for efficiency, with additional grow cycles to determine correlation between light intensity and moisture evaporation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0" y="3258457"/>
            <a:ext cx="4084320" cy="2712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710" y="3258457"/>
            <a:ext cx="2748404" cy="2715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114" y="3258457"/>
            <a:ext cx="4828032" cy="2715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307" y="6020274"/>
            <a:ext cx="2601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http://www.nasa.gov/sites/default/files/veggie_steveswanson.jpg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6418" y="5993895"/>
            <a:ext cx="2338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http://www.griffinsgardencentre.ie/images/potato-plant.jpg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59012" y="6020274"/>
            <a:ext cx="337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http://tech.firstpost.com/wp-content/uploads/2016/05/PFCmiFLcZ9p_0dAAk4LK8pnbRVaM9mke4-dN1pnOZRc.jpg</a:t>
            </a:r>
          </a:p>
        </p:txBody>
      </p:sp>
    </p:spTree>
    <p:extLst>
      <p:ext uri="{BB962C8B-B14F-4D97-AF65-F5344CB8AC3E}">
        <p14:creationId xmlns:p14="http://schemas.microsoft.com/office/powerpoint/2010/main" val="39186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52" y="0"/>
            <a:ext cx="6853432" cy="6858000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199" y="6474634"/>
            <a:ext cx="1993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The </a:t>
            </a:r>
            <a:r>
              <a:rPr lang="en-US" sz="800" dirty="0">
                <a:solidFill>
                  <a:schemeClr val="bg1"/>
                </a:solidFill>
              </a:rPr>
              <a:t>Blue Marble https://en.wikipedia.org/wiki/Earth</a:t>
            </a:r>
          </a:p>
        </p:txBody>
      </p:sp>
    </p:spTree>
    <p:extLst>
      <p:ext uri="{BB962C8B-B14F-4D97-AF65-F5344CB8AC3E}">
        <p14:creationId xmlns:p14="http://schemas.microsoft.com/office/powerpoint/2010/main" val="20255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212" y="0"/>
            <a:ext cx="127472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55212" y="6465264"/>
            <a:ext cx="2799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http://s3.foxmovies.com/foxmovies/production/films/104/images/gallery/martian-gallery3-gallery-image.jpg</a:t>
            </a:r>
          </a:p>
        </p:txBody>
      </p:sp>
    </p:spTree>
    <p:extLst>
      <p:ext uri="{BB962C8B-B14F-4D97-AF65-F5344CB8AC3E}">
        <p14:creationId xmlns:p14="http://schemas.microsoft.com/office/powerpoint/2010/main" val="26602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2121"/>
            <a:ext cx="8596668" cy="2202108"/>
          </a:xfrm>
        </p:spPr>
        <p:txBody>
          <a:bodyPr/>
          <a:lstStyle/>
          <a:p>
            <a:r>
              <a:rPr lang="en-US" dirty="0" smtClean="0"/>
              <a:t>Foremost pillar of manned mission to Mars is sustainable and renewable food production</a:t>
            </a:r>
          </a:p>
          <a:p>
            <a:r>
              <a:rPr lang="en-US" dirty="0" smtClean="0"/>
              <a:t>Optimizing resource expenditure in extreme environments can impact research on Earth towards adapting to a rapidly-changing climate</a:t>
            </a:r>
          </a:p>
          <a:p>
            <a:r>
              <a:rPr lang="en-US" dirty="0"/>
              <a:t>Develop modular self-contained, self-sufficient system to monitor plant growth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534229"/>
            <a:ext cx="4657192" cy="2619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26" y="3534745"/>
            <a:ext cx="4652141" cy="2619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2058" y="6202018"/>
            <a:ext cx="3447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https://a.fastcompany.net/multisite_files/fastcompany/imagecache/1280/poster/2015/06/3047165-poster-p-1-ares-iii-trailer-martian.jpg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142" y="6202018"/>
            <a:ext cx="3451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http://media.gettyimages.com/videos/side-by-side-comparison-of-earth-and-mars-in-outer-space-and-of-video-idmr_00088890?s=640x640</a:t>
            </a:r>
          </a:p>
        </p:txBody>
      </p:sp>
    </p:spTree>
    <p:extLst>
      <p:ext uri="{BB962C8B-B14F-4D97-AF65-F5344CB8AC3E}">
        <p14:creationId xmlns:p14="http://schemas.microsoft.com/office/powerpoint/2010/main" val="471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9218"/>
            <a:ext cx="8596668" cy="1954212"/>
          </a:xfrm>
        </p:spPr>
        <p:txBody>
          <a:bodyPr/>
          <a:lstStyle/>
          <a:p>
            <a:r>
              <a:rPr lang="en-US" dirty="0" smtClean="0"/>
              <a:t>Self-contained deployable module was deemed momentarily unrealistic</a:t>
            </a:r>
          </a:p>
          <a:p>
            <a:r>
              <a:rPr lang="en-US" dirty="0" smtClean="0"/>
              <a:t>Modular pod design, regulated by sensor package and placed in habitat found to be more viable</a:t>
            </a:r>
          </a:p>
          <a:p>
            <a:r>
              <a:rPr lang="en-US" dirty="0" smtClean="0"/>
              <a:t>Due to constraints, initial project stages transitioned towards analyzing and minimizing resource expenditure</a:t>
            </a:r>
            <a:endParaRPr lang="en-US" dirty="0"/>
          </a:p>
        </p:txBody>
      </p:sp>
      <p:pic>
        <p:nvPicPr>
          <p:cNvPr id="1026" name="Picture 2" descr="Chamber Design 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7912" b="6262"/>
          <a:stretch>
            <a:fillRect/>
          </a:stretch>
        </p:blipFill>
        <p:spPr bwMode="auto">
          <a:xfrm>
            <a:off x="6736724" y="3258120"/>
            <a:ext cx="2686839" cy="298311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 descr="Sensor B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22" y="3483430"/>
            <a:ext cx="3791542" cy="214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4988"/>
            <a:ext cx="8596668" cy="2002845"/>
          </a:xfrm>
        </p:spPr>
        <p:txBody>
          <a:bodyPr/>
          <a:lstStyle/>
          <a:p>
            <a:r>
              <a:rPr lang="en-US" dirty="0" smtClean="0"/>
              <a:t>Initial testing grow chambers were constructed to test varied conditions such as light exposure, moisture input and nutrient </a:t>
            </a:r>
            <a:r>
              <a:rPr lang="en-US" dirty="0"/>
              <a:t>input </a:t>
            </a:r>
            <a:r>
              <a:rPr lang="en-US" dirty="0" smtClean="0"/>
              <a:t>in JSC </a:t>
            </a:r>
            <a:r>
              <a:rPr lang="en-US" dirty="0"/>
              <a:t>MARS-1 Regolith </a:t>
            </a:r>
            <a:r>
              <a:rPr lang="en-US" dirty="0" smtClean="0"/>
              <a:t>Simulant</a:t>
            </a:r>
          </a:p>
          <a:p>
            <a:r>
              <a:rPr lang="en-US" dirty="0" smtClean="0"/>
              <a:t>Determining ideal operational conditions was paramount in minimizing resource use (reducing electrical requirements, reducing water requirements, and reducing nitrate, phosphate and potash usage)</a:t>
            </a:r>
            <a:endParaRPr lang="en-US" dirty="0"/>
          </a:p>
        </p:txBody>
      </p:sp>
      <p:pic>
        <p:nvPicPr>
          <p:cNvPr id="2050" name="Picture 2" descr="LightingComple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44" y="3574769"/>
            <a:ext cx="4333274" cy="244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8" r="9071" b="10973"/>
          <a:stretch/>
        </p:blipFill>
        <p:spPr>
          <a:xfrm>
            <a:off x="677334" y="3447833"/>
            <a:ext cx="3074903" cy="27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How</a:t>
            </a:r>
            <a:endParaRPr lang="en-US" dirty="0"/>
          </a:p>
        </p:txBody>
      </p:sp>
      <p:pic>
        <p:nvPicPr>
          <p:cNvPr id="4" name="Content Placeholder 3" descr="MarsGrowChar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" y="1465943"/>
            <a:ext cx="12175642" cy="500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</a:t>
            </a:r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6243300" y="27938413"/>
            <a:ext cx="11455400" cy="15636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rol 2"/>
          <p:cNvSpPr>
            <a:spLocks noChangeArrowheads="1" noChangeShapeType="1"/>
          </p:cNvSpPr>
          <p:nvPr/>
        </p:nvSpPr>
        <p:spPr bwMode="auto">
          <a:xfrm>
            <a:off x="16243300" y="27938413"/>
            <a:ext cx="11455400" cy="15636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FirstImagePota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82" y="363520"/>
            <a:ext cx="3565032" cy="20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77335" y="1524961"/>
            <a:ext cx="6487954" cy="1300630"/>
          </a:xfrm>
        </p:spPr>
        <p:txBody>
          <a:bodyPr/>
          <a:lstStyle/>
          <a:p>
            <a:r>
              <a:rPr lang="en-US" dirty="0" smtClean="0"/>
              <a:t>Phase 1 success!</a:t>
            </a:r>
            <a:endParaRPr lang="en-US" dirty="0"/>
          </a:p>
          <a:p>
            <a:r>
              <a:rPr lang="en-US" dirty="0" smtClean="0"/>
              <a:t>Positive, healthy growth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88" y="4459711"/>
            <a:ext cx="3568026" cy="2017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88" y="2439847"/>
            <a:ext cx="3568026" cy="2017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44" y="2827822"/>
            <a:ext cx="6491244" cy="3649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044" y="6542788"/>
            <a:ext cx="36008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https://tribzap2it.files.wordpress.com/2015/08/matt-damon-martian.jpg</a:t>
            </a:r>
          </a:p>
        </p:txBody>
      </p:sp>
    </p:spTree>
    <p:extLst>
      <p:ext uri="{BB962C8B-B14F-4D97-AF65-F5344CB8AC3E}">
        <p14:creationId xmlns:p14="http://schemas.microsoft.com/office/powerpoint/2010/main" val="31225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1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07028"/>
            <a:ext cx="3199774" cy="4530615"/>
          </a:xfrm>
        </p:spPr>
        <p:txBody>
          <a:bodyPr/>
          <a:lstStyle/>
          <a:p>
            <a:r>
              <a:rPr lang="en-US" dirty="0" smtClean="0"/>
              <a:t>Max light intensity </a:t>
            </a:r>
            <a:br>
              <a:rPr lang="en-US" dirty="0" smtClean="0"/>
            </a:br>
            <a:r>
              <a:rPr lang="en-US" dirty="0" smtClean="0"/>
              <a:t>(5.28 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 plant growth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08" y="1807028"/>
            <a:ext cx="8010144" cy="45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2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07028"/>
            <a:ext cx="3199774" cy="4530615"/>
          </a:xfrm>
        </p:spPr>
        <p:txBody>
          <a:bodyPr/>
          <a:lstStyle/>
          <a:p>
            <a:r>
              <a:rPr lang="en-US" dirty="0" smtClean="0"/>
              <a:t>Medium light intensity</a:t>
            </a:r>
            <a:br>
              <a:rPr lang="en-US" dirty="0" smtClean="0"/>
            </a:br>
            <a:r>
              <a:rPr lang="en-US" dirty="0" smtClean="0"/>
              <a:t>(0.9074 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Most successful box, 7 sprouts after day 10</a:t>
            </a:r>
          </a:p>
          <a:p>
            <a:r>
              <a:rPr lang="en-US" dirty="0" smtClean="0"/>
              <a:t>Longest-lasting and largest sprouts</a:t>
            </a:r>
            <a:endParaRPr lang="en-US" dirty="0"/>
          </a:p>
        </p:txBody>
      </p:sp>
      <p:pic>
        <p:nvPicPr>
          <p:cNvPr id="4" name="Picture 5" descr="BoxTwo-07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08" y="1807029"/>
            <a:ext cx="8011822" cy="453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5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7442</TotalTime>
  <Words>342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Monitoring Plant Growth in Maritan Regolith</vt:lpstr>
      <vt:lpstr>PowerPoint Presentation</vt:lpstr>
      <vt:lpstr>The Why</vt:lpstr>
      <vt:lpstr>The Design</vt:lpstr>
      <vt:lpstr>The How</vt:lpstr>
      <vt:lpstr>The How</vt:lpstr>
      <vt:lpstr>The Results</vt:lpstr>
      <vt:lpstr>Box 1 Summary</vt:lpstr>
      <vt:lpstr>Box 2 Summary</vt:lpstr>
      <vt:lpstr>Box 3 Summary</vt:lpstr>
      <vt:lpstr>The Results</vt:lpstr>
      <vt:lpstr>The Summary</vt:lpstr>
      <vt:lpstr>The Future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Plant Growth in Maritan Regolith</dc:title>
  <dc:creator>Dobson, Matthew (mdobson3@student.cccs.edu)</dc:creator>
  <cp:lastModifiedBy>Dobson, Matthew (mdobson3@student.cccs.edu)</cp:lastModifiedBy>
  <cp:revision>27</cp:revision>
  <dcterms:created xsi:type="dcterms:W3CDTF">2016-09-16T23:21:03Z</dcterms:created>
  <dcterms:modified xsi:type="dcterms:W3CDTF">2016-09-24T23:35:26Z</dcterms:modified>
</cp:coreProperties>
</file>