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1206400" cy="38404800"/>
  <p:notesSz cx="37947600" cy="54406800"/>
  <p:defaultTextStyle>
    <a:defPPr>
      <a:defRPr lang="en-US"/>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12768">
          <p15:clr>
            <a:srgbClr val="A4A3A4"/>
          </p15:clr>
        </p15:guide>
        <p15:guide id="2" pos="1612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Dan Larsen" initials="D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4CA95"/>
    <a:srgbClr val="A5B787"/>
    <a:srgbClr val="C5BD5B"/>
    <a:srgbClr val="D6A152"/>
    <a:srgbClr val="DDDDDD"/>
    <a:srgbClr val="FFFF00"/>
    <a:srgbClr val="99FF33"/>
    <a:srgbClr val="FF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165" autoAdjust="0"/>
  </p:normalViewPr>
  <p:slideViewPr>
    <p:cSldViewPr>
      <p:cViewPr>
        <p:scale>
          <a:sx n="20" d="100"/>
          <a:sy n="20" d="100"/>
        </p:scale>
        <p:origin x="-822" y="564"/>
      </p:cViewPr>
      <p:guideLst>
        <p:guide orient="horz" pos="127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6443960" cy="2720340"/>
          </a:xfrm>
          <a:prstGeom prst="rect">
            <a:avLst/>
          </a:prstGeom>
        </p:spPr>
        <p:txBody>
          <a:bodyPr vert="horz" lIns="527737" tIns="263868" rIns="527737" bIns="263868" rtlCol="0"/>
          <a:lstStyle>
            <a:lvl1pPr algn="l">
              <a:defRPr sz="6900"/>
            </a:lvl1pPr>
          </a:lstStyle>
          <a:p>
            <a:pPr>
              <a:defRPr/>
            </a:pPr>
            <a:endParaRPr lang="en-US"/>
          </a:p>
        </p:txBody>
      </p:sp>
      <p:sp>
        <p:nvSpPr>
          <p:cNvPr id="3" name="Date Placeholder 2"/>
          <p:cNvSpPr>
            <a:spLocks noGrp="1"/>
          </p:cNvSpPr>
          <p:nvPr>
            <p:ph type="dt" idx="1"/>
          </p:nvPr>
        </p:nvSpPr>
        <p:spPr>
          <a:xfrm>
            <a:off x="21494859" y="0"/>
            <a:ext cx="16443960" cy="2720340"/>
          </a:xfrm>
          <a:prstGeom prst="rect">
            <a:avLst/>
          </a:prstGeom>
        </p:spPr>
        <p:txBody>
          <a:bodyPr vert="horz" lIns="527737" tIns="263868" rIns="527737" bIns="263868" rtlCol="0"/>
          <a:lstStyle>
            <a:lvl1pPr algn="r">
              <a:defRPr sz="6900"/>
            </a:lvl1pPr>
          </a:lstStyle>
          <a:p>
            <a:pPr>
              <a:defRPr/>
            </a:pPr>
            <a:fld id="{C6AE18EF-E82C-48A9-A9E7-5E5381A9EEAA}" type="datetimeFigureOut">
              <a:rPr lang="en-US"/>
              <a:pPr>
                <a:defRPr/>
              </a:pPr>
              <a:t>9/20/2016</a:t>
            </a:fld>
            <a:endParaRPr lang="en-US"/>
          </a:p>
        </p:txBody>
      </p:sp>
      <p:sp>
        <p:nvSpPr>
          <p:cNvPr id="4" name="Slide Image Placeholder 3"/>
          <p:cNvSpPr>
            <a:spLocks noGrp="1" noRot="1" noChangeAspect="1"/>
          </p:cNvSpPr>
          <p:nvPr>
            <p:ph type="sldImg" idx="2"/>
          </p:nvPr>
        </p:nvSpPr>
        <p:spPr>
          <a:xfrm>
            <a:off x="5372100" y="4079875"/>
            <a:ext cx="27203400" cy="20402550"/>
          </a:xfrm>
          <a:prstGeom prst="rect">
            <a:avLst/>
          </a:prstGeom>
          <a:noFill/>
          <a:ln w="12700">
            <a:solidFill>
              <a:prstClr val="black"/>
            </a:solidFill>
          </a:ln>
        </p:spPr>
        <p:txBody>
          <a:bodyPr vert="horz" lIns="527737" tIns="263868" rIns="527737" bIns="263868" rtlCol="0" anchor="ctr"/>
          <a:lstStyle/>
          <a:p>
            <a:pPr lvl="0"/>
            <a:endParaRPr lang="en-US" noProof="0" smtClean="0"/>
          </a:p>
        </p:txBody>
      </p:sp>
      <p:sp>
        <p:nvSpPr>
          <p:cNvPr id="5" name="Notes Placeholder 4"/>
          <p:cNvSpPr>
            <a:spLocks noGrp="1"/>
          </p:cNvSpPr>
          <p:nvPr>
            <p:ph type="body" sz="quarter" idx="3"/>
          </p:nvPr>
        </p:nvSpPr>
        <p:spPr>
          <a:xfrm>
            <a:off x="3794760" y="25843230"/>
            <a:ext cx="30358080" cy="24483060"/>
          </a:xfrm>
          <a:prstGeom prst="rect">
            <a:avLst/>
          </a:prstGeom>
        </p:spPr>
        <p:txBody>
          <a:bodyPr vert="horz" lIns="527737" tIns="263868" rIns="527737" bIns="26386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51677017"/>
            <a:ext cx="16443960" cy="2720340"/>
          </a:xfrm>
          <a:prstGeom prst="rect">
            <a:avLst/>
          </a:prstGeom>
        </p:spPr>
        <p:txBody>
          <a:bodyPr vert="horz" lIns="527737" tIns="263868" rIns="527737" bIns="263868" rtlCol="0" anchor="b"/>
          <a:lstStyle>
            <a:lvl1pPr algn="l">
              <a:defRPr sz="6900"/>
            </a:lvl1pPr>
          </a:lstStyle>
          <a:p>
            <a:pPr>
              <a:defRPr/>
            </a:pPr>
            <a:endParaRPr lang="en-US"/>
          </a:p>
        </p:txBody>
      </p:sp>
      <p:sp>
        <p:nvSpPr>
          <p:cNvPr id="7" name="Slide Number Placeholder 6"/>
          <p:cNvSpPr>
            <a:spLocks noGrp="1"/>
          </p:cNvSpPr>
          <p:nvPr>
            <p:ph type="sldNum" sz="quarter" idx="5"/>
          </p:nvPr>
        </p:nvSpPr>
        <p:spPr>
          <a:xfrm>
            <a:off x="21494859" y="51677017"/>
            <a:ext cx="16443960" cy="2720340"/>
          </a:xfrm>
          <a:prstGeom prst="rect">
            <a:avLst/>
          </a:prstGeom>
        </p:spPr>
        <p:txBody>
          <a:bodyPr vert="horz" lIns="527737" tIns="263868" rIns="527737" bIns="263868" rtlCol="0" anchor="b"/>
          <a:lstStyle>
            <a:lvl1pPr algn="r">
              <a:defRPr sz="6900"/>
            </a:lvl1pPr>
          </a:lstStyle>
          <a:p>
            <a:pPr>
              <a:defRPr/>
            </a:pPr>
            <a:fld id="{C2430038-9B06-4C78-903A-EFF7EBD50DC9}" type="slidenum">
              <a:rPr lang="en-US"/>
              <a:pPr>
                <a:defRPr/>
              </a:pPr>
              <a:t>‹#›</a:t>
            </a:fld>
            <a:endParaRPr lang="en-US"/>
          </a:p>
        </p:txBody>
      </p:sp>
    </p:spTree>
    <p:extLst>
      <p:ext uri="{BB962C8B-B14F-4D97-AF65-F5344CB8AC3E}">
        <p14:creationId xmlns:p14="http://schemas.microsoft.com/office/powerpoint/2010/main" val="656543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5372100" y="4079875"/>
            <a:ext cx="27203400" cy="20402550"/>
          </a:xfr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EE00C4-A232-4299-B337-3EED6FF2136E}" type="slidenum">
              <a:rPr lang="en-US" smtClean="0"/>
              <a:pPr/>
              <a:t>1</a:t>
            </a:fld>
            <a:endParaRPr lang="en-US" smtClean="0"/>
          </a:p>
        </p:txBody>
      </p:sp>
    </p:spTree>
    <p:extLst>
      <p:ext uri="{BB962C8B-B14F-4D97-AF65-F5344CB8AC3E}">
        <p14:creationId xmlns:p14="http://schemas.microsoft.com/office/powerpoint/2010/main" val="2082775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811" y="11930064"/>
            <a:ext cx="43524781" cy="8232775"/>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1619" y="21763039"/>
            <a:ext cx="35843163" cy="98139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385E3-805F-48DA-A02E-2647D542216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9DE4C-9C31-4125-9EF6-171D09EA2F5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629" y="1538289"/>
            <a:ext cx="11520781" cy="32769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59991" y="1538289"/>
            <a:ext cx="34407593" cy="32769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E10B0-4EF3-49B5-8189-9BC8D769799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D067F-8530-45F4-A095-6EF2904D2BC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1" y="24679275"/>
            <a:ext cx="43524781" cy="7626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1" y="16278225"/>
            <a:ext cx="43524781" cy="84010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29535F-55C4-4E35-A059-877B475036F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59992" y="8961439"/>
            <a:ext cx="22964187" cy="2534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82222" y="8961439"/>
            <a:ext cx="22964188" cy="2534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6F0AF2-392F-4EF0-A958-71DFD42D37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59991" y="8596314"/>
            <a:ext cx="22625049" cy="35829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59991" y="12179301"/>
            <a:ext cx="22625049" cy="22126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1482" y="8596314"/>
            <a:ext cx="22634928" cy="35829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6011482" y="12179301"/>
            <a:ext cx="22634928" cy="22126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C15EC2-625B-434B-9060-D0858A4E90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9E9D5D-60D6-4C2E-B422-6D6D3A0795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BA1B30-3B6A-460E-A38F-85E22CEDD3C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992" y="1528763"/>
            <a:ext cx="16846549" cy="6507162"/>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0020610" y="1528763"/>
            <a:ext cx="28625800" cy="327771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59992" y="8035925"/>
            <a:ext cx="16846549" cy="26269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E80341-28F1-453C-8652-E9C5944E48D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7470" y="26882725"/>
            <a:ext cx="30723181" cy="31750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0037470" y="3432176"/>
            <a:ext cx="30723181" cy="2304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0037470" y="30057726"/>
            <a:ext cx="30723181" cy="45069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86764-336A-431F-93D9-7DA69A359EC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559992" y="1538288"/>
            <a:ext cx="46086419" cy="6400800"/>
          </a:xfrm>
          <a:prstGeom prst="rect">
            <a:avLst/>
          </a:prstGeom>
          <a:noFill/>
          <a:ln w="9525">
            <a:noFill/>
            <a:miter lim="800000"/>
            <a:headEnd/>
            <a:tailEnd/>
          </a:ln>
        </p:spPr>
        <p:txBody>
          <a:bodyPr vert="horz" wrap="square" lIns="485930" tIns="242965" rIns="485930" bIns="242965"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2559992" y="8961439"/>
            <a:ext cx="46086419" cy="25346025"/>
          </a:xfrm>
          <a:prstGeom prst="rect">
            <a:avLst/>
          </a:prstGeom>
          <a:noFill/>
          <a:ln w="9525">
            <a:noFill/>
            <a:miter lim="800000"/>
            <a:headEnd/>
            <a:tailEnd/>
          </a:ln>
        </p:spPr>
        <p:txBody>
          <a:bodyPr vert="horz" wrap="square" lIns="485930" tIns="242965" rIns="485930" bIns="24296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559992" y="34974213"/>
            <a:ext cx="11948819" cy="2667000"/>
          </a:xfrm>
          <a:prstGeom prst="rect">
            <a:avLst/>
          </a:prstGeom>
          <a:noFill/>
          <a:ln w="9525">
            <a:noFill/>
            <a:miter lim="800000"/>
            <a:headEnd/>
            <a:tailEnd/>
          </a:ln>
          <a:effectLst/>
        </p:spPr>
        <p:txBody>
          <a:bodyPr vert="horz" wrap="square" lIns="485930" tIns="242965" rIns="485930" bIns="242965" numCol="1" anchor="t" anchorCtr="0" compatLnSpc="1">
            <a:prstTxWarp prst="textNoShape">
              <a:avLst/>
            </a:prstTxWarp>
          </a:bodyPr>
          <a:lstStyle>
            <a:lvl1pPr>
              <a:defRPr sz="7400" smtClean="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17495192" y="34974213"/>
            <a:ext cx="16216019" cy="2667000"/>
          </a:xfrm>
          <a:prstGeom prst="rect">
            <a:avLst/>
          </a:prstGeom>
          <a:noFill/>
          <a:ln w="9525">
            <a:noFill/>
            <a:miter lim="800000"/>
            <a:headEnd/>
            <a:tailEnd/>
          </a:ln>
          <a:effectLst/>
        </p:spPr>
        <p:txBody>
          <a:bodyPr vert="horz" wrap="square" lIns="485930" tIns="242965" rIns="485930" bIns="242965" numCol="1" anchor="t" anchorCtr="0" compatLnSpc="1">
            <a:prstTxWarp prst="textNoShape">
              <a:avLst/>
            </a:prstTxWarp>
          </a:bodyPr>
          <a:lstStyle>
            <a:lvl1pPr algn="ctr">
              <a:defRPr sz="7400" smtClean="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36697592" y="34974213"/>
            <a:ext cx="11948819" cy="2667000"/>
          </a:xfrm>
          <a:prstGeom prst="rect">
            <a:avLst/>
          </a:prstGeom>
          <a:noFill/>
          <a:ln w="9525">
            <a:noFill/>
            <a:miter lim="800000"/>
            <a:headEnd/>
            <a:tailEnd/>
          </a:ln>
          <a:effectLst/>
        </p:spPr>
        <p:txBody>
          <a:bodyPr vert="horz" wrap="square" lIns="485930" tIns="242965" rIns="485930" bIns="242965" numCol="1" anchor="t" anchorCtr="0" compatLnSpc="1">
            <a:prstTxWarp prst="textNoShape">
              <a:avLst/>
            </a:prstTxWarp>
          </a:bodyPr>
          <a:lstStyle>
            <a:lvl1pPr algn="r">
              <a:defRPr sz="7400" smtClean="0">
                <a:latin typeface="Arial" charset="0"/>
              </a:defRPr>
            </a:lvl1pPr>
          </a:lstStyle>
          <a:p>
            <a:pPr>
              <a:defRPr/>
            </a:pPr>
            <a:fld id="{430AA73E-D3B1-4F24-8141-FA67A15C99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59338" rtl="0" eaLnBrk="0" fontAlgn="base" hangingPunct="0">
        <a:spcBef>
          <a:spcPct val="0"/>
        </a:spcBef>
        <a:spcAft>
          <a:spcPct val="0"/>
        </a:spcAft>
        <a:defRPr sz="23400">
          <a:solidFill>
            <a:schemeClr val="tx2"/>
          </a:solidFill>
          <a:latin typeface="+mj-lt"/>
          <a:ea typeface="+mj-ea"/>
          <a:cs typeface="+mj-cs"/>
        </a:defRPr>
      </a:lvl1pPr>
      <a:lvl2pPr algn="ctr" defTabSz="4859338" rtl="0" eaLnBrk="0" fontAlgn="base" hangingPunct="0">
        <a:spcBef>
          <a:spcPct val="0"/>
        </a:spcBef>
        <a:spcAft>
          <a:spcPct val="0"/>
        </a:spcAft>
        <a:defRPr sz="23400">
          <a:solidFill>
            <a:schemeClr val="tx2"/>
          </a:solidFill>
          <a:latin typeface="Arial" charset="0"/>
        </a:defRPr>
      </a:lvl2pPr>
      <a:lvl3pPr algn="ctr" defTabSz="4859338" rtl="0" eaLnBrk="0" fontAlgn="base" hangingPunct="0">
        <a:spcBef>
          <a:spcPct val="0"/>
        </a:spcBef>
        <a:spcAft>
          <a:spcPct val="0"/>
        </a:spcAft>
        <a:defRPr sz="23400">
          <a:solidFill>
            <a:schemeClr val="tx2"/>
          </a:solidFill>
          <a:latin typeface="Arial" charset="0"/>
        </a:defRPr>
      </a:lvl3pPr>
      <a:lvl4pPr algn="ctr" defTabSz="4859338" rtl="0" eaLnBrk="0" fontAlgn="base" hangingPunct="0">
        <a:spcBef>
          <a:spcPct val="0"/>
        </a:spcBef>
        <a:spcAft>
          <a:spcPct val="0"/>
        </a:spcAft>
        <a:defRPr sz="23400">
          <a:solidFill>
            <a:schemeClr val="tx2"/>
          </a:solidFill>
          <a:latin typeface="Arial" charset="0"/>
        </a:defRPr>
      </a:lvl4pPr>
      <a:lvl5pPr algn="ctr" defTabSz="4859338" rtl="0" eaLnBrk="0" fontAlgn="base" hangingPunct="0">
        <a:spcBef>
          <a:spcPct val="0"/>
        </a:spcBef>
        <a:spcAft>
          <a:spcPct val="0"/>
        </a:spcAft>
        <a:defRPr sz="23400">
          <a:solidFill>
            <a:schemeClr val="tx2"/>
          </a:solidFill>
          <a:latin typeface="Arial" charset="0"/>
        </a:defRPr>
      </a:lvl5pPr>
      <a:lvl6pPr marL="457200" algn="ctr" defTabSz="4859338" rtl="0" fontAlgn="base">
        <a:spcBef>
          <a:spcPct val="0"/>
        </a:spcBef>
        <a:spcAft>
          <a:spcPct val="0"/>
        </a:spcAft>
        <a:defRPr sz="23400">
          <a:solidFill>
            <a:schemeClr val="tx2"/>
          </a:solidFill>
          <a:latin typeface="Arial" charset="0"/>
        </a:defRPr>
      </a:lvl6pPr>
      <a:lvl7pPr marL="914400" algn="ctr" defTabSz="4859338" rtl="0" fontAlgn="base">
        <a:spcBef>
          <a:spcPct val="0"/>
        </a:spcBef>
        <a:spcAft>
          <a:spcPct val="0"/>
        </a:spcAft>
        <a:defRPr sz="23400">
          <a:solidFill>
            <a:schemeClr val="tx2"/>
          </a:solidFill>
          <a:latin typeface="Arial" charset="0"/>
        </a:defRPr>
      </a:lvl7pPr>
      <a:lvl8pPr marL="1371600" algn="ctr" defTabSz="4859338" rtl="0" fontAlgn="base">
        <a:spcBef>
          <a:spcPct val="0"/>
        </a:spcBef>
        <a:spcAft>
          <a:spcPct val="0"/>
        </a:spcAft>
        <a:defRPr sz="23400">
          <a:solidFill>
            <a:schemeClr val="tx2"/>
          </a:solidFill>
          <a:latin typeface="Arial" charset="0"/>
        </a:defRPr>
      </a:lvl8pPr>
      <a:lvl9pPr marL="1828800" algn="ctr" defTabSz="4859338" rtl="0" fontAlgn="base">
        <a:spcBef>
          <a:spcPct val="0"/>
        </a:spcBef>
        <a:spcAft>
          <a:spcPct val="0"/>
        </a:spcAft>
        <a:defRPr sz="23400">
          <a:solidFill>
            <a:schemeClr val="tx2"/>
          </a:solidFill>
          <a:latin typeface="Arial" charset="0"/>
        </a:defRPr>
      </a:lvl9pPr>
    </p:titleStyle>
    <p:bodyStyle>
      <a:lvl1pPr marL="1822450" indent="-1822450" algn="l" defTabSz="4859338" rtl="0" eaLnBrk="0" fontAlgn="base" hangingPunct="0">
        <a:spcBef>
          <a:spcPct val="20000"/>
        </a:spcBef>
        <a:spcAft>
          <a:spcPct val="0"/>
        </a:spcAft>
        <a:buChar char="•"/>
        <a:defRPr sz="17000">
          <a:solidFill>
            <a:schemeClr val="tx1"/>
          </a:solidFill>
          <a:latin typeface="+mn-lt"/>
          <a:ea typeface="+mn-ea"/>
          <a:cs typeface="+mn-cs"/>
        </a:defRPr>
      </a:lvl1pPr>
      <a:lvl2pPr marL="3948113" indent="-1519238" algn="l" defTabSz="4859338" rtl="0" eaLnBrk="0" fontAlgn="base" hangingPunct="0">
        <a:spcBef>
          <a:spcPct val="20000"/>
        </a:spcBef>
        <a:spcAft>
          <a:spcPct val="0"/>
        </a:spcAft>
        <a:buChar char="–"/>
        <a:defRPr sz="14900">
          <a:solidFill>
            <a:schemeClr val="tx1"/>
          </a:solidFill>
          <a:latin typeface="+mn-lt"/>
        </a:defRPr>
      </a:lvl2pPr>
      <a:lvl3pPr marL="6073775" indent="-1214438" algn="l" defTabSz="4859338" rtl="0" eaLnBrk="0" fontAlgn="base" hangingPunct="0">
        <a:spcBef>
          <a:spcPct val="20000"/>
        </a:spcBef>
        <a:spcAft>
          <a:spcPct val="0"/>
        </a:spcAft>
        <a:buChar char="•"/>
        <a:defRPr sz="12800">
          <a:solidFill>
            <a:schemeClr val="tx1"/>
          </a:solidFill>
          <a:latin typeface="+mn-lt"/>
        </a:defRPr>
      </a:lvl3pPr>
      <a:lvl4pPr marL="8504238" indent="-1216025" algn="l" defTabSz="4859338" rtl="0" eaLnBrk="0" fontAlgn="base" hangingPunct="0">
        <a:spcBef>
          <a:spcPct val="20000"/>
        </a:spcBef>
        <a:spcAft>
          <a:spcPct val="0"/>
        </a:spcAft>
        <a:buChar char="–"/>
        <a:defRPr sz="10600">
          <a:solidFill>
            <a:schemeClr val="tx1"/>
          </a:solidFill>
          <a:latin typeface="+mn-lt"/>
        </a:defRPr>
      </a:lvl4pPr>
      <a:lvl5pPr marL="10933113" indent="-1214438" algn="l" defTabSz="4859338" rtl="0" eaLnBrk="0" fontAlgn="base" hangingPunct="0">
        <a:spcBef>
          <a:spcPct val="20000"/>
        </a:spcBef>
        <a:spcAft>
          <a:spcPct val="0"/>
        </a:spcAft>
        <a:buChar char="»"/>
        <a:defRPr sz="10600">
          <a:solidFill>
            <a:schemeClr val="tx1"/>
          </a:solidFill>
          <a:latin typeface="+mn-lt"/>
        </a:defRPr>
      </a:lvl5pPr>
      <a:lvl6pPr marL="11390313" indent="-1214438" algn="l" defTabSz="4859338" rtl="0" fontAlgn="base">
        <a:spcBef>
          <a:spcPct val="20000"/>
        </a:spcBef>
        <a:spcAft>
          <a:spcPct val="0"/>
        </a:spcAft>
        <a:buChar char="»"/>
        <a:defRPr sz="10600">
          <a:solidFill>
            <a:schemeClr val="tx1"/>
          </a:solidFill>
          <a:latin typeface="+mn-lt"/>
        </a:defRPr>
      </a:lvl6pPr>
      <a:lvl7pPr marL="11847513" indent="-1214438" algn="l" defTabSz="4859338" rtl="0" fontAlgn="base">
        <a:spcBef>
          <a:spcPct val="20000"/>
        </a:spcBef>
        <a:spcAft>
          <a:spcPct val="0"/>
        </a:spcAft>
        <a:buChar char="»"/>
        <a:defRPr sz="10600">
          <a:solidFill>
            <a:schemeClr val="tx1"/>
          </a:solidFill>
          <a:latin typeface="+mn-lt"/>
        </a:defRPr>
      </a:lvl7pPr>
      <a:lvl8pPr marL="12304713" indent="-1214438" algn="l" defTabSz="4859338" rtl="0" fontAlgn="base">
        <a:spcBef>
          <a:spcPct val="20000"/>
        </a:spcBef>
        <a:spcAft>
          <a:spcPct val="0"/>
        </a:spcAft>
        <a:buChar char="»"/>
        <a:defRPr sz="10600">
          <a:solidFill>
            <a:schemeClr val="tx1"/>
          </a:solidFill>
          <a:latin typeface="+mn-lt"/>
        </a:defRPr>
      </a:lvl8pPr>
      <a:lvl9pPr marL="12761913" indent="-1214438" algn="l" defTabSz="4859338" rtl="0" fontAlgn="base">
        <a:spcBef>
          <a:spcPct val="20000"/>
        </a:spcBef>
        <a:spcAft>
          <a:spcPct val="0"/>
        </a:spcAft>
        <a:buChar char="»"/>
        <a:defRPr sz="10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hyperlink" Target="mailto:jlmtchl5@memphis.edu" TargetMode="External"/><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mailto:dlarsen@memphis.edu" TargetMode="External"/><Relationship Id="rId11" Type="http://schemas.openxmlformats.org/officeDocument/2006/relationships/image" Target="../media/image5.png"/><Relationship Id="rId5" Type="http://schemas.openxmlformats.org/officeDocument/2006/relationships/hyperlink" Target="mailto:cvndrlip@memphis.edu" TargetMode="Externa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2.png"/><Relationship Id="rId4" Type="http://schemas.openxmlformats.org/officeDocument/2006/relationships/hyperlink" Target="mailto:randycox@memphis.edu" TargetMode="External"/><Relationship Id="rId9" Type="http://schemas.openxmlformats.org/officeDocument/2006/relationships/image" Target="../media/image3.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Rectangle 7"/>
          <p:cNvSpPr/>
          <p:nvPr/>
        </p:nvSpPr>
        <p:spPr bwMode="auto">
          <a:xfrm>
            <a:off x="497987" y="838201"/>
            <a:ext cx="50210427" cy="3672369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859338"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F</a:t>
            </a:r>
          </a:p>
        </p:txBody>
      </p:sp>
      <p:sp>
        <p:nvSpPr>
          <p:cNvPr id="14" name="TextBox 13"/>
          <p:cNvSpPr txBox="1"/>
          <p:nvPr/>
        </p:nvSpPr>
        <p:spPr>
          <a:xfrm>
            <a:off x="3825239" y="7016228"/>
            <a:ext cx="23548622" cy="707886"/>
          </a:xfrm>
          <a:prstGeom prst="rect">
            <a:avLst/>
          </a:prstGeom>
          <a:noFill/>
        </p:spPr>
        <p:txBody>
          <a:bodyPr wrap="square" rtlCol="0">
            <a:spAutoFit/>
          </a:bodyPr>
          <a:lstStyle/>
          <a:p>
            <a:endParaRPr lang="en-US" dirty="0" smtClean="0"/>
          </a:p>
          <a:p>
            <a:endParaRPr lang="en-US" dirty="0"/>
          </a:p>
        </p:txBody>
      </p:sp>
      <p:sp>
        <p:nvSpPr>
          <p:cNvPr id="15" name="Rectangle 14"/>
          <p:cNvSpPr/>
          <p:nvPr/>
        </p:nvSpPr>
        <p:spPr>
          <a:xfrm>
            <a:off x="2269295" y="6438088"/>
            <a:ext cx="12587816" cy="9694962"/>
          </a:xfrm>
          <a:prstGeom prst="rect">
            <a:avLst/>
          </a:prstGeom>
          <a:noFill/>
          <a:ln>
            <a:solidFill>
              <a:srgbClr val="002060"/>
            </a:solidFill>
          </a:ln>
        </p:spPr>
        <p:txBody>
          <a:bodyPr wrap="square">
            <a:spAutoFit/>
          </a:bodyPr>
          <a:lstStyle/>
          <a:p>
            <a:r>
              <a:rPr lang="en-US" sz="2400" b="1" dirty="0"/>
              <a:t>Abstract</a:t>
            </a:r>
            <a:r>
              <a:rPr lang="en-US" sz="2400" b="1" dirty="0" smtClean="0"/>
              <a:t>:</a:t>
            </a:r>
          </a:p>
          <a:p>
            <a:endParaRPr lang="en-US" sz="2400" b="1" dirty="0"/>
          </a:p>
          <a:p>
            <a:r>
              <a:rPr lang="en-US" sz="2400" dirty="0"/>
              <a:t>Recently discovered Quaternary faulting is exposed for 90 m along strike in a gravel quarry in western Tipton County, Tennessee, 30 km north of the Memphis metropolitan area along the western margin of the </a:t>
            </a:r>
            <a:r>
              <a:rPr lang="en-US" sz="2400" dirty="0" err="1"/>
              <a:t>Reelfoot</a:t>
            </a:r>
            <a:r>
              <a:rPr lang="en-US" sz="2400" dirty="0"/>
              <a:t> rift complex which contains the New Madrid seismic zone.  The quarry exposes a 5 m-wide </a:t>
            </a:r>
            <a:r>
              <a:rPr lang="en-US" sz="2400" dirty="0" err="1"/>
              <a:t>graben</a:t>
            </a:r>
            <a:r>
              <a:rPr lang="en-US" sz="2400" dirty="0"/>
              <a:t> within the hinge zone of a 100</a:t>
            </a:r>
            <a:r>
              <a:rPr lang="en-US" sz="2400" baseline="30000" dirty="0"/>
              <a:t>o</a:t>
            </a:r>
            <a:r>
              <a:rPr lang="en-US" sz="2400" dirty="0"/>
              <a:t>-trending, asymmetric, south-verging anticline (N limb dip: 7</a:t>
            </a:r>
            <a:r>
              <a:rPr lang="en-US" sz="2400" baseline="30000" dirty="0"/>
              <a:t>o</a:t>
            </a:r>
            <a:r>
              <a:rPr lang="en-US" sz="2400" dirty="0"/>
              <a:t>N; S limb dip: 20</a:t>
            </a:r>
            <a:r>
              <a:rPr lang="en-US" sz="2400" baseline="30000" dirty="0"/>
              <a:t>o</a:t>
            </a:r>
            <a:r>
              <a:rPr lang="en-US" sz="2400" dirty="0"/>
              <a:t>S) in Eocene deltaic muds.  Pliocene-Pleistocene fluvial terrace gravels and Pleistocene loess (pre-</a:t>
            </a:r>
            <a:r>
              <a:rPr lang="en-US" sz="2400" dirty="0" err="1"/>
              <a:t>Wisconsinan</a:t>
            </a:r>
            <a:r>
              <a:rPr lang="en-US" sz="2400" dirty="0"/>
              <a:t> Loveland and </a:t>
            </a:r>
            <a:r>
              <a:rPr lang="en-US" sz="2400" dirty="0" err="1"/>
              <a:t>Wisconsinan</a:t>
            </a:r>
            <a:r>
              <a:rPr lang="en-US" sz="2400" dirty="0"/>
              <a:t> Roxana) are dropped with up to 6 m of throw into the </a:t>
            </a:r>
            <a:r>
              <a:rPr lang="en-US" sz="2400" dirty="0" err="1"/>
              <a:t>graben</a:t>
            </a:r>
            <a:r>
              <a:rPr lang="en-US" sz="2400" dirty="0"/>
              <a:t> along the anticline axis.  This </a:t>
            </a:r>
            <a:r>
              <a:rPr lang="en-US" sz="2400" dirty="0" err="1"/>
              <a:t>graben</a:t>
            </a:r>
            <a:r>
              <a:rPr lang="en-US" sz="2400" dirty="0"/>
              <a:t> and smaller peripheral </a:t>
            </a:r>
            <a:r>
              <a:rPr lang="en-US" sz="2400" dirty="0" err="1"/>
              <a:t>grabens</a:t>
            </a:r>
            <a:r>
              <a:rPr lang="en-US" sz="2400" dirty="0"/>
              <a:t> comprise a fault zone ~25 m wide.  We interpret the </a:t>
            </a:r>
            <a:r>
              <a:rPr lang="en-US" sz="2400" dirty="0" err="1"/>
              <a:t>graben</a:t>
            </a:r>
            <a:r>
              <a:rPr lang="en-US" sz="2400" dirty="0"/>
              <a:t> as local extensional deformation due to anticlinal flexure.  The amplitude of the anticline is &gt;9 m, and the wavelength is &gt;100 m.  A zone of weathering at the top of the Eocene largely conforms to the anticlinal folding.  This </a:t>
            </a:r>
            <a:r>
              <a:rPr lang="en-US" sz="2400" dirty="0" err="1"/>
              <a:t>graben</a:t>
            </a:r>
            <a:r>
              <a:rPr lang="en-US" sz="2400" dirty="0"/>
              <a:t> and anticline are 1 km south of an E/W-striking, N-dipping thrust fault exposed in the banks of Sugar Creek and its tributaries.  The asymmetric anticline fits the geometry of a fault propagation fold above a thrust with the same strike as the Sugar Creek thrust, and thus we speculate these structures may both be </a:t>
            </a:r>
            <a:r>
              <a:rPr lang="en-US" sz="2400" dirty="0" err="1"/>
              <a:t>en</a:t>
            </a:r>
            <a:r>
              <a:rPr lang="en-US" sz="2400" dirty="0"/>
              <a:t> echelon subsidiary splays off a common master fault at depth.  The Sugar Creek thrust displaces Eocene fluvial/deltaic sediments &gt;6 m, but the Eocene/Pliocene-Pleistocene contact is not exposed, and post-Eocene thrusting is not documented.  Some of the Sugar Creek thrust slip was Eocene because there is an angular unconformity showing that the hanging wall was eroded during Eocene, but before more fault movement.  A Eocene sand marker bed on the north limb of the asymmetric anticline is absent on the south limb, suggesting there may be fault displacement across the fold hinge </a:t>
            </a:r>
            <a:r>
              <a:rPr lang="en-US" sz="2400" dirty="0" err="1"/>
              <a:t>graben</a:t>
            </a:r>
            <a:r>
              <a:rPr lang="en-US" sz="2400" dirty="0"/>
              <a:t> that pre-dates the </a:t>
            </a:r>
            <a:r>
              <a:rPr lang="en-US" sz="2400" dirty="0" err="1"/>
              <a:t>graben</a:t>
            </a:r>
            <a:r>
              <a:rPr lang="en-US" sz="2400" dirty="0"/>
              <a:t> faulting and the folding of the weathered zone on the Eocene.  This early stage of deformation of the asymmetric anticline may have been coeval with the Eocene movement on the Sugar Creek thrust.  Deformation of late Pleistocene loess within the asymmetric anticline and </a:t>
            </a:r>
            <a:r>
              <a:rPr lang="en-US" sz="2400" dirty="0" err="1"/>
              <a:t>graben</a:t>
            </a:r>
            <a:r>
              <a:rPr lang="en-US" sz="2400" dirty="0"/>
              <a:t> show that E/W-striking structures may pose a seismic hazard in the region.</a:t>
            </a:r>
            <a:r>
              <a:rPr lang="en-US" sz="2400" dirty="0" smtClean="0"/>
              <a:t>	</a:t>
            </a:r>
            <a:endParaRPr lang="en-US" sz="2400" dirty="0">
              <a:effectLst/>
            </a:endParaRPr>
          </a:p>
        </p:txBody>
      </p:sp>
      <p:sp>
        <p:nvSpPr>
          <p:cNvPr id="17" name="Rectangle 16"/>
          <p:cNvSpPr/>
          <p:nvPr/>
        </p:nvSpPr>
        <p:spPr>
          <a:xfrm>
            <a:off x="2269295" y="16578666"/>
            <a:ext cx="10682816" cy="3570208"/>
          </a:xfrm>
          <a:prstGeom prst="rect">
            <a:avLst/>
          </a:prstGeom>
          <a:noFill/>
          <a:ln>
            <a:solidFill>
              <a:schemeClr val="tx1"/>
            </a:solidFill>
          </a:ln>
        </p:spPr>
        <p:txBody>
          <a:bodyPr wrap="square">
            <a:spAutoFit/>
          </a:bodyPr>
          <a:lstStyle/>
          <a:p>
            <a:r>
              <a:rPr lang="en-US" sz="2400" b="1" dirty="0" smtClean="0"/>
              <a:t>STUDY AREA:</a:t>
            </a:r>
          </a:p>
          <a:p>
            <a:endParaRPr lang="en-US" sz="1000" b="1" dirty="0" smtClean="0"/>
          </a:p>
          <a:p>
            <a:r>
              <a:rPr lang="en-US" sz="2400" dirty="0" smtClean="0"/>
              <a:t>In 2016, we discovered a </a:t>
            </a:r>
            <a:r>
              <a:rPr lang="en-US" sz="2400" dirty="0" err="1" smtClean="0"/>
              <a:t>graben</a:t>
            </a:r>
            <a:r>
              <a:rPr lang="en-US" sz="2400" dirty="0" smtClean="0"/>
              <a:t> containing downthrown Pleistocene loess exposed across a gravel quarry opened in 2013 in western Tipton County, Tennessee.  This </a:t>
            </a:r>
            <a:r>
              <a:rPr lang="en-US" sz="2400" dirty="0" err="1" smtClean="0"/>
              <a:t>graben</a:t>
            </a:r>
            <a:r>
              <a:rPr lang="en-US" sz="2400" dirty="0" smtClean="0"/>
              <a:t> is 40 km north of downtown Memphis, TN and 30 km east of the southern arm of the New Madrid seismic zone </a:t>
            </a:r>
            <a:r>
              <a:rPr lang="en-US" sz="2400" dirty="0"/>
              <a:t>(Fig. 1</a:t>
            </a:r>
            <a:r>
              <a:rPr lang="en-US" sz="2400" dirty="0" smtClean="0"/>
              <a:t>). The </a:t>
            </a:r>
            <a:r>
              <a:rPr lang="en-US" sz="2400" dirty="0" err="1" smtClean="0"/>
              <a:t>graben</a:t>
            </a:r>
            <a:r>
              <a:rPr lang="en-US" sz="2400" dirty="0" smtClean="0"/>
              <a:t> lies along a secondary NE-trending alignment of seismicity, and it may be part of a system of </a:t>
            </a:r>
            <a:r>
              <a:rPr lang="en-US" sz="2400" dirty="0" err="1" smtClean="0"/>
              <a:t>seismogenic</a:t>
            </a:r>
            <a:r>
              <a:rPr lang="en-US" sz="2400" dirty="0" smtClean="0"/>
              <a:t> faults (the Eastern </a:t>
            </a:r>
            <a:r>
              <a:rPr lang="en-US" sz="2400" dirty="0" err="1" smtClean="0"/>
              <a:t>Reelfoot</a:t>
            </a:r>
            <a:r>
              <a:rPr lang="en-US" sz="2400" dirty="0" smtClean="0"/>
              <a:t> Rift Margin) near Memphis. </a:t>
            </a:r>
            <a:endParaRPr lang="en-US" sz="2400" dirty="0"/>
          </a:p>
          <a:p>
            <a:endParaRPr lang="en-US" sz="2400" b="1" dirty="0"/>
          </a:p>
          <a:p>
            <a:endParaRPr lang="en-US" sz="2400" dirty="0"/>
          </a:p>
        </p:txBody>
      </p:sp>
      <p:sp>
        <p:nvSpPr>
          <p:cNvPr id="20" name="Rectangle 19"/>
          <p:cNvSpPr/>
          <p:nvPr/>
        </p:nvSpPr>
        <p:spPr>
          <a:xfrm>
            <a:off x="35622834" y="17097607"/>
            <a:ext cx="12687966" cy="6555641"/>
          </a:xfrm>
          <a:prstGeom prst="rect">
            <a:avLst/>
          </a:prstGeom>
          <a:ln>
            <a:solidFill>
              <a:schemeClr val="tx1">
                <a:lumMod val="95000"/>
                <a:lumOff val="5000"/>
              </a:schemeClr>
            </a:solidFill>
          </a:ln>
        </p:spPr>
        <p:txBody>
          <a:bodyPr wrap="square">
            <a:spAutoFit/>
          </a:bodyPr>
          <a:lstStyle/>
          <a:p>
            <a:r>
              <a:rPr lang="en-US" sz="3600" i="1" dirty="0" smtClean="0"/>
              <a:t>Discussion: </a:t>
            </a:r>
          </a:p>
          <a:p>
            <a:pPr marL="571500" indent="-571500">
              <a:buClr>
                <a:schemeClr val="tx1"/>
              </a:buClr>
              <a:buFont typeface="Arial" panose="020B0604020202020204" pitchFamily="34" charset="0"/>
              <a:buChar char="•"/>
            </a:pPr>
            <a:r>
              <a:rPr lang="en-US" sz="2400" dirty="0" smtClean="0"/>
              <a:t>West Tennessee has experienced strong historic seismicity, and regional liquefaction features show there have been strong prehistoric earthquakes, but exposures </a:t>
            </a:r>
            <a:r>
              <a:rPr lang="en-US" sz="2400" dirty="0"/>
              <a:t>of faults in </a:t>
            </a:r>
            <a:r>
              <a:rPr lang="en-US" sz="2400" dirty="0" smtClean="0"/>
              <a:t>young sediments have been limited to the </a:t>
            </a:r>
            <a:r>
              <a:rPr lang="en-US" sz="2400" dirty="0" err="1" smtClean="0"/>
              <a:t>Reelfoot</a:t>
            </a:r>
            <a:r>
              <a:rPr lang="en-US" sz="2400" dirty="0" smtClean="0"/>
              <a:t> thrust scarp and a few </a:t>
            </a:r>
            <a:r>
              <a:rPr lang="en-US" sz="2400" dirty="0" err="1" smtClean="0"/>
              <a:t>paleoseismic</a:t>
            </a:r>
            <a:r>
              <a:rPr lang="en-US" sz="2400" dirty="0" smtClean="0"/>
              <a:t> trenches.</a:t>
            </a:r>
          </a:p>
          <a:p>
            <a:pPr marL="571500" indent="-571500">
              <a:buClr>
                <a:schemeClr val="tx1"/>
              </a:buClr>
              <a:buFont typeface="Arial" panose="020B0604020202020204" pitchFamily="34" charset="0"/>
              <a:buChar char="•"/>
            </a:pPr>
            <a:r>
              <a:rPr lang="en-US" sz="2400" dirty="0" smtClean="0"/>
              <a:t>The Tipton County quarry has added an exceptional exposure of Pleistocene faulting and folding above the Eastern </a:t>
            </a:r>
            <a:r>
              <a:rPr lang="en-US" sz="2400" dirty="0" err="1" smtClean="0"/>
              <a:t>Reelfoot</a:t>
            </a:r>
            <a:r>
              <a:rPr lang="en-US" sz="2400" dirty="0" smtClean="0"/>
              <a:t> Rift Margin basement faults (Fig. 1) and near a surface exposure of </a:t>
            </a:r>
            <a:r>
              <a:rPr lang="en-US" sz="2400" dirty="0" err="1" smtClean="0"/>
              <a:t>thrusted</a:t>
            </a:r>
            <a:r>
              <a:rPr lang="en-US" sz="2400" dirty="0" smtClean="0"/>
              <a:t> </a:t>
            </a:r>
            <a:r>
              <a:rPr lang="en-US" sz="2400" dirty="0"/>
              <a:t>Eocene </a:t>
            </a:r>
            <a:r>
              <a:rPr lang="en-US" sz="2400" dirty="0" smtClean="0"/>
              <a:t>sediments (“Sugar Creek “ fault on Fig. 2). </a:t>
            </a:r>
          </a:p>
          <a:p>
            <a:pPr marL="571500" indent="-571500">
              <a:buClr>
                <a:schemeClr val="tx1"/>
              </a:buClr>
              <a:buFont typeface="Arial" panose="020B0604020202020204" pitchFamily="34" charset="0"/>
              <a:buChar char="•"/>
            </a:pPr>
            <a:r>
              <a:rPr lang="en-US" sz="2400" dirty="0" smtClean="0"/>
              <a:t>Pleistocene </a:t>
            </a:r>
            <a:r>
              <a:rPr lang="en-US" sz="2400" dirty="0" err="1" smtClean="0"/>
              <a:t>terrrace</a:t>
            </a:r>
            <a:r>
              <a:rPr lang="en-US" sz="2400" dirty="0" smtClean="0"/>
              <a:t> alluvium and overlying Loveland and Roxana loess units are faulted  into a </a:t>
            </a:r>
            <a:r>
              <a:rPr lang="en-US" sz="2400" dirty="0" err="1" smtClean="0"/>
              <a:t>graben</a:t>
            </a:r>
            <a:r>
              <a:rPr lang="en-US" sz="2400" dirty="0" smtClean="0"/>
              <a:t> along the hinge of a </a:t>
            </a:r>
            <a:r>
              <a:rPr lang="en-US" sz="2400" dirty="0"/>
              <a:t>south-verging</a:t>
            </a:r>
            <a:r>
              <a:rPr lang="en-US" sz="2400" dirty="0" smtClean="0"/>
              <a:t> asymmetric anticline </a:t>
            </a:r>
            <a:r>
              <a:rPr lang="en-US" sz="2400" dirty="0"/>
              <a:t>(Fig. 3 and 4</a:t>
            </a:r>
            <a:r>
              <a:rPr lang="en-US" sz="2400" dirty="0" smtClean="0"/>
              <a:t>).  This anticline and N-S joints therein (Fig. 5) are </a:t>
            </a:r>
            <a:r>
              <a:rPr lang="en-US" sz="2400" dirty="0" err="1" smtClean="0"/>
              <a:t>kinematically</a:t>
            </a:r>
            <a:r>
              <a:rPr lang="en-US" sz="2400" dirty="0" smtClean="0"/>
              <a:t> compatible with the Sugar Creek thrusting.	</a:t>
            </a:r>
          </a:p>
          <a:p>
            <a:pPr marL="571500" indent="-571500">
              <a:buClr>
                <a:schemeClr val="tx1"/>
              </a:buClr>
              <a:buFont typeface="Arial" panose="020B0604020202020204" pitchFamily="34" charset="0"/>
              <a:buChar char="•"/>
            </a:pPr>
            <a:r>
              <a:rPr lang="en-US" sz="2400" dirty="0" smtClean="0"/>
              <a:t>Loveland and Roxana </a:t>
            </a:r>
            <a:r>
              <a:rPr lang="en-US" sz="2400" dirty="0" err="1" smtClean="0"/>
              <a:t>loesses</a:t>
            </a:r>
            <a:r>
              <a:rPr lang="en-US" sz="2400" dirty="0" smtClean="0"/>
              <a:t> appear to be absent outside the </a:t>
            </a:r>
            <a:r>
              <a:rPr lang="en-US" sz="2400" dirty="0" err="1" smtClean="0"/>
              <a:t>graben</a:t>
            </a:r>
            <a:r>
              <a:rPr lang="en-US" sz="2400" dirty="0" smtClean="0"/>
              <a:t> and the </a:t>
            </a:r>
            <a:r>
              <a:rPr lang="en-US" sz="2400" dirty="0"/>
              <a:t> </a:t>
            </a:r>
            <a:r>
              <a:rPr lang="en-US" sz="2400" dirty="0" smtClean="0"/>
              <a:t>younger Peoria loess in thinner than expected within the quarry (Fig. 4), and these </a:t>
            </a:r>
            <a:r>
              <a:rPr lang="en-US" sz="2400" dirty="0" err="1" smtClean="0"/>
              <a:t>loesses</a:t>
            </a:r>
            <a:r>
              <a:rPr lang="en-US" sz="2400" dirty="0" smtClean="0"/>
              <a:t> </a:t>
            </a:r>
            <a:r>
              <a:rPr lang="en-US" sz="2400" dirty="0"/>
              <a:t>may </a:t>
            </a:r>
            <a:r>
              <a:rPr lang="en-US" sz="2400" dirty="0" smtClean="0"/>
              <a:t>have been eroded from the </a:t>
            </a:r>
            <a:r>
              <a:rPr lang="en-US" sz="2400" dirty="0" err="1" smtClean="0"/>
              <a:t>upthrown</a:t>
            </a:r>
            <a:r>
              <a:rPr lang="en-US" sz="2400" dirty="0" smtClean="0"/>
              <a:t> blocks.</a:t>
            </a:r>
          </a:p>
          <a:p>
            <a:pPr marL="571500" indent="-571500">
              <a:buClr>
                <a:schemeClr val="tx1"/>
              </a:buClr>
              <a:buFont typeface="Arial" panose="020B0604020202020204" pitchFamily="34" charset="0"/>
              <a:buChar char="•"/>
            </a:pPr>
            <a:r>
              <a:rPr lang="en-US" sz="2400" dirty="0" smtClean="0"/>
              <a:t>The </a:t>
            </a:r>
            <a:r>
              <a:rPr lang="en-US" sz="2400" dirty="0" err="1" smtClean="0"/>
              <a:t>graben</a:t>
            </a:r>
            <a:r>
              <a:rPr lang="en-US" sz="2400" dirty="0" smtClean="0"/>
              <a:t> strikes 110</a:t>
            </a:r>
            <a:r>
              <a:rPr lang="en-US" sz="2400" baseline="30000" dirty="0" smtClean="0"/>
              <a:t>o</a:t>
            </a:r>
            <a:r>
              <a:rPr lang="en-US" sz="2400" dirty="0" smtClean="0"/>
              <a:t> along the axis of the anticline (Figs. 2 and 6),  also reflected in E-W joint trends (Fig. 5).</a:t>
            </a:r>
          </a:p>
          <a:p>
            <a:pPr marL="571500" indent="-571500">
              <a:buClr>
                <a:schemeClr val="tx1"/>
              </a:buClr>
              <a:buFont typeface="Arial" panose="020B0604020202020204" pitchFamily="34" charset="0"/>
              <a:buChar char="•"/>
            </a:pPr>
            <a:r>
              <a:rPr lang="en-US" sz="2400" dirty="0" smtClean="0"/>
              <a:t>Pleistocene units are deformed and dip steeply within the </a:t>
            </a:r>
            <a:r>
              <a:rPr lang="en-US" sz="2400" dirty="0" err="1" smtClean="0"/>
              <a:t>graben</a:t>
            </a:r>
            <a:r>
              <a:rPr lang="en-US" sz="2400" dirty="0" smtClean="0"/>
              <a:t> (Figs. 7, 8, and 9).</a:t>
            </a:r>
          </a:p>
          <a:p>
            <a:pPr marL="571500" indent="-571500">
              <a:buClr>
                <a:schemeClr val="tx1"/>
              </a:buClr>
              <a:buFont typeface="Arial" panose="020B0604020202020204" pitchFamily="34" charset="0"/>
              <a:buChar char="•"/>
            </a:pPr>
            <a:endParaRPr lang="en-US" sz="2400" dirty="0" smtClean="0"/>
          </a:p>
        </p:txBody>
      </p:sp>
      <p:pic>
        <p:nvPicPr>
          <p:cNvPr id="30" name="Picture 29"/>
          <p:cNvPicPr>
            <a:picLocks noChangeAspect="1"/>
          </p:cNvPicPr>
          <p:nvPr/>
        </p:nvPicPr>
        <p:blipFill>
          <a:blip r:embed="rId3" cstate="print"/>
          <a:stretch>
            <a:fillRect/>
          </a:stretch>
        </p:blipFill>
        <p:spPr>
          <a:xfrm>
            <a:off x="3298057" y="33386020"/>
            <a:ext cx="28813605" cy="3220344"/>
          </a:xfrm>
          <a:prstGeom prst="rect">
            <a:avLst/>
          </a:prstGeom>
        </p:spPr>
      </p:pic>
      <p:sp>
        <p:nvSpPr>
          <p:cNvPr id="31" name="TextBox 30"/>
          <p:cNvSpPr txBox="1"/>
          <p:nvPr/>
        </p:nvSpPr>
        <p:spPr>
          <a:xfrm>
            <a:off x="15599550" y="18897534"/>
            <a:ext cx="18501954" cy="1200329"/>
          </a:xfrm>
          <a:prstGeom prst="rect">
            <a:avLst/>
          </a:prstGeom>
          <a:noFill/>
        </p:spPr>
        <p:txBody>
          <a:bodyPr wrap="square" rtlCol="0">
            <a:spAutoFit/>
          </a:bodyPr>
          <a:lstStyle/>
          <a:p>
            <a:r>
              <a:rPr lang="en-US" sz="2400" dirty="0" smtClean="0"/>
              <a:t>Fig. 3. Looking east at the western-most wall of the Tipton County, TN gravel quarry that exposes an asymmetric anticline verging south (top = interpreted; bottom = un-interpreted).  Pleistocene (and possibly Pliocene ) alluvium is dropped into a </a:t>
            </a:r>
            <a:r>
              <a:rPr lang="en-US" sz="2400" dirty="0" err="1" smtClean="0"/>
              <a:t>graben</a:t>
            </a:r>
            <a:r>
              <a:rPr lang="en-US" sz="2400" dirty="0" smtClean="0"/>
              <a:t> along the hinge of the anticline.  Note that the sub-alluvium weathering zone is folded with the Eocene “bedrock”.</a:t>
            </a:r>
            <a:endParaRPr lang="en-US" sz="2400" dirty="0"/>
          </a:p>
        </p:txBody>
      </p:sp>
      <p:sp>
        <p:nvSpPr>
          <p:cNvPr id="227" name="TextBox 226"/>
          <p:cNvSpPr txBox="1"/>
          <p:nvPr/>
        </p:nvSpPr>
        <p:spPr>
          <a:xfrm>
            <a:off x="42976799" y="6432183"/>
            <a:ext cx="5334001" cy="1200329"/>
          </a:xfrm>
          <a:prstGeom prst="rect">
            <a:avLst/>
          </a:prstGeom>
          <a:noFill/>
        </p:spPr>
        <p:txBody>
          <a:bodyPr wrap="square" rtlCol="0">
            <a:spAutoFit/>
          </a:bodyPr>
          <a:lstStyle/>
          <a:p>
            <a:pPr marL="457200" indent="-914400"/>
            <a:r>
              <a:rPr lang="en-US" sz="2400" dirty="0" smtClean="0"/>
              <a:t>Fig. 4. Surficial stratigraphic column of Tipton County, Tennessee (after </a:t>
            </a:r>
            <a:r>
              <a:rPr lang="en-US" sz="2400" dirty="0" err="1" smtClean="0"/>
              <a:t>Rodbell</a:t>
            </a:r>
            <a:r>
              <a:rPr lang="en-US" sz="2400" dirty="0" smtClean="0"/>
              <a:t> et al. 1997; </a:t>
            </a:r>
            <a:r>
              <a:rPr lang="en-US" sz="2400" dirty="0" err="1" smtClean="0"/>
              <a:t>Pigati</a:t>
            </a:r>
            <a:r>
              <a:rPr lang="en-US" sz="2400" dirty="0" smtClean="0"/>
              <a:t> et al. 2015)  </a:t>
            </a:r>
            <a:endParaRPr lang="en-US" sz="2400" dirty="0"/>
          </a:p>
        </p:txBody>
      </p:sp>
      <p:sp>
        <p:nvSpPr>
          <p:cNvPr id="235" name="TextBox 234"/>
          <p:cNvSpPr txBox="1"/>
          <p:nvPr/>
        </p:nvSpPr>
        <p:spPr>
          <a:xfrm>
            <a:off x="35663281" y="31493194"/>
            <a:ext cx="12710391" cy="4093428"/>
          </a:xfrm>
          <a:prstGeom prst="rect">
            <a:avLst/>
          </a:prstGeom>
          <a:noFill/>
          <a:ln>
            <a:solidFill>
              <a:schemeClr val="tx1"/>
            </a:solidFill>
          </a:ln>
        </p:spPr>
        <p:txBody>
          <a:bodyPr wrap="square" rtlCol="0">
            <a:spAutoFit/>
          </a:bodyPr>
          <a:lstStyle/>
          <a:p>
            <a:pPr marL="457200" indent="-457200"/>
            <a:r>
              <a:rPr lang="en-US" b="1" dirty="0" smtClean="0"/>
              <a:t>References:</a:t>
            </a:r>
          </a:p>
          <a:p>
            <a:pPr marL="457200" indent="-457200"/>
            <a:r>
              <a:rPr lang="en-US" dirty="0" err="1"/>
              <a:t>Csontos</a:t>
            </a:r>
            <a:r>
              <a:rPr lang="en-US" dirty="0"/>
              <a:t>, R., Van </a:t>
            </a:r>
            <a:r>
              <a:rPr lang="en-US" dirty="0" err="1"/>
              <a:t>Arsale</a:t>
            </a:r>
            <a:r>
              <a:rPr lang="en-US" dirty="0"/>
              <a:t>, R., Cox, R., and Waldron, B., 2008, The </a:t>
            </a:r>
            <a:r>
              <a:rPr lang="en-US" dirty="0" err="1"/>
              <a:t>Reelfoot</a:t>
            </a:r>
            <a:r>
              <a:rPr lang="en-US" dirty="0"/>
              <a:t> Rift and its impact on Quaternary deformation in the central Mississippi River valley: Geosphere, 4: 145–158. </a:t>
            </a:r>
            <a:endParaRPr lang="en-US" dirty="0" smtClean="0"/>
          </a:p>
          <a:p>
            <a:pPr marL="457200" indent="-457200"/>
            <a:r>
              <a:rPr lang="en-US" dirty="0" smtClean="0"/>
              <a:t>Forman, S.L., and Pierson, J. </a:t>
            </a:r>
            <a:r>
              <a:rPr lang="en-US" dirty="0"/>
              <a:t>2002. Late Pleistocene luminescence chronology of loess </a:t>
            </a:r>
            <a:r>
              <a:rPr lang="en-US" dirty="0" smtClean="0"/>
              <a:t>deposition in </a:t>
            </a:r>
            <a:r>
              <a:rPr lang="en-US" dirty="0"/>
              <a:t>the Missouri and Mississippi river valleys, United </a:t>
            </a:r>
            <a:r>
              <a:rPr lang="en-US" dirty="0" smtClean="0"/>
              <a:t>States: </a:t>
            </a:r>
            <a:r>
              <a:rPr lang="pt-BR" dirty="0"/>
              <a:t>Palaeogeography, Palaeoclimatology, Palaeoecology </a:t>
            </a:r>
            <a:r>
              <a:rPr lang="pt-BR" dirty="0" smtClean="0"/>
              <a:t>186, 25-46.</a:t>
            </a:r>
            <a:endParaRPr lang="en-US" dirty="0" smtClean="0"/>
          </a:p>
          <a:p>
            <a:pPr marL="457200" indent="-457200"/>
            <a:r>
              <a:rPr lang="en-US" dirty="0" err="1" smtClean="0"/>
              <a:t>Markewich</a:t>
            </a:r>
            <a:r>
              <a:rPr lang="en-US" dirty="0" smtClean="0"/>
              <a:t>, H.W., </a:t>
            </a:r>
            <a:r>
              <a:rPr lang="en-US" dirty="0" err="1" smtClean="0"/>
              <a:t>Wysocki</a:t>
            </a:r>
            <a:r>
              <a:rPr lang="en-US" dirty="0" smtClean="0"/>
              <a:t>, D.A., </a:t>
            </a:r>
            <a:r>
              <a:rPr lang="en-US" dirty="0" err="1" smtClean="0"/>
              <a:t>Pavich</a:t>
            </a:r>
            <a:r>
              <a:rPr lang="en-US" dirty="0" smtClean="0"/>
              <a:t>, M.J., </a:t>
            </a:r>
            <a:r>
              <a:rPr lang="en-US" dirty="0"/>
              <a:t>and </a:t>
            </a:r>
            <a:r>
              <a:rPr lang="en-US" dirty="0" smtClean="0"/>
              <a:t>Rutledge, E.M. </a:t>
            </a:r>
            <a:r>
              <a:rPr lang="en-US" dirty="0"/>
              <a:t>2011. Age, genesis, and </a:t>
            </a:r>
            <a:r>
              <a:rPr lang="en-US" dirty="0" err="1"/>
              <a:t>paleoclimatic</a:t>
            </a:r>
            <a:r>
              <a:rPr lang="en-US" dirty="0"/>
              <a:t> interpretation of the </a:t>
            </a:r>
            <a:r>
              <a:rPr lang="en-US" dirty="0" smtClean="0"/>
              <a:t>Sangamon/Loveland </a:t>
            </a:r>
            <a:r>
              <a:rPr lang="en-US" dirty="0"/>
              <a:t>complex in the Lower Mississippi Valley, U.S.A</a:t>
            </a:r>
            <a:r>
              <a:rPr lang="en-US" dirty="0" smtClean="0"/>
              <a:t>.: </a:t>
            </a:r>
            <a:r>
              <a:rPr lang="en-US" dirty="0"/>
              <a:t>Geol. Soc. Am. Bull. </a:t>
            </a:r>
            <a:r>
              <a:rPr lang="en-US" dirty="0" smtClean="0"/>
              <a:t>123 (</a:t>
            </a:r>
            <a:r>
              <a:rPr lang="en-US" dirty="0"/>
              <a:t>1/2), 21-39, </a:t>
            </a:r>
            <a:r>
              <a:rPr lang="en-US" dirty="0" err="1"/>
              <a:t>doi</a:t>
            </a:r>
            <a:r>
              <a:rPr lang="en-US" dirty="0"/>
              <a:t>: </a:t>
            </a:r>
            <a:r>
              <a:rPr lang="en-US" dirty="0" smtClean="0"/>
              <a:t>10.1130/B30208.1.</a:t>
            </a:r>
          </a:p>
          <a:p>
            <a:pPr marL="457200" indent="-457200"/>
            <a:r>
              <a:rPr lang="en-US" dirty="0" err="1"/>
              <a:t>Rodbell</a:t>
            </a:r>
            <a:r>
              <a:rPr lang="en-US" dirty="0"/>
              <a:t>, D.T., Forman, S.L., Pierson, J., and Lynn, W.C., 1997. Loess and </a:t>
            </a:r>
            <a:r>
              <a:rPr lang="en-US" dirty="0" err="1"/>
              <a:t>paleosol</a:t>
            </a:r>
            <a:r>
              <a:rPr lang="en-US" dirty="0"/>
              <a:t> stratigraphy, magnetic susceptibility and chronology of Mississippi Valley loess in western Tennessee: Geol. Soc. Am. Bull. 109 (9), 1134-1148</a:t>
            </a:r>
            <a:r>
              <a:rPr lang="en-US" dirty="0" smtClean="0"/>
              <a:t>.</a:t>
            </a:r>
          </a:p>
          <a:p>
            <a:pPr marL="457200" indent="-457200"/>
            <a:r>
              <a:rPr lang="en-US" dirty="0" err="1" smtClean="0"/>
              <a:t>Pigati</a:t>
            </a:r>
            <a:r>
              <a:rPr lang="en-US" dirty="0" smtClean="0"/>
              <a:t>, J.S., </a:t>
            </a:r>
            <a:r>
              <a:rPr lang="en-US" dirty="0" err="1" smtClean="0"/>
              <a:t>McGeehin</a:t>
            </a:r>
            <a:r>
              <a:rPr lang="en-US" dirty="0" smtClean="0"/>
              <a:t>, J.P., </a:t>
            </a:r>
            <a:r>
              <a:rPr lang="en-US" dirty="0" err="1" smtClean="0"/>
              <a:t>Muhs</a:t>
            </a:r>
            <a:r>
              <a:rPr lang="en-US" dirty="0" smtClean="0"/>
              <a:t>, D.R., </a:t>
            </a:r>
            <a:r>
              <a:rPr lang="en-US" dirty="0" err="1" smtClean="0"/>
              <a:t>Grimley</a:t>
            </a:r>
            <a:r>
              <a:rPr lang="en-US" dirty="0" smtClean="0"/>
              <a:t>, D.A., and </a:t>
            </a:r>
            <a:r>
              <a:rPr lang="en-US" dirty="0" err="1" smtClean="0"/>
              <a:t>Nekola</a:t>
            </a:r>
            <a:r>
              <a:rPr lang="en-US" dirty="0" smtClean="0"/>
              <a:t>, J.C. </a:t>
            </a:r>
            <a:r>
              <a:rPr lang="en-US" dirty="0"/>
              <a:t>2015. Radiocarbon dating loess deposits in the Mississippi </a:t>
            </a:r>
            <a:r>
              <a:rPr lang="en-US" dirty="0" smtClean="0"/>
              <a:t>Valley using </a:t>
            </a:r>
            <a:r>
              <a:rPr lang="en-US" dirty="0"/>
              <a:t>terrestrial gastropod shells (</a:t>
            </a:r>
            <a:r>
              <a:rPr lang="en-US" dirty="0" err="1"/>
              <a:t>Polygyridae</a:t>
            </a:r>
            <a:r>
              <a:rPr lang="en-US" dirty="0"/>
              <a:t>, </a:t>
            </a:r>
            <a:r>
              <a:rPr lang="en-US" dirty="0" err="1"/>
              <a:t>Helicinidae</a:t>
            </a:r>
            <a:r>
              <a:rPr lang="en-US" dirty="0"/>
              <a:t>, and </a:t>
            </a:r>
            <a:r>
              <a:rPr lang="en-US" dirty="0" err="1"/>
              <a:t>Discidae</a:t>
            </a:r>
            <a:r>
              <a:rPr lang="en-US" dirty="0"/>
              <a:t>): Aeolian Research </a:t>
            </a:r>
            <a:r>
              <a:rPr lang="en-US" dirty="0" smtClean="0"/>
              <a:t>16, 25–33.</a:t>
            </a:r>
            <a:endParaRPr lang="en-US" dirty="0"/>
          </a:p>
        </p:txBody>
      </p:sp>
      <p:sp>
        <p:nvSpPr>
          <p:cNvPr id="3" name="Rectangle 2"/>
          <p:cNvSpPr/>
          <p:nvPr/>
        </p:nvSpPr>
        <p:spPr>
          <a:xfrm>
            <a:off x="35622834" y="28043505"/>
            <a:ext cx="12750838" cy="1815882"/>
          </a:xfrm>
          <a:prstGeom prst="rect">
            <a:avLst/>
          </a:prstGeom>
          <a:solidFill>
            <a:schemeClr val="bg1"/>
          </a:solidFill>
          <a:ln>
            <a:solidFill>
              <a:srgbClr val="000000"/>
            </a:solidFill>
          </a:ln>
        </p:spPr>
        <p:txBody>
          <a:bodyPr wrap="square">
            <a:spAutoFit/>
          </a:bodyPr>
          <a:lstStyle/>
          <a:p>
            <a:r>
              <a:rPr lang="en-US" sz="3600" i="1" dirty="0" smtClean="0"/>
              <a:t>Acknowledgments:</a:t>
            </a:r>
          </a:p>
          <a:p>
            <a:r>
              <a:rPr lang="en-US" sz="2400" dirty="0" smtClean="0"/>
              <a:t>This project is </a:t>
            </a:r>
            <a:r>
              <a:rPr lang="en-US" sz="2400" dirty="0"/>
              <a:t>funded by </a:t>
            </a:r>
            <a:r>
              <a:rPr lang="en-US" sz="2800" b="1" dirty="0"/>
              <a:t>EDMAP</a:t>
            </a:r>
            <a:r>
              <a:rPr lang="en-US" sz="2400" dirty="0"/>
              <a:t> Award No. </a:t>
            </a:r>
            <a:r>
              <a:rPr lang="en-US" sz="2400" dirty="0" smtClean="0"/>
              <a:t>G16AC00140.</a:t>
            </a:r>
          </a:p>
          <a:p>
            <a:r>
              <a:rPr lang="en-US" sz="2400" dirty="0" smtClean="0"/>
              <a:t>The </a:t>
            </a:r>
            <a:r>
              <a:rPr lang="en-US" sz="2400" dirty="0" smtClean="0"/>
              <a:t>Warren </a:t>
            </a:r>
            <a:r>
              <a:rPr lang="en-US" sz="2400" dirty="0" smtClean="0"/>
              <a:t>family is thanked for access to the gravel quarry.</a:t>
            </a:r>
            <a:endParaRPr lang="en-US" sz="2400" dirty="0" smtClean="0"/>
          </a:p>
          <a:p>
            <a:r>
              <a:rPr lang="en-US" sz="2400" dirty="0" smtClean="0"/>
              <a:t>Thanks to numerous </a:t>
            </a:r>
            <a:r>
              <a:rPr lang="en-US" sz="2400" dirty="0" smtClean="0"/>
              <a:t>students and faculty </a:t>
            </a:r>
            <a:r>
              <a:rPr lang="en-US" sz="2400" dirty="0" smtClean="0"/>
              <a:t>who </a:t>
            </a:r>
            <a:r>
              <a:rPr lang="en-US" sz="2400" dirty="0" smtClean="0"/>
              <a:t>have </a:t>
            </a:r>
            <a:r>
              <a:rPr lang="en-US" sz="2400" dirty="0" smtClean="0"/>
              <a:t>given help </a:t>
            </a:r>
            <a:r>
              <a:rPr lang="en-US" sz="2400" dirty="0" smtClean="0"/>
              <a:t>and constructive advice.</a:t>
            </a:r>
            <a:endParaRPr lang="en-US" sz="2400" dirty="0"/>
          </a:p>
        </p:txBody>
      </p:sp>
      <p:sp>
        <p:nvSpPr>
          <p:cNvPr id="1030" name="Text Box 4"/>
          <p:cNvSpPr txBox="1">
            <a:spLocks noChangeArrowheads="1"/>
          </p:cNvSpPr>
          <p:nvPr/>
        </p:nvSpPr>
        <p:spPr bwMode="auto">
          <a:xfrm>
            <a:off x="4067260" y="1473702"/>
            <a:ext cx="42923945" cy="4585871"/>
          </a:xfrm>
          <a:prstGeom prst="rect">
            <a:avLst/>
          </a:prstGeom>
          <a:noFill/>
          <a:ln w="9525">
            <a:noFill/>
            <a:miter lim="800000"/>
            <a:headEnd/>
            <a:tailEnd/>
          </a:ln>
        </p:spPr>
        <p:txBody>
          <a:bodyPr wrap="square">
            <a:spAutoFit/>
          </a:bodyPr>
          <a:lstStyle/>
          <a:p>
            <a:pPr algn="ctr"/>
            <a:r>
              <a:rPr lang="en-US" sz="7200" b="1" dirty="0">
                <a:solidFill>
                  <a:schemeClr val="accent2">
                    <a:lumMod val="75000"/>
                  </a:schemeClr>
                </a:solidFill>
              </a:rPr>
              <a:t>QUATERNARY FAULTING ASSOCIATED WITH THE EASTERN REELFOOT RIFT MARGIN IN TIPTON COUNTY, </a:t>
            </a:r>
            <a:r>
              <a:rPr lang="en-US" sz="7200" b="1" dirty="0" smtClean="0">
                <a:solidFill>
                  <a:schemeClr val="accent2">
                    <a:lumMod val="75000"/>
                  </a:schemeClr>
                </a:solidFill>
              </a:rPr>
              <a:t>TENNESSEE</a:t>
            </a:r>
          </a:p>
          <a:p>
            <a:pPr algn="ctr"/>
            <a:r>
              <a:rPr lang="en-US" sz="5400" dirty="0" smtClean="0"/>
              <a:t>Randel </a:t>
            </a:r>
            <a:r>
              <a:rPr lang="en-US" sz="5400" dirty="0"/>
              <a:t>Tom </a:t>
            </a:r>
            <a:r>
              <a:rPr lang="en-US" sz="5400" dirty="0" smtClean="0"/>
              <a:t>Cox, Christopher Vanderlip, Daniel Larsen, Jeffrey Mitchell </a:t>
            </a:r>
          </a:p>
          <a:p>
            <a:pPr algn="ctr"/>
            <a:r>
              <a:rPr lang="en-US" sz="4000" dirty="0" smtClean="0"/>
              <a:t>Earth </a:t>
            </a:r>
            <a:r>
              <a:rPr lang="en-US" sz="4000" dirty="0"/>
              <a:t>Sciences, University of Memphis, Memphis, TN 38152, </a:t>
            </a:r>
            <a:r>
              <a:rPr lang="en-US" sz="4000" dirty="0" smtClean="0">
                <a:hlinkClick r:id="rId4"/>
              </a:rPr>
              <a:t>randycox@memphis.edu</a:t>
            </a:r>
            <a:r>
              <a:rPr lang="en-US" sz="4000" dirty="0" smtClean="0"/>
              <a:t>, </a:t>
            </a:r>
            <a:r>
              <a:rPr lang="en-US" sz="4000" dirty="0" smtClean="0">
                <a:hlinkClick r:id="rId5"/>
              </a:rPr>
              <a:t>cvndrlip@memphis.edu</a:t>
            </a:r>
            <a:r>
              <a:rPr lang="en-US" sz="4000" dirty="0" smtClean="0"/>
              <a:t>, </a:t>
            </a:r>
            <a:r>
              <a:rPr lang="en-US" sz="4000" dirty="0" smtClean="0">
                <a:hlinkClick r:id="rId6"/>
              </a:rPr>
              <a:t>dlarsen@memphis.edu</a:t>
            </a:r>
            <a:r>
              <a:rPr lang="en-US" sz="4000" dirty="0"/>
              <a:t>, </a:t>
            </a:r>
            <a:r>
              <a:rPr lang="en-US" sz="4000" dirty="0" smtClean="0">
                <a:hlinkClick r:id="rId7"/>
              </a:rPr>
              <a:t>jlmtchl5@memphis.edu</a:t>
            </a:r>
            <a:r>
              <a:rPr lang="en-US" sz="4000" dirty="0" smtClean="0"/>
              <a:t> </a:t>
            </a:r>
            <a:endParaRPr lang="en-US" sz="4000" dirty="0"/>
          </a:p>
          <a:p>
            <a:pPr algn="ctr"/>
            <a:endParaRPr lang="en-US" sz="5400" dirty="0" smtClean="0"/>
          </a:p>
        </p:txBody>
      </p:sp>
      <p:pic>
        <p:nvPicPr>
          <p:cNvPr id="4" name="Picture 3"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12743" y="36045797"/>
            <a:ext cx="10871731" cy="1358966"/>
          </a:xfrm>
          <a:prstGeom prst="rect">
            <a:avLst/>
          </a:prstGeom>
        </p:spPr>
      </p:pic>
      <p:sp>
        <p:nvSpPr>
          <p:cNvPr id="29" name="TextBox 28"/>
          <p:cNvSpPr txBox="1"/>
          <p:nvPr/>
        </p:nvSpPr>
        <p:spPr>
          <a:xfrm>
            <a:off x="9690541" y="30288490"/>
            <a:ext cx="7207928" cy="1938992"/>
          </a:xfrm>
          <a:prstGeom prst="rect">
            <a:avLst/>
          </a:prstGeom>
          <a:noFill/>
        </p:spPr>
        <p:txBody>
          <a:bodyPr wrap="square" rtlCol="0">
            <a:spAutoFit/>
          </a:bodyPr>
          <a:lstStyle/>
          <a:p>
            <a:pPr marL="457200" indent="-457200">
              <a:spcBef>
                <a:spcPts val="0"/>
              </a:spcBef>
            </a:pPr>
            <a:r>
              <a:rPr lang="en-US" sz="2400" dirty="0" smtClean="0"/>
              <a:t>Fig. 1.  Location of study area in the Mississippi Valley.  Eastern </a:t>
            </a:r>
            <a:r>
              <a:rPr lang="en-US" sz="2400" dirty="0" err="1" smtClean="0"/>
              <a:t>Reelfoot</a:t>
            </a:r>
            <a:r>
              <a:rPr lang="en-US" sz="2400" dirty="0" smtClean="0"/>
              <a:t> Rift Margin after </a:t>
            </a:r>
            <a:r>
              <a:rPr lang="en-US" sz="2400" dirty="0" err="1" smtClean="0"/>
              <a:t>Csontos</a:t>
            </a:r>
            <a:r>
              <a:rPr lang="en-US" sz="2400" dirty="0" smtClean="0"/>
              <a:t> et al. (2008). Red circles denote earthquake epicenters (Center for Earthquake Research and Information catalog, Univ. of Memphis, 2016). </a:t>
            </a:r>
            <a:endParaRPr lang="en-US" sz="2400" dirty="0"/>
          </a:p>
        </p:txBody>
      </p:sp>
      <p:pic>
        <p:nvPicPr>
          <p:cNvPr id="255" name="Picture 2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8531" y="20974372"/>
            <a:ext cx="4817305" cy="3160023"/>
          </a:xfrm>
          <a:prstGeom prst="rect">
            <a:avLst/>
          </a:prstGeom>
        </p:spPr>
      </p:pic>
      <p:sp>
        <p:nvSpPr>
          <p:cNvPr id="105" name="TextBox 104"/>
          <p:cNvSpPr txBox="1"/>
          <p:nvPr/>
        </p:nvSpPr>
        <p:spPr>
          <a:xfrm>
            <a:off x="26131107" y="25227750"/>
            <a:ext cx="7466884" cy="461665"/>
          </a:xfrm>
          <a:prstGeom prst="rect">
            <a:avLst/>
          </a:prstGeom>
          <a:noFill/>
        </p:spPr>
        <p:txBody>
          <a:bodyPr wrap="square" rtlCol="0">
            <a:spAutoFit/>
          </a:bodyPr>
          <a:lstStyle/>
          <a:p>
            <a:pPr marL="457200" indent="-457200"/>
            <a:r>
              <a:rPr lang="en-US" sz="2400" dirty="0" smtClean="0"/>
              <a:t>Fig. 7. Steeply-</a:t>
            </a:r>
            <a:r>
              <a:rPr lang="en-US" sz="2400" dirty="0" err="1" smtClean="0"/>
              <a:t>dippng</a:t>
            </a:r>
            <a:r>
              <a:rPr lang="en-US" sz="2400" dirty="0"/>
              <a:t> </a:t>
            </a:r>
            <a:r>
              <a:rPr lang="en-US" sz="2400" dirty="0" smtClean="0"/>
              <a:t>alluvium beds within the </a:t>
            </a:r>
            <a:r>
              <a:rPr lang="en-US" sz="2400" dirty="0" err="1" smtClean="0"/>
              <a:t>graben</a:t>
            </a:r>
            <a:r>
              <a:rPr lang="en-US" sz="2400" dirty="0" smtClean="0"/>
              <a:t>. </a:t>
            </a:r>
            <a:endParaRPr lang="en-US" sz="2400" dirty="0"/>
          </a:p>
        </p:txBody>
      </p:sp>
      <p:sp>
        <p:nvSpPr>
          <p:cNvPr id="70" name="Rectangle 69"/>
          <p:cNvSpPr/>
          <p:nvPr/>
        </p:nvSpPr>
        <p:spPr bwMode="auto">
          <a:xfrm>
            <a:off x="5225483" y="22554383"/>
            <a:ext cx="243487" cy="26963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859338"/>
            <a:endParaRPr lang="en-US" smtClean="0"/>
          </a:p>
        </p:txBody>
      </p:sp>
      <p:sp>
        <p:nvSpPr>
          <p:cNvPr id="88" name="TextBox 87"/>
          <p:cNvSpPr txBox="1"/>
          <p:nvPr/>
        </p:nvSpPr>
        <p:spPr>
          <a:xfrm>
            <a:off x="17907748" y="25248299"/>
            <a:ext cx="7905399" cy="1200329"/>
          </a:xfrm>
          <a:prstGeom prst="rect">
            <a:avLst/>
          </a:prstGeom>
          <a:noFill/>
        </p:spPr>
        <p:txBody>
          <a:bodyPr wrap="square" rtlCol="0">
            <a:spAutoFit/>
          </a:bodyPr>
          <a:lstStyle/>
          <a:p>
            <a:pPr marL="457200" indent="-457200"/>
            <a:r>
              <a:rPr lang="en-US" sz="2400" dirty="0" smtClean="0"/>
              <a:t>Fig. 6. Looking east along the </a:t>
            </a:r>
            <a:r>
              <a:rPr lang="en-US" sz="2400" dirty="0" err="1" smtClean="0"/>
              <a:t>graben</a:t>
            </a:r>
            <a:r>
              <a:rPr lang="en-US" sz="2400" dirty="0" smtClean="0"/>
              <a:t> axis toward the eastern quarry wall.  Note change in Eocene dip across </a:t>
            </a:r>
            <a:r>
              <a:rPr lang="en-US" sz="2400" dirty="0" err="1" smtClean="0"/>
              <a:t>graben</a:t>
            </a:r>
            <a:r>
              <a:rPr lang="en-US" sz="2400" dirty="0" smtClean="0"/>
              <a:t>. </a:t>
            </a:r>
            <a:r>
              <a:rPr lang="en-US" sz="2400" dirty="0" err="1" smtClean="0"/>
              <a:t>Ql</a:t>
            </a:r>
            <a:r>
              <a:rPr lang="en-US" sz="2400" dirty="0" smtClean="0"/>
              <a:t> = Pleistocene loess; </a:t>
            </a:r>
            <a:r>
              <a:rPr lang="en-US" sz="2400" dirty="0" err="1" smtClean="0"/>
              <a:t>Ec</a:t>
            </a:r>
            <a:r>
              <a:rPr lang="en-US" sz="2400" dirty="0" smtClean="0"/>
              <a:t> = Eocene clay .</a:t>
            </a:r>
            <a:endParaRPr lang="en-US" sz="2400" dirty="0"/>
          </a:p>
        </p:txBody>
      </p:sp>
      <p:sp>
        <p:nvSpPr>
          <p:cNvPr id="56" name="TextBox 55"/>
          <p:cNvSpPr txBox="1"/>
          <p:nvPr/>
        </p:nvSpPr>
        <p:spPr>
          <a:xfrm>
            <a:off x="35663281" y="24734417"/>
            <a:ext cx="12710391" cy="2492990"/>
          </a:xfrm>
          <a:prstGeom prst="rect">
            <a:avLst/>
          </a:prstGeom>
          <a:noFill/>
          <a:ln>
            <a:solidFill>
              <a:schemeClr val="tx1"/>
            </a:solidFill>
          </a:ln>
        </p:spPr>
        <p:txBody>
          <a:bodyPr wrap="square" rtlCol="0">
            <a:spAutoFit/>
          </a:bodyPr>
          <a:lstStyle/>
          <a:p>
            <a:r>
              <a:rPr lang="en-US" sz="3600" i="1" dirty="0" smtClean="0"/>
              <a:t>Tentative conclusions (speculations):</a:t>
            </a:r>
          </a:p>
          <a:p>
            <a:pPr marL="571500" indent="-571500">
              <a:buFont typeface="Arial" panose="020B0604020202020204" pitchFamily="34" charset="0"/>
              <a:buChar char="•"/>
            </a:pPr>
            <a:r>
              <a:rPr lang="en-US" sz="2400" dirty="0" smtClean="0"/>
              <a:t>Young and potentially </a:t>
            </a:r>
            <a:r>
              <a:rPr lang="en-US" sz="2400" dirty="0" err="1" smtClean="0"/>
              <a:t>seismogenic</a:t>
            </a:r>
            <a:r>
              <a:rPr lang="en-US" sz="2400" dirty="0" smtClean="0"/>
              <a:t> structures are present in </a:t>
            </a:r>
            <a:r>
              <a:rPr lang="en-US" sz="2400" dirty="0"/>
              <a:t>T</a:t>
            </a:r>
            <a:r>
              <a:rPr lang="en-US" sz="2400" dirty="0" smtClean="0"/>
              <a:t>ipton County, TN.</a:t>
            </a:r>
          </a:p>
          <a:p>
            <a:pPr marL="571500" indent="-571500">
              <a:buFont typeface="Arial" panose="020B0604020202020204" pitchFamily="34" charset="0"/>
              <a:buChar char="•"/>
            </a:pPr>
            <a:r>
              <a:rPr lang="en-US" sz="2400" dirty="0" smtClean="0"/>
              <a:t>Thin Peoria loess and the absence of Roxana and Loveland </a:t>
            </a:r>
            <a:r>
              <a:rPr lang="en-US" sz="2400" dirty="0" err="1" smtClean="0"/>
              <a:t>loesses</a:t>
            </a:r>
            <a:r>
              <a:rPr lang="en-US" sz="2400" dirty="0" smtClean="0"/>
              <a:t> outside the </a:t>
            </a:r>
            <a:r>
              <a:rPr lang="en-US" sz="2400" dirty="0" err="1" smtClean="0"/>
              <a:t>graben</a:t>
            </a:r>
            <a:r>
              <a:rPr lang="en-US" sz="2400" dirty="0" smtClean="0"/>
              <a:t> suggest the </a:t>
            </a:r>
            <a:r>
              <a:rPr lang="en-US" sz="2400" dirty="0" err="1" smtClean="0"/>
              <a:t>graben</a:t>
            </a:r>
            <a:r>
              <a:rPr lang="en-US" sz="2400" dirty="0" smtClean="0"/>
              <a:t> developed during Peoria time, and erosion stripped the lower Peoria, the Roxana, and the Loveland loess from the uplifted margins of the </a:t>
            </a:r>
            <a:r>
              <a:rPr lang="en-US" sz="2400" dirty="0" err="1" smtClean="0"/>
              <a:t>graben</a:t>
            </a:r>
            <a:r>
              <a:rPr lang="en-US" sz="2400" dirty="0" smtClean="0"/>
              <a:t>.</a:t>
            </a:r>
          </a:p>
          <a:p>
            <a:endParaRPr lang="en-US" sz="2400" dirty="0"/>
          </a:p>
        </p:txBody>
      </p:sp>
      <p:pic>
        <p:nvPicPr>
          <p:cNvPr id="2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11654" y="20590078"/>
            <a:ext cx="7367287" cy="414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73861" y="26593655"/>
            <a:ext cx="7607138" cy="426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51865" y="20598416"/>
            <a:ext cx="7861283" cy="467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8" name="Picture 7"/>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132" r="2075" b="7081"/>
          <a:stretch/>
        </p:blipFill>
        <p:spPr bwMode="auto">
          <a:xfrm>
            <a:off x="17951865" y="26593655"/>
            <a:ext cx="9225499" cy="494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06152" y="6432183"/>
            <a:ext cx="18895352" cy="1225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 name="TextBox 173"/>
          <p:cNvSpPr txBox="1"/>
          <p:nvPr/>
        </p:nvSpPr>
        <p:spPr>
          <a:xfrm>
            <a:off x="17931812" y="31870210"/>
            <a:ext cx="8890588" cy="830997"/>
          </a:xfrm>
          <a:prstGeom prst="rect">
            <a:avLst/>
          </a:prstGeom>
          <a:noFill/>
        </p:spPr>
        <p:txBody>
          <a:bodyPr wrap="square" rtlCol="0">
            <a:spAutoFit/>
          </a:bodyPr>
          <a:lstStyle/>
          <a:p>
            <a:pPr marL="457200" indent="-457200"/>
            <a:r>
              <a:rPr lang="en-US" sz="2400" dirty="0" smtClean="0"/>
              <a:t>Fig. 8.  Looking east at eastern quarry wall showing Pleistocene loess (</a:t>
            </a:r>
            <a:r>
              <a:rPr lang="en-US" sz="2400" dirty="0" err="1" smtClean="0"/>
              <a:t>Ql</a:t>
            </a:r>
            <a:r>
              <a:rPr lang="en-US" sz="2400" dirty="0" smtClean="0"/>
              <a:t>) dropped between fluvial terrace gravels (</a:t>
            </a:r>
            <a:r>
              <a:rPr lang="en-US" sz="2400" dirty="0" err="1" smtClean="0"/>
              <a:t>Qtg</a:t>
            </a:r>
            <a:r>
              <a:rPr lang="en-US" sz="2400" dirty="0" smtClean="0"/>
              <a:t>).</a:t>
            </a:r>
            <a:endParaRPr lang="en-US" sz="2400" dirty="0"/>
          </a:p>
        </p:txBody>
      </p:sp>
      <p:sp>
        <p:nvSpPr>
          <p:cNvPr id="32" name="TextBox 31"/>
          <p:cNvSpPr txBox="1"/>
          <p:nvPr/>
        </p:nvSpPr>
        <p:spPr>
          <a:xfrm>
            <a:off x="27373860" y="31846403"/>
            <a:ext cx="7297139" cy="461665"/>
          </a:xfrm>
          <a:prstGeom prst="rect">
            <a:avLst/>
          </a:prstGeom>
          <a:noFill/>
        </p:spPr>
        <p:txBody>
          <a:bodyPr wrap="square" rtlCol="0">
            <a:spAutoFit/>
          </a:bodyPr>
          <a:lstStyle/>
          <a:p>
            <a:r>
              <a:rPr lang="en-US" sz="2400" dirty="0" smtClean="0"/>
              <a:t>Fig. 9. Close up of some deformation within the </a:t>
            </a:r>
            <a:r>
              <a:rPr lang="en-US" sz="2400" dirty="0" err="1" smtClean="0"/>
              <a:t>graben</a:t>
            </a:r>
            <a:r>
              <a:rPr lang="en-US" sz="2400" dirty="0" smtClean="0"/>
              <a:t>.</a:t>
            </a:r>
            <a:endParaRPr lang="en-US" sz="2400" dirty="0"/>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492936" y="6432183"/>
            <a:ext cx="5721864" cy="945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bwMode="auto">
          <a:xfrm flipH="1">
            <a:off x="41648052" y="7370171"/>
            <a:ext cx="1557348" cy="116422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49" name="Picture 48"/>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l="1440" t="5282" r="36400" b="26765"/>
          <a:stretch/>
        </p:blipFill>
        <p:spPr>
          <a:xfrm>
            <a:off x="42800205" y="9884367"/>
            <a:ext cx="4191000" cy="4164743"/>
          </a:xfrm>
          <a:prstGeom prst="rect">
            <a:avLst/>
          </a:prstGeom>
        </p:spPr>
      </p:pic>
      <p:sp>
        <p:nvSpPr>
          <p:cNvPr id="53" name="TextBox 52"/>
          <p:cNvSpPr txBox="1"/>
          <p:nvPr/>
        </p:nvSpPr>
        <p:spPr>
          <a:xfrm>
            <a:off x="42800205" y="14321382"/>
            <a:ext cx="4583930" cy="830997"/>
          </a:xfrm>
          <a:prstGeom prst="rect">
            <a:avLst/>
          </a:prstGeom>
          <a:noFill/>
        </p:spPr>
        <p:txBody>
          <a:bodyPr wrap="square" rtlCol="0">
            <a:spAutoFit/>
          </a:bodyPr>
          <a:lstStyle/>
          <a:p>
            <a:pPr marL="457200" indent="-914400"/>
            <a:r>
              <a:rPr lang="en-US" sz="2400" dirty="0" smtClean="0"/>
              <a:t>Fig. 5. Joints in Eocene clay at the study site.</a:t>
            </a:r>
            <a:endParaRPr lang="en-US" sz="2400" dirty="0"/>
          </a:p>
        </p:txBody>
      </p:sp>
      <p:sp>
        <p:nvSpPr>
          <p:cNvPr id="54" name="TextBox 53"/>
          <p:cNvSpPr txBox="1"/>
          <p:nvPr/>
        </p:nvSpPr>
        <p:spPr>
          <a:xfrm>
            <a:off x="9677400" y="27823914"/>
            <a:ext cx="7597422" cy="461665"/>
          </a:xfrm>
          <a:prstGeom prst="rect">
            <a:avLst/>
          </a:prstGeom>
          <a:noFill/>
        </p:spPr>
        <p:txBody>
          <a:bodyPr wrap="square" rtlCol="0">
            <a:spAutoFit/>
          </a:bodyPr>
          <a:lstStyle/>
          <a:p>
            <a:r>
              <a:rPr lang="en-US" sz="2400" dirty="0" smtClean="0"/>
              <a:t>Fig. 2.  Local setting of the “Pleistocene </a:t>
            </a:r>
            <a:r>
              <a:rPr lang="en-US" sz="2400" dirty="0" err="1" smtClean="0"/>
              <a:t>graben</a:t>
            </a:r>
            <a:r>
              <a:rPr lang="en-US" sz="2400" dirty="0" smtClean="0"/>
              <a:t>” study site.</a:t>
            </a:r>
            <a:endParaRPr lang="en-US" sz="2400" dirty="0"/>
          </a:p>
        </p:txBody>
      </p:sp>
      <p:pic>
        <p:nvPicPr>
          <p:cNvPr id="1029"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00200" y="24307801"/>
            <a:ext cx="7728804" cy="800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9" name="Straight Connector 58"/>
          <p:cNvCxnSpPr/>
          <p:nvPr/>
        </p:nvCxnSpPr>
        <p:spPr bwMode="auto">
          <a:xfrm>
            <a:off x="5468970" y="22572079"/>
            <a:ext cx="2608230" cy="21623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H="1">
            <a:off x="2133600" y="22554383"/>
            <a:ext cx="3091884" cy="1963864"/>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26"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29004" y="20465430"/>
            <a:ext cx="8375856" cy="703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Straight Arrow Connector 66"/>
          <p:cNvCxnSpPr/>
          <p:nvPr/>
        </p:nvCxnSpPr>
        <p:spPr bwMode="auto">
          <a:xfrm flipH="1" flipV="1">
            <a:off x="8382000" y="30288490"/>
            <a:ext cx="1295400" cy="26771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33" name="Rectangle 232"/>
          <p:cNvSpPr/>
          <p:nvPr/>
        </p:nvSpPr>
        <p:spPr bwMode="auto">
          <a:xfrm>
            <a:off x="25529233" y="28723938"/>
            <a:ext cx="1293167" cy="994062"/>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85933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234" name="TextBox 233"/>
          <p:cNvSpPr txBox="1"/>
          <p:nvPr/>
        </p:nvSpPr>
        <p:spPr>
          <a:xfrm>
            <a:off x="25414641" y="28332927"/>
            <a:ext cx="797013" cy="400110"/>
          </a:xfrm>
          <a:prstGeom prst="rect">
            <a:avLst/>
          </a:prstGeom>
          <a:noFill/>
        </p:spPr>
        <p:txBody>
          <a:bodyPr wrap="none" rtlCol="0">
            <a:spAutoFit/>
          </a:bodyPr>
          <a:lstStyle/>
          <a:p>
            <a:r>
              <a:rPr lang="en-US" b="1" dirty="0" smtClean="0">
                <a:solidFill>
                  <a:schemeClr val="bg1"/>
                </a:solidFill>
              </a:rPr>
              <a:t>Fig. </a:t>
            </a:r>
            <a:r>
              <a:rPr lang="en-US" b="1" dirty="0">
                <a:solidFill>
                  <a:schemeClr val="bg1"/>
                </a:solidFill>
              </a:rPr>
              <a:t>8</a:t>
            </a:r>
          </a:p>
        </p:txBody>
      </p:sp>
      <p:sp>
        <p:nvSpPr>
          <p:cNvPr id="71" name="Rectangle 70"/>
          <p:cNvSpPr/>
          <p:nvPr/>
        </p:nvSpPr>
        <p:spPr bwMode="auto">
          <a:xfrm>
            <a:off x="21083939" y="21183600"/>
            <a:ext cx="1293167" cy="994062"/>
          </a:xfrm>
          <a:prstGeom prst="rect">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85933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73" name="TextBox 72"/>
          <p:cNvSpPr txBox="1"/>
          <p:nvPr/>
        </p:nvSpPr>
        <p:spPr>
          <a:xfrm>
            <a:off x="21083939" y="20783490"/>
            <a:ext cx="797013" cy="400110"/>
          </a:xfrm>
          <a:prstGeom prst="rect">
            <a:avLst/>
          </a:prstGeom>
          <a:noFill/>
        </p:spPr>
        <p:txBody>
          <a:bodyPr wrap="none" rtlCol="0">
            <a:spAutoFit/>
          </a:bodyPr>
          <a:lstStyle/>
          <a:p>
            <a:r>
              <a:rPr lang="en-US" b="1" dirty="0" smtClean="0">
                <a:solidFill>
                  <a:schemeClr val="bg1"/>
                </a:solidFill>
              </a:rPr>
              <a:t>Fig. 7</a:t>
            </a:r>
            <a:endParaRPr lang="en-US" b="1" dirty="0">
              <a:solidFill>
                <a:schemeClr val="bg1"/>
              </a:solidFill>
            </a:endParaRPr>
          </a:p>
        </p:txBody>
      </p:sp>
      <p:sp>
        <p:nvSpPr>
          <p:cNvPr id="2" name="Right Brace 1"/>
          <p:cNvSpPr/>
          <p:nvPr/>
        </p:nvSpPr>
        <p:spPr bwMode="auto">
          <a:xfrm rot="15983216">
            <a:off x="44484029" y="9264914"/>
            <a:ext cx="343344" cy="1204963"/>
          </a:xfrm>
          <a:prstGeom prst="righ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85933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42" name="Right Brace 41"/>
          <p:cNvSpPr/>
          <p:nvPr/>
        </p:nvSpPr>
        <p:spPr bwMode="auto">
          <a:xfrm>
            <a:off x="46819533" y="11346824"/>
            <a:ext cx="343344" cy="1204963"/>
          </a:xfrm>
          <a:prstGeom prst="rightBrace">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85933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42995849" y="9296400"/>
            <a:ext cx="3425938" cy="400110"/>
          </a:xfrm>
          <a:prstGeom prst="rect">
            <a:avLst/>
          </a:prstGeom>
          <a:noFill/>
        </p:spPr>
        <p:txBody>
          <a:bodyPr wrap="none" rtlCol="0">
            <a:spAutoFit/>
          </a:bodyPr>
          <a:lstStyle/>
          <a:p>
            <a:r>
              <a:rPr lang="en-US" dirty="0" smtClean="0">
                <a:solidFill>
                  <a:srgbClr val="FF0000"/>
                </a:solidFill>
              </a:rPr>
              <a:t>Joints related to N-S shortening</a:t>
            </a:r>
            <a:endParaRPr lang="en-US" dirty="0">
              <a:solidFill>
                <a:srgbClr val="FF0000"/>
              </a:solidFill>
            </a:endParaRPr>
          </a:p>
        </p:txBody>
      </p:sp>
      <p:sp>
        <p:nvSpPr>
          <p:cNvPr id="6" name="TextBox 5"/>
          <p:cNvSpPr txBox="1"/>
          <p:nvPr/>
        </p:nvSpPr>
        <p:spPr>
          <a:xfrm>
            <a:off x="47191452" y="11346824"/>
            <a:ext cx="1295400" cy="1323439"/>
          </a:xfrm>
          <a:prstGeom prst="rect">
            <a:avLst/>
          </a:prstGeom>
          <a:noFill/>
        </p:spPr>
        <p:txBody>
          <a:bodyPr wrap="square" rtlCol="0">
            <a:spAutoFit/>
          </a:bodyPr>
          <a:lstStyle/>
          <a:p>
            <a:r>
              <a:rPr lang="en-US" dirty="0" smtClean="0">
                <a:solidFill>
                  <a:srgbClr val="002060"/>
                </a:solidFill>
              </a:rPr>
              <a:t>Joints related to </a:t>
            </a:r>
            <a:r>
              <a:rPr lang="en-US" dirty="0" err="1" smtClean="0">
                <a:solidFill>
                  <a:srgbClr val="002060"/>
                </a:solidFill>
              </a:rPr>
              <a:t>graben</a:t>
            </a:r>
            <a:r>
              <a:rPr lang="en-US" dirty="0" smtClean="0">
                <a:solidFill>
                  <a:srgbClr val="002060"/>
                </a:solidFill>
              </a:rPr>
              <a:t> extension</a:t>
            </a:r>
            <a:endParaRPr lang="en-US" dirty="0">
              <a:solidFill>
                <a:srgbClr val="002060"/>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859338"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859338"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11667</TotalTime>
  <Words>1283</Words>
  <Application>Microsoft Office PowerPoint</Application>
  <PresentationFormat>Custom</PresentationFormat>
  <Paragraphs>44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Company>DES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Geolgrad</dc:creator>
  <cp:lastModifiedBy>Randel T Cox (randycox)</cp:lastModifiedBy>
  <cp:revision>237</cp:revision>
  <dcterms:created xsi:type="dcterms:W3CDTF">2007-03-12T14:54:02Z</dcterms:created>
  <dcterms:modified xsi:type="dcterms:W3CDTF">2016-09-20T16:03:54Z</dcterms:modified>
</cp:coreProperties>
</file>