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7"/>
  </p:notesMasterIdLst>
  <p:sldIdLst>
    <p:sldId id="258" r:id="rId4"/>
    <p:sldId id="259" r:id="rId5"/>
    <p:sldId id="260" r:id="rId6"/>
  </p:sldIdLst>
  <p:sldSz cx="32764413" cy="43434000"/>
  <p:notesSz cx="43434000" cy="324612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013">
          <p15:clr>
            <a:srgbClr val="A4A3A4"/>
          </p15:clr>
        </p15:guide>
        <p15:guide id="2" orient="horz" pos="20190">
          <p15:clr>
            <a:srgbClr val="A4A3A4"/>
          </p15:clr>
        </p15:guide>
        <p15:guide id="3" pos="687">
          <p15:clr>
            <a:srgbClr val="A4A3A4"/>
          </p15:clr>
        </p15:guide>
        <p15:guide id="4" pos="10603">
          <p15:clr>
            <a:srgbClr val="A4A3A4"/>
          </p15:clr>
        </p15:guide>
        <p15:guide id="5" pos="11121">
          <p15:clr>
            <a:srgbClr val="A4A3A4"/>
          </p15:clr>
        </p15:guide>
        <p15:guide id="6" pos="31468">
          <p15:clr>
            <a:srgbClr val="A4A3A4"/>
          </p15:clr>
        </p15:guide>
        <p15:guide id="7" pos="21035">
          <p15:clr>
            <a:srgbClr val="A4A3A4"/>
          </p15:clr>
        </p15:guide>
        <p15:guide id="8" pos="21553">
          <p15:clr>
            <a:srgbClr val="A4A3A4"/>
          </p15:clr>
        </p15:guide>
        <p15:guide id="9" orient="horz" pos="3994">
          <p15:clr>
            <a:srgbClr val="A4A3A4"/>
          </p15:clr>
        </p15:guide>
        <p15:guide id="10" orient="horz" pos="26765">
          <p15:clr>
            <a:srgbClr val="A4A3A4"/>
          </p15:clr>
        </p15:guide>
        <p15:guide id="11" pos="440">
          <p15:clr>
            <a:srgbClr val="A4A3A4"/>
          </p15:clr>
        </p15:guide>
        <p15:guide id="12" pos="6160">
          <p15:clr>
            <a:srgbClr val="A4A3A4"/>
          </p15:clr>
        </p15:guide>
        <p15:guide id="13" pos="7127">
          <p15:clr>
            <a:srgbClr val="A4A3A4"/>
          </p15:clr>
        </p15:guide>
        <p15:guide id="14" pos="20166">
          <p15:clr>
            <a:srgbClr val="A4A3A4"/>
          </p15:clr>
        </p15:guide>
        <p15:guide id="15" pos="13480">
          <p15:clr>
            <a:srgbClr val="A4A3A4"/>
          </p15:clr>
        </p15:guide>
        <p15:guide id="16" pos="1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ABDFCF"/>
    <a:srgbClr val="63BD74"/>
    <a:srgbClr val="FFFFFF"/>
    <a:srgbClr val="0066FF"/>
    <a:srgbClr val="3399FF"/>
    <a:srgbClr val="FF9900"/>
    <a:srgbClr val="CC0000"/>
    <a:srgbClr val="99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4330" autoAdjust="0"/>
  </p:normalViewPr>
  <p:slideViewPr>
    <p:cSldViewPr snapToObjects="1">
      <p:cViewPr>
        <p:scale>
          <a:sx n="42" d="100"/>
          <a:sy n="42" d="100"/>
        </p:scale>
        <p:origin x="1428" y="-2322"/>
      </p:cViewPr>
      <p:guideLst>
        <p:guide orient="horz" pos="3013"/>
        <p:guide orient="horz" pos="20190"/>
        <p:guide pos="687"/>
        <p:guide pos="10603"/>
        <p:guide pos="11121"/>
        <p:guide pos="31468"/>
        <p:guide pos="21035"/>
        <p:guide pos="21553"/>
        <p:guide orient="horz" pos="3994"/>
        <p:guide orient="horz" pos="26765"/>
        <p:guide pos="440"/>
        <p:guide pos="6160"/>
        <p:guide pos="7127"/>
        <p:guide pos="20166"/>
        <p:guide pos="13480"/>
        <p:guide pos="138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3" y="0"/>
            <a:ext cx="18821400" cy="1623060"/>
          </a:xfrm>
          <a:prstGeom prst="rect">
            <a:avLst/>
          </a:prstGeom>
          <a:noFill/>
          <a:ln w="9525">
            <a:noFill/>
            <a:miter lim="800000"/>
            <a:headEnd/>
            <a:tailEnd/>
          </a:ln>
          <a:effectLst/>
        </p:spPr>
        <p:txBody>
          <a:bodyPr vert="horz" wrap="square" lIns="431007" tIns="215505" rIns="431007" bIns="215505" numCol="1" anchor="t" anchorCtr="0" compatLnSpc="1">
            <a:prstTxWarp prst="textNoShape">
              <a:avLst/>
            </a:prstTxWarp>
          </a:bodyPr>
          <a:lstStyle>
            <a:lvl1pPr>
              <a:defRPr sz="5700">
                <a:latin typeface="Arial" charset="0"/>
              </a:defRPr>
            </a:lvl1pPr>
          </a:lstStyle>
          <a:p>
            <a:endParaRPr lang="en-US" dirty="0"/>
          </a:p>
        </p:txBody>
      </p:sp>
      <p:sp>
        <p:nvSpPr>
          <p:cNvPr id="150531" name="Rectangle 3"/>
          <p:cNvSpPr>
            <a:spLocks noGrp="1" noChangeArrowheads="1"/>
          </p:cNvSpPr>
          <p:nvPr>
            <p:ph type="dt" idx="1"/>
          </p:nvPr>
        </p:nvSpPr>
        <p:spPr bwMode="auto">
          <a:xfrm>
            <a:off x="24602554" y="0"/>
            <a:ext cx="18821400" cy="1623060"/>
          </a:xfrm>
          <a:prstGeom prst="rect">
            <a:avLst/>
          </a:prstGeom>
          <a:noFill/>
          <a:ln w="9525">
            <a:noFill/>
            <a:miter lim="800000"/>
            <a:headEnd/>
            <a:tailEnd/>
          </a:ln>
          <a:effectLst/>
        </p:spPr>
        <p:txBody>
          <a:bodyPr vert="horz" wrap="square" lIns="431007" tIns="215505" rIns="431007" bIns="215505" numCol="1" anchor="t" anchorCtr="0" compatLnSpc="1">
            <a:prstTxWarp prst="textNoShape">
              <a:avLst/>
            </a:prstTxWarp>
          </a:bodyPr>
          <a:lstStyle>
            <a:lvl1pPr algn="r">
              <a:defRPr sz="5700">
                <a:latin typeface="Arial" charset="0"/>
              </a:defRPr>
            </a:lvl1pPr>
          </a:lstStyle>
          <a:p>
            <a:endParaRPr lang="en-US" dirty="0"/>
          </a:p>
        </p:txBody>
      </p:sp>
      <p:sp>
        <p:nvSpPr>
          <p:cNvPr id="150532" name="Rectangle 4"/>
          <p:cNvSpPr>
            <a:spLocks noGrp="1" noRot="1" noChangeAspect="1" noChangeArrowheads="1" noTextEdit="1"/>
          </p:cNvSpPr>
          <p:nvPr>
            <p:ph type="sldImg" idx="2"/>
          </p:nvPr>
        </p:nvSpPr>
        <p:spPr bwMode="auto">
          <a:xfrm>
            <a:off x="17125950" y="2435225"/>
            <a:ext cx="9182100" cy="12172950"/>
          </a:xfrm>
          <a:prstGeom prst="rect">
            <a:avLst/>
          </a:prstGeom>
          <a:noFill/>
          <a:ln w="9525">
            <a:solidFill>
              <a:srgbClr val="000000"/>
            </a:solidFill>
            <a:miter lim="800000"/>
            <a:headEnd/>
            <a:tailEnd/>
          </a:ln>
          <a:effectLst/>
        </p:spPr>
      </p:sp>
      <p:sp>
        <p:nvSpPr>
          <p:cNvPr id="150533" name="Rectangle 5"/>
          <p:cNvSpPr>
            <a:spLocks noGrp="1" noChangeArrowheads="1"/>
          </p:cNvSpPr>
          <p:nvPr>
            <p:ph type="body" sz="quarter" idx="3"/>
          </p:nvPr>
        </p:nvSpPr>
        <p:spPr bwMode="auto">
          <a:xfrm>
            <a:off x="4343402" y="15419072"/>
            <a:ext cx="34747199" cy="14607540"/>
          </a:xfrm>
          <a:prstGeom prst="rect">
            <a:avLst/>
          </a:prstGeom>
          <a:noFill/>
          <a:ln w="9525">
            <a:noFill/>
            <a:miter lim="800000"/>
            <a:headEnd/>
            <a:tailEnd/>
          </a:ln>
          <a:effectLst/>
        </p:spPr>
        <p:txBody>
          <a:bodyPr vert="horz" wrap="square" lIns="431007" tIns="215505" rIns="431007" bIns="2155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534" name="Rectangle 6"/>
          <p:cNvSpPr>
            <a:spLocks noGrp="1" noChangeArrowheads="1"/>
          </p:cNvSpPr>
          <p:nvPr>
            <p:ph type="ftr" sz="quarter" idx="4"/>
          </p:nvPr>
        </p:nvSpPr>
        <p:spPr bwMode="auto">
          <a:xfrm>
            <a:off x="3" y="30832507"/>
            <a:ext cx="18821400" cy="1623060"/>
          </a:xfrm>
          <a:prstGeom prst="rect">
            <a:avLst/>
          </a:prstGeom>
          <a:noFill/>
          <a:ln w="9525">
            <a:noFill/>
            <a:miter lim="800000"/>
            <a:headEnd/>
            <a:tailEnd/>
          </a:ln>
          <a:effectLst/>
        </p:spPr>
        <p:txBody>
          <a:bodyPr vert="horz" wrap="square" lIns="431007" tIns="215505" rIns="431007" bIns="215505" numCol="1" anchor="b" anchorCtr="0" compatLnSpc="1">
            <a:prstTxWarp prst="textNoShape">
              <a:avLst/>
            </a:prstTxWarp>
          </a:bodyPr>
          <a:lstStyle>
            <a:lvl1pPr>
              <a:defRPr sz="5700">
                <a:latin typeface="Arial" charset="0"/>
              </a:defRPr>
            </a:lvl1pPr>
          </a:lstStyle>
          <a:p>
            <a:endParaRPr lang="en-US" dirty="0"/>
          </a:p>
        </p:txBody>
      </p:sp>
      <p:sp>
        <p:nvSpPr>
          <p:cNvPr id="150535" name="Rectangle 7"/>
          <p:cNvSpPr>
            <a:spLocks noGrp="1" noChangeArrowheads="1"/>
          </p:cNvSpPr>
          <p:nvPr>
            <p:ph type="sldNum" sz="quarter" idx="5"/>
          </p:nvPr>
        </p:nvSpPr>
        <p:spPr bwMode="auto">
          <a:xfrm>
            <a:off x="24602554" y="30832507"/>
            <a:ext cx="18821400" cy="1623060"/>
          </a:xfrm>
          <a:prstGeom prst="rect">
            <a:avLst/>
          </a:prstGeom>
          <a:noFill/>
          <a:ln w="9525">
            <a:noFill/>
            <a:miter lim="800000"/>
            <a:headEnd/>
            <a:tailEnd/>
          </a:ln>
          <a:effectLst/>
        </p:spPr>
        <p:txBody>
          <a:bodyPr vert="horz" wrap="square" lIns="431007" tIns="215505" rIns="431007" bIns="215505" numCol="1" anchor="b" anchorCtr="0" compatLnSpc="1">
            <a:prstTxWarp prst="textNoShape">
              <a:avLst/>
            </a:prstTxWarp>
          </a:bodyPr>
          <a:lstStyle>
            <a:lvl1pPr algn="r">
              <a:defRPr sz="5700">
                <a:latin typeface="Arial" charset="0"/>
              </a:defRPr>
            </a:lvl1pPr>
          </a:lstStyle>
          <a:p>
            <a:fld id="{E795DA81-9A70-4B17-B4D3-EC6C2DB7D972}" type="slidenum">
              <a:rPr lang="en-US"/>
              <a:pPr/>
              <a:t>‹#›</a:t>
            </a:fld>
            <a:endParaRPr lang="en-US" dirty="0"/>
          </a:p>
        </p:txBody>
      </p:sp>
    </p:spTree>
    <p:extLst>
      <p:ext uri="{BB962C8B-B14F-4D97-AF65-F5344CB8AC3E}">
        <p14:creationId xmlns:p14="http://schemas.microsoft.com/office/powerpoint/2010/main" val="4277420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0DECF-0186-4E6B-AB70-6F75A4158BF9}" type="slidenum">
              <a:rPr lang="en-US"/>
              <a:pPr/>
              <a:t>1</a:t>
            </a:fld>
            <a:endParaRPr lang="en-US" dirty="0"/>
          </a:p>
        </p:txBody>
      </p:sp>
      <p:sp>
        <p:nvSpPr>
          <p:cNvPr id="151554" name="Rectangle 2"/>
          <p:cNvSpPr>
            <a:spLocks noGrp="1" noRot="1" noChangeAspect="1" noChangeArrowheads="1" noTextEdit="1"/>
          </p:cNvSpPr>
          <p:nvPr>
            <p:ph type="sldImg"/>
          </p:nvPr>
        </p:nvSpPr>
        <p:spPr>
          <a:xfrm>
            <a:off x="17125950" y="2435225"/>
            <a:ext cx="9182100" cy="12172950"/>
          </a:xfrm>
          <a:ln/>
        </p:spPr>
      </p:sp>
      <p:sp>
        <p:nvSpPr>
          <p:cNvPr id="151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457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0DECF-0186-4E6B-AB70-6F75A4158BF9}" type="slidenum">
              <a:rPr lang="en-US"/>
              <a:pPr/>
              <a:t>2</a:t>
            </a:fld>
            <a:endParaRPr lang="en-US" dirty="0"/>
          </a:p>
        </p:txBody>
      </p:sp>
      <p:sp>
        <p:nvSpPr>
          <p:cNvPr id="151554" name="Rectangle 2"/>
          <p:cNvSpPr>
            <a:spLocks noGrp="1" noRot="1" noChangeAspect="1" noChangeArrowheads="1" noTextEdit="1"/>
          </p:cNvSpPr>
          <p:nvPr>
            <p:ph type="sldImg"/>
          </p:nvPr>
        </p:nvSpPr>
        <p:spPr>
          <a:xfrm>
            <a:off x="17125950" y="2435225"/>
            <a:ext cx="9182100" cy="12172950"/>
          </a:xfrm>
          <a:ln/>
        </p:spPr>
      </p:sp>
      <p:sp>
        <p:nvSpPr>
          <p:cNvPr id="151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457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0DECF-0186-4E6B-AB70-6F75A4158BF9}" type="slidenum">
              <a:rPr lang="en-US"/>
              <a:pPr/>
              <a:t>3</a:t>
            </a:fld>
            <a:endParaRPr lang="en-US" dirty="0"/>
          </a:p>
        </p:txBody>
      </p:sp>
      <p:sp>
        <p:nvSpPr>
          <p:cNvPr id="151554" name="Rectangle 2"/>
          <p:cNvSpPr>
            <a:spLocks noGrp="1" noRot="1" noChangeAspect="1" noChangeArrowheads="1" noTextEdit="1"/>
          </p:cNvSpPr>
          <p:nvPr>
            <p:ph type="sldImg"/>
          </p:nvPr>
        </p:nvSpPr>
        <p:spPr>
          <a:xfrm>
            <a:off x="17125950" y="2435225"/>
            <a:ext cx="9182100" cy="12172950"/>
          </a:xfrm>
          <a:ln/>
        </p:spPr>
      </p:sp>
      <p:sp>
        <p:nvSpPr>
          <p:cNvPr id="151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457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7805" y="13493007"/>
            <a:ext cx="27848803" cy="9309531"/>
          </a:xfrm>
        </p:spPr>
        <p:txBody>
          <a:bodyPr/>
          <a:lstStyle/>
          <a:p>
            <a:r>
              <a:rPr lang="en-US" smtClean="0"/>
              <a:t>Click to edit Master title style</a:t>
            </a:r>
            <a:endParaRPr lang="en-CA"/>
          </a:p>
        </p:txBody>
      </p:sp>
      <p:sp>
        <p:nvSpPr>
          <p:cNvPr id="3" name="Subtitle 2"/>
          <p:cNvSpPr>
            <a:spLocks noGrp="1"/>
          </p:cNvSpPr>
          <p:nvPr>
            <p:ph type="subTitle" idx="1"/>
          </p:nvPr>
        </p:nvSpPr>
        <p:spPr>
          <a:xfrm>
            <a:off x="4914427" y="24612287"/>
            <a:ext cx="22935563" cy="1110042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89352" y="1679362"/>
            <a:ext cx="7823736" cy="4080420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16959" y="1679362"/>
            <a:ext cx="23358628" cy="408042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7805" y="13493007"/>
            <a:ext cx="27848803" cy="9309531"/>
          </a:xfrm>
        </p:spPr>
        <p:txBody>
          <a:bodyPr/>
          <a:lstStyle/>
          <a:p>
            <a:r>
              <a:rPr lang="en-US" smtClean="0"/>
              <a:t>Click to edit Master title style</a:t>
            </a:r>
            <a:endParaRPr lang="en-CA"/>
          </a:p>
        </p:txBody>
      </p:sp>
      <p:sp>
        <p:nvSpPr>
          <p:cNvPr id="3" name="Subtitle 2"/>
          <p:cNvSpPr>
            <a:spLocks noGrp="1"/>
          </p:cNvSpPr>
          <p:nvPr>
            <p:ph type="subTitle" idx="1"/>
          </p:nvPr>
        </p:nvSpPr>
        <p:spPr>
          <a:xfrm>
            <a:off x="4914427" y="24612287"/>
            <a:ext cx="22935563" cy="1110042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161" y="27909739"/>
            <a:ext cx="27849988" cy="862773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2588161" y="18408552"/>
            <a:ext cx="27849988" cy="9501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99184" y="6340410"/>
            <a:ext cx="3665377" cy="361494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478325" y="6340410"/>
            <a:ext cx="3666562" cy="361494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39057"/>
            <a:ext cx="29488920" cy="723900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637747" y="9722695"/>
            <a:ext cx="14476637"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37747" y="13774208"/>
            <a:ext cx="14476637"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6644105" y="9722695"/>
            <a:ext cx="14482562"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644105" y="13774208"/>
            <a:ext cx="14482562"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29633"/>
            <a:ext cx="10779264" cy="7359964"/>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12810450" y="1729633"/>
            <a:ext cx="18316217" cy="37070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637747" y="9089596"/>
            <a:ext cx="10779264" cy="297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1816" y="30404428"/>
            <a:ext cx="19658884" cy="358808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6421816" y="3880281"/>
            <a:ext cx="19658884" cy="26060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421816" y="33992510"/>
            <a:ext cx="19658884" cy="509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84613" y="1679361"/>
            <a:ext cx="7828476" cy="4081049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99183" y="1679361"/>
            <a:ext cx="23371664" cy="408104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7805" y="13493007"/>
            <a:ext cx="27848803" cy="9309531"/>
          </a:xfrm>
        </p:spPr>
        <p:txBody>
          <a:bodyPr/>
          <a:lstStyle/>
          <a:p>
            <a:r>
              <a:rPr lang="en-US" smtClean="0"/>
              <a:t>Click to edit Master title style</a:t>
            </a:r>
            <a:endParaRPr lang="en-CA"/>
          </a:p>
        </p:txBody>
      </p:sp>
      <p:sp>
        <p:nvSpPr>
          <p:cNvPr id="3" name="Subtitle 2"/>
          <p:cNvSpPr>
            <a:spLocks noGrp="1"/>
          </p:cNvSpPr>
          <p:nvPr>
            <p:ph type="subTitle" idx="1"/>
          </p:nvPr>
        </p:nvSpPr>
        <p:spPr>
          <a:xfrm>
            <a:off x="4914427" y="24612287"/>
            <a:ext cx="22935563" cy="1110042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161" y="27909739"/>
            <a:ext cx="27849988" cy="862773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2588161" y="18408552"/>
            <a:ext cx="27849988" cy="9501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17870" y="6340410"/>
            <a:ext cx="15690134" cy="361494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16321770" y="6340410"/>
            <a:ext cx="15691319" cy="361494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39057"/>
            <a:ext cx="29488920" cy="723900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637747" y="9722695"/>
            <a:ext cx="14476637"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37747" y="13774208"/>
            <a:ext cx="14476637"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6644105" y="9722695"/>
            <a:ext cx="14482562"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644105" y="13774208"/>
            <a:ext cx="14482562"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161" y="27909739"/>
            <a:ext cx="27849988" cy="862773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2588161" y="18408552"/>
            <a:ext cx="27849988" cy="9501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29633"/>
            <a:ext cx="10779264" cy="7359964"/>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12810450" y="1729633"/>
            <a:ext cx="18316217" cy="37070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637747" y="9089596"/>
            <a:ext cx="10779264" cy="297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1816" y="30404428"/>
            <a:ext cx="19658884" cy="358808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6421816" y="3880281"/>
            <a:ext cx="19658884" cy="26060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421816" y="33992510"/>
            <a:ext cx="19658884" cy="509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39581" y="1679361"/>
            <a:ext cx="7873508" cy="4081049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17871" y="1679361"/>
            <a:ext cx="23507945" cy="408104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16959" y="6327842"/>
            <a:ext cx="4977233" cy="361557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807957" y="6327842"/>
            <a:ext cx="4977233" cy="361557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39057"/>
            <a:ext cx="29488920" cy="723900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637747" y="9722695"/>
            <a:ext cx="14476637"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37747" y="13774208"/>
            <a:ext cx="14476637"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6644105" y="9722695"/>
            <a:ext cx="14482562" cy="4051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644105" y="13774208"/>
            <a:ext cx="14482562" cy="25025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47" y="1729633"/>
            <a:ext cx="10779264" cy="7359964"/>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12810450" y="1729633"/>
            <a:ext cx="18316217" cy="37070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637747" y="9089596"/>
            <a:ext cx="10779264" cy="297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1816" y="30404428"/>
            <a:ext cx="19658884" cy="358808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6421816" y="3880281"/>
            <a:ext cx="19658884" cy="26060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421816" y="33992510"/>
            <a:ext cx="19658884" cy="509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329283" y="-304800"/>
            <a:ext cx="33422978" cy="5674354"/>
          </a:xfrm>
          <a:prstGeom prst="rect">
            <a:avLst/>
          </a:prstGeom>
          <a:solidFill>
            <a:schemeClr val="accent2"/>
          </a:solidFill>
          <a:ln w="9525">
            <a:solidFill>
              <a:schemeClr val="accent2"/>
            </a:solidFill>
            <a:miter lim="800000"/>
            <a:headEnd/>
            <a:tailEnd/>
          </a:ln>
          <a:effectLst/>
        </p:spPr>
        <p:txBody>
          <a:bodyPr wrap="none" anchor="ctr"/>
          <a:lstStyle/>
          <a:p>
            <a:endParaRPr lang="en-CA" dirty="0"/>
          </a:p>
        </p:txBody>
      </p:sp>
      <p:sp>
        <p:nvSpPr>
          <p:cNvPr id="86049" name="Rectangle 33"/>
          <p:cNvSpPr>
            <a:spLocks noChangeArrowheads="1"/>
          </p:cNvSpPr>
          <p:nvPr userDrawn="1"/>
        </p:nvSpPr>
        <p:spPr bwMode="auto">
          <a:xfrm>
            <a:off x="697998" y="6334126"/>
            <a:ext cx="10087192" cy="36149442"/>
          </a:xfrm>
          <a:prstGeom prst="rect">
            <a:avLst/>
          </a:prstGeom>
          <a:solidFill>
            <a:srgbClr val="FFFFFF"/>
          </a:solidFill>
          <a:ln w="9525">
            <a:solidFill>
              <a:schemeClr val="tx1"/>
            </a:solidFill>
            <a:miter lim="800000"/>
            <a:headEnd/>
            <a:tailEnd/>
          </a:ln>
          <a:effectLst/>
        </p:spPr>
        <p:txBody>
          <a:bodyPr wrap="none" anchor="ctr"/>
          <a:lstStyle/>
          <a:p>
            <a:endParaRPr lang="en-CA" dirty="0"/>
          </a:p>
        </p:txBody>
      </p:sp>
      <p:sp>
        <p:nvSpPr>
          <p:cNvPr id="86030" name="Text Box 14"/>
          <p:cNvSpPr txBox="1">
            <a:spLocks noChangeArrowheads="1"/>
          </p:cNvSpPr>
          <p:nvPr userDrawn="1"/>
        </p:nvSpPr>
        <p:spPr bwMode="auto">
          <a:xfrm>
            <a:off x="698000" y="42810329"/>
            <a:ext cx="2153245" cy="230639"/>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pPr>
            <a:r>
              <a:rPr lang="en-US" sz="500" b="1" dirty="0">
                <a:solidFill>
                  <a:schemeClr val="bg2"/>
                </a:solidFill>
                <a:latin typeface="Arial" charset="0"/>
              </a:rPr>
              <a:t>TEMPLATE DESIGN © 2008</a:t>
            </a:r>
          </a:p>
          <a:p>
            <a:pPr eaLnBrk="0" hangingPunct="0">
              <a:lnSpc>
                <a:spcPct val="65000"/>
              </a:lnSpc>
              <a:spcBef>
                <a:spcPct val="50000"/>
              </a:spcBef>
            </a:pPr>
            <a:r>
              <a:rPr lang="en-US" sz="500" b="1" dirty="0">
                <a:solidFill>
                  <a:schemeClr val="bg2"/>
                </a:solidFill>
                <a:latin typeface="Arial" charset="0"/>
              </a:rPr>
              <a:t>www.PosterPresentations.com</a:t>
            </a:r>
          </a:p>
        </p:txBody>
      </p:sp>
      <p:sp>
        <p:nvSpPr>
          <p:cNvPr id="86031" name="Rectangle 15"/>
          <p:cNvSpPr>
            <a:spLocks noGrp="1" noChangeArrowheads="1"/>
          </p:cNvSpPr>
          <p:nvPr>
            <p:ph type="title"/>
          </p:nvPr>
        </p:nvSpPr>
        <p:spPr bwMode="auto">
          <a:xfrm>
            <a:off x="716959" y="1679361"/>
            <a:ext cx="31296129" cy="2906282"/>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86032" name="Rectangle 16"/>
          <p:cNvSpPr>
            <a:spLocks noGrp="1" noChangeArrowheads="1"/>
          </p:cNvSpPr>
          <p:nvPr>
            <p:ph type="body" idx="1"/>
          </p:nvPr>
        </p:nvSpPr>
        <p:spPr bwMode="auto">
          <a:xfrm>
            <a:off x="716960" y="6327842"/>
            <a:ext cx="10068231" cy="36155727"/>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56" name="Rectangle 40"/>
          <p:cNvSpPr>
            <a:spLocks noChangeArrowheads="1"/>
          </p:cNvSpPr>
          <p:nvPr userDrawn="1"/>
        </p:nvSpPr>
        <p:spPr bwMode="auto">
          <a:xfrm>
            <a:off x="21925896" y="6334126"/>
            <a:ext cx="10087192" cy="36149442"/>
          </a:xfrm>
          <a:prstGeom prst="rect">
            <a:avLst/>
          </a:prstGeom>
          <a:solidFill>
            <a:srgbClr val="FFFFFF"/>
          </a:solidFill>
          <a:ln w="9525">
            <a:solidFill>
              <a:schemeClr val="tx1"/>
            </a:solidFill>
            <a:miter lim="800000"/>
            <a:headEnd/>
            <a:tailEnd/>
          </a:ln>
          <a:effectLst/>
        </p:spPr>
        <p:txBody>
          <a:bodyPr wrap="none" anchor="ctr"/>
          <a:lstStyle/>
          <a:p>
            <a:endParaRPr lang="en-CA" dirty="0"/>
          </a:p>
        </p:txBody>
      </p:sp>
      <p:sp>
        <p:nvSpPr>
          <p:cNvPr id="86057" name="Rectangle 41"/>
          <p:cNvSpPr>
            <a:spLocks noChangeArrowheads="1"/>
          </p:cNvSpPr>
          <p:nvPr userDrawn="1"/>
        </p:nvSpPr>
        <p:spPr bwMode="auto">
          <a:xfrm>
            <a:off x="11311355" y="6334126"/>
            <a:ext cx="10087192" cy="36149442"/>
          </a:xfrm>
          <a:prstGeom prst="rect">
            <a:avLst/>
          </a:prstGeom>
          <a:solidFill>
            <a:srgbClr val="FFFFFF"/>
          </a:solidFill>
          <a:ln w="9525">
            <a:solidFill>
              <a:schemeClr val="tx1"/>
            </a:solidFill>
            <a:miter lim="800000"/>
            <a:headEnd/>
            <a:tailEnd/>
          </a:ln>
          <a:effectLst/>
        </p:spPr>
        <p:txBody>
          <a:bodyPr wrap="none" anchor="ctr"/>
          <a:lstStyle/>
          <a:p>
            <a:endParaRPr lang="en-CA" dirty="0"/>
          </a:p>
        </p:txBody>
      </p:sp>
      <p:sp>
        <p:nvSpPr>
          <p:cNvPr id="86059" name="Line 43"/>
          <p:cNvSpPr>
            <a:spLocks noChangeShapeType="1"/>
          </p:cNvSpPr>
          <p:nvPr userDrawn="1"/>
        </p:nvSpPr>
        <p:spPr bwMode="auto">
          <a:xfrm>
            <a:off x="-329282" y="5369554"/>
            <a:ext cx="33422978" cy="0"/>
          </a:xfrm>
          <a:prstGeom prst="line">
            <a:avLst/>
          </a:prstGeom>
          <a:noFill/>
          <a:ln w="190500">
            <a:solidFill>
              <a:srgbClr val="FF9900"/>
            </a:solidFill>
            <a:round/>
            <a:headEnd/>
            <a:tailEnd/>
          </a:ln>
          <a:effectLst/>
        </p:spPr>
        <p:txBody>
          <a:bodyPr/>
          <a:lstStyle/>
          <a:p>
            <a:endParaRPr lang="en-CA"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fontAlgn="base">
        <a:spcBef>
          <a:spcPct val="0"/>
        </a:spcBef>
        <a:spcAft>
          <a:spcPct val="0"/>
        </a:spcAft>
        <a:defRPr sz="8800">
          <a:solidFill>
            <a:srgbClr val="FFFFFF"/>
          </a:solidFill>
          <a:latin typeface="+mj-lt"/>
          <a:ea typeface="+mj-ea"/>
          <a:cs typeface="+mj-cs"/>
        </a:defRPr>
      </a:lvl1pPr>
      <a:lvl2pPr algn="ctr" rtl="0" fontAlgn="base">
        <a:spcBef>
          <a:spcPct val="0"/>
        </a:spcBef>
        <a:spcAft>
          <a:spcPct val="0"/>
        </a:spcAft>
        <a:defRPr sz="8800">
          <a:solidFill>
            <a:srgbClr val="FFFFFF"/>
          </a:solidFill>
          <a:latin typeface="Arial Black" pitchFamily="34" charset="0"/>
        </a:defRPr>
      </a:lvl2pPr>
      <a:lvl3pPr algn="ctr" rtl="0" fontAlgn="base">
        <a:spcBef>
          <a:spcPct val="0"/>
        </a:spcBef>
        <a:spcAft>
          <a:spcPct val="0"/>
        </a:spcAft>
        <a:defRPr sz="8800">
          <a:solidFill>
            <a:srgbClr val="FFFFFF"/>
          </a:solidFill>
          <a:latin typeface="Arial Black" pitchFamily="34" charset="0"/>
        </a:defRPr>
      </a:lvl3pPr>
      <a:lvl4pPr algn="ctr" rtl="0" fontAlgn="base">
        <a:spcBef>
          <a:spcPct val="0"/>
        </a:spcBef>
        <a:spcAft>
          <a:spcPct val="0"/>
        </a:spcAft>
        <a:defRPr sz="8800">
          <a:solidFill>
            <a:srgbClr val="FFFFFF"/>
          </a:solidFill>
          <a:latin typeface="Arial Black" pitchFamily="34" charset="0"/>
        </a:defRPr>
      </a:lvl4pPr>
      <a:lvl5pPr algn="ctr" rtl="0" fontAlgn="base">
        <a:spcBef>
          <a:spcPct val="0"/>
        </a:spcBef>
        <a:spcAft>
          <a:spcPct val="0"/>
        </a:spcAft>
        <a:defRPr sz="8800">
          <a:solidFill>
            <a:srgbClr val="FFFFFF"/>
          </a:solidFill>
          <a:latin typeface="Arial Black" pitchFamily="34" charset="0"/>
        </a:defRPr>
      </a:lvl5pPr>
      <a:lvl6pPr marL="457200" algn="ctr" rtl="0" fontAlgn="base">
        <a:spcBef>
          <a:spcPct val="0"/>
        </a:spcBef>
        <a:spcAft>
          <a:spcPct val="0"/>
        </a:spcAft>
        <a:defRPr sz="8800">
          <a:solidFill>
            <a:srgbClr val="FFFFFF"/>
          </a:solidFill>
          <a:latin typeface="Arial Black" pitchFamily="34" charset="0"/>
        </a:defRPr>
      </a:lvl6pPr>
      <a:lvl7pPr marL="914400" algn="ctr" rtl="0" fontAlgn="base">
        <a:spcBef>
          <a:spcPct val="0"/>
        </a:spcBef>
        <a:spcAft>
          <a:spcPct val="0"/>
        </a:spcAft>
        <a:defRPr sz="8800">
          <a:solidFill>
            <a:srgbClr val="FFFFFF"/>
          </a:solidFill>
          <a:latin typeface="Arial Black" pitchFamily="34" charset="0"/>
        </a:defRPr>
      </a:lvl7pPr>
      <a:lvl8pPr marL="1371600" algn="ctr" rtl="0" fontAlgn="base">
        <a:spcBef>
          <a:spcPct val="0"/>
        </a:spcBef>
        <a:spcAft>
          <a:spcPct val="0"/>
        </a:spcAft>
        <a:defRPr sz="8800">
          <a:solidFill>
            <a:srgbClr val="FFFFFF"/>
          </a:solidFill>
          <a:latin typeface="Arial Black" pitchFamily="34" charset="0"/>
        </a:defRPr>
      </a:lvl8pPr>
      <a:lvl9pPr marL="1828800" algn="ctr" rtl="0" fontAlgn="base">
        <a:spcBef>
          <a:spcPct val="0"/>
        </a:spcBef>
        <a:spcAft>
          <a:spcPct val="0"/>
        </a:spcAft>
        <a:defRPr sz="8800">
          <a:solidFill>
            <a:srgbClr val="FFFFFF"/>
          </a:solidFill>
          <a:latin typeface="Arial Black" pitchFamily="34" charset="0"/>
        </a:defRPr>
      </a:lvl9pPr>
    </p:titleStyle>
    <p:bodyStyle>
      <a:lvl1pPr marL="342900" indent="-342900" algn="l" rtl="0" fontAlgn="base">
        <a:spcBef>
          <a:spcPct val="20000"/>
        </a:spcBef>
        <a:spcAft>
          <a:spcPct val="0"/>
        </a:spcAft>
        <a:buChar char="•"/>
        <a:defRPr sz="2900">
          <a:solidFill>
            <a:schemeClr val="tx1"/>
          </a:solidFill>
          <a:latin typeface="+mn-lt"/>
          <a:ea typeface="+mn-ea"/>
          <a:cs typeface="+mn-cs"/>
        </a:defRPr>
      </a:lvl1pPr>
      <a:lvl2pPr marL="739775" indent="-282575" algn="l" rtl="0" fontAlgn="base">
        <a:spcBef>
          <a:spcPct val="20000"/>
        </a:spcBef>
        <a:spcAft>
          <a:spcPct val="0"/>
        </a:spcAft>
        <a:buChar char="–"/>
        <a:defRPr sz="29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1900">
          <a:solidFill>
            <a:schemeClr val="tx1"/>
          </a:solidFill>
          <a:latin typeface="+mn-lt"/>
        </a:defRPr>
      </a:lvl4pPr>
      <a:lvl5pPr marL="2057400" indent="-228600" algn="l" rtl="0" fontAlgn="base">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1" y="0"/>
            <a:ext cx="32764413" cy="5554927"/>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
        <p:nvSpPr>
          <p:cNvPr id="180227" name="Rectangle 3"/>
          <p:cNvSpPr>
            <a:spLocks noChangeArrowheads="1"/>
          </p:cNvSpPr>
          <p:nvPr userDrawn="1"/>
        </p:nvSpPr>
        <p:spPr bwMode="auto">
          <a:xfrm>
            <a:off x="699184" y="6340410"/>
            <a:ext cx="7445704" cy="36149442"/>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
        <p:nvSpPr>
          <p:cNvPr id="180228" name="Rectangle 4"/>
          <p:cNvSpPr>
            <a:spLocks noChangeArrowheads="1"/>
          </p:cNvSpPr>
          <p:nvPr userDrawn="1"/>
        </p:nvSpPr>
        <p:spPr bwMode="auto">
          <a:xfrm>
            <a:off x="1" y="5554927"/>
            <a:ext cx="32764413" cy="171236"/>
          </a:xfrm>
          <a:prstGeom prst="rect">
            <a:avLst/>
          </a:prstGeom>
          <a:solidFill>
            <a:srgbClr val="660000"/>
          </a:solidFill>
          <a:ln w="9525">
            <a:noFill/>
            <a:miter lim="800000"/>
            <a:headEnd/>
            <a:tailEnd/>
          </a:ln>
          <a:effectLst/>
        </p:spPr>
        <p:txBody>
          <a:bodyPr wrap="none" anchor="ctr"/>
          <a:lstStyle/>
          <a:p>
            <a:endParaRPr lang="en-CA" dirty="0"/>
          </a:p>
        </p:txBody>
      </p:sp>
      <p:sp>
        <p:nvSpPr>
          <p:cNvPr id="180229" name="Text Box 5"/>
          <p:cNvSpPr txBox="1">
            <a:spLocks noChangeArrowheads="1"/>
          </p:cNvSpPr>
          <p:nvPr userDrawn="1"/>
        </p:nvSpPr>
        <p:spPr bwMode="auto">
          <a:xfrm>
            <a:off x="455061" y="42810329"/>
            <a:ext cx="1877128" cy="423045"/>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pPr>
            <a:r>
              <a:rPr lang="en-US" sz="500" b="1" dirty="0">
                <a:solidFill>
                  <a:schemeClr val="bg2"/>
                </a:solidFill>
                <a:latin typeface="Arial" charset="0"/>
              </a:rPr>
              <a:t>POSTER TEMPLATE BY:</a:t>
            </a:r>
          </a:p>
          <a:p>
            <a:pPr eaLnBrk="0" hangingPunct="0">
              <a:lnSpc>
                <a:spcPct val="65000"/>
              </a:lnSpc>
              <a:spcBef>
                <a:spcPct val="50000"/>
              </a:spcBef>
            </a:pPr>
            <a:r>
              <a:rPr lang="en-US" sz="1000" b="1" dirty="0">
                <a:solidFill>
                  <a:schemeClr val="bg2"/>
                </a:solidFill>
                <a:latin typeface="Arial" charset="0"/>
              </a:rPr>
              <a:t>www.PosterPresentations.com</a:t>
            </a:r>
          </a:p>
        </p:txBody>
      </p:sp>
      <p:sp>
        <p:nvSpPr>
          <p:cNvPr id="180230" name="Rectangle 6"/>
          <p:cNvSpPr>
            <a:spLocks noGrp="1" noChangeArrowheads="1"/>
          </p:cNvSpPr>
          <p:nvPr>
            <p:ph type="title"/>
          </p:nvPr>
        </p:nvSpPr>
        <p:spPr bwMode="auto">
          <a:xfrm>
            <a:off x="716959" y="1679361"/>
            <a:ext cx="31296129" cy="2906282"/>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80231" name="Rectangle 7"/>
          <p:cNvSpPr>
            <a:spLocks noGrp="1" noChangeArrowheads="1"/>
          </p:cNvSpPr>
          <p:nvPr>
            <p:ph type="body" idx="1"/>
          </p:nvPr>
        </p:nvSpPr>
        <p:spPr bwMode="auto">
          <a:xfrm>
            <a:off x="699184" y="6340410"/>
            <a:ext cx="7445704" cy="36149442"/>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1" y="1"/>
            <a:ext cx="32764413" cy="43434000"/>
          </a:xfrm>
          <a:prstGeom prst="rect">
            <a:avLst/>
          </a:prstGeom>
          <a:noFill/>
          <a:ln w="3175">
            <a:solidFill>
              <a:schemeClr val="tx2"/>
            </a:solidFill>
            <a:miter lim="800000"/>
            <a:headEnd/>
            <a:tailEnd/>
          </a:ln>
          <a:effectLst/>
        </p:spPr>
        <p:txBody>
          <a:bodyPr wrap="none" anchor="ctr"/>
          <a:lstStyle/>
          <a:p>
            <a:endParaRPr lang="en-CA" dirty="0"/>
          </a:p>
        </p:txBody>
      </p:sp>
      <p:sp>
        <p:nvSpPr>
          <p:cNvPr id="180233" name="Rectangle 9"/>
          <p:cNvSpPr>
            <a:spLocks noChangeArrowheads="1"/>
          </p:cNvSpPr>
          <p:nvPr userDrawn="1"/>
        </p:nvSpPr>
        <p:spPr bwMode="auto">
          <a:xfrm>
            <a:off x="8577432" y="6340410"/>
            <a:ext cx="15500525" cy="36149442"/>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
        <p:nvSpPr>
          <p:cNvPr id="180235" name="Rectangle 11"/>
          <p:cNvSpPr>
            <a:spLocks noChangeArrowheads="1"/>
          </p:cNvSpPr>
          <p:nvPr userDrawn="1"/>
        </p:nvSpPr>
        <p:spPr bwMode="auto">
          <a:xfrm>
            <a:off x="24561459" y="6340410"/>
            <a:ext cx="7451629" cy="36149442"/>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8600">
          <a:solidFill>
            <a:schemeClr val="tx2"/>
          </a:solidFill>
          <a:latin typeface="+mj-lt"/>
          <a:ea typeface="+mj-ea"/>
          <a:cs typeface="+mj-cs"/>
        </a:defRPr>
      </a:lvl1pPr>
      <a:lvl2pPr algn="ctr" rtl="0" fontAlgn="base">
        <a:spcBef>
          <a:spcPct val="0"/>
        </a:spcBef>
        <a:spcAft>
          <a:spcPct val="0"/>
        </a:spcAft>
        <a:defRPr sz="8600">
          <a:solidFill>
            <a:schemeClr val="tx2"/>
          </a:solidFill>
          <a:latin typeface="Arial Black" pitchFamily="34" charset="0"/>
        </a:defRPr>
      </a:lvl2pPr>
      <a:lvl3pPr algn="ctr" rtl="0" fontAlgn="base">
        <a:spcBef>
          <a:spcPct val="0"/>
        </a:spcBef>
        <a:spcAft>
          <a:spcPct val="0"/>
        </a:spcAft>
        <a:defRPr sz="8600">
          <a:solidFill>
            <a:schemeClr val="tx2"/>
          </a:solidFill>
          <a:latin typeface="Arial Black" pitchFamily="34" charset="0"/>
        </a:defRPr>
      </a:lvl3pPr>
      <a:lvl4pPr algn="ctr" rtl="0" fontAlgn="base">
        <a:spcBef>
          <a:spcPct val="0"/>
        </a:spcBef>
        <a:spcAft>
          <a:spcPct val="0"/>
        </a:spcAft>
        <a:defRPr sz="8600">
          <a:solidFill>
            <a:schemeClr val="tx2"/>
          </a:solidFill>
          <a:latin typeface="Arial Black" pitchFamily="34" charset="0"/>
        </a:defRPr>
      </a:lvl4pPr>
      <a:lvl5pPr algn="ctr" rtl="0" fontAlgn="base">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fontAlgn="base">
        <a:spcBef>
          <a:spcPct val="20000"/>
        </a:spcBef>
        <a:spcAft>
          <a:spcPct val="0"/>
        </a:spcAft>
        <a:buChar char="•"/>
        <a:defRPr sz="2900">
          <a:solidFill>
            <a:schemeClr val="tx1"/>
          </a:solidFill>
          <a:latin typeface="+mn-lt"/>
          <a:ea typeface="+mn-ea"/>
          <a:cs typeface="+mn-cs"/>
        </a:defRPr>
      </a:lvl1pPr>
      <a:lvl2pPr marL="739775" indent="-282575" algn="l" rtl="0" fontAlgn="base">
        <a:spcBef>
          <a:spcPct val="20000"/>
        </a:spcBef>
        <a:spcAft>
          <a:spcPct val="0"/>
        </a:spcAft>
        <a:buChar char="–"/>
        <a:defRPr sz="29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1900">
          <a:solidFill>
            <a:schemeClr val="tx1"/>
          </a:solidFill>
          <a:latin typeface="+mn-lt"/>
        </a:defRPr>
      </a:lvl4pPr>
      <a:lvl5pPr marL="2057400" indent="-228600" algn="l" rtl="0" fontAlgn="base">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1" y="0"/>
            <a:ext cx="32764413" cy="5554927"/>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
        <p:nvSpPr>
          <p:cNvPr id="181251" name="Rectangle 3"/>
          <p:cNvSpPr>
            <a:spLocks noChangeArrowheads="1"/>
          </p:cNvSpPr>
          <p:nvPr userDrawn="1"/>
        </p:nvSpPr>
        <p:spPr bwMode="auto">
          <a:xfrm>
            <a:off x="517870" y="6340410"/>
            <a:ext cx="31626760" cy="36149442"/>
          </a:xfrm>
          <a:prstGeom prst="rect">
            <a:avLst/>
          </a:prstGeom>
          <a:solidFill>
            <a:schemeClr val="accent1"/>
          </a:solidFill>
          <a:ln w="9525">
            <a:solidFill>
              <a:schemeClr val="tx1"/>
            </a:solidFill>
            <a:miter lim="800000"/>
            <a:headEnd/>
            <a:tailEnd/>
          </a:ln>
          <a:effectLst/>
        </p:spPr>
        <p:txBody>
          <a:bodyPr wrap="none" anchor="ctr"/>
          <a:lstStyle/>
          <a:p>
            <a:endParaRPr lang="en-CA" dirty="0"/>
          </a:p>
        </p:txBody>
      </p:sp>
      <p:sp>
        <p:nvSpPr>
          <p:cNvPr id="181252" name="Rectangle 4"/>
          <p:cNvSpPr>
            <a:spLocks noChangeArrowheads="1"/>
          </p:cNvSpPr>
          <p:nvPr userDrawn="1"/>
        </p:nvSpPr>
        <p:spPr bwMode="auto">
          <a:xfrm>
            <a:off x="1" y="5554927"/>
            <a:ext cx="32764413" cy="171236"/>
          </a:xfrm>
          <a:prstGeom prst="rect">
            <a:avLst/>
          </a:prstGeom>
          <a:solidFill>
            <a:srgbClr val="660000"/>
          </a:solidFill>
          <a:ln w="9525">
            <a:noFill/>
            <a:miter lim="800000"/>
            <a:headEnd/>
            <a:tailEnd/>
          </a:ln>
          <a:effectLst/>
        </p:spPr>
        <p:txBody>
          <a:bodyPr wrap="none" anchor="ctr"/>
          <a:lstStyle/>
          <a:p>
            <a:endParaRPr lang="en-CA" dirty="0"/>
          </a:p>
        </p:txBody>
      </p:sp>
      <p:sp>
        <p:nvSpPr>
          <p:cNvPr id="181253" name="Text Box 5"/>
          <p:cNvSpPr txBox="1">
            <a:spLocks noChangeArrowheads="1"/>
          </p:cNvSpPr>
          <p:nvPr userDrawn="1"/>
        </p:nvSpPr>
        <p:spPr bwMode="auto">
          <a:xfrm>
            <a:off x="455061" y="42810329"/>
            <a:ext cx="1877128" cy="423045"/>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pPr>
            <a:r>
              <a:rPr lang="en-US" sz="500" b="1" dirty="0">
                <a:solidFill>
                  <a:schemeClr val="bg2"/>
                </a:solidFill>
                <a:latin typeface="Arial" charset="0"/>
              </a:rPr>
              <a:t>POSTER TEMPLATE BY:</a:t>
            </a:r>
          </a:p>
          <a:p>
            <a:pPr eaLnBrk="0" hangingPunct="0">
              <a:lnSpc>
                <a:spcPct val="65000"/>
              </a:lnSpc>
              <a:spcBef>
                <a:spcPct val="50000"/>
              </a:spcBef>
            </a:pPr>
            <a:r>
              <a:rPr lang="en-US" sz="1000" b="1" dirty="0">
                <a:solidFill>
                  <a:schemeClr val="bg2"/>
                </a:solidFill>
                <a:latin typeface="Arial" charset="0"/>
              </a:rPr>
              <a:t>www.PosterPresentations.com</a:t>
            </a:r>
          </a:p>
        </p:txBody>
      </p:sp>
      <p:sp>
        <p:nvSpPr>
          <p:cNvPr id="181254" name="Rectangle 6"/>
          <p:cNvSpPr>
            <a:spLocks noGrp="1" noChangeArrowheads="1"/>
          </p:cNvSpPr>
          <p:nvPr>
            <p:ph type="title"/>
          </p:nvPr>
        </p:nvSpPr>
        <p:spPr bwMode="auto">
          <a:xfrm>
            <a:off x="716959" y="1679361"/>
            <a:ext cx="31296129" cy="2906282"/>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81255" name="Rectangle 7"/>
          <p:cNvSpPr>
            <a:spLocks noGrp="1" noChangeArrowheads="1"/>
          </p:cNvSpPr>
          <p:nvPr>
            <p:ph type="body" idx="1"/>
          </p:nvPr>
        </p:nvSpPr>
        <p:spPr bwMode="auto">
          <a:xfrm>
            <a:off x="517870" y="6340410"/>
            <a:ext cx="31495218" cy="36149442"/>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1" y="1"/>
            <a:ext cx="32764413" cy="43434000"/>
          </a:xfrm>
          <a:prstGeom prst="rect">
            <a:avLst/>
          </a:prstGeom>
          <a:noFill/>
          <a:ln w="3175">
            <a:solidFill>
              <a:schemeClr val="tx2"/>
            </a:solidFill>
            <a:miter lim="800000"/>
            <a:headEnd/>
            <a:tailEnd/>
          </a:ln>
          <a:effectLst/>
        </p:spPr>
        <p:txBody>
          <a:bodyPr wrap="none" anchor="ctr"/>
          <a:lstStyle/>
          <a:p>
            <a:endParaRPr lang="en-CA"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8600">
          <a:solidFill>
            <a:schemeClr val="tx2"/>
          </a:solidFill>
          <a:latin typeface="+mj-lt"/>
          <a:ea typeface="+mj-ea"/>
          <a:cs typeface="+mj-cs"/>
        </a:defRPr>
      </a:lvl1pPr>
      <a:lvl2pPr algn="ctr" rtl="0" fontAlgn="base">
        <a:spcBef>
          <a:spcPct val="0"/>
        </a:spcBef>
        <a:spcAft>
          <a:spcPct val="0"/>
        </a:spcAft>
        <a:defRPr sz="8600">
          <a:solidFill>
            <a:schemeClr val="tx2"/>
          </a:solidFill>
          <a:latin typeface="Arial Black" pitchFamily="34" charset="0"/>
        </a:defRPr>
      </a:lvl2pPr>
      <a:lvl3pPr algn="ctr" rtl="0" fontAlgn="base">
        <a:spcBef>
          <a:spcPct val="0"/>
        </a:spcBef>
        <a:spcAft>
          <a:spcPct val="0"/>
        </a:spcAft>
        <a:defRPr sz="8600">
          <a:solidFill>
            <a:schemeClr val="tx2"/>
          </a:solidFill>
          <a:latin typeface="Arial Black" pitchFamily="34" charset="0"/>
        </a:defRPr>
      </a:lvl3pPr>
      <a:lvl4pPr algn="ctr" rtl="0" fontAlgn="base">
        <a:spcBef>
          <a:spcPct val="0"/>
        </a:spcBef>
        <a:spcAft>
          <a:spcPct val="0"/>
        </a:spcAft>
        <a:defRPr sz="8600">
          <a:solidFill>
            <a:schemeClr val="tx2"/>
          </a:solidFill>
          <a:latin typeface="Arial Black" pitchFamily="34" charset="0"/>
        </a:defRPr>
      </a:lvl4pPr>
      <a:lvl5pPr algn="ctr" rtl="0" fontAlgn="base">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fontAlgn="base">
        <a:spcBef>
          <a:spcPct val="20000"/>
        </a:spcBef>
        <a:spcAft>
          <a:spcPct val="0"/>
        </a:spcAft>
        <a:buChar char="•"/>
        <a:defRPr sz="2900">
          <a:solidFill>
            <a:schemeClr val="tx1"/>
          </a:solidFill>
          <a:latin typeface="+mn-lt"/>
          <a:ea typeface="+mn-ea"/>
          <a:cs typeface="+mn-cs"/>
        </a:defRPr>
      </a:lvl1pPr>
      <a:lvl2pPr marL="739775" indent="-282575" algn="l" rtl="0" fontAlgn="base">
        <a:spcBef>
          <a:spcPct val="20000"/>
        </a:spcBef>
        <a:spcAft>
          <a:spcPct val="0"/>
        </a:spcAft>
        <a:buChar char="–"/>
        <a:defRPr sz="29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1900">
          <a:solidFill>
            <a:schemeClr val="tx1"/>
          </a:solidFill>
          <a:latin typeface="+mn-lt"/>
        </a:defRPr>
      </a:lvl4pPr>
      <a:lvl5pPr marL="2057400" indent="-228600" algn="l" rtl="0" fontAlgn="base">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2548389" y="16913282"/>
            <a:ext cx="6388530" cy="8385118"/>
          </a:xfrm>
          <a:prstGeom prst="rect">
            <a:avLst/>
          </a:prstGeom>
          <a:noFill/>
          <a:ln w="9525">
            <a:noFill/>
            <a:miter lim="800000"/>
            <a:headEnd/>
            <a:tailEnd/>
          </a:ln>
        </p:spPr>
      </p:pic>
      <p:pic>
        <p:nvPicPr>
          <p:cNvPr id="1026" name="Picture 2" descr="C:\Users\Andy\Desktop\Alida_poster.png"/>
          <p:cNvPicPr>
            <a:picLocks noChangeAspect="1" noChangeArrowheads="1"/>
          </p:cNvPicPr>
          <p:nvPr/>
        </p:nvPicPr>
        <p:blipFill>
          <a:blip r:embed="rId4" cstate="print"/>
          <a:srcRect/>
          <a:stretch>
            <a:fillRect/>
          </a:stretch>
        </p:blipFill>
        <p:spPr bwMode="auto">
          <a:xfrm>
            <a:off x="11412041" y="25096470"/>
            <a:ext cx="7098649" cy="8279130"/>
          </a:xfrm>
          <a:prstGeom prst="rect">
            <a:avLst/>
          </a:prstGeom>
          <a:noFill/>
        </p:spPr>
      </p:pic>
      <p:pic>
        <p:nvPicPr>
          <p:cNvPr id="1034" name="Picture 10"/>
          <p:cNvPicPr>
            <a:picLocks noChangeAspect="1" noChangeArrowheads="1"/>
          </p:cNvPicPr>
          <p:nvPr/>
        </p:nvPicPr>
        <p:blipFill>
          <a:blip r:embed="rId5" cstate="print"/>
          <a:srcRect/>
          <a:stretch>
            <a:fillRect/>
          </a:stretch>
        </p:blipFill>
        <p:spPr bwMode="auto">
          <a:xfrm>
            <a:off x="12347616" y="15103265"/>
            <a:ext cx="8021773" cy="6613735"/>
          </a:xfrm>
          <a:prstGeom prst="rect">
            <a:avLst/>
          </a:prstGeom>
          <a:noFill/>
          <a:ln w="9525">
            <a:noFill/>
            <a:miter lim="800000"/>
            <a:headEnd/>
            <a:tailEnd/>
          </a:ln>
        </p:spPr>
      </p:pic>
      <p:sp>
        <p:nvSpPr>
          <p:cNvPr id="2053" name="Rectangle 5"/>
          <p:cNvSpPr>
            <a:spLocks noChangeArrowheads="1"/>
          </p:cNvSpPr>
          <p:nvPr/>
        </p:nvSpPr>
        <p:spPr bwMode="auto">
          <a:xfrm>
            <a:off x="304006" y="1329035"/>
            <a:ext cx="32246542" cy="2123444"/>
          </a:xfrm>
          <a:prstGeom prst="rect">
            <a:avLst/>
          </a:prstGeom>
          <a:noFill/>
          <a:ln w="9525">
            <a:noFill/>
            <a:miter lim="800000"/>
            <a:headEnd/>
            <a:tailEnd/>
          </a:ln>
          <a:effectLst/>
        </p:spPr>
        <p:txBody>
          <a:bodyPr wrap="square" lIns="91243" tIns="45614" rIns="91243" bIns="45614">
            <a:spAutoFit/>
          </a:bodyPr>
          <a:lstStyle/>
          <a:p>
            <a:pPr algn="r"/>
            <a:r>
              <a:rPr lang="en-US" sz="7200" b="1" dirty="0" smtClean="0">
                <a:solidFill>
                  <a:schemeClr val="bg1">
                    <a:lumMod val="20000"/>
                    <a:lumOff val="80000"/>
                  </a:schemeClr>
                </a:solidFill>
                <a:latin typeface="+mn-lt"/>
                <a:cs typeface="Times New Roman" pitchFamily="18" charset="0"/>
              </a:rPr>
              <a:t>Interpretation of the Great Plains Polygonal Fault </a:t>
            </a:r>
            <a:r>
              <a:rPr lang="en-US" sz="7200" b="1" dirty="0" smtClean="0">
                <a:solidFill>
                  <a:srgbClr val="FFFFFF"/>
                </a:solidFill>
                <a:latin typeface="+mn-lt"/>
                <a:cs typeface="Times New Roman" pitchFamily="18" charset="0"/>
              </a:rPr>
              <a:t/>
            </a:r>
            <a:br>
              <a:rPr lang="en-US" sz="7200" b="1" dirty="0" smtClean="0">
                <a:solidFill>
                  <a:srgbClr val="FFFFFF"/>
                </a:solidFill>
                <a:latin typeface="+mn-lt"/>
                <a:cs typeface="Times New Roman" pitchFamily="18" charset="0"/>
              </a:rPr>
            </a:br>
            <a:r>
              <a:rPr lang="en-US" sz="6000" b="1" dirty="0" smtClean="0">
                <a:solidFill>
                  <a:srgbClr val="FFFFFF"/>
                </a:solidFill>
                <a:latin typeface="+mn-lt"/>
                <a:cs typeface="Times New Roman" pitchFamily="18" charset="0"/>
              </a:rPr>
              <a:t>Andy St-Onge, Calgary geophysicist@shaw.ca</a:t>
            </a:r>
            <a:endParaRPr lang="en-US" sz="6000" b="1" dirty="0">
              <a:solidFill>
                <a:srgbClr val="FFFFFF"/>
              </a:solidFill>
              <a:latin typeface="+mn-lt"/>
              <a:cs typeface="Times New Roman" pitchFamily="18" charset="0"/>
            </a:endParaRPr>
          </a:p>
        </p:txBody>
      </p:sp>
      <p:sp>
        <p:nvSpPr>
          <p:cNvPr id="2519" name="Text Box 471"/>
          <p:cNvSpPr txBox="1">
            <a:spLocks noChangeArrowheads="1"/>
          </p:cNvSpPr>
          <p:nvPr/>
        </p:nvSpPr>
        <p:spPr bwMode="auto">
          <a:xfrm>
            <a:off x="699738" y="6334126"/>
            <a:ext cx="10085832"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(i) Summary.</a:t>
            </a:r>
            <a:endParaRPr lang="en-US" sz="2400" b="1" dirty="0">
              <a:solidFill>
                <a:srgbClr val="F8F8F8"/>
              </a:solidFill>
              <a:latin typeface="+mn-lt"/>
              <a:cs typeface="Times New Roman" pitchFamily="18" charset="0"/>
            </a:endParaRPr>
          </a:p>
        </p:txBody>
      </p:sp>
      <p:sp>
        <p:nvSpPr>
          <p:cNvPr id="2521" name="Text Box 473"/>
          <p:cNvSpPr txBox="1">
            <a:spLocks noChangeArrowheads="1"/>
          </p:cNvSpPr>
          <p:nvPr/>
        </p:nvSpPr>
        <p:spPr bwMode="auto">
          <a:xfrm>
            <a:off x="698466" y="16078200"/>
            <a:ext cx="10088377" cy="830803"/>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 Start ~ 100 MA (Cenomanian) and deposit siliciclastics in the Western Interior Seaway.</a:t>
            </a:r>
            <a:endParaRPr lang="en-US" sz="2400" b="1" dirty="0">
              <a:solidFill>
                <a:srgbClr val="F8F8F8"/>
              </a:solidFill>
              <a:latin typeface="+mn-lt"/>
              <a:cs typeface="Times New Roman" pitchFamily="18" charset="0"/>
            </a:endParaRPr>
          </a:p>
        </p:txBody>
      </p:sp>
      <p:sp>
        <p:nvSpPr>
          <p:cNvPr id="2570" name="Text Box 522"/>
          <p:cNvSpPr txBox="1">
            <a:spLocks noChangeArrowheads="1"/>
          </p:cNvSpPr>
          <p:nvPr/>
        </p:nvSpPr>
        <p:spPr bwMode="auto">
          <a:xfrm>
            <a:off x="21920773" y="6334126"/>
            <a:ext cx="10085832" cy="461471"/>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8) West to east seismic line from ~250 – 600 m depth:</a:t>
            </a:r>
            <a:endParaRPr lang="en-US" sz="2400" b="1" dirty="0">
              <a:solidFill>
                <a:srgbClr val="F8F8F8"/>
              </a:solidFill>
              <a:latin typeface="+mn-lt"/>
              <a:cs typeface="Times New Roman" pitchFamily="18" charset="0"/>
            </a:endParaRPr>
          </a:p>
        </p:txBody>
      </p:sp>
      <p:sp>
        <p:nvSpPr>
          <p:cNvPr id="2611" name="Text Box 563"/>
          <p:cNvSpPr txBox="1">
            <a:spLocks noChangeArrowheads="1"/>
          </p:cNvSpPr>
          <p:nvPr/>
        </p:nvSpPr>
        <p:spPr bwMode="auto">
          <a:xfrm>
            <a:off x="21920686" y="14478000"/>
            <a:ext cx="1008600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9) Summary so far:</a:t>
            </a:r>
            <a:endParaRPr lang="en-US" sz="2400" b="1" dirty="0">
              <a:solidFill>
                <a:srgbClr val="F8F8F8"/>
              </a:solidFill>
              <a:latin typeface="+mn-lt"/>
              <a:cs typeface="Times New Roman" pitchFamily="18" charset="0"/>
            </a:endParaRPr>
          </a:p>
        </p:txBody>
      </p:sp>
      <p:sp>
        <p:nvSpPr>
          <p:cNvPr id="2612" name="Text Box 564"/>
          <p:cNvSpPr txBox="1">
            <a:spLocks noChangeArrowheads="1"/>
          </p:cNvSpPr>
          <p:nvPr/>
        </p:nvSpPr>
        <p:spPr bwMode="auto">
          <a:xfrm>
            <a:off x="21946164" y="27115218"/>
            <a:ext cx="10035050" cy="1661993"/>
          </a:xfrm>
          <a:prstGeom prst="rect">
            <a:avLst/>
          </a:prstGeom>
          <a:noFill/>
          <a:ln w="9525">
            <a:noFill/>
            <a:miter lim="800000"/>
            <a:headEnd/>
            <a:tailEnd/>
          </a:ln>
          <a:effectLst/>
        </p:spPr>
        <p:txBody>
          <a:bodyPr lIns="457200" tIns="457200" rIns="457200" bIns="457200">
            <a:spAutoFit/>
          </a:bodyPr>
          <a:lstStyle/>
          <a:p>
            <a:pPr defTabSz="4389438"/>
            <a:r>
              <a:rPr lang="en-US" sz="2400" i="1" dirty="0">
                <a:latin typeface="+mn-lt"/>
              </a:rPr>
              <a:t/>
            </a:r>
            <a:br>
              <a:rPr lang="en-US" sz="2400" i="1" dirty="0">
                <a:latin typeface="+mn-lt"/>
              </a:rPr>
            </a:br>
            <a:endParaRPr lang="en-US" sz="2400" dirty="0">
              <a:latin typeface="+mn-lt"/>
            </a:endParaRPr>
          </a:p>
        </p:txBody>
      </p:sp>
      <p:sp>
        <p:nvSpPr>
          <p:cNvPr id="26" name="Text Box 472"/>
          <p:cNvSpPr txBox="1">
            <a:spLocks noChangeArrowheads="1"/>
          </p:cNvSpPr>
          <p:nvPr/>
        </p:nvSpPr>
        <p:spPr bwMode="auto">
          <a:xfrm>
            <a:off x="574745" y="6553200"/>
            <a:ext cx="10335818" cy="10156627"/>
          </a:xfrm>
          <a:prstGeom prst="rect">
            <a:avLst/>
          </a:prstGeom>
          <a:noFill/>
          <a:ln w="9525">
            <a:noFill/>
            <a:miter lim="800000"/>
            <a:headEnd/>
            <a:tailEnd/>
          </a:ln>
          <a:effectLst/>
        </p:spPr>
        <p:txBody>
          <a:bodyPr wrap="square" lIns="457200" tIns="457200" rIns="457200" bIns="457200">
            <a:spAutoFit/>
          </a:bodyPr>
          <a:lstStyle/>
          <a:p>
            <a:pPr algn="just"/>
            <a:r>
              <a:rPr lang="en-US" sz="2400" dirty="0" smtClean="0">
                <a:latin typeface="+mn-lt"/>
                <a:cs typeface="Arial" pitchFamily="34" charset="0"/>
              </a:rPr>
              <a:t>Siliceous Cretaceous sediments of the Western Interior Seaway of North America host  a previously unreported polygonal fault system (PFS). The Great Plains PFS (GPPFS) is an expansive network of fractures and faults that could be the Earth’s largest PFS. Interpretation of seismic data in the Pierre Shale depositional area has identified faulted strata with a polygonal planform geometry of aggregated fault traces indicative of PFS.  </a:t>
            </a:r>
          </a:p>
          <a:p>
            <a:pPr algn="just"/>
            <a:endParaRPr lang="en-CA" sz="2400" dirty="0" smtClean="0">
              <a:latin typeface="+mn-lt"/>
              <a:cs typeface="Arial" pitchFamily="34" charset="0"/>
            </a:endParaRPr>
          </a:p>
          <a:p>
            <a:pPr algn="just"/>
            <a:r>
              <a:rPr lang="en-US" sz="2400" dirty="0" smtClean="0">
                <a:latin typeface="+mn-lt"/>
                <a:cs typeface="Arial" pitchFamily="34" charset="0"/>
              </a:rPr>
              <a:t>A 3-D seismic dataset from </a:t>
            </a:r>
            <a:r>
              <a:rPr lang="en-US" sz="2400" dirty="0" err="1" smtClean="0">
                <a:latin typeface="+mn-lt"/>
                <a:cs typeface="Arial" pitchFamily="34" charset="0"/>
              </a:rPr>
              <a:t>Alida</a:t>
            </a:r>
            <a:r>
              <a:rPr lang="en-US" sz="2400" dirty="0" smtClean="0">
                <a:latin typeface="+mn-lt"/>
                <a:cs typeface="Arial" pitchFamily="34" charset="0"/>
              </a:rPr>
              <a:t>, Saskatchewan provides some insight into fault timing and geometry for the GPPFS. Here, faulting in the GPPFS appears to have occurred in two stages.  </a:t>
            </a:r>
            <a:r>
              <a:rPr lang="en-US" sz="2400" dirty="0" smtClean="0">
                <a:latin typeface="+mn-lt"/>
              </a:rPr>
              <a:t>The lower tier is Coniacian to Campanian, has a base at ~25 m ASL, with larger faults having average throws of ~10-15 m and a fault density of ~10 faults/mile</a:t>
            </a:r>
            <a:r>
              <a:rPr lang="en-US" sz="2400" baseline="30000" dirty="0" smtClean="0">
                <a:latin typeface="+mn-lt"/>
              </a:rPr>
              <a:t>2</a:t>
            </a:r>
            <a:r>
              <a:rPr lang="en-US" sz="2400" dirty="0" smtClean="0">
                <a:latin typeface="+mn-lt"/>
              </a:rPr>
              <a:t>. This tier forms a series of grabens at the top, suggesting Middle Campanian local or regional extension.  The upper PFS tier (Upper Campanian) has similar fault throws and areal densities, but the faults are longer in length and the predominant strike azimuth changes. Also, the upper PFS tier has developed into tilted fault blocks that increase in offset up to the base of the Tertiary at 500 m ASL, ~100 m below surface. The data presented here are representative of  seismic data, surface geology, landslides, and well control that could be indicating that the GPPFS could be &gt;2,000,000 Km</a:t>
            </a:r>
            <a:r>
              <a:rPr lang="en-US" sz="2400" baseline="30000" dirty="0" smtClean="0">
                <a:latin typeface="+mn-lt"/>
              </a:rPr>
              <a:t>2</a:t>
            </a:r>
            <a:r>
              <a:rPr lang="en-US" sz="2400" dirty="0" smtClean="0">
                <a:latin typeface="+mn-lt"/>
              </a:rPr>
              <a:t> in area.  The engineering  geology advances are numerous where the PFS is at outcrop or near outcrop.</a:t>
            </a:r>
            <a:endParaRPr lang="en-US" sz="2400" dirty="0">
              <a:latin typeface="+mn-lt"/>
              <a:cs typeface="Times New Roman" pitchFamily="18" charset="0"/>
            </a:endParaRPr>
          </a:p>
        </p:txBody>
      </p:sp>
      <p:sp>
        <p:nvSpPr>
          <p:cNvPr id="30" name="Rectangle 29"/>
          <p:cNvSpPr/>
          <p:nvPr/>
        </p:nvSpPr>
        <p:spPr>
          <a:xfrm>
            <a:off x="11414329" y="21436548"/>
            <a:ext cx="9888346" cy="3785652"/>
          </a:xfrm>
          <a:prstGeom prst="rect">
            <a:avLst/>
          </a:prstGeom>
        </p:spPr>
        <p:txBody>
          <a:bodyPr wrap="square">
            <a:spAutoFit/>
          </a:bodyPr>
          <a:lstStyle/>
          <a:p>
            <a:pPr>
              <a:buFont typeface="Arial"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Mississippian </a:t>
            </a:r>
            <a:r>
              <a:rPr lang="en-US" sz="2400" dirty="0">
                <a:latin typeface="Arial" panose="020B0604020202020204" pitchFamily="34" charset="0"/>
                <a:cs typeface="Arial" panose="020B0604020202020204" pitchFamily="34" charset="0"/>
              </a:rPr>
              <a:t>age grainstone shoals at ~1200 m have produced 31 MM BOE from 164 producing wells since 1954.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3-D seismic dataset  acquired in 1995 to image the Mississippian beds. The 350 m source line interval, 235 m receiver line interval and 25 m  bin size resulted in low fold at depths &lt; 500 m.</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Mississippian reservoir is unassociated with any process presented here.</a:t>
            </a:r>
            <a:endParaRPr lang="en-CA" sz="2400" dirty="0">
              <a:latin typeface="Arial" panose="020B0604020202020204" pitchFamily="34" charset="0"/>
              <a:cs typeface="Arial" panose="020B0604020202020204" pitchFamily="34" charset="0"/>
            </a:endParaRPr>
          </a:p>
          <a:p>
            <a:pPr>
              <a:buFont typeface="Arial" pitchFamily="34" charset="0"/>
              <a:buChar char="•"/>
            </a:pPr>
            <a:endParaRPr lang="en-US" sz="2400" dirty="0" smtClean="0"/>
          </a:p>
          <a:p>
            <a:pPr>
              <a:buFont typeface="Arial" pitchFamily="34" charset="0"/>
              <a:buChar char="•"/>
            </a:pPr>
            <a:endParaRPr lang="en-US" sz="2400" dirty="0" smtClean="0">
              <a:latin typeface="+mn-lt"/>
            </a:endParaRPr>
          </a:p>
        </p:txBody>
      </p:sp>
      <p:sp>
        <p:nvSpPr>
          <p:cNvPr id="37" name="TextBox 36"/>
          <p:cNvSpPr txBox="1"/>
          <p:nvPr/>
        </p:nvSpPr>
        <p:spPr>
          <a:xfrm>
            <a:off x="4130040" y="35375850"/>
            <a:ext cx="6431139" cy="461665"/>
          </a:xfrm>
          <a:prstGeom prst="rect">
            <a:avLst/>
          </a:prstGeom>
          <a:noFill/>
        </p:spPr>
        <p:txBody>
          <a:bodyPr wrap="square" rtlCol="0">
            <a:spAutoFit/>
          </a:bodyPr>
          <a:lstStyle/>
          <a:p>
            <a:r>
              <a:rPr lang="en-US" sz="2400" dirty="0" smtClean="0">
                <a:latin typeface="+mn-lt"/>
              </a:rPr>
              <a:t>(from Roberts and Kirschbaum, 1995)</a:t>
            </a:r>
            <a:endParaRPr lang="en-CA" sz="2400" dirty="0">
              <a:latin typeface="+mn-lt"/>
            </a:endParaRPr>
          </a:p>
        </p:txBody>
      </p:sp>
      <p:sp>
        <p:nvSpPr>
          <p:cNvPr id="38" name="TextBox 37"/>
          <p:cNvSpPr txBox="1"/>
          <p:nvPr/>
        </p:nvSpPr>
        <p:spPr>
          <a:xfrm>
            <a:off x="1142542" y="24757603"/>
            <a:ext cx="3913187" cy="461665"/>
          </a:xfrm>
          <a:prstGeom prst="rect">
            <a:avLst/>
          </a:prstGeom>
          <a:noFill/>
        </p:spPr>
        <p:txBody>
          <a:bodyPr wrap="square" rtlCol="0">
            <a:spAutoFit/>
          </a:bodyPr>
          <a:lstStyle/>
          <a:p>
            <a:r>
              <a:rPr lang="en-US" sz="2400" dirty="0" smtClean="0">
                <a:latin typeface="+mn-lt"/>
              </a:rPr>
              <a:t>From Blakey, 2014</a:t>
            </a:r>
            <a:endParaRPr lang="en-CA" sz="2400" dirty="0">
              <a:latin typeface="+mn-lt"/>
            </a:endParaRPr>
          </a:p>
        </p:txBody>
      </p:sp>
      <p:pic>
        <p:nvPicPr>
          <p:cNvPr id="1027" name="Picture 3" descr="D:\PFS_Alida_Poster\From Cartwright_b.png"/>
          <p:cNvPicPr>
            <a:picLocks noChangeAspect="1" noChangeArrowheads="1"/>
          </p:cNvPicPr>
          <p:nvPr/>
        </p:nvPicPr>
        <p:blipFill>
          <a:blip r:embed="rId6" cstate="print"/>
          <a:srcRect/>
          <a:stretch>
            <a:fillRect/>
          </a:stretch>
        </p:blipFill>
        <p:spPr bwMode="auto">
          <a:xfrm>
            <a:off x="11461182" y="7896225"/>
            <a:ext cx="9794641" cy="6086013"/>
          </a:xfrm>
          <a:prstGeom prst="rect">
            <a:avLst/>
          </a:prstGeom>
          <a:noFill/>
        </p:spPr>
      </p:pic>
      <p:sp>
        <p:nvSpPr>
          <p:cNvPr id="34" name="Text Box 522"/>
          <p:cNvSpPr txBox="1">
            <a:spLocks noChangeArrowheads="1"/>
          </p:cNvSpPr>
          <p:nvPr/>
        </p:nvSpPr>
        <p:spPr bwMode="auto">
          <a:xfrm>
            <a:off x="11315586" y="6334126"/>
            <a:ext cx="10085832" cy="1569467"/>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4) After deposition, the subaqueous muds underwent normal faulting. Cartwright (1994) and others have researched this topic; the cause of the faulting is still being discussed.  The work here is focused on the GPPFS presence (the cause is work in progress).</a:t>
            </a:r>
            <a:endParaRPr lang="en-US" sz="2400" b="1" dirty="0">
              <a:solidFill>
                <a:srgbClr val="F8F8F8"/>
              </a:solidFill>
              <a:latin typeface="+mn-lt"/>
              <a:cs typeface="Times New Roman" pitchFamily="18" charset="0"/>
            </a:endParaRPr>
          </a:p>
        </p:txBody>
      </p:sp>
      <p:sp>
        <p:nvSpPr>
          <p:cNvPr id="40" name="Text Box 502"/>
          <p:cNvSpPr txBox="1">
            <a:spLocks noChangeArrowheads="1"/>
          </p:cNvSpPr>
          <p:nvPr/>
        </p:nvSpPr>
        <p:spPr bwMode="auto">
          <a:xfrm>
            <a:off x="11315499" y="24688800"/>
            <a:ext cx="1008600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6) At Alida, the Pierre shale is ~ 400 m thick.  </a:t>
            </a:r>
            <a:endParaRPr lang="en-US" sz="2400" b="1" dirty="0">
              <a:solidFill>
                <a:srgbClr val="F8F8F8"/>
              </a:solidFill>
              <a:latin typeface="+mn-lt"/>
              <a:cs typeface="Times New Roman" pitchFamily="18" charset="0"/>
            </a:endParaRPr>
          </a:p>
        </p:txBody>
      </p:sp>
      <p:sp>
        <p:nvSpPr>
          <p:cNvPr id="41" name="Rectangle 40"/>
          <p:cNvSpPr/>
          <p:nvPr/>
        </p:nvSpPr>
        <p:spPr>
          <a:xfrm>
            <a:off x="17935233" y="25496127"/>
            <a:ext cx="3467991" cy="4524315"/>
          </a:xfrm>
          <a:prstGeom prst="rect">
            <a:avLst/>
          </a:prstGeom>
        </p:spPr>
        <p:txBody>
          <a:bodyPr wrap="square">
            <a:spAutoFit/>
          </a:bodyPr>
          <a:lstStyle/>
          <a:p>
            <a:pPr>
              <a:buFont typeface="Arial" pitchFamily="34" charset="0"/>
              <a:buChar char="•"/>
            </a:pPr>
            <a:endParaRPr lang="en-US" sz="2400" dirty="0" smtClean="0">
              <a:latin typeface="+mn-lt"/>
            </a:endParaRPr>
          </a:p>
          <a:p>
            <a:pPr marL="342900" indent="-342900">
              <a:buFont typeface="Arial" panose="020B0604020202020204" pitchFamily="34" charset="0"/>
              <a:buChar char="•"/>
              <a:tabLst>
                <a:tab pos="174625" algn="l"/>
              </a:tabLst>
            </a:pPr>
            <a:r>
              <a:rPr lang="en-US" sz="2400" dirty="0" smtClean="0">
                <a:latin typeface="+mn-lt"/>
              </a:rPr>
              <a:t> At </a:t>
            </a:r>
            <a:r>
              <a:rPr lang="en-US" sz="2400" dirty="0" err="1" smtClean="0">
                <a:latin typeface="+mn-lt"/>
              </a:rPr>
              <a:t>Alida</a:t>
            </a:r>
            <a:r>
              <a:rPr lang="en-US" sz="2400" dirty="0" smtClean="0">
                <a:latin typeface="+mn-lt"/>
              </a:rPr>
              <a:t>, the Upper Pierre is overlain by ~100m of Tertiary and glacial strata above 500 m above sea level (ASL). </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tabLst>
                <a:tab pos="174625" algn="l"/>
              </a:tabLst>
            </a:pPr>
            <a:r>
              <a:rPr lang="en-US" sz="2400" dirty="0" smtClean="0">
                <a:latin typeface="+mn-lt"/>
              </a:rPr>
              <a:t>Note the faulted Pierre strata in the simple cross-section.</a:t>
            </a:r>
            <a:endParaRPr lang="en-US" sz="2400" dirty="0" smtClean="0"/>
          </a:p>
          <a:p>
            <a:pPr>
              <a:buFont typeface="Arial" pitchFamily="34" charset="0"/>
              <a:buChar char="•"/>
            </a:pPr>
            <a:endParaRPr lang="en-US" sz="2400" dirty="0" smtClean="0">
              <a:latin typeface="+mn-lt"/>
            </a:endParaRPr>
          </a:p>
        </p:txBody>
      </p:sp>
      <p:sp>
        <p:nvSpPr>
          <p:cNvPr id="44" name="Text Box 563"/>
          <p:cNvSpPr txBox="1">
            <a:spLocks noChangeArrowheads="1"/>
          </p:cNvSpPr>
          <p:nvPr/>
        </p:nvSpPr>
        <p:spPr bwMode="auto">
          <a:xfrm>
            <a:off x="21920686" y="28651200"/>
            <a:ext cx="1008600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11) Coniacian Govenlock to 2WS Isochron (time difference).</a:t>
            </a:r>
            <a:endParaRPr lang="en-US" sz="2400" b="1" dirty="0">
              <a:solidFill>
                <a:srgbClr val="F8F8F8"/>
              </a:solidFill>
              <a:latin typeface="+mn-lt"/>
              <a:cs typeface="Times New Roman" pitchFamily="18" charset="0"/>
            </a:endParaRPr>
          </a:p>
        </p:txBody>
      </p:sp>
      <p:pic>
        <p:nvPicPr>
          <p:cNvPr id="6" name="Picture 4"/>
          <p:cNvPicPr>
            <a:picLocks noChangeAspect="1" noChangeArrowheads="1"/>
          </p:cNvPicPr>
          <p:nvPr/>
        </p:nvPicPr>
        <p:blipFill>
          <a:blip r:embed="rId7" cstate="print"/>
          <a:srcRect/>
          <a:stretch>
            <a:fillRect/>
          </a:stretch>
        </p:blipFill>
        <p:spPr bwMode="auto">
          <a:xfrm>
            <a:off x="11412041" y="33634680"/>
            <a:ext cx="9892922" cy="8732520"/>
          </a:xfrm>
          <a:prstGeom prst="rect">
            <a:avLst/>
          </a:prstGeom>
          <a:noFill/>
          <a:ln w="9525">
            <a:noFill/>
            <a:miter lim="800000"/>
            <a:headEnd/>
            <a:tailEnd/>
          </a:ln>
        </p:spPr>
      </p:pic>
      <p:sp>
        <p:nvSpPr>
          <p:cNvPr id="47" name="TextBox 46"/>
          <p:cNvSpPr txBox="1"/>
          <p:nvPr/>
        </p:nvSpPr>
        <p:spPr>
          <a:xfrm>
            <a:off x="22017767" y="15053608"/>
            <a:ext cx="9891845"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rPr>
              <a:t>The Turonian 2WS two way traveltime map shows a southwest to northeast structural rise consistent with regional dip without faulting.</a:t>
            </a:r>
          </a:p>
          <a:p>
            <a:pPr marL="342900" indent="-342900">
              <a:buFont typeface="Arial" panose="020B0604020202020204" pitchFamily="34" charset="0"/>
              <a:buChar char="•"/>
            </a:pPr>
            <a:r>
              <a:rPr lang="en-US" sz="2400" dirty="0" smtClean="0">
                <a:latin typeface="Arial" panose="020B0604020202020204" pitchFamily="34" charset="0"/>
              </a:rPr>
              <a:t>The west to east seismic line images faults above the Turonian 2WS.</a:t>
            </a:r>
          </a:p>
          <a:p>
            <a:pPr marL="342900" indent="-342900">
              <a:buFont typeface="Arial" panose="020B0604020202020204" pitchFamily="34" charset="0"/>
              <a:buChar char="•"/>
            </a:pPr>
            <a:r>
              <a:rPr lang="en-US" sz="2400" dirty="0" smtClean="0">
                <a:latin typeface="Arial" panose="020B0604020202020204" pitchFamily="34" charset="0"/>
              </a:rPr>
              <a:t>Let’s map the Coniacian Govenlock Two Way Traveltime, the next shallowest reflection above the Turonian 2WS.</a:t>
            </a:r>
            <a:endParaRPr lang="en-CA" sz="2400" dirty="0">
              <a:latin typeface="Arial" panose="020B0604020202020204" pitchFamily="34" charset="0"/>
            </a:endParaRPr>
          </a:p>
        </p:txBody>
      </p:sp>
      <p:sp>
        <p:nvSpPr>
          <p:cNvPr id="51" name="Text Box 563"/>
          <p:cNvSpPr txBox="1">
            <a:spLocks noChangeArrowheads="1"/>
          </p:cNvSpPr>
          <p:nvPr/>
        </p:nvSpPr>
        <p:spPr bwMode="auto">
          <a:xfrm>
            <a:off x="21920686" y="17902729"/>
            <a:ext cx="1008600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10) The Coniacian Govenlock Two Way </a:t>
            </a:r>
            <a:r>
              <a:rPr lang="en-US" sz="2400" b="1" dirty="0" err="1" smtClean="0">
                <a:solidFill>
                  <a:srgbClr val="F8F8F8"/>
                </a:solidFill>
                <a:latin typeface="+mn-lt"/>
                <a:cs typeface="Times New Roman" pitchFamily="18" charset="0"/>
              </a:rPr>
              <a:t>Traveltime</a:t>
            </a:r>
            <a:r>
              <a:rPr lang="en-US" sz="2400" b="1" dirty="0" smtClean="0">
                <a:solidFill>
                  <a:srgbClr val="F8F8F8"/>
                </a:solidFill>
                <a:latin typeface="+mn-lt"/>
                <a:cs typeface="Times New Roman" pitchFamily="18" charset="0"/>
              </a:rPr>
              <a:t>.</a:t>
            </a:r>
            <a:endParaRPr lang="en-US" sz="2400" b="1" dirty="0">
              <a:solidFill>
                <a:srgbClr val="F8F8F8"/>
              </a:solidFill>
              <a:latin typeface="+mn-lt"/>
              <a:cs typeface="Times New Roman" pitchFamily="18" charset="0"/>
            </a:endParaRPr>
          </a:p>
        </p:txBody>
      </p:sp>
      <p:pic>
        <p:nvPicPr>
          <p:cNvPr id="1029" name="Picture 5"/>
          <p:cNvPicPr>
            <a:picLocks noChangeAspect="1" noChangeArrowheads="1"/>
          </p:cNvPicPr>
          <p:nvPr/>
        </p:nvPicPr>
        <p:blipFill>
          <a:blip r:embed="rId8" cstate="print"/>
          <a:srcRect/>
          <a:stretch>
            <a:fillRect/>
          </a:stretch>
        </p:blipFill>
        <p:spPr bwMode="auto">
          <a:xfrm>
            <a:off x="22018319" y="18440400"/>
            <a:ext cx="9890741" cy="8879643"/>
          </a:xfrm>
          <a:prstGeom prst="rect">
            <a:avLst/>
          </a:prstGeom>
          <a:noFill/>
          <a:ln w="9525">
            <a:noFill/>
            <a:miter lim="800000"/>
            <a:headEnd/>
            <a:tailEnd/>
          </a:ln>
        </p:spPr>
      </p:pic>
      <p:sp>
        <p:nvSpPr>
          <p:cNvPr id="53" name="TextBox 52"/>
          <p:cNvSpPr txBox="1"/>
          <p:nvPr/>
        </p:nvSpPr>
        <p:spPr>
          <a:xfrm>
            <a:off x="22021357" y="38328600"/>
            <a:ext cx="9884664"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map shows </a:t>
            </a:r>
            <a:r>
              <a:rPr lang="en-US" sz="2400" dirty="0">
                <a:latin typeface="Arial" panose="020B0604020202020204" pitchFamily="34" charset="0"/>
                <a:cs typeface="Arial" panose="020B0604020202020204" pitchFamily="34" charset="0"/>
              </a:rPr>
              <a:t>Upper Cretaceous fault traces as local </a:t>
            </a:r>
            <a:r>
              <a:rPr lang="en-US" sz="2400" dirty="0" err="1">
                <a:latin typeface="Arial" panose="020B0604020202020204" pitchFamily="34" charset="0"/>
                <a:cs typeface="Arial" panose="020B0604020202020204" pitchFamily="34" charset="0"/>
              </a:rPr>
              <a:t>isochron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thins.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isochron map shows minor variations in traveltimes that are lost in the dynamic range of the two way traveltime maps in panels 7 and 10.</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Let’s map the next adjacent and shallower traveltime interval – the Santonian Niobrara to Coniacian  Govenlock Isochron.</a:t>
            </a:r>
            <a:endParaRPr lang="en-CA" sz="2400" dirty="0">
              <a:latin typeface="Arial" panose="020B0604020202020204" pitchFamily="34" charset="0"/>
              <a:cs typeface="Arial" panose="020B0604020202020204" pitchFamily="34" charset="0"/>
            </a:endParaRPr>
          </a:p>
        </p:txBody>
      </p:sp>
      <p:pic>
        <p:nvPicPr>
          <p:cNvPr id="54" name="Picture 2"/>
          <p:cNvPicPr>
            <a:picLocks noChangeAspect="1" noChangeArrowheads="1"/>
          </p:cNvPicPr>
          <p:nvPr/>
        </p:nvPicPr>
        <p:blipFill>
          <a:blip r:embed="rId9" cstate="print"/>
          <a:srcRect/>
          <a:stretch>
            <a:fillRect/>
          </a:stretch>
        </p:blipFill>
        <p:spPr bwMode="auto">
          <a:xfrm>
            <a:off x="22018319" y="29267831"/>
            <a:ext cx="9893808" cy="8908369"/>
          </a:xfrm>
          <a:prstGeom prst="rect">
            <a:avLst/>
          </a:prstGeom>
          <a:noFill/>
          <a:ln w="9525">
            <a:noFill/>
            <a:miter lim="800000"/>
            <a:headEnd/>
            <a:tailEnd/>
          </a:ln>
        </p:spPr>
      </p:pic>
      <p:cxnSp>
        <p:nvCxnSpPr>
          <p:cNvPr id="7" name="Straight Arrow Connector 6"/>
          <p:cNvCxnSpPr/>
          <p:nvPr/>
        </p:nvCxnSpPr>
        <p:spPr bwMode="auto">
          <a:xfrm flipH="1" flipV="1">
            <a:off x="15979140" y="18387060"/>
            <a:ext cx="532012" cy="299249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sp>
        <p:nvSpPr>
          <p:cNvPr id="8" name="TextBox 7"/>
          <p:cNvSpPr txBox="1"/>
          <p:nvPr/>
        </p:nvSpPr>
        <p:spPr>
          <a:xfrm>
            <a:off x="12343606" y="21423868"/>
            <a:ext cx="6239593" cy="369332"/>
          </a:xfrm>
          <a:prstGeom prst="rect">
            <a:avLst/>
          </a:prstGeom>
          <a:noFill/>
        </p:spPr>
        <p:txBody>
          <a:bodyPr wrap="square" rtlCol="0">
            <a:spAutoFit/>
          </a:bodyPr>
          <a:lstStyle/>
          <a:p>
            <a:r>
              <a:rPr lang="en-US" sz="1800" dirty="0" smtClean="0">
                <a:latin typeface="+mn-lt"/>
              </a:rPr>
              <a:t>UTMX=293783, UTMY=5480369, NAD 27, UTM Zone 14N</a:t>
            </a:r>
            <a:endParaRPr lang="en-US" sz="1800" dirty="0">
              <a:latin typeface="+mn-lt"/>
            </a:endParaRPr>
          </a:p>
        </p:txBody>
      </p:sp>
      <p:grpSp>
        <p:nvGrpSpPr>
          <p:cNvPr id="10" name="Group 9"/>
          <p:cNvGrpSpPr/>
          <p:nvPr/>
        </p:nvGrpSpPr>
        <p:grpSpPr>
          <a:xfrm>
            <a:off x="2561310" y="26603325"/>
            <a:ext cx="6362688" cy="8503222"/>
            <a:chOff x="2536015" y="27905868"/>
            <a:chExt cx="6362688" cy="8503222"/>
          </a:xfrm>
        </p:grpSpPr>
        <p:pic>
          <p:nvPicPr>
            <p:cNvPr id="4" name="Picture 2"/>
            <p:cNvPicPr>
              <a:picLocks noChangeAspect="1" noChangeArrowheads="1"/>
            </p:cNvPicPr>
            <p:nvPr/>
          </p:nvPicPr>
          <p:blipFill>
            <a:blip r:embed="rId10" cstate="print"/>
            <a:srcRect/>
            <a:stretch>
              <a:fillRect/>
            </a:stretch>
          </p:blipFill>
          <p:spPr bwMode="auto">
            <a:xfrm>
              <a:off x="2536015" y="27905868"/>
              <a:ext cx="6362688" cy="8503222"/>
            </a:xfrm>
            <a:prstGeom prst="rect">
              <a:avLst/>
            </a:prstGeom>
            <a:noFill/>
            <a:ln w="9525">
              <a:noFill/>
              <a:miter lim="800000"/>
              <a:headEnd/>
              <a:tailEnd/>
            </a:ln>
          </p:spPr>
        </p:pic>
        <p:sp>
          <p:nvSpPr>
            <p:cNvPr id="11" name="TextBox 10"/>
            <p:cNvSpPr txBox="1"/>
            <p:nvPr/>
          </p:nvSpPr>
          <p:spPr>
            <a:xfrm>
              <a:off x="6911341" y="30168412"/>
              <a:ext cx="1318260" cy="400110"/>
            </a:xfrm>
            <a:prstGeom prst="rect">
              <a:avLst/>
            </a:prstGeom>
            <a:solidFill>
              <a:srgbClr val="ABDFCF"/>
            </a:solidFill>
          </p:spPr>
          <p:txBody>
            <a:bodyPr wrap="square" rtlCol="0">
              <a:spAutoFit/>
            </a:bodyPr>
            <a:lstStyle/>
            <a:p>
              <a:r>
                <a:rPr lang="en-US" sz="2000" dirty="0" smtClean="0"/>
                <a:t>subsurface</a:t>
              </a:r>
              <a:endParaRPr lang="en-US" sz="2000" dirty="0"/>
            </a:p>
          </p:txBody>
        </p:sp>
        <p:sp>
          <p:nvSpPr>
            <p:cNvPr id="12" name="TextBox 11"/>
            <p:cNvSpPr txBox="1"/>
            <p:nvPr/>
          </p:nvSpPr>
          <p:spPr>
            <a:xfrm>
              <a:off x="2956560" y="32453580"/>
              <a:ext cx="1082040" cy="400110"/>
            </a:xfrm>
            <a:prstGeom prst="rect">
              <a:avLst/>
            </a:prstGeom>
            <a:solidFill>
              <a:srgbClr val="FFE697"/>
            </a:solidFill>
          </p:spPr>
          <p:txBody>
            <a:bodyPr wrap="square" rtlCol="0">
              <a:spAutoFit/>
            </a:bodyPr>
            <a:lstStyle/>
            <a:p>
              <a:r>
                <a:rPr lang="en-US" sz="2000" dirty="0" smtClean="0">
                  <a:latin typeface="Arial" panose="020B0604020202020204" pitchFamily="34" charset="0"/>
                </a:rPr>
                <a:t>outcrop</a:t>
              </a:r>
              <a:endParaRPr lang="en-US" sz="2000" dirty="0">
                <a:latin typeface="Arial" panose="020B0604020202020204" pitchFamily="34" charset="0"/>
              </a:endParaRPr>
            </a:p>
          </p:txBody>
        </p:sp>
      </p:grpSp>
      <p:sp>
        <p:nvSpPr>
          <p:cNvPr id="39" name="TextBox 38"/>
          <p:cNvSpPr txBox="1"/>
          <p:nvPr/>
        </p:nvSpPr>
        <p:spPr>
          <a:xfrm>
            <a:off x="2310766" y="35032950"/>
            <a:ext cx="7220409" cy="461665"/>
          </a:xfrm>
          <a:prstGeom prst="rect">
            <a:avLst/>
          </a:prstGeom>
          <a:noFill/>
        </p:spPr>
        <p:txBody>
          <a:bodyPr wrap="square" rtlCol="0">
            <a:spAutoFit/>
          </a:bodyPr>
          <a:lstStyle/>
          <a:p>
            <a:r>
              <a:rPr lang="en-US" sz="2400" dirty="0" smtClean="0">
                <a:latin typeface="+mn-lt"/>
              </a:rPr>
              <a:t>This entire area could host a polygonal fault system.</a:t>
            </a:r>
            <a:endParaRPr lang="en-CA" sz="2400" dirty="0">
              <a:latin typeface="+mn-lt"/>
            </a:endParaRPr>
          </a:p>
        </p:txBody>
      </p:sp>
      <p:pic>
        <p:nvPicPr>
          <p:cNvPr id="9" name="Picture 8"/>
          <p:cNvPicPr>
            <a:picLocks noChangeAspect="1"/>
          </p:cNvPicPr>
          <p:nvPr/>
        </p:nvPicPr>
        <p:blipFill>
          <a:blip r:embed="rId11"/>
          <a:stretch>
            <a:fillRect/>
          </a:stretch>
        </p:blipFill>
        <p:spPr>
          <a:xfrm>
            <a:off x="22044027" y="6858000"/>
            <a:ext cx="9839325" cy="7296150"/>
          </a:xfrm>
          <a:prstGeom prst="rect">
            <a:avLst/>
          </a:prstGeom>
        </p:spPr>
      </p:pic>
      <p:pic>
        <p:nvPicPr>
          <p:cNvPr id="15" name="Picture 14"/>
          <p:cNvPicPr>
            <a:picLocks noChangeAspect="1"/>
          </p:cNvPicPr>
          <p:nvPr/>
        </p:nvPicPr>
        <p:blipFill>
          <a:blip r:embed="rId12"/>
          <a:stretch>
            <a:fillRect/>
          </a:stretch>
        </p:blipFill>
        <p:spPr>
          <a:xfrm>
            <a:off x="1871221" y="36358087"/>
            <a:ext cx="7742867" cy="6106431"/>
          </a:xfrm>
          <a:prstGeom prst="rect">
            <a:avLst/>
          </a:prstGeom>
        </p:spPr>
      </p:pic>
      <p:sp>
        <p:nvSpPr>
          <p:cNvPr id="2550" name="Text Box 502"/>
          <p:cNvSpPr txBox="1">
            <a:spLocks noChangeArrowheads="1"/>
          </p:cNvSpPr>
          <p:nvPr/>
        </p:nvSpPr>
        <p:spPr bwMode="auto">
          <a:xfrm>
            <a:off x="11315586" y="13868400"/>
            <a:ext cx="10085832" cy="1200135"/>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5) Let’s examine the results of this phenomenon at Alida, Saskatchewan.  The Alida pool is ~830 miles northeast of Denver.  It has a 3-D seismic volume, as outlined in red:  </a:t>
            </a:r>
            <a:endParaRPr lang="en-US" sz="2400" b="1" dirty="0">
              <a:solidFill>
                <a:srgbClr val="F8F8F8"/>
              </a:solidFill>
              <a:latin typeface="+mn-lt"/>
              <a:cs typeface="Times New Roman" pitchFamily="18" charset="0"/>
            </a:endParaRPr>
          </a:p>
        </p:txBody>
      </p:sp>
      <p:sp>
        <p:nvSpPr>
          <p:cNvPr id="48" name="Text Box 473"/>
          <p:cNvSpPr txBox="1">
            <a:spLocks noChangeArrowheads="1"/>
          </p:cNvSpPr>
          <p:nvPr/>
        </p:nvSpPr>
        <p:spPr bwMode="auto">
          <a:xfrm>
            <a:off x="698466" y="35852100"/>
            <a:ext cx="1008837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chemeClr val="bg1">
                    <a:lumMod val="20000"/>
                    <a:lumOff val="80000"/>
                  </a:schemeClr>
                </a:solidFill>
                <a:latin typeface="+mn-lt"/>
                <a:cs typeface="Times New Roman" pitchFamily="18" charset="0"/>
              </a:rPr>
              <a:t>3) Use Age names over the large area:</a:t>
            </a:r>
            <a:endParaRPr lang="en-US" sz="2400" b="1" dirty="0">
              <a:solidFill>
                <a:schemeClr val="bg1">
                  <a:lumMod val="20000"/>
                  <a:lumOff val="80000"/>
                </a:schemeClr>
              </a:solidFill>
              <a:latin typeface="+mn-lt"/>
              <a:cs typeface="Times New Roman" pitchFamily="18" charset="0"/>
            </a:endParaRPr>
          </a:p>
        </p:txBody>
      </p:sp>
      <p:sp>
        <p:nvSpPr>
          <p:cNvPr id="49" name="Text Box 502"/>
          <p:cNvSpPr txBox="1">
            <a:spLocks noChangeArrowheads="1"/>
          </p:cNvSpPr>
          <p:nvPr/>
        </p:nvSpPr>
        <p:spPr bwMode="auto">
          <a:xfrm>
            <a:off x="11315499" y="33142729"/>
            <a:ext cx="10086007"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7) The Turonian 2WS seismic reflection images no detected faulting.</a:t>
            </a:r>
            <a:endParaRPr lang="en-US" sz="2400" b="1" dirty="0">
              <a:solidFill>
                <a:srgbClr val="F8F8F8"/>
              </a:solidFill>
              <a:latin typeface="+mn-lt"/>
              <a:cs typeface="Times New Roman" pitchFamily="18" charset="0"/>
            </a:endParaRPr>
          </a:p>
        </p:txBody>
      </p:sp>
      <p:sp>
        <p:nvSpPr>
          <p:cNvPr id="28" name="Text Box 473"/>
          <p:cNvSpPr txBox="1">
            <a:spLocks noChangeArrowheads="1"/>
          </p:cNvSpPr>
          <p:nvPr/>
        </p:nvSpPr>
        <p:spPr bwMode="auto">
          <a:xfrm>
            <a:off x="698466" y="25336500"/>
            <a:ext cx="10088377" cy="1200135"/>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chemeClr val="bg1">
                    <a:lumMod val="20000"/>
                    <a:lumOff val="80000"/>
                  </a:schemeClr>
                </a:solidFill>
                <a:latin typeface="+mn-lt"/>
                <a:cs typeface="Times New Roman" pitchFamily="18" charset="0"/>
              </a:rPr>
              <a:t>2) From the Cenomanian to the Maastrichtian, siliciclastics were deposited over ~2.6 million Km</a:t>
            </a:r>
            <a:r>
              <a:rPr lang="en-US" sz="2400" b="1" baseline="30000" dirty="0" smtClean="0">
                <a:solidFill>
                  <a:schemeClr val="bg1">
                    <a:lumMod val="20000"/>
                    <a:lumOff val="80000"/>
                  </a:schemeClr>
                </a:solidFill>
                <a:latin typeface="+mn-lt"/>
                <a:cs typeface="Times New Roman" pitchFamily="18" charset="0"/>
              </a:rPr>
              <a:t>2</a:t>
            </a:r>
            <a:r>
              <a:rPr lang="en-US" sz="2400" b="1" dirty="0" smtClean="0">
                <a:solidFill>
                  <a:schemeClr val="bg1">
                    <a:lumMod val="20000"/>
                    <a:lumOff val="80000"/>
                  </a:schemeClr>
                </a:solidFill>
                <a:latin typeface="+mn-lt"/>
                <a:cs typeface="Times New Roman" pitchFamily="18" charset="0"/>
              </a:rPr>
              <a:t>, up to 2,400 m thick (at Boulder, Colorado, Scott and Cobban, 1965).  This is the Pierre Shale.</a:t>
            </a:r>
            <a:endParaRPr lang="en-US" sz="2400" b="1" dirty="0">
              <a:solidFill>
                <a:schemeClr val="bg1">
                  <a:lumMod val="20000"/>
                  <a:lumOff val="8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77923" y="1329035"/>
            <a:ext cx="28677283" cy="2123444"/>
          </a:xfrm>
          <a:prstGeom prst="rect">
            <a:avLst/>
          </a:prstGeom>
          <a:noFill/>
          <a:ln w="9525">
            <a:noFill/>
            <a:miter lim="800000"/>
            <a:headEnd/>
            <a:tailEnd/>
          </a:ln>
          <a:effectLst/>
        </p:spPr>
        <p:txBody>
          <a:bodyPr wrap="square" lIns="91243" tIns="45614" rIns="91243" bIns="45614">
            <a:spAutoFit/>
          </a:bodyPr>
          <a:lstStyle/>
          <a:p>
            <a:r>
              <a:rPr lang="en-US" sz="7200" b="1" dirty="0" smtClean="0">
                <a:solidFill>
                  <a:schemeClr val="bg1">
                    <a:lumMod val="20000"/>
                    <a:lumOff val="80000"/>
                  </a:schemeClr>
                </a:solidFill>
                <a:latin typeface="+mn-lt"/>
                <a:cs typeface="Times New Roman" pitchFamily="18" charset="0"/>
              </a:rPr>
              <a:t>System at Alida, Saskatchewan</a:t>
            </a:r>
            <a:r>
              <a:rPr lang="en-US" sz="6000" b="1" dirty="0">
                <a:solidFill>
                  <a:srgbClr val="FFFFFF"/>
                </a:solidFill>
                <a:latin typeface="+mn-lt"/>
                <a:cs typeface="Times New Roman" pitchFamily="18" charset="0"/>
              </a:rPr>
              <a:t/>
            </a:r>
            <a:br>
              <a:rPr lang="en-US" sz="6000" b="1" dirty="0">
                <a:solidFill>
                  <a:srgbClr val="FFFFFF"/>
                </a:solidFill>
                <a:latin typeface="+mn-lt"/>
                <a:cs typeface="Times New Roman" pitchFamily="18" charset="0"/>
              </a:rPr>
            </a:br>
            <a:endParaRPr lang="en-US" sz="6000" b="1" dirty="0">
              <a:solidFill>
                <a:srgbClr val="FFFFFF"/>
              </a:solidFill>
              <a:latin typeface="+mn-lt"/>
              <a:cs typeface="Times New Roman" pitchFamily="18" charset="0"/>
            </a:endParaRPr>
          </a:p>
        </p:txBody>
      </p:sp>
      <p:sp>
        <p:nvSpPr>
          <p:cNvPr id="2519" name="Text Box 471"/>
          <p:cNvSpPr txBox="1">
            <a:spLocks noChangeArrowheads="1"/>
          </p:cNvSpPr>
          <p:nvPr/>
        </p:nvSpPr>
        <p:spPr bwMode="auto">
          <a:xfrm>
            <a:off x="698678" y="6334126"/>
            <a:ext cx="10085832"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cs typeface="Times New Roman" pitchFamily="18" charset="0"/>
              </a:rPr>
              <a:t>12)  Santonian Niobrara to Coniacian Govenlock Isochron (time difference).</a:t>
            </a:r>
            <a:endParaRPr lang="en-US" sz="2400" b="1" dirty="0">
              <a:solidFill>
                <a:srgbClr val="F8F8F8"/>
              </a:solidFill>
              <a:cs typeface="Times New Roman" pitchFamily="18" charset="0"/>
            </a:endParaRPr>
          </a:p>
        </p:txBody>
      </p:sp>
      <p:sp>
        <p:nvSpPr>
          <p:cNvPr id="2543" name="Text Box 495"/>
          <p:cNvSpPr txBox="1">
            <a:spLocks noChangeArrowheads="1"/>
          </p:cNvSpPr>
          <p:nvPr/>
        </p:nvSpPr>
        <p:spPr bwMode="auto">
          <a:xfrm>
            <a:off x="11313343" y="6334126"/>
            <a:ext cx="10085832" cy="1569467"/>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Arial" pitchFamily="34" charset="0"/>
                <a:cs typeface="Arial" pitchFamily="34" charset="0"/>
              </a:rPr>
              <a:t>14)  Another way to characterize the faulting is to display horizon gradient maps.  Observe the difference between the Campanian Lea Park gradient map and the shallowest continuous horizon, namely the Campanian Outlook.</a:t>
            </a:r>
            <a:endParaRPr lang="en-US" sz="2400" b="1" dirty="0">
              <a:solidFill>
                <a:srgbClr val="F8F8F8"/>
              </a:solidFill>
              <a:latin typeface="Arial" pitchFamily="34" charset="0"/>
              <a:cs typeface="Arial" pitchFamily="34" charset="0"/>
            </a:endParaRPr>
          </a:p>
        </p:txBody>
      </p:sp>
      <p:sp>
        <p:nvSpPr>
          <p:cNvPr id="2550" name="Text Box 502"/>
          <p:cNvSpPr txBox="1">
            <a:spLocks noChangeArrowheads="1"/>
          </p:cNvSpPr>
          <p:nvPr/>
        </p:nvSpPr>
        <p:spPr bwMode="auto">
          <a:xfrm>
            <a:off x="11313343" y="24707865"/>
            <a:ext cx="10085832" cy="1200135"/>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15) The Campanian Outlook two way traveltime map resembles tilted fault blocks that were influenced by the Campanian Lea Park grabens (panel 13c, to the left).</a:t>
            </a:r>
            <a:endParaRPr lang="en-US" sz="2400" b="1" dirty="0">
              <a:solidFill>
                <a:srgbClr val="F8F8F8"/>
              </a:solidFill>
              <a:latin typeface="+mn-lt"/>
              <a:cs typeface="Times New Roman" pitchFamily="18" charset="0"/>
            </a:endParaRPr>
          </a:p>
        </p:txBody>
      </p:sp>
      <p:sp>
        <p:nvSpPr>
          <p:cNvPr id="2570" name="Text Box 522"/>
          <p:cNvSpPr txBox="1">
            <a:spLocks noChangeArrowheads="1"/>
          </p:cNvSpPr>
          <p:nvPr/>
        </p:nvSpPr>
        <p:spPr bwMode="auto">
          <a:xfrm>
            <a:off x="11313343" y="33916397"/>
            <a:ext cx="10085832" cy="830803"/>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16) Fault strike direction and length for the largest gradients on the two maps in Panel 14.</a:t>
            </a:r>
            <a:endParaRPr lang="en-US" sz="2400" b="1" dirty="0">
              <a:solidFill>
                <a:srgbClr val="F8F8F8"/>
              </a:solidFill>
              <a:latin typeface="+mn-lt"/>
            </a:endParaRPr>
          </a:p>
        </p:txBody>
      </p:sp>
      <p:sp>
        <p:nvSpPr>
          <p:cNvPr id="38" name="Text Box 471"/>
          <p:cNvSpPr txBox="1">
            <a:spLocks noChangeArrowheads="1"/>
          </p:cNvSpPr>
          <p:nvPr/>
        </p:nvSpPr>
        <p:spPr bwMode="auto">
          <a:xfrm>
            <a:off x="698678" y="24086597"/>
            <a:ext cx="10085832" cy="830803"/>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13) a, b, c  Three maps show how we can compute a residual map for the Campanian Lea Park to estimate the graben geometries.</a:t>
            </a:r>
            <a:endParaRPr lang="en-US" sz="2400" b="1" dirty="0">
              <a:solidFill>
                <a:srgbClr val="F8F8F8"/>
              </a:solidFill>
              <a:latin typeface="+mn-lt"/>
              <a:cs typeface="Times New Roman" pitchFamily="18" charset="0"/>
            </a:endParaRPr>
          </a:p>
        </p:txBody>
      </p:sp>
      <p:pic>
        <p:nvPicPr>
          <p:cNvPr id="2052" name="Picture 4"/>
          <p:cNvPicPr>
            <a:picLocks noChangeAspect="1" noChangeArrowheads="1"/>
          </p:cNvPicPr>
          <p:nvPr/>
        </p:nvPicPr>
        <p:blipFill>
          <a:blip r:embed="rId3" cstate="print"/>
          <a:srcRect/>
          <a:stretch>
            <a:fillRect/>
          </a:stretch>
        </p:blipFill>
        <p:spPr bwMode="auto">
          <a:xfrm>
            <a:off x="883844" y="6858000"/>
            <a:ext cx="9715500" cy="8686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2190212" y="7958221"/>
            <a:ext cx="8332094" cy="761515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829745" y="36766718"/>
            <a:ext cx="6259507" cy="5642037"/>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829745" y="25167500"/>
            <a:ext cx="6259506" cy="5660827"/>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4557619" y="31064674"/>
            <a:ext cx="6192904" cy="5465697"/>
          </a:xfrm>
          <a:prstGeom prst="rect">
            <a:avLst/>
          </a:prstGeom>
          <a:noFill/>
          <a:ln w="9525">
            <a:noFill/>
            <a:miter lim="800000"/>
            <a:headEnd/>
            <a:tailEnd/>
          </a:ln>
        </p:spPr>
      </p:pic>
      <p:pic>
        <p:nvPicPr>
          <p:cNvPr id="3" name="Picture 2"/>
          <p:cNvPicPr>
            <a:picLocks noChangeAspect="1" noChangeArrowheads="1"/>
          </p:cNvPicPr>
          <p:nvPr/>
        </p:nvPicPr>
        <p:blipFill>
          <a:blip r:embed="rId8" cstate="print"/>
          <a:srcRect/>
          <a:stretch>
            <a:fillRect/>
          </a:stretch>
        </p:blipFill>
        <p:spPr bwMode="auto">
          <a:xfrm>
            <a:off x="12345295" y="15615621"/>
            <a:ext cx="8021929" cy="7225329"/>
          </a:xfrm>
          <a:prstGeom prst="rect">
            <a:avLst/>
          </a:prstGeom>
          <a:noFill/>
          <a:ln w="9525">
            <a:noFill/>
            <a:miter lim="800000"/>
            <a:headEnd/>
            <a:tailEnd/>
          </a:ln>
        </p:spPr>
      </p:pic>
      <p:sp>
        <p:nvSpPr>
          <p:cNvPr id="36" name="Text Box 522"/>
          <p:cNvSpPr txBox="1">
            <a:spLocks noChangeArrowheads="1"/>
          </p:cNvSpPr>
          <p:nvPr/>
        </p:nvSpPr>
        <p:spPr bwMode="auto">
          <a:xfrm>
            <a:off x="21936166" y="24436879"/>
            <a:ext cx="10085832" cy="461471"/>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18) Geotechnical engineers have studied this area.</a:t>
            </a:r>
            <a:endParaRPr lang="en-US" sz="2400" b="1" dirty="0">
              <a:solidFill>
                <a:srgbClr val="F8F8F8"/>
              </a:solidFill>
              <a:latin typeface="+mn-lt"/>
            </a:endParaRPr>
          </a:p>
        </p:txBody>
      </p:sp>
      <p:pic>
        <p:nvPicPr>
          <p:cNvPr id="6" name="Picture 5"/>
          <p:cNvPicPr>
            <a:picLocks noChangeAspect="1" noChangeArrowheads="1"/>
          </p:cNvPicPr>
          <p:nvPr/>
        </p:nvPicPr>
        <p:blipFill>
          <a:blip r:embed="rId9" cstate="print"/>
          <a:srcRect/>
          <a:stretch>
            <a:fillRect/>
          </a:stretch>
        </p:blipFill>
        <p:spPr bwMode="auto">
          <a:xfrm>
            <a:off x="11976916" y="26033571"/>
            <a:ext cx="8758686" cy="7799229"/>
          </a:xfrm>
          <a:prstGeom prst="rect">
            <a:avLst/>
          </a:prstGeom>
          <a:noFill/>
          <a:ln w="9525">
            <a:noFill/>
            <a:miter lim="800000"/>
            <a:headEnd/>
            <a:tailEnd/>
          </a:ln>
        </p:spPr>
      </p:pic>
      <p:sp>
        <p:nvSpPr>
          <p:cNvPr id="7" name="TextBox 6"/>
          <p:cNvSpPr txBox="1"/>
          <p:nvPr/>
        </p:nvSpPr>
        <p:spPr>
          <a:xfrm>
            <a:off x="1217219" y="22357140"/>
            <a:ext cx="9048750" cy="1569660"/>
          </a:xfrm>
          <a:prstGeom prst="rect">
            <a:avLst/>
          </a:prstGeom>
          <a:noFill/>
        </p:spPr>
        <p:txBody>
          <a:bodyPr wrap="square" rtlCol="0">
            <a:spAutoFit/>
          </a:bodyPr>
          <a:lstStyle/>
          <a:p>
            <a:r>
              <a:rPr lang="en-US" sz="2400" dirty="0" smtClean="0">
                <a:latin typeface="+mn-lt"/>
              </a:rPr>
              <a:t>The map and seismic line show the Santonian reflection.  Numerous grabens occur after Campanian Lea Park but before the Campanian L Outlook reflection.  This is confirmed by well control.  </a:t>
            </a:r>
            <a:endParaRPr lang="en-US" sz="2400" dirty="0">
              <a:latin typeface="+mn-lt"/>
            </a:endParaRPr>
          </a:p>
        </p:txBody>
      </p:sp>
      <p:sp>
        <p:nvSpPr>
          <p:cNvPr id="34" name="TextBox 33"/>
          <p:cNvSpPr txBox="1"/>
          <p:nvPr/>
        </p:nvSpPr>
        <p:spPr>
          <a:xfrm>
            <a:off x="11400738" y="39805912"/>
            <a:ext cx="9911043" cy="2677656"/>
          </a:xfrm>
          <a:prstGeom prst="rect">
            <a:avLst/>
          </a:prstGeom>
          <a:noFill/>
        </p:spPr>
        <p:txBody>
          <a:bodyPr wrap="square" rtlCol="0">
            <a:spAutoFit/>
          </a:bodyPr>
          <a:lstStyle/>
          <a:p>
            <a:r>
              <a:rPr lang="en-US" sz="2400" dirty="0" smtClean="0">
                <a:latin typeface="+mn-lt"/>
              </a:rPr>
              <a:t>The Campanian Lea Park reflection has shorter fault traces relative to the shallower PFS.  These fault traces strike NW/SE &amp; NE/SW. </a:t>
            </a:r>
          </a:p>
          <a:p>
            <a:endParaRPr lang="en-US" sz="2400" dirty="0">
              <a:latin typeface="+mn-lt"/>
            </a:endParaRPr>
          </a:p>
          <a:p>
            <a:r>
              <a:rPr lang="en-US" sz="2400" dirty="0" smtClean="0">
                <a:latin typeface="+mn-lt"/>
              </a:rPr>
              <a:t>The Campanian Outlook reflection has longer strike lengths, oriented ENE/WSW.  Some of the deeper faults extend to the shallower layers, as can be seen on the seismic line ‘AB’ in panel 12 above.  The process by which some faults extend to shallower layers is under examination.</a:t>
            </a:r>
            <a:endParaRPr lang="en-CA" sz="2400" dirty="0">
              <a:latin typeface="+mn-lt"/>
            </a:endParaRPr>
          </a:p>
        </p:txBody>
      </p:sp>
      <p:sp>
        <p:nvSpPr>
          <p:cNvPr id="35" name="Text Box 522"/>
          <p:cNvSpPr txBox="1">
            <a:spLocks noChangeArrowheads="1"/>
          </p:cNvSpPr>
          <p:nvPr/>
        </p:nvSpPr>
        <p:spPr bwMode="auto">
          <a:xfrm>
            <a:off x="21936166" y="6334126"/>
            <a:ext cx="10085832" cy="461471"/>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17) Geology Map.</a:t>
            </a:r>
            <a:endParaRPr lang="en-US" sz="2400" b="1" dirty="0">
              <a:solidFill>
                <a:srgbClr val="F8F8F8"/>
              </a:solidFill>
              <a:latin typeface="+mn-lt"/>
            </a:endParaRPr>
          </a:p>
        </p:txBody>
      </p:sp>
      <p:pic>
        <p:nvPicPr>
          <p:cNvPr id="8" name="Picture 7"/>
          <p:cNvPicPr>
            <a:picLocks noChangeAspect="1"/>
          </p:cNvPicPr>
          <p:nvPr/>
        </p:nvPicPr>
        <p:blipFill>
          <a:blip r:embed="rId10" cstate="print"/>
          <a:stretch>
            <a:fillRect/>
          </a:stretch>
        </p:blipFill>
        <p:spPr>
          <a:xfrm>
            <a:off x="22621395" y="6962775"/>
            <a:ext cx="8715375" cy="8077200"/>
          </a:xfrm>
          <a:prstGeom prst="rect">
            <a:avLst/>
          </a:prstGeom>
        </p:spPr>
      </p:pic>
      <p:sp>
        <p:nvSpPr>
          <p:cNvPr id="13" name="TextBox 12"/>
          <p:cNvSpPr txBox="1"/>
          <p:nvPr/>
        </p:nvSpPr>
        <p:spPr>
          <a:xfrm>
            <a:off x="22027664" y="6905625"/>
            <a:ext cx="9902836" cy="1200329"/>
          </a:xfrm>
          <a:prstGeom prst="rect">
            <a:avLst/>
          </a:prstGeom>
          <a:solidFill>
            <a:srgbClr val="FFFFFF"/>
          </a:solidFill>
        </p:spPr>
        <p:txBody>
          <a:bodyPr wrap="square" rtlCol="0">
            <a:spAutoFit/>
          </a:bodyPr>
          <a:lstStyle/>
          <a:p>
            <a:r>
              <a:rPr lang="en-US" sz="2400" dirty="0" smtClean="0">
                <a:latin typeface="+mn-lt"/>
              </a:rPr>
              <a:t>The Demaine marker (from well control – see Panel 3 and 6 has ~37 m of structural difference between 3-1 and 2-1-5-33W1.  Well control mapping probably underestimates the structural complexities.</a:t>
            </a:r>
            <a:endParaRPr lang="en-US" sz="2400" dirty="0">
              <a:latin typeface="+mn-lt"/>
            </a:endParaRPr>
          </a:p>
        </p:txBody>
      </p:sp>
      <p:pic>
        <p:nvPicPr>
          <p:cNvPr id="2050" name="Picture 2"/>
          <p:cNvPicPr>
            <a:picLocks noChangeAspect="1" noChangeArrowheads="1"/>
          </p:cNvPicPr>
          <p:nvPr/>
        </p:nvPicPr>
        <p:blipFill>
          <a:blip r:embed="rId11" cstate="print"/>
          <a:srcRect/>
          <a:stretch>
            <a:fillRect/>
          </a:stretch>
        </p:blipFill>
        <p:spPr bwMode="auto">
          <a:xfrm>
            <a:off x="11832986" y="22885974"/>
            <a:ext cx="9046547" cy="1726626"/>
          </a:xfrm>
          <a:prstGeom prst="rect">
            <a:avLst/>
          </a:prstGeom>
          <a:noFill/>
          <a:ln w="9525">
            <a:noFill/>
            <a:miter lim="800000"/>
            <a:headEnd/>
            <a:tailEnd/>
          </a:ln>
        </p:spPr>
      </p:pic>
      <p:sp>
        <p:nvSpPr>
          <p:cNvPr id="4" name="TextBox 3"/>
          <p:cNvSpPr txBox="1"/>
          <p:nvPr/>
        </p:nvSpPr>
        <p:spPr>
          <a:xfrm>
            <a:off x="902873" y="32507602"/>
            <a:ext cx="3515933" cy="2308324"/>
          </a:xfrm>
          <a:prstGeom prst="rect">
            <a:avLst/>
          </a:prstGeom>
          <a:noFill/>
        </p:spPr>
        <p:txBody>
          <a:bodyPr wrap="square" rtlCol="0">
            <a:spAutoFit/>
          </a:bodyPr>
          <a:lstStyle/>
          <a:p>
            <a:r>
              <a:rPr lang="en-US" sz="2400" dirty="0" smtClean="0">
                <a:latin typeface="+mn-lt"/>
              </a:rPr>
              <a:t>The regional map is defined as the least squares fit of a cubic surface to the Lea park Two Way Traveltime map above.</a:t>
            </a:r>
            <a:endParaRPr lang="en-US" sz="2400" dirty="0">
              <a:latin typeface="+mn-lt"/>
            </a:endParaRPr>
          </a:p>
        </p:txBody>
      </p:sp>
      <p:sp>
        <p:nvSpPr>
          <p:cNvPr id="42" name="TextBox 41"/>
          <p:cNvSpPr txBox="1"/>
          <p:nvPr/>
        </p:nvSpPr>
        <p:spPr>
          <a:xfrm>
            <a:off x="7231016" y="36952974"/>
            <a:ext cx="3440931" cy="3123932"/>
          </a:xfrm>
          <a:prstGeom prst="rect">
            <a:avLst/>
          </a:prstGeom>
          <a:noFill/>
        </p:spPr>
        <p:txBody>
          <a:bodyPr wrap="square" rtlCol="0">
            <a:spAutoFit/>
          </a:bodyPr>
          <a:lstStyle/>
          <a:p>
            <a:r>
              <a:rPr lang="en-US" sz="2400" dirty="0" smtClean="0">
                <a:latin typeface="+mn-lt"/>
              </a:rPr>
              <a:t>This map is a difference of the upper two maps.</a:t>
            </a:r>
          </a:p>
          <a:p>
            <a:r>
              <a:rPr lang="en-US" sz="2400" dirty="0" smtClean="0">
                <a:latin typeface="+mn-lt"/>
              </a:rPr>
              <a:t>The Campanian grabens are ~200 m wide, 800 m long and ~10-15 m deep with almost random strike directions.</a:t>
            </a:r>
          </a:p>
          <a:p>
            <a:endParaRPr lang="en-CA" dirty="0"/>
          </a:p>
        </p:txBody>
      </p:sp>
      <p:pic>
        <p:nvPicPr>
          <p:cNvPr id="45" name="Picture 44"/>
          <p:cNvPicPr>
            <a:picLocks noChangeAspect="1"/>
          </p:cNvPicPr>
          <p:nvPr/>
        </p:nvPicPr>
        <p:blipFill>
          <a:blip r:embed="rId12"/>
          <a:stretch>
            <a:fillRect/>
          </a:stretch>
        </p:blipFill>
        <p:spPr>
          <a:xfrm>
            <a:off x="23717440" y="34235592"/>
            <a:ext cx="6523285" cy="8230313"/>
          </a:xfrm>
          <a:prstGeom prst="rect">
            <a:avLst/>
          </a:prstGeom>
        </p:spPr>
      </p:pic>
      <p:pic>
        <p:nvPicPr>
          <p:cNvPr id="10" name="Picture 9"/>
          <p:cNvPicPr>
            <a:picLocks noChangeAspect="1"/>
          </p:cNvPicPr>
          <p:nvPr/>
        </p:nvPicPr>
        <p:blipFill>
          <a:blip r:embed="rId13"/>
          <a:stretch>
            <a:fillRect/>
          </a:stretch>
        </p:blipFill>
        <p:spPr>
          <a:xfrm>
            <a:off x="11410879" y="34899600"/>
            <a:ext cx="9890760" cy="4819650"/>
          </a:xfrm>
          <a:prstGeom prst="rect">
            <a:avLst/>
          </a:prstGeom>
        </p:spPr>
      </p:pic>
      <p:pic>
        <p:nvPicPr>
          <p:cNvPr id="41" name="Picture 5"/>
          <p:cNvPicPr>
            <a:picLocks noChangeAspect="1" noChangeArrowheads="1"/>
          </p:cNvPicPr>
          <p:nvPr/>
        </p:nvPicPr>
        <p:blipFill>
          <a:blip r:embed="rId14" cstate="print"/>
          <a:srcRect/>
          <a:stretch>
            <a:fillRect/>
          </a:stretch>
        </p:blipFill>
        <p:spPr bwMode="auto">
          <a:xfrm>
            <a:off x="1165540" y="15573375"/>
            <a:ext cx="9152108" cy="6773946"/>
          </a:xfrm>
          <a:prstGeom prst="rect">
            <a:avLst/>
          </a:prstGeom>
          <a:noFill/>
          <a:ln w="9525">
            <a:noFill/>
            <a:miter lim="800000"/>
            <a:headEnd/>
            <a:tailEnd/>
          </a:ln>
        </p:spPr>
      </p:pic>
      <p:sp>
        <p:nvSpPr>
          <p:cNvPr id="46" name="Text Box 563"/>
          <p:cNvSpPr txBox="1">
            <a:spLocks noChangeArrowheads="1"/>
          </p:cNvSpPr>
          <p:nvPr/>
        </p:nvSpPr>
        <p:spPr bwMode="auto">
          <a:xfrm>
            <a:off x="21936166" y="33745546"/>
            <a:ext cx="10085832"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Arial" pitchFamily="34" charset="0"/>
                <a:cs typeface="Arial" pitchFamily="34" charset="0"/>
              </a:rPr>
              <a:t>19) The GPPFS has been recognized at outcrop.</a:t>
            </a:r>
            <a:endParaRPr lang="en-US" sz="2400" b="1" dirty="0">
              <a:solidFill>
                <a:srgbClr val="F8F8F8"/>
              </a:solidFill>
              <a:latin typeface="Arial" pitchFamily="34" charset="0"/>
              <a:cs typeface="Arial" pitchFamily="34" charset="0"/>
            </a:endParaRPr>
          </a:p>
        </p:txBody>
      </p:sp>
      <p:pic>
        <p:nvPicPr>
          <p:cNvPr id="47" name="Picture 4"/>
          <p:cNvPicPr>
            <a:picLocks noChangeAspect="1" noChangeArrowheads="1"/>
          </p:cNvPicPr>
          <p:nvPr/>
        </p:nvPicPr>
        <p:blipFill>
          <a:blip r:embed="rId15" cstate="print"/>
          <a:srcRect/>
          <a:stretch>
            <a:fillRect/>
          </a:stretch>
        </p:blipFill>
        <p:spPr bwMode="auto">
          <a:xfrm>
            <a:off x="24231725" y="27736800"/>
            <a:ext cx="5494714" cy="5925133"/>
          </a:xfrm>
          <a:prstGeom prst="rect">
            <a:avLst/>
          </a:prstGeom>
          <a:noFill/>
          <a:ln w="9525">
            <a:noFill/>
            <a:miter lim="800000"/>
            <a:headEnd/>
            <a:tailEnd/>
          </a:ln>
        </p:spPr>
      </p:pic>
      <p:sp>
        <p:nvSpPr>
          <p:cNvPr id="48" name="TextBox 47"/>
          <p:cNvSpPr txBox="1"/>
          <p:nvPr/>
        </p:nvSpPr>
        <p:spPr>
          <a:xfrm>
            <a:off x="22033160" y="24860250"/>
            <a:ext cx="9891845" cy="3170099"/>
          </a:xfrm>
          <a:prstGeom prst="rect">
            <a:avLst/>
          </a:prstGeom>
          <a:noFill/>
        </p:spPr>
        <p:txBody>
          <a:bodyPr wrap="square" rtlCol="0">
            <a:spAutoFit/>
          </a:bodyPr>
          <a:lstStyle/>
          <a:p>
            <a:pPr algn="ctr"/>
            <a:r>
              <a:rPr lang="en-CA" sz="2000" b="1" dirty="0" smtClean="0">
                <a:latin typeface="+mn-lt"/>
              </a:rPr>
              <a:t>Rational design treatment of slides in overconsolidated clays and clay shales</a:t>
            </a:r>
          </a:p>
          <a:p>
            <a:pPr algn="ctr"/>
            <a:r>
              <a:rPr lang="en-CA" sz="2000" dirty="0" smtClean="0">
                <a:latin typeface="+mn-lt"/>
              </a:rPr>
              <a:t>Elmer Brooker and Ralph Peck, R. 1993. </a:t>
            </a:r>
          </a:p>
          <a:p>
            <a:pPr algn="ctr"/>
            <a:r>
              <a:rPr lang="en-CA" sz="2000" dirty="0" smtClean="0">
                <a:latin typeface="+mn-lt"/>
              </a:rPr>
              <a:t> Canadian Geotechnical Journal, 1993, 30(3): 526-544. doi: 10.1139/t93-045.</a:t>
            </a:r>
            <a:r>
              <a:rPr lang="en-CA" sz="2000" dirty="0" smtClean="0"/>
              <a:t> “</a:t>
            </a:r>
          </a:p>
          <a:p>
            <a:pPr algn="ctr"/>
            <a:endParaRPr lang="en-CA" sz="2000" dirty="0" smtClean="0"/>
          </a:p>
          <a:p>
            <a:pPr algn="just"/>
            <a:r>
              <a:rPr lang="en-CA" sz="2000" dirty="0" smtClean="0">
                <a:latin typeface="+mn-lt"/>
              </a:rPr>
              <a:t>During the early part of the past century, engineers were repeatedly surprised by unforeseen movements of valley slopes on overconsolidated, flat-bedded clays and clay shales. Movements have occurred, and still persist, throughout the Cretaceous Sea area of North America. During the past 20 years the profession has been developed to the point where the element of surprise should not be an issue.”</a:t>
            </a:r>
            <a:endParaRPr lang="en-US" sz="2000" dirty="0" smtClean="0">
              <a:latin typeface="+mn-lt"/>
            </a:endParaRPr>
          </a:p>
          <a:p>
            <a:pPr algn="ctr"/>
            <a:endParaRPr lang="en-CA" sz="2000" dirty="0">
              <a:latin typeface="+mn-lt"/>
            </a:endParaRPr>
          </a:p>
        </p:txBody>
      </p:sp>
      <p:grpSp>
        <p:nvGrpSpPr>
          <p:cNvPr id="49" name="Group 48"/>
          <p:cNvGrpSpPr/>
          <p:nvPr/>
        </p:nvGrpSpPr>
        <p:grpSpPr>
          <a:xfrm>
            <a:off x="22074393" y="14973300"/>
            <a:ext cx="9916796" cy="9420225"/>
            <a:chOff x="22074393" y="14828647"/>
            <a:chExt cx="9916796" cy="9420225"/>
          </a:xfrm>
        </p:grpSpPr>
        <p:pic>
          <p:nvPicPr>
            <p:cNvPr id="50" name="Picture 49"/>
            <p:cNvPicPr>
              <a:picLocks noChangeAspect="1"/>
            </p:cNvPicPr>
            <p:nvPr/>
          </p:nvPicPr>
          <p:blipFill>
            <a:blip r:embed="rId16" cstate="print"/>
            <a:stretch>
              <a:fillRect/>
            </a:stretch>
          </p:blipFill>
          <p:spPr>
            <a:xfrm>
              <a:off x="23523464" y="14828647"/>
              <a:ext cx="8467725" cy="9420225"/>
            </a:xfrm>
            <a:prstGeom prst="rect">
              <a:avLst/>
            </a:prstGeom>
          </p:spPr>
        </p:pic>
        <p:sp>
          <p:nvSpPr>
            <p:cNvPr id="51" name="TextBox 50"/>
            <p:cNvSpPr txBox="1"/>
            <p:nvPr/>
          </p:nvSpPr>
          <p:spPr>
            <a:xfrm>
              <a:off x="22074393" y="15773400"/>
              <a:ext cx="2976357" cy="2677656"/>
            </a:xfrm>
            <a:prstGeom prst="rect">
              <a:avLst/>
            </a:prstGeom>
            <a:noFill/>
          </p:spPr>
          <p:txBody>
            <a:bodyPr wrap="square" rtlCol="0">
              <a:spAutoFit/>
            </a:bodyPr>
            <a:lstStyle/>
            <a:p>
              <a:r>
                <a:rPr lang="en-US" sz="2400" dirty="0" smtClean="0">
                  <a:latin typeface="+mn-lt"/>
                </a:rPr>
                <a:t>2-1-6-33W1 is 37 m low to 3-1 at the Demaine strata at this elevation.  The 2-1 well could be drilled in a fault trace.</a:t>
              </a:r>
              <a:endParaRPr lang="en-US" sz="2400" dirty="0">
                <a:latin typeface="+mn-lt"/>
              </a:endParaRPr>
            </a:p>
          </p:txBody>
        </p:sp>
        <p:sp>
          <p:nvSpPr>
            <p:cNvPr id="52" name="Right Arrow 51"/>
            <p:cNvSpPr/>
            <p:nvPr/>
          </p:nvSpPr>
          <p:spPr bwMode="auto">
            <a:xfrm>
              <a:off x="23945850" y="17945100"/>
              <a:ext cx="914400" cy="5905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grpSp>
      <p:sp>
        <p:nvSpPr>
          <p:cNvPr id="53" name="Rectangle 40"/>
          <p:cNvSpPr>
            <a:spLocks noChangeArrowheads="1"/>
          </p:cNvSpPr>
          <p:nvPr/>
        </p:nvSpPr>
        <p:spPr bwMode="auto">
          <a:xfrm>
            <a:off x="0" y="42748200"/>
            <a:ext cx="2818606" cy="685800"/>
          </a:xfrm>
          <a:prstGeom prst="rect">
            <a:avLst/>
          </a:prstGeom>
          <a:solidFill>
            <a:schemeClr val="bg1"/>
          </a:solidFill>
          <a:ln w="9525">
            <a:noFill/>
            <a:miter lim="800000"/>
            <a:headEnd/>
            <a:tailEnd/>
          </a:ln>
          <a:effectLst/>
        </p:spPr>
        <p:txBody>
          <a:bodyPr wrap="none" anchor="ctr"/>
          <a:lstStyle/>
          <a:p>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0"/>
          <p:cNvSpPr>
            <a:spLocks noChangeArrowheads="1"/>
          </p:cNvSpPr>
          <p:nvPr/>
        </p:nvSpPr>
        <p:spPr bwMode="auto">
          <a:xfrm>
            <a:off x="21773070" y="5786445"/>
            <a:ext cx="10392844" cy="37244805"/>
          </a:xfrm>
          <a:prstGeom prst="rect">
            <a:avLst/>
          </a:prstGeom>
          <a:solidFill>
            <a:schemeClr val="bg1"/>
          </a:solidFill>
          <a:ln w="9525">
            <a:noFill/>
            <a:miter lim="800000"/>
            <a:headEnd/>
            <a:tailEnd/>
          </a:ln>
          <a:effectLst/>
        </p:spPr>
        <p:txBody>
          <a:bodyPr wrap="none" anchor="ctr"/>
          <a:lstStyle/>
          <a:p>
            <a:endParaRPr lang="en-CA" dirty="0"/>
          </a:p>
        </p:txBody>
      </p:sp>
      <p:sp>
        <p:nvSpPr>
          <p:cNvPr id="38" name="Text Box 471"/>
          <p:cNvSpPr txBox="1">
            <a:spLocks noChangeArrowheads="1"/>
          </p:cNvSpPr>
          <p:nvPr/>
        </p:nvSpPr>
        <p:spPr bwMode="auto">
          <a:xfrm>
            <a:off x="699683" y="6334126"/>
            <a:ext cx="10085832" cy="830803"/>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20) Regina Beach is subject to slides from toe slope erosion in the </a:t>
            </a:r>
            <a:r>
              <a:rPr lang="en-US" sz="2400" b="1" dirty="0" err="1" smtClean="0">
                <a:solidFill>
                  <a:srgbClr val="F8F8F8"/>
                </a:solidFill>
                <a:latin typeface="+mn-lt"/>
                <a:cs typeface="Times New Roman" pitchFamily="18" charset="0"/>
              </a:rPr>
              <a:t>Qu’Apelle</a:t>
            </a:r>
            <a:r>
              <a:rPr lang="en-US" sz="2400" b="1" dirty="0" smtClean="0">
                <a:solidFill>
                  <a:srgbClr val="F8F8F8"/>
                </a:solidFill>
                <a:latin typeface="+mn-lt"/>
                <a:cs typeface="Times New Roman" pitchFamily="18" charset="0"/>
              </a:rPr>
              <a:t> Valley, Saskatchewan.</a:t>
            </a:r>
            <a:endParaRPr lang="en-US" sz="2400" b="1" dirty="0">
              <a:solidFill>
                <a:srgbClr val="F8F8F8"/>
              </a:solidFill>
              <a:latin typeface="+mn-lt"/>
              <a:cs typeface="Times New Roman" pitchFamily="18" charset="0"/>
            </a:endParaRPr>
          </a:p>
        </p:txBody>
      </p:sp>
      <p:sp>
        <p:nvSpPr>
          <p:cNvPr id="52" name="Rectangle 51"/>
          <p:cNvSpPr/>
          <p:nvPr/>
        </p:nvSpPr>
        <p:spPr>
          <a:xfrm>
            <a:off x="815635" y="7162800"/>
            <a:ext cx="9853929" cy="4093428"/>
          </a:xfrm>
          <a:prstGeom prst="rect">
            <a:avLst/>
          </a:prstGeom>
        </p:spPr>
        <p:txBody>
          <a:bodyPr wrap="square">
            <a:spAutoFit/>
          </a:bodyPr>
          <a:lstStyle/>
          <a:p>
            <a:pPr algn="ctr"/>
            <a:r>
              <a:rPr lang="en-CA" sz="2000" b="1" dirty="0" smtClean="0">
                <a:latin typeface="+mn-lt"/>
              </a:rPr>
              <a:t>Regina Beach – a town on a landslide</a:t>
            </a:r>
          </a:p>
          <a:p>
            <a:pPr algn="ctr"/>
            <a:r>
              <a:rPr lang="en-US" sz="2000" dirty="0" smtClean="0">
                <a:latin typeface="+mn-lt"/>
              </a:rPr>
              <a:t>Wayne Clifton, Richard Yoshida and Roy </a:t>
            </a:r>
            <a:r>
              <a:rPr lang="en-US" sz="2000" dirty="0" err="1" smtClean="0">
                <a:latin typeface="+mn-lt"/>
              </a:rPr>
              <a:t>Chursinoff</a:t>
            </a:r>
            <a:r>
              <a:rPr lang="en-US" sz="2000" dirty="0" smtClean="0">
                <a:latin typeface="+mn-lt"/>
              </a:rPr>
              <a:t>, 1985.</a:t>
            </a:r>
          </a:p>
          <a:p>
            <a:pPr algn="ctr"/>
            <a:r>
              <a:rPr lang="en-US" sz="2000" dirty="0" smtClean="0">
                <a:latin typeface="+mn-lt"/>
              </a:rPr>
              <a:t>Canadian Geotechnical Journal, 1985, 23, 60-68.</a:t>
            </a:r>
          </a:p>
          <a:p>
            <a:endParaRPr lang="en-US" sz="2000" dirty="0" smtClean="0">
              <a:latin typeface="+mn-lt"/>
            </a:endParaRPr>
          </a:p>
          <a:p>
            <a:r>
              <a:rPr lang="en-CA" sz="2000" dirty="0" smtClean="0">
                <a:latin typeface="+mn-lt"/>
              </a:rPr>
              <a:t>“The town of Regina Beach is constructed on landslides along the Last Mountain Lake valley, a glacial </a:t>
            </a:r>
            <a:r>
              <a:rPr lang="en-CA" sz="2000" dirty="0" err="1" smtClean="0">
                <a:latin typeface="+mn-lt"/>
              </a:rPr>
              <a:t>meltwater</a:t>
            </a:r>
            <a:r>
              <a:rPr lang="en-CA" sz="2000" dirty="0" smtClean="0">
                <a:latin typeface="+mn-lt"/>
              </a:rPr>
              <a:t> channel in south-central Saskatchewan, Canada. The landslides are retrogressive in nature and are seated in bentonitic clay shale of the Bearpaw Formation (Pierre shale).”</a:t>
            </a:r>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CA" sz="2000" dirty="0" smtClean="0">
              <a:latin typeface="+mn-lt"/>
            </a:endParaRPr>
          </a:p>
          <a:p>
            <a:endParaRPr lang="en-CA" sz="2000" dirty="0">
              <a:latin typeface="+mn-lt"/>
            </a:endParaRPr>
          </a:p>
        </p:txBody>
      </p:sp>
      <p:pic>
        <p:nvPicPr>
          <p:cNvPr id="4098" name="Picture 2"/>
          <p:cNvPicPr>
            <a:picLocks noChangeAspect="1" noChangeArrowheads="1"/>
          </p:cNvPicPr>
          <p:nvPr/>
        </p:nvPicPr>
        <p:blipFill>
          <a:blip r:embed="rId3" cstate="print"/>
          <a:srcRect/>
          <a:stretch>
            <a:fillRect/>
          </a:stretch>
        </p:blipFill>
        <p:spPr bwMode="auto">
          <a:xfrm>
            <a:off x="1235509" y="9696450"/>
            <a:ext cx="9014181" cy="590794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074017" y="15773400"/>
            <a:ext cx="9337165" cy="11480602"/>
          </a:xfrm>
          <a:prstGeom prst="rect">
            <a:avLst/>
          </a:prstGeom>
          <a:noFill/>
          <a:ln w="9525">
            <a:noFill/>
            <a:miter lim="800000"/>
            <a:headEnd/>
            <a:tailEnd/>
          </a:ln>
        </p:spPr>
      </p:pic>
      <p:sp>
        <p:nvSpPr>
          <p:cNvPr id="56" name="TextBox 55"/>
          <p:cNvSpPr txBox="1"/>
          <p:nvPr/>
        </p:nvSpPr>
        <p:spPr>
          <a:xfrm>
            <a:off x="1061519" y="27233940"/>
            <a:ext cx="9362161" cy="1569660"/>
          </a:xfrm>
          <a:prstGeom prst="rect">
            <a:avLst/>
          </a:prstGeom>
          <a:noFill/>
        </p:spPr>
        <p:txBody>
          <a:bodyPr wrap="square" rtlCol="0">
            <a:spAutoFit/>
          </a:bodyPr>
          <a:lstStyle/>
          <a:p>
            <a:r>
              <a:rPr lang="en-US" sz="2400" dirty="0" smtClean="0">
                <a:latin typeface="+mn-lt"/>
              </a:rPr>
              <a:t>The </a:t>
            </a:r>
            <a:r>
              <a:rPr lang="en-US" sz="2400" dirty="0" err="1" smtClean="0">
                <a:latin typeface="+mn-lt"/>
              </a:rPr>
              <a:t>Qu’Apelle</a:t>
            </a:r>
            <a:r>
              <a:rPr lang="en-US" sz="2400" dirty="0" smtClean="0">
                <a:latin typeface="+mn-lt"/>
              </a:rPr>
              <a:t> Valley has swelling bentonite and toe slope erosion.  The engineering geology advance for this work is that the Pierre shale there is part of a large PFS.  The PFS faulting complicates the toe slope erosion model.</a:t>
            </a:r>
            <a:endParaRPr lang="en-CA" sz="2400" dirty="0">
              <a:latin typeface="+mn-lt"/>
            </a:endParaRPr>
          </a:p>
        </p:txBody>
      </p:sp>
      <p:sp>
        <p:nvSpPr>
          <p:cNvPr id="59" name="Text Box 471"/>
          <p:cNvSpPr txBox="1">
            <a:spLocks noChangeArrowheads="1"/>
          </p:cNvSpPr>
          <p:nvPr/>
        </p:nvSpPr>
        <p:spPr bwMode="auto">
          <a:xfrm>
            <a:off x="699683" y="28860765"/>
            <a:ext cx="10085832" cy="1200135"/>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21) The Weyburn CO</a:t>
            </a:r>
            <a:r>
              <a:rPr lang="en-US" sz="2400" b="1" baseline="-25000" dirty="0" smtClean="0">
                <a:solidFill>
                  <a:srgbClr val="F8F8F8"/>
                </a:solidFill>
                <a:latin typeface="+mn-lt"/>
                <a:cs typeface="Times New Roman" pitchFamily="18" charset="0"/>
              </a:rPr>
              <a:t>2</a:t>
            </a:r>
            <a:r>
              <a:rPr lang="en-US" sz="2400" b="1" dirty="0" smtClean="0">
                <a:solidFill>
                  <a:srgbClr val="F8F8F8"/>
                </a:solidFill>
                <a:latin typeface="+mn-lt"/>
                <a:cs typeface="Times New Roman" pitchFamily="18" charset="0"/>
              </a:rPr>
              <a:t> storage model characterizes the overlying Bearpaw and Colorado (Pierre equivalents) as an aquitard.  The PFS faulting suggests an aquifer, if the faults are open.</a:t>
            </a:r>
            <a:endParaRPr lang="en-US" sz="2400" b="1" dirty="0">
              <a:solidFill>
                <a:srgbClr val="F8F8F8"/>
              </a:solidFill>
              <a:latin typeface="+mn-lt"/>
              <a:cs typeface="Times New Roman" pitchFamily="18" charset="0"/>
            </a:endParaRPr>
          </a:p>
        </p:txBody>
      </p:sp>
      <p:pic>
        <p:nvPicPr>
          <p:cNvPr id="4" name="Picture 3"/>
          <p:cNvPicPr>
            <a:picLocks noChangeAspect="1"/>
          </p:cNvPicPr>
          <p:nvPr/>
        </p:nvPicPr>
        <p:blipFill>
          <a:blip r:embed="rId5"/>
          <a:stretch>
            <a:fillRect/>
          </a:stretch>
        </p:blipFill>
        <p:spPr>
          <a:xfrm>
            <a:off x="1161228" y="30147047"/>
            <a:ext cx="9162742" cy="12278396"/>
          </a:xfrm>
          <a:prstGeom prst="rect">
            <a:avLst/>
          </a:prstGeom>
        </p:spPr>
      </p:pic>
      <p:sp>
        <p:nvSpPr>
          <p:cNvPr id="33" name="Text Box 563"/>
          <p:cNvSpPr txBox="1">
            <a:spLocks noChangeArrowheads="1"/>
          </p:cNvSpPr>
          <p:nvPr/>
        </p:nvSpPr>
        <p:spPr bwMode="auto">
          <a:xfrm>
            <a:off x="11313373" y="14129249"/>
            <a:ext cx="10085832"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Arial" pitchFamily="34" charset="0"/>
                <a:cs typeface="Arial" pitchFamily="34" charset="0"/>
              </a:rPr>
              <a:t>23) Implications  and further work.</a:t>
            </a:r>
            <a:endParaRPr lang="en-US" sz="2400" b="1" dirty="0">
              <a:solidFill>
                <a:srgbClr val="F8F8F8"/>
              </a:solidFill>
              <a:latin typeface="Arial" pitchFamily="34" charset="0"/>
              <a:cs typeface="Arial" pitchFamily="34" charset="0"/>
            </a:endParaRPr>
          </a:p>
        </p:txBody>
      </p:sp>
      <p:sp>
        <p:nvSpPr>
          <p:cNvPr id="34" name="Rectangle 33"/>
          <p:cNvSpPr/>
          <p:nvPr/>
        </p:nvSpPr>
        <p:spPr>
          <a:xfrm>
            <a:off x="11357847" y="14656837"/>
            <a:ext cx="9996884" cy="387798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smtClean="0">
                <a:latin typeface="+mn-lt"/>
              </a:rPr>
              <a:t>Probably affects groundwater hydraulic conductivity.</a:t>
            </a:r>
          </a:p>
          <a:p>
            <a:pPr marL="342900" indent="-342900">
              <a:spcAft>
                <a:spcPts val="600"/>
              </a:spcAft>
              <a:buFont typeface="Arial" panose="020B0604020202020204" pitchFamily="34" charset="0"/>
              <a:buChar char="•"/>
            </a:pPr>
            <a:r>
              <a:rPr lang="en-US" sz="2400" dirty="0" smtClean="0">
                <a:latin typeface="+mn-lt"/>
              </a:rPr>
              <a:t>Compartmentalization for hydrocarbon reservoirs.</a:t>
            </a:r>
          </a:p>
          <a:p>
            <a:pPr marL="342900" indent="-342900">
              <a:spcAft>
                <a:spcPts val="600"/>
              </a:spcAft>
              <a:buFont typeface="Arial" panose="020B0604020202020204" pitchFamily="34" charset="0"/>
              <a:buChar char="•"/>
            </a:pPr>
            <a:r>
              <a:rPr lang="en-US" sz="2400" dirty="0" smtClean="0">
                <a:latin typeface="+mn-lt"/>
              </a:rPr>
              <a:t>Faults and fractures to near surface or outcrop.</a:t>
            </a:r>
          </a:p>
          <a:p>
            <a:pPr marL="342900" indent="-342900">
              <a:spcAft>
                <a:spcPts val="600"/>
              </a:spcAft>
              <a:buFont typeface="Arial" panose="020B0604020202020204" pitchFamily="34" charset="0"/>
              <a:buChar char="•"/>
            </a:pPr>
            <a:r>
              <a:rPr lang="en-US" sz="2400" dirty="0" smtClean="0">
                <a:latin typeface="+mn-lt"/>
              </a:rPr>
              <a:t>Estimates of millions of faults with strike lengths of ~500m.</a:t>
            </a:r>
          </a:p>
          <a:p>
            <a:pPr marL="342900" indent="-342900">
              <a:spcAft>
                <a:spcPts val="600"/>
              </a:spcAft>
              <a:buFont typeface="Arial" panose="020B0604020202020204" pitchFamily="34" charset="0"/>
              <a:buChar char="•"/>
            </a:pPr>
            <a:r>
              <a:rPr lang="en-US" sz="2400" dirty="0" smtClean="0">
                <a:latin typeface="+mn-lt"/>
              </a:rPr>
              <a:t>Graben formation suggests extension – is this local, forebulge movement, or tectonic?</a:t>
            </a:r>
          </a:p>
          <a:p>
            <a:pPr marL="342900" indent="-342900">
              <a:spcAft>
                <a:spcPts val="600"/>
              </a:spcAft>
              <a:buFont typeface="Arial" panose="020B0604020202020204" pitchFamily="34" charset="0"/>
              <a:buChar char="•"/>
            </a:pPr>
            <a:r>
              <a:rPr lang="en-US" sz="2400" dirty="0" smtClean="0">
                <a:latin typeface="+mn-lt"/>
              </a:rPr>
              <a:t>Present day slumping from toe erosion within incised valleys could reactivate PFS fault traces. Recent earthquake in Saskatchewan?</a:t>
            </a:r>
          </a:p>
          <a:p>
            <a:pPr marL="342900" indent="-342900">
              <a:spcAft>
                <a:spcPts val="600"/>
              </a:spcAft>
              <a:buFont typeface="Arial" panose="020B0604020202020204" pitchFamily="34" charset="0"/>
              <a:buChar char="•"/>
            </a:pPr>
            <a:r>
              <a:rPr lang="en-US" sz="2400" dirty="0" smtClean="0">
                <a:latin typeface="+mn-lt"/>
              </a:rPr>
              <a:t>Surface geology work must be an integral part of this analysis.   </a:t>
            </a:r>
            <a:endParaRPr lang="en-CA" sz="2400" dirty="0" smtClean="0">
              <a:latin typeface="+mn-lt"/>
            </a:endParaRPr>
          </a:p>
        </p:txBody>
      </p:sp>
      <p:sp>
        <p:nvSpPr>
          <p:cNvPr id="35" name="Text Box 563"/>
          <p:cNvSpPr txBox="1">
            <a:spLocks noChangeArrowheads="1"/>
          </p:cNvSpPr>
          <p:nvPr/>
        </p:nvSpPr>
        <p:spPr bwMode="auto">
          <a:xfrm>
            <a:off x="11313373" y="19350529"/>
            <a:ext cx="10085832" cy="461471"/>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24) References.</a:t>
            </a:r>
            <a:endParaRPr lang="en-US" sz="2400" b="1" dirty="0">
              <a:solidFill>
                <a:srgbClr val="F8F8F8"/>
              </a:solidFill>
              <a:latin typeface="+mn-lt"/>
              <a:cs typeface="Times New Roman" pitchFamily="18" charset="0"/>
            </a:endParaRPr>
          </a:p>
        </p:txBody>
      </p:sp>
      <p:sp>
        <p:nvSpPr>
          <p:cNvPr id="36" name="Text Box 522"/>
          <p:cNvSpPr txBox="1">
            <a:spLocks noChangeArrowheads="1"/>
          </p:cNvSpPr>
          <p:nvPr/>
        </p:nvSpPr>
        <p:spPr bwMode="auto">
          <a:xfrm>
            <a:off x="11313373" y="6334126"/>
            <a:ext cx="10085832" cy="461471"/>
          </a:xfrm>
          <a:prstGeom prst="rect">
            <a:avLst/>
          </a:prstGeom>
          <a:solidFill>
            <a:schemeClr val="accent2"/>
          </a:solidFill>
          <a:ln w="9525">
            <a:noFill/>
            <a:miter lim="800000"/>
            <a:headEnd/>
            <a:tailEnd/>
          </a:ln>
          <a:effectLst/>
        </p:spPr>
        <p:txBody>
          <a:bodyPr wrap="square"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22) Conclusions.</a:t>
            </a:r>
            <a:endParaRPr lang="en-US" sz="2400" b="1" dirty="0">
              <a:solidFill>
                <a:srgbClr val="F8F8F8"/>
              </a:solidFill>
              <a:latin typeface="+mn-lt"/>
            </a:endParaRPr>
          </a:p>
        </p:txBody>
      </p:sp>
      <p:sp>
        <p:nvSpPr>
          <p:cNvPr id="37" name="Rectangle 36"/>
          <p:cNvSpPr/>
          <p:nvPr/>
        </p:nvSpPr>
        <p:spPr>
          <a:xfrm>
            <a:off x="11357847" y="6811625"/>
            <a:ext cx="9996884" cy="6370975"/>
          </a:xfrm>
          <a:prstGeom prst="rect">
            <a:avLst/>
          </a:prstGeom>
        </p:spPr>
        <p:txBody>
          <a:bodyPr wrap="square">
            <a:spAutoFit/>
          </a:bodyPr>
          <a:lstStyle/>
          <a:p>
            <a:pPr algn="just"/>
            <a:r>
              <a:rPr lang="en-US" sz="2400" dirty="0">
                <a:latin typeface="+mn-lt"/>
                <a:cs typeface="Arial" pitchFamily="34" charset="0"/>
              </a:rPr>
              <a:t>Siliceous </a:t>
            </a:r>
            <a:r>
              <a:rPr lang="en-US" sz="2400" dirty="0" smtClean="0">
                <a:latin typeface="+mn-lt"/>
                <a:cs typeface="Arial" pitchFamily="34" charset="0"/>
              </a:rPr>
              <a:t>Cretaceous </a:t>
            </a:r>
            <a:r>
              <a:rPr lang="en-US" sz="2400" dirty="0">
                <a:latin typeface="+mn-lt"/>
                <a:cs typeface="Arial" pitchFamily="34" charset="0"/>
              </a:rPr>
              <a:t>sediments of the Western Interior Seaway of North America host  a previously unreported polygonal fault system (PFS). </a:t>
            </a:r>
            <a:r>
              <a:rPr lang="en-US" sz="2400" dirty="0" smtClean="0">
                <a:latin typeface="+mn-lt"/>
                <a:cs typeface="Arial" pitchFamily="34" charset="0"/>
              </a:rPr>
              <a:t>At Alida, Saskatchewan, 3-D seismic data can image the PFS from ~200 m ASL to its origin at ~25 m ASL.  The PFS can be geologically mapped below a depth of ~500 m ASL using wellbore logs.  Faulting </a:t>
            </a:r>
            <a:r>
              <a:rPr lang="en-US" sz="2400" dirty="0">
                <a:latin typeface="+mn-lt"/>
                <a:cs typeface="Arial" pitchFamily="34" charset="0"/>
              </a:rPr>
              <a:t>of the Pierre Shale </a:t>
            </a:r>
            <a:r>
              <a:rPr lang="en-US" sz="2400" dirty="0" smtClean="0">
                <a:latin typeface="+mn-lt"/>
                <a:cs typeface="Arial" pitchFamily="34" charset="0"/>
              </a:rPr>
              <a:t>resulted in a graben system and a tilted fault block system at Alida.  </a:t>
            </a:r>
            <a:r>
              <a:rPr lang="en-US" sz="2400" dirty="0">
                <a:latin typeface="+mn-lt"/>
              </a:rPr>
              <a:t>The </a:t>
            </a:r>
            <a:r>
              <a:rPr lang="en-US" sz="2400" dirty="0" smtClean="0">
                <a:latin typeface="+mn-lt"/>
              </a:rPr>
              <a:t>graben system is </a:t>
            </a:r>
            <a:r>
              <a:rPr lang="en-US" sz="2400" dirty="0">
                <a:latin typeface="+mn-lt"/>
              </a:rPr>
              <a:t>basal </a:t>
            </a:r>
            <a:r>
              <a:rPr lang="en-US" sz="2400" dirty="0" smtClean="0">
                <a:latin typeface="+mn-lt"/>
              </a:rPr>
              <a:t>Campanian and suggests local or regional extension.  These grabens have affected the upper tier of the PFS.  Both tiers have faults with similar displacements, but the upper tier average fault strike length is longer and the strike direction is rotated ~30° E.  How the graben and tilted fault blocks and shallow bed geometries are related is still under investigation.  </a:t>
            </a:r>
          </a:p>
          <a:p>
            <a:pPr algn="just"/>
            <a:endParaRPr lang="en-US" sz="2400" dirty="0" smtClean="0">
              <a:latin typeface="+mn-lt"/>
            </a:endParaRPr>
          </a:p>
          <a:p>
            <a:pPr algn="just"/>
            <a:r>
              <a:rPr lang="en-US" sz="2400" dirty="0" smtClean="0">
                <a:latin typeface="+mn-lt"/>
              </a:rPr>
              <a:t>The Great Plains PFS could be one of the largest in the world.  It is only PFS for those of you reading this with easily accessible outcrop, and the PFS has an estimated 200,000 wellbore penetrations for subsurface work.</a:t>
            </a:r>
            <a:endParaRPr lang="en-CA" sz="2400" dirty="0" smtClean="0">
              <a:latin typeface="+mn-lt"/>
            </a:endParaRPr>
          </a:p>
        </p:txBody>
      </p:sp>
      <p:sp>
        <p:nvSpPr>
          <p:cNvPr id="39" name="Text Box 565"/>
          <p:cNvSpPr txBox="1">
            <a:spLocks noChangeArrowheads="1"/>
          </p:cNvSpPr>
          <p:nvPr/>
        </p:nvSpPr>
        <p:spPr bwMode="auto">
          <a:xfrm>
            <a:off x="11313286" y="19708297"/>
            <a:ext cx="10086007" cy="9171742"/>
          </a:xfrm>
          <a:prstGeom prst="rect">
            <a:avLst/>
          </a:prstGeom>
          <a:noFill/>
          <a:ln w="9525">
            <a:noFill/>
            <a:miter lim="800000"/>
            <a:headEnd/>
            <a:tailEnd/>
          </a:ln>
          <a:effectLst/>
        </p:spPr>
        <p:txBody>
          <a:bodyPr wrap="square" lIns="457200" tIns="457200" rIns="457200" bIns="457200">
            <a:spAutoFit/>
          </a:bodyPr>
          <a:lstStyle/>
          <a:p>
            <a:r>
              <a:rPr lang="en-US" sz="1600" dirty="0" smtClean="0">
                <a:latin typeface="+mn-lt"/>
                <a:cs typeface="Arial" panose="020B0604020202020204" pitchFamily="34" charset="0"/>
              </a:rPr>
              <a:t>Blakey, R., 2014. Paleogeography and Geologic Evolution of North America. Arizona, USA, http://cpgeosystems.com/nam.html.</a:t>
            </a:r>
          </a:p>
          <a:p>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Cartwright, J, 1994, Episodic basin-wide influence expulsion from geopressured shale sequences in the North Sea Basin, Geology, </a:t>
            </a:r>
            <a:r>
              <a:rPr lang="en-US" sz="1600" b="1" dirty="0" smtClean="0">
                <a:latin typeface="+mn-lt"/>
                <a:cs typeface="Arial" panose="020B0604020202020204" pitchFamily="34" charset="0"/>
              </a:rPr>
              <a:t>22</a:t>
            </a:r>
            <a:r>
              <a:rPr lang="en-US" sz="1600" dirty="0" smtClean="0">
                <a:latin typeface="+mn-lt"/>
                <a:cs typeface="Arial" panose="020B0604020202020204" pitchFamily="34" charset="0"/>
              </a:rPr>
              <a:t>: 447-450. doi: 10.1130/0091- 613(1994)022&lt;0447:EBWFEF&gt;2.3.CO;2</a:t>
            </a:r>
          </a:p>
          <a:p>
            <a:endParaRPr lang="en-US" sz="1600" dirty="0">
              <a:latin typeface="+mn-lt"/>
              <a:cs typeface="Arial" panose="020B0604020202020204" pitchFamily="34" charset="0"/>
            </a:endParaRPr>
          </a:p>
          <a:p>
            <a:r>
              <a:rPr lang="en-CA" sz="1600" dirty="0">
                <a:latin typeface="+mn-lt"/>
                <a:cs typeface="Arial" panose="020B0604020202020204" pitchFamily="34" charset="0"/>
              </a:rPr>
              <a:t>CBC News. 2016. Regina Beach, Saskatchewan residents asking for help with slumping land, available at http://www.cbc.ca/news/canada/saskatchewan/regina-beach-residents-frustrated-with-slumping-land-1.3543986 [accessed on 6 August 2016].</a:t>
            </a:r>
            <a:endParaRPr lang="en-US" sz="1600" dirty="0">
              <a:latin typeface="+mn-lt"/>
              <a:cs typeface="Arial" panose="020B0604020202020204" pitchFamily="34" charset="0"/>
            </a:endParaRPr>
          </a:p>
          <a:p>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Lopez, T., Antoine, R., Darrozes, J., Rabinowicz, M., and Baratoux, D. 2015. Formation of polygonal fracture system as a result of hydrodynamic instabilities in clay-rich deposits Geological Society of America Annual Meeting, Baltimore, Maryland.  Available from https://gsa.confex.com/gsa/2015AM/webprogram/Handout/Paper267450/Poster_Clays_GSA15.pdf [accessed on April 16, 2016].</a:t>
            </a:r>
          </a:p>
          <a:p>
            <a:endParaRPr lang="en-US" sz="1600" dirty="0" smtClean="0">
              <a:latin typeface="+mn-lt"/>
              <a:cs typeface="Arial" panose="020B0604020202020204" pitchFamily="34" charset="0"/>
            </a:endParaRPr>
          </a:p>
          <a:p>
            <a:r>
              <a:rPr lang="en-US" sz="1600" dirty="0">
                <a:latin typeface="+mn-lt"/>
                <a:cs typeface="Arial" panose="020B0604020202020204" pitchFamily="34" charset="0"/>
              </a:rPr>
              <a:t>Maher, H., Ferguson, S., Korth, R., Marshall, J., and Pickett, L., 2015, Strata bound vein array in the Pierre Shale, Lake Francis Case, South Dakota, U. S. A., Rocky Mountain Geology, v. 50, no. 2, p. 153–165, doi:10.2113/gsrocky.50.2.153.</a:t>
            </a:r>
          </a:p>
          <a:p>
            <a:endParaRPr lang="en-US" sz="1600" dirty="0" smtClean="0">
              <a:latin typeface="+mn-lt"/>
              <a:cs typeface="Arial" panose="020B0604020202020204" pitchFamily="34" charset="0"/>
            </a:endParaRPr>
          </a:p>
          <a:p>
            <a:endParaRPr lang="en-US" sz="1600" dirty="0">
              <a:latin typeface="+mn-lt"/>
              <a:cs typeface="Arial" panose="020B0604020202020204" pitchFamily="34" charset="0"/>
            </a:endParaRPr>
          </a:p>
          <a:p>
            <a:r>
              <a:rPr lang="en-CA" sz="1600" dirty="0">
                <a:latin typeface="+mn-lt"/>
                <a:cs typeface="Arial" panose="020B0604020202020204" pitchFamily="34" charset="0"/>
              </a:rPr>
              <a:t>Quinn, J., Chin, B., Pernito, M., and Scammell, J. 2014. Geotechnical assessment of Alameda Dam, Canadian Geotechnical Society, Geo Regina 2014.</a:t>
            </a:r>
            <a:endParaRPr lang="en-US" sz="1600" dirty="0">
              <a:latin typeface="+mn-lt"/>
              <a:cs typeface="Arial" panose="020B0604020202020204" pitchFamily="34" charset="0"/>
            </a:endParaRPr>
          </a:p>
          <a:p>
            <a:endParaRPr lang="en-CA" sz="1600" dirty="0" smtClean="0">
              <a:latin typeface="+mn-lt"/>
              <a:cs typeface="Arial" panose="020B0604020202020204" pitchFamily="34" charset="0"/>
            </a:endParaRPr>
          </a:p>
          <a:p>
            <a:r>
              <a:rPr lang="en-US" sz="1600" dirty="0" smtClean="0">
                <a:latin typeface="+mn-lt"/>
                <a:cs typeface="Arial" panose="020B0604020202020204" pitchFamily="34" charset="0"/>
              </a:rPr>
              <a:t>Roberts, L., and Kirschbaum, M., 1995, Paleogeography of the Late Cretaceous of the Western Interior of Middle North America- Coal distribution and sediment accumulation, USGS Professional Paper 1561, US Government Printing Office, http://pubs.usgs.gov/pp/1561/report.pdf.</a:t>
            </a:r>
          </a:p>
          <a:p>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Scott, G., and Cobban, W., 1965, Geologic and biostratigraphic map of the Pierre Shale between Jarre Creek and Loveland, Colorado, USGS Imap 439, availiable at https://pubs.er.usgs.gov/publication/i439 [accessed 4 September </a:t>
            </a:r>
            <a:r>
              <a:rPr lang="en-US" sz="1600" dirty="0" smtClean="0">
                <a:latin typeface="+mn-lt"/>
              </a:rPr>
              <a:t>2016]</a:t>
            </a:r>
            <a:endParaRPr lang="en-CA" sz="1600" dirty="0" smtClean="0">
              <a:latin typeface="+mn-lt"/>
              <a:cs typeface="Times New Roman" pitchFamily="18" charset="0"/>
            </a:endParaRPr>
          </a:p>
          <a:p>
            <a:pPr defTabSz="4389438"/>
            <a:endParaRPr lang="en-US" sz="2400" dirty="0">
              <a:latin typeface="+mn-lt"/>
            </a:endParaRPr>
          </a:p>
        </p:txBody>
      </p:sp>
      <p:sp>
        <p:nvSpPr>
          <p:cNvPr id="40" name="AutoShape 587"/>
          <p:cNvSpPr>
            <a:spLocks noChangeArrowheads="1"/>
          </p:cNvSpPr>
          <p:nvPr/>
        </p:nvSpPr>
        <p:spPr bwMode="auto">
          <a:xfrm>
            <a:off x="7619206" y="947853"/>
            <a:ext cx="8166295" cy="3288035"/>
          </a:xfrm>
          <a:prstGeom prst="roundRect">
            <a:avLst>
              <a:gd name="adj" fmla="val 16667"/>
            </a:avLst>
          </a:prstGeom>
          <a:solidFill>
            <a:srgbClr val="FFFFFF"/>
          </a:solidFill>
          <a:ln w="28575">
            <a:solidFill>
              <a:schemeClr val="tx1"/>
            </a:solidFill>
            <a:round/>
            <a:headEnd/>
            <a:tailEnd/>
          </a:ln>
          <a:effectLst/>
        </p:spPr>
        <p:txBody>
          <a:bodyPr wrap="none" anchor="ctr"/>
          <a:lstStyle/>
          <a:p>
            <a:pPr algn="ctr" defTabSz="3135313"/>
            <a:endParaRPr lang="en-US" sz="2400" dirty="0">
              <a:latin typeface="+mn-lt"/>
            </a:endParaRPr>
          </a:p>
        </p:txBody>
      </p:sp>
      <p:pic>
        <p:nvPicPr>
          <p:cNvPr id="41" name="Picture 2" descr="D:\PFS Corporate\PFS_logo3.png"/>
          <p:cNvPicPr>
            <a:picLocks noChangeAspect="1" noChangeArrowheads="1"/>
          </p:cNvPicPr>
          <p:nvPr/>
        </p:nvPicPr>
        <p:blipFill>
          <a:blip r:embed="rId6" cstate="print"/>
          <a:srcRect/>
          <a:stretch>
            <a:fillRect/>
          </a:stretch>
        </p:blipFill>
        <p:spPr bwMode="auto">
          <a:xfrm>
            <a:off x="8235735" y="665701"/>
            <a:ext cx="7549766" cy="3564632"/>
          </a:xfrm>
          <a:prstGeom prst="rect">
            <a:avLst/>
          </a:prstGeom>
          <a:noFill/>
        </p:spPr>
      </p:pic>
      <p:sp>
        <p:nvSpPr>
          <p:cNvPr id="42" name="Text Box 563"/>
          <p:cNvSpPr txBox="1">
            <a:spLocks noChangeArrowheads="1"/>
          </p:cNvSpPr>
          <p:nvPr/>
        </p:nvSpPr>
        <p:spPr bwMode="auto">
          <a:xfrm>
            <a:off x="11313373" y="28633832"/>
            <a:ext cx="10085832" cy="1200135"/>
          </a:xfrm>
          <a:prstGeom prst="rect">
            <a:avLst/>
          </a:prstGeom>
          <a:solidFill>
            <a:schemeClr val="accent2"/>
          </a:solidFill>
          <a:ln w="9525">
            <a:noFill/>
            <a:miter lim="800000"/>
            <a:headEnd/>
            <a:tailEnd/>
          </a:ln>
          <a:effectLst/>
        </p:spPr>
        <p:txBody>
          <a:bodyPr lIns="91267" tIns="45624" rIns="91267" bIns="45624">
            <a:spAutoFit/>
          </a:bodyPr>
          <a:lstStyle/>
          <a:p>
            <a:pPr algn="ctr" eaLnBrk="0" hangingPunct="0">
              <a:spcBef>
                <a:spcPct val="50000"/>
              </a:spcBef>
            </a:pPr>
            <a:r>
              <a:rPr lang="en-US" sz="2400" b="1" dirty="0" smtClean="0">
                <a:solidFill>
                  <a:srgbClr val="F8F8F8"/>
                </a:solidFill>
                <a:latin typeface="+mn-lt"/>
                <a:cs typeface="Times New Roman" pitchFamily="18" charset="0"/>
              </a:rPr>
              <a:t>(ii) Appendix – the application of a polygonal fault system model for the Pierre Shale is my recent advance in engineering geology that should help us with future engineering considerations.</a:t>
            </a:r>
            <a:endParaRPr lang="en-US" sz="2400" b="1" dirty="0">
              <a:solidFill>
                <a:srgbClr val="F8F8F8"/>
              </a:solidFill>
              <a:latin typeface="+mn-lt"/>
              <a:cs typeface="Times New Roman" pitchFamily="18" charset="0"/>
            </a:endParaRPr>
          </a:p>
        </p:txBody>
      </p:sp>
      <p:pic>
        <p:nvPicPr>
          <p:cNvPr id="7" name="Picture 6"/>
          <p:cNvPicPr>
            <a:picLocks noChangeAspect="1"/>
          </p:cNvPicPr>
          <p:nvPr/>
        </p:nvPicPr>
        <p:blipFill>
          <a:blip r:embed="rId7"/>
          <a:stretch>
            <a:fillRect/>
          </a:stretch>
        </p:blipFill>
        <p:spPr>
          <a:xfrm>
            <a:off x="11417577" y="30060900"/>
            <a:ext cx="9877425" cy="4076700"/>
          </a:xfrm>
          <a:prstGeom prst="rect">
            <a:avLst/>
          </a:prstGeom>
        </p:spPr>
      </p:pic>
      <p:pic>
        <p:nvPicPr>
          <p:cNvPr id="9" name="Picture 8"/>
          <p:cNvPicPr>
            <a:picLocks noChangeAspect="1"/>
          </p:cNvPicPr>
          <p:nvPr/>
        </p:nvPicPr>
        <p:blipFill>
          <a:blip r:embed="rId8"/>
          <a:stretch>
            <a:fillRect/>
          </a:stretch>
        </p:blipFill>
        <p:spPr>
          <a:xfrm>
            <a:off x="11444489" y="34999711"/>
            <a:ext cx="9823600" cy="7138889"/>
          </a:xfrm>
          <a:prstGeom prst="rect">
            <a:avLst/>
          </a:prstGeom>
        </p:spPr>
      </p:pic>
      <p:sp>
        <p:nvSpPr>
          <p:cNvPr id="25" name="Rectangle 40"/>
          <p:cNvSpPr>
            <a:spLocks noChangeArrowheads="1"/>
          </p:cNvSpPr>
          <p:nvPr/>
        </p:nvSpPr>
        <p:spPr bwMode="auto">
          <a:xfrm>
            <a:off x="0" y="42748200"/>
            <a:ext cx="2818606" cy="685800"/>
          </a:xfrm>
          <a:prstGeom prst="rect">
            <a:avLst/>
          </a:prstGeom>
          <a:solidFill>
            <a:schemeClr val="bg1"/>
          </a:solidFill>
          <a:ln w="9525">
            <a:noFill/>
            <a:miter lim="800000"/>
            <a:headEnd/>
            <a:tailEnd/>
          </a:ln>
          <a:effectLst/>
        </p:spPr>
        <p:txBody>
          <a:bodyPr wrap="none" anchor="ctr"/>
          <a:lstStyle/>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13932</TotalTime>
  <Words>2065</Words>
  <Application>Microsoft Office PowerPoint</Application>
  <PresentationFormat>Custom</PresentationFormat>
  <Paragraphs>104</Paragraphs>
  <Slides>3</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Arial</vt:lpstr>
      <vt:lpstr>Arial Black</vt:lpstr>
      <vt:lpstr>Arial Narrow</vt:lpstr>
      <vt:lpstr>Times New Roman</vt:lpstr>
      <vt:lpstr>Custom Design</vt:lpstr>
      <vt:lpstr>1_Custom Design</vt:lpstr>
      <vt:lpstr>2_Custom Design</vt:lpstr>
      <vt:lpstr>PowerPoint Presentation</vt:lpstr>
      <vt:lpstr>PowerPoint Presentation</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Andy St Onge</cp:lastModifiedBy>
  <cp:revision>609</cp:revision>
  <cp:lastPrinted>2016-09-15T19:21:21Z</cp:lastPrinted>
  <dcterms:created xsi:type="dcterms:W3CDTF">2005-05-18T01:24:28Z</dcterms:created>
  <dcterms:modified xsi:type="dcterms:W3CDTF">2016-09-19T15:25:11Z</dcterms:modified>
  <cp:category>Powerpoint poster templates</cp:category>
</cp:coreProperties>
</file>