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77" r:id="rId3"/>
    <p:sldId id="276" r:id="rId4"/>
    <p:sldId id="283" r:id="rId5"/>
    <p:sldId id="286" r:id="rId6"/>
    <p:sldId id="284" r:id="rId7"/>
    <p:sldId id="266" r:id="rId8"/>
    <p:sldId id="267" r:id="rId9"/>
    <p:sldId id="269" r:id="rId10"/>
    <p:sldId id="268" r:id="rId11"/>
    <p:sldId id="287" r:id="rId12"/>
    <p:sldId id="288" r:id="rId13"/>
    <p:sldId id="290" r:id="rId14"/>
    <p:sldId id="279" r:id="rId15"/>
    <p:sldId id="289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552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1" autoAdjust="0"/>
    <p:restoredTop sz="68435" autoAdjust="0"/>
  </p:normalViewPr>
  <p:slideViewPr>
    <p:cSldViewPr snapToGrid="0" showGuides="1">
      <p:cViewPr varScale="1">
        <p:scale>
          <a:sx n="43" d="100"/>
          <a:sy n="43" d="100"/>
        </p:scale>
        <p:origin x="788" y="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3EFEF-4A09-4591-90A4-8416A0A5F173}" type="datetimeFigureOut">
              <a:rPr lang="en-NZ" smtClean="0"/>
              <a:t>26/09/2016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433D6-1FF8-43B5-B068-0E8E8795EB8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04689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NZ" dirty="0"/>
              <a:t>Geoscience</a:t>
            </a:r>
            <a:r>
              <a:rPr lang="en-NZ" baseline="0" dirty="0"/>
              <a:t> education researcher</a:t>
            </a:r>
          </a:p>
          <a:p>
            <a:pPr lvl="0">
              <a:spcBef>
                <a:spcPts val="0"/>
              </a:spcBef>
              <a:buNone/>
            </a:pPr>
            <a:r>
              <a:rPr lang="en-NZ" dirty="0"/>
              <a:t>Postdoctoral Fellow at Victoria</a:t>
            </a:r>
            <a:r>
              <a:rPr lang="en-NZ" baseline="0" dirty="0"/>
              <a:t> University of Wellington &amp; University of Canterbury in New Zealand</a:t>
            </a:r>
          </a:p>
          <a:p>
            <a:pPr lvl="0">
              <a:spcBef>
                <a:spcPts val="0"/>
              </a:spcBef>
              <a:buNone/>
            </a:pPr>
            <a:r>
              <a:rPr lang="en-NZ" baseline="0" dirty="0"/>
              <a:t>Research is funded by the Earthquake Commission of New Zealand, and a new research cluster called </a:t>
            </a:r>
            <a:r>
              <a:rPr lang="en-NZ" baseline="0" dirty="0" err="1"/>
              <a:t>QuakeCoRE</a:t>
            </a:r>
            <a:endParaRPr dirty="0"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19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Lesson</a:t>
            </a:r>
            <a:r>
              <a:rPr lang="en-NZ" baseline="0" dirty="0"/>
              <a:t> 5.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Research tells us that rehearsal, reinforcement and feedback are core to improving confidence in communication</a:t>
            </a:r>
            <a:r>
              <a:rPr lang="en-NZ" sz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rPr>
              <a:t>.</a:t>
            </a:r>
            <a:r>
              <a:rPr lang="en-NZ" sz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Curricula</a:t>
            </a:r>
            <a:r>
              <a:rPr lang="en-NZ" sz="1200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which incorporates real, meaningful feedback and multiple opportunities for feedback, allows students to respond and develop new strategies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Feedback should be provided</a:t>
            </a:r>
            <a:r>
              <a:rPr lang="en-NZ" sz="1200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in a supportive fashion, acknowledging that learners have different styles and have a range of prior experiences which influence their ability to communicate.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Lesson 6.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i="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Training exercises are typically built from what people think</a:t>
            </a:r>
            <a:r>
              <a:rPr lang="en-NZ" sz="1200" i="0" baseline="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NZ" sz="1200" i="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works, and often do not consult communication education</a:t>
            </a:r>
            <a:r>
              <a:rPr lang="en-NZ" sz="1200" i="0" baseline="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research.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i="0" baseline="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We know that people learn more from active learning, and that different pedagogical experiences are more effective than others.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i="0" baseline="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Evaluate your communication training. Use valid measures to do so, and build new instruments to suite your learning goals. </a:t>
            </a:r>
            <a:endParaRPr lang="en-NZ" sz="1200" i="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12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1325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In</a:t>
            </a:r>
            <a:r>
              <a:rPr lang="en-NZ" baseline="0" dirty="0"/>
              <a:t> stage 2 of the project, we have interviewed professionals across a range of science organisations who communicate about natural hazards</a:t>
            </a:r>
          </a:p>
          <a:p>
            <a:r>
              <a:rPr lang="en-NZ" dirty="0"/>
              <a:t>Interviewing is</a:t>
            </a:r>
            <a:r>
              <a:rPr lang="en-NZ" baseline="0" dirty="0"/>
              <a:t> ongoing</a:t>
            </a:r>
          </a:p>
          <a:p>
            <a:r>
              <a:rPr lang="en-NZ" baseline="0" dirty="0"/>
              <a:t>Aim is to collect a range of views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433D6-1FF8-43B5-B068-0E8E8795EB8D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52650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NZ" dirty="0"/>
              <a:t>Content</a:t>
            </a:r>
            <a:r>
              <a:rPr lang="en-NZ" baseline="0" dirty="0"/>
              <a:t> analysis was carried out on the available data. Themes are being checked using constant comparison, and refined as new data is included. </a:t>
            </a:r>
            <a:endParaRPr lang="en-NZ" dirty="0"/>
          </a:p>
          <a:p>
            <a:pPr marL="171450" indent="-171450">
              <a:buFontTx/>
              <a:buChar char="-"/>
            </a:pPr>
            <a:r>
              <a:rPr lang="en-NZ" dirty="0"/>
              <a:t>Most professionals</a:t>
            </a:r>
            <a:r>
              <a:rPr lang="en-NZ" baseline="0" dirty="0"/>
              <a:t> reported that their organisation did not have a coherent strategy for communication (overall).</a:t>
            </a:r>
          </a:p>
          <a:p>
            <a:pPr marL="171450" indent="-171450">
              <a:buFontTx/>
              <a:buChar char="-"/>
            </a:pPr>
            <a:r>
              <a:rPr lang="en-NZ" baseline="0" dirty="0"/>
              <a:t>Want/needs for senior leadership to endorse a wider communication strategy</a:t>
            </a:r>
          </a:p>
          <a:p>
            <a:pPr marL="171450" indent="-171450">
              <a:buFontTx/>
              <a:buChar char="-"/>
            </a:pPr>
            <a:r>
              <a:rPr lang="en-NZ" dirty="0"/>
              <a:t>Targeted</a:t>
            </a:r>
            <a:r>
              <a:rPr lang="en-NZ" baseline="0" dirty="0"/>
              <a:t> approach which allows scientists to communicate better to specific audiences, particularly vulnerable populations</a:t>
            </a:r>
          </a:p>
          <a:p>
            <a:pPr marL="171450" indent="-171450">
              <a:buFontTx/>
              <a:buChar char="-"/>
            </a:pPr>
            <a:r>
              <a:rPr lang="en-NZ" baseline="0" dirty="0"/>
              <a:t>Help developing the means and strategies for evaluating what has already been done, and see what works</a:t>
            </a:r>
          </a:p>
          <a:p>
            <a:pPr marL="171450" indent="-171450">
              <a:buFontTx/>
              <a:buChar char="-"/>
            </a:pPr>
            <a:r>
              <a:rPr lang="en-NZ" dirty="0"/>
              <a:t>Audiences struggle to understand what risk and resilience</a:t>
            </a:r>
            <a:r>
              <a:rPr lang="en-NZ" baseline="0" dirty="0"/>
              <a:t> are, and have differing meanings. It would be good to develop basic strategies to help translate risk and resilience to the wider community</a:t>
            </a:r>
          </a:p>
          <a:p>
            <a:pPr marL="171450" indent="-171450">
              <a:buFontTx/>
              <a:buChar char="-"/>
            </a:pPr>
            <a:r>
              <a:rPr lang="en-NZ" baseline="0" dirty="0"/>
              <a:t>Use communication as part of a participatory approach to engagement with their communities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433D6-1FF8-43B5-B068-0E8E8795EB8D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34605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One major</a:t>
            </a:r>
            <a:r>
              <a:rPr lang="en-NZ" baseline="0" dirty="0"/>
              <a:t> aim of the interviewing process is to identify key resources that can be used, as part of a collection to be provided to the science and risk communication community. </a:t>
            </a:r>
          </a:p>
          <a:p>
            <a:r>
              <a:rPr lang="en-NZ" baseline="0" dirty="0"/>
              <a:t>Several interviewees are active communication researchers and have directed us to some work that we can share. </a:t>
            </a:r>
          </a:p>
          <a:p>
            <a:endParaRPr lang="en-NZ" baseline="0" dirty="0"/>
          </a:p>
          <a:p>
            <a:r>
              <a:rPr lang="en-NZ" i="1" dirty="0"/>
              <a:t>Older version of the 16Cs,</a:t>
            </a:r>
            <a:r>
              <a:rPr lang="en-NZ" i="1" baseline="0" dirty="0"/>
              <a:t> and 7Ts:</a:t>
            </a:r>
            <a:endParaRPr lang="en-NZ" i="1" dirty="0"/>
          </a:p>
          <a:p>
            <a:r>
              <a:rPr lang="en-NZ" dirty="0"/>
              <a:t>https://www.youtube.com/watch?v=grhrLT8tfjg</a:t>
            </a:r>
          </a:p>
          <a:p>
            <a:r>
              <a:rPr lang="en-NZ" i="1" baseline="0" dirty="0"/>
              <a:t>IAP2 Spectrum (existing):</a:t>
            </a:r>
          </a:p>
          <a:p>
            <a:r>
              <a:rPr lang="en-NZ" dirty="0"/>
              <a:t>http://c.ymcdn.com/sites/www.iap2.org/resource/resmgr/imported/IAP2%20Spectrum_vertical.pdf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433D6-1FF8-43B5-B068-0E8E8795EB8D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08869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NZ" dirty="0"/>
              <a:t>Engagement choices were discussed</a:t>
            </a:r>
            <a:r>
              <a:rPr lang="en-NZ" baseline="0" dirty="0"/>
              <a:t> with the professionals</a:t>
            </a:r>
          </a:p>
          <a:p>
            <a:pPr lvl="0">
              <a:spcBef>
                <a:spcPts val="0"/>
              </a:spcBef>
              <a:buNone/>
            </a:pPr>
            <a:r>
              <a:rPr lang="en-NZ" baseline="0" dirty="0"/>
              <a:t>Professionals valued the entire range of options, and said “if we had time” then it would be great to have all of the above</a:t>
            </a:r>
          </a:p>
          <a:p>
            <a:pPr lvl="0">
              <a:spcBef>
                <a:spcPts val="0"/>
              </a:spcBef>
              <a:buNone/>
            </a:pPr>
            <a:r>
              <a:rPr lang="en-NZ" baseline="0" dirty="0"/>
              <a:t>Workshops and videos stood out as the most commonly mentioned and favoured. </a:t>
            </a:r>
          </a:p>
          <a:p>
            <a:pPr lvl="0">
              <a:spcBef>
                <a:spcPts val="0"/>
              </a:spcBef>
              <a:buNone/>
            </a:pPr>
            <a:endParaRPr lang="en-NZ" baseline="0" dirty="0"/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575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NZ" dirty="0"/>
              <a:t>Complete the</a:t>
            </a:r>
            <a:r>
              <a:rPr lang="en-NZ" baseline="0" dirty="0"/>
              <a:t> remaining interviews (i.e., work with the engineering sector)</a:t>
            </a:r>
          </a:p>
          <a:p>
            <a:pPr lvl="0">
              <a:spcBef>
                <a:spcPts val="0"/>
              </a:spcBef>
              <a:buNone/>
            </a:pPr>
            <a:r>
              <a:rPr lang="en-NZ" baseline="0" dirty="0"/>
              <a:t>Plan engagement with professionals at specific organisations</a:t>
            </a:r>
          </a:p>
          <a:p>
            <a:pPr lvl="0">
              <a:spcBef>
                <a:spcPts val="0"/>
              </a:spcBef>
              <a:buNone/>
            </a:pPr>
            <a:r>
              <a:rPr lang="en-NZ" baseline="0" dirty="0"/>
              <a:t>Develop resources (together)</a:t>
            </a:r>
          </a:p>
          <a:p>
            <a:pPr lvl="0">
              <a:spcBef>
                <a:spcPts val="0"/>
              </a:spcBef>
              <a:buNone/>
            </a:pPr>
            <a:r>
              <a:rPr lang="en-NZ" baseline="0" dirty="0"/>
              <a:t>Host resources in an accessible location, and highlight these resources during face-to-face engagement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2080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NZ" dirty="0"/>
              <a:t>Thank you. Any questions?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347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NZ" dirty="0"/>
              <a:t>6 month project which aims to engage</a:t>
            </a:r>
            <a:r>
              <a:rPr lang="en-NZ" baseline="0" dirty="0"/>
              <a:t> professionals in risk and crisis communication best practice.</a:t>
            </a:r>
          </a:p>
          <a:p>
            <a:pPr lvl="0">
              <a:spcBef>
                <a:spcPts val="0"/>
              </a:spcBef>
              <a:buNone/>
            </a:pPr>
            <a:r>
              <a:rPr lang="en-NZ" baseline="0" dirty="0"/>
              <a:t>Focus is on risk and crisis communication in natural hazards professionals. </a:t>
            </a:r>
          </a:p>
          <a:p>
            <a:pPr lvl="0">
              <a:spcBef>
                <a:spcPts val="0"/>
              </a:spcBef>
              <a:buNone/>
            </a:pPr>
            <a:r>
              <a:rPr lang="en-NZ" baseline="0" dirty="0"/>
              <a:t>Aim to improve communication in the sector</a:t>
            </a:r>
            <a:endParaRPr dirty="0"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6884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NZ" dirty="0">
                <a:solidFill>
                  <a:schemeClr val="accent5">
                    <a:lumMod val="50000"/>
                  </a:schemeClr>
                </a:solidFill>
              </a:rPr>
              <a:t>Why</a:t>
            </a:r>
            <a:r>
              <a:rPr lang="en-NZ" baseline="0" dirty="0">
                <a:solidFill>
                  <a:schemeClr val="accent5">
                    <a:lumMod val="50000"/>
                  </a:schemeClr>
                </a:solidFill>
              </a:rPr>
              <a:t> is this project important?</a:t>
            </a:r>
          </a:p>
          <a:p>
            <a:pPr lvl="0">
              <a:spcBef>
                <a:spcPts val="0"/>
              </a:spcBef>
              <a:buNone/>
            </a:pPr>
            <a:r>
              <a:rPr lang="en-NZ" baseline="0" dirty="0">
                <a:solidFill>
                  <a:schemeClr val="accent5">
                    <a:lumMod val="50000"/>
                  </a:schemeClr>
                </a:solidFill>
              </a:rPr>
              <a:t>Our professionals are not trained and up to date with communication literature</a:t>
            </a:r>
          </a:p>
          <a:p>
            <a:pPr lvl="0">
              <a:spcBef>
                <a:spcPts val="0"/>
              </a:spcBef>
              <a:buNone/>
            </a:pPr>
            <a:r>
              <a:rPr lang="en-NZ" baseline="0" dirty="0">
                <a:solidFill>
                  <a:schemeClr val="accent5">
                    <a:lumMod val="50000"/>
                  </a:schemeClr>
                </a:solidFill>
              </a:rPr>
              <a:t>We need authentic training for our professionals, which includes </a:t>
            </a:r>
            <a:endParaRPr dirty="0"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1322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Why are we qualified</a:t>
            </a:r>
            <a:r>
              <a:rPr lang="en-NZ" baseline="0" dirty="0"/>
              <a:t> to engage professionals in communication?</a:t>
            </a:r>
          </a:p>
          <a:p>
            <a:r>
              <a:rPr lang="en-NZ" baseline="0" dirty="0"/>
              <a:t>-We have experience with training undergraduate and postgraduate students. </a:t>
            </a:r>
          </a:p>
          <a:p>
            <a:r>
              <a:rPr lang="en-NZ" baseline="0" dirty="0"/>
              <a:t>- We have built and tested several role-plays, (Please see: Dohaney, J., </a:t>
            </a:r>
            <a:r>
              <a:rPr lang="en-NZ" baseline="0" dirty="0" err="1"/>
              <a:t>Brogt</a:t>
            </a:r>
            <a:r>
              <a:rPr lang="en-NZ" baseline="0" dirty="0"/>
              <a:t>, E., Kennedy, B. et al. J Appl. </a:t>
            </a:r>
            <a:r>
              <a:rPr lang="en-NZ" baseline="0" dirty="0" err="1"/>
              <a:t>Volcanol</a:t>
            </a:r>
            <a:r>
              <a:rPr lang="en-NZ" baseline="0" dirty="0"/>
              <a:t>. (2015) 4: 12)</a:t>
            </a:r>
            <a:endParaRPr lang="en-NZ" dirty="0"/>
          </a:p>
          <a:p>
            <a:endParaRPr lang="en-NZ" dirty="0"/>
          </a:p>
          <a:p>
            <a:r>
              <a:rPr lang="en-NZ" dirty="0" err="1"/>
              <a:t>Ako</a:t>
            </a:r>
            <a:r>
              <a:rPr lang="en-NZ" dirty="0"/>
              <a:t> </a:t>
            </a:r>
            <a:r>
              <a:rPr lang="en-NZ" dirty="0" err="1"/>
              <a:t>Aotearoa</a:t>
            </a:r>
            <a:r>
              <a:rPr lang="en-NZ" dirty="0"/>
              <a:t> Project</a:t>
            </a:r>
            <a:r>
              <a:rPr lang="en-NZ" baseline="0" dirty="0"/>
              <a:t> </a:t>
            </a:r>
            <a:r>
              <a:rPr lang="en-NZ" dirty="0"/>
              <a:t>Report is being</a:t>
            </a:r>
            <a:r>
              <a:rPr lang="en-NZ" baseline="0" dirty="0"/>
              <a:t> released within the next two weeks. </a:t>
            </a:r>
          </a:p>
          <a:p>
            <a:r>
              <a:rPr lang="en-NZ" dirty="0"/>
              <a:t>https://akoaotearoa.ac.nz/improving-science-communication-skills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433D6-1FF8-43B5-B068-0E8E8795EB8D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91908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Our past learning</a:t>
            </a:r>
            <a:r>
              <a:rPr lang="en-NZ" baseline="0" dirty="0"/>
              <a:t> activities can be found on SERC: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Volcanic Hazards Simulation: http://serc.carleton.edu/introgeo/roleplaying/examples/125523.html</a:t>
            </a:r>
          </a:p>
          <a:p>
            <a:r>
              <a:rPr lang="en-NZ" dirty="0"/>
              <a:t>Communicate the Quake:</a:t>
            </a:r>
            <a:r>
              <a:rPr lang="en-NZ" baseline="0" dirty="0"/>
              <a:t> </a:t>
            </a:r>
            <a:r>
              <a:rPr lang="en-NZ" dirty="0"/>
              <a:t>http://serc.carleton.edu/introgeo/roleplaying/examples/143264.html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433D6-1FF8-43B5-B068-0E8E8795EB8D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89062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Participatory approach to engagement. </a:t>
            </a:r>
          </a:p>
          <a:p>
            <a:r>
              <a:rPr lang="en-NZ" dirty="0"/>
              <a:t>Partnering with professionals</a:t>
            </a:r>
          </a:p>
          <a:p>
            <a:r>
              <a:rPr lang="en-NZ" dirty="0"/>
              <a:t>Understanding</a:t>
            </a:r>
            <a:r>
              <a:rPr lang="en-NZ" baseline="0" dirty="0"/>
              <a:t> what their communication needs are</a:t>
            </a:r>
          </a:p>
          <a:p>
            <a:r>
              <a:rPr lang="en-NZ" dirty="0"/>
              <a:t>Develop</a:t>
            </a:r>
            <a:r>
              <a:rPr lang="en-NZ" baseline="0" dirty="0"/>
              <a:t> customised engagement based on their needs</a:t>
            </a:r>
          </a:p>
          <a:p>
            <a:r>
              <a:rPr lang="en-NZ" baseline="0" dirty="0"/>
              <a:t>Create shared resources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433D6-1FF8-43B5-B068-0E8E8795EB8D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78707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NZ" dirty="0"/>
              <a:t>In stage 1 of the project, we summarised and identified</a:t>
            </a:r>
            <a:r>
              <a:rPr lang="en-NZ" baseline="0" dirty="0"/>
              <a:t> the major learning from our research into communication training. </a:t>
            </a:r>
            <a:endParaRPr lang="en-NZ" dirty="0"/>
          </a:p>
          <a:p>
            <a:pPr lvl="0">
              <a:spcBef>
                <a:spcPts val="0"/>
              </a:spcBef>
              <a:buNone/>
            </a:pPr>
            <a:r>
              <a:rPr lang="en-NZ" dirty="0"/>
              <a:t>Lesson 1. </a:t>
            </a:r>
          </a:p>
          <a:p>
            <a:pPr lvl="0">
              <a:spcBef>
                <a:spcPts val="0"/>
              </a:spcBef>
              <a:buNone/>
            </a:pPr>
            <a:r>
              <a:rPr lang="en-NZ" dirty="0"/>
              <a:t>Communication</a:t>
            </a:r>
            <a:r>
              <a:rPr lang="en-NZ" baseline="0" dirty="0"/>
              <a:t> is studied by many academic disciplines: Public relations, Media and mass communications, emergency management, science communication and public engagement. </a:t>
            </a:r>
          </a:p>
          <a:p>
            <a:pPr lvl="0">
              <a:spcBef>
                <a:spcPts val="0"/>
              </a:spcBef>
              <a:buNone/>
            </a:pPr>
            <a:r>
              <a:rPr lang="en-NZ" baseline="0" dirty="0"/>
              <a:t>Many definitions in the literature: Risk, vs. Crisis, vs. Science, vs. Corporate, vs. Health (sub disciplines). There is learning from all these areas which are helpful for communicating about natural hazards</a:t>
            </a:r>
          </a:p>
          <a:p>
            <a:pPr lvl="0">
              <a:spcBef>
                <a:spcPts val="0"/>
              </a:spcBef>
              <a:buNone/>
            </a:pPr>
            <a:r>
              <a:rPr lang="en-NZ" baseline="0" dirty="0"/>
              <a:t>Lesson 2. </a:t>
            </a:r>
          </a:p>
          <a:p>
            <a:pPr lvl="0">
              <a:spcBef>
                <a:spcPts val="0"/>
              </a:spcBef>
              <a:buNone/>
            </a:pPr>
            <a:r>
              <a:rPr lang="en-NZ" baseline="0" dirty="0"/>
              <a:t>Communication is complex, cultured and highly contextualised. </a:t>
            </a:r>
          </a:p>
          <a:p>
            <a:pPr lvl="0">
              <a:spcBef>
                <a:spcPts val="0"/>
              </a:spcBef>
              <a:buNone/>
            </a:pPr>
            <a:r>
              <a:rPr lang="en-NZ" baseline="0" dirty="0"/>
              <a:t>Training of science communicators should include complexity, incorporating elements from social, political, cultural spheres.</a:t>
            </a:r>
          </a:p>
        </p:txBody>
      </p:sp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4912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NZ" dirty="0"/>
              <a:t>Lesson 3. </a:t>
            </a:r>
          </a:p>
          <a:p>
            <a:pPr lvl="0">
              <a:spcBef>
                <a:spcPts val="0"/>
              </a:spcBef>
              <a:buNone/>
            </a:pPr>
            <a:r>
              <a:rPr lang="en-NZ" dirty="0"/>
              <a:t>Communication occurs in a wide variety of formats, styles and contexts.</a:t>
            </a:r>
            <a:r>
              <a:rPr lang="en-NZ" baseline="0" dirty="0"/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lang="en-NZ" baseline="0" dirty="0"/>
              <a:t>A skilled communicator should be familiar and comfortable with communicating in different situations</a:t>
            </a:r>
          </a:p>
          <a:p>
            <a:pPr lvl="0">
              <a:spcBef>
                <a:spcPts val="0"/>
              </a:spcBef>
              <a:buNone/>
            </a:pPr>
            <a:r>
              <a:rPr lang="en-NZ" baseline="0" dirty="0"/>
              <a:t>Therefore, training in communication should incorporate different situations and styles</a:t>
            </a:r>
          </a:p>
          <a:p>
            <a:pPr lvl="0">
              <a:spcBef>
                <a:spcPts val="0"/>
              </a:spcBef>
              <a:buNone/>
            </a:pPr>
            <a:r>
              <a:rPr lang="en-NZ" baseline="0" dirty="0"/>
              <a:t>This allows the communicator to develop situation-specific (i.e., audience-specific) strategies</a:t>
            </a:r>
            <a:endParaRPr dirty="0"/>
          </a:p>
        </p:txBody>
      </p:sp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045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NZ" dirty="0"/>
              <a:t>Lesson 4.</a:t>
            </a:r>
            <a:r>
              <a:rPr lang="en-NZ" baseline="0" dirty="0"/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lang="en-NZ" baseline="0" dirty="0"/>
              <a:t>Previous research into role-play has revealed that learners show self-reported improvement of communication. </a:t>
            </a:r>
          </a:p>
          <a:p>
            <a:pPr lvl="0">
              <a:spcBef>
                <a:spcPts val="0"/>
              </a:spcBef>
              <a:buNone/>
            </a:pPr>
            <a:r>
              <a:rPr lang="en-NZ" baseline="0" dirty="0"/>
              <a:t>We used valid metrics to measure their improvement: confidence (SPCC, </a:t>
            </a:r>
            <a:r>
              <a:rPr lang="en-NZ" baseline="0" dirty="0" err="1"/>
              <a:t>McCroskey</a:t>
            </a:r>
            <a:r>
              <a:rPr lang="en-NZ" baseline="0" dirty="0"/>
              <a:t> and </a:t>
            </a:r>
            <a:r>
              <a:rPr lang="en-NZ" baseline="0" dirty="0" err="1"/>
              <a:t>McCroskey</a:t>
            </a:r>
            <a:r>
              <a:rPr lang="en-NZ" baseline="0" dirty="0"/>
              <a:t> 1988) and perceptions (PCC, Dohaney et al 2016, in press). Further research will allow us to compare self-reported measures to performance. </a:t>
            </a:r>
            <a:endParaRPr dirty="0"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551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97AE9-E5F2-4904-BB3B-49F32DEF4A18}" type="datetimeFigureOut">
              <a:rPr lang="en-NZ" smtClean="0"/>
              <a:t>26/09/2016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2ABE-137C-46BC-A24E-0B55553C16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541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97AE9-E5F2-4904-BB3B-49F32DEF4A18}" type="datetimeFigureOut">
              <a:rPr lang="en-NZ" smtClean="0"/>
              <a:t>26/09/2016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2ABE-137C-46BC-A24E-0B55553C16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63798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97AE9-E5F2-4904-BB3B-49F32DEF4A18}" type="datetimeFigureOut">
              <a:rPr lang="en-NZ" smtClean="0"/>
              <a:t>26/09/2016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2ABE-137C-46BC-A24E-0B55553C16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0127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97AE9-E5F2-4904-BB3B-49F32DEF4A18}" type="datetimeFigureOut">
              <a:rPr lang="en-NZ" smtClean="0"/>
              <a:t>26/09/2016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2ABE-137C-46BC-A24E-0B55553C16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5815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97AE9-E5F2-4904-BB3B-49F32DEF4A18}" type="datetimeFigureOut">
              <a:rPr lang="en-NZ" smtClean="0"/>
              <a:t>26/09/2016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2ABE-137C-46BC-A24E-0B55553C16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8868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97AE9-E5F2-4904-BB3B-49F32DEF4A18}" type="datetimeFigureOut">
              <a:rPr lang="en-NZ" smtClean="0"/>
              <a:t>26/09/2016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2ABE-137C-46BC-A24E-0B55553C16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9400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97AE9-E5F2-4904-BB3B-49F32DEF4A18}" type="datetimeFigureOut">
              <a:rPr lang="en-NZ" smtClean="0"/>
              <a:t>26/09/2016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2ABE-137C-46BC-A24E-0B55553C16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3705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97AE9-E5F2-4904-BB3B-49F32DEF4A18}" type="datetimeFigureOut">
              <a:rPr lang="en-NZ" smtClean="0"/>
              <a:t>26/09/2016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2ABE-137C-46BC-A24E-0B55553C16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9501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97AE9-E5F2-4904-BB3B-49F32DEF4A18}" type="datetimeFigureOut">
              <a:rPr lang="en-NZ" smtClean="0"/>
              <a:t>26/09/2016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2ABE-137C-46BC-A24E-0B55553C16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83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97AE9-E5F2-4904-BB3B-49F32DEF4A18}" type="datetimeFigureOut">
              <a:rPr lang="en-NZ" smtClean="0"/>
              <a:t>26/09/2016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2ABE-137C-46BC-A24E-0B55553C16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10690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97AE9-E5F2-4904-BB3B-49F32DEF4A18}" type="datetimeFigureOut">
              <a:rPr lang="en-NZ" smtClean="0"/>
              <a:t>26/09/2016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2ABE-137C-46BC-A24E-0B55553C16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377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97AE9-E5F2-4904-BB3B-49F32DEF4A18}" type="datetimeFigureOut">
              <a:rPr lang="en-NZ" smtClean="0"/>
              <a:t>26/09/2016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2ABE-137C-46BC-A24E-0B55553C16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6264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77389"/>
            <a:ext cx="12211436" cy="3280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932" y="4275878"/>
            <a:ext cx="4789512" cy="2087561"/>
          </a:xfrm>
          <a:prstGeom prst="rect">
            <a:avLst/>
          </a:prstGeom>
        </p:spPr>
      </p:pic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29712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</a:rPr>
              <a:t>Lessons in Communication:</a:t>
            </a:r>
            <a:b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</a:rPr>
            </a:br>
            <a:r>
              <a:rPr lang="en-NZ" sz="3600" b="1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Bringing communication training and research </a:t>
            </a:r>
            <a:br>
              <a:rPr lang="en-NZ" sz="3600" b="1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</a:br>
            <a:r>
              <a:rPr lang="en-NZ" sz="3600" b="1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to geoscience academics and professionals</a:t>
            </a:r>
            <a:endParaRPr lang="en-NZ" b="1" i="0" u="none" strike="noStrike" cap="none" dirty="0">
              <a:solidFill>
                <a:schemeClr val="accent5">
                  <a:lumMod val="50000"/>
                </a:schemeClr>
              </a:solidFill>
              <a:latin typeface="Baskerville Old Face" panose="02020602080505020303" pitchFamily="18" charset="0"/>
              <a:sym typeface="Calibri"/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type="subTitle" idx="1"/>
          </p:nvPr>
        </p:nvSpPr>
        <p:spPr>
          <a:xfrm>
            <a:off x="0" y="2465066"/>
            <a:ext cx="12192000" cy="16091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NZ" sz="2800" b="1" i="1" u="none" strike="noStrike" cap="none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Jacqueline Dohaney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endParaRPr lang="en-NZ" sz="2400" b="0" i="0" u="none" strike="noStrike" cap="none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NZ" sz="2000" b="1" u="sng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Project Team: </a:t>
            </a:r>
            <a:r>
              <a:rPr lang="en-NZ" sz="20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Thomas M. Wilson, Ben Kennedy, and Erik </a:t>
            </a:r>
            <a:r>
              <a:rPr lang="en-NZ" sz="2000" dirty="0" err="1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Brogt</a:t>
            </a:r>
            <a:endParaRPr lang="en-NZ" sz="2000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NZ" sz="20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 Emma Hudson-Doyle, Brendon Bradley, David Johnston and Jan Lindsay</a:t>
            </a:r>
            <a:endParaRPr lang="en-NZ" sz="2000" b="0" i="0" u="none" strike="noStrike" cap="none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http://unconditional.co.nz/griff/files/2012/11/08e2b986-b6e3-437a-9444-feb55043c2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52" y="4311769"/>
            <a:ext cx="3998962" cy="24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34" y="4368247"/>
            <a:ext cx="2578035" cy="213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18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465513"/>
            <a:ext cx="12192000" cy="339248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Shape 144"/>
          <p:cNvSpPr txBox="1">
            <a:spLocks/>
          </p:cNvSpPr>
          <p:nvPr/>
        </p:nvSpPr>
        <p:spPr>
          <a:xfrm>
            <a:off x="12700" y="0"/>
            <a:ext cx="12179300" cy="1325562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    Lesson </a:t>
            </a:r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</a:rPr>
              <a:t>5</a:t>
            </a:r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. Feedback &amp; support is key</a:t>
            </a:r>
          </a:p>
        </p:txBody>
      </p:sp>
      <p:sp>
        <p:nvSpPr>
          <p:cNvPr id="8" name="Shape 145"/>
          <p:cNvSpPr txBox="1">
            <a:spLocks/>
          </p:cNvSpPr>
          <p:nvPr/>
        </p:nvSpPr>
        <p:spPr>
          <a:xfrm>
            <a:off x="644577" y="1181100"/>
            <a:ext cx="11197653" cy="21463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None/>
            </a:pPr>
            <a:r>
              <a:rPr lang="en-NZ" sz="2600" i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Meaningful feedback is the key to improving communication.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None/>
            </a:pPr>
            <a:endParaRPr lang="en-NZ" sz="2600" i="1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NZ" sz="26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It allows learners to </a:t>
            </a:r>
            <a:r>
              <a:rPr lang="en-NZ" sz="2600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try out new strategies </a:t>
            </a:r>
            <a:r>
              <a:rPr lang="en-NZ" sz="26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and receive specific feedback in a safe learning environment. </a:t>
            </a:r>
          </a:p>
          <a:p>
            <a:pPr>
              <a:lnSpc>
                <a:spcPct val="8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NZ" sz="26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Feedback can be done on the spot, through </a:t>
            </a:r>
            <a:r>
              <a:rPr lang="en-NZ" sz="2600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quick-fire comments</a:t>
            </a:r>
            <a:r>
              <a:rPr lang="en-NZ" sz="26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, or through </a:t>
            </a:r>
            <a:r>
              <a:rPr lang="en-NZ" sz="2600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longer reflection </a:t>
            </a:r>
            <a:r>
              <a:rPr lang="en-NZ" sz="26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on practice (viewing self, viewing others).</a:t>
            </a:r>
          </a:p>
        </p:txBody>
      </p:sp>
      <p:sp>
        <p:nvSpPr>
          <p:cNvPr id="9" name="Shape 150"/>
          <p:cNvSpPr txBox="1">
            <a:spLocks noGrp="1"/>
          </p:cNvSpPr>
          <p:nvPr>
            <p:ph type="title"/>
          </p:nvPr>
        </p:nvSpPr>
        <p:spPr>
          <a:xfrm>
            <a:off x="12700" y="3420543"/>
            <a:ext cx="12179300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NZ" dirty="0">
                <a:solidFill>
                  <a:schemeClr val="bg1"/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    </a:t>
            </a:r>
            <a:r>
              <a:rPr lang="en-NZ" sz="4400" b="0" i="0" u="none" strike="noStrike" cap="none" dirty="0">
                <a:solidFill>
                  <a:schemeClr val="bg1"/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Lesson </a:t>
            </a:r>
            <a:r>
              <a:rPr lang="en-NZ" dirty="0">
                <a:solidFill>
                  <a:schemeClr val="bg1"/>
                </a:solidFill>
                <a:latin typeface="Baskerville Old Face" panose="02020602080505020303" pitchFamily="18" charset="0"/>
              </a:rPr>
              <a:t>6</a:t>
            </a:r>
            <a:r>
              <a:rPr lang="en-NZ" sz="4400" b="0" i="0" u="none" strike="noStrike" cap="none" dirty="0">
                <a:solidFill>
                  <a:schemeClr val="bg1"/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. The value of education research</a:t>
            </a:r>
          </a:p>
        </p:txBody>
      </p:sp>
      <p:sp>
        <p:nvSpPr>
          <p:cNvPr id="10" name="Shape 151"/>
          <p:cNvSpPr txBox="1">
            <a:spLocks/>
          </p:cNvSpPr>
          <p:nvPr/>
        </p:nvSpPr>
        <p:spPr>
          <a:xfrm>
            <a:off x="644577" y="4512040"/>
            <a:ext cx="11197653" cy="195432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NZ" sz="2600" i="1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Science communication training is often built </a:t>
            </a:r>
            <a:r>
              <a:rPr lang="en-NZ" sz="2600" i="1" dirty="0" err="1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adhoc</a:t>
            </a:r>
            <a:r>
              <a:rPr lang="en-NZ" sz="2600" i="1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 and is not evaluated.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NZ" sz="2600" i="1" dirty="0">
              <a:solidFill>
                <a:schemeClr val="bg1"/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NZ" sz="2600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Build and design communication from known </a:t>
            </a:r>
            <a:r>
              <a:rPr lang="en-NZ" sz="2600" b="1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theory.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NZ" sz="2600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Use appropriate and </a:t>
            </a:r>
            <a:r>
              <a:rPr lang="en-NZ" sz="2600" b="1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evidence-based methods </a:t>
            </a:r>
            <a:r>
              <a:rPr lang="en-NZ" sz="2600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of evaluation.</a:t>
            </a:r>
          </a:p>
        </p:txBody>
      </p:sp>
    </p:spTree>
    <p:extLst>
      <p:ext uri="{BB962C8B-B14F-4D97-AF65-F5344CB8AC3E}">
        <p14:creationId xmlns:p14="http://schemas.microsoft.com/office/powerpoint/2010/main" val="20338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</a:rPr>
              <a:t>Interviews with professionals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NZ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Participatory</a:t>
            </a:r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 engagement approach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NZ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Professionals</a:t>
            </a:r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 (n=14) in geology, emergency management, and engineering sectors within New Zealand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cs typeface="Calibri"/>
                <a:sym typeface="Calibri"/>
              </a:rPr>
              <a:t>Aim to interview a range of professionals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cs typeface="Calibri"/>
                <a:sym typeface="Calibri"/>
              </a:rPr>
              <a:t>People currently active in risk and crisis communication</a:t>
            </a:r>
            <a:endParaRPr lang="en-NZ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NZ" b="1" dirty="0">
                <a:solidFill>
                  <a:schemeClr val="accent5">
                    <a:lumMod val="50000"/>
                  </a:schemeClr>
                </a:solidFill>
              </a:rPr>
              <a:t>Snowball</a:t>
            </a:r>
            <a:r>
              <a:rPr lang="en-NZ" dirty="0">
                <a:solidFill>
                  <a:schemeClr val="accent5">
                    <a:lumMod val="50000"/>
                  </a:schemeClr>
                </a:solidFill>
              </a:rPr>
              <a:t> sampling approach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NZ" dirty="0">
                <a:solidFill>
                  <a:schemeClr val="accent5">
                    <a:lumMod val="50000"/>
                  </a:schemeClr>
                </a:solidFill>
              </a:rPr>
              <a:t>Interview protocol designed to </a:t>
            </a:r>
            <a:r>
              <a:rPr lang="en-NZ" b="1" dirty="0">
                <a:solidFill>
                  <a:schemeClr val="accent5">
                    <a:lumMod val="50000"/>
                  </a:schemeClr>
                </a:solidFill>
              </a:rPr>
              <a:t>identify specific communication needs </a:t>
            </a:r>
            <a:r>
              <a:rPr lang="en-NZ" dirty="0">
                <a:solidFill>
                  <a:schemeClr val="accent5">
                    <a:lumMod val="50000"/>
                  </a:schemeClr>
                </a:solidFill>
              </a:rPr>
              <a:t>and styles of engagement which is suited to the professionals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0363">
            <a:off x="10955156" y="262391"/>
            <a:ext cx="1059042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3754">
            <a:off x="11013212" y="5777411"/>
            <a:ext cx="1059042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6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</a:rPr>
              <a:t>Results: Communication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NZ" sz="2600" i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Most commonly mentioned theme: </a:t>
            </a:r>
            <a:r>
              <a:rPr lang="en-NZ" sz="2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strategic planning</a:t>
            </a:r>
          </a:p>
          <a:p>
            <a:pPr marL="0" indent="0">
              <a:buNone/>
            </a:pPr>
            <a:endParaRPr lang="en-NZ" sz="2600" dirty="0">
              <a:solidFill>
                <a:srgbClr val="002060"/>
              </a:solidFill>
              <a:latin typeface="Franklin Gothic Book" panose="020B05030201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NZ" sz="2600" dirty="0">
                <a:solidFill>
                  <a:srgbClr val="552579"/>
                </a:solidFill>
                <a:latin typeface="Franklin Gothic Book" panose="020B0503020102020204" pitchFamily="34" charset="0"/>
              </a:rPr>
              <a:t>Programme or </a:t>
            </a:r>
            <a:r>
              <a:rPr lang="en-NZ" sz="2600" b="1" dirty="0">
                <a:solidFill>
                  <a:srgbClr val="552579"/>
                </a:solidFill>
                <a:latin typeface="Franklin Gothic Book" panose="020B0503020102020204" pitchFamily="34" charset="0"/>
              </a:rPr>
              <a:t>campaign-level</a:t>
            </a:r>
            <a:r>
              <a:rPr lang="en-NZ" sz="2600" dirty="0">
                <a:solidFill>
                  <a:srgbClr val="552579"/>
                </a:solidFill>
                <a:latin typeface="Franklin Gothic Book" panose="020B0503020102020204" pitchFamily="34" charset="0"/>
              </a:rPr>
              <a:t> strategy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NZ" sz="2600" b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Support</a:t>
            </a:r>
            <a:r>
              <a:rPr lang="en-NZ" sz="2600" dirty="0">
                <a:solidFill>
                  <a:srgbClr val="002060"/>
                </a:solidFill>
                <a:latin typeface="Franklin Gothic Book" panose="020B0503020102020204" pitchFamily="34" charset="0"/>
              </a:rPr>
              <a:t> and acknowledgement that communication work matters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NZ" sz="26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Targeted</a:t>
            </a:r>
            <a:r>
              <a:rPr lang="en-NZ" sz="26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(i.e., to specific groups) communication strategies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NZ" sz="26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Evaluation</a:t>
            </a:r>
            <a:r>
              <a:rPr lang="en-NZ" sz="2600" dirty="0">
                <a:solidFill>
                  <a:srgbClr val="C00000"/>
                </a:solidFill>
                <a:latin typeface="Franklin Gothic Book" panose="020B0503020102020204" pitchFamily="34" charset="0"/>
              </a:rPr>
              <a:t> strategies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NZ" sz="2600" b="1" dirty="0">
                <a:solidFill>
                  <a:schemeClr val="accent2">
                    <a:lumMod val="50000"/>
                  </a:schemeClr>
                </a:solidFill>
                <a:latin typeface="Franklin Gothic Book" panose="020B0503020102020204" pitchFamily="34" charset="0"/>
              </a:rPr>
              <a:t>Risk</a:t>
            </a:r>
            <a:r>
              <a:rPr lang="en-NZ" sz="2600" dirty="0">
                <a:solidFill>
                  <a:schemeClr val="accent2">
                    <a:lumMod val="50000"/>
                  </a:schemeClr>
                </a:solidFill>
                <a:latin typeface="Franklin Gothic Book" panose="020B0503020102020204" pitchFamily="34" charset="0"/>
              </a:rPr>
              <a:t> and resilience basics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NZ" sz="2600" b="1" dirty="0">
                <a:solidFill>
                  <a:schemeClr val="accent3">
                    <a:lumMod val="50000"/>
                  </a:schemeClr>
                </a:solidFill>
                <a:latin typeface="Franklin Gothic Book" panose="020B0503020102020204" pitchFamily="34" charset="0"/>
              </a:rPr>
              <a:t>Participatory</a:t>
            </a:r>
            <a:r>
              <a:rPr lang="en-NZ" sz="2600" dirty="0">
                <a:solidFill>
                  <a:schemeClr val="accent3">
                    <a:lumMod val="50000"/>
                  </a:schemeClr>
                </a:solidFill>
                <a:latin typeface="Franklin Gothic Book" panose="020B0503020102020204" pitchFamily="34" charset="0"/>
              </a:rPr>
              <a:t> approaches to communication</a:t>
            </a:r>
          </a:p>
          <a:p>
            <a:pPr marL="0" indent="0">
              <a:buNone/>
            </a:pPr>
            <a:endParaRPr lang="en-NZ" sz="2600" dirty="0">
              <a:solidFill>
                <a:srgbClr val="002060"/>
              </a:solidFill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NZ" sz="2600" dirty="0">
              <a:solidFill>
                <a:srgbClr val="00206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0363">
            <a:off x="10955156" y="262391"/>
            <a:ext cx="1059042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3754">
            <a:off x="11013212" y="5777411"/>
            <a:ext cx="1059042" cy="812800"/>
          </a:xfrm>
          <a:prstGeom prst="rect">
            <a:avLst/>
          </a:prstGeom>
        </p:spPr>
      </p:pic>
      <p:sp>
        <p:nvSpPr>
          <p:cNvPr id="6" name="Rectangle: Diagonal Corners Rounded 5"/>
          <p:cNvSpPr/>
          <p:nvPr/>
        </p:nvSpPr>
        <p:spPr>
          <a:xfrm>
            <a:off x="644577" y="2443397"/>
            <a:ext cx="10013430" cy="3507702"/>
          </a:xfrm>
          <a:prstGeom prst="round2DiagRect">
            <a:avLst/>
          </a:prstGeom>
          <a:noFill/>
          <a:ln>
            <a:solidFill>
              <a:srgbClr val="00206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1313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</a:rPr>
              <a:t>Results: Shared 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5805"/>
            <a:ext cx="10515600" cy="46950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Z" sz="2600" dirty="0">
                <a:solidFill>
                  <a:srgbClr val="002060"/>
                </a:solidFill>
                <a:latin typeface="Franklin Gothic Book" panose="020B0503020102020204" pitchFamily="34" charset="0"/>
              </a:rPr>
              <a:t>Many of the professionals interviewed are active communicators and communication researchers. Several key resources have already been identified:</a:t>
            </a:r>
          </a:p>
          <a:p>
            <a:pPr marL="0" indent="0">
              <a:buNone/>
            </a:pPr>
            <a:endParaRPr lang="en-NZ" sz="2600" dirty="0">
              <a:solidFill>
                <a:srgbClr val="002060"/>
              </a:solidFill>
              <a:latin typeface="Franklin Gothic Book" panose="020B05030201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NZ" sz="2600" b="1" dirty="0">
                <a:solidFill>
                  <a:srgbClr val="552579"/>
                </a:solidFill>
                <a:latin typeface="Franklin Gothic Book" panose="020B0503020102020204" pitchFamily="34" charset="0"/>
              </a:rPr>
              <a:t>100 recommendations </a:t>
            </a:r>
            <a:r>
              <a:rPr lang="en-NZ" sz="2600" dirty="0">
                <a:solidFill>
                  <a:srgbClr val="552579"/>
                </a:solidFill>
                <a:latin typeface="Franklin Gothic Book" panose="020B0503020102020204" pitchFamily="34" charset="0"/>
              </a:rPr>
              <a:t>to scientists communicating about earthquakes (</a:t>
            </a:r>
            <a:r>
              <a:rPr lang="en-NZ" sz="2600" dirty="0" err="1">
                <a:solidFill>
                  <a:srgbClr val="552579"/>
                </a:solidFill>
                <a:latin typeface="Franklin Gothic Book" panose="020B0503020102020204" pitchFamily="34" charset="0"/>
              </a:rPr>
              <a:t>Bryner</a:t>
            </a:r>
            <a:r>
              <a:rPr lang="en-NZ" sz="2600" dirty="0">
                <a:solidFill>
                  <a:srgbClr val="552579"/>
                </a:solidFill>
                <a:latin typeface="Franklin Gothic Book" panose="020B0503020102020204" pitchFamily="34" charset="0"/>
              </a:rPr>
              <a:t>, 2016)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NZ" sz="2600" dirty="0">
                <a:solidFill>
                  <a:srgbClr val="002060"/>
                </a:solidFill>
                <a:latin typeface="Franklin Gothic Book" panose="020B0503020102020204" pitchFamily="34" charset="0"/>
              </a:rPr>
              <a:t>16Cs and 7Ts of </a:t>
            </a:r>
            <a:r>
              <a:rPr lang="en-NZ" sz="2600" b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communication best practice </a:t>
            </a:r>
            <a:r>
              <a:rPr lang="en-NZ" sz="2600" dirty="0">
                <a:solidFill>
                  <a:srgbClr val="002060"/>
                </a:solidFill>
                <a:latin typeface="Franklin Gothic Book" panose="020B0503020102020204" pitchFamily="34" charset="0"/>
              </a:rPr>
              <a:t>(</a:t>
            </a:r>
            <a:r>
              <a:rPr lang="en-NZ" sz="2600" dirty="0" err="1">
                <a:solidFill>
                  <a:srgbClr val="002060"/>
                </a:solidFill>
                <a:latin typeface="Franklin Gothic Book" panose="020B0503020102020204" pitchFamily="34" charset="0"/>
              </a:rPr>
              <a:t>Bryner</a:t>
            </a:r>
            <a:r>
              <a:rPr lang="en-NZ" sz="2600" dirty="0">
                <a:solidFill>
                  <a:srgbClr val="002060"/>
                </a:solidFill>
                <a:latin typeface="Franklin Gothic Book" panose="020B0503020102020204" pitchFamily="34" charset="0"/>
              </a:rPr>
              <a:t>, 2016)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NZ" sz="26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Reflective self-audit </a:t>
            </a:r>
            <a:r>
              <a:rPr lang="en-NZ" sz="26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for communicators (McBride, 2016)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NZ" sz="26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Communication </a:t>
            </a:r>
            <a:r>
              <a:rPr lang="en-NZ" sz="2600" dirty="0">
                <a:solidFill>
                  <a:srgbClr val="C00000"/>
                </a:solidFill>
                <a:latin typeface="Franklin Gothic Book" panose="020B0503020102020204" pitchFamily="34" charset="0"/>
              </a:rPr>
              <a:t>and crossing the </a:t>
            </a:r>
            <a:r>
              <a:rPr lang="en-NZ" sz="26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disciplinary</a:t>
            </a:r>
            <a:r>
              <a:rPr lang="en-NZ" sz="2600" dirty="0">
                <a:solidFill>
                  <a:srgbClr val="C00000"/>
                </a:solidFill>
                <a:latin typeface="Franklin Gothic Book" panose="020B0503020102020204" pitchFamily="34" charset="0"/>
              </a:rPr>
              <a:t> boundary (McBride, 2016)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NZ" sz="2600" dirty="0">
                <a:solidFill>
                  <a:schemeClr val="accent4">
                    <a:lumMod val="50000"/>
                  </a:schemeClr>
                </a:solidFill>
                <a:latin typeface="Franklin Gothic Book" panose="020B0503020102020204" pitchFamily="34" charset="0"/>
              </a:rPr>
              <a:t>IAP2 spectrum of </a:t>
            </a:r>
            <a:r>
              <a:rPr lang="en-NZ" sz="2600" b="1" dirty="0">
                <a:solidFill>
                  <a:schemeClr val="accent4">
                    <a:lumMod val="50000"/>
                  </a:schemeClr>
                </a:solidFill>
                <a:latin typeface="Franklin Gothic Book" panose="020B0503020102020204" pitchFamily="34" charset="0"/>
              </a:rPr>
              <a:t>public participation </a:t>
            </a:r>
            <a:r>
              <a:rPr lang="en-NZ" sz="2600" dirty="0">
                <a:solidFill>
                  <a:schemeClr val="accent4">
                    <a:lumMod val="50000"/>
                  </a:schemeClr>
                </a:solidFill>
                <a:latin typeface="Franklin Gothic Book" panose="020B0503020102020204" pitchFamily="34" charset="0"/>
              </a:rPr>
              <a:t>(IAP2)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NZ" sz="2600" dirty="0">
                <a:solidFill>
                  <a:schemeClr val="accent3">
                    <a:lumMod val="50000"/>
                  </a:schemeClr>
                </a:solidFill>
                <a:latin typeface="Franklin Gothic Book" panose="020B0503020102020204" pitchFamily="34" charset="0"/>
              </a:rPr>
              <a:t>Tips for </a:t>
            </a:r>
            <a:r>
              <a:rPr lang="en-NZ" sz="2600" b="1" dirty="0">
                <a:solidFill>
                  <a:schemeClr val="accent3">
                    <a:lumMod val="50000"/>
                  </a:schemeClr>
                </a:solidFill>
                <a:latin typeface="Franklin Gothic Book" panose="020B0503020102020204" pitchFamily="34" charset="0"/>
              </a:rPr>
              <a:t>communication training </a:t>
            </a:r>
            <a:r>
              <a:rPr lang="en-NZ" sz="2600" dirty="0">
                <a:solidFill>
                  <a:schemeClr val="accent3">
                    <a:lumMod val="50000"/>
                  </a:schemeClr>
                </a:solidFill>
                <a:latin typeface="Franklin Gothic Book" panose="020B0503020102020204" pitchFamily="34" charset="0"/>
              </a:rPr>
              <a:t>(Dohaney, this work)</a:t>
            </a:r>
          </a:p>
          <a:p>
            <a:pPr marL="0" indent="0">
              <a:buNone/>
            </a:pPr>
            <a:endParaRPr lang="en-NZ" sz="2600" dirty="0">
              <a:solidFill>
                <a:srgbClr val="00206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0363">
            <a:off x="10955156" y="262391"/>
            <a:ext cx="1059042" cy="812800"/>
          </a:xfrm>
          <a:prstGeom prst="rect">
            <a:avLst/>
          </a:prstGeom>
        </p:spPr>
      </p:pic>
      <p:sp>
        <p:nvSpPr>
          <p:cNvPr id="6" name="Rectangle: Diagonal Corners Rounded 5"/>
          <p:cNvSpPr/>
          <p:nvPr/>
        </p:nvSpPr>
        <p:spPr>
          <a:xfrm rot="10800000">
            <a:off x="704536" y="2713220"/>
            <a:ext cx="10822899" cy="3507702"/>
          </a:xfrm>
          <a:prstGeom prst="round2DiagRect">
            <a:avLst/>
          </a:prstGeom>
          <a:noFill/>
          <a:ln>
            <a:solidFill>
              <a:srgbClr val="00206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0107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NZ" sz="4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Results: Engagement style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idx="1"/>
          </p:nvPr>
        </p:nvSpPr>
        <p:spPr>
          <a:xfrm>
            <a:off x="838200" y="172069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NZ" sz="2600" b="0" i="1" u="none" strike="noStrike" cap="none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Aim: </a:t>
            </a:r>
            <a:r>
              <a:rPr lang="en-NZ" sz="2600" i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To </a:t>
            </a:r>
            <a:r>
              <a:rPr lang="en-NZ" sz="2600" b="0" i="1" u="none" strike="noStrike" cap="none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work to a level of engagement that is suited to the different organisations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NZ" sz="2600" b="0" i="0" u="none" strike="noStrike" cap="none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NZ" sz="2600" b="1" i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“All of the above”                    </a:t>
            </a:r>
            <a:r>
              <a:rPr lang="en-NZ" sz="3200" i="0" u="none" strike="noStrike" cap="none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Final reporting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9615"/>
              <a:buNone/>
            </a:pPr>
            <a:r>
              <a:rPr lang="en-NZ" sz="32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Workshops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9615"/>
              <a:buNone/>
            </a:pPr>
            <a:r>
              <a:rPr lang="en-NZ" sz="32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Presentations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9615"/>
              <a:buNone/>
            </a:pPr>
            <a:r>
              <a:rPr lang="en-NZ" sz="32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1-pagers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9615"/>
              <a:buNone/>
            </a:pPr>
            <a:r>
              <a:rPr lang="en-NZ" sz="3200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Short videos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9615"/>
              <a:buNone/>
            </a:pPr>
            <a:r>
              <a:rPr lang="en-NZ" sz="32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Website</a:t>
            </a:r>
            <a:endParaRPr sz="3200" b="0" i="0" u="none" strike="noStrike" cap="none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600" b="0" i="0" u="none" strike="noStrike" cap="none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0363">
            <a:off x="10955156" y="262391"/>
            <a:ext cx="1059042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3754">
            <a:off x="11013212" y="5837371"/>
            <a:ext cx="1059042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6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NZ" sz="4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Where to from here?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0363">
            <a:off x="10955156" y="262391"/>
            <a:ext cx="1059042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3754">
            <a:off x="11013212" y="5717451"/>
            <a:ext cx="1059042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33" y="1833181"/>
            <a:ext cx="4253704" cy="3264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35" y="3047967"/>
            <a:ext cx="4231001" cy="324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275878"/>
            <a:ext cx="12211436" cy="2582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932" y="4428278"/>
            <a:ext cx="4789512" cy="2087561"/>
          </a:xfrm>
          <a:prstGeom prst="rect">
            <a:avLst/>
          </a:prstGeom>
        </p:spPr>
      </p:pic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0" y="1"/>
            <a:ext cx="12192000" cy="2514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NZ" b="1" dirty="0">
                <a:solidFill>
                  <a:schemeClr val="bg1"/>
                </a:solidFill>
                <a:latin typeface="Baskerville Old Face" panose="02020602080505020303" pitchFamily="18" charset="0"/>
                <a:sym typeface="Calibri"/>
              </a:rPr>
              <a:t>Thank you! Questions?</a:t>
            </a:r>
            <a:endParaRPr lang="en-NZ" b="1" i="0" u="none" strike="noStrike" cap="none" dirty="0">
              <a:solidFill>
                <a:schemeClr val="bg1"/>
              </a:solidFill>
              <a:latin typeface="Baskerville Old Face" panose="02020602080505020303" pitchFamily="18" charset="0"/>
              <a:sym typeface="Calibri"/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type="subTitle" idx="1"/>
          </p:nvPr>
        </p:nvSpPr>
        <p:spPr>
          <a:xfrm>
            <a:off x="0" y="1968500"/>
            <a:ext cx="12192000" cy="22161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NZ" sz="2800" b="1" i="1" u="none" strike="noStrike" cap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Jacqueline Dohaney - </a:t>
            </a:r>
            <a:r>
              <a:rPr lang="en-NZ" sz="28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jdohaney@gmail.com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NZ" sz="2800" u="none" strike="noStrike" cap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University of Canterbury, Christchurch, New Zealand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endParaRPr lang="en-NZ" sz="2400" b="0" i="0" u="none" strike="noStrike" cap="none" dirty="0">
              <a:solidFill>
                <a:schemeClr val="bg1"/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NZ" sz="2000" b="1" u="sng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Project Team: </a:t>
            </a:r>
            <a:r>
              <a:rPr lang="en-NZ" sz="2000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Thomas M. Wilson, Ben Kennedy, and Erik </a:t>
            </a:r>
            <a:r>
              <a:rPr lang="en-NZ" sz="2000" dirty="0" err="1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Brogt</a:t>
            </a:r>
            <a:endParaRPr lang="en-NZ" sz="2000" dirty="0">
              <a:solidFill>
                <a:schemeClr val="bg1"/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NZ" sz="2000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 Emma Hudson-Doyle, Brendon Bradley, David Johnston and Jan Lindsay</a:t>
            </a:r>
            <a:endParaRPr lang="en-NZ" sz="2000" b="0" i="0" u="none" strike="noStrike" cap="none" dirty="0">
              <a:solidFill>
                <a:schemeClr val="bg1"/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http://unconditional.co.nz/griff/files/2012/11/08e2b986-b6e3-437a-9444-feb55043c2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52" y="4362569"/>
            <a:ext cx="3998962" cy="24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34" y="4457147"/>
            <a:ext cx="2578035" cy="213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9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599" cy="44252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NZ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E</a:t>
            </a:r>
            <a:r>
              <a:rPr lang="en-NZ" sz="28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ngage</a:t>
            </a:r>
            <a:r>
              <a:rPr lang="en-NZ" sz="28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 with professionals in </a:t>
            </a:r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geology</a:t>
            </a:r>
            <a:r>
              <a:rPr lang="en-NZ" sz="28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, emergency management, and engineering sectors within </a:t>
            </a:r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New Zealand.</a:t>
            </a:r>
            <a:r>
              <a:rPr lang="en-NZ" sz="28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People responsible for communicating natural hazards science to the public.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Risk &amp; crisis communication.</a:t>
            </a:r>
            <a:endParaRPr lang="en-NZ" b="0" i="0" u="none" strike="noStrike" cap="none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NZ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S</a:t>
            </a:r>
            <a:r>
              <a:rPr lang="en-NZ" sz="28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hare our experiences </a:t>
            </a:r>
            <a:r>
              <a:rPr lang="en-NZ" sz="28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with </a:t>
            </a:r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communication</a:t>
            </a:r>
            <a:r>
              <a:rPr lang="en-NZ" sz="28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 training.</a:t>
            </a:r>
            <a:endParaRPr lang="en-NZ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NZ" sz="2800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Raise awareness </a:t>
            </a:r>
            <a:r>
              <a:rPr lang="en-NZ" sz="28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</a:rPr>
              <a:t>of value of role-play &amp; training exercises.</a:t>
            </a:r>
            <a:endParaRPr lang="en-NZ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NZ" sz="2800" b="0" i="0" u="none" strike="noStrike" cap="none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NZ" sz="2800" b="0" i="0" u="none" strike="noStrike" cap="none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 txBox="1"/>
          <p:nvPr/>
        </p:nvSpPr>
        <p:spPr>
          <a:xfrm>
            <a:off x="838199" y="500063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NZ" sz="4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Project Goals: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0363">
            <a:off x="10955156" y="233363"/>
            <a:ext cx="1059042" cy="812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3754">
            <a:off x="11013212" y="5808343"/>
            <a:ext cx="1059042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8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NZ" dirty="0">
                <a:solidFill>
                  <a:srgbClr val="002060"/>
                </a:solidFill>
                <a:latin typeface="Baskerville Old Face" panose="02020602080505020303" pitchFamily="18" charset="0"/>
                <a:sym typeface="Calibri"/>
              </a:rPr>
              <a:t>An ever-evolving and dynamic problem</a:t>
            </a:r>
            <a:endParaRPr lang="en-NZ" sz="4400" b="0" i="0" u="none" strike="noStrike" cap="none" dirty="0">
              <a:solidFill>
                <a:srgbClr val="002060"/>
              </a:solidFill>
              <a:latin typeface="Baskerville Old Face" panose="020206020805050203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idx="1"/>
          </p:nvPr>
        </p:nvSpPr>
        <p:spPr>
          <a:xfrm>
            <a:off x="838200" y="15970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NZ" b="1" i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Professionals …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NZ" dirty="0">
                <a:solidFill>
                  <a:srgbClr val="002060"/>
                </a:solidFill>
                <a:latin typeface="Franklin Gothic Book" panose="020B0503020102020204" pitchFamily="34" charset="0"/>
              </a:rPr>
              <a:t>Often receive </a:t>
            </a:r>
            <a:r>
              <a:rPr lang="en-NZ" b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limited or no formal training</a:t>
            </a:r>
            <a:r>
              <a:rPr lang="en-NZ" dirty="0">
                <a:solidFill>
                  <a:srgbClr val="002060"/>
                </a:solidFill>
                <a:latin typeface="Franklin Gothic Book" panose="020B0503020102020204" pitchFamily="34" charset="0"/>
              </a:rPr>
              <a:t> in science communication.</a:t>
            </a:r>
          </a:p>
          <a:p>
            <a:pPr lvl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NZ" dirty="0">
                <a:solidFill>
                  <a:srgbClr val="002060"/>
                </a:solidFill>
                <a:latin typeface="Franklin Gothic Book" panose="020B0503020102020204" pitchFamily="34" charset="0"/>
              </a:rPr>
              <a:t>May not have </a:t>
            </a:r>
            <a:r>
              <a:rPr lang="en-NZ" b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time to be up to date</a:t>
            </a:r>
            <a:r>
              <a:rPr lang="en-NZ" dirty="0">
                <a:solidFill>
                  <a:srgbClr val="002060"/>
                </a:solidFill>
                <a:latin typeface="Franklin Gothic Book" panose="020B0503020102020204" pitchFamily="34" charset="0"/>
              </a:rPr>
              <a:t> with current communication research.</a:t>
            </a:r>
          </a:p>
          <a:p>
            <a:pPr marL="0" lvl="0" indent="0">
              <a:spcBef>
                <a:spcPts val="0"/>
              </a:spcBef>
              <a:spcAft>
                <a:spcPts val="1200"/>
              </a:spcAft>
              <a:buNone/>
            </a:pPr>
            <a:endParaRPr lang="en-NZ" dirty="0">
              <a:solidFill>
                <a:srgbClr val="002060"/>
              </a:solidFill>
              <a:latin typeface="Franklin Gothic Book" panose="020B050302010202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NZ" b="1" i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Science communication training is often…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NZ" b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1-dimensional</a:t>
            </a:r>
            <a:r>
              <a:rPr lang="en-NZ" dirty="0">
                <a:solidFill>
                  <a:srgbClr val="002060"/>
                </a:solidFill>
                <a:latin typeface="Franklin Gothic Book" panose="020B0503020102020204" pitchFamily="34" charset="0"/>
              </a:rPr>
              <a:t> and </a:t>
            </a:r>
            <a:r>
              <a:rPr lang="en-NZ" b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recipe-style.</a:t>
            </a:r>
            <a:endParaRPr lang="en-NZ" dirty="0">
              <a:solidFill>
                <a:srgbClr val="002060"/>
              </a:solidFill>
              <a:latin typeface="Franklin Gothic Book" panose="020B05030201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NZ" dirty="0">
                <a:solidFill>
                  <a:srgbClr val="002060"/>
                </a:solidFill>
                <a:latin typeface="Franklin Gothic Book" panose="020B0503020102020204" pitchFamily="34" charset="0"/>
              </a:rPr>
              <a:t>Doesn’t explore the </a:t>
            </a:r>
            <a:r>
              <a:rPr lang="en-NZ" b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contextual</a:t>
            </a:r>
            <a:r>
              <a:rPr lang="en-NZ" dirty="0">
                <a:solidFill>
                  <a:srgbClr val="002060"/>
                </a:solidFill>
                <a:latin typeface="Franklin Gothic Book" panose="020B0503020102020204" pitchFamily="34" charset="0"/>
              </a:rPr>
              <a:t> and </a:t>
            </a:r>
            <a:r>
              <a:rPr lang="en-NZ" b="1" dirty="0">
                <a:solidFill>
                  <a:srgbClr val="002060"/>
                </a:solidFill>
                <a:latin typeface="Franklin Gothic Book" panose="020B0503020102020204" pitchFamily="34" charset="0"/>
              </a:rPr>
              <a:t>situational</a:t>
            </a:r>
            <a:r>
              <a:rPr lang="en-NZ" dirty="0">
                <a:solidFill>
                  <a:srgbClr val="002060"/>
                </a:solidFill>
                <a:latin typeface="Franklin Gothic Book" panose="020B0503020102020204" pitchFamily="34" charset="0"/>
              </a:rPr>
              <a:t> nature of communication.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0363">
            <a:off x="10955156" y="233363"/>
            <a:ext cx="1059042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3754">
            <a:off x="11013212" y="5808343"/>
            <a:ext cx="1059042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6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377081" y="1635127"/>
            <a:ext cx="7726019" cy="4684746"/>
            <a:chOff x="4377081" y="1451009"/>
            <a:chExt cx="7726019" cy="46529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15761" t="22222" r="20870" b="9930"/>
            <a:stretch/>
          </p:blipFill>
          <p:spPr>
            <a:xfrm>
              <a:off x="4377081" y="1451009"/>
              <a:ext cx="7726019" cy="4652963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410199" y="2233613"/>
              <a:ext cx="6692901" cy="3787049"/>
              <a:chOff x="5410199" y="2233613"/>
              <a:chExt cx="6692901" cy="378704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/>
              <a:srcRect l="15761" t="57361" r="65453" b="9930"/>
              <a:stretch/>
            </p:blipFill>
            <p:spPr>
              <a:xfrm>
                <a:off x="5410199" y="3777490"/>
                <a:ext cx="6527801" cy="2243172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/>
              <a:srcRect l="35336" t="59583" r="22239" b="12629"/>
              <a:stretch/>
            </p:blipFill>
            <p:spPr>
              <a:xfrm>
                <a:off x="5415643" y="2233613"/>
                <a:ext cx="6687457" cy="2463800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12" y="327025"/>
            <a:ext cx="11608904" cy="1325563"/>
          </a:xfrm>
        </p:spPr>
        <p:txBody>
          <a:bodyPr>
            <a:normAutofit/>
          </a:bodyPr>
          <a:lstStyle/>
          <a:p>
            <a:pPr algn="ctr"/>
            <a:r>
              <a:rPr lang="en-NZ" sz="3600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</a:rPr>
              <a:t>Bringing what we know about teaching communication </a:t>
            </a:r>
            <a:br>
              <a:rPr lang="en-NZ" sz="3200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</a:rPr>
            </a:br>
            <a:r>
              <a:rPr lang="en-NZ" sz="3200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</a:rPr>
              <a:t>to the professionals…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89282" y="1622426"/>
            <a:ext cx="8309633" cy="4685298"/>
            <a:chOff x="389282" y="1622426"/>
            <a:chExt cx="8309633" cy="46852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23751" t="27065" r="25104" b="21667"/>
            <a:stretch/>
          </p:blipFill>
          <p:spPr>
            <a:xfrm>
              <a:off x="389282" y="1622426"/>
              <a:ext cx="8309633" cy="468529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56" t="-814" r="1360" b="57314"/>
            <a:stretch/>
          </p:blipFill>
          <p:spPr>
            <a:xfrm>
              <a:off x="6096000" y="1819101"/>
              <a:ext cx="2431169" cy="19918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1" t="57998" r="66889"/>
            <a:stretch/>
          </p:blipFill>
          <p:spPr>
            <a:xfrm>
              <a:off x="3341476" y="4184241"/>
              <a:ext cx="2430320" cy="189906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6" r="20050"/>
            <a:stretch/>
          </p:blipFill>
          <p:spPr>
            <a:xfrm>
              <a:off x="3341476" y="1818567"/>
              <a:ext cx="2435709" cy="198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34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31537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00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NZ" sz="3600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</a:rPr>
              <a:t>Bringing what we know about teaching communication </a:t>
            </a:r>
            <a:br>
              <a:rPr lang="en-NZ" sz="3600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</a:rPr>
            </a:br>
            <a:r>
              <a:rPr lang="en-NZ" sz="3200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</a:rPr>
              <a:t>to the professionals…</a:t>
            </a:r>
            <a:endParaRPr lang="en-NZ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50" t="9354" r="10730" b="18456"/>
          <a:stretch/>
        </p:blipFill>
        <p:spPr>
          <a:xfrm>
            <a:off x="393700" y="1435100"/>
            <a:ext cx="9855200" cy="454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59" t="30728" r="10729" b="11311"/>
          <a:stretch/>
        </p:blipFill>
        <p:spPr>
          <a:xfrm>
            <a:off x="393700" y="2374900"/>
            <a:ext cx="10852150" cy="397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526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51" y="390646"/>
            <a:ext cx="3873464" cy="2972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69" y="3482682"/>
            <a:ext cx="3834731" cy="2943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45"/>
            <a:ext cx="1422400" cy="6822955"/>
          </a:xfrm>
        </p:spPr>
        <p:txBody>
          <a:bodyPr vert="vert270"/>
          <a:lstStyle/>
          <a:p>
            <a:pPr algn="ctr"/>
            <a:r>
              <a:rPr lang="en-NZ" u="sng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</a:rPr>
              <a:t>Method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51" y="390525"/>
            <a:ext cx="3867800" cy="2968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69" y="3465513"/>
            <a:ext cx="3857102" cy="296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39414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41667 -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290" y="3465513"/>
            <a:ext cx="12192000" cy="339248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-12700" y="9525"/>
            <a:ext cx="122174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NZ" sz="4000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    </a:t>
            </a:r>
            <a:r>
              <a:rPr lang="en-NZ" sz="40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Lesson 1. A holistic &amp; </a:t>
            </a:r>
            <a:r>
              <a:rPr lang="en-NZ" sz="4000" b="1" i="0" u="sng" strike="noStrike" cap="none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interdisciplinary</a:t>
            </a:r>
            <a:r>
              <a:rPr lang="en-NZ" sz="40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 approach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546100" y="1357971"/>
            <a:ext cx="11264900" cy="20062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NZ" sz="2600" b="0" u="none" strike="noStrike" cap="none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You cannot understand communication without exploring its history and use from </a:t>
            </a:r>
            <a:r>
              <a:rPr lang="en-NZ" sz="2600" b="1" u="none" strike="noStrike" cap="none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many domains </a:t>
            </a:r>
            <a:r>
              <a:rPr lang="en-NZ" sz="2600" b="0" u="none" strike="noStrike" cap="none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(</a:t>
            </a:r>
            <a:r>
              <a:rPr lang="en-NZ" sz="26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E.g., Public relations, health communication).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NZ" sz="2600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Different</a:t>
            </a:r>
            <a:r>
              <a:rPr lang="en-NZ" sz="26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NZ" sz="2600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definitions</a:t>
            </a:r>
            <a:r>
              <a:rPr lang="en-NZ" sz="2600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: risk vs. crisis vs. science communication.</a:t>
            </a:r>
            <a:endParaRPr lang="en-NZ" sz="2600" b="0" u="none" strike="noStrike" cap="none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0363">
            <a:off x="10955156" y="233363"/>
            <a:ext cx="1059042" cy="812800"/>
          </a:xfrm>
          <a:prstGeom prst="rect">
            <a:avLst/>
          </a:prstGeom>
        </p:spPr>
      </p:pic>
      <p:sp>
        <p:nvSpPr>
          <p:cNvPr id="8" name="Shape 126"/>
          <p:cNvSpPr txBox="1">
            <a:spLocks/>
          </p:cNvSpPr>
          <p:nvPr/>
        </p:nvSpPr>
        <p:spPr>
          <a:xfrm>
            <a:off x="38100" y="3489325"/>
            <a:ext cx="12166600" cy="1325562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NZ" sz="3500" dirty="0">
                <a:solidFill>
                  <a:schemeClr val="bg1"/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    </a:t>
            </a:r>
            <a:r>
              <a:rPr lang="en-NZ" sz="4000" dirty="0">
                <a:solidFill>
                  <a:schemeClr val="bg1"/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Lesson 2. </a:t>
            </a:r>
            <a:r>
              <a:rPr lang="en-NZ" sz="3500" dirty="0">
                <a:solidFill>
                  <a:schemeClr val="bg1"/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Communication is cultured and highly </a:t>
            </a:r>
            <a:r>
              <a:rPr lang="en-NZ" sz="3500" b="1" u="sng" dirty="0">
                <a:solidFill>
                  <a:schemeClr val="bg1"/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contextualised</a:t>
            </a:r>
          </a:p>
        </p:txBody>
      </p:sp>
      <p:sp>
        <p:nvSpPr>
          <p:cNvPr id="9" name="Shape 127"/>
          <p:cNvSpPr txBox="1">
            <a:spLocks/>
          </p:cNvSpPr>
          <p:nvPr/>
        </p:nvSpPr>
        <p:spPr>
          <a:xfrm>
            <a:off x="546100" y="4559299"/>
            <a:ext cx="11455400" cy="200286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NZ" sz="2600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Communication is no longer viewed as Source -&gt; Receiver. Communication does not occur in a vacuum. 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NZ" sz="2600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Training should include tasks that allow us to assess the appropriateness of strategies for specific circumstances.</a:t>
            </a:r>
          </a:p>
        </p:txBody>
      </p:sp>
    </p:spTree>
    <p:extLst>
      <p:ext uri="{BB962C8B-B14F-4D97-AF65-F5344CB8AC3E}">
        <p14:creationId xmlns:p14="http://schemas.microsoft.com/office/powerpoint/2010/main" val="152101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2"/>
          <p:cNvSpPr txBox="1">
            <a:spLocks noGrp="1"/>
          </p:cNvSpPr>
          <p:nvPr>
            <p:ph type="title"/>
          </p:nvPr>
        </p:nvSpPr>
        <p:spPr>
          <a:xfrm>
            <a:off x="12700" y="146961"/>
            <a:ext cx="121793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NZ" sz="40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    Lesson </a:t>
            </a:r>
            <a:r>
              <a:rPr lang="en-NZ" sz="4000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</a:rPr>
              <a:t>3</a:t>
            </a:r>
            <a:r>
              <a:rPr lang="en-NZ" sz="40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. Communication is multi-faceted</a:t>
            </a:r>
          </a:p>
        </p:txBody>
      </p:sp>
      <p:sp>
        <p:nvSpPr>
          <p:cNvPr id="8" name="Shape 133"/>
          <p:cNvSpPr txBox="1">
            <a:spLocks/>
          </p:cNvSpPr>
          <p:nvPr/>
        </p:nvSpPr>
        <p:spPr>
          <a:xfrm>
            <a:off x="764500" y="1325562"/>
            <a:ext cx="10239353" cy="494460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NZ" i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Some scientists approach communication with a </a:t>
            </a:r>
            <a:r>
              <a:rPr lang="en-NZ" b="1" i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narrow view </a:t>
            </a:r>
            <a:r>
              <a:rPr lang="en-NZ" i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and specific to a public speaking context. </a:t>
            </a:r>
          </a:p>
          <a:p>
            <a:pPr marL="0" indent="0">
              <a:buClr>
                <a:schemeClr val="dk1"/>
              </a:buClr>
              <a:buSzPct val="25000"/>
              <a:buFont typeface="Arial"/>
              <a:buNone/>
            </a:pPr>
            <a:endParaRPr lang="en-NZ" dirty="0">
              <a:solidFill>
                <a:schemeClr val="accent5">
                  <a:lumMod val="50000"/>
                </a:schemeClr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 marL="0" indent="0">
              <a:buClr>
                <a:schemeClr val="dk1"/>
              </a:buClr>
              <a:buSzPct val="25000"/>
              <a:buFont typeface="Arial"/>
              <a:buNone/>
            </a:pPr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Communication has a range of …</a:t>
            </a:r>
          </a:p>
          <a:p>
            <a:pPr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NZ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Receivers</a:t>
            </a:r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 (strangers, acquaintances, friends)</a:t>
            </a:r>
          </a:p>
          <a:p>
            <a:pPr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NZ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Contexts</a:t>
            </a:r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 (public, meeting, group, paired)</a:t>
            </a:r>
          </a:p>
          <a:p>
            <a:pPr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NZ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Forms</a:t>
            </a:r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 (verbal and non-verbal)</a:t>
            </a:r>
          </a:p>
          <a:p>
            <a:pPr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NZ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Styles</a:t>
            </a:r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 (informative, advocative, persuasive)</a:t>
            </a:r>
          </a:p>
          <a:p>
            <a:pPr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NZ" b="1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Formats</a:t>
            </a:r>
            <a:r>
              <a:rPr lang="en-NZ" dirty="0">
                <a:solidFill>
                  <a:schemeClr val="accent5">
                    <a:lumMod val="50000"/>
                  </a:schemeClr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 (press conferences, seminars, panel                 discussion, interviews, social media, visual, written)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0363">
            <a:off x="10955156" y="233363"/>
            <a:ext cx="1059042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3754">
            <a:off x="11013212" y="5808343"/>
            <a:ext cx="1059042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" r="20050"/>
          <a:stretch/>
        </p:blipFill>
        <p:spPr>
          <a:xfrm>
            <a:off x="8154649" y="2333390"/>
            <a:ext cx="3601004" cy="292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-12700" y="83622"/>
            <a:ext cx="121920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NZ" sz="4000" b="0" i="0" u="none" strike="noStrike" cap="none" dirty="0">
                <a:solidFill>
                  <a:schemeClr val="bg1"/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    Lesson </a:t>
            </a:r>
            <a:r>
              <a:rPr lang="en-NZ" sz="4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4</a:t>
            </a:r>
            <a:r>
              <a:rPr lang="en-NZ" sz="4000" b="0" i="0" u="none" strike="noStrike" cap="none" dirty="0">
                <a:solidFill>
                  <a:schemeClr val="bg1"/>
                </a:solidFill>
                <a:latin typeface="Baskerville Old Face" panose="02020602080505020303" pitchFamily="18" charset="0"/>
                <a:ea typeface="Calibri"/>
                <a:cs typeface="Calibri"/>
                <a:sym typeface="Calibri"/>
              </a:rPr>
              <a:t>. Role-play improves perceptions &amp; confidence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16887" y="1364322"/>
            <a:ext cx="10932826" cy="51178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NZ" sz="2800" b="0" i="1" u="none" strike="noStrike" cap="none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There is much anecdotal advice on how to improve communication</a:t>
            </a:r>
            <a:endParaRPr lang="en-NZ" i="1" dirty="0">
              <a:solidFill>
                <a:schemeClr val="bg1"/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bg1"/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NZ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                                       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NZ" dirty="0">
              <a:solidFill>
                <a:schemeClr val="bg1"/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NZ" dirty="0">
              <a:solidFill>
                <a:schemeClr val="bg1"/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NZ" dirty="0">
              <a:solidFill>
                <a:schemeClr val="bg1"/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NZ" dirty="0">
              <a:solidFill>
                <a:schemeClr val="bg1"/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NZ" dirty="0">
              <a:solidFill>
                <a:schemeClr val="bg1"/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NZ" dirty="0">
              <a:solidFill>
                <a:schemeClr val="bg1"/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NZ" dirty="0">
              <a:solidFill>
                <a:schemeClr val="bg1"/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en-NZ" sz="2000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*Dohaney et al. (2016, in press) Improving Science Communication through Scenario-Based Role-plays, </a:t>
            </a:r>
            <a:r>
              <a:rPr lang="en-NZ" sz="2000" dirty="0" err="1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Ako</a:t>
            </a:r>
            <a:r>
              <a:rPr lang="en-NZ" sz="2000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NZ" sz="2000" dirty="0" err="1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Aotearoa</a:t>
            </a:r>
            <a:r>
              <a:rPr lang="en-NZ" sz="2000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 Research Report</a:t>
            </a:r>
            <a:endParaRPr lang="en-NZ" sz="2000" b="0" i="0" u="none" strike="noStrike" cap="none" dirty="0">
              <a:solidFill>
                <a:schemeClr val="bg1"/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" t="57998" r="66889"/>
          <a:stretch/>
        </p:blipFill>
        <p:spPr>
          <a:xfrm>
            <a:off x="849441" y="1895162"/>
            <a:ext cx="4957788" cy="38740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50963" y="2148913"/>
            <a:ext cx="5646296" cy="418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</a:pPr>
            <a:r>
              <a:rPr lang="en-NZ" sz="2600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We showed* that by participating in the role-plays, learners…</a:t>
            </a:r>
          </a:p>
          <a:p>
            <a:pPr lv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</a:pPr>
            <a:endParaRPr lang="en-NZ" sz="2800" dirty="0">
              <a:solidFill>
                <a:schemeClr val="bg1"/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  <a:p>
            <a:pPr lvl="0">
              <a:lnSpc>
                <a:spcPct val="80000"/>
              </a:lnSpc>
              <a:spcAft>
                <a:spcPts val="12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NZ" sz="2800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improved communication </a:t>
            </a:r>
            <a:r>
              <a:rPr lang="en-NZ" sz="2800" b="1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confidence</a:t>
            </a:r>
          </a:p>
          <a:p>
            <a:pPr lvl="0">
              <a:lnSpc>
                <a:spcPct val="80000"/>
              </a:lnSpc>
              <a:spcAft>
                <a:spcPts val="12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NZ" sz="2800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improved their </a:t>
            </a:r>
            <a:r>
              <a:rPr lang="en-NZ" sz="2800" b="1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perceptions</a:t>
            </a:r>
            <a:r>
              <a:rPr lang="en-NZ" sz="2800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 of best practices in communication</a:t>
            </a:r>
          </a:p>
          <a:p>
            <a:pPr lvl="0">
              <a:lnSpc>
                <a:spcPct val="80000"/>
              </a:lnSpc>
              <a:spcAft>
                <a:spcPts val="12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NZ" sz="2800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gained valuable </a:t>
            </a:r>
            <a:r>
              <a:rPr lang="en-NZ" sz="2800" b="1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experience</a:t>
            </a:r>
            <a:r>
              <a:rPr lang="en-NZ" sz="2800" dirty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 in a realistic scenario</a:t>
            </a:r>
          </a:p>
          <a:p>
            <a:endParaRPr lang="en-NZ" sz="2600" dirty="0"/>
          </a:p>
        </p:txBody>
      </p:sp>
    </p:spTree>
    <p:extLst>
      <p:ext uri="{BB962C8B-B14F-4D97-AF65-F5344CB8AC3E}">
        <p14:creationId xmlns:p14="http://schemas.microsoft.com/office/powerpoint/2010/main" val="66838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1684</Words>
  <Application>Microsoft Office PowerPoint</Application>
  <PresentationFormat>Widescreen</PresentationFormat>
  <Paragraphs>183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Baskerville Old Face</vt:lpstr>
      <vt:lpstr>Calibri</vt:lpstr>
      <vt:lpstr>Calibri Light</vt:lpstr>
      <vt:lpstr>Franklin Gothic Book</vt:lpstr>
      <vt:lpstr>Wingdings</vt:lpstr>
      <vt:lpstr>Office Theme</vt:lpstr>
      <vt:lpstr>Lessons in Communication: Bringing communication training and research  to geoscience academics and professionals</vt:lpstr>
      <vt:lpstr>PowerPoint Presentation</vt:lpstr>
      <vt:lpstr>An ever-evolving and dynamic problem</vt:lpstr>
      <vt:lpstr>Bringing what we know about teaching communication  to the professionals…</vt:lpstr>
      <vt:lpstr>Bringing what we know about teaching communication  to the professionals…</vt:lpstr>
      <vt:lpstr>Method</vt:lpstr>
      <vt:lpstr>    Lesson 1. A holistic &amp; interdisciplinary approach</vt:lpstr>
      <vt:lpstr>    Lesson 3. Communication is multi-faceted</vt:lpstr>
      <vt:lpstr>    Lesson 4. Role-play improves perceptions &amp; confidence</vt:lpstr>
      <vt:lpstr>    Lesson 6. The value of education research</vt:lpstr>
      <vt:lpstr>Interviews with professionals</vt:lpstr>
      <vt:lpstr>Results: Communication needs</vt:lpstr>
      <vt:lpstr>Results: Shared knowledge</vt:lpstr>
      <vt:lpstr>Results: Engagement style</vt:lpstr>
      <vt:lpstr>Where to from here?</vt:lpstr>
      <vt:lpstr>Thank you!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Jacqueline Dohaney</dc:creator>
  <cp:lastModifiedBy>Jacqueline Dohaney</cp:lastModifiedBy>
  <cp:revision>135</cp:revision>
  <dcterms:created xsi:type="dcterms:W3CDTF">2016-09-24T21:32:31Z</dcterms:created>
  <dcterms:modified xsi:type="dcterms:W3CDTF">2016-09-26T22:08:22Z</dcterms:modified>
</cp:coreProperties>
</file>