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1073" r:id="rId2"/>
    <p:sldId id="1557" r:id="rId3"/>
    <p:sldId id="1556" r:id="rId4"/>
    <p:sldId id="1555" r:id="rId5"/>
    <p:sldId id="1554" r:id="rId6"/>
    <p:sldId id="1559" r:id="rId7"/>
    <p:sldId id="1562" r:id="rId8"/>
    <p:sldId id="1560" r:id="rId9"/>
    <p:sldId id="1561" r:id="rId10"/>
    <p:sldId id="1572" r:id="rId11"/>
    <p:sldId id="1573" r:id="rId12"/>
    <p:sldId id="1574" r:id="rId13"/>
    <p:sldId id="1575" r:id="rId14"/>
    <p:sldId id="1576" r:id="rId15"/>
    <p:sldId id="1577" r:id="rId16"/>
    <p:sldId id="1578" r:id="rId17"/>
    <p:sldId id="1579" r:id="rId18"/>
    <p:sldId id="1580" r:id="rId19"/>
    <p:sldId id="1607" r:id="rId20"/>
    <p:sldId id="1608" r:id="rId21"/>
    <p:sldId id="1609" r:id="rId22"/>
    <p:sldId id="1610" r:id="rId23"/>
    <p:sldId id="1582" r:id="rId24"/>
    <p:sldId id="1583" r:id="rId25"/>
    <p:sldId id="1585" r:id="rId26"/>
    <p:sldId id="1584" r:id="rId27"/>
    <p:sldId id="1587" r:id="rId28"/>
    <p:sldId id="1606" r:id="rId29"/>
    <p:sldId id="1605" r:id="rId30"/>
    <p:sldId id="1586" r:id="rId31"/>
    <p:sldId id="1588" r:id="rId32"/>
    <p:sldId id="1589" r:id="rId33"/>
    <p:sldId id="1590" r:id="rId34"/>
    <p:sldId id="1591" r:id="rId35"/>
    <p:sldId id="1592" r:id="rId36"/>
    <p:sldId id="1594" r:id="rId37"/>
    <p:sldId id="1595" r:id="rId38"/>
    <p:sldId id="1596" r:id="rId39"/>
    <p:sldId id="1597" r:id="rId40"/>
    <p:sldId id="1598" r:id="rId41"/>
    <p:sldId id="1601" r:id="rId42"/>
    <p:sldId id="1600" r:id="rId43"/>
    <p:sldId id="1602" r:id="rId44"/>
    <p:sldId id="1604" r:id="rId45"/>
    <p:sldId id="1599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0000"/>
    <a:srgbClr val="0033CC"/>
    <a:srgbClr val="00B000"/>
    <a:srgbClr val="F2D9AF"/>
    <a:srgbClr val="FFC843"/>
    <a:srgbClr val="FFE577"/>
    <a:srgbClr val="FFC06B"/>
    <a:srgbClr val="FFBEF7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5"/>
    <p:restoredTop sz="95435" autoAdjust="0"/>
  </p:normalViewPr>
  <p:slideViewPr>
    <p:cSldViewPr>
      <p:cViewPr varScale="1">
        <p:scale>
          <a:sx n="114" d="100"/>
          <a:sy n="114" d="100"/>
        </p:scale>
        <p:origin x="13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fld id="{EBAF1A9D-4B50-C347-B1A6-49D4320E0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6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644A6-7BAA-4E28-8E64-3B38E6CAFDA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72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5C3AD7-557B-E045-BA66-AF830AD3091E}" type="slidenum">
              <a:rPr lang="en-US" sz="1300"/>
              <a:pPr eaLnBrk="1" hangingPunct="1"/>
              <a:t>10</a:t>
            </a:fld>
            <a:endParaRPr 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4" rIns="96646" bIns="48324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Except</a:t>
            </a:r>
            <a:r>
              <a:rPr lang="en-US" baseline="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for Roger Wicker, (R) Mississippi</a:t>
            </a:r>
            <a:endParaRPr lang="el-GR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11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320159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12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220085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13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454383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14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59534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15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240250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16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608289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17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663101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18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488289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5DDC02-DBD9-D845-8914-47ECB19D1C46}" type="slidenum">
              <a:rPr lang="en-US" sz="1300" b="0"/>
              <a:pPr eaLnBrk="1" hangingPunct="1"/>
              <a:t>20</a:t>
            </a:fld>
            <a:endParaRPr lang="en-US" sz="1300" b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8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But maybe 60% are being substantially impacted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(Sep, 2016 –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Aneesha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Badrinarayan</a:t>
            </a:r>
            <a:r>
              <a:rPr lang="en-US" baseline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D10E7E-D2B3-8C48-B20A-ADB90E1FB67B}" type="slidenum">
              <a:rPr lang="en-US" sz="1300" b="0"/>
              <a:pPr eaLnBrk="1" hangingPunct="1"/>
              <a:t>2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637126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22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716035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23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71447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24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863284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25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602513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26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666835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27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158099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28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607903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29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948740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30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791915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31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56240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827402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32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190120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33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5341215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34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4667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35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4793553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36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243974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37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671819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38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579940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39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4909994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40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651064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41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18492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564550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42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214702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43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2873579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44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589195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45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39798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D10E7E-D2B3-8C48-B20A-ADB90E1FB67B}" type="slidenum">
              <a:rPr lang="en-US" sz="1300" b="0"/>
              <a:pPr eaLnBrk="1" hangingPunct="1"/>
              <a:t>5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21747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5C3AD7-557B-E045-BA66-AF830AD3091E}" type="slidenum">
              <a:rPr lang="en-US" sz="1300"/>
              <a:pPr eaLnBrk="1" hangingPunct="1"/>
              <a:t>6</a:t>
            </a:fld>
            <a:endParaRPr 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4" rIns="96646" bIns="48324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Except</a:t>
            </a:r>
            <a:r>
              <a:rPr lang="en-US" baseline="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for Roger Wicker, (R) Mississippi</a:t>
            </a:r>
            <a:endParaRPr lang="el-GR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5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5C3AD7-557B-E045-BA66-AF830AD3091E}" type="slidenum">
              <a:rPr lang="en-US" sz="1300"/>
              <a:pPr eaLnBrk="1" hangingPunct="1"/>
              <a:t>7</a:t>
            </a:fld>
            <a:endParaRPr 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4" rIns="96646" bIns="48324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Joe </a:t>
            </a:r>
            <a:r>
              <a:rPr lang="en-US" dirty="0" err="1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Manchin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</a:t>
            </a:r>
            <a:r>
              <a:rPr lang="en-US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(Democrat)</a:t>
            </a:r>
            <a:endParaRPr lang="el-GR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93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5C3AD7-557B-E045-BA66-AF830AD3091E}" type="slidenum">
              <a:rPr lang="en-US" sz="1300"/>
              <a:pPr eaLnBrk="1" hangingPunct="1"/>
              <a:t>8</a:t>
            </a:fld>
            <a:endParaRPr 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4" rIns="96646" bIns="48324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Except</a:t>
            </a:r>
            <a:r>
              <a:rPr lang="en-US" baseline="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for Roger Wicker, (R) Mississippi</a:t>
            </a:r>
            <a:endParaRPr lang="el-GR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10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5C3AD7-557B-E045-BA66-AF830AD3091E}" type="slidenum">
              <a:rPr lang="en-US" sz="1300"/>
              <a:pPr eaLnBrk="1" hangingPunct="1"/>
              <a:t>9</a:t>
            </a:fld>
            <a:endParaRPr 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4" rIns="96646" bIns="48324"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Except</a:t>
            </a:r>
            <a:r>
              <a:rPr lang="en-US" baseline="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 for Roger Wicker, (R) Mississippi</a:t>
            </a:r>
            <a:endParaRPr lang="el-GR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7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0117-D637-E94E-9650-5036512F1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220F-7EF5-284A-ACA7-EFF0868CF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6DA2-B009-9240-9D3B-66EB4990C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E31C-0679-B04F-A6A9-0636A10FC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7D6A4-C7A3-CC46-9834-6A2426695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95068-B7CC-B24E-B433-BA20C4D36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F6EA-4ECE-9A49-A45F-4B6BCC6C7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A220A-1A16-9747-A8EA-3378AAF32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82A55-FBD6-7443-BB99-05454CE2D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1514D-83E8-4846-8B8F-CA480B4DD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9D497-A4BB-6844-ACEC-C69B5B6ED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fld id="{20947833-4070-6545-848D-8367F22A0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52400" y="553456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 pitchFamily="-1" charset="0"/>
              </a:rPr>
              <a:t>Professor Michael Wysession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 pitchFamily="-1" charset="0"/>
              </a:rPr>
              <a:t>Department of Earth and Planetary Sciences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 pitchFamily="-1" charset="0"/>
              </a:rPr>
              <a:t>Washington University, St. Louis, MO</a:t>
            </a:r>
            <a:endParaRPr lang="en-US" sz="2000" b="1" i="1" dirty="0" smtClean="0">
              <a:solidFill>
                <a:srgbClr val="FFFF00"/>
              </a:solidFill>
              <a:latin typeface="Times New Roman" pitchFamily="-1" charset="0"/>
            </a:endParaRPr>
          </a:p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itchFamily="-1" charset="0"/>
              </a:rPr>
              <a:t>michael@seismo.wustl.edu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cover.ph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267782"/>
            <a:ext cx="3962400" cy="3266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1" y="3203"/>
            <a:ext cx="9131300" cy="2054198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6531" y="381000"/>
            <a:ext cx="9144000" cy="122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</a:rPr>
              <a:t>Session T84: Planning to Make a Difference through the Next Generation Science Standards: Part 1 K-12 Initiatives</a:t>
            </a:r>
          </a:p>
          <a:p>
            <a:endParaRPr lang="en-US" sz="2400" i="1" dirty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Presentation -- NGSS: The 2016 Election Has Gone State by State, and the Winner is</a:t>
            </a:r>
            <a:r>
              <a:rPr lang="is-IS" sz="2400" i="1" dirty="0" smtClean="0">
                <a:solidFill>
                  <a:srgbClr val="FFFF00"/>
                </a:solidFill>
              </a:rPr>
              <a:t>…...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51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2" y="1066800"/>
            <a:ext cx="885479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88656" y="152400"/>
            <a:ext cx="9055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Resources at Achieve: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468"/>
            <a:ext cx="9144000" cy="608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88656" y="152400"/>
            <a:ext cx="9055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Resources at Achieve: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468"/>
            <a:ext cx="9144000" cy="6082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5867400"/>
            <a:ext cx="5715000" cy="838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88656" y="152400"/>
            <a:ext cx="9055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smtClean="0">
                <a:solidFill>
                  <a:srgbClr val="FFFF00"/>
                </a:solidFill>
                <a:sym typeface="Wingdings"/>
              </a:rPr>
              <a:t>Resources at Achieve:</a:t>
            </a:r>
            <a:endParaRPr lang="en-US" sz="2400" dirty="0" smtClean="0">
              <a:solidFill>
                <a:srgbClr val="FFFF00"/>
              </a:solidFill>
              <a:sym typeface="Wingding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870"/>
            <a:ext cx="9144000" cy="61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88656" y="152400"/>
            <a:ext cx="9055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smtClean="0">
                <a:solidFill>
                  <a:srgbClr val="FFFF00"/>
                </a:solidFill>
                <a:sym typeface="Wingdings"/>
              </a:rPr>
              <a:t>Resources at Achieve:</a:t>
            </a:r>
            <a:endParaRPr lang="en-US" sz="2400" dirty="0" smtClean="0">
              <a:solidFill>
                <a:srgbClr val="FFFF00"/>
              </a:solidFill>
              <a:sym typeface="Wingding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870"/>
            <a:ext cx="9144000" cy="61291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1447800"/>
            <a:ext cx="5715000" cy="838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88656" y="152400"/>
            <a:ext cx="9055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smtClean="0">
                <a:solidFill>
                  <a:srgbClr val="FFFF00"/>
                </a:solidFill>
                <a:sym typeface="Wingdings"/>
              </a:rPr>
              <a:t>Resources at Achieve:</a:t>
            </a:r>
            <a:endParaRPr lang="en-US" sz="2400" dirty="0" smtClean="0">
              <a:solidFill>
                <a:srgbClr val="FFFF00"/>
              </a:solidFill>
              <a:sym typeface="Wingding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870"/>
            <a:ext cx="9144000" cy="61291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977996"/>
            <a:ext cx="5715000" cy="838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esli_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104020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934200" y="2590800"/>
            <a:ext cx="1981200" cy="3581400"/>
          </a:xfrm>
          <a:prstGeom prst="roundRect">
            <a:avLst/>
          </a:prstGeom>
          <a:ln w="38100" cmpd="sng">
            <a:solidFill>
              <a:srgbClr val="00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6600" y="2819400"/>
            <a:ext cx="17526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Teacher Development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Curricula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Instructional Materials</a:t>
            </a:r>
          </a:p>
          <a:p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Instruction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Assessment</a:t>
            </a:r>
            <a:endParaRPr lang="en-US" dirty="0">
              <a:solidFill>
                <a:srgbClr val="000099"/>
              </a:solidFill>
            </a:endParaRPr>
          </a:p>
        </p:txBody>
      </p:sp>
      <p:cxnSp>
        <p:nvCxnSpPr>
          <p:cNvPr id="6" name="Straight Arrow Connector 5"/>
          <p:cNvCxnSpPr>
            <a:stCxn id="10" idx="3"/>
          </p:cNvCxnSpPr>
          <p:nvPr/>
        </p:nvCxnSpPr>
        <p:spPr>
          <a:xfrm>
            <a:off x="1192603" y="2781300"/>
            <a:ext cx="483797" cy="6477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81400" y="3429000"/>
            <a:ext cx="483797" cy="6477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00800" y="4267200"/>
            <a:ext cx="457200" cy="6096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38400"/>
            <a:ext cx="1764881" cy="2133600"/>
          </a:xfrm>
          <a:prstGeom prst="rect">
            <a:avLst/>
          </a:prstGeom>
        </p:spPr>
      </p:pic>
      <p:pic>
        <p:nvPicPr>
          <p:cNvPr id="14" name="Picture 13" descr="cover.p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52800"/>
            <a:ext cx="2219659" cy="1829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3962400"/>
            <a:ext cx="69817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2009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4572000"/>
            <a:ext cx="68104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5257800"/>
            <a:ext cx="69817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6172200"/>
            <a:ext cx="698178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61" y="3203"/>
            <a:ext cx="9131300" cy="987397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Timeline for the NGSS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2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61" y="3203"/>
            <a:ext cx="9131300" cy="987397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-1678" y="-6621"/>
            <a:ext cx="9144000" cy="9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94" tIns="44647" rIns="89294" bIns="44647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NGSS State-wise Adoption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0" name="Picture 9" descr="usa_stat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66" y="990600"/>
            <a:ext cx="7625776" cy="502943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458200" y="2514600"/>
            <a:ext cx="3048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72400" y="2971800"/>
            <a:ext cx="3048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00600" y="33528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53200" y="35052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53400" y="1981200"/>
            <a:ext cx="3048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28800" y="3200400"/>
            <a:ext cx="6096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09800" y="1524000"/>
            <a:ext cx="6096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91400" y="3124200"/>
            <a:ext cx="5334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077200" y="3048000"/>
            <a:ext cx="5334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362200" y="28194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19800" y="2895600"/>
            <a:ext cx="5334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57400" y="1981200"/>
            <a:ext cx="5334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153400" y="2819400"/>
            <a:ext cx="6096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38800" y="3810000"/>
            <a:ext cx="5334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86400" y="2590800"/>
            <a:ext cx="4572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72000" y="2209800"/>
            <a:ext cx="6096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53000" y="3733800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62600" y="3200400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229600" y="2286000"/>
            <a:ext cx="381000" cy="2286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62800" y="3200400"/>
            <a:ext cx="4572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0919" y="4303690"/>
            <a:ext cx="7477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Adopting</a:t>
            </a:r>
            <a:r>
              <a:rPr lang="en-US" sz="2400" b="1" dirty="0" smtClean="0"/>
              <a:t>/</a:t>
            </a:r>
            <a:r>
              <a:rPr lang="en-US" sz="2400" b="1" dirty="0" smtClean="0">
                <a:solidFill>
                  <a:srgbClr val="00B000"/>
                </a:solidFill>
              </a:rPr>
              <a:t>Adapting</a:t>
            </a:r>
            <a:r>
              <a:rPr lang="en-US" sz="2400" b="1" dirty="0" smtClean="0"/>
              <a:t> States: &gt;40% of US Children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Additional Districts/Schools: ~35% of US Children</a:t>
            </a:r>
          </a:p>
          <a:p>
            <a:pPr>
              <a:lnSpc>
                <a:spcPts val="3620"/>
              </a:lnSpc>
            </a:pPr>
            <a:r>
              <a:rPr lang="en-US" sz="3600" b="1" i="1" dirty="0" smtClean="0"/>
              <a:t>So Far</a:t>
            </a:r>
            <a:r>
              <a:rPr lang="en-US" sz="3600" b="1" dirty="0" smtClean="0"/>
              <a:t>: &gt;80% of US Children are being impacted by the NGSS</a:t>
            </a:r>
            <a:endParaRPr lang="en-US" sz="3600" b="1" dirty="0"/>
          </a:p>
        </p:txBody>
      </p:sp>
      <p:sp>
        <p:nvSpPr>
          <p:cNvPr id="32" name="Oval 31"/>
          <p:cNvSpPr/>
          <p:nvPr/>
        </p:nvSpPr>
        <p:spPr>
          <a:xfrm>
            <a:off x="7315200" y="3962400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477000" y="4114800"/>
            <a:ext cx="533400" cy="2286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0" y="990600"/>
            <a:ext cx="1524000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04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Adopting</a:t>
            </a:r>
          </a:p>
          <a:p>
            <a:pPr eaLnBrk="1" hangingPunct="1">
              <a:lnSpc>
                <a:spcPts val="2040"/>
              </a:lnSpc>
              <a:spcBef>
                <a:spcPts val="0"/>
              </a:spcBef>
            </a:pPr>
            <a:r>
              <a:rPr lang="en-US" sz="2200" dirty="0">
                <a:solidFill>
                  <a:srgbClr val="FFFF00"/>
                </a:solidFill>
              </a:rPr>
              <a:t>S</a:t>
            </a:r>
            <a:r>
              <a:rPr lang="en-US" sz="2200" dirty="0" smtClean="0">
                <a:solidFill>
                  <a:srgbClr val="FFFF00"/>
                </a:solidFill>
              </a:rPr>
              <a:t>tates:</a:t>
            </a:r>
            <a:endParaRPr lang="en-US" sz="2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Arkansas</a:t>
            </a:r>
            <a:endParaRPr lang="en-US" sz="1700" dirty="0">
              <a:solidFill>
                <a:srgbClr val="FF0000"/>
              </a:solidFill>
            </a:endParaRP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California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Connecticut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Delaware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Hawaii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Illinois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Iowa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Kansas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Kentucky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Maryland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Michigan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Nevada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New Jersey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Oregon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Rhode Isl.</a:t>
            </a:r>
            <a:endParaRPr lang="en-US" sz="1700" dirty="0">
              <a:solidFill>
                <a:srgbClr val="FF0000"/>
              </a:solidFill>
            </a:endParaRP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Vermont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Washington 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(and DC)</a:t>
            </a:r>
          </a:p>
          <a:p>
            <a:pPr eaLnBrk="1" hangingPunct="1">
              <a:spcBef>
                <a:spcPts val="0"/>
              </a:spcBef>
            </a:pPr>
            <a:endParaRPr lang="en-US" sz="1800" dirty="0" smtClean="0">
              <a:solidFill>
                <a:srgbClr val="FFFF00"/>
              </a:solidFill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8244" y="6096000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1800" dirty="0" smtClean="0">
                <a:solidFill>
                  <a:srgbClr val="00FF00"/>
                </a:solidFill>
              </a:rPr>
              <a:t>(</a:t>
            </a:r>
            <a:r>
              <a:rPr lang="en-US" sz="1800" dirty="0">
                <a:solidFill>
                  <a:srgbClr val="00FF00"/>
                </a:solidFill>
              </a:rPr>
              <a:t>In process of </a:t>
            </a:r>
            <a:r>
              <a:rPr lang="en-US" sz="1800" i="1" dirty="0">
                <a:solidFill>
                  <a:srgbClr val="00FF00"/>
                </a:solidFill>
              </a:rPr>
              <a:t>adapting</a:t>
            </a:r>
            <a:r>
              <a:rPr lang="en-US" sz="1800" dirty="0">
                <a:solidFill>
                  <a:srgbClr val="00FF00"/>
                </a:solidFill>
              </a:rPr>
              <a:t> the NGSS: </a:t>
            </a:r>
            <a:r>
              <a:rPr lang="en-US" sz="1800" dirty="0" smtClean="0">
                <a:solidFill>
                  <a:srgbClr val="00FF00"/>
                </a:solidFill>
              </a:rPr>
              <a:t>Alabama, Massachusetts, Missouri</a:t>
            </a:r>
            <a:r>
              <a:rPr lang="en-US" sz="1800" dirty="0">
                <a:solidFill>
                  <a:srgbClr val="00FF00"/>
                </a:solidFill>
              </a:rPr>
              <a:t>, Oklahoma, </a:t>
            </a:r>
            <a:r>
              <a:rPr lang="en-US" sz="1800" dirty="0" smtClean="0">
                <a:solidFill>
                  <a:srgbClr val="00FF00"/>
                </a:solidFill>
              </a:rPr>
              <a:t>South Carolina, South </a:t>
            </a:r>
            <a:r>
              <a:rPr lang="en-US" sz="1800" dirty="0">
                <a:solidFill>
                  <a:srgbClr val="00FF00"/>
                </a:solidFill>
              </a:rPr>
              <a:t>Dakota, West </a:t>
            </a:r>
            <a:r>
              <a:rPr lang="en-US" sz="1800" dirty="0" smtClean="0">
                <a:solidFill>
                  <a:srgbClr val="00FF00"/>
                </a:solidFill>
              </a:rPr>
              <a:t>Virginia, …..)</a:t>
            </a:r>
            <a:endParaRPr lang="en-US" sz="1800" dirty="0">
              <a:solidFill>
                <a:srgbClr val="00FF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53200" y="25908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229600" y="2438400"/>
            <a:ext cx="3048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405521" y="3752045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67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FFFF00"/>
                </a:solidFill>
              </a:rPr>
              <a:t>Turning an NGSS-</a:t>
            </a:r>
            <a:r>
              <a:rPr lang="en-US" sz="2400" b="1" i="1" dirty="0" smtClean="0">
                <a:solidFill>
                  <a:srgbClr val="FFFF00"/>
                </a:solidFill>
              </a:rPr>
              <a:t>like</a:t>
            </a:r>
            <a:r>
              <a:rPr lang="en-US" sz="2400" b="1" dirty="0" smtClean="0">
                <a:solidFill>
                  <a:srgbClr val="FFFF00"/>
                </a:solidFill>
              </a:rPr>
              <a:t> “Interactive Science” program into a new NGSS-aligned program</a:t>
            </a:r>
          </a:p>
        </p:txBody>
      </p:sp>
      <p:pic>
        <p:nvPicPr>
          <p:cNvPr id="5" name="Picture 6" descr="InteractiveS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00" y="228600"/>
            <a:ext cx="4585500" cy="64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295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305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Elementary School: Grade-Level Standards, K-5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Middle School: Grade-Banded Standards, 6-8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1 year of Life Science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1 year of Physical Science (Chemistry &amp; Physics)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1 year of Earth and Space Science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High School: Grade-Banded Standards, 9-12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1 year of Life Science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1 year of Physical Science (Chemistry &amp; Physics)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00FF00"/>
                </a:solidFill>
              </a:rPr>
              <a:t>1 year of Earth and Space </a:t>
            </a:r>
            <a:r>
              <a:rPr lang="en-US" sz="2400" dirty="0" smtClean="0">
                <a:solidFill>
                  <a:srgbClr val="00FF00"/>
                </a:solidFill>
              </a:rPr>
              <a:t>Science</a:t>
            </a:r>
          </a:p>
          <a:p>
            <a:pPr>
              <a:spcAft>
                <a:spcPts val="1200"/>
              </a:spcAft>
            </a:pPr>
            <a:r>
              <a:rPr lang="en-US" sz="2400" b="1" i="1" dirty="0" smtClean="0">
                <a:solidFill>
                  <a:srgbClr val="00FF00"/>
                </a:solidFill>
              </a:rPr>
              <a:t>How to justify this?</a:t>
            </a:r>
            <a:endParaRPr lang="en-US" sz="2400" b="1" i="1" dirty="0">
              <a:solidFill>
                <a:srgbClr val="00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8600"/>
            <a:ext cx="9144000" cy="1219200"/>
          </a:xfrm>
          <a:prstGeom prst="rect">
            <a:avLst/>
          </a:prstGeom>
          <a:gradFill flip="none" rotWithShape="1">
            <a:gsLst>
              <a:gs pos="51000">
                <a:srgbClr val="0066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defTabSz="914145"/>
            <a:r>
              <a:rPr lang="en-US" sz="3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Performance Expectations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46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815"/>
            <a:ext cx="9144000" cy="5483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Study of how science, as presented in the media (i.e., New York Times) aligns with the NGSS, using the year 2012 as an example.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Study of how science, as presented in the media (i.e., New York Times) aligns with the NGSS, using the year 2012 as an example.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 A total of 1702 articles, taken from the daily front page and the weekly “Science Times” section.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3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" y="76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front page articles come in two forms: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97"/>
            <a:ext cx="9144000" cy="57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" y="76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front page articles come in two forms: </a:t>
            </a:r>
            <a:r>
              <a:rPr lang="en-US" sz="2400" dirty="0" smtClean="0">
                <a:solidFill>
                  <a:srgbClr val="FF0000"/>
                </a:solidFill>
              </a:rPr>
              <a:t>(A) The starts of articles,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97"/>
            <a:ext cx="9144000" cy="57698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99" y="1065534"/>
            <a:ext cx="4619501" cy="22110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" y="76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front page articles come in two forms: </a:t>
            </a:r>
            <a:r>
              <a:rPr lang="en-US" sz="2400" dirty="0" smtClean="0">
                <a:solidFill>
                  <a:srgbClr val="FF0000"/>
                </a:solidFill>
              </a:rPr>
              <a:t>(A) The starts of articles,</a:t>
            </a:r>
            <a:r>
              <a:rPr lang="en-US" sz="2400" dirty="0" smtClean="0">
                <a:solidFill>
                  <a:srgbClr val="FFFF00"/>
                </a:solidFill>
              </a:rPr>
              <a:t> and </a:t>
            </a:r>
            <a:r>
              <a:rPr lang="en-US" sz="2400" dirty="0" smtClean="0">
                <a:solidFill>
                  <a:srgbClr val="00FF00"/>
                </a:solidFill>
              </a:rPr>
              <a:t>(B) call-outs to articles later in the paper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97"/>
            <a:ext cx="9144000" cy="57698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99" y="1065534"/>
            <a:ext cx="4619501" cy="22110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699" y="6172200"/>
            <a:ext cx="1876301" cy="648378"/>
          </a:xfrm>
          <a:prstGeom prst="rect">
            <a:avLst/>
          </a:prstGeom>
          <a:noFill/>
          <a:ln w="76200" cmpd="sng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33849" y="3276598"/>
            <a:ext cx="1876301" cy="914401"/>
          </a:xfrm>
          <a:prstGeom prst="rect">
            <a:avLst/>
          </a:prstGeom>
          <a:noFill/>
          <a:ln w="76200" cmpd="sng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33849" y="5029200"/>
            <a:ext cx="1876300" cy="838201"/>
          </a:xfrm>
          <a:prstGeom prst="rect">
            <a:avLst/>
          </a:prstGeom>
          <a:noFill/>
          <a:ln w="76200" cmpd="sng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" y="0"/>
            <a:ext cx="9136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" y="0"/>
            <a:ext cx="9136083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705600" y="2057400"/>
            <a:ext cx="914400" cy="2971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66721" y="1600200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Daily Weather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08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815"/>
            <a:ext cx="9144000" cy="5483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Study of how science, as presented in the media (i.e., New York Times) aligns with the NGSS, using the year 2012 as an example.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1400" y="1357815"/>
            <a:ext cx="1647701" cy="100438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228600" y="685800"/>
            <a:ext cx="4800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b="1" i="1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The 1965 </a:t>
            </a:r>
            <a:r>
              <a:rPr lang="en-US" sz="2400" b="1" dirty="0" smtClean="0">
                <a:solidFill>
                  <a:srgbClr val="FFFF00"/>
                </a:solidFill>
              </a:rPr>
              <a:t>Elementary and Secondary Education Act</a:t>
            </a:r>
            <a:r>
              <a:rPr lang="en-US" sz="2400" dirty="0" smtClean="0">
                <a:solidFill>
                  <a:srgbClr val="FFFF00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signed by President Lyndon Johnson as part of his “War on Poverty.”</a:t>
            </a:r>
          </a:p>
          <a:p>
            <a:endParaRPr lang="en-US" sz="2400" dirty="0" smtClean="0">
              <a:solidFill>
                <a:srgbClr val="FFFF00"/>
              </a:solidFill>
              <a:sym typeface="Wingdings"/>
            </a:endParaRPr>
          </a:p>
          <a:p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 Expressly forbids a national curriculum.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 descr="ESEAJohn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59" y="1066800"/>
            <a:ext cx="3401703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2249" y="304801"/>
            <a:ext cx="1319151" cy="5334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-1"/>
            <a:ext cx="2181101" cy="30480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2249" y="304801"/>
            <a:ext cx="1319151" cy="5334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"/>
            <a:ext cx="9144000" cy="6852139"/>
          </a:xfrm>
          <a:prstGeom prst="rect">
            <a:avLst/>
          </a:prstGeom>
        </p:spPr>
      </p:pic>
      <p:pic>
        <p:nvPicPr>
          <p:cNvPr id="3" name="Picture 6" descr="esli_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219200"/>
            <a:ext cx="157738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37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"/>
            <a:ext cx="9144000" cy="6852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0905" y="926180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Geologic Time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7006" y="145369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Earth Systems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98120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Changing Earth Systems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3727" y="249118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Hydrosphere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661" y="301869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Biosphere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9010" y="359323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Natural Resources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3571" y="412658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Natural Hazards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465406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Human Impacts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518160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Space and Planetary Science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2" name="Picture 6" descr="esli_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1569" y="-22619"/>
            <a:ext cx="1422432" cy="322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0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00198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33CC"/>
                </a:solidFill>
              </a:rPr>
              <a:t>Energy/Electricity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1554" y="168778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Fossil Fuel Sources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5262" y="2385534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Renewable Energy Sources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8907" y="305966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Nuclear Power 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4384" y="37338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Minerals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3369" y="44196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Food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5105400"/>
            <a:ext cx="81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Water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0" name="Picture 6" descr="esli_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3077252"/>
            <a:ext cx="1063687" cy="241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90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88656" y="304800"/>
            <a:ext cx="9055344" cy="243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000"/>
              </a:spcAft>
              <a:buFont typeface="Wingdings" charset="2"/>
              <a:buChar char="à"/>
            </a:pP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The new 2015 “Every Student Succeeds Act” (ESSA), which replaces </a:t>
            </a:r>
            <a:r>
              <a:rPr lang="en-US" sz="2400" i="1" dirty="0" smtClean="0">
                <a:solidFill>
                  <a:srgbClr val="FFFF00"/>
                </a:solidFill>
                <a:sym typeface="Wingdings"/>
              </a:rPr>
              <a:t>No Child Left Behind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, continues the shift towards states-rule.</a:t>
            </a:r>
          </a:p>
          <a:p>
            <a:pPr marL="342900" indent="-342900">
              <a:spcAft>
                <a:spcPts val="1000"/>
              </a:spcAft>
              <a:buFont typeface="Wingdings" charset="2"/>
              <a:buChar char="à"/>
            </a:pP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Allows states to decide which subjects will be used for assessments (they “</a:t>
            </a:r>
            <a:r>
              <a:rPr lang="en-US" sz="2400" i="1" dirty="0" smtClean="0">
                <a:solidFill>
                  <a:srgbClr val="FFFF00"/>
                </a:solidFill>
                <a:sym typeface="Wingdings"/>
              </a:rPr>
              <a:t>can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” use science) and how those assessments will be written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95600"/>
            <a:ext cx="5486400" cy="36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473" y="86750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Natural Hazards (General)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2262" y="136939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Hurricane Sandy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2883" y="185085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Storms/Hurricanes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7523" y="235343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Droughts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544" y="2775466"/>
            <a:ext cx="269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Earthquakes/Tsunamis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33177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Floods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2473" y="3792471"/>
            <a:ext cx="14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Avalanches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2672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Forest Fires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4724400"/>
            <a:ext cx="13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Tornadoes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5181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Ice Bergs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3" name="Picture 6" descr="esli_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3077252"/>
            <a:ext cx="1063687" cy="241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over.p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4400"/>
            <a:ext cx="2219659" cy="18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" y="0"/>
            <a:ext cx="9119616" cy="6858000"/>
          </a:xfrm>
          <a:prstGeom prst="rect">
            <a:avLst/>
          </a:prstGeom>
        </p:spPr>
      </p:pic>
      <p:pic>
        <p:nvPicPr>
          <p:cNvPr id="3" name="Picture 2" descr="cover.p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4400"/>
            <a:ext cx="2219659" cy="18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6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Picture 2" descr="cover.p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81400"/>
            <a:ext cx="2219659" cy="18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22"/>
            <a:ext cx="9144001" cy="6846277"/>
          </a:xfrm>
          <a:prstGeom prst="rect">
            <a:avLst/>
          </a:prstGeom>
        </p:spPr>
      </p:pic>
      <p:pic>
        <p:nvPicPr>
          <p:cNvPr id="3" name="Picture 2" descr="cover.p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81400"/>
            <a:ext cx="2219659" cy="18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8382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Universe &amp; Stars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2573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Solar System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927" y="1653234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Geologic Time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045733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Earth Materials &amp; Systems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584" y="2444319"/>
            <a:ext cx="186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Plate Tectonics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860374"/>
            <a:ext cx="81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Water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244333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Weather and Climate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365185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</a:rPr>
              <a:t>Biogeology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405635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Natural Resources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444293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Natural Hazards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4461" y="485324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Human Impacts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3078" y="525492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Global Climate Change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5" name="Picture 14" descr="cover.p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961440"/>
            <a:ext cx="2219659" cy="18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2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61" y="3203"/>
            <a:ext cx="9131300" cy="987397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-1678" y="-6621"/>
            <a:ext cx="9144000" cy="9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94" tIns="44647" rIns="89294" bIns="44647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Challenge: Inclusion of Climate Change</a:t>
            </a:r>
            <a:endParaRPr lang="en-US" sz="4400" dirty="0">
              <a:solidFill>
                <a:srgbClr val="FFFF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38596"/>
              </p:ext>
            </p:extLst>
          </p:nvPr>
        </p:nvGraphicFramePr>
        <p:xfrm>
          <a:off x="304800" y="1044546"/>
          <a:ext cx="8534400" cy="6042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Document" r:id="rId5" imgW="6083300" imgH="4419600" progId="Word.Document.12">
                  <p:embed/>
                </p:oleObj>
              </mc:Choice>
              <mc:Fallback>
                <p:oleObj name="Document" r:id="rId5" imgW="6083300" imgH="4419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1044546"/>
                        <a:ext cx="8534400" cy="6042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248400" y="5410200"/>
            <a:ext cx="2514600" cy="3048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49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ok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" y="228600"/>
            <a:ext cx="9144000" cy="1344425"/>
          </a:xfrm>
          <a:prstGeom prst="rect">
            <a:avLst/>
          </a:prstGeom>
        </p:spPr>
      </p:pic>
      <p:pic>
        <p:nvPicPr>
          <p:cNvPr id="3" name="Picture 2" descr="ok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72395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w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497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w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32132"/>
          </a:xfrm>
          <a:prstGeom prst="rect">
            <a:avLst/>
          </a:prstGeom>
        </p:spPr>
      </p:pic>
      <p:pic>
        <p:nvPicPr>
          <p:cNvPr id="3" name="Picture 2" descr="w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6858000" cy="2975675"/>
          </a:xfrm>
          <a:prstGeom prst="rect">
            <a:avLst/>
          </a:prstGeom>
        </p:spPr>
      </p:pic>
      <p:pic>
        <p:nvPicPr>
          <p:cNvPr id="4" name="Picture 3" descr="w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0"/>
            <a:ext cx="34036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w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8502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4419600"/>
            <a:ext cx="7086600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14072</TotalTime>
  <Words>1249</Words>
  <Application>Microsoft Macintosh PowerPoint</Application>
  <PresentationFormat>On-screen Show (4:3)</PresentationFormat>
  <Paragraphs>202</Paragraphs>
  <Slides>45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Helvetica</vt:lpstr>
      <vt:lpstr>ＭＳ Ｐゴシック</vt:lpstr>
      <vt:lpstr>Times New Roman</vt:lpstr>
      <vt:lpstr>Wingdings</vt:lpstr>
      <vt:lpstr>Arial</vt:lpstr>
      <vt:lpstr>Default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 for the NGSS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Washington University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MIchael Wysession</dc:creator>
  <cp:lastModifiedBy>Michael Wysession</cp:lastModifiedBy>
  <cp:revision>501</cp:revision>
  <dcterms:created xsi:type="dcterms:W3CDTF">2011-11-14T23:06:16Z</dcterms:created>
  <dcterms:modified xsi:type="dcterms:W3CDTF">2016-09-28T17:56:44Z</dcterms:modified>
</cp:coreProperties>
</file>