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20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13" autoAdjust="0"/>
    <p:restoredTop sz="94660"/>
  </p:normalViewPr>
  <p:slideViewPr>
    <p:cSldViewPr snapToGrid="0">
      <p:cViewPr varScale="1">
        <p:scale>
          <a:sx n="19" d="100"/>
          <a:sy n="19" d="100"/>
        </p:scale>
        <p:origin x="1320" y="110"/>
      </p:cViewPr>
      <p:guideLst>
        <p:guide orient="horz" pos="10320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rian\Desktop\IDL\Convolved%20CSVs\MgMix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rian\Desktop\IDL\Convolved%20CSVs\CaPures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rian\Desktop\IDL\Convolved%20CSVs\CaPuresDa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rian\Desktop\IDL\Convolved%20CSVs\CaMixDat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rian\Desktop\IDL\Convolved%20CSVs\MgMixDat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rian\Desktop\IDL\Convolved%20CSVs\MgPuresDat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rian\Desktop\IDL\Convolved%20CSVs\MgPuresData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264688067838"/>
          <c:y val="0.17048933145829701"/>
          <c:w val="0.38826519281243699"/>
          <c:h val="0.73911131227902405"/>
        </c:manualLayout>
      </c:layout>
      <c:scatterChart>
        <c:scatterStyle val="lineMarker"/>
        <c:varyColors val="0"/>
        <c:ser>
          <c:idx val="0"/>
          <c:order val="0"/>
          <c:tx>
            <c:v>Epsomite</c:v>
          </c:tx>
          <c:spPr>
            <a:ln w="19050" cap="rnd">
              <a:noFill/>
              <a:round/>
            </a:ln>
            <a:effectLst/>
          </c:spPr>
          <c:marker>
            <c:symbol val="star"/>
            <c:size val="14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xVal>
            <c:numRef>
              <c:f>Sheet1!$K$8:$K$10</c:f>
              <c:numCache>
                <c:formatCode>General</c:formatCode>
                <c:ptCount val="3"/>
                <c:pt idx="0">
                  <c:v>3</c:v>
                </c:pt>
                <c:pt idx="1">
                  <c:v>1</c:v>
                </c:pt>
                <c:pt idx="2">
                  <c:v>2</c:v>
                </c:pt>
              </c:numCache>
            </c:numRef>
          </c:xVal>
          <c:yVal>
            <c:numRef>
              <c:f>Sheet1!$L$8:$L$10</c:f>
              <c:numCache>
                <c:formatCode>General</c:formatCode>
                <c:ptCount val="3"/>
                <c:pt idx="0">
                  <c:v>2.9007700000000001</c:v>
                </c:pt>
                <c:pt idx="1">
                  <c:v>0.55000099999999996</c:v>
                </c:pt>
                <c:pt idx="2">
                  <c:v>0.99354100000000001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F3F-45A8-82B4-F4582EFD18E6}"/>
            </c:ext>
          </c:extLst>
        </c:ser>
        <c:ser>
          <c:idx val="1"/>
          <c:order val="1"/>
          <c:tx>
            <c:v>Hexahydrite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4"/>
            <c:spPr>
              <a:solidFill>
                <a:schemeClr val="tx1">
                  <a:lumMod val="95000"/>
                  <a:lumOff val="5000"/>
                </a:schemeClr>
              </a:solidFill>
              <a:ln w="9525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c:spPr>
          </c:marker>
          <c:xVal>
            <c:numRef>
              <c:f>Sheet1!$K$11:$K$13</c:f>
              <c:numCache>
                <c:formatCode>General</c:formatCode>
                <c:ptCount val="3"/>
                <c:pt idx="0">
                  <c:v>3</c:v>
                </c:pt>
                <c:pt idx="1">
                  <c:v>1</c:v>
                </c:pt>
                <c:pt idx="2">
                  <c:v>2</c:v>
                </c:pt>
              </c:numCache>
            </c:numRef>
          </c:xVal>
          <c:yVal>
            <c:numRef>
              <c:f>Sheet1!$L$11:$L$13</c:f>
              <c:numCache>
                <c:formatCode>General</c:formatCode>
                <c:ptCount val="3"/>
                <c:pt idx="0">
                  <c:v>2.0867</c:v>
                </c:pt>
                <c:pt idx="1">
                  <c:v>0.64669500000000002</c:v>
                </c:pt>
                <c:pt idx="2">
                  <c:v>0.98653400000000002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F3F-45A8-82B4-F4582EFD18E6}"/>
            </c:ext>
          </c:extLst>
        </c:ser>
        <c:ser>
          <c:idx val="2"/>
          <c:order val="2"/>
          <c:tx>
            <c:v>Kieserite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14"/>
            <c:spPr>
              <a:solidFill>
                <a:srgbClr val="FFFF00"/>
              </a:solidFill>
              <a:ln w="9525">
                <a:solidFill>
                  <a:srgbClr val="FFFF00"/>
                </a:solidFill>
              </a:ln>
              <a:effectLst/>
            </c:spPr>
          </c:marker>
          <c:xVal>
            <c:numRef>
              <c:f>Sheet1!$K$14:$K$16</c:f>
              <c:numCache>
                <c:formatCode>General</c:formatCode>
                <c:ptCount val="3"/>
                <c:pt idx="0">
                  <c:v>3</c:v>
                </c:pt>
                <c:pt idx="1">
                  <c:v>1</c:v>
                </c:pt>
                <c:pt idx="2">
                  <c:v>2</c:v>
                </c:pt>
              </c:numCache>
            </c:numRef>
          </c:xVal>
          <c:yVal>
            <c:numRef>
              <c:f>Sheet1!$L$14:$L$16</c:f>
              <c:numCache>
                <c:formatCode>General</c:formatCode>
                <c:ptCount val="3"/>
                <c:pt idx="0">
                  <c:v>0.83749300000000004</c:v>
                </c:pt>
                <c:pt idx="1">
                  <c:v>0.34267500000000001</c:v>
                </c:pt>
                <c:pt idx="2">
                  <c:v>0.63270700000000002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F3F-45A8-82B4-F4582EFD18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1849112"/>
        <c:axId val="431845192"/>
      </c:scatterChart>
      <c:valAx>
        <c:axId val="431849112"/>
        <c:scaling>
          <c:orientation val="minMax"/>
          <c:max val="3"/>
          <c:min val="1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31845192"/>
        <c:crosses val="autoZero"/>
        <c:crossBetween val="midCat"/>
        <c:majorUnit val="1"/>
        <c:minorUnit val="1"/>
      </c:valAx>
      <c:valAx>
        <c:axId val="431845192"/>
        <c:scaling>
          <c:orientation val="minMax"/>
          <c:max val="6"/>
          <c:min val="-1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318491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933273668137397E-2"/>
          <c:y val="0.20667861649949201"/>
          <c:w val="0.33190643881623899"/>
          <c:h val="0.73483151873494201"/>
        </c:manualLayout>
      </c:layout>
      <c:scatterChart>
        <c:scatterStyle val="lineMarker"/>
        <c:varyColors val="0"/>
        <c:ser>
          <c:idx val="0"/>
          <c:order val="0"/>
          <c:tx>
            <c:v>Anhydrite</c:v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4"/>
            <c:spPr>
              <a:solidFill>
                <a:srgbClr val="FFFF00"/>
              </a:solidFill>
              <a:ln w="9525">
                <a:solidFill>
                  <a:srgbClr val="FFFF00"/>
                </a:solidFill>
              </a:ln>
              <a:effectLst/>
            </c:spPr>
          </c:marker>
          <c:xVal>
            <c:numRef>
              <c:f>Sheet1!$K$17:$K$19</c:f>
              <c:numCache>
                <c:formatCode>General</c:formatCode>
                <c:ptCount val="3"/>
                <c:pt idx="0">
                  <c:v>3</c:v>
                </c:pt>
                <c:pt idx="1">
                  <c:v>1</c:v>
                </c:pt>
                <c:pt idx="2">
                  <c:v>2</c:v>
                </c:pt>
              </c:numCache>
            </c:numRef>
          </c:xVal>
          <c:yVal>
            <c:numRef>
              <c:f>Sheet1!$L$17:$L$19</c:f>
              <c:numCache>
                <c:formatCode>General</c:formatCode>
                <c:ptCount val="3"/>
                <c:pt idx="0">
                  <c:v>-5.4258899999999999E-2</c:v>
                </c:pt>
                <c:pt idx="1">
                  <c:v>-5.6538499999999998E-2</c:v>
                </c:pt>
                <c:pt idx="2">
                  <c:v>-5.7466000000000003E-2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A67-444B-A063-7F01DAEC72D8}"/>
            </c:ext>
          </c:extLst>
        </c:ser>
        <c:ser>
          <c:idx val="1"/>
          <c:order val="1"/>
          <c:tx>
            <c:v>Bassanite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4"/>
            <c:spPr>
              <a:solidFill>
                <a:schemeClr val="accent2">
                  <a:lumMod val="75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  <a:effectLst/>
            </c:spPr>
          </c:marker>
          <c:xVal>
            <c:numRef>
              <c:f>Sheet1!$K$20:$K$22</c:f>
              <c:numCache>
                <c:formatCode>General</c:formatCode>
                <c:ptCount val="3"/>
                <c:pt idx="0">
                  <c:v>3</c:v>
                </c:pt>
                <c:pt idx="1">
                  <c:v>1</c:v>
                </c:pt>
                <c:pt idx="2">
                  <c:v>2</c:v>
                </c:pt>
              </c:numCache>
            </c:numRef>
          </c:xVal>
          <c:yVal>
            <c:numRef>
              <c:f>Sheet1!$L$20:$L$22</c:f>
              <c:numCache>
                <c:formatCode>0.00E+00</c:formatCode>
                <c:ptCount val="3"/>
                <c:pt idx="0" formatCode="General">
                  <c:v>0.17818400000000001</c:v>
                </c:pt>
                <c:pt idx="1">
                  <c:v>0.19742899999999999</c:v>
                </c:pt>
                <c:pt idx="2" formatCode="General">
                  <c:v>0.13622100000000001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A67-444B-A063-7F01DAEC72D8}"/>
            </c:ext>
          </c:extLst>
        </c:ser>
        <c:ser>
          <c:idx val="2"/>
          <c:order val="2"/>
          <c:tx>
            <c:v>Gypsum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14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xVal>
            <c:numRef>
              <c:f>Sheet1!$K$23:$K$25</c:f>
              <c:numCache>
                <c:formatCode>General</c:formatCode>
                <c:ptCount val="3"/>
                <c:pt idx="0">
                  <c:v>3</c:v>
                </c:pt>
                <c:pt idx="1">
                  <c:v>1</c:v>
                </c:pt>
                <c:pt idx="2">
                  <c:v>2</c:v>
                </c:pt>
              </c:numCache>
            </c:numRef>
          </c:xVal>
          <c:yVal>
            <c:numRef>
              <c:f>Sheet1!$L$23:$L$25</c:f>
              <c:numCache>
                <c:formatCode>General</c:formatCode>
                <c:ptCount val="3"/>
                <c:pt idx="0">
                  <c:v>1.2988500000000001</c:v>
                </c:pt>
                <c:pt idx="1">
                  <c:v>0.82094</c:v>
                </c:pt>
                <c:pt idx="2">
                  <c:v>1.21637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CA67-444B-A063-7F01DAEC72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1847152"/>
        <c:axId val="431847544"/>
      </c:scatterChart>
      <c:valAx>
        <c:axId val="431847152"/>
        <c:scaling>
          <c:orientation val="minMax"/>
          <c:max val="3"/>
          <c:min val="1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31847544"/>
        <c:crosses val="autoZero"/>
        <c:crossBetween val="midCat"/>
        <c:majorUnit val="1"/>
        <c:minorUnit val="1"/>
      </c:valAx>
      <c:valAx>
        <c:axId val="431847544"/>
        <c:scaling>
          <c:orientation val="minMax"/>
          <c:max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18471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Pure Epsomite Coarse Grained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Mastcam-Z</c:v>
          </c:tx>
          <c:spPr>
            <a:ln w="19050" cap="rnd">
              <a:solidFill>
                <a:schemeClr val="accent1">
                  <a:alpha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Sheet1!$A$3:$A$16</c:f>
              <c:numCache>
                <c:formatCode>General</c:formatCode>
                <c:ptCount val="14"/>
                <c:pt idx="0">
                  <c:v>445</c:v>
                </c:pt>
                <c:pt idx="1">
                  <c:v>495</c:v>
                </c:pt>
                <c:pt idx="2">
                  <c:v>527</c:v>
                </c:pt>
                <c:pt idx="3">
                  <c:v>554</c:v>
                </c:pt>
                <c:pt idx="4">
                  <c:v>600</c:v>
                </c:pt>
                <c:pt idx="5">
                  <c:v>640</c:v>
                </c:pt>
                <c:pt idx="6">
                  <c:v>676</c:v>
                </c:pt>
                <c:pt idx="7">
                  <c:v>751</c:v>
                </c:pt>
                <c:pt idx="8">
                  <c:v>805</c:v>
                </c:pt>
                <c:pt idx="9">
                  <c:v>867</c:v>
                </c:pt>
                <c:pt idx="10">
                  <c:v>908</c:v>
                </c:pt>
                <c:pt idx="11">
                  <c:v>937</c:v>
                </c:pt>
                <c:pt idx="12">
                  <c:v>975</c:v>
                </c:pt>
                <c:pt idx="13">
                  <c:v>1012</c:v>
                </c:pt>
              </c:numCache>
            </c:numRef>
          </c:xVal>
          <c:yVal>
            <c:numRef>
              <c:f>Sheet1!$B$3:$B$16</c:f>
              <c:numCache>
                <c:formatCode>General</c:formatCode>
                <c:ptCount val="14"/>
                <c:pt idx="0">
                  <c:v>1.0404507053400081</c:v>
                </c:pt>
                <c:pt idx="1">
                  <c:v>1.0363947529826081</c:v>
                </c:pt>
                <c:pt idx="2">
                  <c:v>1.03112201491799</c:v>
                </c:pt>
                <c:pt idx="3">
                  <c:v>1.030320717013236</c:v>
                </c:pt>
                <c:pt idx="4">
                  <c:v>1.024563243179075</c:v>
                </c:pt>
                <c:pt idx="5">
                  <c:v>1.02020062125319</c:v>
                </c:pt>
                <c:pt idx="6">
                  <c:v>1.0156698256929739</c:v>
                </c:pt>
                <c:pt idx="7">
                  <c:v>1.003957026690145</c:v>
                </c:pt>
                <c:pt idx="8">
                  <c:v>1</c:v>
                </c:pt>
                <c:pt idx="9">
                  <c:v>0.98590704944304797</c:v>
                </c:pt>
                <c:pt idx="10">
                  <c:v>0.96253487129770698</c:v>
                </c:pt>
                <c:pt idx="11">
                  <c:v>0.93904299309498795</c:v>
                </c:pt>
                <c:pt idx="12">
                  <c:v>0.83639673149595395</c:v>
                </c:pt>
                <c:pt idx="13">
                  <c:v>0.83015254337890498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4AC-4540-9500-E099EF5C0E5D}"/>
            </c:ext>
          </c:extLst>
        </c:ser>
        <c:ser>
          <c:idx val="1"/>
          <c:order val="1"/>
          <c:tx>
            <c:v>Mastcam</c:v>
          </c:tx>
          <c:spPr>
            <a:ln w="19050" cap="rnd">
              <a:solidFill>
                <a:schemeClr val="accent2">
                  <a:alpha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Sheet1!$D$3:$D$14</c:f>
              <c:numCache>
                <c:formatCode>General</c:formatCode>
                <c:ptCount val="12"/>
                <c:pt idx="0">
                  <c:v>445</c:v>
                </c:pt>
                <c:pt idx="1">
                  <c:v>495</c:v>
                </c:pt>
                <c:pt idx="2">
                  <c:v>527</c:v>
                </c:pt>
                <c:pt idx="3">
                  <c:v>554</c:v>
                </c:pt>
                <c:pt idx="4">
                  <c:v>640</c:v>
                </c:pt>
                <c:pt idx="5">
                  <c:v>676</c:v>
                </c:pt>
                <c:pt idx="6">
                  <c:v>751</c:v>
                </c:pt>
                <c:pt idx="7">
                  <c:v>805</c:v>
                </c:pt>
                <c:pt idx="8">
                  <c:v>867</c:v>
                </c:pt>
                <c:pt idx="9">
                  <c:v>908</c:v>
                </c:pt>
                <c:pt idx="10">
                  <c:v>937</c:v>
                </c:pt>
                <c:pt idx="11">
                  <c:v>1012</c:v>
                </c:pt>
              </c:numCache>
            </c:numRef>
          </c:xVal>
          <c:yVal>
            <c:numRef>
              <c:f>Sheet1!$E$3:$E$14</c:f>
              <c:numCache>
                <c:formatCode>General</c:formatCode>
                <c:ptCount val="12"/>
                <c:pt idx="0">
                  <c:v>1.027590368597036</c:v>
                </c:pt>
                <c:pt idx="1">
                  <c:v>1.0363947529826081</c:v>
                </c:pt>
                <c:pt idx="2">
                  <c:v>1.03112201491799</c:v>
                </c:pt>
                <c:pt idx="3">
                  <c:v>1.030320717013236</c:v>
                </c:pt>
                <c:pt idx="4">
                  <c:v>1.02020062125319</c:v>
                </c:pt>
                <c:pt idx="5">
                  <c:v>1.0156698256929739</c:v>
                </c:pt>
                <c:pt idx="6">
                  <c:v>1.003957026690145</c:v>
                </c:pt>
                <c:pt idx="7">
                  <c:v>1</c:v>
                </c:pt>
                <c:pt idx="8">
                  <c:v>0.98590704944304797</c:v>
                </c:pt>
                <c:pt idx="9">
                  <c:v>0.96253487129770698</c:v>
                </c:pt>
                <c:pt idx="10">
                  <c:v>0.93904299309498795</c:v>
                </c:pt>
                <c:pt idx="11">
                  <c:v>0.83015254337890498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4AC-4540-9500-E099EF5C0E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1533392"/>
        <c:axId val="431531824"/>
      </c:scatterChart>
      <c:valAx>
        <c:axId val="431533392"/>
        <c:scaling>
          <c:orientation val="minMax"/>
          <c:min val="4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/>
                  <a:t>Wavelength (nm)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1531824"/>
        <c:crosses val="autoZero"/>
        <c:crossBetween val="midCat"/>
      </c:valAx>
      <c:valAx>
        <c:axId val="431531824"/>
        <c:scaling>
          <c:orientation val="minMax"/>
          <c:max val="1.05"/>
          <c:min val="0.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/>
                  <a:t>Reflectance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15333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115721111784099E-2"/>
          <c:y val="0.21281738508282999"/>
          <c:w val="0.37907783161720199"/>
          <c:h val="0.72710291636538904"/>
        </c:manualLayout>
      </c:layout>
      <c:scatterChart>
        <c:scatterStyle val="lineMarker"/>
        <c:varyColors val="0"/>
        <c:ser>
          <c:idx val="0"/>
          <c:order val="0"/>
          <c:tx>
            <c:v>Anhydrite</c:v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4"/>
            <c:spPr>
              <a:solidFill>
                <a:srgbClr val="FFFF00"/>
              </a:solidFill>
              <a:ln w="9525">
                <a:solidFill>
                  <a:srgbClr val="FFFF00"/>
                </a:solidFill>
              </a:ln>
              <a:effectLst/>
            </c:spPr>
          </c:marker>
          <c:xVal>
            <c:numRef>
              <c:f>Sheet1!$K$5:$K$7</c:f>
              <c:numCache>
                <c:formatCode>General</c:formatCode>
                <c:ptCount val="3"/>
                <c:pt idx="0">
                  <c:v>3</c:v>
                </c:pt>
                <c:pt idx="1">
                  <c:v>1</c:v>
                </c:pt>
                <c:pt idx="2">
                  <c:v>2</c:v>
                </c:pt>
              </c:numCache>
            </c:numRef>
          </c:xVal>
          <c:yVal>
            <c:numRef>
              <c:f>Sheet1!$L$5:$L$7</c:f>
              <c:numCache>
                <c:formatCode>0.00E+00</c:formatCode>
                <c:ptCount val="3"/>
                <c:pt idx="0" formatCode="General">
                  <c:v>-2.6870999999999999E-2</c:v>
                </c:pt>
                <c:pt idx="1">
                  <c:v>-3.0521099999999999E-2</c:v>
                </c:pt>
                <c:pt idx="2">
                  <c:v>-3.9419900000000001E-2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DCD-4E5F-B75A-BB3A399E06C4}"/>
            </c:ext>
          </c:extLst>
        </c:ser>
        <c:ser>
          <c:idx val="1"/>
          <c:order val="1"/>
          <c:tx>
            <c:v>Bassanite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4"/>
            <c:spPr>
              <a:solidFill>
                <a:schemeClr val="accent2">
                  <a:lumMod val="75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  <a:effectLst/>
            </c:spPr>
          </c:marker>
          <c:xVal>
            <c:numRef>
              <c:f>Sheet1!$K$8:$K$10</c:f>
              <c:numCache>
                <c:formatCode>General</c:formatCode>
                <c:ptCount val="3"/>
                <c:pt idx="0">
                  <c:v>3</c:v>
                </c:pt>
                <c:pt idx="1">
                  <c:v>1</c:v>
                </c:pt>
                <c:pt idx="2">
                  <c:v>2</c:v>
                </c:pt>
              </c:numCache>
            </c:numRef>
          </c:xVal>
          <c:yVal>
            <c:numRef>
              <c:f>Sheet1!$L$8:$L$10</c:f>
              <c:numCache>
                <c:formatCode>0.00E+00</c:formatCode>
                <c:ptCount val="3"/>
                <c:pt idx="0" formatCode="General">
                  <c:v>0.160722</c:v>
                </c:pt>
                <c:pt idx="1">
                  <c:v>0.12595999999999999</c:v>
                </c:pt>
                <c:pt idx="2" formatCode="General">
                  <c:v>0.15895100000000001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DCD-4E5F-B75A-BB3A399E06C4}"/>
            </c:ext>
          </c:extLst>
        </c:ser>
        <c:ser>
          <c:idx val="2"/>
          <c:order val="2"/>
          <c:tx>
            <c:v>Gypsum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14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xVal>
            <c:numRef>
              <c:f>Sheet1!$K$11:$K$13</c:f>
              <c:numCache>
                <c:formatCode>General</c:formatCode>
                <c:ptCount val="3"/>
                <c:pt idx="0">
                  <c:v>3</c:v>
                </c:pt>
                <c:pt idx="1">
                  <c:v>1</c:v>
                </c:pt>
                <c:pt idx="2">
                  <c:v>2</c:v>
                </c:pt>
              </c:numCache>
            </c:numRef>
          </c:xVal>
          <c:yVal>
            <c:numRef>
              <c:f>Sheet1!$L$11:$L$13</c:f>
              <c:numCache>
                <c:formatCode>General</c:formatCode>
                <c:ptCount val="3"/>
                <c:pt idx="0">
                  <c:v>0.58614299999999997</c:v>
                </c:pt>
                <c:pt idx="1">
                  <c:v>0.27609899999999998</c:v>
                </c:pt>
                <c:pt idx="2">
                  <c:v>0.44218499999999999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ADCD-4E5F-B75A-BB3A399E06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1527512"/>
        <c:axId val="431528688"/>
      </c:scatterChart>
      <c:valAx>
        <c:axId val="431527512"/>
        <c:scaling>
          <c:orientation val="minMax"/>
          <c:max val="3"/>
          <c:min val="1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31528688"/>
        <c:crosses val="autoZero"/>
        <c:crossBetween val="midCat"/>
        <c:majorUnit val="1"/>
        <c:minorUnit val="1"/>
      </c:valAx>
      <c:valAx>
        <c:axId val="431528688"/>
        <c:scaling>
          <c:orientation val="minMax"/>
          <c:max val="6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4315275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1552260702131E-2"/>
          <c:y val="0.18801480333903201"/>
          <c:w val="0.39456068271424499"/>
          <c:h val="0.73117772287698901"/>
        </c:manualLayout>
      </c:layout>
      <c:scatterChart>
        <c:scatterStyle val="lineMarker"/>
        <c:varyColors val="0"/>
        <c:ser>
          <c:idx val="0"/>
          <c:order val="0"/>
          <c:tx>
            <c:v>Anhydrite</c:v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4"/>
            <c:spPr>
              <a:solidFill>
                <a:srgbClr val="FFFF00"/>
              </a:solidFill>
              <a:ln w="9525">
                <a:solidFill>
                  <a:srgbClr val="FFFF00"/>
                </a:solidFill>
              </a:ln>
              <a:effectLst/>
            </c:spPr>
          </c:marker>
          <c:xVal>
            <c:numRef>
              <c:f>Sheet1!$N$16:$N$18</c:f>
              <c:numCache>
                <c:formatCode>General</c:formatCode>
                <c:ptCount val="3"/>
                <c:pt idx="0">
                  <c:v>3</c:v>
                </c:pt>
                <c:pt idx="1">
                  <c:v>1</c:v>
                </c:pt>
                <c:pt idx="2">
                  <c:v>2</c:v>
                </c:pt>
              </c:numCache>
            </c:numRef>
          </c:xVal>
          <c:yVal>
            <c:numRef>
              <c:f>Sheet1!$O$16:$O$18</c:f>
              <c:numCache>
                <c:formatCode>General</c:formatCode>
                <c:ptCount val="3"/>
                <c:pt idx="0">
                  <c:v>0.109102</c:v>
                </c:pt>
                <c:pt idx="1">
                  <c:v>7.72645E-2</c:v>
                </c:pt>
                <c:pt idx="2">
                  <c:v>0.15370500000000001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709-4E05-A571-C22771488DD9}"/>
            </c:ext>
          </c:extLst>
        </c:ser>
        <c:ser>
          <c:idx val="1"/>
          <c:order val="1"/>
          <c:tx>
            <c:v>Bassanite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4"/>
            <c:spPr>
              <a:solidFill>
                <a:schemeClr val="accent2">
                  <a:lumMod val="75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  <a:effectLst/>
            </c:spPr>
          </c:marker>
          <c:xVal>
            <c:numRef>
              <c:f>Sheet1!$N$19:$N$21</c:f>
              <c:numCache>
                <c:formatCode>General</c:formatCode>
                <c:ptCount val="3"/>
                <c:pt idx="0">
                  <c:v>3</c:v>
                </c:pt>
                <c:pt idx="1">
                  <c:v>1</c:v>
                </c:pt>
                <c:pt idx="2">
                  <c:v>2</c:v>
                </c:pt>
              </c:numCache>
            </c:numRef>
          </c:xVal>
          <c:yVal>
            <c:numRef>
              <c:f>Sheet1!$O$19:$O$21</c:f>
              <c:numCache>
                <c:formatCode>General</c:formatCode>
                <c:ptCount val="3"/>
                <c:pt idx="0">
                  <c:v>0.110581</c:v>
                </c:pt>
                <c:pt idx="1">
                  <c:v>0.11417099999999999</c:v>
                </c:pt>
                <c:pt idx="2">
                  <c:v>0.17411799999999999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709-4E05-A571-C22771488DD9}"/>
            </c:ext>
          </c:extLst>
        </c:ser>
        <c:ser>
          <c:idx val="2"/>
          <c:order val="2"/>
          <c:tx>
            <c:v>Gypsum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14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xVal>
            <c:numRef>
              <c:f>Sheet1!$N$22:$N$24</c:f>
              <c:numCache>
                <c:formatCode>General</c:formatCode>
                <c:ptCount val="3"/>
                <c:pt idx="0">
                  <c:v>3</c:v>
                </c:pt>
                <c:pt idx="1">
                  <c:v>1</c:v>
                </c:pt>
                <c:pt idx="2">
                  <c:v>2</c:v>
                </c:pt>
              </c:numCache>
            </c:numRef>
          </c:xVal>
          <c:yVal>
            <c:numRef>
              <c:f>Sheet1!$O$22:$O$24</c:f>
              <c:numCache>
                <c:formatCode>General</c:formatCode>
                <c:ptCount val="3"/>
                <c:pt idx="0">
                  <c:v>0.51200199999999996</c:v>
                </c:pt>
                <c:pt idx="1">
                  <c:v>0.15972700000000001</c:v>
                </c:pt>
                <c:pt idx="2">
                  <c:v>0.34549200000000002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709-4E05-A571-C22771488D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1531432"/>
        <c:axId val="431532216"/>
      </c:scatterChart>
      <c:valAx>
        <c:axId val="431531432"/>
        <c:scaling>
          <c:orientation val="minMax"/>
          <c:max val="3"/>
          <c:min val="1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31532216"/>
        <c:crosses val="autoZero"/>
        <c:crossBetween val="midCat"/>
        <c:majorUnit val="1"/>
        <c:minorUnit val="1"/>
      </c:valAx>
      <c:valAx>
        <c:axId val="431532216"/>
        <c:scaling>
          <c:orientation val="minMax"/>
          <c:max val="6"/>
          <c:min val="-1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315314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658792650918695E-2"/>
          <c:y val="0.19379563048111401"/>
          <c:w val="0.38413587724611298"/>
          <c:h val="0.73750149452576597"/>
        </c:manualLayout>
      </c:layout>
      <c:scatterChart>
        <c:scatterStyle val="lineMarker"/>
        <c:varyColors val="0"/>
        <c:ser>
          <c:idx val="0"/>
          <c:order val="0"/>
          <c:tx>
            <c:v>Epsomite</c:v>
          </c:tx>
          <c:spPr>
            <a:ln w="25400" cap="rnd">
              <a:noFill/>
              <a:round/>
            </a:ln>
            <a:effectLst/>
          </c:spPr>
          <c:marker>
            <c:symbol val="star"/>
            <c:size val="14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xVal>
            <c:numRef>
              <c:f>Sheet1!$K$21:$K$23</c:f>
              <c:numCache>
                <c:formatCode>General</c:formatCode>
                <c:ptCount val="3"/>
                <c:pt idx="0">
                  <c:v>3</c:v>
                </c:pt>
                <c:pt idx="1">
                  <c:v>1</c:v>
                </c:pt>
                <c:pt idx="2">
                  <c:v>2</c:v>
                </c:pt>
              </c:numCache>
            </c:numRef>
          </c:xVal>
          <c:yVal>
            <c:numRef>
              <c:f>Sheet1!$L$21:$L$23</c:f>
              <c:numCache>
                <c:formatCode>General</c:formatCode>
                <c:ptCount val="3"/>
                <c:pt idx="0">
                  <c:v>3.1771600000000002</c:v>
                </c:pt>
                <c:pt idx="1">
                  <c:v>1.56965</c:v>
                </c:pt>
                <c:pt idx="2">
                  <c:v>2.4577100000000001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D54-4092-95C6-07D6C572CC70}"/>
            </c:ext>
          </c:extLst>
        </c:ser>
        <c:ser>
          <c:idx val="1"/>
          <c:order val="1"/>
          <c:tx>
            <c:v>Hexahydrite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4"/>
            <c:spPr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chemeClr val="tx1">
                    <a:lumMod val="85000"/>
                    <a:lumOff val="15000"/>
                  </a:schemeClr>
                </a:solidFill>
              </a:ln>
              <a:effectLst/>
            </c:spPr>
          </c:marker>
          <c:xVal>
            <c:numRef>
              <c:f>Sheet1!$K$24:$K$26</c:f>
              <c:numCache>
                <c:formatCode>General</c:formatCode>
                <c:ptCount val="3"/>
                <c:pt idx="0">
                  <c:v>3</c:v>
                </c:pt>
                <c:pt idx="1">
                  <c:v>1</c:v>
                </c:pt>
                <c:pt idx="2">
                  <c:v>2</c:v>
                </c:pt>
              </c:numCache>
            </c:numRef>
          </c:xVal>
          <c:yVal>
            <c:numRef>
              <c:f>Sheet1!$L$24:$L$26</c:f>
              <c:numCache>
                <c:formatCode>General</c:formatCode>
                <c:ptCount val="3"/>
                <c:pt idx="0">
                  <c:v>3.7641399999999998</c:v>
                </c:pt>
                <c:pt idx="1">
                  <c:v>1.57196</c:v>
                </c:pt>
                <c:pt idx="2">
                  <c:v>2.3248600000000001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D54-4092-95C6-07D6C572CC70}"/>
            </c:ext>
          </c:extLst>
        </c:ser>
        <c:ser>
          <c:idx val="2"/>
          <c:order val="2"/>
          <c:tx>
            <c:v>Kieserite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14"/>
            <c:spPr>
              <a:solidFill>
                <a:srgbClr val="FFFF00"/>
              </a:solidFill>
              <a:ln w="9525">
                <a:solidFill>
                  <a:srgbClr val="FFFF00"/>
                </a:solidFill>
              </a:ln>
              <a:effectLst/>
            </c:spPr>
          </c:marker>
          <c:xVal>
            <c:numRef>
              <c:f>Sheet1!$K$27:$K$29</c:f>
              <c:numCache>
                <c:formatCode>General</c:formatCode>
                <c:ptCount val="3"/>
                <c:pt idx="0">
                  <c:v>3</c:v>
                </c:pt>
                <c:pt idx="1">
                  <c:v>1</c:v>
                </c:pt>
                <c:pt idx="2">
                  <c:v>2</c:v>
                </c:pt>
              </c:numCache>
            </c:numRef>
          </c:xVal>
          <c:yVal>
            <c:numRef>
              <c:f>Sheet1!$L$27:$L$29</c:f>
              <c:numCache>
                <c:formatCode>General</c:formatCode>
                <c:ptCount val="3"/>
                <c:pt idx="0">
                  <c:v>2.7175400000000001</c:v>
                </c:pt>
                <c:pt idx="1">
                  <c:v>1.23665</c:v>
                </c:pt>
                <c:pt idx="2">
                  <c:v>1.6887099999999999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D54-4092-95C6-07D6C572CC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6163864"/>
        <c:axId val="506158768"/>
      </c:scatterChart>
      <c:valAx>
        <c:axId val="506163864"/>
        <c:scaling>
          <c:orientation val="minMax"/>
          <c:max val="3"/>
          <c:min val="1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06158768"/>
        <c:crosses val="autoZero"/>
        <c:crossBetween val="midCat"/>
        <c:majorUnit val="1"/>
        <c:minorUnit val="1"/>
      </c:valAx>
      <c:valAx>
        <c:axId val="506158768"/>
        <c:scaling>
          <c:orientation val="minMax"/>
          <c:max val="6"/>
          <c:min val="-1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061638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076653879803504E-2"/>
          <c:y val="0.20508546718887499"/>
          <c:w val="0.38612844067568503"/>
          <c:h val="0.74022648105919298"/>
        </c:manualLayout>
      </c:layout>
      <c:scatterChart>
        <c:scatterStyle val="lineMarker"/>
        <c:varyColors val="0"/>
        <c:ser>
          <c:idx val="0"/>
          <c:order val="0"/>
          <c:tx>
            <c:v>Epsomite</c:v>
          </c:tx>
          <c:spPr>
            <a:ln w="19050" cap="rnd">
              <a:noFill/>
              <a:round/>
            </a:ln>
            <a:effectLst/>
          </c:spPr>
          <c:marker>
            <c:symbol val="star"/>
            <c:size val="14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xVal>
            <c:numRef>
              <c:f>Sheet1!$K$8:$K$10</c:f>
              <c:numCache>
                <c:formatCode>General</c:formatCode>
                <c:ptCount val="3"/>
                <c:pt idx="0">
                  <c:v>3</c:v>
                </c:pt>
                <c:pt idx="1">
                  <c:v>1</c:v>
                </c:pt>
                <c:pt idx="2">
                  <c:v>2</c:v>
                </c:pt>
              </c:numCache>
            </c:numRef>
          </c:xVal>
          <c:yVal>
            <c:numRef>
              <c:f>Sheet1!$L$8:$L$10</c:f>
              <c:numCache>
                <c:formatCode>General</c:formatCode>
                <c:ptCount val="3"/>
                <c:pt idx="0">
                  <c:v>5.4489299999999998</c:v>
                </c:pt>
                <c:pt idx="1">
                  <c:v>1.94482</c:v>
                </c:pt>
                <c:pt idx="2">
                  <c:v>4.5591100000000004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ABE-4EA8-A58C-E33375DFBFF8}"/>
            </c:ext>
          </c:extLst>
        </c:ser>
        <c:ser>
          <c:idx val="1"/>
          <c:order val="1"/>
          <c:tx>
            <c:v>Hexahydrite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4"/>
            <c:spPr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chemeClr val="tx1">
                    <a:lumMod val="85000"/>
                    <a:lumOff val="15000"/>
                  </a:schemeClr>
                </a:solidFill>
              </a:ln>
              <a:effectLst/>
            </c:spPr>
          </c:marker>
          <c:xVal>
            <c:numRef>
              <c:f>Sheet1!$K$11:$K$13</c:f>
              <c:numCache>
                <c:formatCode>General</c:formatCode>
                <c:ptCount val="3"/>
                <c:pt idx="0">
                  <c:v>3</c:v>
                </c:pt>
                <c:pt idx="1">
                  <c:v>1</c:v>
                </c:pt>
                <c:pt idx="2">
                  <c:v>2</c:v>
                </c:pt>
              </c:numCache>
            </c:numRef>
          </c:xVal>
          <c:yVal>
            <c:numRef>
              <c:f>Sheet1!$L$11:$L$13</c:f>
              <c:numCache>
                <c:formatCode>General</c:formatCode>
                <c:ptCount val="3"/>
                <c:pt idx="0">
                  <c:v>5.1361800000000004</c:v>
                </c:pt>
                <c:pt idx="1">
                  <c:v>0.75926300000000002</c:v>
                </c:pt>
                <c:pt idx="2">
                  <c:v>3.071029999999999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ABE-4EA8-A58C-E33375DFBFF8}"/>
            </c:ext>
          </c:extLst>
        </c:ser>
        <c:ser>
          <c:idx val="2"/>
          <c:order val="2"/>
          <c:tx>
            <c:v>Kieserite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14"/>
            <c:spPr>
              <a:solidFill>
                <a:srgbClr val="FFFF00"/>
              </a:solidFill>
              <a:ln w="9525">
                <a:solidFill>
                  <a:srgbClr val="FFFF00"/>
                </a:solidFill>
              </a:ln>
              <a:effectLst/>
            </c:spPr>
          </c:marker>
          <c:xVal>
            <c:numRef>
              <c:f>Sheet1!$K$14:$K$16</c:f>
              <c:numCache>
                <c:formatCode>General</c:formatCode>
                <c:ptCount val="3"/>
                <c:pt idx="0">
                  <c:v>3</c:v>
                </c:pt>
                <c:pt idx="1">
                  <c:v>1</c:v>
                </c:pt>
                <c:pt idx="2">
                  <c:v>2</c:v>
                </c:pt>
              </c:numCache>
            </c:numRef>
          </c:xVal>
          <c:yVal>
            <c:numRef>
              <c:f>Sheet1!$L$14:$L$16</c:f>
              <c:numCache>
                <c:formatCode>General</c:formatCode>
                <c:ptCount val="3"/>
                <c:pt idx="0">
                  <c:v>0.39395200000000002</c:v>
                </c:pt>
                <c:pt idx="1">
                  <c:v>0.51666699999999999</c:v>
                </c:pt>
                <c:pt idx="2">
                  <c:v>0.857761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ABE-4EA8-A58C-E33375DFBF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6162296"/>
        <c:axId val="506163080"/>
      </c:scatterChart>
      <c:valAx>
        <c:axId val="506162296"/>
        <c:scaling>
          <c:orientation val="minMax"/>
          <c:max val="3"/>
          <c:min val="1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06163080"/>
        <c:crosses val="autoZero"/>
        <c:crossBetween val="midCat"/>
        <c:majorUnit val="1"/>
        <c:minorUnit val="1"/>
      </c:valAx>
      <c:valAx>
        <c:axId val="506163080"/>
        <c:scaling>
          <c:orientation val="minMax"/>
          <c:min val="-1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5061622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051291631920697E-2"/>
          <c:y val="8.6415377578887204E-2"/>
          <c:w val="0.34266948003941"/>
          <c:h val="0.73853508956716596"/>
        </c:manualLayout>
      </c:layout>
      <c:scatterChart>
        <c:scatterStyle val="lineMarker"/>
        <c:varyColors val="0"/>
        <c:ser>
          <c:idx val="0"/>
          <c:order val="0"/>
          <c:tx>
            <c:v>Epsomite</c:v>
          </c:tx>
          <c:spPr>
            <a:ln w="25400" cap="rnd">
              <a:noFill/>
              <a:round/>
            </a:ln>
            <a:effectLst/>
          </c:spPr>
          <c:marker>
            <c:symbol val="star"/>
            <c:size val="14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xVal>
            <c:numRef>
              <c:f>Sheet1!$K$21:$K$23</c:f>
              <c:numCache>
                <c:formatCode>General</c:formatCode>
                <c:ptCount val="3"/>
                <c:pt idx="0">
                  <c:v>3</c:v>
                </c:pt>
                <c:pt idx="1">
                  <c:v>1</c:v>
                </c:pt>
                <c:pt idx="2">
                  <c:v>2</c:v>
                </c:pt>
              </c:numCache>
            </c:numRef>
          </c:xVal>
          <c:yVal>
            <c:numRef>
              <c:f>Sheet1!$L$21:$L$23</c:f>
              <c:numCache>
                <c:formatCode>General</c:formatCode>
                <c:ptCount val="3"/>
                <c:pt idx="0">
                  <c:v>3.9751400000000001</c:v>
                </c:pt>
                <c:pt idx="1">
                  <c:v>0.75758499999999995</c:v>
                </c:pt>
                <c:pt idx="2">
                  <c:v>2.16743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DF6-4B2D-961B-760A7FC4D674}"/>
            </c:ext>
          </c:extLst>
        </c:ser>
        <c:ser>
          <c:idx val="1"/>
          <c:order val="1"/>
          <c:tx>
            <c:v>Hexahydrite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4"/>
            <c:spPr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chemeClr val="tx1">
                    <a:lumMod val="85000"/>
                    <a:lumOff val="15000"/>
                  </a:schemeClr>
                </a:solidFill>
              </a:ln>
              <a:effectLst/>
            </c:spPr>
          </c:marker>
          <c:xVal>
            <c:numRef>
              <c:f>Sheet1!$K$24:$K$26</c:f>
              <c:numCache>
                <c:formatCode>General</c:formatCode>
                <c:ptCount val="3"/>
                <c:pt idx="0">
                  <c:v>3</c:v>
                </c:pt>
                <c:pt idx="1">
                  <c:v>1</c:v>
                </c:pt>
                <c:pt idx="2">
                  <c:v>2</c:v>
                </c:pt>
              </c:numCache>
            </c:numRef>
          </c:xVal>
          <c:yVal>
            <c:numRef>
              <c:f>Sheet1!$L$24:$L$26</c:f>
              <c:numCache>
                <c:formatCode>General</c:formatCode>
                <c:ptCount val="3"/>
                <c:pt idx="0">
                  <c:v>3.1570200000000002</c:v>
                </c:pt>
                <c:pt idx="1">
                  <c:v>0.69354899999999997</c:v>
                </c:pt>
                <c:pt idx="2">
                  <c:v>1.2831600000000001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DF6-4B2D-961B-760A7FC4D674}"/>
            </c:ext>
          </c:extLst>
        </c:ser>
        <c:ser>
          <c:idx val="2"/>
          <c:order val="2"/>
          <c:tx>
            <c:v>Kieserite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14"/>
            <c:spPr>
              <a:solidFill>
                <a:srgbClr val="FFFF00"/>
              </a:solidFill>
              <a:ln w="9525">
                <a:solidFill>
                  <a:srgbClr val="FFFF00"/>
                </a:solidFill>
              </a:ln>
              <a:effectLst/>
            </c:spPr>
          </c:marker>
          <c:xVal>
            <c:numRef>
              <c:f>Sheet1!$K$27:$K$29</c:f>
              <c:numCache>
                <c:formatCode>General</c:formatCode>
                <c:ptCount val="3"/>
                <c:pt idx="0">
                  <c:v>3</c:v>
                </c:pt>
                <c:pt idx="1">
                  <c:v>1</c:v>
                </c:pt>
                <c:pt idx="2">
                  <c:v>2</c:v>
                </c:pt>
              </c:numCache>
            </c:numRef>
          </c:xVal>
          <c:yVal>
            <c:numRef>
              <c:f>Sheet1!$L$27:$L$29</c:f>
              <c:numCache>
                <c:formatCode>General</c:formatCode>
                <c:ptCount val="3"/>
                <c:pt idx="0">
                  <c:v>4.4596799999999999E-2</c:v>
                </c:pt>
                <c:pt idx="1">
                  <c:v>8.45582E-2</c:v>
                </c:pt>
                <c:pt idx="2">
                  <c:v>8.5852499999999998E-2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1DF6-4B2D-961B-760A7FC4D6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6159944"/>
        <c:axId val="504628384"/>
      </c:scatterChart>
      <c:valAx>
        <c:axId val="506159944"/>
        <c:scaling>
          <c:orientation val="minMax"/>
          <c:max val="3"/>
          <c:min val="1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04628384"/>
        <c:crosses val="autoZero"/>
        <c:crossBetween val="midCat"/>
        <c:majorUnit val="1"/>
        <c:minorUnit val="1"/>
      </c:valAx>
      <c:valAx>
        <c:axId val="504628384"/>
        <c:scaling>
          <c:orientation val="minMax"/>
          <c:max val="6"/>
          <c:min val="-1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5061599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613F-9BD5-4BF1-BB30-2E1E10CB91A7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04CCF-DEE1-4672-9D48-90E97DFFF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31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613F-9BD5-4BF1-BB30-2E1E10CB91A7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04CCF-DEE1-4672-9D48-90E97DFFF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74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613F-9BD5-4BF1-BB30-2E1E10CB91A7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04CCF-DEE1-4672-9D48-90E97DFFF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048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613F-9BD5-4BF1-BB30-2E1E10CB91A7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04CCF-DEE1-4672-9D48-90E97DFFF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16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613F-9BD5-4BF1-BB30-2E1E10CB91A7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04CCF-DEE1-4672-9D48-90E97DFFF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796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613F-9BD5-4BF1-BB30-2E1E10CB91A7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04CCF-DEE1-4672-9D48-90E97DFFF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99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613F-9BD5-4BF1-BB30-2E1E10CB91A7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04CCF-DEE1-4672-9D48-90E97DFFF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0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613F-9BD5-4BF1-BB30-2E1E10CB91A7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04CCF-DEE1-4672-9D48-90E97DFFF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143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613F-9BD5-4BF1-BB30-2E1E10CB91A7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04CCF-DEE1-4672-9D48-90E97DFFF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391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613F-9BD5-4BF1-BB30-2E1E10CB91A7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04CCF-DEE1-4672-9D48-90E97DFFF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36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613F-9BD5-4BF1-BB30-2E1E10CB91A7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04CCF-DEE1-4672-9D48-90E97DFFF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34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8613F-9BD5-4BF1-BB30-2E1E10CB91A7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04CCF-DEE1-4672-9D48-90E97DFFF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747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chart" Target="../charts/chart2.xml"/><Relationship Id="rId18" Type="http://schemas.openxmlformats.org/officeDocument/2006/relationships/chart" Target="../charts/chart7.xml"/><Relationship Id="rId3" Type="http://schemas.openxmlformats.org/officeDocument/2006/relationships/image" Target="../media/image2.png"/><Relationship Id="rId21" Type="http://schemas.microsoft.com/office/2007/relationships/hdphoto" Target="../media/hdphoto1.wdp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chart" Target="../charts/chart6.xml"/><Relationship Id="rId2" Type="http://schemas.openxmlformats.org/officeDocument/2006/relationships/image" Target="../media/image1.png"/><Relationship Id="rId16" Type="http://schemas.openxmlformats.org/officeDocument/2006/relationships/chart" Target="../charts/chart5.xm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jpeg"/><Relationship Id="rId15" Type="http://schemas.openxmlformats.org/officeDocument/2006/relationships/chart" Target="../charts/chart4.xml"/><Relationship Id="rId23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chart" Target="../charts/chart8.xml"/><Relationship Id="rId4" Type="http://schemas.openxmlformats.org/officeDocument/2006/relationships/image" Target="../media/image3.png"/><Relationship Id="rId9" Type="http://schemas.openxmlformats.org/officeDocument/2006/relationships/chart" Target="../charts/chart1.xml"/><Relationship Id="rId14" Type="http://schemas.openxmlformats.org/officeDocument/2006/relationships/chart" Target="../charts/chart3.xml"/><Relationship Id="rId2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3207308" y="4062613"/>
            <a:ext cx="21907125" cy="28071798"/>
          </a:xfrm>
          <a:prstGeom prst="rect">
            <a:avLst/>
          </a:prstGeom>
          <a:solidFill>
            <a:schemeClr val="accent1">
              <a:lumMod val="75000"/>
              <a:alpha val="92000"/>
            </a:schemeClr>
          </a:solidFill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67334" y="83013"/>
            <a:ext cx="34442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/>
              <a:t>Hydrated Sulfates on Mars: Characterizing Visible To Near-Infrared Spectra and Implications for Rover-Based Imagers</a:t>
            </a:r>
          </a:p>
        </p:txBody>
      </p:sp>
      <p:pic>
        <p:nvPicPr>
          <p:cNvPr id="1026" name="Picture 2" descr="Image result for ww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18" y="146894"/>
            <a:ext cx="4295073" cy="271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asd in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1320" y="1812055"/>
            <a:ext cx="3670898" cy="314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na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2624" y="132918"/>
            <a:ext cx="3298825" cy="260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9318" y="8025626"/>
            <a:ext cx="12623995" cy="129894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0860" y="8025626"/>
            <a:ext cx="11743135" cy="1209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2. Background: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9318" y="21237231"/>
            <a:ext cx="12617696" cy="109025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0860" y="9477906"/>
            <a:ext cx="7673061" cy="11203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Palatino Linotype" panose="02040502050505030304" pitchFamily="18" charset="0"/>
              </a:rPr>
              <a:t>Hydrated sulfates have been detected across widespread regions of the Martian surface [</a:t>
            </a:r>
            <a:r>
              <a:rPr lang="en-US" sz="2800" dirty="0" smtClean="0">
                <a:latin typeface="Palatino Linotype" panose="02040502050505030304" pitchFamily="18" charset="0"/>
              </a:rPr>
              <a:t>1-7].</a:t>
            </a:r>
            <a:endParaRPr lang="en-US" sz="2800" dirty="0">
              <a:latin typeface="Palatino Linotype" panose="02040502050505030304" pitchFamily="18" charset="0"/>
            </a:endParaRP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Palatino Linotype" panose="02040502050505030304" pitchFamily="18" charset="0"/>
              </a:rPr>
              <a:t>The Mars Exploration Rover and Mars Science Laboratory missions are equipped with multispectral visible to near-infrared cameras (VNIR), </a:t>
            </a:r>
            <a:r>
              <a:rPr lang="en-US" sz="2800" dirty="0" err="1">
                <a:latin typeface="Palatino Linotype" panose="02040502050505030304" pitchFamily="18" charset="0"/>
              </a:rPr>
              <a:t>Pancam</a:t>
            </a:r>
            <a:r>
              <a:rPr lang="en-US" sz="2800" dirty="0">
                <a:latin typeface="Palatino Linotype" panose="02040502050505030304" pitchFamily="18" charset="0"/>
              </a:rPr>
              <a:t> and Mastcam, that have some sensitivity to hydration in sulfate minerals. 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Palatino Linotype" panose="02040502050505030304" pitchFamily="18" charset="0"/>
              </a:rPr>
              <a:t>Their low spectral resolution has made characterizing these narrow </a:t>
            </a:r>
            <a:r>
              <a:rPr lang="en-US" sz="2800" dirty="0" smtClean="0">
                <a:latin typeface="Palatino Linotype" panose="02040502050505030304" pitchFamily="18" charset="0"/>
              </a:rPr>
              <a:t>hydration </a:t>
            </a:r>
            <a:r>
              <a:rPr lang="en-US" sz="2800" dirty="0">
                <a:latin typeface="Palatino Linotype" panose="02040502050505030304" pitchFamily="18" charset="0"/>
              </a:rPr>
              <a:t>bands difficult </a:t>
            </a:r>
            <a:r>
              <a:rPr lang="en-US" sz="2800" dirty="0" smtClean="0">
                <a:latin typeface="Palatino Linotype" panose="02040502050505030304" pitchFamily="18" charset="0"/>
              </a:rPr>
              <a:t>[8-9] .</a:t>
            </a:r>
            <a:endParaRPr lang="en-US" sz="2800" dirty="0">
              <a:latin typeface="Palatino Linotype" panose="02040502050505030304" pitchFamily="18" charset="0"/>
            </a:endParaRP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Palatino Linotype" panose="02040502050505030304" pitchFamily="18" charset="0"/>
              </a:rPr>
              <a:t>Mars 2020’s Mastcam-Z is a stereoscopic, multispectral imaging system with a zoom capability, a Bayer pattern CCD, and 13 unique narrowband filter positions from </a:t>
            </a:r>
            <a:r>
              <a:rPr lang="en-US" sz="2800" dirty="0" smtClean="0">
                <a:latin typeface="Palatino Linotype" panose="02040502050505030304" pitchFamily="18" charset="0"/>
              </a:rPr>
              <a:t>440-1100nm.</a:t>
            </a:r>
            <a:endParaRPr lang="en-US" sz="2800" dirty="0">
              <a:latin typeface="Palatino Linotype" panose="02040502050505030304" pitchFamily="18" charset="0"/>
            </a:endParaRP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Palatino Linotype" panose="02040502050505030304" pitchFamily="18" charset="0"/>
              </a:rPr>
              <a:t>Mastcam-Z will </a:t>
            </a:r>
            <a:r>
              <a:rPr lang="en-US" sz="2800" dirty="0">
                <a:latin typeface="Palatino Linotype" panose="02040502050505030304" pitchFamily="18" charset="0"/>
              </a:rPr>
              <a:t>include a new filter position near 975nm to better constrain the these hydration features that occur in the </a:t>
            </a:r>
            <a:r>
              <a:rPr lang="en-US" sz="2800" dirty="0" smtClean="0">
                <a:latin typeface="Palatino Linotype" panose="02040502050505030304" pitchFamily="18" charset="0"/>
              </a:rPr>
              <a:t>950-1000nm </a:t>
            </a:r>
            <a:r>
              <a:rPr lang="en-US" sz="2800" dirty="0">
                <a:latin typeface="Palatino Linotype" panose="02040502050505030304" pitchFamily="18" charset="0"/>
              </a:rPr>
              <a:t>range </a:t>
            </a:r>
            <a:r>
              <a:rPr lang="en-US" sz="2800" dirty="0" smtClean="0">
                <a:latin typeface="Palatino Linotype" panose="02040502050505030304" pitchFamily="18" charset="0"/>
              </a:rPr>
              <a:t>[10].</a:t>
            </a:r>
            <a:endParaRPr lang="en-US" sz="2800" dirty="0">
              <a:latin typeface="Palatino Linotype" panose="02040502050505030304" pitchFamily="18" charset="0"/>
            </a:endParaRP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Palatino Linotype" panose="02040502050505030304" pitchFamily="18" charset="0"/>
              </a:rPr>
              <a:t>To aid investigations of Mars’ surface with these cameras, we have analyzed VNIR reflectance spectra of Ca- and </a:t>
            </a:r>
            <a:r>
              <a:rPr lang="en-US" sz="2800" dirty="0" smtClean="0">
                <a:latin typeface="Palatino Linotype" panose="02040502050505030304" pitchFamily="18" charset="0"/>
              </a:rPr>
              <a:t>Mg-sulfates.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45844" y="21338801"/>
            <a:ext cx="14537498" cy="1209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3. Methods:</a:t>
            </a:r>
          </a:p>
        </p:txBody>
      </p:sp>
      <p:pic>
        <p:nvPicPr>
          <p:cNvPr id="15" name="Picture 2" descr="https://scontent.fsnc1-1.fna.fbcdn.net/v/t35.0-12/13234828_1222480451118607_2063109499_o.jpg?oh=9946cb2d4ada934d7f9ee7c9aa3f2af4&amp;oe=57380E9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321" y="22312249"/>
            <a:ext cx="4869868" cy="325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0860" y="22654394"/>
            <a:ext cx="7423222" cy="904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Palatino Linotype" panose="02040502050505030304" pitchFamily="18" charset="0"/>
              </a:rPr>
              <a:t>Ca-sulfates: Gypsum, </a:t>
            </a:r>
            <a:r>
              <a:rPr lang="en-US" sz="2800" dirty="0" err="1">
                <a:latin typeface="Palatino Linotype" panose="02040502050505030304" pitchFamily="18" charset="0"/>
              </a:rPr>
              <a:t>Bassanite</a:t>
            </a:r>
            <a:r>
              <a:rPr lang="en-US" sz="2800" dirty="0">
                <a:latin typeface="Palatino Linotype" panose="02040502050505030304" pitchFamily="18" charset="0"/>
              </a:rPr>
              <a:t>, Anhydrite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Palatino Linotype" panose="02040502050505030304" pitchFamily="18" charset="0"/>
              </a:rPr>
              <a:t>Mg-Sulfates: </a:t>
            </a:r>
            <a:r>
              <a:rPr lang="en-US" sz="2800" dirty="0" err="1">
                <a:latin typeface="Palatino Linotype" panose="02040502050505030304" pitchFamily="18" charset="0"/>
              </a:rPr>
              <a:t>Epsomite</a:t>
            </a:r>
            <a:r>
              <a:rPr lang="en-US" sz="2800" dirty="0">
                <a:latin typeface="Palatino Linotype" panose="02040502050505030304" pitchFamily="18" charset="0"/>
              </a:rPr>
              <a:t>, </a:t>
            </a:r>
            <a:r>
              <a:rPr lang="en-US" sz="2800" dirty="0" err="1">
                <a:latin typeface="Palatino Linotype" panose="02040502050505030304" pitchFamily="18" charset="0"/>
              </a:rPr>
              <a:t>Hexahydrite</a:t>
            </a:r>
            <a:r>
              <a:rPr lang="en-US" sz="2800" dirty="0">
                <a:latin typeface="Palatino Linotype" panose="02040502050505030304" pitchFamily="18" charset="0"/>
              </a:rPr>
              <a:t>, Kieserite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Palatino Linotype" panose="02040502050505030304" pitchFamily="18" charset="0"/>
              </a:rPr>
              <a:t>Samples were created separating each pure mineral into three grain size fractions and also mixing samples by volume to 50/25/25% </a:t>
            </a:r>
            <a:r>
              <a:rPr lang="en-US" sz="2800" dirty="0" smtClean="0">
                <a:latin typeface="Palatino Linotype" panose="02040502050505030304" pitchFamily="18" charset="0"/>
              </a:rPr>
              <a:t>mixtures.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Palatino Linotype" panose="02040502050505030304" pitchFamily="18" charset="0"/>
              </a:rPr>
              <a:t>JSC Mars-1, a martian dust simulant was also introduced to each sample at 5% by sample volume.</a:t>
            </a:r>
            <a:endParaRPr lang="en-US" sz="2800" dirty="0">
              <a:latin typeface="Palatino Linotype" panose="02040502050505030304" pitchFamily="18" charset="0"/>
            </a:endParaRP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Palatino Linotype" panose="02040502050505030304" pitchFamily="18" charset="0"/>
              </a:rPr>
              <a:t>Grain size ranges: &lt;</a:t>
            </a:r>
            <a:r>
              <a:rPr lang="en-US" sz="2800" dirty="0" smtClean="0">
                <a:latin typeface="Palatino Linotype" panose="02040502050505030304" pitchFamily="18" charset="0"/>
              </a:rPr>
              <a:t>63</a:t>
            </a:r>
            <a:r>
              <a:rPr lang="lt-LT" sz="2800" dirty="0" smtClean="0">
                <a:latin typeface="Palatino Linotype" panose="02040502050505030304" pitchFamily="18" charset="0"/>
              </a:rPr>
              <a:t>ų</a:t>
            </a:r>
            <a:r>
              <a:rPr lang="en-US" sz="2800" dirty="0" smtClean="0">
                <a:latin typeface="Palatino Linotype" panose="02040502050505030304" pitchFamily="18" charset="0"/>
              </a:rPr>
              <a:t>m</a:t>
            </a:r>
            <a:r>
              <a:rPr lang="en-US" sz="2800" dirty="0">
                <a:latin typeface="Palatino Linotype" panose="02040502050505030304" pitchFamily="18" charset="0"/>
              </a:rPr>
              <a:t>, </a:t>
            </a:r>
            <a:r>
              <a:rPr lang="en-US" sz="2800" dirty="0" smtClean="0">
                <a:latin typeface="Palatino Linotype" panose="02040502050505030304" pitchFamily="18" charset="0"/>
              </a:rPr>
              <a:t>63-500</a:t>
            </a:r>
            <a:r>
              <a:rPr lang="lt-LT" sz="2800" dirty="0" smtClean="0">
                <a:latin typeface="Palatino Linotype" panose="02040502050505030304" pitchFamily="18" charset="0"/>
              </a:rPr>
              <a:t>ų</a:t>
            </a:r>
            <a:r>
              <a:rPr lang="en-US" sz="2800" dirty="0" smtClean="0">
                <a:latin typeface="Palatino Linotype" panose="02040502050505030304" pitchFamily="18" charset="0"/>
              </a:rPr>
              <a:t>m</a:t>
            </a:r>
            <a:r>
              <a:rPr lang="en-US" sz="2800" dirty="0">
                <a:latin typeface="Palatino Linotype" panose="02040502050505030304" pitchFamily="18" charset="0"/>
              </a:rPr>
              <a:t>, &gt;</a:t>
            </a:r>
            <a:r>
              <a:rPr lang="en-US" sz="2800" dirty="0" smtClean="0">
                <a:latin typeface="Palatino Linotype" panose="02040502050505030304" pitchFamily="18" charset="0"/>
              </a:rPr>
              <a:t>500</a:t>
            </a:r>
            <a:r>
              <a:rPr lang="lt-LT" sz="2800" dirty="0" smtClean="0">
                <a:latin typeface="Palatino Linotype" panose="02040502050505030304" pitchFamily="18" charset="0"/>
              </a:rPr>
              <a:t>ų</a:t>
            </a:r>
            <a:r>
              <a:rPr lang="en-US" sz="2800" dirty="0" smtClean="0">
                <a:latin typeface="Palatino Linotype" panose="02040502050505030304" pitchFamily="18" charset="0"/>
              </a:rPr>
              <a:t>m</a:t>
            </a:r>
            <a:endParaRPr lang="en-US" sz="2800" dirty="0">
              <a:latin typeface="Palatino Linotype" panose="02040502050505030304" pitchFamily="18" charset="0"/>
            </a:endParaRP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Palatino Linotype" panose="02040502050505030304" pitchFamily="18" charset="0"/>
              </a:rPr>
              <a:t>Lab spectra were digitally </a:t>
            </a:r>
            <a:r>
              <a:rPr lang="en-US" sz="2800" dirty="0" smtClean="0">
                <a:latin typeface="Palatino Linotype" panose="02040502050505030304" pitchFamily="18" charset="0"/>
              </a:rPr>
              <a:t>convolved </a:t>
            </a:r>
            <a:r>
              <a:rPr lang="en-US" sz="2800" dirty="0">
                <a:latin typeface="Palatino Linotype" panose="02040502050505030304" pitchFamily="18" charset="0"/>
              </a:rPr>
              <a:t>to Mastcam-Z filter resolution to demonstrate how these spectra would appear to the Mastcam-Z instrument and determine Mastcam-Z’s ability to detect hydration features in these minerals.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428421" y="4016843"/>
            <a:ext cx="15291728" cy="2326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Observed </a:t>
            </a:r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Spectral </a:t>
            </a:r>
            <a:r>
              <a:rPr lang="en-US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Trends:</a:t>
            </a:r>
            <a:endParaRPr lang="en-US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endParaRPr lang="en-US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80372" y="10274317"/>
            <a:ext cx="8124748" cy="45720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32071" y="10274317"/>
            <a:ext cx="8008586" cy="45720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679609" y="5458345"/>
            <a:ext cx="8126275" cy="4572000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31028818" y="6240244"/>
            <a:ext cx="40337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Fig 5a and 5b: </a:t>
            </a: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mixing of 5% by sample volume Mars dust simulant to epsomite </a:t>
            </a:r>
            <a:r>
              <a:rPr lang="en-US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powder </a:t>
            </a: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decreases the hydration feature band depth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1053042" y="11258709"/>
            <a:ext cx="398527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Figure 6a and 6b: </a:t>
            </a: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Hydration feature band depth </a:t>
            </a:r>
            <a:r>
              <a:rPr lang="en-US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decreases in </a:t>
            </a: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50% epsomite, 25% hexahydrate, 25% </a:t>
            </a:r>
            <a:r>
              <a:rPr lang="en-US" sz="2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kiesierite</a:t>
            </a: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multiphase mixture.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16049" y="2966527"/>
            <a:ext cx="30144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Darian Dixon, Western Washington University • Dr. Melissa Rice, Western Washington University • Dr. Edward Cloutis, University of Winnipeg</a:t>
            </a:r>
          </a:p>
        </p:txBody>
      </p:sp>
      <p:sp>
        <p:nvSpPr>
          <p:cNvPr id="52" name="Rectangle 14"/>
          <p:cNvSpPr>
            <a:spLocks noChangeArrowheads="1"/>
          </p:cNvSpPr>
          <p:nvPr/>
        </p:nvSpPr>
        <p:spPr bwMode="auto">
          <a:xfrm>
            <a:off x="13350241" y="13524049"/>
            <a:ext cx="4389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" name="Rectangle 15"/>
          <p:cNvSpPr>
            <a:spLocks noChangeArrowheads="1"/>
          </p:cNvSpPr>
          <p:nvPr/>
        </p:nvSpPr>
        <p:spPr bwMode="auto">
          <a:xfrm>
            <a:off x="13159602" y="13981249"/>
            <a:ext cx="438912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13427878" y="20723508"/>
            <a:ext cx="14537498" cy="1209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Mastcam-Z Detection </a:t>
            </a:r>
            <a:r>
              <a:rPr lang="en-US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Thresholds:</a:t>
            </a:r>
            <a:endParaRPr lang="en-US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80" name="Chart 7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2183003"/>
              </p:ext>
            </p:extLst>
          </p:nvPr>
        </p:nvGraphicFramePr>
        <p:xfrm>
          <a:off x="30689033" y="21822455"/>
          <a:ext cx="5943600" cy="4215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252538" y="26133441"/>
            <a:ext cx="199361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Figure 8a-8g: </a:t>
            </a: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Percent band depths for the ~975nm filter position in Mastcam-Z simulated spectra. Green region may be detectable by </a:t>
            </a:r>
            <a:r>
              <a:rPr lang="en-US" sz="28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Mastcam</a:t>
            </a:r>
            <a:r>
              <a:rPr lang="en-US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-Z.  Dust </a:t>
            </a: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contaminated samples mixed with 5% by volume of sample Mars </a:t>
            </a:r>
            <a:r>
              <a:rPr lang="en-US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JSC-1.  Sulfate mixtures include  </a:t>
            </a: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50% of a dominating sulfate, 25% of remaining two sulfates in each </a:t>
            </a:r>
            <a:r>
              <a:rPr lang="en-US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series. Grain size is indicated on the bottom axis as </a:t>
            </a:r>
            <a:r>
              <a:rPr lang="ro-RO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F = </a:t>
            </a:r>
            <a:r>
              <a:rPr lang="ro-RO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Fine (&lt;</a:t>
            </a:r>
            <a:r>
              <a:rPr lang="ro-RO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63ųm);  M = </a:t>
            </a:r>
            <a:r>
              <a:rPr lang="ro-RO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Medium (</a:t>
            </a:r>
            <a:r>
              <a:rPr lang="ro-RO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63-500ųm);  C = </a:t>
            </a:r>
            <a:r>
              <a:rPr lang="ro-RO" sz="28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Coarse</a:t>
            </a:r>
            <a:r>
              <a:rPr lang="ro-RO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ro-RO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(&gt;500ųm)</a:t>
            </a:r>
          </a:p>
          <a:p>
            <a:endParaRPr lang="en-US" sz="2800" dirty="0">
              <a:solidFill>
                <a:schemeClr val="accent1">
                  <a:lumMod val="20000"/>
                  <a:lumOff val="8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35205049" y="4062613"/>
            <a:ext cx="8333272" cy="166608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35347597" y="3974401"/>
            <a:ext cx="14537498" cy="1209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4. Conclusions: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305071" y="5200930"/>
            <a:ext cx="7995102" cy="1696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Palatino Linotype" panose="02040502050505030304" pitchFamily="18" charset="0"/>
              </a:rPr>
              <a:t>The 950-1000nm hydration feature may be especially difficult for Mastcam-Z to detect in calcium sulfates (at these grain sizes)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Palatino Linotype" panose="02040502050505030304" pitchFamily="18" charset="0"/>
              </a:rPr>
              <a:t>Only pure, dust-free gypsum offers reasonable detectability (&gt;1% band depth)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Palatino Linotype" panose="02040502050505030304" pitchFamily="18" charset="0"/>
              </a:rPr>
              <a:t>Bassanite</a:t>
            </a:r>
            <a:r>
              <a:rPr lang="en-US" sz="3200" dirty="0">
                <a:latin typeface="Palatino Linotype" panose="02040502050505030304" pitchFamily="18" charset="0"/>
              </a:rPr>
              <a:t> hydration band may be undetectable to Mastcam-Z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Palatino Linotype" panose="02040502050505030304" pitchFamily="18" charset="0"/>
              </a:rPr>
              <a:t>Anhydrite undetectable to Mastcam-Z</a:t>
            </a:r>
          </a:p>
          <a:p>
            <a:endParaRPr lang="en-US" sz="3200" dirty="0">
              <a:latin typeface="Palatino Linotype" panose="02040502050505030304" pitchFamily="18" charset="0"/>
            </a:endParaRPr>
          </a:p>
          <a:p>
            <a:r>
              <a:rPr lang="en-US" sz="3200" b="1" dirty="0">
                <a:latin typeface="Palatino Linotype" panose="02040502050505030304" pitchFamily="18" charset="0"/>
              </a:rPr>
              <a:t>Polyhydrated magnesium sulfate (</a:t>
            </a:r>
            <a:r>
              <a:rPr lang="en-US" sz="3200" b="1" dirty="0" err="1">
                <a:latin typeface="Palatino Linotype" panose="02040502050505030304" pitchFamily="18" charset="0"/>
              </a:rPr>
              <a:t>hexahydrite</a:t>
            </a:r>
            <a:r>
              <a:rPr lang="en-US" sz="3200" b="1" dirty="0">
                <a:latin typeface="Palatino Linotype" panose="02040502050505030304" pitchFamily="18" charset="0"/>
              </a:rPr>
              <a:t> and </a:t>
            </a:r>
            <a:r>
              <a:rPr lang="en-US" sz="3200" b="1" dirty="0" err="1">
                <a:latin typeface="Palatino Linotype" panose="02040502050505030304" pitchFamily="18" charset="0"/>
              </a:rPr>
              <a:t>epsomite</a:t>
            </a:r>
            <a:r>
              <a:rPr lang="en-US" sz="3200" b="1" dirty="0">
                <a:latin typeface="Palatino Linotype" panose="02040502050505030304" pitchFamily="18" charset="0"/>
              </a:rPr>
              <a:t>) hydration bands may be detectable with Mastcam-Z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Palatino Linotype" panose="02040502050505030304" pitchFamily="18" charset="0"/>
              </a:rPr>
              <a:t>Band depths for pure, pure dust-contaminated, mixed, and mixed dust-contaminated samples show sufficient band depths to allow detection; especially in larger grain sizes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Palatino Linotype" panose="02040502050505030304" pitchFamily="18" charset="0"/>
              </a:rPr>
              <a:t>Kieserite, a monohydrated magnesium sulfate, displays &lt;1% band depths unless mixed with other phases and </a:t>
            </a:r>
            <a:r>
              <a:rPr lang="en-US" sz="3200" dirty="0" smtClean="0">
                <a:latin typeface="Palatino Linotype" panose="02040502050505030304" pitchFamily="18" charset="0"/>
              </a:rPr>
              <a:t>may be </a:t>
            </a:r>
            <a:r>
              <a:rPr lang="en-US" sz="3200" dirty="0">
                <a:latin typeface="Palatino Linotype" panose="02040502050505030304" pitchFamily="18" charset="0"/>
              </a:rPr>
              <a:t>difficult to detect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Palatino Linotype" panose="02040502050505030304" pitchFamily="18" charset="0"/>
            </a:endParaRPr>
          </a:p>
          <a:p>
            <a:r>
              <a:rPr lang="en-US" sz="3200" b="1" dirty="0">
                <a:latin typeface="Palatino Linotype" panose="02040502050505030304" pitchFamily="18" charset="0"/>
              </a:rPr>
              <a:t>Band depth generally increases with grain size for all sulfates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Palatino Linotype" panose="02040502050505030304" pitchFamily="18" charset="0"/>
              </a:rPr>
              <a:t>Very fine, dust-like accumulates of some sulfate minerals could present significant challenges to Mastcam-Z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Palatino Linotype" panose="02040502050505030304" pitchFamily="18" charset="0"/>
              </a:rPr>
              <a:t>Minerals in lithified outcrop may be more detectable</a:t>
            </a:r>
            <a:endParaRPr lang="en-US" sz="3200" dirty="0"/>
          </a:p>
          <a:p>
            <a:endParaRPr lang="en-US" sz="3200" dirty="0"/>
          </a:p>
          <a:p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35205049" y="20951515"/>
            <a:ext cx="8333272" cy="66818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35347597" y="20951514"/>
            <a:ext cx="14537498" cy="1209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5. Future</a:t>
            </a:r>
            <a:r>
              <a:rPr lang="en-US" b="1" dirty="0"/>
              <a:t>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Work: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305071" y="22154568"/>
            <a:ext cx="799510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Palatino Linotype" panose="02040502050505030304" pitchFamily="18" charset="0"/>
              </a:rPr>
              <a:t>Experiments to be repeated for other percentages of multiphase mixtures.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Palatino Linotype" panose="02040502050505030304" pitchFamily="18" charset="0"/>
              </a:rPr>
              <a:t>A broader suite of minerals will undergo spectral analysis in a Mars Environment Simulation Chamber at University of Winnipeg.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Palatino Linotype" panose="02040502050505030304" pitchFamily="18" charset="0"/>
              </a:rPr>
              <a:t>All spectra will be included in Western Washington University’s currently in development interactive online spectral database to assist mission scientists. </a:t>
            </a:r>
          </a:p>
        </p:txBody>
      </p:sp>
      <p:pic>
        <p:nvPicPr>
          <p:cNvPr id="94" name="Picture 93"/>
          <p:cNvPicPr>
            <a:picLocks noChangeAspect="1"/>
          </p:cNvPicPr>
          <p:nvPr/>
        </p:nvPicPr>
        <p:blipFill rotWithShape="1">
          <a:blip r:embed="rId10"/>
          <a:srcRect l="1272" t="1156" r="1542" b="940"/>
          <a:stretch/>
        </p:blipFill>
        <p:spPr>
          <a:xfrm>
            <a:off x="8263928" y="8378988"/>
            <a:ext cx="4592476" cy="594341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929084" y="5458345"/>
            <a:ext cx="8014560" cy="4572000"/>
          </a:xfrm>
          <a:prstGeom prst="rect">
            <a:avLst/>
          </a:prstGeom>
        </p:spPr>
      </p:pic>
      <p:sp>
        <p:nvSpPr>
          <p:cNvPr id="89" name="Right Arrow 88"/>
          <p:cNvSpPr/>
          <p:nvPr/>
        </p:nvSpPr>
        <p:spPr>
          <a:xfrm>
            <a:off x="21701212" y="7422398"/>
            <a:ext cx="1234523" cy="6438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Up Arrow 55"/>
          <p:cNvSpPr/>
          <p:nvPr/>
        </p:nvSpPr>
        <p:spPr>
          <a:xfrm>
            <a:off x="29354529" y="7723188"/>
            <a:ext cx="460659" cy="70085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Up Arrow 94"/>
          <p:cNvSpPr/>
          <p:nvPr/>
        </p:nvSpPr>
        <p:spPr>
          <a:xfrm>
            <a:off x="20093362" y="7350971"/>
            <a:ext cx="460659" cy="70085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ight Arrow 95"/>
          <p:cNvSpPr/>
          <p:nvPr/>
        </p:nvSpPr>
        <p:spPr>
          <a:xfrm>
            <a:off x="21701212" y="12238370"/>
            <a:ext cx="1234523" cy="6438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Up Arrow 96"/>
          <p:cNvSpPr/>
          <p:nvPr/>
        </p:nvSpPr>
        <p:spPr>
          <a:xfrm>
            <a:off x="20093362" y="13580693"/>
            <a:ext cx="460659" cy="70085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Up Arrow 97"/>
          <p:cNvSpPr/>
          <p:nvPr/>
        </p:nvSpPr>
        <p:spPr>
          <a:xfrm>
            <a:off x="29316302" y="12769285"/>
            <a:ext cx="460659" cy="70085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38863" y="16930079"/>
            <a:ext cx="4503835" cy="2804230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>
          <a:xfrm>
            <a:off x="8502703" y="25660857"/>
            <a:ext cx="43783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Figure 3: </a:t>
            </a:r>
            <a:r>
              <a:rPr lang="en-US" sz="2400" dirty="0">
                <a:latin typeface="Palatino Linotype" panose="02040502050505030304" pitchFamily="18" charset="0"/>
              </a:rPr>
              <a:t>Mars JSC-1 dust contaminant (center) and sulfate samples in the WWU mineral spectroscopy lab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8503228" y="19669644"/>
            <a:ext cx="4378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Figure 2: </a:t>
            </a:r>
            <a:r>
              <a:rPr lang="en-US" sz="2400" dirty="0">
                <a:latin typeface="Palatino Linotype" panose="02040502050505030304" pitchFamily="18" charset="0"/>
              </a:rPr>
              <a:t>Schematic of proposed </a:t>
            </a:r>
            <a:r>
              <a:rPr lang="en-US" sz="2400" dirty="0" err="1">
                <a:latin typeface="Palatino Linotype" panose="02040502050505030304" pitchFamily="18" charset="0"/>
              </a:rPr>
              <a:t>Mastcam</a:t>
            </a:r>
            <a:r>
              <a:rPr lang="en-US" sz="2400" dirty="0">
                <a:latin typeface="Palatino Linotype" panose="02040502050505030304" pitchFamily="18" charset="0"/>
              </a:rPr>
              <a:t>-Z lens packaging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459318" y="4062613"/>
            <a:ext cx="12630640" cy="37826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680860" y="3958725"/>
            <a:ext cx="11743135" cy="1209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1. Key Questions: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1754" y="5152712"/>
            <a:ext cx="12039942" cy="2716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Palatino Linotype" panose="02040502050505030304" pitchFamily="18" charset="0"/>
              </a:rPr>
              <a:t>What </a:t>
            </a:r>
            <a:r>
              <a:rPr lang="en-US" sz="3200" dirty="0">
                <a:latin typeface="Palatino Linotype" panose="02040502050505030304" pitchFamily="18" charset="0"/>
              </a:rPr>
              <a:t>hydrated </a:t>
            </a:r>
            <a:r>
              <a:rPr lang="en-US" sz="3200" dirty="0" smtClean="0">
                <a:latin typeface="Palatino Linotype" panose="02040502050505030304" pitchFamily="18" charset="0"/>
              </a:rPr>
              <a:t>sulfate minerals </a:t>
            </a:r>
            <a:r>
              <a:rPr lang="en-US" sz="3200" dirty="0">
                <a:latin typeface="Palatino Linotype" panose="02040502050505030304" pitchFamily="18" charset="0"/>
              </a:rPr>
              <a:t>will be detectable to the Mars2020 Mastcam-Z instrument? </a:t>
            </a:r>
            <a:endParaRPr lang="en-US" sz="3200" dirty="0" smtClean="0">
              <a:latin typeface="Palatino Linotype" panose="0204050205050503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3200" dirty="0" smtClean="0">
              <a:latin typeface="Palatino Linotype" panose="0204050205050503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Palatino Linotype" panose="02040502050505030304" pitchFamily="18" charset="0"/>
              </a:rPr>
              <a:t>What </a:t>
            </a:r>
            <a:r>
              <a:rPr lang="en-US" sz="3200" dirty="0">
                <a:latin typeface="Palatino Linotype" panose="02040502050505030304" pitchFamily="18" charset="0"/>
              </a:rPr>
              <a:t>effects will grain size, dust cover, and mineral mixtures have on </a:t>
            </a:r>
            <a:r>
              <a:rPr lang="en-US" sz="3200" dirty="0" err="1">
                <a:latin typeface="Palatino Linotype" panose="02040502050505030304" pitchFamily="18" charset="0"/>
              </a:rPr>
              <a:t>Mastcam</a:t>
            </a:r>
            <a:r>
              <a:rPr lang="en-US" sz="3200" dirty="0">
                <a:latin typeface="Palatino Linotype" panose="02040502050505030304" pitchFamily="18" charset="0"/>
              </a:rPr>
              <a:t>-Z’s ability to detect hydrated sulfates?</a:t>
            </a:r>
          </a:p>
          <a:p>
            <a:pPr marL="514350" indent="-514350">
              <a:buFont typeface="+mj-lt"/>
              <a:buAutoNum type="arabicPeriod"/>
            </a:pPr>
            <a:endParaRPr lang="en-US" sz="1050" dirty="0">
              <a:latin typeface="Palatino Linotype" panose="02040502050505030304" pitchFamily="18" charset="0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35205049" y="27904564"/>
            <a:ext cx="8333272" cy="47344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/>
          <p:cNvSpPr txBox="1"/>
          <p:nvPr/>
        </p:nvSpPr>
        <p:spPr>
          <a:xfrm>
            <a:off x="35310348" y="30078231"/>
            <a:ext cx="14537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References: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191750" y="30569091"/>
            <a:ext cx="8346571" cy="289310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1400" dirty="0">
                <a:latin typeface="Palatino Linotype" panose="02040502050505030304" pitchFamily="18" charset="0"/>
              </a:rPr>
              <a:t>1. Carter, J., </a:t>
            </a:r>
            <a:r>
              <a:rPr lang="en-US" sz="1400" dirty="0" err="1">
                <a:latin typeface="Palatino Linotype" panose="02040502050505030304" pitchFamily="18" charset="0"/>
              </a:rPr>
              <a:t>Poulet</a:t>
            </a:r>
            <a:r>
              <a:rPr lang="en-US" sz="1400" dirty="0">
                <a:latin typeface="Palatino Linotype" panose="02040502050505030304" pitchFamily="18" charset="0"/>
              </a:rPr>
              <a:t>, F., 2012. Icarus 219, 250–253.</a:t>
            </a:r>
          </a:p>
          <a:p>
            <a:r>
              <a:rPr lang="en-US" sz="1400" dirty="0">
                <a:latin typeface="Palatino Linotype" panose="02040502050505030304" pitchFamily="18" charset="0"/>
              </a:rPr>
              <a:t>2. Cloutis, E.A., et al., 2006. Icarus 184, 121–157.</a:t>
            </a:r>
          </a:p>
          <a:p>
            <a:r>
              <a:rPr lang="en-US" sz="1400" dirty="0">
                <a:latin typeface="Palatino Linotype" panose="02040502050505030304" pitchFamily="18" charset="0"/>
              </a:rPr>
              <a:t>3. </a:t>
            </a:r>
            <a:r>
              <a:rPr lang="en-US" sz="1400" dirty="0" err="1">
                <a:latin typeface="Palatino Linotype" panose="02040502050505030304" pitchFamily="18" charset="0"/>
              </a:rPr>
              <a:t>Farrand</a:t>
            </a:r>
            <a:r>
              <a:rPr lang="en-US" sz="1400" dirty="0">
                <a:latin typeface="Palatino Linotype" panose="02040502050505030304" pitchFamily="18" charset="0"/>
              </a:rPr>
              <a:t>, W.H., et al., 2009. Icarus 204, 478–488.</a:t>
            </a:r>
          </a:p>
          <a:p>
            <a:r>
              <a:rPr lang="en-US" sz="1400" dirty="0">
                <a:latin typeface="Palatino Linotype" panose="02040502050505030304" pitchFamily="18" charset="0"/>
              </a:rPr>
              <a:t>4. </a:t>
            </a:r>
            <a:r>
              <a:rPr lang="en-US" sz="1400" dirty="0" err="1">
                <a:latin typeface="Palatino Linotype" panose="02040502050505030304" pitchFamily="18" charset="0"/>
              </a:rPr>
              <a:t>Kounaves</a:t>
            </a:r>
            <a:r>
              <a:rPr lang="en-US" sz="1400" dirty="0">
                <a:latin typeface="Palatino Linotype" panose="02040502050505030304" pitchFamily="18" charset="0"/>
              </a:rPr>
              <a:t>, S.P., et al., 2010. </a:t>
            </a:r>
            <a:r>
              <a:rPr lang="en-US" sz="1400" dirty="0" err="1">
                <a:latin typeface="Palatino Linotype" panose="02040502050505030304" pitchFamily="18" charset="0"/>
              </a:rPr>
              <a:t>Geophys</a:t>
            </a:r>
            <a:r>
              <a:rPr lang="en-US" sz="1400" dirty="0">
                <a:latin typeface="Palatino Linotype" panose="02040502050505030304" pitchFamily="18" charset="0"/>
              </a:rPr>
              <a:t>. Res. Lett. 37, L09201</a:t>
            </a:r>
          </a:p>
          <a:p>
            <a:r>
              <a:rPr lang="en-US" sz="1400" dirty="0">
                <a:latin typeface="Palatino Linotype" panose="02040502050505030304" pitchFamily="18" charset="0"/>
              </a:rPr>
              <a:t>5. </a:t>
            </a:r>
            <a:r>
              <a:rPr lang="en-US" sz="1400" dirty="0" err="1">
                <a:latin typeface="Palatino Linotype" panose="02040502050505030304" pitchFamily="18" charset="0"/>
              </a:rPr>
              <a:t>Vaniman</a:t>
            </a:r>
            <a:r>
              <a:rPr lang="en-US" sz="1400" dirty="0">
                <a:latin typeface="Palatino Linotype" panose="02040502050505030304" pitchFamily="18" charset="0"/>
              </a:rPr>
              <a:t>, D.T., </a:t>
            </a:r>
            <a:r>
              <a:rPr lang="en-US" sz="1400" dirty="0" err="1">
                <a:latin typeface="Palatino Linotype" panose="02040502050505030304" pitchFamily="18" charset="0"/>
              </a:rPr>
              <a:t>Chipera</a:t>
            </a:r>
            <a:r>
              <a:rPr lang="en-US" sz="1400" dirty="0">
                <a:latin typeface="Palatino Linotype" panose="02040502050505030304" pitchFamily="18" charset="0"/>
              </a:rPr>
              <a:t>, S.J., 2006. Mineral. 91, </a:t>
            </a:r>
            <a:r>
              <a:rPr lang="en-US" sz="1400" dirty="0" smtClean="0">
                <a:latin typeface="Palatino Linotype" panose="02040502050505030304" pitchFamily="18" charset="0"/>
              </a:rPr>
              <a:t>1628–1642.</a:t>
            </a:r>
          </a:p>
          <a:p>
            <a:endParaRPr lang="en-US" sz="1400" dirty="0">
              <a:latin typeface="Palatino Linotype" panose="02040502050505030304" pitchFamily="18" charset="0"/>
            </a:endParaRPr>
          </a:p>
          <a:p>
            <a:endParaRPr lang="en-US" sz="1400" dirty="0" smtClean="0">
              <a:latin typeface="Palatino Linotype" panose="02040502050505030304" pitchFamily="18" charset="0"/>
            </a:endParaRPr>
          </a:p>
          <a:p>
            <a:endParaRPr lang="en-US" sz="1400" dirty="0">
              <a:latin typeface="Palatino Linotype" panose="02040502050505030304" pitchFamily="18" charset="0"/>
            </a:endParaRPr>
          </a:p>
          <a:p>
            <a:endParaRPr lang="en-US" sz="1400" dirty="0" smtClean="0">
              <a:latin typeface="Palatino Linotype" panose="02040502050505030304" pitchFamily="18" charset="0"/>
            </a:endParaRPr>
          </a:p>
          <a:p>
            <a:endParaRPr lang="en-US" sz="1400" dirty="0">
              <a:latin typeface="Palatino Linotype" panose="02040502050505030304" pitchFamily="18" charset="0"/>
            </a:endParaRPr>
          </a:p>
          <a:p>
            <a:endParaRPr lang="en-US" sz="1400" dirty="0">
              <a:latin typeface="Palatino Linotype" panose="02040502050505030304" pitchFamily="18" charset="0"/>
            </a:endParaRPr>
          </a:p>
          <a:p>
            <a:r>
              <a:rPr lang="en-US" sz="1400" dirty="0" smtClean="0">
                <a:latin typeface="Palatino Linotype" panose="02040502050505030304" pitchFamily="18" charset="0"/>
              </a:rPr>
              <a:t>6. </a:t>
            </a:r>
            <a:r>
              <a:rPr lang="en-US" sz="1400" dirty="0">
                <a:latin typeface="Palatino Linotype" panose="02040502050505030304" pitchFamily="18" charset="0"/>
              </a:rPr>
              <a:t>Wang, A., et al., 2005. J. </a:t>
            </a:r>
            <a:r>
              <a:rPr lang="en-US" sz="1400" dirty="0" err="1">
                <a:latin typeface="Palatino Linotype" panose="02040502050505030304" pitchFamily="18" charset="0"/>
              </a:rPr>
              <a:t>Geophys</a:t>
            </a:r>
            <a:r>
              <a:rPr lang="en-US" sz="1400" dirty="0">
                <a:latin typeface="Palatino Linotype" panose="02040502050505030304" pitchFamily="18" charset="0"/>
              </a:rPr>
              <a:t>. Res. Planets 111, E02S17. </a:t>
            </a:r>
          </a:p>
          <a:p>
            <a:r>
              <a:rPr lang="en-US" sz="1400" dirty="0">
                <a:latin typeface="Palatino Linotype" panose="02040502050505030304" pitchFamily="18" charset="0"/>
              </a:rPr>
              <a:t>7. Wray, J.J., et al., 2010. Icarus 209, 416–421.</a:t>
            </a:r>
          </a:p>
          <a:p>
            <a:r>
              <a:rPr lang="en-US" sz="1400" dirty="0">
                <a:latin typeface="Palatino Linotype" panose="02040502050505030304" pitchFamily="18" charset="0"/>
              </a:rPr>
              <a:t>8. </a:t>
            </a:r>
            <a:r>
              <a:rPr lang="en-US" sz="1400" dirty="0" err="1">
                <a:latin typeface="Palatino Linotype" panose="02040502050505030304" pitchFamily="18" charset="0"/>
              </a:rPr>
              <a:t>Squyres</a:t>
            </a:r>
            <a:r>
              <a:rPr lang="en-US" sz="1400" dirty="0">
                <a:latin typeface="Palatino Linotype" panose="02040502050505030304" pitchFamily="18" charset="0"/>
              </a:rPr>
              <a:t>, S.W., et al., 2012. Science 336, 570–576</a:t>
            </a:r>
            <a:r>
              <a:rPr lang="en-US" sz="1400" dirty="0" smtClean="0">
                <a:latin typeface="Palatino Linotype" panose="02040502050505030304" pitchFamily="18" charset="0"/>
              </a:rPr>
              <a:t>.</a:t>
            </a:r>
            <a:endParaRPr lang="en-US" sz="1400" dirty="0">
              <a:latin typeface="Palatino Linotype" panose="02040502050505030304" pitchFamily="18" charset="0"/>
            </a:endParaRPr>
          </a:p>
          <a:p>
            <a:r>
              <a:rPr lang="en-US" sz="1400" dirty="0">
                <a:latin typeface="Palatino Linotype" panose="02040502050505030304" pitchFamily="18" charset="0"/>
              </a:rPr>
              <a:t>9. Rice, M.S., et al., 2010. Icarus 205, 375–395. </a:t>
            </a:r>
          </a:p>
          <a:p>
            <a:r>
              <a:rPr lang="en-US" sz="1400" dirty="0" smtClean="0">
                <a:latin typeface="Palatino Linotype" panose="02040502050505030304" pitchFamily="18" charset="0"/>
              </a:rPr>
              <a:t>10</a:t>
            </a:r>
            <a:r>
              <a:rPr lang="en-US" sz="1400" dirty="0">
                <a:latin typeface="Palatino Linotype" panose="02040502050505030304" pitchFamily="18" charset="0"/>
              </a:rPr>
              <a:t>. Hunt, G.R., 1977. Geophysics 42, 501–513.</a:t>
            </a:r>
          </a:p>
          <a:p>
            <a:endParaRPr lang="en-US" sz="1400" dirty="0">
              <a:latin typeface="Palatino Linotype" panose="02040502050505030304" pitchFamily="18" charset="0"/>
            </a:endParaRPr>
          </a:p>
          <a:p>
            <a:endParaRPr lang="en-US" sz="1400" dirty="0">
              <a:latin typeface="Palatino Linotype" panose="02040502050505030304" pitchFamily="18" charset="0"/>
            </a:endParaRPr>
          </a:p>
          <a:p>
            <a:r>
              <a:rPr lang="en-US" sz="1400" dirty="0">
                <a:latin typeface="Palatino Linotype" panose="02040502050505030304" pitchFamily="18" charset="0"/>
              </a:rPr>
              <a:t> 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35347597" y="27963282"/>
            <a:ext cx="14537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Acknowledgements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35305071" y="28500493"/>
            <a:ext cx="79951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ASD, </a:t>
            </a:r>
            <a:r>
              <a:rPr lang="en-US" sz="2400" dirty="0" err="1">
                <a:latin typeface="Palatino Linotype" panose="02040502050505030304" pitchFamily="18" charset="0"/>
              </a:rPr>
              <a:t>Inc</a:t>
            </a:r>
            <a:r>
              <a:rPr lang="en-US" sz="2400" dirty="0">
                <a:latin typeface="Palatino Linotype" panose="02040502050505030304" pitchFamily="18" charset="0"/>
              </a:rPr>
              <a:t> – Goetz Instrument Support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Geological Society of America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NASA Jet Propulsion Laboratory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Western Washington University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0648582" y="21771847"/>
            <a:ext cx="36996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Dust Contaminated Mg Sulfate Mixtures</a:t>
            </a:r>
          </a:p>
        </p:txBody>
      </p:sp>
      <p:graphicFrame>
        <p:nvGraphicFramePr>
          <p:cNvPr id="74" name="Chart 7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9155334"/>
              </p:ext>
            </p:extLst>
          </p:nvPr>
        </p:nvGraphicFramePr>
        <p:xfrm>
          <a:off x="13836560" y="21674543"/>
          <a:ext cx="6626979" cy="4218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419290" y="21741144"/>
            <a:ext cx="22360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Pure Calcium Sulfates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287456" y="25533991"/>
            <a:ext cx="401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5269782" y="25533991"/>
            <a:ext cx="562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</a:t>
            </a:r>
          </a:p>
        </p:txBody>
      </p:sp>
      <p:sp>
        <p:nvSpPr>
          <p:cNvPr id="130" name="TextBox 129"/>
          <p:cNvSpPr txBox="1"/>
          <p:nvPr/>
        </p:nvSpPr>
        <p:spPr>
          <a:xfrm flipH="1">
            <a:off x="16379574" y="25533991"/>
            <a:ext cx="511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4397835" y="22509469"/>
            <a:ext cx="19348671" cy="2250473"/>
          </a:xfrm>
          <a:prstGeom prst="rect">
            <a:avLst/>
          </a:prstGeom>
          <a:solidFill>
            <a:schemeClr val="accent6">
              <a:lumMod val="75000"/>
              <a:alpha val="3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16873382" y="28306777"/>
            <a:ext cx="8339936" cy="3522175"/>
          </a:xfrm>
          <a:prstGeom prst="rect">
            <a:avLst/>
          </a:prstGeom>
          <a:solidFill>
            <a:schemeClr val="accent6">
              <a:lumMod val="75000"/>
              <a:alpha val="45000"/>
            </a:schemeClr>
          </a:solidFill>
          <a:ln>
            <a:solidFill>
              <a:schemeClr val="accent6">
                <a:shade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25670933" y="28269975"/>
            <a:ext cx="8586645" cy="3653029"/>
          </a:xfrm>
          <a:prstGeom prst="rect">
            <a:avLst/>
          </a:prstGeom>
          <a:solidFill>
            <a:schemeClr val="accent2">
              <a:lumMod val="60000"/>
              <a:lumOff val="40000"/>
              <a:alpha val="4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7691224" y="28412225"/>
            <a:ext cx="6010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Hydration Feature Detectable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27091195" y="28306777"/>
            <a:ext cx="6010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Hydration Feature Not Detectable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5929141" y="28890654"/>
            <a:ext cx="82015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Palatino Linotype" panose="02040502050505030304" pitchFamily="18" charset="0"/>
              </a:rPr>
              <a:t>Gypsum: </a:t>
            </a:r>
            <a:r>
              <a:rPr lang="en-US" sz="2400" dirty="0">
                <a:latin typeface="Palatino Linotype" panose="02040502050505030304" pitchFamily="18" charset="0"/>
              </a:rPr>
              <a:t>Fine grained pure samples, dust contaminated at all sizes, and in mixtures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>
                <a:latin typeface="Palatino Linotype" panose="02040502050505030304" pitchFamily="18" charset="0"/>
              </a:rPr>
              <a:t>Bassanite</a:t>
            </a:r>
            <a:r>
              <a:rPr lang="en-US" sz="2400" b="1" dirty="0">
                <a:latin typeface="Palatino Linotype" panose="02040502050505030304" pitchFamily="18" charset="0"/>
              </a:rPr>
              <a:t>: </a:t>
            </a:r>
            <a:r>
              <a:rPr lang="en-US" sz="2400" dirty="0">
                <a:latin typeface="Palatino Linotype" panose="02040502050505030304" pitchFamily="18" charset="0"/>
              </a:rPr>
              <a:t>All tested scenarios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Palatino Linotype" panose="02040502050505030304" pitchFamily="18" charset="0"/>
              </a:rPr>
              <a:t>Anhydrite: </a:t>
            </a:r>
            <a:r>
              <a:rPr lang="en-US" sz="2400" dirty="0">
                <a:latin typeface="Palatino Linotype" panose="02040502050505030304" pitchFamily="18" charset="0"/>
              </a:rPr>
              <a:t>All tested scenarios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>
                <a:latin typeface="Palatino Linotype" panose="02040502050505030304" pitchFamily="18" charset="0"/>
              </a:rPr>
              <a:t>Epsomite</a:t>
            </a:r>
            <a:r>
              <a:rPr lang="en-US" sz="2400" b="1" dirty="0">
                <a:latin typeface="Palatino Linotype" panose="02040502050505030304" pitchFamily="18" charset="0"/>
              </a:rPr>
              <a:t>: </a:t>
            </a:r>
            <a:r>
              <a:rPr lang="en-US" sz="2400" dirty="0">
                <a:latin typeface="Palatino Linotype" panose="02040502050505030304" pitchFamily="18" charset="0"/>
              </a:rPr>
              <a:t>Fine grained samples in mixtures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>
                <a:latin typeface="Palatino Linotype" panose="02040502050505030304" pitchFamily="18" charset="0"/>
              </a:rPr>
              <a:t>Hexahydrite</a:t>
            </a:r>
            <a:r>
              <a:rPr lang="en-US" sz="2400" b="1" dirty="0">
                <a:latin typeface="Palatino Linotype" panose="02040502050505030304" pitchFamily="18" charset="0"/>
              </a:rPr>
              <a:t>: </a:t>
            </a:r>
            <a:r>
              <a:rPr lang="en-US" sz="2400" dirty="0">
                <a:latin typeface="Palatino Linotype" panose="02040502050505030304" pitchFamily="18" charset="0"/>
              </a:rPr>
              <a:t>Fine grained dust contaminated samples and fine grained samples in mixtures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Palatino Linotype" panose="02040502050505030304" pitchFamily="18" charset="0"/>
              </a:rPr>
              <a:t>Kieserite: </a:t>
            </a:r>
            <a:r>
              <a:rPr lang="en-US" sz="2400" dirty="0">
                <a:latin typeface="Palatino Linotype" panose="02040502050505030304" pitchFamily="18" charset="0"/>
              </a:rPr>
              <a:t>Dust contaminated at all sizes and in mixtures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17101005" y="29047988"/>
            <a:ext cx="79185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Palatino Linotype" panose="02040502050505030304" pitchFamily="18" charset="0"/>
              </a:rPr>
              <a:t>Gypsum: </a:t>
            </a:r>
            <a:r>
              <a:rPr lang="en-US" sz="2400" dirty="0">
                <a:latin typeface="Palatino Linotype" panose="02040502050505030304" pitchFamily="18" charset="0"/>
              </a:rPr>
              <a:t>Fine and medium grained pure samples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Palatino Linotype" panose="02040502050505030304" pitchFamily="18" charset="0"/>
              </a:rPr>
              <a:t>Epsomite: </a:t>
            </a:r>
            <a:r>
              <a:rPr lang="en-US" sz="2400" dirty="0">
                <a:latin typeface="Palatino Linotype" panose="02040502050505030304" pitchFamily="18" charset="0"/>
              </a:rPr>
              <a:t>Pure and dust contaminated </a:t>
            </a:r>
            <a:r>
              <a:rPr lang="en-US" sz="2400" dirty="0" smtClean="0">
                <a:latin typeface="Palatino Linotype" panose="02040502050505030304" pitchFamily="18" charset="0"/>
              </a:rPr>
              <a:t>at </a:t>
            </a:r>
            <a:r>
              <a:rPr lang="en-US" sz="2400" dirty="0">
                <a:latin typeface="Palatino Linotype" panose="02040502050505030304" pitchFamily="18" charset="0"/>
              </a:rPr>
              <a:t>all sizes and in medium and coarse grained mixtures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>
                <a:latin typeface="Palatino Linotype" panose="02040502050505030304" pitchFamily="18" charset="0"/>
              </a:rPr>
              <a:t>Hexahydrite</a:t>
            </a:r>
            <a:r>
              <a:rPr lang="en-US" sz="2400" b="1" dirty="0">
                <a:latin typeface="Palatino Linotype" panose="02040502050505030304" pitchFamily="18" charset="0"/>
              </a:rPr>
              <a:t>: </a:t>
            </a:r>
            <a:r>
              <a:rPr lang="en-US" sz="2400" dirty="0">
                <a:latin typeface="Palatino Linotype" panose="02040502050505030304" pitchFamily="18" charset="0"/>
              </a:rPr>
              <a:t>Pure samples at all sizes, medium and coarse grained dust contaminated samples and in medium and coarse grained mixtures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Palatino Linotype" panose="02040502050505030304" pitchFamily="18" charset="0"/>
              </a:rPr>
              <a:t>Kieserite: </a:t>
            </a:r>
            <a:r>
              <a:rPr lang="en-US" sz="2400" dirty="0">
                <a:latin typeface="Palatino Linotype" panose="02040502050505030304" pitchFamily="18" charset="0"/>
              </a:rPr>
              <a:t>Pure samples at all sizes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13761279" y="15453229"/>
            <a:ext cx="7313006" cy="4559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Mastcam</a:t>
            </a:r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vs. </a:t>
            </a:r>
            <a:r>
              <a:rPr lang="en-US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Mastcam</a:t>
            </a:r>
            <a:r>
              <a:rPr lang="en-US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-Z Spectral Comparison:</a:t>
            </a:r>
            <a:endParaRPr lang="en-US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85" name="Chart 8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9778573"/>
              </p:ext>
            </p:extLst>
          </p:nvPr>
        </p:nvGraphicFramePr>
        <p:xfrm>
          <a:off x="19172358" y="15435675"/>
          <a:ext cx="10259401" cy="4868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86" name="Up Arrow 85"/>
          <p:cNvSpPr/>
          <p:nvPr/>
        </p:nvSpPr>
        <p:spPr>
          <a:xfrm>
            <a:off x="25817229" y="18311155"/>
            <a:ext cx="460659" cy="70085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29745956" y="15786020"/>
            <a:ext cx="39852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Figure 7: </a:t>
            </a: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Addition of the new ~975nm filter resolves the weak hydration band in the 950-1000nm region in e</a:t>
            </a:r>
            <a:r>
              <a:rPr lang="en-US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psomite </a:t>
            </a: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</a:rPr>
              <a:t>in Mastcam-Z spectra, whereas this band is more difficult to resolve in Mastcam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8179690" y="14166363"/>
            <a:ext cx="49641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Figure 1: </a:t>
            </a:r>
            <a:r>
              <a:rPr lang="en-US" sz="2400" dirty="0">
                <a:latin typeface="Palatino Linotype" panose="02040502050505030304" pitchFamily="18" charset="0"/>
              </a:rPr>
              <a:t>Lab and Mastcam simulated spectra of Ca-sulfates </a:t>
            </a:r>
            <a:r>
              <a:rPr lang="en-US" sz="2400" dirty="0" smtClean="0">
                <a:latin typeface="Palatino Linotype" panose="02040502050505030304" pitchFamily="18" charset="0"/>
              </a:rPr>
              <a:t>compared </a:t>
            </a:r>
            <a:r>
              <a:rPr lang="en-US" sz="2400" dirty="0">
                <a:latin typeface="Palatino Linotype" panose="02040502050505030304" pitchFamily="18" charset="0"/>
              </a:rPr>
              <a:t>to spectra of the </a:t>
            </a:r>
            <a:r>
              <a:rPr lang="en-US" sz="2400" dirty="0" err="1">
                <a:latin typeface="Palatino Linotype" panose="02040502050505030304" pitchFamily="18" charset="0"/>
              </a:rPr>
              <a:t>Homestake</a:t>
            </a:r>
            <a:r>
              <a:rPr lang="en-US" sz="2400" dirty="0">
                <a:latin typeface="Palatino Linotype" panose="02040502050505030304" pitchFamily="18" charset="0"/>
              </a:rPr>
              <a:t> gypsum vein observed by Opportunity </a:t>
            </a:r>
            <a:r>
              <a:rPr lang="en-US" sz="2400" dirty="0" err="1">
                <a:latin typeface="Palatino Linotype" panose="02040502050505030304" pitchFamily="18" charset="0"/>
              </a:rPr>
              <a:t>Pancam</a:t>
            </a:r>
            <a:r>
              <a:rPr lang="en-US" sz="2400" dirty="0">
                <a:latin typeface="Palatino Linotype" panose="02040502050505030304" pitchFamily="18" charset="0"/>
              </a:rPr>
              <a:t>  in </a:t>
            </a:r>
            <a:r>
              <a:rPr lang="en-US" sz="2400" dirty="0" err="1">
                <a:latin typeface="Palatino Linotype" panose="02040502050505030304" pitchFamily="18" charset="0"/>
              </a:rPr>
              <a:t>Meridiani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Planum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125353" y="12796547"/>
            <a:ext cx="2306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Hydration Feature Band Depth Reduced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27125353" y="6998431"/>
            <a:ext cx="2306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Hydration Feature Band Depth Reduced</a:t>
            </a:r>
          </a:p>
        </p:txBody>
      </p:sp>
      <p:sp>
        <p:nvSpPr>
          <p:cNvPr id="123" name="TextBox 122"/>
          <p:cNvSpPr txBox="1"/>
          <p:nvPr/>
        </p:nvSpPr>
        <p:spPr>
          <a:xfrm flipH="1">
            <a:off x="33437880" y="25572044"/>
            <a:ext cx="511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32332173" y="25572044"/>
            <a:ext cx="562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16763755" y="21640074"/>
            <a:ext cx="5943600" cy="4416040"/>
            <a:chOff x="16089213" y="21677617"/>
            <a:chExt cx="5943600" cy="4416040"/>
          </a:xfrm>
        </p:grpSpPr>
        <p:graphicFrame>
          <p:nvGraphicFramePr>
            <p:cNvPr id="75" name="Chart 7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62030039"/>
                </p:ext>
              </p:extLst>
            </p:nvPr>
          </p:nvGraphicFramePr>
          <p:xfrm>
            <a:off x="16089213" y="21677617"/>
            <a:ext cx="5943600" cy="42153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5"/>
            </a:graphicData>
          </a:graphic>
        </p:graphicFrame>
        <p:sp>
          <p:nvSpPr>
            <p:cNvPr id="73" name="TextBox 72"/>
            <p:cNvSpPr txBox="1"/>
            <p:nvPr/>
          </p:nvSpPr>
          <p:spPr>
            <a:xfrm>
              <a:off x="16143259" y="21808397"/>
              <a:ext cx="296666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Dust Contaminated Pure Ca Sulfates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 flipH="1">
              <a:off x="18463040" y="25570437"/>
              <a:ext cx="5116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C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17364297" y="25570437"/>
              <a:ext cx="5623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M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16368237" y="25570437"/>
              <a:ext cx="4014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F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9492388" y="21731193"/>
            <a:ext cx="5933024" cy="4330204"/>
            <a:chOff x="18476839" y="21763453"/>
            <a:chExt cx="5933024" cy="4330204"/>
          </a:xfrm>
        </p:grpSpPr>
        <p:graphicFrame>
          <p:nvGraphicFramePr>
            <p:cNvPr id="78" name="Chart 7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40739888"/>
                </p:ext>
              </p:extLst>
            </p:nvPr>
          </p:nvGraphicFramePr>
          <p:xfrm>
            <a:off x="18476839" y="21763453"/>
            <a:ext cx="5933024" cy="422661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6"/>
            </a:graphicData>
          </a:graphic>
        </p:graphicFrame>
        <p:sp>
          <p:nvSpPr>
            <p:cNvPr id="90" name="TextBox 89"/>
            <p:cNvSpPr txBox="1"/>
            <p:nvPr/>
          </p:nvSpPr>
          <p:spPr>
            <a:xfrm>
              <a:off x="18683945" y="21808397"/>
              <a:ext cx="296666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Calcium Sulfate Mixtures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 flipH="1">
              <a:off x="21061036" y="25570437"/>
              <a:ext cx="5273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C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9916219" y="25570437"/>
              <a:ext cx="5623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M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18878819" y="25570437"/>
              <a:ext cx="4014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F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2416638" y="21730495"/>
            <a:ext cx="5943600" cy="4363520"/>
            <a:chOff x="20992764" y="21730137"/>
            <a:chExt cx="5943600" cy="4363520"/>
          </a:xfrm>
        </p:grpSpPr>
        <p:graphicFrame>
          <p:nvGraphicFramePr>
            <p:cNvPr id="79" name="Chart 7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568235361"/>
                </p:ext>
              </p:extLst>
            </p:nvPr>
          </p:nvGraphicFramePr>
          <p:xfrm>
            <a:off x="20992764" y="21730137"/>
            <a:ext cx="5943600" cy="42153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7"/>
            </a:graphicData>
          </a:graphic>
        </p:graphicFrame>
        <p:sp>
          <p:nvSpPr>
            <p:cNvPr id="92" name="TextBox 91"/>
            <p:cNvSpPr txBox="1"/>
            <p:nvPr/>
          </p:nvSpPr>
          <p:spPr>
            <a:xfrm>
              <a:off x="21167717" y="21808397"/>
              <a:ext cx="296666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Pure Magnesium Sulfates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 flipH="1">
              <a:off x="23554715" y="25573158"/>
              <a:ext cx="372292" cy="520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C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22425827" y="25570437"/>
              <a:ext cx="5623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M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21416648" y="25570437"/>
              <a:ext cx="4014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F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5231209" y="21674160"/>
            <a:ext cx="5943600" cy="4420170"/>
            <a:chOff x="23431030" y="21673487"/>
            <a:chExt cx="5943600" cy="4420170"/>
          </a:xfrm>
        </p:grpSpPr>
        <p:graphicFrame>
          <p:nvGraphicFramePr>
            <p:cNvPr id="76" name="Chart 7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141398916"/>
                </p:ext>
              </p:extLst>
            </p:nvPr>
          </p:nvGraphicFramePr>
          <p:xfrm>
            <a:off x="23431030" y="21673487"/>
            <a:ext cx="5943600" cy="421951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8"/>
            </a:graphicData>
          </a:graphic>
        </p:graphicFrame>
        <p:sp>
          <p:nvSpPr>
            <p:cNvPr id="93" name="TextBox 92"/>
            <p:cNvSpPr txBox="1"/>
            <p:nvPr/>
          </p:nvSpPr>
          <p:spPr>
            <a:xfrm>
              <a:off x="23645124" y="21808397"/>
              <a:ext cx="297464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Dust Contaminated Pure Mg Sulfates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 flipH="1">
              <a:off x="26002216" y="25570437"/>
              <a:ext cx="5116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C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24900457" y="25570437"/>
              <a:ext cx="5623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M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23874663" y="25570437"/>
              <a:ext cx="4014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F</a:t>
              </a:r>
            </a:p>
          </p:txBody>
        </p:sp>
      </p:grpSp>
      <p:graphicFrame>
        <p:nvGraphicFramePr>
          <p:cNvPr id="77" name="Chart 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4702530"/>
              </p:ext>
            </p:extLst>
          </p:nvPr>
        </p:nvGraphicFramePr>
        <p:xfrm>
          <a:off x="28289162" y="22168332"/>
          <a:ext cx="6765782" cy="4215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101" name="TextBox 100"/>
          <p:cNvSpPr txBox="1"/>
          <p:nvPr/>
        </p:nvSpPr>
        <p:spPr>
          <a:xfrm>
            <a:off x="28439239" y="21836076"/>
            <a:ext cx="2712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Magnesium Sulfate Mixtures</a:t>
            </a:r>
          </a:p>
        </p:txBody>
      </p:sp>
      <p:sp>
        <p:nvSpPr>
          <p:cNvPr id="122" name="TextBox 121"/>
          <p:cNvSpPr txBox="1"/>
          <p:nvPr/>
        </p:nvSpPr>
        <p:spPr>
          <a:xfrm flipH="1">
            <a:off x="30639827" y="25598116"/>
            <a:ext cx="511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29514164" y="25598116"/>
            <a:ext cx="562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28480902" y="25598116"/>
            <a:ext cx="401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31283330" y="25572044"/>
            <a:ext cx="401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</a:t>
            </a:r>
          </a:p>
        </p:txBody>
      </p:sp>
      <p:pic>
        <p:nvPicPr>
          <p:cNvPr id="38" name="Picture 2" descr="Image result for asd field spec 4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64" y="27292747"/>
            <a:ext cx="5351286" cy="401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" name="TextBox 141"/>
          <p:cNvSpPr txBox="1"/>
          <p:nvPr/>
        </p:nvSpPr>
        <p:spPr>
          <a:xfrm>
            <a:off x="8502703" y="30355853"/>
            <a:ext cx="43783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Figure 4: </a:t>
            </a:r>
            <a:r>
              <a:rPr lang="en-US" sz="2400" dirty="0">
                <a:latin typeface="Palatino Linotype" panose="02040502050505030304" pitchFamily="18" charset="0"/>
              </a:rPr>
              <a:t>An</a:t>
            </a:r>
            <a:r>
              <a:rPr lang="en-US" sz="2400" b="1" dirty="0">
                <a:latin typeface="Palatino Linotype" panose="02040502050505030304" pitchFamily="18" charset="0"/>
              </a:rPr>
              <a:t> </a:t>
            </a:r>
            <a:r>
              <a:rPr lang="en-US" sz="2400" dirty="0">
                <a:latin typeface="Palatino Linotype" panose="02040502050505030304" pitchFamily="18" charset="0"/>
              </a:rPr>
              <a:t>ASD </a:t>
            </a:r>
            <a:r>
              <a:rPr lang="en-US" sz="2400" dirty="0" err="1">
                <a:latin typeface="Palatino Linotype" panose="02040502050505030304" pitchFamily="18" charset="0"/>
              </a:rPr>
              <a:t>Fieldspec</a:t>
            </a:r>
            <a:r>
              <a:rPr lang="en-US" sz="2400" dirty="0">
                <a:latin typeface="Palatino Linotype" panose="02040502050505030304" pitchFamily="18" charset="0"/>
              </a:rPr>
              <a:t> 4 was used to acquire all laboratory spectra in this study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22"/>
          <a:srcRect l="4808" t="6321" r="3102" b="4199"/>
          <a:stretch/>
        </p:blipFill>
        <p:spPr>
          <a:xfrm>
            <a:off x="13844833" y="30137312"/>
            <a:ext cx="2194108" cy="1691640"/>
          </a:xfrm>
          <a:prstGeom prst="rect">
            <a:avLst/>
          </a:prstGeom>
        </p:spPr>
      </p:pic>
      <p:pic>
        <p:nvPicPr>
          <p:cNvPr id="143" name="Content Placeholder 4"/>
          <p:cNvPicPr>
            <a:picLocks noChangeAspect="1"/>
          </p:cNvPicPr>
          <p:nvPr/>
        </p:nvPicPr>
        <p:blipFill rotWithShape="1">
          <a:blip r:embed="rId23"/>
          <a:srcRect l="4079" t="5373" r="3370" b="5148"/>
          <a:stretch/>
        </p:blipFill>
        <p:spPr>
          <a:xfrm>
            <a:off x="13844833" y="28269975"/>
            <a:ext cx="2194108" cy="169164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3867074" y="28310617"/>
            <a:ext cx="261469" cy="27221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/>
          <p:cNvSpPr txBox="1"/>
          <p:nvPr/>
        </p:nvSpPr>
        <p:spPr>
          <a:xfrm>
            <a:off x="23585333" y="18467021"/>
            <a:ext cx="2306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Mastcam-Z ~975nm filter location</a:t>
            </a:r>
            <a:endParaRPr lang="en-US" sz="18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3207308" y="15161530"/>
            <a:ext cx="21907125" cy="0"/>
          </a:xfrm>
          <a:prstGeom prst="line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/>
        </p:nvSpPr>
        <p:spPr>
          <a:xfrm rot="16200000">
            <a:off x="11053412" y="23632418"/>
            <a:ext cx="5463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Percent Band Depth</a:t>
            </a:r>
          </a:p>
          <a:p>
            <a:pPr algn="ctr"/>
            <a:endParaRPr lang="en-US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149" name="Straight Connector 148"/>
          <p:cNvCxnSpPr/>
          <p:nvPr/>
        </p:nvCxnSpPr>
        <p:spPr>
          <a:xfrm>
            <a:off x="13257050" y="20680973"/>
            <a:ext cx="21907125" cy="0"/>
          </a:xfrm>
          <a:prstGeom prst="line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738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2536</TotalTime>
  <Words>1180</Words>
  <Application>Microsoft Office PowerPoint</Application>
  <PresentationFormat>Custom</PresentationFormat>
  <Paragraphs>120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Palatino Linotype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Darian Dixon</dc:creator>
  <cp:lastModifiedBy>Darian Dixon</cp:lastModifiedBy>
  <cp:revision>112</cp:revision>
  <dcterms:created xsi:type="dcterms:W3CDTF">2016-08-31T18:39:57Z</dcterms:created>
  <dcterms:modified xsi:type="dcterms:W3CDTF">2016-11-27T18:34:19Z</dcterms:modified>
</cp:coreProperties>
</file>