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1073" r:id="rId2"/>
    <p:sldId id="1433" r:id="rId3"/>
    <p:sldId id="1444" r:id="rId4"/>
    <p:sldId id="1435" r:id="rId5"/>
    <p:sldId id="1436" r:id="rId6"/>
    <p:sldId id="1437" r:id="rId7"/>
    <p:sldId id="1438" r:id="rId8"/>
    <p:sldId id="1439" r:id="rId9"/>
    <p:sldId id="1440" r:id="rId10"/>
    <p:sldId id="1441" r:id="rId11"/>
    <p:sldId id="1442" r:id="rId12"/>
    <p:sldId id="1443" r:id="rId13"/>
    <p:sldId id="1445" r:id="rId14"/>
    <p:sldId id="1512" r:id="rId15"/>
    <p:sldId id="1459" r:id="rId16"/>
    <p:sldId id="1513" r:id="rId17"/>
    <p:sldId id="1514" r:id="rId18"/>
    <p:sldId id="1432" r:id="rId19"/>
    <p:sldId id="1431" r:id="rId20"/>
    <p:sldId id="1515" r:id="rId21"/>
    <p:sldId id="1517" r:id="rId22"/>
    <p:sldId id="1454" r:id="rId23"/>
    <p:sldId id="1455" r:id="rId24"/>
    <p:sldId id="1509" r:id="rId25"/>
    <p:sldId id="1456" r:id="rId26"/>
    <p:sldId id="1457" r:id="rId27"/>
    <p:sldId id="1458" r:id="rId28"/>
    <p:sldId id="1448" r:id="rId29"/>
    <p:sldId id="1516" r:id="rId30"/>
    <p:sldId id="1518" r:id="rId31"/>
    <p:sldId id="1519" r:id="rId32"/>
    <p:sldId id="1520" r:id="rId33"/>
    <p:sldId id="1521" r:id="rId34"/>
    <p:sldId id="1522" r:id="rId35"/>
    <p:sldId id="1523" r:id="rId36"/>
    <p:sldId id="1524" r:id="rId37"/>
    <p:sldId id="1525" r:id="rId38"/>
    <p:sldId id="1526" r:id="rId39"/>
    <p:sldId id="1527" r:id="rId40"/>
    <p:sldId id="1528" r:id="rId41"/>
    <p:sldId id="1529" r:id="rId42"/>
    <p:sldId id="1511" r:id="rId4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EF7"/>
    <a:srgbClr val="000099"/>
    <a:srgbClr val="0033CC"/>
    <a:srgbClr val="00FF00"/>
    <a:srgbClr val="FF0000"/>
    <a:srgbClr val="FFFF00"/>
    <a:srgbClr val="0000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6093" autoAdjust="0"/>
  </p:normalViewPr>
  <p:slideViewPr>
    <p:cSldViewPr>
      <p:cViewPr varScale="1">
        <p:scale>
          <a:sx n="115" d="100"/>
          <a:sy n="115" d="100"/>
        </p:scale>
        <p:origin x="9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-107" charset="0"/>
              </a:defRPr>
            </a:lvl1pPr>
          </a:lstStyle>
          <a:p>
            <a:pPr>
              <a:defRPr/>
            </a:pPr>
            <a:fld id="{EBAF1A9D-4B50-C347-B1A6-49D4320E0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6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644A6-7BAA-4E28-8E64-3B38E6CAFD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DAF750-7E0F-AA4F-8235-98E2996BCF19}" type="slidenum">
              <a:rPr lang="en-US" sz="1300" b="0"/>
              <a:pPr eaLnBrk="1" hangingPunct="1"/>
              <a:t>10</a:t>
            </a:fld>
            <a:endParaRPr lang="en-US" sz="1300" b="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6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EFAB83-13B8-0145-AE0C-3DED67BC6E3B}" type="slidenum">
              <a:rPr lang="en-US" sz="1300" b="0"/>
              <a:pPr eaLnBrk="1" hangingPunct="1"/>
              <a:t>11</a:t>
            </a:fld>
            <a:endParaRPr lang="en-US" sz="1300" b="0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40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BBAE8-1126-9540-AB3E-2E3B4BE05BDD}" type="slidenum">
              <a:rPr lang="en-US" sz="1300" b="0"/>
              <a:pPr eaLnBrk="1" hangingPunct="1"/>
              <a:t>12</a:t>
            </a:fld>
            <a:endParaRPr lang="en-US" sz="1300" b="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7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644A6-7BAA-4E28-8E64-3B38E6CAFD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5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10E7E-D2B3-8C48-B20A-ADB90E1FB67B}" type="slidenum">
              <a:rPr lang="en-US" sz="1300" b="0"/>
              <a:pPr eaLnBrk="1" hangingPunct="1"/>
              <a:t>19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181941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But maybe 60% are being substantially impacted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(Sep, 2016 –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Aneesha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Badrinarayan</a:t>
            </a:r>
            <a:r>
              <a:rPr lang="en-US" baseline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10E7E-D2B3-8C48-B20A-ADB90E1FB67B}" type="slidenum">
              <a:rPr lang="en-US" sz="1300" b="0"/>
              <a:pPr eaLnBrk="1" hangingPunct="1"/>
              <a:t>20</a:t>
            </a:fld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1697286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DDC02-DBD9-D845-8914-47ECB19D1C46}" type="slidenum">
              <a:rPr lang="en-US" sz="1300" b="0"/>
              <a:pPr eaLnBrk="1" hangingPunct="1"/>
              <a:t>2</a:t>
            </a:fld>
            <a:endParaRPr lang="en-US" sz="13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68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Johnson’ Elementary and Secondary Education Act “War on Poverty”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1A9D-4B50-C347-B1A6-49D4320E040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0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30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2018349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31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89701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32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46226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33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387147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34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761727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35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93318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36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252714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37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10173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DDC02-DBD9-D845-8914-47ECB19D1C46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95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38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2044674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39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3917046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40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1586298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AF8D9-11BE-7749-8046-6D72D4FA26FD}" type="slidenum">
              <a:rPr lang="en-US">
                <a:latin typeface="Arial" pitchFamily="-84" charset="0"/>
              </a:rPr>
              <a:pPr/>
              <a:t>41</a:t>
            </a:fld>
            <a:endParaRPr lang="en-US">
              <a:latin typeface="Arial" pitchFamily="-8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Democrats don’t like some implications of standards. Republicans don’t like “National” (state’s rights)</a:t>
            </a:r>
          </a:p>
        </p:txBody>
      </p:sp>
    </p:spTree>
    <p:extLst>
      <p:ext uri="{BB962C8B-B14F-4D97-AF65-F5344CB8AC3E}">
        <p14:creationId xmlns:p14="http://schemas.microsoft.com/office/powerpoint/2010/main" val="676236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FEB3B4-CBCD-7345-BBD8-BF565DBE2A11}" type="slidenum">
              <a:rPr lang="en-US" sz="1300"/>
              <a:pPr eaLnBrk="1" hangingPunct="1"/>
              <a:t>42</a:t>
            </a:fld>
            <a:endParaRPr lang="en-US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4" rIns="96646" bIns="48324"/>
          <a:lstStyle/>
          <a:p>
            <a:pPr eaLnBrk="1" hangingPunct="1"/>
            <a:endParaRPr lang="el-GR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0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DDC02-DBD9-D845-8914-47ECB19D1C46}" type="slidenum">
              <a:rPr lang="en-US" sz="1300" b="0"/>
              <a:pPr eaLnBrk="1" hangingPunct="1"/>
              <a:t>4</a:t>
            </a:fld>
            <a:endParaRPr lang="en-US" sz="1300" b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2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835FF0-1E50-3049-AAA9-02031FCF5134}" type="slidenum">
              <a:rPr lang="en-US" sz="1300" b="0"/>
              <a:pPr eaLnBrk="1" hangingPunct="1"/>
              <a:t>5</a:t>
            </a:fld>
            <a:endParaRPr lang="en-US" sz="1300" b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2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3C6401-A35B-304C-AA79-0F2EFE93ACBF}" type="slidenum">
              <a:rPr lang="en-US" sz="1300" b="0"/>
              <a:pPr eaLnBrk="1" hangingPunct="1"/>
              <a:t>6</a:t>
            </a:fld>
            <a:endParaRPr lang="en-US" sz="1300" b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6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444A76-A448-5A4E-B4A2-06769C66A934}" type="slidenum">
              <a:rPr lang="en-US" sz="1300" b="0"/>
              <a:pPr eaLnBrk="1" hangingPunct="1"/>
              <a:t>7</a:t>
            </a:fld>
            <a:endParaRPr lang="en-US" sz="13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9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001B7-0397-454A-8D66-A744457DCEBC}" type="slidenum">
              <a:rPr lang="en-US" sz="1300" b="0"/>
              <a:pPr eaLnBrk="1" hangingPunct="1"/>
              <a:t>8</a:t>
            </a:fld>
            <a:endParaRPr lang="en-US" sz="1300" b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8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12719C-D16A-6942-B5A1-626E0A8CED1C}" type="slidenum">
              <a:rPr lang="en-US" sz="1300" b="0"/>
              <a:pPr eaLnBrk="1" hangingPunct="1"/>
              <a:t>9</a:t>
            </a:fld>
            <a:endParaRPr lang="en-US" sz="1300" b="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1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0117-D637-E94E-9650-5036512F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220F-7EF5-284A-ACA7-EFF0868CF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6DA2-B009-9240-9D3B-66EB4990C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E31C-0679-B04F-A6A9-0636A10FC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7D6A4-C7A3-CC46-9834-6A242669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95068-B7CC-B24E-B433-BA20C4D36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F6EA-4ECE-9A49-A45F-4B6BCC6C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A220A-1A16-9747-A8EA-3378AAF32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2A55-FBD6-7443-BB99-05454CE2D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1514D-83E8-4846-8B8F-CA480B4DD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9D497-A4BB-6844-ACEC-C69B5B6E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7" charset="0"/>
              </a:defRPr>
            </a:lvl1pPr>
          </a:lstStyle>
          <a:p>
            <a:pPr>
              <a:defRPr/>
            </a:pPr>
            <a:fld id="{20947833-4070-6545-848D-8367F22A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earthscienceliteracy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://www.earthscienceliteracy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53340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99"/>
                </a:solidFill>
                <a:latin typeface="Times New Roman" pitchFamily="-1" charset="0"/>
              </a:rPr>
              <a:t>Michael 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Wysession</a:t>
            </a:r>
          </a:p>
          <a:p>
            <a:pPr algn="ctr"/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Department of Earth and Planetary Sciences</a:t>
            </a:r>
          </a:p>
          <a:p>
            <a:pPr algn="ctr"/>
            <a:r>
              <a:rPr lang="en-US" sz="2000" b="1" i="1" dirty="0">
                <a:solidFill>
                  <a:srgbClr val="000099"/>
                </a:solidFill>
                <a:latin typeface="Times New Roman" pitchFamily="-1" charset="0"/>
              </a:rPr>
              <a:t>Washington University, St. Louis, MO</a:t>
            </a:r>
            <a:endParaRPr lang="en-US" sz="2000" b="1" i="1" dirty="0" smtClean="0">
              <a:solidFill>
                <a:srgbClr val="000099"/>
              </a:solidFill>
              <a:latin typeface="Times New Roman" pitchFamily="-1" charset="0"/>
            </a:endParaRPr>
          </a:p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Times New Roman" pitchFamily="-1" charset="0"/>
              </a:rPr>
              <a:t>michael@seismo.wustl.edu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700" y="228600"/>
            <a:ext cx="9144000" cy="1219200"/>
          </a:xfrm>
          <a:prstGeom prst="rect">
            <a:avLst/>
          </a:prstGeom>
          <a:gradFill flip="none" rotWithShape="1">
            <a:gsLst>
              <a:gs pos="99000">
                <a:srgbClr val="0000CC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Honoring Eldridge </a:t>
            </a:r>
            <a:r>
              <a:rPr lang="en-US" sz="3400" dirty="0" err="1" smtClean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Moores</a:t>
            </a:r>
            <a:r>
              <a:rPr lang="en-US" sz="3400" dirty="0" smtClean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’ Geoscience Education Contributions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 descr="EM_CSUChico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764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1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Slide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66FF"/>
                </a:solidFill>
                <a:latin typeface="Verdana" charset="0"/>
              </a:rPr>
              <a:t>Big Idea #7: Humans depend on Earth for resources.</a:t>
            </a:r>
          </a:p>
        </p:txBody>
      </p:sp>
    </p:spTree>
    <p:extLst>
      <p:ext uri="{BB962C8B-B14F-4D97-AF65-F5344CB8AC3E}">
        <p14:creationId xmlns:p14="http://schemas.microsoft.com/office/powerpoint/2010/main" val="13404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lid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8000"/>
                </a:solidFill>
                <a:latin typeface="Verdana" charset="0"/>
              </a:rPr>
              <a:t>Big Idea #8: Natural hazards pose risks to humans.</a:t>
            </a:r>
          </a:p>
        </p:txBody>
      </p:sp>
    </p:spTree>
    <p:extLst>
      <p:ext uri="{BB962C8B-B14F-4D97-AF65-F5344CB8AC3E}">
        <p14:creationId xmlns:p14="http://schemas.microsoft.com/office/powerpoint/2010/main" val="31322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Slid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0090"/>
                </a:solidFill>
                <a:latin typeface="Verdana" charset="0"/>
              </a:rPr>
              <a:t>Big Idea #9: Humans significantly alter the Earth.</a:t>
            </a:r>
          </a:p>
        </p:txBody>
      </p:sp>
    </p:spTree>
    <p:extLst>
      <p:ext uri="{BB962C8B-B14F-4D97-AF65-F5344CB8AC3E}">
        <p14:creationId xmlns:p14="http://schemas.microsoft.com/office/powerpoint/2010/main" val="27809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r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3675502" cy="4443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2209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Completed 2011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Published 2012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09600" y="3048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algn="l" defTabSz="914145"/>
            <a:r>
              <a:rPr lang="en-US" sz="28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NRC Framework: </a:t>
            </a:r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Three Dimensions of </a:t>
            </a:r>
          </a:p>
          <a:p>
            <a:pPr marL="514350" indent="-514350" algn="l" defTabSz="914145">
              <a:buAutoNum type="arabicParenBoth"/>
            </a:pPr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Disciplinary Core Ideas (DCIs), </a:t>
            </a:r>
          </a:p>
          <a:p>
            <a:pPr algn="l"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(2) Science and Engineering Practices (SEPs), and </a:t>
            </a:r>
          </a:p>
          <a:p>
            <a:pPr algn="l"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(3) Crosscutting Concepts (CCCs)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09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457647" y="1599531"/>
            <a:ext cx="8457753" cy="4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53576" rIns="89294" bIns="535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602" lvl="1" indent="0" defTabSz="914145">
              <a:spcBef>
                <a:spcPts val="200"/>
              </a:spcBef>
              <a:buFontTx/>
              <a:buNone/>
            </a:pPr>
            <a:endParaRPr lang="en-US" sz="2400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814" y="0"/>
            <a:ext cx="9144000" cy="1219200"/>
          </a:xfrm>
          <a:prstGeom prst="rect">
            <a:avLst/>
          </a:prstGeom>
          <a:gradFill flip="none" rotWithShape="1">
            <a:gsLst>
              <a:gs pos="99000">
                <a:srgbClr val="0000CC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NRC Framework: The Content of Science (“</a:t>
            </a:r>
            <a:r>
              <a:rPr lang="en-US" sz="2800" i="1" dirty="0" smtClean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Disciplinary Core Ideas</a:t>
            </a:r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”) is Organized into Three Areas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7200" y="1295400"/>
          <a:ext cx="8202503" cy="568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6096000" imgH="4279900" progId="Word.Document.12">
                  <p:embed/>
                </p:oleObj>
              </mc:Choice>
              <mc:Fallback>
                <p:oleObj name="Document" r:id="rId3" imgW="6096000" imgH="427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295400"/>
                        <a:ext cx="8202503" cy="5683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5753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2209800"/>
            <a:ext cx="8686800" cy="260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1800"/>
              </a:spcAft>
              <a:buAutoNum type="arabicParenR"/>
            </a:pPr>
            <a:r>
              <a:rPr lang="en-US" sz="2800" dirty="0" smtClean="0">
                <a:solidFill>
                  <a:srgbClr val="00FF00"/>
                </a:solidFill>
              </a:rPr>
              <a:t>Organized around disciplinary </a:t>
            </a:r>
            <a:r>
              <a:rPr lang="en-US" sz="2800" b="1" i="1" dirty="0" smtClean="0">
                <a:solidFill>
                  <a:srgbClr val="00FF00"/>
                </a:solidFill>
              </a:rPr>
              <a:t>core ideas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AutoNum type="arabicParenR"/>
            </a:pPr>
            <a:r>
              <a:rPr lang="en-US" sz="2800" dirty="0" smtClean="0">
                <a:solidFill>
                  <a:srgbClr val="00FF00"/>
                </a:solidFill>
              </a:rPr>
              <a:t>Central role of science and engineering </a:t>
            </a:r>
            <a:r>
              <a:rPr lang="en-US" sz="2800" b="1" i="1" dirty="0" smtClean="0">
                <a:solidFill>
                  <a:srgbClr val="00FF00"/>
                </a:solidFill>
              </a:rPr>
              <a:t>practices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AutoNum type="arabicParenR"/>
            </a:pPr>
            <a:r>
              <a:rPr lang="en-US" sz="2800" dirty="0" smtClean="0">
                <a:solidFill>
                  <a:srgbClr val="00FF00"/>
                </a:solidFill>
              </a:rPr>
              <a:t>Coherence: building and applying ideas </a:t>
            </a:r>
            <a:r>
              <a:rPr lang="en-US" sz="2800" b="1" i="1" dirty="0" smtClean="0">
                <a:solidFill>
                  <a:srgbClr val="00FF00"/>
                </a:solidFill>
              </a:rPr>
              <a:t>across time, </a:t>
            </a:r>
            <a:r>
              <a:rPr lang="en-US" sz="2800" dirty="0" smtClean="0">
                <a:solidFill>
                  <a:srgbClr val="00FF00"/>
                </a:solidFill>
              </a:rPr>
              <a:t>building storylines of understanding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2700" y="0"/>
            <a:ext cx="9144000" cy="1905000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09600" y="3810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algn="l" defTabSz="914145"/>
            <a:r>
              <a:rPr lang="en-US" sz="2800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NRC Framework: </a:t>
            </a:r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Three Dimensions of </a:t>
            </a:r>
          </a:p>
          <a:p>
            <a:pPr marL="514350" indent="-514350" algn="l" defTabSz="914145">
              <a:buAutoNum type="arabicParenBoth"/>
            </a:pPr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Disciplinary Core Ideas (DCIs), </a:t>
            </a:r>
          </a:p>
          <a:p>
            <a:pPr algn="l"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(2) Science and Engineering Practices (SEPs), and </a:t>
            </a:r>
          </a:p>
          <a:p>
            <a:pPr algn="l"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(3) Crosscutting Concepts (CCCs)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41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524000"/>
            <a:ext cx="830580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1</a:t>
            </a:r>
            <a:r>
              <a:rPr lang="en-US" sz="2400" dirty="0">
                <a:solidFill>
                  <a:srgbClr val="FFFF00"/>
                </a:solidFill>
              </a:rPr>
              <a:t>.  Asking questions (</a:t>
            </a:r>
            <a:r>
              <a:rPr lang="en-US" sz="2400" i="1" dirty="0">
                <a:solidFill>
                  <a:srgbClr val="FFFF00"/>
                </a:solidFill>
              </a:rPr>
              <a:t>for science</a:t>
            </a:r>
            <a:r>
              <a:rPr lang="en-US" sz="2400" dirty="0">
                <a:solidFill>
                  <a:srgbClr val="FFFF00"/>
                </a:solidFill>
              </a:rPr>
              <a:t>) and defining problems (</a:t>
            </a:r>
            <a:r>
              <a:rPr lang="en-US" sz="2400" i="1" dirty="0">
                <a:solidFill>
                  <a:srgbClr val="FFFF00"/>
                </a:solidFill>
              </a:rPr>
              <a:t>for engineering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2.  Developing and using models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3.  Planning and carrying out investigations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4.  Analyzing and interpreting data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5.  Using mathematics and computational thinking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6.  Constructing explanations (</a:t>
            </a:r>
            <a:r>
              <a:rPr lang="en-US" sz="2400" i="1" dirty="0">
                <a:solidFill>
                  <a:srgbClr val="FFFF00"/>
                </a:solidFill>
              </a:rPr>
              <a:t>for science</a:t>
            </a:r>
            <a:r>
              <a:rPr lang="en-US" sz="2400" dirty="0">
                <a:solidFill>
                  <a:srgbClr val="FFFF00"/>
                </a:solidFill>
              </a:rPr>
              <a:t>) and designing solutions (</a:t>
            </a:r>
            <a:r>
              <a:rPr lang="en-US" sz="2400" i="1" dirty="0">
                <a:solidFill>
                  <a:srgbClr val="FFFF00"/>
                </a:solidFill>
              </a:rPr>
              <a:t>for engineering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7.  Engaging in argument from evidence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8.  Obtaining, evaluating, and communicating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61" y="3203"/>
            <a:ext cx="9131300" cy="12159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0" y="-2227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Practices of </a:t>
            </a:r>
          </a:p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Science and Engineering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1" y="3203"/>
            <a:ext cx="9131300" cy="12159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0" y="-2227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Crosscutting Concepts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24000"/>
            <a:ext cx="8305800" cy="40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1. Patterns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2. Cause and effect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3. Scale, proportion, and quantity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4. Systems and system </a:t>
            </a:r>
            <a:r>
              <a:rPr lang="en-US" sz="2400" dirty="0" smtClean="0">
                <a:solidFill>
                  <a:srgbClr val="FFFF00"/>
                </a:solidFill>
              </a:rPr>
              <a:t>models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5. Energy and matter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6. Structure and function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7. Stability and change</a:t>
            </a:r>
          </a:p>
        </p:txBody>
      </p:sp>
    </p:spTree>
    <p:extLst>
      <p:ext uri="{BB962C8B-B14F-4D97-AF65-F5344CB8AC3E}">
        <p14:creationId xmlns:p14="http://schemas.microsoft.com/office/powerpoint/2010/main" val="749219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.ph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40332"/>
            <a:ext cx="6019800" cy="49629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2700" y="228600"/>
            <a:ext cx="9144000" cy="1219200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Next Generation Science Standards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52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7188" r="12500" b="18750"/>
          <a:stretch>
            <a:fillRect/>
          </a:stretch>
        </p:blipFill>
        <p:spPr bwMode="auto">
          <a:xfrm>
            <a:off x="381000" y="1447800"/>
            <a:ext cx="8398564" cy="51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9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94" tIns="44647" rIns="89294" bIns="44647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The NGSS were </a:t>
            </a:r>
            <a:r>
              <a:rPr lang="en-US" sz="3400" dirty="0" smtClean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a </a:t>
            </a:r>
            <a:r>
              <a:rPr lang="en-US" sz="3400" dirty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“states-led” process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0" y="990600"/>
            <a:ext cx="9067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FF0000"/>
                </a:solidFill>
              </a:rPr>
              <a:t>States that </a:t>
            </a:r>
            <a:r>
              <a:rPr lang="en-US" sz="2200" dirty="0" smtClean="0">
                <a:solidFill>
                  <a:srgbClr val="FF0000"/>
                </a:solidFill>
              </a:rPr>
              <a:t>participated in writing the </a:t>
            </a:r>
            <a:r>
              <a:rPr lang="en-US" sz="2200" dirty="0">
                <a:solidFill>
                  <a:srgbClr val="FF0000"/>
                </a:solidFill>
              </a:rPr>
              <a:t>NGSS</a:t>
            </a:r>
            <a:r>
              <a:rPr lang="en-US" sz="2200" dirty="0" smtClean="0">
                <a:solidFill>
                  <a:srgbClr val="FF0000"/>
                </a:solidFill>
              </a:rPr>
              <a:t>: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17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6" descr="esli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"/>
            <a:ext cx="224861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2400" y="5410200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hlinkClick r:id="rId4"/>
              </a:rPr>
              <a:t>www.earthscienceliteracy.org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0"/>
            <a:ext cx="5791200" cy="68580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61" y="3203"/>
            <a:ext cx="9131300" cy="9873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-1678" y="-6621"/>
            <a:ext cx="9144000" cy="9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94" tIns="44647" rIns="89294" bIns="44647" anchor="ctr"/>
          <a:lstStyle>
            <a:lvl1pPr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00"/>
                </a:solidFill>
                <a:latin typeface="Helvetica" charset="0"/>
                <a:cs typeface="Helvetica" charset="0"/>
                <a:sym typeface="Helvetica" charset="0"/>
              </a:rPr>
              <a:t>NGSS State-wise Adoption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0" name="Picture 9" descr="usa_stat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66" y="990600"/>
            <a:ext cx="7625776" cy="502943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458200" y="25146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72400" y="29718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00600" y="33528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35052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53400" y="1981200"/>
            <a:ext cx="3048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28800" y="3200400"/>
            <a:ext cx="6096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09800" y="1524000"/>
            <a:ext cx="609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91400" y="3124200"/>
            <a:ext cx="533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77200" y="3048000"/>
            <a:ext cx="533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362200" y="28194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19800" y="28956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57400" y="19812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53400" y="2819400"/>
            <a:ext cx="6096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38800" y="3810000"/>
            <a:ext cx="5334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86400" y="2590800"/>
            <a:ext cx="4572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0" y="2209800"/>
            <a:ext cx="6096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953000" y="37338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62600" y="32004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229600" y="2286000"/>
            <a:ext cx="381000" cy="2286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62800" y="3200400"/>
            <a:ext cx="4572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0919" y="4303690"/>
            <a:ext cx="7477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Adopting</a:t>
            </a:r>
            <a:r>
              <a:rPr lang="en-US" sz="2400" b="1" dirty="0" smtClean="0"/>
              <a:t>/</a:t>
            </a:r>
            <a:r>
              <a:rPr lang="en-US" sz="2400" b="1" dirty="0" smtClean="0">
                <a:solidFill>
                  <a:srgbClr val="00B000"/>
                </a:solidFill>
              </a:rPr>
              <a:t>Adapting</a:t>
            </a:r>
            <a:r>
              <a:rPr lang="en-US" sz="2400" b="1" dirty="0" smtClean="0"/>
              <a:t> States: &gt;40% of US Children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Additional Districts/Schools: ~35% of US Children</a:t>
            </a:r>
          </a:p>
          <a:p>
            <a:pPr>
              <a:lnSpc>
                <a:spcPts val="3620"/>
              </a:lnSpc>
            </a:pPr>
            <a:r>
              <a:rPr lang="en-US" sz="3600" b="1" i="1" dirty="0" smtClean="0"/>
              <a:t>So Far</a:t>
            </a:r>
            <a:r>
              <a:rPr lang="en-US" sz="3600" b="1" dirty="0" smtClean="0"/>
              <a:t>: &gt;80% of US Children are being impacted by the NGSS</a:t>
            </a:r>
            <a:endParaRPr lang="en-US" sz="3600" b="1" dirty="0"/>
          </a:p>
        </p:txBody>
      </p:sp>
      <p:sp>
        <p:nvSpPr>
          <p:cNvPr id="32" name="Oval 31"/>
          <p:cNvSpPr/>
          <p:nvPr/>
        </p:nvSpPr>
        <p:spPr>
          <a:xfrm>
            <a:off x="7315200" y="3962400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77000" y="4114800"/>
            <a:ext cx="533400" cy="2286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0" y="990600"/>
            <a:ext cx="1524000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040"/>
              </a:lnSpc>
              <a:spcBef>
                <a:spcPts val="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Adopting</a:t>
            </a:r>
          </a:p>
          <a:p>
            <a:pPr eaLnBrk="1" hangingPunct="1">
              <a:lnSpc>
                <a:spcPts val="2040"/>
              </a:lnSpc>
              <a:spcBef>
                <a:spcPts val="0"/>
              </a:spcBef>
            </a:pPr>
            <a:r>
              <a:rPr lang="en-US" sz="2200" dirty="0">
                <a:solidFill>
                  <a:srgbClr val="FFFF00"/>
                </a:solidFill>
              </a:rPr>
              <a:t>S</a:t>
            </a:r>
            <a:r>
              <a:rPr lang="en-US" sz="2200" dirty="0" smtClean="0">
                <a:solidFill>
                  <a:srgbClr val="FFFF00"/>
                </a:solidFill>
              </a:rPr>
              <a:t>tates:</a:t>
            </a:r>
            <a:endParaRPr lang="en-US" sz="2200" dirty="0">
              <a:solidFill>
                <a:srgbClr val="FFFF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Arkansas</a:t>
            </a:r>
            <a:endParaRPr lang="en-US" sz="1700" dirty="0">
              <a:solidFill>
                <a:srgbClr val="FF00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California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Connecticut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Delaware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Hawaii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Illinois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Iowa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Kansas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Kentucky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Maryland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Michigan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Nevada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New Jersey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Oregon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Rhode Isl.</a:t>
            </a:r>
            <a:endParaRPr lang="en-US" sz="1700" dirty="0">
              <a:solidFill>
                <a:srgbClr val="FF0000"/>
              </a:solidFill>
            </a:endParaRP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Vermont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Washington </a:t>
            </a:r>
          </a:p>
          <a:p>
            <a:pPr eaLnBrk="1" hangingPunct="1">
              <a:lnSpc>
                <a:spcPts val="1940"/>
              </a:lnSpc>
              <a:spcBef>
                <a:spcPts val="0"/>
              </a:spcBef>
            </a:pPr>
            <a:r>
              <a:rPr lang="en-US" sz="1700" dirty="0" smtClean="0">
                <a:solidFill>
                  <a:srgbClr val="FF0000"/>
                </a:solidFill>
              </a:rPr>
              <a:t>(and DC)</a:t>
            </a:r>
          </a:p>
          <a:p>
            <a:pPr eaLnBrk="1" hangingPunct="1">
              <a:spcBef>
                <a:spcPts val="0"/>
              </a:spcBef>
            </a:pPr>
            <a:endParaRPr lang="en-US" sz="1800" dirty="0" smtClean="0">
              <a:solidFill>
                <a:srgbClr val="FFFF00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8244" y="6096000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1800" dirty="0" smtClean="0">
                <a:solidFill>
                  <a:srgbClr val="00FF00"/>
                </a:solidFill>
              </a:rPr>
              <a:t>(</a:t>
            </a:r>
            <a:r>
              <a:rPr lang="en-US" sz="1800" dirty="0">
                <a:solidFill>
                  <a:srgbClr val="00FF00"/>
                </a:solidFill>
              </a:rPr>
              <a:t>In process of </a:t>
            </a:r>
            <a:r>
              <a:rPr lang="en-US" sz="1800" i="1" dirty="0">
                <a:solidFill>
                  <a:srgbClr val="00FF00"/>
                </a:solidFill>
              </a:rPr>
              <a:t>adapting</a:t>
            </a:r>
            <a:r>
              <a:rPr lang="en-US" sz="1800" dirty="0">
                <a:solidFill>
                  <a:srgbClr val="00FF00"/>
                </a:solidFill>
              </a:rPr>
              <a:t> the NGSS: </a:t>
            </a:r>
            <a:r>
              <a:rPr lang="en-US" sz="1800" dirty="0" smtClean="0">
                <a:solidFill>
                  <a:srgbClr val="00FF00"/>
                </a:solidFill>
              </a:rPr>
              <a:t>Alabama, Massachusetts, Missouri</a:t>
            </a:r>
            <a:r>
              <a:rPr lang="en-US" sz="1800" dirty="0">
                <a:solidFill>
                  <a:srgbClr val="00FF00"/>
                </a:solidFill>
              </a:rPr>
              <a:t>, Oklahoma, </a:t>
            </a:r>
            <a:r>
              <a:rPr lang="en-US" sz="1800" dirty="0" smtClean="0">
                <a:solidFill>
                  <a:srgbClr val="00FF00"/>
                </a:solidFill>
              </a:rPr>
              <a:t>South Carolina, South </a:t>
            </a:r>
            <a:r>
              <a:rPr lang="en-US" sz="1800" dirty="0">
                <a:solidFill>
                  <a:srgbClr val="00FF00"/>
                </a:solidFill>
              </a:rPr>
              <a:t>Dakota, West </a:t>
            </a:r>
            <a:r>
              <a:rPr lang="en-US" sz="1800" dirty="0" smtClean="0">
                <a:solidFill>
                  <a:srgbClr val="00FF00"/>
                </a:solidFill>
              </a:rPr>
              <a:t>Virginia, …..)</a:t>
            </a:r>
            <a:endParaRPr lang="en-US" sz="1800" dirty="0">
              <a:solidFill>
                <a:srgbClr val="00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53200" y="2590800"/>
            <a:ext cx="533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229600" y="2438400"/>
            <a:ext cx="3048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05521" y="3752045"/>
            <a:ext cx="533400" cy="304800"/>
          </a:xfrm>
          <a:prstGeom prst="ellipse">
            <a:avLst/>
          </a:prstGeom>
          <a:noFill/>
          <a:ln w="28575" cmpd="sng">
            <a:solidFill>
              <a:srgbClr val="00B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/>
          </p:cNvSpPr>
          <p:nvPr/>
        </p:nvSpPr>
        <p:spPr bwMode="auto">
          <a:xfrm>
            <a:off x="0" y="228823"/>
            <a:ext cx="9144000" cy="1209973"/>
          </a:xfrm>
          <a:prstGeom prst="rect">
            <a:avLst/>
          </a:prstGeom>
          <a:gradFill rotWithShape="0">
            <a:gsLst>
              <a:gs pos="0">
                <a:srgbClr val="9ACA3C"/>
              </a:gs>
              <a:gs pos="100000">
                <a:srgbClr val="EBF4D8"/>
              </a:gs>
            </a:gsLst>
            <a:lin ang="18900000"/>
          </a:gradFill>
          <a:ln w="38100">
            <a:solidFill>
              <a:srgbClr val="303A9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7412" name="Picture 3" descr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21" y="6172647"/>
            <a:ext cx="1260203" cy="60945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3" name="Picture 4" descr="86491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628" y="267891"/>
            <a:ext cx="1753567" cy="1129605"/>
          </a:xfrm>
          <a:prstGeom prst="rect">
            <a:avLst/>
          </a:prstGeom>
          <a:noFill/>
          <a:ln w="9525">
            <a:solidFill>
              <a:srgbClr val="303A96"/>
            </a:solidFill>
            <a:round/>
            <a:headEnd/>
            <a:tailEnd/>
          </a:ln>
        </p:spPr>
      </p:pic>
      <p:sp>
        <p:nvSpPr>
          <p:cNvPr id="174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7211690" cy="1143000"/>
          </a:xfrm>
        </p:spPr>
        <p:txBody>
          <a:bodyPr lIns="89294" tIns="44647" rIns="89294" bIns="44647"/>
          <a:lstStyle/>
          <a:p>
            <a:pPr defTabSz="914145"/>
            <a:r>
              <a:rPr lang="en-US" sz="280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How do you Teach Earth and Space Science with the NGSS?</a:t>
            </a:r>
            <a:endParaRPr lang="en-US" sz="2800" dirty="0" smtClean="0"/>
          </a:p>
        </p:txBody>
      </p:sp>
      <p:pic>
        <p:nvPicPr>
          <p:cNvPr id="2" name="Picture 1" descr="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76" y="2191070"/>
            <a:ext cx="9064624" cy="1939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308" y="2067530"/>
            <a:ext cx="829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Calibri"/>
                <a:cs typeface="Calibri"/>
              </a:rPr>
              <a:t>PRACTICES                                    CONTENT                        X-CUTTING CONCEPTS</a:t>
            </a:r>
            <a:endParaRPr lang="en-US" sz="2000" b="1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126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would you design a curriculum to teach kids to play baseball or softball?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46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ds-in-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61595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would you design a curriculum to teach kids to play baseball or softball?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10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ds-in-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61595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would you design a curriculum to teach kids to play baseball or softball?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9718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FF00"/>
                </a:solidFill>
              </a:rPr>
              <a:t>The U.S. leads countries in “boredom” in schools</a:t>
            </a:r>
          </a:p>
        </p:txBody>
      </p:sp>
    </p:spTree>
    <p:extLst>
      <p:ext uri="{BB962C8B-B14F-4D97-AF65-F5344CB8AC3E}">
        <p14:creationId xmlns:p14="http://schemas.microsoft.com/office/powerpoint/2010/main" val="2870815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ds-in-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6159500" cy="3848100"/>
          </a:xfrm>
          <a:prstGeom prst="rect">
            <a:avLst/>
          </a:prstGeom>
        </p:spPr>
      </p:pic>
      <p:pic>
        <p:nvPicPr>
          <p:cNvPr id="4" name="Picture 3" descr="ta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90600"/>
            <a:ext cx="5943600" cy="4375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How would you design a curriculum to teach kids to play baseball or softball?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58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_CSUChico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4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s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41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16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ASLbrochureFINAL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7467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400" y="1524000"/>
            <a:ext cx="70104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6" descr="esli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1978025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ln_brochure0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00200"/>
            <a:ext cx="1909763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OceanLitChart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00200"/>
            <a:ext cx="40132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700" y="5193"/>
            <a:ext cx="9131300" cy="1215997"/>
          </a:xfrm>
          <a:prstGeom prst="rect">
            <a:avLst/>
          </a:prstGeom>
          <a:solidFill>
            <a:srgbClr val="0066FF"/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1695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Geoscience content informed by recent </a:t>
            </a:r>
          </a:p>
          <a:p>
            <a:pPr defTabSz="914145"/>
            <a:r>
              <a:rPr lang="en-US" sz="28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community-based  literacy efforts 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2800" y="1524000"/>
            <a:ext cx="1905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6600" y="6172200"/>
            <a:ext cx="1981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91600" y="1600200"/>
            <a:ext cx="762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49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295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30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Elementary School: Grade-Level Standards, K-5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Middle School: Grade-Banded Standards, 6-8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Life Science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Physical Science (Chemistry &amp; Physics)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1 year of Earth and Space Science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High School: Grade-Banded Standards, 9-12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1 year of Life Science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</a:rPr>
              <a:t>	1 year of Physical Science (Chemistry &amp; Physics)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00FF00"/>
                </a:solidFill>
              </a:rPr>
              <a:t>1 year of Earth and Space </a:t>
            </a:r>
            <a:r>
              <a:rPr lang="en-US" sz="2400" dirty="0" smtClean="0">
                <a:solidFill>
                  <a:srgbClr val="00FF00"/>
                </a:solidFill>
              </a:rPr>
              <a:t>Science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8600"/>
            <a:ext cx="9144000" cy="1219200"/>
          </a:xfrm>
          <a:prstGeom prst="rect">
            <a:avLst/>
          </a:prstGeom>
          <a:gradFill flip="none" rotWithShape="1">
            <a:gsLst>
              <a:gs pos="51000">
                <a:srgbClr val="0066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294" tIns="44647" rIns="89294" bIns="4464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defTabSz="914145"/>
            <a:r>
              <a:rPr lang="en-US" sz="3400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Performance Expectations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6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6" descr="esli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"/>
            <a:ext cx="224861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bro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33008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2400" y="5410200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hlinkClick r:id="rId5"/>
              </a:rPr>
              <a:t>www.earthscienceliteracy.org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Free copies of the brochure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15"/>
            <a:ext cx="9144000" cy="5483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 A total of 1702 articles, taken from the daily front page and the weekly “Science Times” section.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 </a:t>
            </a:r>
            <a:r>
              <a:rPr lang="en-US" sz="2400" dirty="0" smtClean="0">
                <a:solidFill>
                  <a:srgbClr val="FF0000"/>
                </a:solidFill>
              </a:rPr>
              <a:t>(A) The starts of articles,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99" y="1065534"/>
            <a:ext cx="4619501" cy="22110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front page articles come in two forms: </a:t>
            </a:r>
            <a:r>
              <a:rPr lang="en-US" sz="2400" dirty="0" smtClean="0">
                <a:solidFill>
                  <a:srgbClr val="FF0000"/>
                </a:solidFill>
              </a:rPr>
              <a:t>(A) The starts of articles,</a:t>
            </a:r>
            <a:r>
              <a:rPr lang="en-US" sz="2400" dirty="0" smtClean="0">
                <a:solidFill>
                  <a:srgbClr val="FFFF00"/>
                </a:solidFill>
              </a:rPr>
              <a:t> and </a:t>
            </a:r>
            <a:r>
              <a:rPr lang="en-US" sz="2400" dirty="0" smtClean="0">
                <a:solidFill>
                  <a:srgbClr val="00FF00"/>
                </a:solidFill>
              </a:rPr>
              <a:t>(B) call-outs to articles later in the paper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5769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99" y="1065534"/>
            <a:ext cx="4619501" cy="22110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99" y="6172200"/>
            <a:ext cx="1876301" cy="648378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33849" y="3276598"/>
            <a:ext cx="1876301" cy="914401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3849" y="5029200"/>
            <a:ext cx="1876300" cy="838201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" y="0"/>
            <a:ext cx="913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" y="0"/>
            <a:ext cx="9136083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705600" y="2057400"/>
            <a:ext cx="914400" cy="2971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66721" y="1600200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Daily Weather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79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15"/>
            <a:ext cx="9144000" cy="5483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Study of how science, as presented in the media (i.e., New York Times) aligns with the NGSS, using the year 2012 as an example.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1400" y="1357815"/>
            <a:ext cx="1647701" cy="100438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2249" y="304801"/>
            <a:ext cx="1319151" cy="5334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00FF"/>
                </a:solidFill>
                <a:latin typeface="Verdana" charset="0"/>
                <a:cs typeface="Verdana" charset="0"/>
              </a:rPr>
              <a:t>Big Idea #1: Earth scientists use repeatable observations and testable ideas to understand and explain our planet.</a:t>
            </a:r>
          </a:p>
        </p:txBody>
      </p:sp>
      <p:pic>
        <p:nvPicPr>
          <p:cNvPr id="33795" name="Picture 2" descr="dds24-477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9144000" cy="6852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0905" y="926180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Geologic Time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7006" y="145369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Earth Systems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98120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Changing Earth Systems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727" y="249118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Hydrosphere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661" y="301869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Biosphere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9010" y="359323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Resources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3571" y="412658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Natural Hazards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65406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Human Impacts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518160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Space and Planetary Science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2" name="Picture 6" descr="esli_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1569" y="-22619"/>
            <a:ext cx="1422432" cy="322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33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729133" cy="49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842" name="Picture 3" descr="grand_cany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EC6327"/>
                </a:solidFill>
                <a:latin typeface="Verdana" charset="0"/>
              </a:rPr>
              <a:t>Big Idea #2: Earth is 4.6 billion years old.</a:t>
            </a:r>
          </a:p>
        </p:txBody>
      </p:sp>
    </p:spTree>
    <p:extLst>
      <p:ext uri="{BB962C8B-B14F-4D97-AF65-F5344CB8AC3E}">
        <p14:creationId xmlns:p14="http://schemas.microsoft.com/office/powerpoint/2010/main" val="39993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7890" name="Picture 3" descr="Picture 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2D7636"/>
                </a:solidFill>
                <a:latin typeface="Verdana" charset="0"/>
              </a:rPr>
              <a:t>Big Idea #3: Earth is a complex system of interacting rock, water, air and life.</a:t>
            </a:r>
          </a:p>
        </p:txBody>
      </p:sp>
    </p:spTree>
    <p:extLst>
      <p:ext uri="{BB962C8B-B14F-4D97-AF65-F5344CB8AC3E}">
        <p14:creationId xmlns:p14="http://schemas.microsoft.com/office/powerpoint/2010/main" val="29596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Slid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C0201E"/>
                </a:solidFill>
                <a:latin typeface="Verdana" charset="0"/>
              </a:rPr>
              <a:t>Big Idea #4: Earth continuously changing.</a:t>
            </a:r>
          </a:p>
        </p:txBody>
      </p:sp>
    </p:spTree>
    <p:extLst>
      <p:ext uri="{BB962C8B-B14F-4D97-AF65-F5344CB8AC3E}">
        <p14:creationId xmlns:p14="http://schemas.microsoft.com/office/powerpoint/2010/main" val="951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lid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66FF"/>
                </a:solidFill>
                <a:latin typeface="Verdana" charset="0"/>
              </a:rPr>
              <a:t>Big Idea #5: Earth is the water planet.</a:t>
            </a:r>
          </a:p>
        </p:txBody>
      </p:sp>
    </p:spTree>
    <p:extLst>
      <p:ext uri="{BB962C8B-B14F-4D97-AF65-F5344CB8AC3E}">
        <p14:creationId xmlns:p14="http://schemas.microsoft.com/office/powerpoint/2010/main" val="6061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lid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008000"/>
                </a:solidFill>
                <a:latin typeface="Verdana" charset="0"/>
              </a:rPr>
              <a:t>Big Idea #6: Life evolves on a dynamic Earth and continuously modifies Earth.</a:t>
            </a:r>
          </a:p>
        </p:txBody>
      </p:sp>
    </p:spTree>
    <p:extLst>
      <p:ext uri="{BB962C8B-B14F-4D97-AF65-F5344CB8AC3E}">
        <p14:creationId xmlns:p14="http://schemas.microsoft.com/office/powerpoint/2010/main" val="29523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12981</TotalTime>
  <Words>1127</Words>
  <Application>Microsoft Macintosh PowerPoint</Application>
  <PresentationFormat>On-screen Show (4:3)</PresentationFormat>
  <Paragraphs>169</Paragraphs>
  <Slides>42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Helvetica</vt:lpstr>
      <vt:lpstr>ＭＳ Ｐゴシック</vt:lpstr>
      <vt:lpstr>Times New Roman</vt:lpstr>
      <vt:lpstr>Verdana</vt:lpstr>
      <vt:lpstr>Wingdings</vt:lpstr>
      <vt:lpstr>Arial</vt:lpstr>
      <vt:lpstr>Default Design</vt:lpstr>
      <vt:lpstr>Document</vt:lpstr>
      <vt:lpstr>Honoring Eldridge Moores’ Geoscience Education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NRC Framework: The Content of Science (“Disciplinary Core Ideas”) is Organized into Three Areas</vt:lpstr>
      <vt:lpstr>PowerPoint Presentation</vt:lpstr>
      <vt:lpstr>PowerPoint Presentation</vt:lpstr>
      <vt:lpstr>PowerPoint Presentation</vt:lpstr>
      <vt:lpstr>The Next Generation Science Standards</vt:lpstr>
      <vt:lpstr>PowerPoint Presentation</vt:lpstr>
      <vt:lpstr>PowerPoint Presentation</vt:lpstr>
      <vt:lpstr>How do you Teach Earth and Space Science with the NGSS?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Washington University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MIchael Wysession</dc:creator>
  <cp:lastModifiedBy>Michael Wysession</cp:lastModifiedBy>
  <cp:revision>421</cp:revision>
  <dcterms:created xsi:type="dcterms:W3CDTF">2011-11-14T23:06:16Z</dcterms:created>
  <dcterms:modified xsi:type="dcterms:W3CDTF">2016-09-28T17:55:30Z</dcterms:modified>
</cp:coreProperties>
</file>