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95" r:id="rId5"/>
    <p:sldId id="297" r:id="rId6"/>
    <p:sldId id="265" r:id="rId7"/>
    <p:sldId id="299" r:id="rId8"/>
    <p:sldId id="300" r:id="rId9"/>
    <p:sldId id="301" r:id="rId10"/>
    <p:sldId id="293" r:id="rId11"/>
    <p:sldId id="305" r:id="rId12"/>
    <p:sldId id="283" r:id="rId13"/>
    <p:sldId id="294" r:id="rId14"/>
    <p:sldId id="306" r:id="rId15"/>
    <p:sldId id="286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338E5-6FF2-42ED-837C-2800C97BB04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3AB846-76AB-4A5A-A76A-C8A638C302F1}">
      <dgm:prSet phldrT="[Text]"/>
      <dgm:spPr/>
      <dgm:t>
        <a:bodyPr/>
        <a:lstStyle/>
        <a:p>
          <a:r>
            <a:rPr lang="en-US" b="1" dirty="0" smtClean="0"/>
            <a:t>Elastic</a:t>
          </a:r>
          <a:endParaRPr lang="en-US" b="1" dirty="0"/>
        </a:p>
      </dgm:t>
    </dgm:pt>
    <dgm:pt modelId="{FABBA05D-1C4B-4BE0-8BA0-7DF8DB762E2F}" type="parTrans" cxnId="{790B784A-DCFF-42AB-97D8-7C020323B071}">
      <dgm:prSet/>
      <dgm:spPr/>
      <dgm:t>
        <a:bodyPr/>
        <a:lstStyle/>
        <a:p>
          <a:endParaRPr lang="en-US"/>
        </a:p>
      </dgm:t>
    </dgm:pt>
    <dgm:pt modelId="{503E95FF-C617-48C1-B983-5BD28A6BCBC4}" type="sibTrans" cxnId="{790B784A-DCFF-42AB-97D8-7C020323B071}">
      <dgm:prSet/>
      <dgm:spPr/>
      <dgm:t>
        <a:bodyPr/>
        <a:lstStyle/>
        <a:p>
          <a:endParaRPr lang="en-US"/>
        </a:p>
      </dgm:t>
    </dgm:pt>
    <dgm:pt modelId="{F4B8484C-47BB-45C0-810C-57EB747F82CC}">
      <dgm:prSet phldrT="[Text]"/>
      <dgm:spPr/>
      <dgm:t>
        <a:bodyPr/>
        <a:lstStyle/>
        <a:p>
          <a:r>
            <a:rPr lang="en-US" b="1" dirty="0" smtClean="0"/>
            <a:t>Viscous</a:t>
          </a:r>
          <a:endParaRPr lang="en-US" b="1" dirty="0"/>
        </a:p>
      </dgm:t>
    </dgm:pt>
    <dgm:pt modelId="{036C33F8-CA0E-4003-81AD-1DA3E29F1A0C}" type="parTrans" cxnId="{AB41BB41-83CD-43D8-8584-AFA33DBBFA6E}">
      <dgm:prSet/>
      <dgm:spPr/>
      <dgm:t>
        <a:bodyPr/>
        <a:lstStyle/>
        <a:p>
          <a:endParaRPr lang="en-US"/>
        </a:p>
      </dgm:t>
    </dgm:pt>
    <dgm:pt modelId="{F46E70E8-6CB0-4A60-A37E-1AD7CC6F12F3}" type="sibTrans" cxnId="{AB41BB41-83CD-43D8-8584-AFA33DBBFA6E}">
      <dgm:prSet/>
      <dgm:spPr/>
      <dgm:t>
        <a:bodyPr/>
        <a:lstStyle/>
        <a:p>
          <a:endParaRPr lang="en-US"/>
        </a:p>
      </dgm:t>
    </dgm:pt>
    <dgm:pt modelId="{C0DD32AD-F218-4EF5-8F5E-DE7E56B95EA2}" type="pres">
      <dgm:prSet presAssocID="{47E338E5-6FF2-42ED-837C-2800C97BB04C}" presName="Name0" presStyleCnt="0">
        <dgm:presLayoutVars>
          <dgm:dir/>
          <dgm:resizeHandles val="exact"/>
        </dgm:presLayoutVars>
      </dgm:prSet>
      <dgm:spPr/>
    </dgm:pt>
    <dgm:pt modelId="{748BEDC4-4A11-4660-9146-CDC99551EA88}" type="pres">
      <dgm:prSet presAssocID="{533AB846-76AB-4A5A-A76A-C8A638C302F1}" presName="node" presStyleLbl="node1" presStyleIdx="0" presStyleCnt="2" custScaleX="17695" custScaleY="12192" custLinFactNeighborX="5265" custLinFactNeighborY="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57A84-95E4-413A-A2C9-C4BA4A0902D6}" type="pres">
      <dgm:prSet presAssocID="{503E95FF-C617-48C1-B983-5BD28A6BCBC4}" presName="sibTrans" presStyleLbl="sibTrans2D1" presStyleIdx="0" presStyleCnt="1" custScaleX="122078" custScaleY="23336"/>
      <dgm:spPr/>
      <dgm:t>
        <a:bodyPr/>
        <a:lstStyle/>
        <a:p>
          <a:endParaRPr lang="en-US"/>
        </a:p>
      </dgm:t>
    </dgm:pt>
    <dgm:pt modelId="{7A0C95E0-3E1E-4BE0-850A-87B81632D9B7}" type="pres">
      <dgm:prSet presAssocID="{503E95FF-C617-48C1-B983-5BD28A6BCBC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0DB28BE-EAAD-4370-B979-CBDAECF737F1}" type="pres">
      <dgm:prSet presAssocID="{F4B8484C-47BB-45C0-810C-57EB747F82CC}" presName="node" presStyleLbl="node1" presStyleIdx="1" presStyleCnt="2" custScaleX="14513" custScaleY="12468" custLinFactNeighborX="-3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DC496-17D3-43A8-99CF-96EC0BE6D4E5}" type="presOf" srcId="{503E95FF-C617-48C1-B983-5BD28A6BCBC4}" destId="{75057A84-95E4-413A-A2C9-C4BA4A0902D6}" srcOrd="0" destOrd="0" presId="urn:microsoft.com/office/officeart/2005/8/layout/process1"/>
    <dgm:cxn modelId="{7E91FE9D-BCC1-4D30-B8F7-514526E3ACA3}" type="presOf" srcId="{47E338E5-6FF2-42ED-837C-2800C97BB04C}" destId="{C0DD32AD-F218-4EF5-8F5E-DE7E56B95EA2}" srcOrd="0" destOrd="0" presId="urn:microsoft.com/office/officeart/2005/8/layout/process1"/>
    <dgm:cxn modelId="{AB41BB41-83CD-43D8-8584-AFA33DBBFA6E}" srcId="{47E338E5-6FF2-42ED-837C-2800C97BB04C}" destId="{F4B8484C-47BB-45C0-810C-57EB747F82CC}" srcOrd="1" destOrd="0" parTransId="{036C33F8-CA0E-4003-81AD-1DA3E29F1A0C}" sibTransId="{F46E70E8-6CB0-4A60-A37E-1AD7CC6F12F3}"/>
    <dgm:cxn modelId="{02A72E7F-D88B-4D33-B940-B5B4F145B744}" type="presOf" srcId="{533AB846-76AB-4A5A-A76A-C8A638C302F1}" destId="{748BEDC4-4A11-4660-9146-CDC99551EA88}" srcOrd="0" destOrd="0" presId="urn:microsoft.com/office/officeart/2005/8/layout/process1"/>
    <dgm:cxn modelId="{790B784A-DCFF-42AB-97D8-7C020323B071}" srcId="{47E338E5-6FF2-42ED-837C-2800C97BB04C}" destId="{533AB846-76AB-4A5A-A76A-C8A638C302F1}" srcOrd="0" destOrd="0" parTransId="{FABBA05D-1C4B-4BE0-8BA0-7DF8DB762E2F}" sibTransId="{503E95FF-C617-48C1-B983-5BD28A6BCBC4}"/>
    <dgm:cxn modelId="{953A470A-FD71-4228-A66F-727B33D956EF}" type="presOf" srcId="{F4B8484C-47BB-45C0-810C-57EB747F82CC}" destId="{A0DB28BE-EAAD-4370-B979-CBDAECF737F1}" srcOrd="0" destOrd="0" presId="urn:microsoft.com/office/officeart/2005/8/layout/process1"/>
    <dgm:cxn modelId="{89B70C08-B484-4368-B917-30C6AE21A53C}" type="presOf" srcId="{503E95FF-C617-48C1-B983-5BD28A6BCBC4}" destId="{7A0C95E0-3E1E-4BE0-850A-87B81632D9B7}" srcOrd="1" destOrd="0" presId="urn:microsoft.com/office/officeart/2005/8/layout/process1"/>
    <dgm:cxn modelId="{9E398A28-BA0C-4175-8705-26D916767904}" type="presParOf" srcId="{C0DD32AD-F218-4EF5-8F5E-DE7E56B95EA2}" destId="{748BEDC4-4A11-4660-9146-CDC99551EA88}" srcOrd="0" destOrd="0" presId="urn:microsoft.com/office/officeart/2005/8/layout/process1"/>
    <dgm:cxn modelId="{7373AAF4-01D0-44A2-82CF-9715FA974E69}" type="presParOf" srcId="{C0DD32AD-F218-4EF5-8F5E-DE7E56B95EA2}" destId="{75057A84-95E4-413A-A2C9-C4BA4A0902D6}" srcOrd="1" destOrd="0" presId="urn:microsoft.com/office/officeart/2005/8/layout/process1"/>
    <dgm:cxn modelId="{D9F9BCA3-8269-48F7-A6CD-0D398039F196}" type="presParOf" srcId="{75057A84-95E4-413A-A2C9-C4BA4A0902D6}" destId="{7A0C95E0-3E1E-4BE0-850A-87B81632D9B7}" srcOrd="0" destOrd="0" presId="urn:microsoft.com/office/officeart/2005/8/layout/process1"/>
    <dgm:cxn modelId="{5778233A-C3FE-4E75-B16C-3CD6A8831B77}" type="presParOf" srcId="{C0DD32AD-F218-4EF5-8F5E-DE7E56B95EA2}" destId="{A0DB28BE-EAAD-4370-B979-CBDAECF737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BEDC4-4A11-4660-9146-CDC99551EA88}">
      <dsp:nvSpPr>
        <dsp:cNvPr id="0" name=""/>
        <dsp:cNvSpPr/>
      </dsp:nvSpPr>
      <dsp:spPr>
        <a:xfrm>
          <a:off x="1376695" y="286502"/>
          <a:ext cx="1549764" cy="640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Elastic</a:t>
          </a:r>
          <a:endParaRPr lang="en-US" sz="2200" b="1" kern="1200" dirty="0"/>
        </a:p>
      </dsp:txBody>
      <dsp:txXfrm>
        <a:off x="1395460" y="305267"/>
        <a:ext cx="1512234" cy="603150"/>
      </dsp:txXfrm>
    </dsp:sp>
    <dsp:sp modelId="{75057A84-95E4-413A-A2C9-C4BA4A0902D6}">
      <dsp:nvSpPr>
        <dsp:cNvPr id="0" name=""/>
        <dsp:cNvSpPr/>
      </dsp:nvSpPr>
      <dsp:spPr>
        <a:xfrm rot="21594312">
          <a:off x="3550400" y="462973"/>
          <a:ext cx="2108163" cy="27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550400" y="518966"/>
        <a:ext cx="2024277" cy="167772"/>
      </dsp:txXfrm>
    </dsp:sp>
    <dsp:sp modelId="{A0DB28BE-EAAD-4370-B979-CBDAECF737F1}">
      <dsp:nvSpPr>
        <dsp:cNvPr id="0" name=""/>
        <dsp:cNvSpPr/>
      </dsp:nvSpPr>
      <dsp:spPr>
        <a:xfrm>
          <a:off x="6184755" y="271525"/>
          <a:ext cx="1271078" cy="655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Viscous</a:t>
          </a:r>
          <a:endParaRPr lang="en-US" sz="2200" b="1" kern="1200" dirty="0"/>
        </a:p>
      </dsp:txBody>
      <dsp:txXfrm>
        <a:off x="6203945" y="290715"/>
        <a:ext cx="1232698" cy="616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Deep Earthquakes Spatial Distribution: Numerical Modeling of Stresses within the </a:t>
            </a:r>
            <a:r>
              <a:rPr lang="en-US" sz="4000" b="1" dirty="0" err="1" smtClean="0"/>
              <a:t>Subducting</a:t>
            </a:r>
            <a:r>
              <a:rPr lang="en-US" sz="4000" b="1" dirty="0" smtClean="0"/>
              <a:t> Lithosphere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79006"/>
            <a:ext cx="9448800" cy="260294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Prasanna </a:t>
            </a:r>
            <a:r>
              <a:rPr lang="en-US" dirty="0"/>
              <a:t>Gunawardana</a:t>
            </a:r>
          </a:p>
          <a:p>
            <a:r>
              <a:rPr lang="en-US" dirty="0" smtClean="0"/>
              <a:t>Gabriele Morra</a:t>
            </a:r>
          </a:p>
          <a:p>
            <a:r>
              <a:rPr lang="en-US" dirty="0" smtClean="0"/>
              <a:t>Department of Physics</a:t>
            </a:r>
          </a:p>
          <a:p>
            <a:r>
              <a:rPr lang="en-US" dirty="0" smtClean="0"/>
              <a:t>University of Louisiana at Lafayette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717" y="3729789"/>
            <a:ext cx="3391160" cy="1155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717" y="5280480"/>
            <a:ext cx="3351072" cy="119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177" y="488327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Stored Elastic Energy Distribution VS Earthquake Distribution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92" y="2343199"/>
            <a:ext cx="5095875" cy="3838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49" y="2343199"/>
            <a:ext cx="50577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 Energy region at 400km depth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35" y="3255956"/>
            <a:ext cx="3775285" cy="30068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/>
              <p:cNvSpPr txBox="1"/>
              <p:nvPr/>
            </p:nvSpPr>
            <p:spPr>
              <a:xfrm>
                <a:off x="4857307" y="3358507"/>
                <a:ext cx="2098219" cy="3308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𝑳𝒂𝒚𝒆𝒓𝒆𝒅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𝒗𝒊𝒔𝒄𝒐𝒖𝒔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07" y="3358507"/>
                <a:ext cx="2098219" cy="330834"/>
              </a:xfrm>
              <a:prstGeom prst="rect">
                <a:avLst/>
              </a:prstGeom>
              <a:blipFill rotWithShape="0">
                <a:blip r:embed="rId3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950" y="3255956"/>
            <a:ext cx="3977444" cy="3006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/>
              <p:cNvSpPr txBox="1"/>
              <p:nvPr/>
            </p:nvSpPr>
            <p:spPr>
              <a:xfrm>
                <a:off x="8909523" y="3358507"/>
                <a:ext cx="2098219" cy="3308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𝑰𝒔𝒐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𝒗𝒊𝒔𝒄𝒐𝒖𝒔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23" y="3358507"/>
                <a:ext cx="2098219" cy="3308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14" y="323891"/>
            <a:ext cx="3057525" cy="2543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00" y="3255956"/>
            <a:ext cx="37433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99607"/>
            <a:ext cx="8610600" cy="1293028"/>
          </a:xfrm>
        </p:spPr>
        <p:txBody>
          <a:bodyPr/>
          <a:lstStyle/>
          <a:p>
            <a:r>
              <a:rPr lang="en-US" b="1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53355"/>
            <a:ext cx="10820400" cy="2524086"/>
          </a:xfrm>
        </p:spPr>
        <p:txBody>
          <a:bodyPr>
            <a:normAutofit/>
          </a:bodyPr>
          <a:lstStyle/>
          <a:p>
            <a:r>
              <a:rPr lang="en-US" dirty="0" smtClean="0"/>
              <a:t>Mid Continental Rift modeling using the Geodynamic techniques under the supervision of Professor Robert </a:t>
            </a:r>
            <a:r>
              <a:rPr lang="en-US" dirty="0" err="1" smtClean="0"/>
              <a:t>Moucha</a:t>
            </a:r>
            <a:r>
              <a:rPr lang="en-US" dirty="0" smtClean="0"/>
              <a:t>, Earth Science Department, Syracuse University.</a:t>
            </a:r>
          </a:p>
        </p:txBody>
      </p:sp>
    </p:spTree>
    <p:extLst>
      <p:ext uri="{BB962C8B-B14F-4D97-AF65-F5344CB8AC3E}">
        <p14:creationId xmlns:p14="http://schemas.microsoft.com/office/powerpoint/2010/main" val="2849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41678"/>
            <a:ext cx="8610600" cy="1293028"/>
          </a:xfrm>
        </p:spPr>
        <p:txBody>
          <a:bodyPr/>
          <a:lstStyle/>
          <a:p>
            <a:r>
              <a:rPr lang="en-US" b="1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9378"/>
            <a:ext cx="10820400" cy="4559060"/>
          </a:xfrm>
        </p:spPr>
        <p:txBody>
          <a:bodyPr>
            <a:normAutofit/>
          </a:bodyPr>
          <a:lstStyle/>
          <a:p>
            <a:r>
              <a:rPr lang="en-US" dirty="0" smtClean="0"/>
              <a:t>New numerical </a:t>
            </a:r>
            <a:r>
              <a:rPr lang="en-US" dirty="0"/>
              <a:t>model </a:t>
            </a:r>
            <a:r>
              <a:rPr lang="en-US" dirty="0" smtClean="0"/>
              <a:t>to calculate </a:t>
            </a:r>
            <a:r>
              <a:rPr lang="en-US" dirty="0"/>
              <a:t>the stored elastic energy in the </a:t>
            </a:r>
            <a:r>
              <a:rPr lang="en-US" dirty="0" err="1"/>
              <a:t>subducting</a:t>
            </a:r>
            <a:r>
              <a:rPr lang="en-US" dirty="0"/>
              <a:t> </a:t>
            </a:r>
            <a:r>
              <a:rPr lang="en-US" dirty="0" smtClean="0"/>
              <a:t>lithosphere</a:t>
            </a:r>
          </a:p>
          <a:p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lab </a:t>
            </a:r>
            <a:r>
              <a:rPr lang="en-US" dirty="0"/>
              <a:t>bending at the upper lower mantle transition zone causes the </a:t>
            </a:r>
            <a:r>
              <a:rPr lang="en-US" dirty="0" smtClean="0"/>
              <a:t>deeper </a:t>
            </a:r>
            <a:r>
              <a:rPr lang="en-US" dirty="0"/>
              <a:t>peak of the earthquake frequency-depth distribution.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decay of earthquake frequency-depth distribution at the </a:t>
            </a:r>
            <a:r>
              <a:rPr lang="en-US" dirty="0" smtClean="0"/>
              <a:t>intermediate </a:t>
            </a:r>
            <a:r>
              <a:rPr lang="en-US" dirty="0"/>
              <a:t>depth is closer to </a:t>
            </a:r>
            <a:r>
              <a:rPr lang="en-US" dirty="0" smtClean="0"/>
              <a:t>exponential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a high viscous stiff core inside the </a:t>
            </a:r>
            <a:r>
              <a:rPr lang="en-US" dirty="0" smtClean="0"/>
              <a:t>slab.</a:t>
            </a:r>
          </a:p>
          <a:p>
            <a:endParaRPr lang="en-US" dirty="0" smtClean="0"/>
          </a:p>
          <a:p>
            <a:r>
              <a:rPr lang="en-US" dirty="0" smtClean="0"/>
              <a:t>Bending </a:t>
            </a:r>
            <a:r>
              <a:rPr lang="en-US" dirty="0"/>
              <a:t>of the slab creates a “minor peak” at the 400km </a:t>
            </a:r>
            <a:r>
              <a:rPr lang="en-US" dirty="0" smtClean="0"/>
              <a:t>depth </a:t>
            </a:r>
            <a:r>
              <a:rPr lang="en-US" dirty="0"/>
              <a:t>for all the models with the layered-viscous lithospheric </a:t>
            </a:r>
            <a:r>
              <a:rPr lang="en-US" dirty="0" smtClean="0"/>
              <a:t>models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01300"/>
            <a:ext cx="8610600" cy="1293028"/>
          </a:xfrm>
        </p:spPr>
        <p:txBody>
          <a:bodyPr/>
          <a:lstStyle/>
          <a:p>
            <a:r>
              <a:rPr lang="en-US" b="1" dirty="0" smtClean="0"/>
              <a:t>Acknowledgement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Professor Robert </a:t>
            </a:r>
            <a:r>
              <a:rPr lang="en-US" dirty="0" err="1" smtClean="0"/>
              <a:t>Moucha</a:t>
            </a:r>
            <a:r>
              <a:rPr lang="en-US" dirty="0" smtClean="0"/>
              <a:t>, Earth Science Department, Syracuse University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04" y="3926131"/>
            <a:ext cx="3351072" cy="1191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98" y="2795025"/>
            <a:ext cx="5561905" cy="34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7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245" y="108765"/>
            <a:ext cx="8610600" cy="1293028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09" y="1219775"/>
            <a:ext cx="10820400" cy="4024125"/>
          </a:xfrm>
        </p:spPr>
        <p:txBody>
          <a:bodyPr>
            <a:noAutofit/>
          </a:bodyPr>
          <a:lstStyle/>
          <a:p>
            <a:r>
              <a:rPr lang="en-US" sz="1800" dirty="0" err="1"/>
              <a:t>Frohlich</a:t>
            </a:r>
            <a:r>
              <a:rPr lang="en-US" sz="1800" dirty="0"/>
              <a:t> C (2006a)., Deep Earthquakes. Cambridge, UK: Cambridge University Press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Houston, H., 2007. Deep earthquakes. In: Schubert, G. (Ed.), Treatise on Geophysics, vol.4. Elsevier, pp.321–350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/>
              <a:t>Isacks</a:t>
            </a:r>
            <a:r>
              <a:rPr lang="en-US" sz="1800" dirty="0"/>
              <a:t>, B. &amp; Molnar, P., 1971. Distribution of stresses in the descending lithosphere from a global survey of focal-mechanism solutions of </a:t>
            </a:r>
            <a:r>
              <a:rPr lang="en-US" sz="1800" dirty="0" err="1" smtClean="0"/>
              <a:t>mantleearthquakes</a:t>
            </a:r>
            <a:r>
              <a:rPr lang="en-US" sz="1800" dirty="0"/>
              <a:t>, </a:t>
            </a:r>
            <a:r>
              <a:rPr lang="en-US" sz="1800" i="1" dirty="0"/>
              <a:t>Rev. </a:t>
            </a:r>
            <a:r>
              <a:rPr lang="en-US" sz="1800" i="1" dirty="0" err="1"/>
              <a:t>geophys</a:t>
            </a:r>
            <a:r>
              <a:rPr lang="en-US" sz="1800" i="1" dirty="0"/>
              <a:t>. Space Phys., </a:t>
            </a:r>
            <a:r>
              <a:rPr lang="en-US" sz="1800" b="1" dirty="0"/>
              <a:t>9, </a:t>
            </a:r>
            <a:r>
              <a:rPr lang="en-US" sz="1800" dirty="0"/>
              <a:t>103–174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Morra, G</a:t>
            </a:r>
            <a:r>
              <a:rPr lang="en-US" sz="1800"/>
              <a:t>., </a:t>
            </a:r>
            <a:r>
              <a:rPr lang="en-US" sz="1800" smtClean="0"/>
              <a:t>Goes, S., </a:t>
            </a:r>
            <a:r>
              <a:rPr lang="en-US" sz="1800" dirty="0"/>
              <a:t>Fabio A. C., 2008. Evidence of lower-mantle slab penetration phases in plate motions, Nature 451, 981-984.</a:t>
            </a:r>
          </a:p>
          <a:p>
            <a:r>
              <a:rPr lang="en-US" sz="1800" dirty="0" err="1" smtClean="0"/>
              <a:t>Myhill</a:t>
            </a:r>
            <a:r>
              <a:rPr lang="en-US" sz="1800" dirty="0" smtClean="0"/>
              <a:t> </a:t>
            </a:r>
            <a:r>
              <a:rPr lang="en-US" sz="1800" dirty="0"/>
              <a:t>R. 2012., Slab buckling and its effect on the distributions and focal mechanisms of deep-focus earthquakes </a:t>
            </a:r>
            <a:r>
              <a:rPr lang="en-US" sz="1800" dirty="0" err="1"/>
              <a:t>Schemling</a:t>
            </a:r>
            <a:r>
              <a:rPr lang="en-US" sz="1800" dirty="0"/>
              <a:t> H., </a:t>
            </a:r>
            <a:r>
              <a:rPr lang="en-US" sz="1800" dirty="0" err="1"/>
              <a:t>Kaus</a:t>
            </a:r>
            <a:r>
              <a:rPr lang="en-US" sz="1800" dirty="0"/>
              <a:t> B. J. P.,  Morra G., </a:t>
            </a:r>
            <a:r>
              <a:rPr lang="en-US" sz="1800" dirty="0" err="1"/>
              <a:t>Schmalholz</a:t>
            </a:r>
            <a:r>
              <a:rPr lang="en-US" sz="1800" dirty="0"/>
              <a:t> S. M., 2008, A benchmark comparison of spontaneous subduction models  - Towards a free surface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Stark</a:t>
            </a:r>
            <a:r>
              <a:rPr lang="en-US" sz="1800" dirty="0"/>
              <a:t>, P.B.&amp; </a:t>
            </a:r>
            <a:r>
              <a:rPr lang="en-US" sz="1800" dirty="0" err="1"/>
              <a:t>Frohlich</a:t>
            </a:r>
            <a:r>
              <a:rPr lang="en-US" sz="1800" dirty="0"/>
              <a:t>, C., 1985. The depths of the deepest deep earthquakes, </a:t>
            </a:r>
            <a:r>
              <a:rPr lang="en-US" sz="1800" i="1" dirty="0"/>
              <a:t>J. </a:t>
            </a:r>
            <a:r>
              <a:rPr lang="en-US" sz="1800" i="1" dirty="0" err="1"/>
              <a:t>geophys</a:t>
            </a:r>
            <a:r>
              <a:rPr lang="en-US" sz="1800" i="1" dirty="0"/>
              <a:t>. Res., </a:t>
            </a:r>
            <a:r>
              <a:rPr lang="en-US" sz="1800" b="1" dirty="0"/>
              <a:t>90, </a:t>
            </a:r>
            <a:r>
              <a:rPr lang="en-US" sz="1800" dirty="0"/>
              <a:t>1859–1870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/>
              <a:t>Taras</a:t>
            </a:r>
            <a:r>
              <a:rPr lang="en-US" sz="1800" dirty="0"/>
              <a:t> V. </a:t>
            </a:r>
            <a:r>
              <a:rPr lang="en-US" sz="1800" dirty="0" err="1"/>
              <a:t>Gerya</a:t>
            </a:r>
            <a:r>
              <a:rPr lang="en-US" sz="1800" dirty="0"/>
              <a:t> , David A. Yuen, 2003, Characteristics-based marker-in-cell method with conservative finite-differences schemes for modeling geological flows with strongly variable transport properties. Physics of the Earth and Planetary Interiors 140 (2003) 293–318</a:t>
            </a:r>
          </a:p>
        </p:txBody>
      </p:sp>
    </p:spTree>
    <p:extLst>
      <p:ext uri="{BB962C8B-B14F-4D97-AF65-F5344CB8AC3E}">
        <p14:creationId xmlns:p14="http://schemas.microsoft.com/office/powerpoint/2010/main" val="33522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52686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Thank you &amp; Questions?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84" y="3622314"/>
            <a:ext cx="3409465" cy="292040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73" y="1733574"/>
            <a:ext cx="2819286" cy="144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713" y="1637811"/>
            <a:ext cx="2724396" cy="153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43" y="3622314"/>
            <a:ext cx="3441438" cy="292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8" y="210872"/>
            <a:ext cx="3758032" cy="289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5" y="3579089"/>
            <a:ext cx="3717985" cy="2899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6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Earthquake Distribution with depth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3519"/>
            <a:ext cx="10820400" cy="267073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Earthquakes hypocenters have been detected from the surface to the maximum depth of 650km to 700km</a:t>
            </a:r>
          </a:p>
          <a:p>
            <a:endParaRPr lang="en-US" sz="2600" dirty="0"/>
          </a:p>
          <a:p>
            <a:pPr marL="190500" indent="-190500"/>
            <a:r>
              <a:rPr lang="en-US" altLang="en-US" sz="2600" dirty="0" smtClean="0"/>
              <a:t>Hypocenters form a 2D surface zone (“</a:t>
            </a:r>
            <a:r>
              <a:rPr lang="en-US" altLang="en-US" sz="2600" dirty="0" err="1" smtClean="0"/>
              <a:t>Wadati</a:t>
            </a:r>
            <a:r>
              <a:rPr lang="en-US" altLang="en-US" sz="2600" dirty="0" smtClean="0"/>
              <a:t>-Benioff”) within </a:t>
            </a:r>
            <a:r>
              <a:rPr lang="en-US" altLang="en-US" sz="2600" dirty="0" err="1" smtClean="0"/>
              <a:t>subducting</a:t>
            </a:r>
            <a:r>
              <a:rPr lang="en-US" altLang="en-US" sz="2600" dirty="0" smtClean="0"/>
              <a:t> slabs (</a:t>
            </a:r>
            <a:r>
              <a:rPr lang="en-US" altLang="en-US" sz="2600" dirty="0" err="1" smtClean="0"/>
              <a:t>Isacks</a:t>
            </a:r>
            <a:r>
              <a:rPr lang="en-US" altLang="en-US" sz="2600" dirty="0" smtClean="0"/>
              <a:t> &amp; Molnar 1971)</a:t>
            </a:r>
          </a:p>
          <a:p>
            <a:endParaRPr lang="en-US" sz="2600" dirty="0"/>
          </a:p>
          <a:p>
            <a:r>
              <a:rPr lang="en-US" sz="2600" dirty="0"/>
              <a:t>It appears that there are no earthquakes in the lower mantle (Stark &amp; </a:t>
            </a:r>
            <a:r>
              <a:rPr lang="en-US" sz="2600" dirty="0" err="1"/>
              <a:t>Frohlich</a:t>
            </a:r>
            <a:r>
              <a:rPr lang="en-US" sz="2600" dirty="0"/>
              <a:t> 1985)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166" y="764373"/>
            <a:ext cx="6684034" cy="12930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Bi-model Nature of the earthquake 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540" y="2446351"/>
            <a:ext cx="6747418" cy="4024125"/>
          </a:xfrm>
        </p:spPr>
        <p:txBody>
          <a:bodyPr/>
          <a:lstStyle/>
          <a:p>
            <a:r>
              <a:rPr lang="en-US" sz="2400" dirty="0" smtClean="0"/>
              <a:t>Long-time </a:t>
            </a:r>
            <a:r>
              <a:rPr lang="en-US" sz="2400" dirty="0"/>
              <a:t>interest in the </a:t>
            </a:r>
            <a:r>
              <a:rPr lang="en-US" sz="2400" dirty="0" smtClean="0"/>
              <a:t>bi-model </a:t>
            </a:r>
            <a:r>
              <a:rPr lang="en-US" sz="2400" dirty="0"/>
              <a:t>distribution of earthquake hypocenter depth</a:t>
            </a:r>
          </a:p>
          <a:p>
            <a:endParaRPr lang="en-US" sz="2400" dirty="0"/>
          </a:p>
          <a:p>
            <a:pPr marL="190500" indent="-190500"/>
            <a:r>
              <a:rPr lang="en-US" altLang="en-US" sz="2400" dirty="0"/>
              <a:t>Frequency </a:t>
            </a:r>
            <a:r>
              <a:rPr lang="en-US" altLang="en-US" sz="2400" dirty="0" smtClean="0"/>
              <a:t>vs </a:t>
            </a:r>
            <a:r>
              <a:rPr lang="en-US" altLang="en-US" sz="2400" dirty="0"/>
              <a:t>depth :</a:t>
            </a:r>
          </a:p>
          <a:p>
            <a:pPr lvl="1"/>
            <a:r>
              <a:rPr lang="en-US" altLang="en-US" sz="2400" dirty="0"/>
              <a:t>50 to 300 km -&gt; exponential decay</a:t>
            </a:r>
          </a:p>
          <a:p>
            <a:pPr lvl="1"/>
            <a:r>
              <a:rPr lang="en-US" altLang="en-US" sz="2400" dirty="0"/>
              <a:t>300 to 450 km -&gt; low level plateau (Heidi Houston, 2007)</a:t>
            </a:r>
          </a:p>
          <a:p>
            <a:pPr lvl="1"/>
            <a:r>
              <a:rPr lang="en-US" altLang="en-US" sz="2400" dirty="0"/>
              <a:t>450 to </a:t>
            </a:r>
            <a:r>
              <a:rPr lang="en-US" altLang="en-US" sz="2400" dirty="0" smtClean="0"/>
              <a:t>650 </a:t>
            </a:r>
            <a:r>
              <a:rPr lang="en-US" altLang="en-US" sz="2400" dirty="0"/>
              <a:t>km -&gt; increase (</a:t>
            </a:r>
            <a:r>
              <a:rPr lang="en-US" altLang="en-US" sz="2400" dirty="0" err="1"/>
              <a:t>Frohlich</a:t>
            </a:r>
            <a:r>
              <a:rPr lang="en-US" altLang="en-US" sz="2400" dirty="0"/>
              <a:t>, 2006)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7" y="764373"/>
            <a:ext cx="4878127" cy="5901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91539" y="6142008"/>
            <a:ext cx="271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(Houston H.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1294"/>
            <a:ext cx="8610600" cy="1293028"/>
          </a:xfrm>
        </p:spPr>
        <p:txBody>
          <a:bodyPr/>
          <a:lstStyle/>
          <a:p>
            <a:r>
              <a:rPr lang="en-US" b="1" dirty="0" err="1" smtClean="0"/>
              <a:t>Visco</a:t>
            </a:r>
            <a:r>
              <a:rPr lang="en-US" b="1" dirty="0" smtClean="0"/>
              <a:t>-Elastic Nature of the lithosphere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00996"/>
                <a:ext cx="10820400" cy="4882551"/>
              </a:xfrm>
            </p:spPr>
            <p:txBody>
              <a:bodyPr>
                <a:normAutofit fontScale="92500" lnSpcReduction="20000"/>
              </a:bodyPr>
              <a:lstStyle/>
              <a:p>
                <a:pPr marL="190500" indent="-190500"/>
                <a:r>
                  <a:rPr lang="en-US" altLang="en-US" sz="2600" dirty="0" smtClean="0"/>
                  <a:t>Solid materials are generally "</a:t>
                </a:r>
                <a:r>
                  <a:rPr lang="en-US" altLang="en-US" sz="2600" dirty="0" err="1"/>
                  <a:t>visco</a:t>
                </a:r>
                <a:r>
                  <a:rPr lang="en-US" altLang="en-US" sz="2600" dirty="0"/>
                  <a:t>-elastic.“ </a:t>
                </a:r>
              </a:p>
              <a:p>
                <a:pPr marL="190500" indent="-190500"/>
                <a:endParaRPr lang="en-US" altLang="en-US" sz="2600" dirty="0"/>
              </a:p>
              <a:p>
                <a:pPr marL="190500" indent="-190500"/>
                <a:r>
                  <a:rPr lang="en-US" altLang="en-US" sz="2600" dirty="0"/>
                  <a:t>Transition time (“Maxwell Time”,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600" dirty="0" smtClean="0"/>
                  <a:t>) </a:t>
                </a:r>
                <a:r>
                  <a:rPr lang="en-US" altLang="en-US" sz="2600" dirty="0"/>
                  <a:t>=  Shear Viscosity/Shear Modulus.</a:t>
                </a:r>
              </a:p>
              <a:p>
                <a:pPr marL="190500" indent="-190500"/>
                <a:endParaRPr lang="en-US" altLang="en-US" sz="2600" dirty="0"/>
              </a:p>
              <a:p>
                <a:pPr marL="190500" indent="-190500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𝑢𝑝𝑝𝑒𝑟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𝑚𝑎𝑛𝑡𝑙𝑒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type m:val="skw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600" dirty="0" smtClean="0"/>
                  <a:t>  seconds </a:t>
                </a:r>
                <a:r>
                  <a:rPr lang="en-US" altLang="en-US" sz="2600" dirty="0"/>
                  <a:t>~ </a:t>
                </a:r>
                <a:r>
                  <a:rPr lang="en-US" altLang="en-US" sz="2600" dirty="0" smtClean="0"/>
                  <a:t>300 </a:t>
                </a:r>
                <a:r>
                  <a:rPr lang="en-US" altLang="en-US" sz="2600" dirty="0"/>
                  <a:t>years</a:t>
                </a:r>
                <a:r>
                  <a:rPr lang="en-US" altLang="en-US" sz="2600" dirty="0" smtClean="0"/>
                  <a:t>.</a:t>
                </a:r>
              </a:p>
              <a:p>
                <a:pPr marL="190500" indent="-190500"/>
                <a:endParaRPr lang="en-US" altLang="en-US" sz="2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𝑙𝑖𝑡h𝑜𝑠𝑝h𝑒𝑟𝑒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𝐾𝑦𝑟𝑠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300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𝐾𝑦𝑟𝑠</m:t>
                    </m:r>
                  </m:oMath>
                </a14:m>
                <a:endParaRPr lang="en-US" altLang="en-US" sz="2600" dirty="0" smtClean="0"/>
              </a:p>
              <a:p>
                <a:pPr marL="0" indent="0">
                  <a:buNone/>
                </a:pPr>
                <a:endParaRPr lang="en-US" altLang="en-US" sz="2600" dirty="0"/>
              </a:p>
              <a:p>
                <a:pPr marL="190500" indent="-190500"/>
                <a:r>
                  <a:rPr lang="en-US" altLang="en-US" sz="2600" dirty="0"/>
                  <a:t>On geological timescales subduction process takes~10 </a:t>
                </a:r>
                <a:r>
                  <a:rPr lang="en-US" altLang="en-US" sz="2600" dirty="0" err="1"/>
                  <a:t>Myrs</a:t>
                </a:r>
                <a:r>
                  <a:rPr lang="en-US" altLang="en-US" sz="2600" dirty="0"/>
                  <a:t> 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600" dirty="0"/>
                  <a:t> </a:t>
                </a:r>
                <a:r>
                  <a:rPr lang="en-US" sz="2600" dirty="0"/>
                  <a:t>(Morra et al., 2008</a:t>
                </a:r>
                <a:r>
                  <a:rPr lang="en-US" sz="2600" dirty="0" smtClean="0"/>
                  <a:t>)</a:t>
                </a:r>
                <a:endParaRPr lang="en-US" altLang="en-US" sz="2600" dirty="0"/>
              </a:p>
              <a:p>
                <a:pPr marL="190500" indent="-190500"/>
                <a:endParaRPr lang="en-US" altLang="en-US" sz="2600" dirty="0"/>
              </a:p>
              <a:p>
                <a:pPr marL="190500" indent="-190500"/>
                <a:r>
                  <a:rPr lang="en-US" altLang="en-US" sz="2600" dirty="0"/>
                  <a:t>Viscous approximation holds.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00996"/>
                <a:ext cx="10820400" cy="4882551"/>
              </a:xfrm>
              <a:blipFill rotWithShape="0">
                <a:blip r:embed="rId2"/>
                <a:stretch>
                  <a:fillRect l="-789" t="-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604" y="487670"/>
            <a:ext cx="8610600" cy="1293028"/>
          </a:xfrm>
        </p:spPr>
        <p:txBody>
          <a:bodyPr/>
          <a:lstStyle/>
          <a:p>
            <a:r>
              <a:rPr lang="en-US" b="1" dirty="0"/>
              <a:t>Why we look at the stresses and the Elastic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16" y="5199768"/>
            <a:ext cx="11155306" cy="1658231"/>
          </a:xfrm>
        </p:spPr>
        <p:txBody>
          <a:bodyPr>
            <a:normAutofit fontScale="92500" lnSpcReduction="10000"/>
          </a:bodyPr>
          <a:lstStyle/>
          <a:p>
            <a:pPr marL="190500" indent="-190500"/>
            <a:r>
              <a:rPr lang="en-US" altLang="en-US" sz="2900" dirty="0"/>
              <a:t>Earthquake activity:  a source of stress and a material that can experience unstable strain localization</a:t>
            </a:r>
            <a:r>
              <a:rPr lang="en-US" altLang="en-US" sz="2900" dirty="0" smtClean="0"/>
              <a:t>.</a:t>
            </a:r>
          </a:p>
          <a:p>
            <a:pPr marL="190500" indent="-190500"/>
            <a:r>
              <a:rPr lang="en-US" altLang="en-US" sz="2900" dirty="0" smtClean="0"/>
              <a:t>Explore stress </a:t>
            </a:r>
            <a:r>
              <a:rPr lang="en-US" altLang="en-US" sz="2900" dirty="0"/>
              <a:t>and stored elastic energy distribution in </a:t>
            </a:r>
            <a:r>
              <a:rPr lang="en-US" altLang="en-US" sz="2900" dirty="0" err="1"/>
              <a:t>subducting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lithosphere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and compare it with the earthquake distribution</a:t>
            </a:r>
          </a:p>
          <a:p>
            <a:pPr marL="190500" indent="-190500"/>
            <a:endParaRPr lang="en-US" altLang="en-US" sz="3200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31436" y="1905038"/>
          <a:ext cx="8775337" cy="119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0382" y="3514475"/>
            <a:ext cx="3725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Released Elastic Energy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049" y="3108238"/>
            <a:ext cx="3015573" cy="16865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907431" y="2777905"/>
            <a:ext cx="235918" cy="474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854585" y="3673226"/>
            <a:ext cx="400838" cy="289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238" y="169304"/>
            <a:ext cx="8610600" cy="1293028"/>
          </a:xfrm>
        </p:spPr>
        <p:txBody>
          <a:bodyPr/>
          <a:lstStyle/>
          <a:p>
            <a:r>
              <a:rPr lang="en-US" b="1" dirty="0" smtClean="0"/>
              <a:t>Governing equations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47" y="1219856"/>
            <a:ext cx="10820400" cy="5003241"/>
          </a:xfrm>
        </p:spPr>
        <p:txBody>
          <a:bodyPr>
            <a:norm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ncompressibility </a:t>
            </a:r>
            <a:r>
              <a:rPr lang="en-US" b="1" dirty="0"/>
              <a:t>continuity </a:t>
            </a:r>
            <a:r>
              <a:rPr lang="en-US" b="1" dirty="0" smtClean="0"/>
              <a:t>equation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Stokes </a:t>
            </a:r>
            <a:r>
              <a:rPr lang="en-US" b="1" dirty="0"/>
              <a:t>Equation for slow </a:t>
            </a:r>
            <a:r>
              <a:rPr lang="en-US" b="1" dirty="0" smtClean="0"/>
              <a:t>flow(2D)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Strain rate, stress, Second invariant of the Stress and energy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573" y="5381366"/>
            <a:ext cx="2310885" cy="917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56" y="5381366"/>
            <a:ext cx="2868088" cy="901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733" y="2985464"/>
            <a:ext cx="702945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286" y="1808154"/>
            <a:ext cx="1828800" cy="5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202" y="1693734"/>
            <a:ext cx="1905000" cy="81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160" y="5375371"/>
            <a:ext cx="2105025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935" y="5381366"/>
            <a:ext cx="2196267" cy="8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68" y="311528"/>
            <a:ext cx="8610600" cy="1293028"/>
          </a:xfrm>
        </p:spPr>
        <p:txBody>
          <a:bodyPr/>
          <a:lstStyle/>
          <a:p>
            <a:r>
              <a:rPr lang="en-US" b="1" dirty="0" smtClean="0"/>
              <a:t>Initial conditions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0641" y="421665"/>
                <a:ext cx="4295954" cy="2390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/>
                  <a:t>#</a:t>
                </a:r>
                <a:r>
                  <a:rPr lang="en-US" b="1" i="1" u="sng" dirty="0"/>
                  <a:t>Viscosity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𝑶𝒄𝒆𝒂𝒏𝒊𝒄𝑳𝒂𝒚𝒆𝒓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𝑷𝒂𝒔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𝑼𝒑𝒑𝒆𝒓𝑴𝒂𝒏𝒕𝒍𝒆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𝑷𝒂𝒔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𝑳𝒐𝒘𝒆𝒓𝑴𝒂𝒏𝒕𝒍𝒆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𝑷𝒂𝒔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41" y="421665"/>
                <a:ext cx="4295954" cy="2390013"/>
              </a:xfrm>
              <a:prstGeom prst="rect">
                <a:avLst/>
              </a:prstGeom>
              <a:blipFill rotWithShape="0">
                <a:blip r:embed="rId2"/>
                <a:stretch>
                  <a:fillRect l="-1277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0566" y="406702"/>
                <a:ext cx="3329796" cy="1282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u="sng" dirty="0" smtClean="0"/>
                  <a:t>#Density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𝑴𝒂𝒏𝒕𝒍𝒆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𝟐𝟖𝟎𝟎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𝑳𝒊𝒕𝒉𝒐𝒔𝒑𝒉𝒆𝒓𝒆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𝑶𝒄𝒆𝒂𝒏𝒊𝒄𝑳𝒂𝒚𝒆𝒓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566" y="406702"/>
                <a:ext cx="3329796" cy="1282018"/>
              </a:xfrm>
              <a:prstGeom prst="rect">
                <a:avLst/>
              </a:prstGeom>
              <a:blipFill rotWithShape="0">
                <a:blip r:embed="rId3"/>
                <a:stretch>
                  <a:fillRect l="-1465" t="-2857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5" y="2895842"/>
            <a:ext cx="3601538" cy="276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95" y="2895842"/>
            <a:ext cx="3576354" cy="276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97" y="2895842"/>
            <a:ext cx="3571241" cy="27677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58295" y="2223651"/>
            <a:ext cx="239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Density Distribution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4846" y="2167066"/>
            <a:ext cx="3137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Viscosity Distribution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5471" y="2993366"/>
            <a:ext cx="173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 - Viscous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3241" y="2993366"/>
            <a:ext cx="227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Layered - Viscous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6595" y="5925307"/>
            <a:ext cx="313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Spontaneous Subduction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41" y="1697100"/>
            <a:ext cx="9675767" cy="504625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2919" y="-61585"/>
            <a:ext cx="9339081" cy="1293028"/>
          </a:xfrm>
        </p:spPr>
        <p:txBody>
          <a:bodyPr/>
          <a:lstStyle/>
          <a:p>
            <a:r>
              <a:rPr lang="en-US" b="1" dirty="0" smtClean="0"/>
              <a:t>Layered Viscous models - Density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44363" y="1096934"/>
            <a:ext cx="225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Low viscous slab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0751" y="1096935"/>
            <a:ext cx="311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Intermediate viscous slab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3509" y="1096934"/>
            <a:ext cx="225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High viscous slab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Stress inside the slab </a:t>
            </a:r>
            <a:endParaRPr lang="en-US" b="1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5" y="764373"/>
            <a:ext cx="3592279" cy="27142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/>
              <p:cNvSpPr txBox="1"/>
              <p:nvPr/>
            </p:nvSpPr>
            <p:spPr>
              <a:xfrm>
                <a:off x="1120697" y="960331"/>
                <a:ext cx="2098219" cy="3308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ɳ</m:t>
                          </m:r>
                        </m:e>
                        <m:sub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𝟐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𝟐𝟑</m:t>
                          </m:r>
                        </m:sup>
                      </m:sSup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𝑷𝒂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97" y="960331"/>
                <a:ext cx="2098219" cy="3308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/>
              <p:cNvSpPr txBox="1"/>
              <p:nvPr/>
            </p:nvSpPr>
            <p:spPr>
              <a:xfrm>
                <a:off x="8683454" y="632525"/>
                <a:ext cx="2072640" cy="3308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ɳ</m:t>
                          </m:r>
                        </m:e>
                        <m:sub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𝟏𝟖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𝟐𝟑</m:t>
                          </m:r>
                        </m:sup>
                      </m:sSup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𝑷𝒂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454" y="632525"/>
                <a:ext cx="2072640" cy="3308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07" y="2764470"/>
            <a:ext cx="3761116" cy="28675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"/>
              <p:cNvSpPr txBox="1"/>
              <p:nvPr/>
            </p:nvSpPr>
            <p:spPr>
              <a:xfrm>
                <a:off x="5151369" y="2874410"/>
                <a:ext cx="2072640" cy="3308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ɳ</m:t>
                          </m:r>
                        </m:e>
                        <m:sub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𝟐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𝟐𝟑</m:t>
                          </m:r>
                        </m:sup>
                      </m:sSup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𝑷𝒂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369" y="2874410"/>
                <a:ext cx="2072640" cy="33083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76" y="2764470"/>
            <a:ext cx="3556958" cy="28675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/>
              <p:cNvSpPr txBox="1"/>
              <p:nvPr/>
            </p:nvSpPr>
            <p:spPr>
              <a:xfrm>
                <a:off x="9120435" y="2874409"/>
                <a:ext cx="2072640" cy="3308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ɳ</m:t>
                          </m:r>
                        </m:e>
                        <m:sub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𝟔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𝟐𝟑</m:t>
                          </m:r>
                        </m:sup>
                      </m:sSup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𝑷𝒂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435" y="2874409"/>
                <a:ext cx="2072640" cy="3308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5" y="3674626"/>
            <a:ext cx="3592279" cy="27606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4"/>
              <p:cNvSpPr txBox="1"/>
              <p:nvPr/>
            </p:nvSpPr>
            <p:spPr>
              <a:xfrm>
                <a:off x="1271019" y="3786542"/>
                <a:ext cx="2072640" cy="3308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ɳ</m:t>
                          </m:r>
                        </m:e>
                        <m:sub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𝑳𝒊𝒕𝒉𝒐</m:t>
                          </m:r>
                        </m:sub>
                      </m:sSub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=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𝟏𝟖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400" b="1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Iskoola Pota" panose="020B0502040204020203" pitchFamily="34" charset="0"/>
                            </a:rPr>
                            <m:t>𝟐𝟑</m:t>
                          </m:r>
                        </m:sup>
                      </m:sSup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𝑷𝒂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.</m:t>
                      </m:r>
                      <m:r>
                        <a:rPr lang="en-US" sz="1400" b="1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19" y="3786542"/>
                <a:ext cx="2072640" cy="33083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"/>
              <p:cNvSpPr txBox="1"/>
              <p:nvPr/>
            </p:nvSpPr>
            <p:spPr>
              <a:xfrm>
                <a:off x="1143707" y="2915643"/>
                <a:ext cx="2098219" cy="3308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𝑰𝒔𝒐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𝒗𝒊𝒔𝒄𝒐𝒖𝒔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707" y="2915643"/>
                <a:ext cx="2098219" cy="3308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/>
              <p:cNvSpPr txBox="1"/>
              <p:nvPr/>
            </p:nvSpPr>
            <p:spPr>
              <a:xfrm>
                <a:off x="985556" y="5923386"/>
                <a:ext cx="2098219" cy="3308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𝑰𝒔𝒐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𝒗𝒊𝒔𝒄𝒐𝒖𝒔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56" y="5923386"/>
                <a:ext cx="2098219" cy="3308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4"/>
              <p:cNvSpPr txBox="1"/>
              <p:nvPr/>
            </p:nvSpPr>
            <p:spPr>
              <a:xfrm>
                <a:off x="4996839" y="5066537"/>
                <a:ext cx="2098219" cy="3308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𝑳𝒂𝒚𝒆𝒓𝒆𝒅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𝒗𝒊𝒔𝒄𝒐𝒖𝒔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839" y="5066537"/>
                <a:ext cx="2098219" cy="330834"/>
              </a:xfrm>
              <a:prstGeom prst="rect">
                <a:avLst/>
              </a:prstGeom>
              <a:blipFill rotWithShape="0">
                <a:blip r:embed="rId13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4"/>
              <p:cNvSpPr txBox="1"/>
              <p:nvPr/>
            </p:nvSpPr>
            <p:spPr>
              <a:xfrm>
                <a:off x="9022500" y="5085192"/>
                <a:ext cx="2098219" cy="3308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𝑳𝒂𝒚𝒆𝒓𝒆𝒅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−</m:t>
                      </m:r>
                      <m:r>
                        <a:rPr lang="en-US" sz="1400" b="1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Iskoola Pota" panose="020B0502040204020203" pitchFamily="34" charset="0"/>
                        </a:rPr>
                        <m:t>𝒗𝒊𝒔𝒄𝒐𝒖𝒔</m:t>
                      </m: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500" y="5085192"/>
                <a:ext cx="2098219" cy="330834"/>
              </a:xfrm>
              <a:prstGeom prst="rect">
                <a:avLst/>
              </a:prstGeom>
              <a:blipFill rotWithShape="0">
                <a:blip r:embed="rId13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2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2133</TotalTime>
  <Words>527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Century Gothic</vt:lpstr>
      <vt:lpstr>Iskoola Pota</vt:lpstr>
      <vt:lpstr>Times New Roman</vt:lpstr>
      <vt:lpstr>Vapor Trail</vt:lpstr>
      <vt:lpstr>Deep Earthquakes Spatial Distribution: Numerical Modeling of Stresses within the Subducting Lithosphere </vt:lpstr>
      <vt:lpstr>Earthquake Distribution with depth</vt:lpstr>
      <vt:lpstr>Bi-model Nature of the earthquake Distribution</vt:lpstr>
      <vt:lpstr>Visco-Elastic Nature of the lithosphere</vt:lpstr>
      <vt:lpstr>Why we look at the stresses and the Elastic energy</vt:lpstr>
      <vt:lpstr>Governing equations</vt:lpstr>
      <vt:lpstr>Initial conditions</vt:lpstr>
      <vt:lpstr>Layered Viscous models - Density</vt:lpstr>
      <vt:lpstr>Stress inside the slab </vt:lpstr>
      <vt:lpstr>Stored Elastic Energy Distribution VS Earthquake Distribution </vt:lpstr>
      <vt:lpstr>High Energy region at 400km depth</vt:lpstr>
      <vt:lpstr>Future works</vt:lpstr>
      <vt:lpstr>Conclusions</vt:lpstr>
      <vt:lpstr>Acknowledgement</vt:lpstr>
      <vt:lpstr>References</vt:lpstr>
      <vt:lpstr>Thank you &amp; 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Prasanna Gunawardana</dc:creator>
  <cp:lastModifiedBy>Prasanna Gunawardana</cp:lastModifiedBy>
  <cp:revision>308</cp:revision>
  <dcterms:created xsi:type="dcterms:W3CDTF">2016-02-19T22:21:53Z</dcterms:created>
  <dcterms:modified xsi:type="dcterms:W3CDTF">2016-10-11T04:40:11Z</dcterms:modified>
</cp:coreProperties>
</file>